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</p:sldMasterIdLst>
  <p:notesMasterIdLst>
    <p:notesMasterId r:id="rId26"/>
  </p:notesMasterIdLst>
  <p:handoutMasterIdLst>
    <p:handoutMasterId r:id="rId27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57" r:id="rId19"/>
    <p:sldId id="262" r:id="rId20"/>
    <p:sldId id="264" r:id="rId21"/>
    <p:sldId id="282" r:id="rId22"/>
    <p:sldId id="283" r:id="rId23"/>
    <p:sldId id="266" r:id="rId24"/>
    <p:sldId id="261" r:id="rId25"/>
  </p:sldIdLst>
  <p:sldSz cx="9144000" cy="6858000" type="screen4x3"/>
  <p:notesSz cx="7104063" cy="10234613"/>
  <p:custDataLst>
    <p:tags r:id="rId2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100" d="100"/>
          <a:sy n="100" d="100"/>
        </p:scale>
        <p:origin x="-2118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26/3/2015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26/3/2015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86B7-D919-4E96-9565-B12734D3B961}" type="datetimeFigureOut">
              <a:rPr lang="el-GR" smtClean="0"/>
              <a:pPr/>
              <a:t>26/3/2015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1E1B6-308D-4FCE-942F-A4E7D1A1CBD6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1687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415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536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716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7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60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601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31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856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2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881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235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634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Ανοσολογία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2"/>
            <a:ext cx="6400800" cy="2204665"/>
          </a:xfrm>
        </p:spPr>
        <p:txBody>
          <a:bodyPr>
            <a:normAutofit/>
          </a:bodyPr>
          <a:lstStyle/>
          <a:p>
            <a:r>
              <a:rPr lang="el-GR" sz="2800" b="1" dirty="0" smtClean="0"/>
              <a:t>Ενότητα </a:t>
            </a:r>
            <a:r>
              <a:rPr lang="en-US" sz="2800" b="1" dirty="0" smtClean="0"/>
              <a:t>12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n-US" sz="2800" dirty="0"/>
              <a:t>A</a:t>
            </a:r>
            <a:r>
              <a:rPr lang="el-GR" sz="2800" dirty="0"/>
              <a:t>ιμολυτικό</a:t>
            </a:r>
            <a:r>
              <a:rPr lang="el-GR" sz="2800" dirty="0"/>
              <a:t> συμπλήρωμα</a:t>
            </a:r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Πέτρος Καρκαλούσος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Ιατρικών Εργαστηρίων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412776"/>
            <a:ext cx="4896544" cy="4270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Λογαριθμοποίηση της καμπύλης Van </a:t>
            </a:r>
            <a:r>
              <a:rPr lang="el-GR" dirty="0" smtClean="0"/>
              <a:t>Krogh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456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1740" y="1772816"/>
            <a:ext cx="4680520" cy="376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 καμπύλη Van Krogh σε </a:t>
            </a:r>
            <a:br>
              <a:rPr lang="el-GR" dirty="0"/>
            </a:br>
            <a:r>
              <a:rPr lang="el-GR" dirty="0"/>
              <a:t>διπλό λογαριθμικό </a:t>
            </a:r>
            <a:r>
              <a:rPr lang="el-GR" dirty="0" smtClean="0"/>
              <a:t>χαρτί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228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619672" y="1556792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j-lt"/>
              </a:rPr>
              <a:t>Στάδιο 1. Προσθήκη ορών, </a:t>
            </a:r>
            <a:r>
              <a:rPr lang="en-US" sz="2400" dirty="0" smtClean="0">
                <a:latin typeface="+mj-lt"/>
              </a:rPr>
              <a:t>Buffer </a:t>
            </a:r>
            <a:r>
              <a:rPr lang="el-GR" sz="2400" dirty="0" smtClean="0">
                <a:latin typeface="+mj-lt"/>
              </a:rPr>
              <a:t>και </a:t>
            </a:r>
            <a:r>
              <a:rPr lang="en-US" sz="2400" dirty="0" smtClean="0">
                <a:latin typeface="+mj-lt"/>
              </a:rPr>
              <a:t>SRBC</a:t>
            </a:r>
            <a:r>
              <a:rPr lang="el-GR" sz="2400" dirty="0" smtClean="0">
                <a:latin typeface="+mj-lt"/>
              </a:rPr>
              <a:t>.</a:t>
            </a:r>
            <a:endParaRPr lang="el-GR" sz="2400" dirty="0">
              <a:latin typeface="+mj-lt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571806" y="5373216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latin typeface="+mj-lt"/>
              </a:rPr>
              <a:t>Προσθήκη μάρτυρα που περιέχει </a:t>
            </a:r>
            <a:r>
              <a:rPr lang="en-US" sz="2400" dirty="0" smtClean="0">
                <a:latin typeface="+mj-lt"/>
              </a:rPr>
              <a:t>6,5 ml </a:t>
            </a:r>
            <a:r>
              <a:rPr lang="el-GR" sz="2400" dirty="0" smtClean="0">
                <a:latin typeface="+mj-lt"/>
              </a:rPr>
              <a:t>νερό και 1 </a:t>
            </a:r>
            <a:r>
              <a:rPr lang="en-US" sz="2400" dirty="0" smtClean="0">
                <a:latin typeface="+mj-lt"/>
              </a:rPr>
              <a:t>ml SRBC</a:t>
            </a:r>
            <a:endParaRPr lang="el-GR" sz="24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Παράδειγμα προσδιορισμού Αιμολυτικού συμπληρώματος </a:t>
            </a:r>
            <a:r>
              <a:rPr lang="el-GR" dirty="0" smtClean="0"/>
              <a:t>CH50 </a:t>
            </a:r>
            <a:r>
              <a:rPr lang="el-GR" sz="3100" b="0" dirty="0" smtClean="0"/>
              <a:t>(1 από 2)</a:t>
            </a:r>
            <a:endParaRPr lang="el-GR" sz="3100" b="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127727"/>
              </p:ext>
            </p:extLst>
          </p:nvPr>
        </p:nvGraphicFramePr>
        <p:xfrm>
          <a:off x="1524000" y="2276872"/>
          <a:ext cx="6096000" cy="2743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l-GR" sz="2400" dirty="0"/>
                    </a:p>
                  </a:txBody>
                  <a:tcPr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Buffer</a:t>
                      </a:r>
                      <a:endParaRPr lang="el-GR" sz="2400" dirty="0"/>
                    </a:p>
                  </a:txBody>
                  <a:tcPr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Ορός</a:t>
                      </a:r>
                      <a:endParaRPr lang="el-GR" sz="2400" dirty="0"/>
                    </a:p>
                  </a:txBody>
                  <a:tcPr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SRBC</a:t>
                      </a:r>
                      <a:endParaRPr lang="el-GR" sz="2400" dirty="0"/>
                    </a:p>
                  </a:txBody>
                  <a:tcPr>
                    <a:solidFill>
                      <a:srgbClr val="82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2,5</a:t>
                      </a:r>
                      <a:r>
                        <a:rPr lang="en-US" sz="2400" baseline="0" dirty="0" smtClean="0"/>
                        <a:t> ml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 ml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 ml</a:t>
                      </a:r>
                      <a:endParaRPr lang="el-G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 ml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3,5 ml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 ml</a:t>
                      </a:r>
                      <a:endParaRPr lang="el-G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3,5 ml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 ml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 ml</a:t>
                      </a:r>
                      <a:endParaRPr lang="el-G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 ml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2,5 ml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 ml</a:t>
                      </a:r>
                      <a:endParaRPr lang="el-G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4,5 ml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 ml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 ml</a:t>
                      </a:r>
                      <a:endParaRPr lang="el-GR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940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755576" y="1340768"/>
            <a:ext cx="81369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j-lt"/>
              </a:rPr>
              <a:t>Στάδιο 2. </a:t>
            </a:r>
            <a:r>
              <a:rPr lang="el-GR" sz="2400" u="sng" dirty="0" smtClean="0">
                <a:latin typeface="+mj-lt"/>
              </a:rPr>
              <a:t>Επώαση για 1 </a:t>
            </a:r>
            <a:r>
              <a:rPr lang="en-US" sz="2400" u="sng" dirty="0" smtClean="0">
                <a:latin typeface="+mj-lt"/>
              </a:rPr>
              <a:t>h </a:t>
            </a:r>
            <a:r>
              <a:rPr lang="el-GR" sz="2400" u="sng" dirty="0" smtClean="0">
                <a:latin typeface="+mj-lt"/>
              </a:rPr>
              <a:t>σε </a:t>
            </a:r>
            <a:r>
              <a:rPr lang="en-US" sz="2400" u="sng" dirty="0" smtClean="0">
                <a:latin typeface="+mj-lt"/>
              </a:rPr>
              <a:t>37</a:t>
            </a:r>
            <a:r>
              <a:rPr lang="en-US" sz="2400" u="sng" baseline="30000" dirty="0" smtClean="0">
                <a:latin typeface="+mj-lt"/>
              </a:rPr>
              <a:t>o</a:t>
            </a:r>
            <a:r>
              <a:rPr lang="en-US" sz="2400" u="sng" dirty="0" smtClean="0">
                <a:latin typeface="+mj-lt"/>
              </a:rPr>
              <a:t>C</a:t>
            </a:r>
            <a:r>
              <a:rPr lang="el-GR" sz="2400" u="sng" dirty="0" smtClean="0">
                <a:latin typeface="+mj-lt"/>
              </a:rPr>
              <a:t> σε υδατόλουτρο.</a:t>
            </a:r>
            <a:endParaRPr lang="en-US" sz="2400" u="sng" dirty="0" smtClean="0">
              <a:latin typeface="+mj-lt"/>
            </a:endParaRPr>
          </a:p>
          <a:p>
            <a:r>
              <a:rPr lang="el-GR" sz="2400" dirty="0" smtClean="0">
                <a:latin typeface="+mj-lt"/>
              </a:rPr>
              <a:t>Θραύση των ερυθρών αιμοσφαιρίων. </a:t>
            </a:r>
          </a:p>
          <a:p>
            <a:endParaRPr lang="el-GR" sz="2400" dirty="0">
              <a:latin typeface="+mj-lt"/>
            </a:endParaRPr>
          </a:p>
          <a:p>
            <a:r>
              <a:rPr lang="el-GR" sz="2400" dirty="0" smtClean="0">
                <a:latin typeface="+mj-lt"/>
              </a:rPr>
              <a:t>Στάδιο 3. </a:t>
            </a:r>
            <a:r>
              <a:rPr lang="el-GR" sz="2400" u="sng" dirty="0" smtClean="0">
                <a:latin typeface="+mj-lt"/>
              </a:rPr>
              <a:t>Φυγοκέντρηση</a:t>
            </a:r>
            <a:r>
              <a:rPr lang="el-GR" sz="2400" dirty="0" smtClean="0">
                <a:latin typeface="+mj-lt"/>
              </a:rPr>
              <a:t>.</a:t>
            </a:r>
          </a:p>
          <a:p>
            <a:endParaRPr lang="el-GR" sz="2400" dirty="0">
              <a:latin typeface="+mj-lt"/>
            </a:endParaRPr>
          </a:p>
          <a:p>
            <a:r>
              <a:rPr lang="el-GR" sz="2400" dirty="0" smtClean="0">
                <a:latin typeface="+mj-lt"/>
              </a:rPr>
              <a:t>Στάδιο 4. </a:t>
            </a:r>
            <a:r>
              <a:rPr lang="el-GR" sz="2400" u="sng" dirty="0" smtClean="0">
                <a:latin typeface="+mj-lt"/>
              </a:rPr>
              <a:t>Απόρριψη ιζήματος</a:t>
            </a:r>
            <a:r>
              <a:rPr lang="el-GR" sz="2400" dirty="0" smtClean="0">
                <a:latin typeface="+mj-lt"/>
              </a:rPr>
              <a:t>.</a:t>
            </a:r>
          </a:p>
          <a:p>
            <a:r>
              <a:rPr lang="el-GR" sz="2400" dirty="0" smtClean="0">
                <a:latin typeface="+mj-lt"/>
              </a:rPr>
              <a:t>Απομάκρυνση σπασμένων μεμβρανών.</a:t>
            </a:r>
          </a:p>
          <a:p>
            <a:endParaRPr lang="el-GR" sz="2400" dirty="0">
              <a:latin typeface="+mj-lt"/>
            </a:endParaRPr>
          </a:p>
          <a:p>
            <a:r>
              <a:rPr lang="el-GR" sz="2400" dirty="0" smtClean="0">
                <a:latin typeface="+mj-lt"/>
              </a:rPr>
              <a:t>Στάδιο 5. </a:t>
            </a:r>
            <a:r>
              <a:rPr lang="el-GR" sz="2400" u="sng" dirty="0" smtClean="0">
                <a:latin typeface="+mj-lt"/>
              </a:rPr>
              <a:t>Φωτομέτρηση του υπερκείμενου</a:t>
            </a:r>
            <a:r>
              <a:rPr lang="el-GR" sz="2400" dirty="0" smtClean="0">
                <a:latin typeface="+mj-lt"/>
              </a:rPr>
              <a:t>.</a:t>
            </a:r>
          </a:p>
          <a:p>
            <a:r>
              <a:rPr lang="el-GR" sz="2400" dirty="0" smtClean="0">
                <a:latin typeface="+mj-lt"/>
              </a:rPr>
              <a:t>Μέτρηση αιμόλυσης.</a:t>
            </a:r>
          </a:p>
          <a:p>
            <a:r>
              <a:rPr lang="el-GR" sz="2400" dirty="0" smtClean="0">
                <a:latin typeface="+mj-lt"/>
              </a:rPr>
              <a:t> </a:t>
            </a:r>
            <a:endParaRPr lang="el-GR" sz="2400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Παράδειγμα προσδιορισμού Αιμολυτικού συμπληρώματος </a:t>
            </a:r>
            <a:r>
              <a:rPr lang="el-GR" dirty="0" smtClean="0"/>
              <a:t>CH50 </a:t>
            </a:r>
            <a:r>
              <a:rPr lang="el-GR" sz="3100" b="0" dirty="0" smtClean="0"/>
              <a:t>(2 </a:t>
            </a:r>
            <a:r>
              <a:rPr lang="el-GR" sz="3100" b="0" dirty="0"/>
              <a:t>από 2)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186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Απορροφήσεις </a:t>
            </a:r>
            <a:r>
              <a:rPr lang="el-GR" dirty="0" smtClean="0"/>
              <a:t>σωληναρίων</a:t>
            </a:r>
            <a:endParaRPr lang="el-GR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615398"/>
              </p:ext>
            </p:extLst>
          </p:nvPr>
        </p:nvGraphicFramePr>
        <p:xfrm>
          <a:off x="2165902" y="2132856"/>
          <a:ext cx="4812196" cy="274320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2435932"/>
                <a:gridCol w="237626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0,580</a:t>
                      </a:r>
                      <a:endParaRPr lang="el-G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0,520</a:t>
                      </a:r>
                      <a:endParaRPr lang="el-G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0,415</a:t>
                      </a:r>
                      <a:endParaRPr lang="el-G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0,296</a:t>
                      </a:r>
                      <a:endParaRPr lang="el-G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0,141</a:t>
                      </a:r>
                      <a:endParaRPr lang="el-G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Μάρτυρας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0,700</a:t>
                      </a:r>
                      <a:endParaRPr lang="el-GR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734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Υπολογισμοί για λογαριθμικό </a:t>
            </a:r>
            <a:r>
              <a:rPr lang="el-GR" dirty="0" smtClean="0"/>
              <a:t>χαρτί</a:t>
            </a:r>
            <a:endParaRPr lang="el-GR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557247"/>
              </p:ext>
            </p:extLst>
          </p:nvPr>
        </p:nvGraphicFramePr>
        <p:xfrm>
          <a:off x="179512" y="1844824"/>
          <a:ext cx="8784977" cy="226016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12556"/>
                <a:gridCol w="1860240"/>
                <a:gridCol w="1003869"/>
                <a:gridCol w="1205545"/>
                <a:gridCol w="1195010"/>
                <a:gridCol w="1691676"/>
                <a:gridCol w="1216081"/>
              </a:tblGrid>
              <a:tr h="4053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200" dirty="0"/>
                        <a:t> </a:t>
                      </a:r>
                    </a:p>
                  </a:txBody>
                  <a:tcPr marL="6350" marR="6350" marT="0" marB="0"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pPr marL="889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200" dirty="0" smtClean="0"/>
                        <a:t>ΟΠ/ Μάρτυρα</a:t>
                      </a:r>
                      <a:endParaRPr lang="el-GR" sz="2200" dirty="0"/>
                    </a:p>
                  </a:txBody>
                  <a:tcPr marL="6350" marR="6350" marT="0" marB="0"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/>
                        <a:t>Y</a:t>
                      </a:r>
                      <a:endParaRPr lang="el-GR" sz="2200" dirty="0"/>
                    </a:p>
                  </a:txBody>
                  <a:tcPr marL="6350" marR="6350" marT="0" marB="0"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200" dirty="0"/>
                        <a:t> </a:t>
                      </a:r>
                    </a:p>
                  </a:txBody>
                  <a:tcPr marL="6350" marR="6350" marT="0" marB="0"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200" dirty="0"/>
                        <a:t>1-Υ</a:t>
                      </a:r>
                    </a:p>
                  </a:txBody>
                  <a:tcPr marL="6350" marR="6350" marT="0" marB="0"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200" dirty="0"/>
                        <a:t> </a:t>
                      </a:r>
                    </a:p>
                  </a:txBody>
                  <a:tcPr marL="6350" marR="6350" marT="0" marB="0"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200" dirty="0"/>
                        <a:t>Υ/1-Υ</a:t>
                      </a:r>
                    </a:p>
                  </a:txBody>
                  <a:tcPr marL="6350" marR="6350" marT="0" marB="0">
                    <a:solidFill>
                      <a:srgbClr val="820000"/>
                    </a:solidFill>
                  </a:tcPr>
                </a:tc>
              </a:tr>
              <a:tr h="326521">
                <a:tc>
                  <a:txBody>
                    <a:bodyPr/>
                    <a:lstStyle/>
                    <a:p>
                      <a:pPr marL="1143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200" dirty="0"/>
                        <a:t>1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889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/>
                        <a:t>0.580 / 0.700</a:t>
                      </a:r>
                      <a:endParaRPr lang="el-GR" sz="2200" dirty="0"/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200" dirty="0"/>
                        <a:t>0,830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200" dirty="0"/>
                        <a:t>1-0,830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200" dirty="0"/>
                        <a:t>0,170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200" dirty="0"/>
                        <a:t>0.830/0,170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200" dirty="0"/>
                        <a:t>4.88</a:t>
                      </a:r>
                    </a:p>
                  </a:txBody>
                  <a:tcPr marL="6350" marR="6350" marT="0" marB="0"/>
                </a:tc>
              </a:tr>
              <a:tr h="296965">
                <a:tc>
                  <a:txBody>
                    <a:bodyPr/>
                    <a:lstStyle/>
                    <a:p>
                      <a:pPr marL="1143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200" dirty="0"/>
                        <a:t>2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889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/>
                        <a:t>0.520 / 0.700</a:t>
                      </a:r>
                      <a:endParaRPr lang="el-GR" sz="2200" dirty="0"/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200" dirty="0"/>
                        <a:t>0,745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200" dirty="0"/>
                        <a:t>1-0,745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200" dirty="0"/>
                        <a:t>0266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200" dirty="0"/>
                        <a:t>0,745 / 0,266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200" dirty="0"/>
                        <a:t>2.92</a:t>
                      </a:r>
                    </a:p>
                  </a:txBody>
                  <a:tcPr marL="6350" marR="6350" marT="0" marB="0"/>
                </a:tc>
              </a:tr>
              <a:tr h="296965">
                <a:tc>
                  <a:txBody>
                    <a:bodyPr/>
                    <a:lstStyle/>
                    <a:p>
                      <a:pPr marL="1143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200" dirty="0"/>
                        <a:t>3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889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/>
                        <a:t>0.415</a:t>
                      </a:r>
                      <a:r>
                        <a:rPr lang="en-US" sz="2200" dirty="0" smtClean="0"/>
                        <a:t>/ 0,700</a:t>
                      </a:r>
                      <a:endParaRPr lang="el-GR" sz="2200" dirty="0"/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200" dirty="0"/>
                        <a:t>0,590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200" dirty="0"/>
                        <a:t>1 - 0,590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200" dirty="0"/>
                        <a:t>0.410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200" dirty="0"/>
                        <a:t>0.590 / 0,410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200" dirty="0"/>
                        <a:t>1.48</a:t>
                      </a:r>
                    </a:p>
                  </a:txBody>
                  <a:tcPr marL="6350" marR="6350" marT="0" marB="0"/>
                </a:tc>
              </a:tr>
              <a:tr h="296965">
                <a:tc>
                  <a:txBody>
                    <a:bodyPr/>
                    <a:lstStyle/>
                    <a:p>
                      <a:pPr marL="1143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200" dirty="0"/>
                        <a:t>4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889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/>
                        <a:t>0,296 / 0,700</a:t>
                      </a:r>
                      <a:endParaRPr lang="el-GR" sz="2200" dirty="0"/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200" dirty="0"/>
                        <a:t>0,424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200" dirty="0"/>
                        <a:t>1 - 0,424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200" dirty="0"/>
                        <a:t>0576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200" dirty="0"/>
                        <a:t>0.424/0,576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200" dirty="0"/>
                        <a:t>0.73</a:t>
                      </a:r>
                    </a:p>
                  </a:txBody>
                  <a:tcPr marL="6350" marR="6350" marT="0" marB="0"/>
                </a:tc>
              </a:tr>
              <a:tr h="513708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200" dirty="0" smtClean="0"/>
                        <a:t>  </a:t>
                      </a:r>
                      <a:r>
                        <a:rPr lang="en-US" sz="2200" dirty="0" smtClean="0"/>
                        <a:t>5</a:t>
                      </a:r>
                      <a:endParaRPr lang="el-GR" sz="2200" dirty="0"/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889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/>
                        <a:t>0,141 / 0,700</a:t>
                      </a:r>
                      <a:endParaRPr lang="el-GR" sz="2200" dirty="0"/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200" dirty="0"/>
                        <a:t>0,210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200" dirty="0"/>
                        <a:t>1 - 0,210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200" dirty="0"/>
                        <a:t>0.790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200" dirty="0"/>
                        <a:t>0.210/0.790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200" dirty="0"/>
                        <a:t>026</a:t>
                      </a:r>
                    </a:p>
                  </a:txBody>
                  <a:tcPr marL="6350" marR="63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436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24744"/>
            <a:ext cx="6192688" cy="485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 </a:t>
            </a:r>
            <a:r>
              <a:rPr lang="el-GR" dirty="0" smtClean="0"/>
              <a:t>υπολογισμός του </a:t>
            </a:r>
            <a:r>
              <a:rPr lang="en-US" dirty="0" smtClean="0"/>
              <a:t>CH50 </a:t>
            </a:r>
            <a:r>
              <a:rPr lang="el-GR" dirty="0" smtClean="0"/>
              <a:t>σε λογαριθμικό χαρτί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3568" y="6308203"/>
                <a:ext cx="81369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l-GR" sz="2000" i="0" dirty="0" smtClean="0">
                        <a:latin typeface="Cambria Math"/>
                      </a:rPr>
                      <m:t>2,</m:t>
                    </m:r>
                    <m:r>
                      <a:rPr lang="en-US" sz="2000" i="0" dirty="0" smtClean="0">
                        <a:latin typeface="Cambria Math"/>
                      </a:rPr>
                      <m:t>9 </m:t>
                    </m:r>
                    <m:r>
                      <m:rPr>
                        <m:sty m:val="p"/>
                      </m:rPr>
                      <a:rPr lang="en-US" sz="2000" i="0" dirty="0" smtClean="0">
                        <a:latin typeface="Cambria Math"/>
                      </a:rPr>
                      <m:t>ml</m:t>
                    </m:r>
                    <m:r>
                      <a:rPr lang="en-US" sz="2000" i="0" dirty="0" smtClean="0">
                        <a:latin typeface="Cambria Math"/>
                      </a:rPr>
                      <m:t> × 150 = 50 </m:t>
                    </m:r>
                  </m:oMath>
                </a14:m>
                <a:r>
                  <a:rPr lang="el-GR" sz="2000" dirty="0" smtClean="0">
                    <a:latin typeface="+mj-lt"/>
                  </a:rPr>
                  <a:t>μονάδες αιμολυτικού συμπληρώματος</a:t>
                </a:r>
                <a:r>
                  <a:rPr lang="en-US" sz="2000" dirty="0" smtClean="0">
                    <a:latin typeface="+mj-lt"/>
                  </a:rPr>
                  <a:t>/ ml</a:t>
                </a:r>
                <a:endParaRPr lang="el-GR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6308203"/>
                <a:ext cx="8136904" cy="40011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t="-7692" b="-2769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474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Πέτρος Καρκαλούσος 2014. Πέτρος Καρκαλούσος. «Ανοσολογία (Ε). Ενότητα </a:t>
            </a:r>
            <a:r>
              <a:rPr lang="el-GR" sz="2000" dirty="0" smtClean="0"/>
              <a:t>12: </a:t>
            </a:r>
            <a:r>
              <a:rPr lang="en-US" sz="2000" dirty="0"/>
              <a:t>A</a:t>
            </a:r>
            <a:r>
              <a:rPr lang="el-GR" sz="2000" dirty="0"/>
              <a:t>ιμολυτικό</a:t>
            </a:r>
            <a:r>
              <a:rPr lang="el-GR" sz="2000" dirty="0"/>
              <a:t> </a:t>
            </a:r>
            <a:r>
              <a:rPr lang="el-GR" sz="2000" dirty="0" smtClean="0"/>
              <a:t>συμπλήρωμα».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Ορισμός </a:t>
            </a:r>
            <a:r>
              <a:rPr lang="el-GR" dirty="0" smtClean="0"/>
              <a:t>συμπληρώματος</a:t>
            </a:r>
            <a:endParaRPr lang="el-GR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To </a:t>
            </a:r>
            <a:r>
              <a:rPr lang="el-GR" sz="2400" dirty="0"/>
              <a:t>σύστημα του συμπληρώματος (</a:t>
            </a:r>
            <a:r>
              <a:rPr lang="en-US" sz="2400" dirty="0"/>
              <a:t>Complement) </a:t>
            </a:r>
            <a:r>
              <a:rPr lang="el-GR" sz="2400" dirty="0"/>
              <a:t>είναι μια ομάδα 20 πρωτεϊνών του ορού, των οποίων η τελική λειτουργία είναι ο έλεγχος της φλεγμονής.</a:t>
            </a:r>
          </a:p>
          <a:p>
            <a:r>
              <a:rPr lang="el-GR" sz="2400" b="1" dirty="0">
                <a:solidFill>
                  <a:srgbClr val="820000"/>
                </a:solidFill>
              </a:rPr>
              <a:t>Η δράση του συμπληρώματος διακρίνεται</a:t>
            </a:r>
            <a:r>
              <a:rPr lang="en-US" sz="2400" b="1" dirty="0">
                <a:solidFill>
                  <a:srgbClr val="820000"/>
                </a:solidFill>
              </a:rPr>
              <a:t>:</a:t>
            </a:r>
            <a:endParaRPr lang="el-GR" sz="2400" b="1" dirty="0">
              <a:solidFill>
                <a:srgbClr val="820000"/>
              </a:solidFill>
            </a:endParaRPr>
          </a:p>
          <a:p>
            <a:pPr>
              <a:lnSpc>
                <a:spcPct val="150000"/>
              </a:lnSpc>
            </a:pPr>
            <a:r>
              <a:rPr lang="el-GR" sz="2400" b="1" dirty="0">
                <a:solidFill>
                  <a:srgbClr val="820000"/>
                </a:solidFill>
              </a:rPr>
              <a:t>Στην εναλλακτική οδό</a:t>
            </a:r>
            <a:r>
              <a:rPr lang="el-GR" sz="2400" dirty="0"/>
              <a:t>. Πρόκειται για μη-ειδική αντίδραση που ενεργοποιείται από την εμφάνιση στον οργανισμό </a:t>
            </a:r>
            <a:r>
              <a:rPr lang="el-GR" sz="2400" b="1" dirty="0"/>
              <a:t>ξένων</a:t>
            </a:r>
            <a:r>
              <a:rPr lang="el-GR" sz="2400" u="sng" dirty="0"/>
              <a:t> </a:t>
            </a:r>
            <a:r>
              <a:rPr lang="el-GR" sz="2400" b="1" dirty="0"/>
              <a:t>μικροοργανισμών</a:t>
            </a:r>
            <a:r>
              <a:rPr lang="el-GR" sz="2400" dirty="0"/>
              <a:t>.</a:t>
            </a:r>
          </a:p>
          <a:p>
            <a:pPr>
              <a:lnSpc>
                <a:spcPct val="150000"/>
              </a:lnSpc>
            </a:pPr>
            <a:r>
              <a:rPr lang="el-GR" sz="2400" b="1" dirty="0" smtClean="0">
                <a:solidFill>
                  <a:srgbClr val="820000"/>
                </a:solidFill>
              </a:rPr>
              <a:t>Στη </a:t>
            </a:r>
            <a:r>
              <a:rPr lang="el-GR" sz="2400" b="1" dirty="0">
                <a:solidFill>
                  <a:srgbClr val="820000"/>
                </a:solidFill>
              </a:rPr>
              <a:t>κλασική οδό</a:t>
            </a:r>
            <a:r>
              <a:rPr lang="el-GR" sz="2400" dirty="0"/>
              <a:t>. Πρόκειται για ειδική αντίδραση που ενεργοποιείται από την δράση </a:t>
            </a:r>
            <a:r>
              <a:rPr lang="el-GR" sz="2400" b="1" dirty="0"/>
              <a:t>αντισωμάτων</a:t>
            </a:r>
            <a:r>
              <a:rPr lang="el-GR" sz="2400" dirty="0"/>
              <a:t>.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9686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088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92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Δράση συμπληρώματος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/>
              <a:t>O</a:t>
            </a:r>
            <a:r>
              <a:rPr lang="el-GR" sz="2800" dirty="0"/>
              <a:t>ψωνίνωση</a:t>
            </a:r>
            <a:endParaRPr lang="el-GR" sz="2800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l-GR" sz="2800" dirty="0"/>
              <a:t>Χημειοταξία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l-GR" sz="2800" dirty="0"/>
              <a:t>Αύξηση ροής αίματος στη θέση της φλεγμονής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l-GR" sz="2800" dirty="0"/>
              <a:t>Αύξηση διαβατότητας τριχοειδών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l-GR" sz="2800" dirty="0"/>
              <a:t>Μεταβολική ενεργοποίηση φαγοκυττάρων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l-GR" sz="2800" dirty="0"/>
              <a:t>Απελευθέρωση λυσοσωμιακών ενζύμων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l-GR" sz="2800" dirty="0"/>
              <a:t>Λύση κυττάρων</a:t>
            </a:r>
          </a:p>
          <a:p>
            <a:pPr marL="514350" indent="-514350">
              <a:buFont typeface="+mj-lt"/>
              <a:buAutoNum type="arabicPeriod"/>
            </a:pPr>
            <a:endParaRPr lang="el-GR" sz="2800" dirty="0"/>
          </a:p>
          <a:p>
            <a:pPr marL="514350" indent="-514350">
              <a:buFont typeface="+mj-lt"/>
              <a:buAutoNum type="arabicPeriod"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89292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0"/>
            <a:ext cx="4530452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3528392" cy="20882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 </a:t>
            </a:r>
            <a:r>
              <a:rPr lang="el-GR" dirty="0" smtClean="0"/>
              <a:t>καταρράκτης αντιδράσεων του συμπληρώματος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1835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δραστικότητα του </a:t>
            </a:r>
            <a:r>
              <a:rPr lang="el-GR" dirty="0" smtClean="0"/>
              <a:t>συμπληρώματος</a:t>
            </a:r>
            <a:endParaRPr lang="el-GR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Ο προσδιορισμός της δραστικότητας του συμπληρώματος απαιτείται για την παρακολούθηση ασθενών με έλλειψη κάποιου παράγοντα συμπληρώματος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endParaRPr lang="en-US" sz="2400" dirty="0"/>
          </a:p>
          <a:p>
            <a:r>
              <a:rPr lang="el-GR" sz="2400" b="1" dirty="0">
                <a:solidFill>
                  <a:srgbClr val="820000"/>
                </a:solidFill>
              </a:rPr>
              <a:t>Ο ορισμός του αιμολυτικού συμπληρώματος</a:t>
            </a:r>
          </a:p>
          <a:p>
            <a:pPr lvl="1" indent="-385763"/>
            <a:r>
              <a:rPr lang="el-GR" sz="2400" dirty="0"/>
              <a:t>Αιμολυτικό συμπλήρωμα είναι ο δραστικός τίτλος είτε του συνολικού συμπληρώματος για την κλασική ή εναλλακτική οδό είτε μεμονωμένων παραγόντων του.</a:t>
            </a:r>
          </a:p>
          <a:p>
            <a:endParaRPr lang="el-GR" sz="2400" dirty="0"/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14267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1007604" y="2420888"/>
            <a:ext cx="7128792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latin typeface="+mj-lt"/>
              </a:rPr>
              <a:t>CH</a:t>
            </a:r>
            <a:r>
              <a:rPr lang="en-US" sz="2400" baseline="-25000" dirty="0" smtClean="0">
                <a:latin typeface="+mj-lt"/>
              </a:rPr>
              <a:t>50</a:t>
            </a:r>
            <a:r>
              <a:rPr lang="en-US" sz="2400" dirty="0" smtClean="0">
                <a:latin typeface="+mj-lt"/>
              </a:rPr>
              <a:t>: </a:t>
            </a:r>
            <a:r>
              <a:rPr lang="el-GR" sz="2400" dirty="0" smtClean="0">
                <a:latin typeface="+mj-lt"/>
              </a:rPr>
              <a:t>Αιμολυτικό συμπλήρωμα κλασικής οδού</a:t>
            </a: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latin typeface="+mj-lt"/>
              </a:rPr>
              <a:t>APH</a:t>
            </a:r>
            <a:r>
              <a:rPr lang="en-US" sz="2400" baseline="-25000" dirty="0" smtClean="0">
                <a:latin typeface="+mj-lt"/>
              </a:rPr>
              <a:t>50</a:t>
            </a:r>
            <a:r>
              <a:rPr lang="en-US" sz="2400" dirty="0" smtClean="0">
                <a:latin typeface="+mj-lt"/>
              </a:rPr>
              <a:t>: </a:t>
            </a:r>
            <a:r>
              <a:rPr lang="el-GR" sz="2400" dirty="0" smtClean="0">
                <a:latin typeface="+mj-lt"/>
              </a:rPr>
              <a:t>Αιμολυτικό συμπλήρωμα εναλλακτικής οδού</a:t>
            </a:r>
            <a:endParaRPr lang="el-GR" sz="2400" dirty="0">
              <a:latin typeface="+mj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Συμβολισμός αιμολυτικού </a:t>
            </a:r>
            <a:r>
              <a:rPr lang="el-GR" dirty="0" smtClean="0"/>
              <a:t>συμπληρώματος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5366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Απαιτούμενα </a:t>
            </a:r>
            <a:r>
              <a:rPr lang="el-GR" dirty="0" smtClean="0"/>
              <a:t>υλικά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97666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820000"/>
                </a:solidFill>
              </a:rPr>
              <a:t>CH</a:t>
            </a:r>
            <a:r>
              <a:rPr lang="en-US" sz="2400" b="1" baseline="-25000" dirty="0">
                <a:solidFill>
                  <a:srgbClr val="820000"/>
                </a:solidFill>
              </a:rPr>
              <a:t>50</a:t>
            </a:r>
            <a:r>
              <a:rPr lang="en-US" sz="2400" dirty="0"/>
              <a:t>: </a:t>
            </a:r>
            <a:r>
              <a:rPr lang="el-GR" sz="2400" dirty="0"/>
              <a:t>Ερυθροκύτταρα προβάτου ευαισθητοποιημένα με αντισώματα έναντι του λιποπολυσακχαριδικού αντιγόνου </a:t>
            </a:r>
            <a:r>
              <a:rPr lang="en-US" sz="2400" dirty="0"/>
              <a:t>Forssman </a:t>
            </a:r>
            <a:r>
              <a:rPr lang="el-GR" sz="2400" dirty="0"/>
              <a:t>της ερυθροκυτταρικής μεμβράνης.</a:t>
            </a:r>
          </a:p>
          <a:p>
            <a:pPr>
              <a:spcAft>
                <a:spcPts val="600"/>
              </a:spcAft>
            </a:pPr>
            <a:r>
              <a:rPr lang="el-GR" sz="2400" b="1" dirty="0" smtClean="0">
                <a:solidFill>
                  <a:srgbClr val="820000"/>
                </a:solidFill>
              </a:rPr>
              <a:t>Α</a:t>
            </a:r>
            <a:r>
              <a:rPr lang="en-US" sz="2400" b="1" dirty="0">
                <a:solidFill>
                  <a:srgbClr val="820000"/>
                </a:solidFill>
              </a:rPr>
              <a:t>PH</a:t>
            </a:r>
            <a:r>
              <a:rPr lang="en-US" sz="2400" b="1" baseline="-25000" dirty="0">
                <a:solidFill>
                  <a:srgbClr val="820000"/>
                </a:solidFill>
              </a:rPr>
              <a:t>50</a:t>
            </a:r>
            <a:r>
              <a:rPr lang="en-US" sz="2400" dirty="0"/>
              <a:t>: </a:t>
            </a:r>
            <a:r>
              <a:rPr lang="el-GR" sz="2400" dirty="0"/>
              <a:t>Ερυθροκύτταρα ινδόχοιρου ή κουνελιού μη ευαισθητοποιημένα σε ρυθμιστικό διάλυμα </a:t>
            </a:r>
            <a:r>
              <a:rPr lang="en-US" sz="2400" dirty="0"/>
              <a:t>Mg</a:t>
            </a:r>
            <a:r>
              <a:rPr lang="en-US" sz="2400" baseline="30000" dirty="0"/>
              <a:t>+2</a:t>
            </a:r>
            <a:r>
              <a:rPr lang="en-US" sz="2400" dirty="0"/>
              <a:t>-EDTA (</a:t>
            </a:r>
            <a:r>
              <a:rPr lang="el-GR" sz="2400" dirty="0"/>
              <a:t>πλούσιο σε μαγνήσιο αλλά ελεύθερο ασβεστίου</a:t>
            </a:r>
            <a:r>
              <a:rPr lang="el-GR" sz="2400" dirty="0" smtClean="0"/>
              <a:t>)</a:t>
            </a:r>
            <a:endParaRPr lang="en-US" sz="2400" dirty="0" smtClean="0"/>
          </a:p>
          <a:p>
            <a:pPr>
              <a:spcAft>
                <a:spcPts val="600"/>
              </a:spcAft>
            </a:pPr>
            <a:r>
              <a:rPr lang="el-GR" sz="2400" dirty="0"/>
              <a:t> Τα ερυθροκύτταρα ινδόχοιρου ή κουνελιού έχουν χαμηλή περιεκτικότητα σε σιαλικό οξύ που αναστέλλει την δράση των αναστολέων Η και Ι της εναλλακτικής οδού</a:t>
            </a:r>
            <a:r>
              <a:rPr lang="el-GR" sz="2400" dirty="0" smtClean="0"/>
              <a:t>.</a:t>
            </a:r>
            <a:endParaRPr lang="el-GR" sz="2400" dirty="0"/>
          </a:p>
          <a:p>
            <a:pPr>
              <a:spcAft>
                <a:spcPts val="600"/>
              </a:spcAft>
            </a:pPr>
            <a:r>
              <a:rPr lang="el-GR" sz="2400" dirty="0"/>
              <a:t> Το </a:t>
            </a:r>
            <a:r>
              <a:rPr lang="en-US" sz="2400" dirty="0"/>
              <a:t>Mg</a:t>
            </a:r>
            <a:r>
              <a:rPr lang="en-US" sz="2400" baseline="30000" dirty="0"/>
              <a:t>+2</a:t>
            </a:r>
            <a:r>
              <a:rPr lang="en-US" sz="2400" dirty="0"/>
              <a:t> </a:t>
            </a:r>
            <a:r>
              <a:rPr lang="el-GR" sz="2400" dirty="0"/>
              <a:t>ενεργοποιεί την εναλλακτική οδό.</a:t>
            </a:r>
          </a:p>
          <a:p>
            <a:pPr>
              <a:spcAft>
                <a:spcPts val="600"/>
              </a:spcAft>
            </a:pPr>
            <a:r>
              <a:rPr lang="el-GR" sz="2400" dirty="0" smtClean="0"/>
              <a:t> </a:t>
            </a:r>
            <a:r>
              <a:rPr lang="el-GR" sz="2400" dirty="0"/>
              <a:t>Το </a:t>
            </a:r>
            <a:r>
              <a:rPr lang="en-US" sz="2400" dirty="0"/>
              <a:t>EDTA</a:t>
            </a:r>
            <a:r>
              <a:rPr lang="el-GR" sz="2400" dirty="0"/>
              <a:t> δεσμεύει το </a:t>
            </a:r>
            <a:r>
              <a:rPr lang="en-US" sz="2400" dirty="0"/>
              <a:t>Ca</a:t>
            </a:r>
            <a:r>
              <a:rPr lang="el-GR" sz="2400" baseline="30000" dirty="0"/>
              <a:t>+2</a:t>
            </a:r>
            <a:r>
              <a:rPr lang="en-US" sz="2400" dirty="0"/>
              <a:t> </a:t>
            </a:r>
            <a:r>
              <a:rPr lang="el-GR" sz="2400" dirty="0"/>
              <a:t>που είναι απαραίτητο</a:t>
            </a:r>
            <a:r>
              <a:rPr lang="en-US" sz="2400" dirty="0"/>
              <a:t> </a:t>
            </a:r>
            <a:r>
              <a:rPr lang="el-GR" sz="2400" dirty="0"/>
              <a:t>για την ενεργοποίηση της κλασικής οδού.</a:t>
            </a:r>
            <a:r>
              <a:rPr lang="en-US" sz="2400" dirty="0"/>
              <a:t> </a:t>
            </a:r>
            <a:r>
              <a:rPr lang="el-GR" sz="2400" dirty="0"/>
              <a:t>  </a:t>
            </a:r>
          </a:p>
          <a:p>
            <a:pPr>
              <a:spcAft>
                <a:spcPts val="600"/>
              </a:spcAft>
            </a:pPr>
            <a:endParaRPr lang="el-GR" sz="2400" dirty="0"/>
          </a:p>
          <a:p>
            <a:pPr>
              <a:spcAft>
                <a:spcPts val="600"/>
              </a:spcAft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33251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611560" y="3645024"/>
            <a:ext cx="8064896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+mj-lt"/>
              </a:rPr>
              <a:t>x:</a:t>
            </a:r>
            <a:r>
              <a:rPr lang="el-GR" sz="2400" dirty="0" smtClean="0">
                <a:latin typeface="+mj-lt"/>
              </a:rPr>
              <a:t> η ποσότητα του συμπληρώματος (</a:t>
            </a:r>
            <a:r>
              <a:rPr lang="en-US" sz="2400" dirty="0" smtClean="0">
                <a:latin typeface="+mj-lt"/>
              </a:rPr>
              <a:t>ml </a:t>
            </a:r>
            <a:r>
              <a:rPr lang="el-GR" sz="2400" dirty="0" smtClean="0">
                <a:latin typeface="+mj-lt"/>
              </a:rPr>
              <a:t>αναραίωτου ορού)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+mj-lt"/>
              </a:rPr>
              <a:t>y: </a:t>
            </a:r>
            <a:r>
              <a:rPr lang="el-GR" sz="2400" dirty="0" smtClean="0">
                <a:latin typeface="+mj-lt"/>
              </a:rPr>
              <a:t>Το ποσοστό των ερυθροκυττάρων που λύθηκαν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+mj-lt"/>
              </a:rPr>
              <a:t>k: </a:t>
            </a:r>
            <a:r>
              <a:rPr lang="el-GR" sz="2400" dirty="0" smtClean="0">
                <a:latin typeface="+mj-lt"/>
              </a:rPr>
              <a:t>Το 50% της αιμόλυσης (</a:t>
            </a:r>
            <a:r>
              <a:rPr lang="en-US" sz="2400" dirty="0" smtClean="0">
                <a:latin typeface="+mj-lt"/>
              </a:rPr>
              <a:t>CH50, APH50 </a:t>
            </a:r>
            <a:r>
              <a:rPr lang="el-GR" sz="2400" dirty="0" smtClean="0">
                <a:latin typeface="+mj-lt"/>
              </a:rPr>
              <a:t>ή άλλο κλάσμα)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+mj-lt"/>
              </a:rPr>
              <a:t>n: </a:t>
            </a:r>
            <a:r>
              <a:rPr lang="el-GR" sz="2400" dirty="0" smtClean="0">
                <a:latin typeface="+mj-lt"/>
              </a:rPr>
              <a:t>Σταθερά.</a:t>
            </a:r>
            <a:endParaRPr lang="el-GR" sz="2400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Εξίσωση </a:t>
            </a:r>
            <a:r>
              <a:rPr lang="en-US" dirty="0"/>
              <a:t>Van </a:t>
            </a:r>
            <a:r>
              <a:rPr lang="en-US" dirty="0" smtClean="0"/>
              <a:t>Krogh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44714" y="1556792"/>
                <a:ext cx="2798587" cy="1297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0" dirty="0" smtClean="0">
                          <a:latin typeface="Cambria Math"/>
                        </a:rPr>
                        <m:t>X</m:t>
                      </m:r>
                      <m:r>
                        <a:rPr lang="en-US" sz="2800" i="0" dirty="0" smtClean="0">
                          <a:latin typeface="Cambria Math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sz="2800" i="0" dirty="0" smtClean="0">
                          <a:latin typeface="Cambria Math"/>
                        </a:rPr>
                        <m:t>K</m:t>
                      </m:r>
                      <m:r>
                        <a:rPr lang="en-US" sz="2800" i="0" dirty="0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l-GR" sz="280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l-GR" sz="28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sz="2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800" i="0">
                                      <a:latin typeface="Cambria Math"/>
                                    </a:rPr>
                                    <m:t>y</m:t>
                                  </m:r>
                                </m:num>
                                <m:den>
                                  <m:r>
                                    <a:rPr lang="en-US" sz="2800" i="0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800" i="0">
                                      <a:latin typeface="Cambria Math"/>
                                    </a:rPr>
                                    <m:t>y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l-GR" sz="28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0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n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714" y="1556792"/>
                <a:ext cx="2798587" cy="1297984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757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8738" y="1556792"/>
            <a:ext cx="5726525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Καμπύλη </a:t>
            </a:r>
            <a:r>
              <a:rPr lang="en-US" dirty="0"/>
              <a:t>Van </a:t>
            </a:r>
            <a:r>
              <a:rPr lang="en-US" dirty="0" smtClean="0"/>
              <a:t>Krogh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013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65ff95dfe7a6fb0a3669f2cdbfc585bca59b6e3"/>
</p:tagLst>
</file>

<file path=ppt/theme/theme1.xml><?xml version="1.0" encoding="utf-8"?>
<a:theme xmlns:a="http://schemas.openxmlformats.org/drawingml/2006/main" name="OC_template_updated">
  <a:themeElements>
    <a:clrScheme name="Custom 5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764</TotalTime>
  <Words>1125</Words>
  <Application>Microsoft Office PowerPoint</Application>
  <PresentationFormat>Προβολή στην οθόνη (4:3)</PresentationFormat>
  <Paragraphs>200</Paragraphs>
  <Slides>23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23</vt:i4>
      </vt:variant>
    </vt:vector>
  </HeadingPairs>
  <TitlesOfParts>
    <vt:vector size="25" baseType="lpstr">
      <vt:lpstr>OC_template_updated</vt:lpstr>
      <vt:lpstr>1_OC_template_updated</vt:lpstr>
      <vt:lpstr>Ανοσολογία (Ε)</vt:lpstr>
      <vt:lpstr>Ορισμός συμπληρώματος</vt:lpstr>
      <vt:lpstr>Δράση συμπληρώματος</vt:lpstr>
      <vt:lpstr>O καταρράκτης αντιδράσεων του συμπληρώματος</vt:lpstr>
      <vt:lpstr>Η δραστικότητα του συμπληρώματος</vt:lpstr>
      <vt:lpstr>Συμβολισμός αιμολυτικού συμπληρώματος</vt:lpstr>
      <vt:lpstr>Απαιτούμενα υλικά</vt:lpstr>
      <vt:lpstr>Εξίσωση Van Krogh</vt:lpstr>
      <vt:lpstr>Καμπύλη Van Krogh</vt:lpstr>
      <vt:lpstr>Λογαριθμοποίηση της καμπύλης Van Krogh</vt:lpstr>
      <vt:lpstr>Η καμπύλη Van Krogh σε  διπλό λογαριθμικό χαρτί</vt:lpstr>
      <vt:lpstr>Παράδειγμα προσδιορισμού Αιμολυτικού συμπληρώματος CH50 (1 από 2)</vt:lpstr>
      <vt:lpstr>Παράδειγμα προσδιορισμού Αιμολυτικού συμπληρώματος CH50 (2 από 2)</vt:lpstr>
      <vt:lpstr>Απορροφήσεις σωληναρίων</vt:lpstr>
      <vt:lpstr>Υπολογισμοί για λογαριθμικό χαρτί</vt:lpstr>
      <vt:lpstr>O υπολογισμός του CH50 σε λογαριθμικό χαρτί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131</cp:revision>
  <dcterms:created xsi:type="dcterms:W3CDTF">2013-03-04T13:35:19Z</dcterms:created>
  <dcterms:modified xsi:type="dcterms:W3CDTF">2015-03-26T11:43:14Z</dcterms:modified>
</cp:coreProperties>
</file>