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</p:sldIdLst>
  <p:sldSz cx="9144000" cy="6858000" type="screen4x3"/>
  <p:notesSz cx="7104063" cy="10234613"/>
  <p:custDataLst>
    <p:tags r:id="rId7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003964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26175"/>
            <a:ext cx="2133600" cy="277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26175"/>
            <a:ext cx="2895600" cy="277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26175"/>
            <a:ext cx="2133600" cy="277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82082E8-3A87-4EA1-9797-BEFA5BD9F1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054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26175"/>
            <a:ext cx="2133600" cy="277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26175"/>
            <a:ext cx="2895600" cy="277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26175"/>
            <a:ext cx="2133600" cy="277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DB49D1F-018E-44DE-87F7-72DDC25C76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05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31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ssyndrome.org.uk/" TargetMode="External"/><Relationship Id="rId2" Type="http://schemas.openxmlformats.org/officeDocument/2006/relationships/hyperlink" Target="http://cerebralpalsy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ssyndrome.org.uk/" TargetMode="External"/><Relationship Id="rId2" Type="http://schemas.openxmlformats.org/officeDocument/2006/relationships/hyperlink" Target="http://cerebralpalsy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&#913;&#965;&#964;&#953;&#963;&#956;&#972;&#962;%20-%20&#913;&#931;&#928;&#917;&#929;&#915;&#922;&#917;&#929;%20&#917;&#955;&#955;&#940;&#962;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pediatrics.about.com/od/autism/a/autism-checklists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erebralpalsy.org/" TargetMode="External"/><Relationship Id="rId2" Type="http://schemas.openxmlformats.org/officeDocument/2006/relationships/hyperlink" Target="http://www.americanhippotherapyassoci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wns-syndrome.org.uk/" TargetMode="External"/><Relationship Id="rId4" Type="http://schemas.openxmlformats.org/officeDocument/2006/relationships/hyperlink" Target="http://www.autism.org.uk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Προσαρμοσμένη Κινητική Δραστηριότητα</a:t>
            </a:r>
            <a:endParaRPr lang="el-GR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15121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700" b="1" dirty="0" smtClean="0"/>
              <a:t>Ενότητα 9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/>
              <a:t>Θεραπευτική Ιππασία στις αναπτυξιακές διαταραχές και στις νευρολογικές παθήσεις</a:t>
            </a:r>
            <a:br>
              <a:rPr lang="el-GR" sz="2700" dirty="0"/>
            </a:br>
            <a:endParaRPr lang="el-GR" sz="1400" dirty="0"/>
          </a:p>
          <a:p>
            <a:pPr>
              <a:spcBef>
                <a:spcPts val="0"/>
              </a:spcBef>
            </a:pPr>
            <a:r>
              <a:rPr lang="el-GR" sz="1800" dirty="0" smtClean="0">
                <a:solidFill>
                  <a:prstClr val="black"/>
                </a:solidFill>
              </a:rPr>
              <a:t>Ειρήνη </a:t>
            </a:r>
            <a:r>
              <a:rPr lang="el-GR" sz="1800" dirty="0" err="1" smtClean="0">
                <a:solidFill>
                  <a:prstClr val="black"/>
                </a:solidFill>
              </a:rPr>
              <a:t>Γραμματοπούλου</a:t>
            </a:r>
            <a:r>
              <a:rPr lang="el-GR" sz="1800" dirty="0" smtClean="0">
                <a:solidFill>
                  <a:prstClr val="black"/>
                </a:solidFill>
              </a:rPr>
              <a:t>, </a:t>
            </a:r>
            <a:r>
              <a:rPr lang="el-GR" sz="1800" smtClean="0">
                <a:solidFill>
                  <a:prstClr val="black"/>
                </a:solidFill>
              </a:rPr>
              <a:t>Αναπληρώτρια </a:t>
            </a:r>
            <a:r>
              <a:rPr lang="el-GR" sz="1800" smtClean="0">
                <a:solidFill>
                  <a:prstClr val="black"/>
                </a:solidFill>
              </a:rPr>
              <a:t>Καθηγήτρια </a:t>
            </a:r>
            <a:r>
              <a:rPr lang="el-GR" sz="1800" dirty="0" smtClean="0">
                <a:solidFill>
                  <a:prstClr val="black"/>
                </a:solidFill>
              </a:rPr>
              <a:t>Τμήμα Φυσικοθεραπείας  ΤΕΙ-Αθήνας</a:t>
            </a:r>
            <a:endParaRPr lang="el-GR" sz="1800" dirty="0">
              <a:solidFill>
                <a:prstClr val="black"/>
              </a:solidFill>
            </a:endParaRPr>
          </a:p>
        </p:txBody>
      </p:sp>
      <p:pic>
        <p:nvPicPr>
          <p:cNvPr id="12" name="Picture 11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3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0095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Ορθογώνιο 3"/>
          <p:cNvSpPr/>
          <p:nvPr/>
        </p:nvSpPr>
        <p:spPr>
          <a:xfrm>
            <a:off x="0" y="4149079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dirty="0" smtClean="0">
                <a:latin typeface="+mn-lt"/>
              </a:rPr>
              <a:t>Νικόλαος </a:t>
            </a:r>
            <a:r>
              <a:rPr lang="el-GR" dirty="0" err="1" smtClean="0">
                <a:latin typeface="+mn-lt"/>
              </a:rPr>
              <a:t>Πολύζος</a:t>
            </a:r>
            <a:r>
              <a:rPr lang="el-GR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  <a:p>
            <a:pPr algn="ctr">
              <a:buNone/>
            </a:pPr>
            <a:r>
              <a:rPr lang="el-GR" dirty="0" smtClean="0">
                <a:latin typeface="+mn-lt"/>
              </a:rPr>
              <a:t>Φυσικοθεραπευτής</a:t>
            </a:r>
            <a:r>
              <a:rPr lang="en-US" dirty="0">
                <a:latin typeface="+mn-lt"/>
              </a:rPr>
              <a:t>,</a:t>
            </a:r>
            <a:r>
              <a:rPr lang="el-GR" dirty="0">
                <a:latin typeface="+mn-lt"/>
              </a:rPr>
              <a:t> ΜΑ</a:t>
            </a:r>
            <a:r>
              <a:rPr lang="en-US" dirty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Bobath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NTD,  </a:t>
            </a:r>
            <a:r>
              <a:rPr lang="en-US" dirty="0" smtClean="0">
                <a:latin typeface="+mn-lt"/>
              </a:rPr>
              <a:t>Senior </a:t>
            </a:r>
            <a:r>
              <a:rPr lang="en-US" dirty="0">
                <a:latin typeface="+mn-lt"/>
              </a:rPr>
              <a:t>Instructor of TR &amp; </a:t>
            </a:r>
            <a:r>
              <a:rPr lang="en-US" dirty="0" err="1">
                <a:latin typeface="+mn-lt"/>
              </a:rPr>
              <a:t>Hippotherapy</a:t>
            </a:r>
            <a:endParaRPr lang="el-GR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4149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>
                <a:latin typeface="+mn-lt"/>
              </a:rPr>
              <a:t>Ιωάννης </a:t>
            </a:r>
            <a:r>
              <a:rPr lang="el-GR" dirty="0" smtClean="0">
                <a:latin typeface="+mn-lt"/>
              </a:rPr>
              <a:t>Νικολάου</a:t>
            </a:r>
            <a:endParaRPr lang="el-GR" dirty="0">
              <a:latin typeface="+mn-lt"/>
            </a:endParaRPr>
          </a:p>
          <a:p>
            <a:pPr algn="ctr"/>
            <a:r>
              <a:rPr lang="el-GR" dirty="0" smtClean="0">
                <a:latin typeface="+mn-lt"/>
              </a:rPr>
              <a:t>Φυσικοθεραπευτής</a:t>
            </a:r>
            <a:r>
              <a:rPr lang="en-US" dirty="0">
                <a:latin typeface="+mn-lt"/>
              </a:rPr>
              <a:t>,</a:t>
            </a:r>
            <a:r>
              <a:rPr lang="el-GR" dirty="0">
                <a:latin typeface="+mn-lt"/>
              </a:rPr>
              <a:t> ΜΑ</a:t>
            </a:r>
            <a:r>
              <a:rPr lang="en-US" dirty="0">
                <a:latin typeface="+mn-lt"/>
              </a:rPr>
              <a:t>, </a:t>
            </a:r>
            <a:endParaRPr lang="el-GR" dirty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Senior </a:t>
            </a:r>
            <a:r>
              <a:rPr lang="en-US" dirty="0">
                <a:latin typeface="+mn-lt"/>
              </a:rPr>
              <a:t>Instructor of TR &amp; </a:t>
            </a:r>
            <a:r>
              <a:rPr lang="en-US" dirty="0" err="1">
                <a:latin typeface="+mn-lt"/>
              </a:rPr>
              <a:t>Hippotherapy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Πολυαισθητηριακό</a:t>
            </a:r>
            <a:r>
              <a:rPr lang="el-GR" dirty="0" smtClean="0"/>
              <a:t> περιβάλλον </a:t>
            </a:r>
            <a:r>
              <a:rPr lang="el-GR" sz="3100" b="0" dirty="0" smtClean="0"/>
              <a:t>(1 από 2) </a:t>
            </a:r>
            <a:endParaRPr lang="el-GR" sz="31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3100" dirty="0"/>
              <a:t>Το περιβάλλον όπου διεξάγεται η θεραπευτική ιππασία είναι ένα περιβάλλον </a:t>
            </a:r>
            <a:r>
              <a:rPr lang="el-GR" sz="3100" dirty="0" err="1" smtClean="0"/>
              <a:t>πολυαισθητηριακό</a:t>
            </a:r>
            <a:r>
              <a:rPr lang="el-GR" sz="3100" dirty="0" smtClean="0"/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3100" dirty="0" smtClean="0"/>
              <a:t>Αυτό </a:t>
            </a:r>
            <a:r>
              <a:rPr lang="el-GR" sz="3100" dirty="0"/>
              <a:t>σημαίνει ότι κατά την διάρκεια των συνεδριών το παιδί ή ο ενήλικας ο οποίος </a:t>
            </a:r>
            <a:r>
              <a:rPr lang="el-GR" sz="3100" dirty="0" smtClean="0"/>
              <a:t>συμμετέχει </a:t>
            </a:r>
            <a:r>
              <a:rPr lang="el-GR" sz="3100" dirty="0"/>
              <a:t>δέχεται πολλά και διαφορετικά ερεθίσματα, τα οποία επηρεάζουν ταυτόχρονα πολλά συστήματα του οργανισμού όπως το </a:t>
            </a:r>
            <a:r>
              <a:rPr lang="el-GR" sz="3100" dirty="0" err="1"/>
              <a:t>μυοσκελετικό</a:t>
            </a:r>
            <a:r>
              <a:rPr lang="el-GR" sz="3100" dirty="0"/>
              <a:t>, το καρδιαγγειακό, το αναπνευστικό και το </a:t>
            </a:r>
            <a:r>
              <a:rPr lang="el-GR" sz="3100" dirty="0" smtClean="0"/>
              <a:t>νευρικό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3100" dirty="0" smtClean="0"/>
              <a:t>Το </a:t>
            </a:r>
            <a:r>
              <a:rPr lang="el-GR" sz="3100" dirty="0"/>
              <a:t>ίδιο συμβαίνει και με τις αισθήσεις και συγκεκριμένα την απτική, την </a:t>
            </a:r>
            <a:r>
              <a:rPr lang="el-GR" sz="3100" dirty="0" err="1"/>
              <a:t>αιθουσαία</a:t>
            </a:r>
            <a:r>
              <a:rPr lang="el-GR" sz="3100" dirty="0"/>
              <a:t> την ιδιοδεκτική, την όραση και την ακοή </a:t>
            </a:r>
            <a:endParaRPr lang="el-GR" sz="3100" dirty="0" smtClean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</a:t>
            </a:r>
            <a:r>
              <a:rPr lang="el-GR" sz="2100" dirty="0" smtClean="0"/>
              <a:t>(</a:t>
            </a:r>
            <a:r>
              <a:rPr lang="en-US" sz="2100" dirty="0"/>
              <a:t>Granados </a:t>
            </a:r>
            <a:r>
              <a:rPr lang="el-GR" sz="2100" dirty="0"/>
              <a:t>&amp; </a:t>
            </a:r>
            <a:r>
              <a:rPr lang="en-US" sz="2100" dirty="0"/>
              <a:t>Ag</a:t>
            </a:r>
            <a:r>
              <a:rPr lang="el-GR" sz="2100" dirty="0"/>
              <a:t>í</a:t>
            </a:r>
            <a:r>
              <a:rPr lang="en-US" sz="2100" dirty="0"/>
              <a:t>s</a:t>
            </a:r>
            <a:r>
              <a:rPr lang="el-GR" sz="2100" dirty="0"/>
              <a:t>, 2011)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Πολυαισθητηριακό</a:t>
            </a:r>
            <a:r>
              <a:rPr lang="el-GR" dirty="0"/>
              <a:t> </a:t>
            </a:r>
            <a:r>
              <a:rPr lang="el-GR" dirty="0" smtClean="0"/>
              <a:t>περιβάλλον </a:t>
            </a:r>
            <a:r>
              <a:rPr lang="el-GR" sz="3100" b="0" dirty="0" smtClean="0"/>
              <a:t>(2 από 2) </a:t>
            </a:r>
            <a:endParaRPr lang="el-GR" sz="31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Σε αυτό το </a:t>
            </a:r>
            <a:r>
              <a:rPr lang="el-GR" sz="2400" dirty="0" smtClean="0"/>
              <a:t>περιβάλλον, </a:t>
            </a:r>
            <a:r>
              <a:rPr lang="el-GR" sz="2400" dirty="0"/>
              <a:t>η εμπειρία προέρχεται από </a:t>
            </a:r>
            <a:r>
              <a:rPr lang="el-GR" sz="2400" dirty="0" err="1"/>
              <a:t>πολυαισθητηριακή</a:t>
            </a:r>
            <a:r>
              <a:rPr lang="el-GR" sz="2400" dirty="0"/>
              <a:t> διέγερση η οποία είναι το μεγαλύτερο διεγερτικό ερέθισμα για αλλαγές στον </a:t>
            </a:r>
            <a:r>
              <a:rPr lang="el-GR" sz="2400" dirty="0" smtClean="0"/>
              <a:t>εγκέφαλο, με βάση </a:t>
            </a:r>
            <a:r>
              <a:rPr lang="el-GR" sz="2400" dirty="0"/>
              <a:t>την πλαστικότητα </a:t>
            </a:r>
            <a:r>
              <a:rPr lang="el-GR" sz="2400" dirty="0" smtClean="0"/>
              <a:t>του</a:t>
            </a:r>
          </a:p>
          <a:p>
            <a:r>
              <a:rPr lang="el-GR" sz="2400" dirty="0" smtClean="0"/>
              <a:t>Η </a:t>
            </a:r>
            <a:r>
              <a:rPr lang="el-GR" sz="2400" dirty="0"/>
              <a:t>εμπειρία μας στον κόσμο απαιτεί μια τέτοια διέγερση. Είναι η συνθήκη που χρειάζεται για να εξελίσσεται ο </a:t>
            </a:r>
            <a:r>
              <a:rPr lang="el-GR" sz="2400" dirty="0" smtClean="0"/>
              <a:t>εγκέφαλος, για </a:t>
            </a:r>
            <a:r>
              <a:rPr lang="el-GR" sz="2400" dirty="0"/>
              <a:t>να αναπτύσσεται, να </a:t>
            </a:r>
            <a:r>
              <a:rPr lang="el-GR" sz="2400" dirty="0" smtClean="0"/>
              <a:t>μαθαίνει, </a:t>
            </a:r>
            <a:r>
              <a:rPr lang="el-GR" sz="2400" dirty="0"/>
              <a:t>να </a:t>
            </a:r>
            <a:r>
              <a:rPr lang="el-GR" sz="2400" dirty="0" smtClean="0"/>
              <a:t>λειτουργεί και να αλλάζει</a:t>
            </a:r>
          </a:p>
          <a:p>
            <a:r>
              <a:rPr lang="el-GR" sz="2400" dirty="0" smtClean="0"/>
              <a:t>Σε </a:t>
            </a:r>
            <a:r>
              <a:rPr lang="el-GR" sz="2400" dirty="0"/>
              <a:t>ένα τέτοιο  </a:t>
            </a:r>
            <a:r>
              <a:rPr lang="el-GR" sz="2400" dirty="0" err="1"/>
              <a:t>πολυαισθητηριακό</a:t>
            </a:r>
            <a:r>
              <a:rPr lang="el-GR" sz="2400" dirty="0"/>
              <a:t> περιβάλλον σαν αυτό που διεξάγεται η θεραπευτική ιππασία </a:t>
            </a:r>
            <a:r>
              <a:rPr lang="el-GR" sz="2400" dirty="0" err="1"/>
              <a:t>προωθ</a:t>
            </a:r>
            <a:r>
              <a:rPr lang="en-US" sz="2400" dirty="0"/>
              <a:t>o</a:t>
            </a:r>
            <a:r>
              <a:rPr lang="el-GR" sz="2400" dirty="0" err="1"/>
              <a:t>ύνται</a:t>
            </a:r>
            <a:r>
              <a:rPr lang="el-GR" sz="2400" dirty="0"/>
              <a:t>  οι αλλαγές, σε τομείς πολύ σημαντικούς, όπως η μάθηση και η </a:t>
            </a:r>
            <a:r>
              <a:rPr lang="el-GR" sz="2400" dirty="0" smtClean="0"/>
              <a:t>μνήμη</a:t>
            </a:r>
          </a:p>
          <a:p>
            <a:r>
              <a:rPr lang="el-GR" sz="2400" dirty="0" smtClean="0"/>
              <a:t>Είναι </a:t>
            </a:r>
            <a:r>
              <a:rPr lang="el-GR" sz="2400" dirty="0"/>
              <a:t>το ιδανικό </a:t>
            </a:r>
            <a:r>
              <a:rPr lang="el-GR" sz="2400" dirty="0" err="1"/>
              <a:t>πολυαισθητηριακό</a:t>
            </a:r>
            <a:r>
              <a:rPr lang="el-GR" sz="2400" dirty="0"/>
              <a:t> φυσικό περιβάλλον, για να πραγματοποιούνται πρωτόκολλα εκπαίδευσης και </a:t>
            </a:r>
            <a:r>
              <a:rPr lang="el-GR" sz="2400" dirty="0" smtClean="0"/>
              <a:t>μάθησης (</a:t>
            </a:r>
            <a:r>
              <a:rPr lang="en-US" sz="2400" dirty="0"/>
              <a:t>Nilsson et </a:t>
            </a:r>
            <a:r>
              <a:rPr lang="en-US" sz="2400" dirty="0" smtClean="0"/>
              <a:t>al</a:t>
            </a:r>
            <a:r>
              <a:rPr lang="el-GR" sz="2400" dirty="0" smtClean="0"/>
              <a:t>., 1999; </a:t>
            </a:r>
            <a:r>
              <a:rPr lang="en-US" sz="2400" dirty="0" smtClean="0"/>
              <a:t>Shams</a:t>
            </a:r>
            <a:r>
              <a:rPr lang="en-US" sz="2400" dirty="0"/>
              <a:t> </a:t>
            </a:r>
            <a:r>
              <a:rPr lang="el-GR" sz="2400" dirty="0" smtClean="0"/>
              <a:t>&amp;</a:t>
            </a:r>
            <a:r>
              <a:rPr lang="en-US" sz="2400" dirty="0"/>
              <a:t> Seitz</a:t>
            </a:r>
            <a:r>
              <a:rPr lang="el-GR" sz="2400" dirty="0"/>
              <a:t>, 2008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Πλαστικότητα του εγκεφάλου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600" b="1" dirty="0"/>
              <a:t>Με τον όρο πλαστικότητα του εγκεφάλου </a:t>
            </a:r>
            <a:r>
              <a:rPr lang="el-GR" sz="2600" dirty="0" smtClean="0"/>
              <a:t>περιγράφεται η ικανότητα του εγκεφάλου να </a:t>
            </a:r>
            <a:r>
              <a:rPr lang="el-GR" sz="2600" dirty="0"/>
              <a:t>αλλάζει ή να τροποποιεί τόσο την δομή όσο και την λειτουργία </a:t>
            </a:r>
            <a:r>
              <a:rPr lang="el-GR" sz="2600" dirty="0" smtClean="0"/>
              <a:t>του </a:t>
            </a:r>
          </a:p>
          <a:p>
            <a:endParaRPr lang="el-GR" sz="2600" dirty="0"/>
          </a:p>
          <a:p>
            <a:r>
              <a:rPr lang="el-GR" sz="2600" dirty="0" smtClean="0"/>
              <a:t>Οι </a:t>
            </a:r>
            <a:r>
              <a:rPr lang="el-GR" sz="2600" dirty="0"/>
              <a:t>αλλαγές αυτές που αναφέρονται σε ανατομικό και σε λειτουργικό επίπεδο (</a:t>
            </a:r>
            <a:r>
              <a:rPr lang="el-GR" sz="2600" dirty="0" err="1"/>
              <a:t>Kolb</a:t>
            </a:r>
            <a:r>
              <a:rPr lang="el-GR" sz="2600" dirty="0"/>
              <a:t> &amp; </a:t>
            </a:r>
            <a:r>
              <a:rPr lang="el-GR" sz="2600" dirty="0" err="1"/>
              <a:t>Whishaw</a:t>
            </a:r>
            <a:r>
              <a:rPr lang="el-GR" sz="2600" dirty="0"/>
              <a:t>, 1998) πραγματοποιούνται με δύο </a:t>
            </a:r>
            <a:r>
              <a:rPr lang="el-GR" sz="2600" dirty="0" smtClean="0"/>
              <a:t>τρόπους: </a:t>
            </a:r>
          </a:p>
          <a:p>
            <a:pPr marL="719138" indent="-365125">
              <a:buFont typeface="Courier New" panose="02070309020205020404" pitchFamily="49" charset="0"/>
              <a:buChar char="o"/>
            </a:pPr>
            <a:r>
              <a:rPr lang="el-GR" sz="2600" dirty="0" smtClean="0"/>
              <a:t>είτε </a:t>
            </a:r>
            <a:r>
              <a:rPr lang="el-GR" sz="2600" dirty="0"/>
              <a:t>τροποποιώντας το υπάρχον νευρωνικό κύκλωμα </a:t>
            </a:r>
            <a:endParaRPr lang="el-GR" sz="2600" dirty="0" smtClean="0"/>
          </a:p>
          <a:p>
            <a:pPr marL="719138" indent="-365125">
              <a:buFont typeface="Courier New" panose="02070309020205020404" pitchFamily="49" charset="0"/>
              <a:buChar char="o"/>
            </a:pPr>
            <a:r>
              <a:rPr lang="el-GR" sz="2600" dirty="0" smtClean="0"/>
              <a:t>είτε </a:t>
            </a:r>
            <a:r>
              <a:rPr lang="el-GR" sz="2600" dirty="0"/>
              <a:t>δημιουργώντας ένα καινούργιο νευρωνικό κύκλωμα (</a:t>
            </a:r>
            <a:r>
              <a:rPr lang="el-GR" sz="2600" dirty="0" err="1" smtClean="0"/>
              <a:t>νευρογέννεση</a:t>
            </a:r>
            <a:r>
              <a:rPr lang="el-GR" sz="2600" dirty="0" smtClean="0"/>
              <a:t> </a:t>
            </a:r>
            <a:r>
              <a:rPr lang="el-GR" sz="2600" dirty="0"/>
              <a:t>στις περιοχές του ιππόκαμπου, του οσφρητικού </a:t>
            </a:r>
            <a:r>
              <a:rPr lang="el-GR" sz="2600" dirty="0" err="1"/>
              <a:t>βοβλού</a:t>
            </a:r>
            <a:r>
              <a:rPr lang="el-GR" sz="2600" dirty="0"/>
              <a:t>  και του </a:t>
            </a:r>
            <a:r>
              <a:rPr lang="el-GR" sz="2600" dirty="0" err="1"/>
              <a:t>νεοφλοιού</a:t>
            </a:r>
            <a:r>
              <a:rPr lang="el-GR" sz="2600" dirty="0"/>
              <a:t>  στον μετωπιαίο και στον κροταφικό βολβό</a:t>
            </a:r>
            <a:r>
              <a:rPr lang="el-GR" sz="2600" dirty="0" smtClean="0"/>
              <a:t>) </a:t>
            </a:r>
            <a:r>
              <a:rPr lang="el-GR" sz="1700" dirty="0"/>
              <a:t>(</a:t>
            </a:r>
            <a:r>
              <a:rPr lang="en-US" sz="1700" dirty="0"/>
              <a:t>Atman </a:t>
            </a:r>
            <a:r>
              <a:rPr lang="el-GR" sz="1700" dirty="0"/>
              <a:t>1962, </a:t>
            </a:r>
            <a:r>
              <a:rPr lang="en-US" sz="1700" dirty="0"/>
              <a:t>Atman </a:t>
            </a:r>
            <a:r>
              <a:rPr lang="el-GR" sz="1700" dirty="0"/>
              <a:t>&amp; </a:t>
            </a:r>
            <a:r>
              <a:rPr lang="en-US" sz="1700" dirty="0"/>
              <a:t>Das</a:t>
            </a:r>
            <a:r>
              <a:rPr lang="el-GR" sz="1700" dirty="0"/>
              <a:t>, 1965, </a:t>
            </a:r>
            <a:r>
              <a:rPr lang="en-US" sz="1700" dirty="0"/>
              <a:t>Atman</a:t>
            </a:r>
            <a:r>
              <a:rPr lang="el-GR" sz="1700" dirty="0"/>
              <a:t> 1966, </a:t>
            </a:r>
            <a:r>
              <a:rPr lang="en-US" sz="1700" dirty="0"/>
              <a:t>Eriksson et </a:t>
            </a:r>
            <a:r>
              <a:rPr lang="en-US" sz="1700" dirty="0" smtClean="0"/>
              <a:t>al</a:t>
            </a:r>
            <a:r>
              <a:rPr lang="el-GR" sz="1700" dirty="0" smtClean="0"/>
              <a:t>., </a:t>
            </a:r>
            <a:r>
              <a:rPr lang="el-GR" sz="1700" dirty="0"/>
              <a:t>1998)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Συνδυασμός της πλαστικότητας του εγκεφάλου &amp; </a:t>
            </a:r>
            <a:r>
              <a:rPr lang="el-GR" dirty="0" err="1" smtClean="0"/>
              <a:t>πολυαισθητηριακό</a:t>
            </a:r>
            <a:r>
              <a:rPr lang="el-GR" dirty="0" smtClean="0"/>
              <a:t> περιβάλλον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</a:t>
            </a:r>
            <a:r>
              <a:rPr lang="el-GR" sz="2400" dirty="0" smtClean="0"/>
              <a:t> </a:t>
            </a:r>
            <a:r>
              <a:rPr lang="el-GR" sz="2400" dirty="0"/>
              <a:t>συνδυασμός </a:t>
            </a:r>
            <a:r>
              <a:rPr lang="el-GR" sz="2400" dirty="0" smtClean="0"/>
              <a:t>της πλαστικότητας του εγκεφάλου με το </a:t>
            </a:r>
            <a:r>
              <a:rPr lang="el-GR" sz="2400" dirty="0" err="1" smtClean="0"/>
              <a:t>πολυαισθητηριακό</a:t>
            </a:r>
            <a:r>
              <a:rPr lang="el-GR" sz="2400" dirty="0" smtClean="0"/>
              <a:t> περιβάλλον της θεραπευτικής ιππασίας παρέχει:</a:t>
            </a:r>
          </a:p>
          <a:p>
            <a:r>
              <a:rPr lang="el-GR" sz="2400" dirty="0" smtClean="0"/>
              <a:t>Οφέλη σε </a:t>
            </a:r>
            <a:r>
              <a:rPr lang="el-GR" sz="2400" dirty="0"/>
              <a:t>πολλούς τομείς (ψυχολογικό, κοινωνικό, εκπαιδευτικό, κινητικό, </a:t>
            </a:r>
            <a:r>
              <a:rPr lang="el-GR" sz="2400" dirty="0" err="1" smtClean="0"/>
              <a:t>κ.λ.π</a:t>
            </a:r>
            <a:r>
              <a:rPr lang="el-GR" sz="2400" dirty="0" smtClean="0"/>
              <a:t>.) </a:t>
            </a:r>
          </a:p>
          <a:p>
            <a:r>
              <a:rPr lang="el-GR" sz="2400" dirty="0" smtClean="0"/>
              <a:t>Τη δυνατότητα εύκολης γενίκευσης </a:t>
            </a:r>
            <a:r>
              <a:rPr lang="el-GR" sz="2400" dirty="0"/>
              <a:t>των αποτελεσμάτων που αποκομίζει ο ασθενής από το περιβάλλον της θεραπευτικής ιππασίας </a:t>
            </a:r>
            <a:r>
              <a:rPr lang="el-GR" sz="2400" dirty="0" smtClean="0"/>
              <a:t>και σε </a:t>
            </a:r>
            <a:r>
              <a:rPr lang="el-GR" sz="2400" dirty="0"/>
              <a:t>άλλα περιβάλλοντα, </a:t>
            </a:r>
            <a:r>
              <a:rPr lang="el-GR" sz="2400" dirty="0" smtClean="0"/>
              <a:t>λόγω των </a:t>
            </a:r>
            <a:r>
              <a:rPr lang="el-GR" sz="2400" dirty="0"/>
              <a:t>αλλαγών που ήδη έχουν συμβεί στον εγκέφαλο </a:t>
            </a:r>
            <a:endParaRPr lang="el-GR" sz="2400" dirty="0" smtClean="0"/>
          </a:p>
          <a:p>
            <a:pPr marL="0" indent="0" algn="r">
              <a:buNone/>
            </a:pPr>
            <a:r>
              <a:rPr lang="el-GR" sz="2400" dirty="0"/>
              <a:t>	</a:t>
            </a:r>
            <a:r>
              <a:rPr lang="el-GR" sz="1600" dirty="0" smtClean="0"/>
              <a:t>(</a:t>
            </a:r>
            <a:r>
              <a:rPr lang="en-US" sz="1600" dirty="0"/>
              <a:t>Granados </a:t>
            </a:r>
            <a:r>
              <a:rPr lang="el-GR" sz="1600" dirty="0" smtClean="0"/>
              <a:t>&amp;</a:t>
            </a:r>
            <a:r>
              <a:rPr lang="en-US" sz="1600" dirty="0" smtClean="0"/>
              <a:t> </a:t>
            </a:r>
            <a:r>
              <a:rPr lang="en-US" sz="1600" dirty="0"/>
              <a:t>Ag</a:t>
            </a:r>
            <a:r>
              <a:rPr lang="el-GR" sz="1600" dirty="0"/>
              <a:t>í</a:t>
            </a:r>
            <a:r>
              <a:rPr lang="en-US" sz="1600" dirty="0"/>
              <a:t>s</a:t>
            </a:r>
            <a:r>
              <a:rPr lang="el-GR" sz="1600" dirty="0"/>
              <a:t>, 2011)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Νευρολογικές διαταραχές </a:t>
            </a:r>
            <a:endParaRPr lang="el-GR" sz="40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611560" y="1196752"/>
            <a:ext cx="4248472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600" b="1" dirty="0" smtClean="0">
                <a:solidFill>
                  <a:srgbClr val="004B82"/>
                </a:solidFill>
              </a:rPr>
              <a:t>Παίδων</a:t>
            </a:r>
          </a:p>
          <a:p>
            <a:r>
              <a:rPr lang="el-GR" sz="2400" dirty="0" smtClean="0"/>
              <a:t>Εγκεφαλική παράλυση </a:t>
            </a:r>
          </a:p>
          <a:p>
            <a:r>
              <a:rPr lang="el-GR" sz="2400" dirty="0" smtClean="0"/>
              <a:t>Μυοπάθειες</a:t>
            </a:r>
            <a:r>
              <a:rPr lang="en-US" sz="2400" dirty="0" smtClean="0"/>
              <a:t>   </a:t>
            </a:r>
            <a:endParaRPr lang="el-GR" sz="2400" dirty="0" smtClean="0"/>
          </a:p>
          <a:p>
            <a:r>
              <a:rPr lang="el-GR" sz="2400" dirty="0" smtClean="0"/>
              <a:t>Μυϊκές Δυστροφίες</a:t>
            </a:r>
          </a:p>
          <a:p>
            <a:r>
              <a:rPr lang="en-US" sz="2400" dirty="0" err="1" smtClean="0"/>
              <a:t>Friedreich's</a:t>
            </a:r>
            <a:r>
              <a:rPr lang="el-GR" sz="2400" dirty="0" smtClean="0"/>
              <a:t> Αταξία</a:t>
            </a:r>
            <a:endParaRPr lang="en-US" sz="2400" dirty="0" smtClean="0"/>
          </a:p>
          <a:p>
            <a:r>
              <a:rPr lang="el-GR" sz="2400" dirty="0" smtClean="0"/>
              <a:t>Δισχιδής ράχη</a:t>
            </a:r>
          </a:p>
          <a:p>
            <a:r>
              <a:rPr lang="el-GR" sz="2400" dirty="0" smtClean="0"/>
              <a:t>Σύνδρομο </a:t>
            </a:r>
            <a:r>
              <a:rPr lang="en-US" sz="2400" dirty="0" smtClean="0"/>
              <a:t>Down</a:t>
            </a:r>
          </a:p>
          <a:p>
            <a:endParaRPr lang="el-GR" dirty="0" smtClean="0"/>
          </a:p>
          <a:p>
            <a:endParaRPr lang="en-US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4788024" y="1196752"/>
            <a:ext cx="3671887" cy="453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>
                <a:solidFill>
                  <a:srgbClr val="004B82"/>
                </a:solidFill>
              </a:rPr>
              <a:t>Ενηλίκων</a:t>
            </a:r>
            <a:r>
              <a:rPr lang="el-GR" sz="2000" dirty="0">
                <a:solidFill>
                  <a:srgbClr val="0070C0"/>
                </a:solidFill>
              </a:rPr>
              <a:t> </a:t>
            </a:r>
          </a:p>
          <a:p>
            <a:r>
              <a:rPr lang="el-GR" sz="2400" dirty="0" smtClean="0"/>
              <a:t>Σκλήρυνση Κατά Πλάκας</a:t>
            </a:r>
            <a:endParaRPr lang="en-US" sz="2400" dirty="0" smtClean="0"/>
          </a:p>
          <a:p>
            <a:r>
              <a:rPr lang="el-GR" sz="2400" dirty="0" smtClean="0"/>
              <a:t>Αγγειακά Εγκεφαλικά Επεισόδια</a:t>
            </a:r>
            <a:endParaRPr lang="en-US" sz="2400" dirty="0" smtClean="0"/>
          </a:p>
          <a:p>
            <a:r>
              <a:rPr lang="el-GR" sz="2400" dirty="0" err="1" smtClean="0"/>
              <a:t>Κρανιοεγκεφαλικές</a:t>
            </a:r>
            <a:r>
              <a:rPr lang="el-GR" sz="2400" dirty="0" smtClean="0"/>
              <a:t> Κακώσεις</a:t>
            </a:r>
            <a:endParaRPr lang="en-US" sz="2400" dirty="0" smtClean="0"/>
          </a:p>
          <a:p>
            <a:r>
              <a:rPr lang="el-GR" sz="2400" dirty="0" smtClean="0"/>
              <a:t>Κακώσεις Νωτιαίου Μυελού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093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Εγκεφαλική Παράλυση (Ε.Π.)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Εγκεφαλική Παράλυση (Ε.Π.) είναι η πιο συχνή νευρολογική διαταραχή παίδων </a:t>
            </a:r>
          </a:p>
          <a:p>
            <a:endParaRPr lang="el-GR" sz="2400" dirty="0" smtClean="0"/>
          </a:p>
          <a:p>
            <a:r>
              <a:rPr lang="el-GR" sz="2400" dirty="0" smtClean="0"/>
              <a:t>Η Εγκεφαλική Παράλυση είναι μία μόνιμη, αλλά όχι αμετάβλητη νευροαναπτυξιακή βλάβη</a:t>
            </a:r>
            <a:r>
              <a:rPr lang="en-US" sz="2400" dirty="0" smtClean="0"/>
              <a:t>,</a:t>
            </a:r>
            <a:r>
              <a:rPr lang="el-GR" sz="2400" dirty="0" smtClean="0"/>
              <a:t> που προκαλείται από μια μη προοδευτική έλλειψη ή βλάβη</a:t>
            </a:r>
            <a:r>
              <a:rPr lang="en-US" sz="2400" dirty="0" smtClean="0"/>
              <a:t>,</a:t>
            </a:r>
            <a:r>
              <a:rPr lang="el-GR" sz="2400" dirty="0" smtClean="0"/>
              <a:t> σε μονές ή πολλαπλές περιοχές του ανώριμου εγκεφάλου</a:t>
            </a:r>
          </a:p>
          <a:p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                   </a:t>
            </a:r>
            <a:r>
              <a:rPr lang="el-GR" sz="1800" dirty="0" smtClean="0"/>
              <a:t>(</a:t>
            </a:r>
            <a:r>
              <a:rPr lang="en-US" sz="1800" dirty="0" err="1" smtClean="0"/>
              <a:t>Siebes</a:t>
            </a:r>
            <a:r>
              <a:rPr lang="en-US" sz="1800" dirty="0" smtClean="0"/>
              <a:t> et al</a:t>
            </a:r>
            <a:r>
              <a:rPr lang="el-GR" sz="1800" dirty="0" smtClean="0"/>
              <a:t>., 2002; </a:t>
            </a:r>
            <a:r>
              <a:rPr lang="el-GR" sz="1800" dirty="0" err="1" smtClean="0"/>
              <a:t>Bax</a:t>
            </a:r>
            <a:r>
              <a:rPr lang="el-GR" sz="1800" dirty="0" smtClean="0"/>
              <a:t> </a:t>
            </a:r>
            <a:r>
              <a:rPr lang="el-GR" sz="1800" dirty="0" err="1" smtClean="0"/>
              <a:t>et</a:t>
            </a:r>
            <a:r>
              <a:rPr lang="el-GR" sz="1800" dirty="0" smtClean="0"/>
              <a:t> </a:t>
            </a:r>
            <a:r>
              <a:rPr lang="el-GR" sz="1800" dirty="0" err="1" smtClean="0"/>
              <a:t>al</a:t>
            </a:r>
            <a:r>
              <a:rPr lang="el-GR" sz="1800" dirty="0" smtClean="0"/>
              <a:t>., 2005)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68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4293096"/>
            <a:ext cx="820891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467544" y="2060848"/>
            <a:ext cx="8208912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Κατηγοριοποίηση Ε.Π.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Ανάλογα με την εστία της βλάβης στον εγκέφαλο η Ε.Π.             κατηγοριοποιείται σε:</a:t>
            </a:r>
          </a:p>
          <a:p>
            <a:pPr marL="0" indent="0">
              <a:buNone/>
            </a:pPr>
            <a:r>
              <a:rPr lang="el-GR" sz="2600" dirty="0" smtClean="0"/>
              <a:t>Σπαστική, Αθετωσική, Αταξική ,Δυσκαμπτική, Υποτονική μορφή</a:t>
            </a:r>
            <a:r>
              <a:rPr lang="el-GR" sz="2600" i="1" dirty="0" smtClean="0"/>
              <a:t> </a:t>
            </a:r>
            <a:r>
              <a:rPr lang="el-GR" sz="2600" dirty="0" smtClean="0"/>
              <a:t>και Μικτές Μορφές </a:t>
            </a:r>
          </a:p>
          <a:p>
            <a:pPr marL="0" indent="0">
              <a:buNone/>
            </a:pPr>
            <a:endParaRPr lang="el-GR" sz="2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sz="2600" dirty="0" smtClean="0"/>
              <a:t>Ανάλογα με την κατανομή της βλάβης στο ανθρώπινο σώμα διακρίνεται σε:</a:t>
            </a:r>
            <a:r>
              <a:rPr lang="el-GR" sz="2600" b="1" i="1" dirty="0" smtClean="0"/>
              <a:t> </a:t>
            </a:r>
          </a:p>
          <a:p>
            <a:pPr marL="0" indent="0">
              <a:buNone/>
            </a:pPr>
            <a:r>
              <a:rPr lang="el-GR" sz="2600" dirty="0" smtClean="0"/>
              <a:t>Τετραπληγία, Διπληγία, Ημιπληγία, τριπληγία, </a:t>
            </a:r>
            <a:r>
              <a:rPr lang="el-GR" sz="2600" dirty="0" err="1" smtClean="0"/>
              <a:t>μονοπληγία</a:t>
            </a:r>
            <a:endParaRPr lang="el-GR" sz="2600" dirty="0" smtClean="0"/>
          </a:p>
          <a:p>
            <a:pPr>
              <a:buNone/>
            </a:pPr>
            <a:endParaRPr lang="el-GR" sz="2400" dirty="0" smtClean="0"/>
          </a:p>
          <a:p>
            <a:pPr algn="r">
              <a:buNone/>
            </a:pPr>
            <a:r>
              <a:rPr lang="en-US" sz="1800" dirty="0" err="1" smtClean="0"/>
              <a:t>O’Konnor</a:t>
            </a:r>
            <a:r>
              <a:rPr lang="el-GR" sz="1800" dirty="0" smtClean="0"/>
              <a:t> </a:t>
            </a:r>
            <a:r>
              <a:rPr lang="en-US" sz="1800" dirty="0" smtClean="0"/>
              <a:t>&amp; Yu,</a:t>
            </a:r>
            <a:r>
              <a:rPr lang="el-GR" sz="1800" dirty="0" smtClean="0"/>
              <a:t> </a:t>
            </a:r>
            <a:r>
              <a:rPr lang="en-US" sz="1800" dirty="0" smtClean="0"/>
              <a:t>2001)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719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Κλίμακες αξιολόγησης 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Gross Motor Function Measure (GMFM)</a:t>
            </a:r>
            <a:r>
              <a:rPr lang="el-GR" sz="2400" dirty="0" smtClean="0"/>
              <a:t> </a:t>
            </a:r>
            <a:r>
              <a:rPr lang="de-DE" sz="1800" dirty="0" smtClean="0"/>
              <a:t>(</a:t>
            </a:r>
            <a:r>
              <a:rPr lang="en-US" sz="1800" dirty="0" smtClean="0"/>
              <a:t>Russell </a:t>
            </a:r>
            <a:r>
              <a:rPr lang="de-DE" sz="1800" dirty="0" smtClean="0"/>
              <a:t>et al., </a:t>
            </a:r>
            <a:r>
              <a:rPr lang="el-GR" sz="1800" dirty="0" smtClean="0"/>
              <a:t>20</a:t>
            </a:r>
            <a:r>
              <a:rPr lang="en-US" sz="1800" dirty="0" smtClean="0"/>
              <a:t>02</a:t>
            </a:r>
            <a:r>
              <a:rPr lang="el-GR" sz="1800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Pediatric Evaluation of Disability Inventory (PEDI) </a:t>
            </a:r>
            <a:r>
              <a:rPr lang="en-US" sz="1800" dirty="0" smtClean="0"/>
              <a:t>(Haley</a:t>
            </a:r>
            <a:r>
              <a:rPr lang="el-GR" sz="1800" dirty="0"/>
              <a:t>,</a:t>
            </a:r>
            <a:r>
              <a:rPr lang="en-US" sz="1800" dirty="0" smtClean="0"/>
              <a:t> 1992)</a:t>
            </a:r>
            <a:endParaRPr lang="el-GR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400" dirty="0" smtClean="0"/>
              <a:t>Functional Mobility Scale (FMS)</a:t>
            </a:r>
            <a:r>
              <a:rPr lang="el-GR" sz="2400" dirty="0" smtClean="0"/>
              <a:t> </a:t>
            </a:r>
            <a:r>
              <a:rPr lang="en-US" sz="1800" dirty="0" smtClean="0"/>
              <a:t>(Kerr et al.,  2004)</a:t>
            </a:r>
            <a:endParaRPr lang="el-GR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400" dirty="0" smtClean="0"/>
              <a:t>Manual Ability Classification System (MACS)</a:t>
            </a:r>
            <a:r>
              <a:rPr lang="el-GR" sz="24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Eliasson</a:t>
            </a:r>
            <a:r>
              <a:rPr lang="en-US" sz="1800" dirty="0" smtClean="0"/>
              <a:t> et al.</a:t>
            </a:r>
            <a:r>
              <a:rPr lang="el-GR" sz="1800" dirty="0" smtClean="0"/>
              <a:t>,</a:t>
            </a:r>
            <a:r>
              <a:rPr lang="en-US" sz="1800" dirty="0" smtClean="0"/>
              <a:t> 2006)</a:t>
            </a:r>
            <a:endParaRPr lang="el-GR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400" dirty="0" smtClean="0"/>
              <a:t>Schedule for Oral Motor Assessment (SOMA)</a:t>
            </a:r>
            <a:r>
              <a:rPr lang="el-GR" sz="24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Skuse</a:t>
            </a:r>
            <a:r>
              <a:rPr lang="en-US" sz="1800" dirty="0" smtClean="0"/>
              <a:t> et al.</a:t>
            </a:r>
            <a:r>
              <a:rPr lang="el-GR" sz="1800" dirty="0" smtClean="0"/>
              <a:t>,</a:t>
            </a:r>
            <a:r>
              <a:rPr lang="en-US" sz="1800" dirty="0" smtClean="0"/>
              <a:t> 1995)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5318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Θεραπευτικές παρεμβάσεις 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Φυσικοθεραπεία, Εργοθεραπεία, </a:t>
            </a:r>
            <a:r>
              <a:rPr lang="el-GR" sz="2400" dirty="0" err="1" smtClean="0"/>
              <a:t>Λογοθεραπεία</a:t>
            </a:r>
            <a:r>
              <a:rPr lang="el-GR" sz="2400" dirty="0" smtClean="0"/>
              <a:t> </a:t>
            </a:r>
            <a:r>
              <a:rPr lang="el-GR" sz="1800" dirty="0" smtClean="0"/>
              <a:t>(</a:t>
            </a:r>
            <a:r>
              <a:rPr lang="el-GR" sz="1800" dirty="0" err="1" smtClean="0"/>
              <a:t>King</a:t>
            </a:r>
            <a:r>
              <a:rPr lang="el-GR" sz="1800" dirty="0" smtClean="0"/>
              <a:t> </a:t>
            </a:r>
            <a:r>
              <a:rPr lang="el-GR" sz="1800" dirty="0" err="1" smtClean="0"/>
              <a:t>et</a:t>
            </a:r>
            <a:r>
              <a:rPr lang="el-GR" sz="1800" dirty="0" smtClean="0"/>
              <a:t> </a:t>
            </a:r>
            <a:r>
              <a:rPr lang="el-GR" sz="1800" dirty="0" err="1" smtClean="0"/>
              <a:t>al</a:t>
            </a:r>
            <a:r>
              <a:rPr lang="el-GR" sz="1800" dirty="0" smtClean="0"/>
              <a:t>., 2000; </a:t>
            </a:r>
            <a:r>
              <a:rPr lang="el-GR" sz="1800" dirty="0" err="1" smtClean="0"/>
              <a:t>Young</a:t>
            </a:r>
            <a:r>
              <a:rPr lang="el-GR" sz="1800" dirty="0" smtClean="0"/>
              <a:t> 2007)</a:t>
            </a:r>
            <a:endParaRPr lang="en-US" sz="1800" dirty="0" smtClean="0"/>
          </a:p>
          <a:p>
            <a:endParaRPr lang="el-GR" sz="1800" dirty="0" smtClean="0"/>
          </a:p>
          <a:p>
            <a:r>
              <a:rPr lang="el-GR" sz="2400" dirty="0" smtClean="0"/>
              <a:t>Θεραπευτική Ιππασία </a:t>
            </a:r>
            <a:r>
              <a:rPr lang="el-GR" sz="1900" dirty="0" smtClean="0"/>
              <a:t>(</a:t>
            </a:r>
            <a:r>
              <a:rPr lang="en-US" sz="1900" dirty="0" err="1" smtClean="0"/>
              <a:t>Bertoti</a:t>
            </a:r>
            <a:r>
              <a:rPr lang="en-US" sz="1900" dirty="0" smtClean="0"/>
              <a:t>, 1988</a:t>
            </a:r>
            <a:r>
              <a:rPr lang="el-GR" sz="1900" dirty="0" smtClean="0"/>
              <a:t>; </a:t>
            </a:r>
            <a:r>
              <a:rPr lang="en-US" sz="1900" dirty="0" err="1" smtClean="0"/>
              <a:t>Debuse</a:t>
            </a:r>
            <a:r>
              <a:rPr lang="en-US" sz="1900" dirty="0" smtClean="0"/>
              <a:t>,</a:t>
            </a:r>
            <a:r>
              <a:rPr lang="el-GR" sz="1900" dirty="0" smtClean="0"/>
              <a:t> 2009)</a:t>
            </a:r>
            <a:r>
              <a:rPr lang="en-US" sz="1900" dirty="0" smtClean="0"/>
              <a:t> </a:t>
            </a:r>
          </a:p>
          <a:p>
            <a:endParaRPr lang="el-GR" sz="2400" dirty="0" smtClean="0"/>
          </a:p>
          <a:p>
            <a:r>
              <a:rPr lang="el-GR" sz="2400" dirty="0" smtClean="0"/>
              <a:t>Θεραπευτική κολύμβηση </a:t>
            </a:r>
            <a:r>
              <a:rPr lang="en-US" sz="1900" dirty="0" smtClean="0"/>
              <a:t>(Kelly</a:t>
            </a:r>
            <a:r>
              <a:rPr lang="el-GR" sz="1900" dirty="0"/>
              <a:t> </a:t>
            </a:r>
            <a:r>
              <a:rPr lang="en-US" sz="1900" dirty="0" smtClean="0"/>
              <a:t>&amp; </a:t>
            </a:r>
            <a:r>
              <a:rPr lang="en-US" sz="1900" dirty="0" err="1" smtClean="0"/>
              <a:t>Darrah</a:t>
            </a:r>
            <a:r>
              <a:rPr lang="en-US" sz="1900" dirty="0" smtClean="0"/>
              <a:t>, 2007)</a:t>
            </a:r>
          </a:p>
          <a:p>
            <a:endParaRPr lang="el-GR" sz="1900" dirty="0" smtClean="0"/>
          </a:p>
          <a:p>
            <a:r>
              <a:rPr lang="el-GR" sz="2400" dirty="0" err="1" smtClean="0"/>
              <a:t>Peto</a:t>
            </a:r>
            <a:r>
              <a:rPr lang="el-GR" sz="2400" dirty="0" smtClean="0"/>
              <a:t>, </a:t>
            </a:r>
            <a:r>
              <a:rPr lang="el-GR" sz="2400" dirty="0" err="1" smtClean="0"/>
              <a:t>Bobath</a:t>
            </a:r>
            <a:r>
              <a:rPr lang="el-GR" sz="2400" dirty="0" smtClean="0"/>
              <a:t>, </a:t>
            </a:r>
            <a:r>
              <a:rPr lang="el-GR" sz="2400" dirty="0" err="1" smtClean="0"/>
              <a:t>Vojta</a:t>
            </a:r>
            <a:r>
              <a:rPr lang="el-GR" sz="2400" dirty="0" smtClean="0"/>
              <a:t>, P.N.F. </a:t>
            </a:r>
            <a:r>
              <a:rPr lang="el-GR" sz="1800" dirty="0" smtClean="0"/>
              <a:t>(</a:t>
            </a:r>
            <a:r>
              <a:rPr lang="el-GR" sz="1800" dirty="0" err="1" smtClean="0"/>
              <a:t>Siebes</a:t>
            </a:r>
            <a:r>
              <a:rPr lang="el-GR" sz="1800" dirty="0" smtClean="0"/>
              <a:t> </a:t>
            </a:r>
            <a:r>
              <a:rPr lang="el-GR" sz="1800" dirty="0" err="1" smtClean="0"/>
              <a:t>et</a:t>
            </a:r>
            <a:r>
              <a:rPr lang="el-GR" sz="1800" dirty="0" smtClean="0"/>
              <a:t> </a:t>
            </a:r>
            <a:r>
              <a:rPr lang="el-GR" sz="1800" dirty="0" err="1" smtClean="0"/>
              <a:t>al</a:t>
            </a:r>
            <a:r>
              <a:rPr lang="el-GR" sz="1800" dirty="0" smtClean="0"/>
              <a:t>., 2002; </a:t>
            </a:r>
            <a:r>
              <a:rPr lang="el-GR" sz="1800" dirty="0" err="1" smtClean="0"/>
              <a:t>Van</a:t>
            </a:r>
            <a:r>
              <a:rPr lang="el-GR" sz="1800" dirty="0" smtClean="0"/>
              <a:t> </a:t>
            </a:r>
            <a:r>
              <a:rPr lang="el-GR" sz="1800" dirty="0" err="1" smtClean="0"/>
              <a:t>der</a:t>
            </a:r>
            <a:r>
              <a:rPr lang="el-GR" sz="1800" dirty="0" smtClean="0"/>
              <a:t> </a:t>
            </a:r>
            <a:r>
              <a:rPr lang="el-GR" sz="1800" dirty="0" err="1" smtClean="0"/>
              <a:t>Heide</a:t>
            </a:r>
            <a:r>
              <a:rPr lang="el-GR" sz="1800" dirty="0" smtClean="0"/>
              <a:t> </a:t>
            </a:r>
            <a:r>
              <a:rPr lang="el-GR" sz="1800" dirty="0"/>
              <a:t>&amp;</a:t>
            </a:r>
            <a:r>
              <a:rPr lang="el-GR" sz="1800" dirty="0" smtClean="0"/>
              <a:t> </a:t>
            </a:r>
            <a:r>
              <a:rPr lang="el-GR" sz="1800" dirty="0" err="1" smtClean="0"/>
              <a:t>Hadders</a:t>
            </a:r>
            <a:r>
              <a:rPr lang="el-GR" sz="1800" dirty="0" smtClean="0"/>
              <a:t>-</a:t>
            </a:r>
            <a:r>
              <a:rPr lang="el-GR" sz="1800" dirty="0" err="1" smtClean="0"/>
              <a:t>Algra</a:t>
            </a:r>
            <a:r>
              <a:rPr lang="el-GR" sz="1800" dirty="0" smtClean="0"/>
              <a:t>, 2005)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9253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Κινητικές διαταραχές νευρολογικών παθήσεων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Διαταραχή μυϊκού τόνου (υποτονία, υπερτονία)</a:t>
            </a:r>
          </a:p>
          <a:p>
            <a:r>
              <a:rPr lang="el-GR" sz="2400" dirty="0" smtClean="0"/>
              <a:t>Μειωμένη κινητικότητα</a:t>
            </a:r>
          </a:p>
          <a:p>
            <a:r>
              <a:rPr lang="el-GR" sz="2400" dirty="0" smtClean="0"/>
              <a:t>Ασυνεργία κινήσεων </a:t>
            </a:r>
          </a:p>
          <a:p>
            <a:r>
              <a:rPr lang="el-GR" sz="2400" dirty="0" smtClean="0"/>
              <a:t>Έλλειψη ισορροπίας στη στάση και τη βάδιση </a:t>
            </a:r>
          </a:p>
          <a:p>
            <a:r>
              <a:rPr lang="el-GR" sz="2400" dirty="0" smtClean="0"/>
              <a:t>Μυϊκές βραχύνσεις </a:t>
            </a:r>
          </a:p>
          <a:p>
            <a:r>
              <a:rPr lang="el-GR" sz="2400" dirty="0" smtClean="0"/>
              <a:t>Δυσκαμψία αρθρώσεων</a:t>
            </a:r>
          </a:p>
          <a:p>
            <a:r>
              <a:rPr lang="el-GR" sz="2400" dirty="0" smtClean="0"/>
              <a:t>Παραμορφώσεις αρθρώσεων   </a:t>
            </a:r>
          </a:p>
          <a:p>
            <a:r>
              <a:rPr lang="el-GR" sz="2400" dirty="0" smtClean="0"/>
              <a:t>Παθολογικά πρότυπα στάσης και κίνησης</a:t>
            </a:r>
          </a:p>
          <a:p>
            <a:r>
              <a:rPr lang="el-GR" sz="2400" dirty="0" smtClean="0">
                <a:latin typeface="Calibri" pitchFamily="34" charset="0"/>
              </a:rPr>
              <a:t>Έλλειψη συντονισμού κινήσεων </a:t>
            </a:r>
          </a:p>
          <a:p>
            <a:endParaRPr lang="el-GR" sz="2400" i="1" dirty="0" smtClean="0">
              <a:latin typeface="Calibri" pitchFamily="34" charset="0"/>
            </a:endParaRPr>
          </a:p>
          <a:p>
            <a:pPr>
              <a:buNone/>
            </a:pPr>
            <a:r>
              <a:rPr lang="el-GR" sz="1400" dirty="0" smtClean="0"/>
              <a:t>(</a:t>
            </a:r>
            <a:r>
              <a:rPr lang="en-US" sz="1400" dirty="0" err="1" smtClean="0"/>
              <a:t>Krigger</a:t>
            </a:r>
            <a:r>
              <a:rPr lang="el-GR" sz="1400" dirty="0" smtClean="0"/>
              <a:t>, 2006; </a:t>
            </a:r>
            <a:r>
              <a:rPr lang="en-US" sz="1400" dirty="0" smtClean="0"/>
              <a:t>Macleod</a:t>
            </a:r>
            <a:r>
              <a:rPr lang="el-GR" sz="1400" dirty="0" smtClean="0"/>
              <a:t> </a:t>
            </a:r>
            <a:r>
              <a:rPr lang="en-US" sz="1400" dirty="0"/>
              <a:t>&amp; </a:t>
            </a:r>
            <a:r>
              <a:rPr lang="en-US" sz="1400" dirty="0" smtClean="0"/>
              <a:t>Appleton,</a:t>
            </a:r>
            <a:r>
              <a:rPr lang="el-GR" sz="1400" dirty="0" smtClean="0"/>
              <a:t> </a:t>
            </a:r>
            <a:r>
              <a:rPr lang="en-US" sz="1400" dirty="0" smtClean="0"/>
              <a:t>2007</a:t>
            </a:r>
            <a:r>
              <a:rPr lang="el-GR" sz="1400" dirty="0" smtClean="0"/>
              <a:t>; </a:t>
            </a:r>
            <a:r>
              <a:rPr lang="en-US" sz="1400" dirty="0" smtClean="0">
                <a:hlinkClick r:id="rId2"/>
              </a:rPr>
              <a:t>cerebralpalsy.org</a:t>
            </a:r>
            <a:r>
              <a:rPr lang="el-GR" sz="1400" dirty="0" smtClean="0"/>
              <a:t>;  </a:t>
            </a:r>
            <a:r>
              <a:rPr lang="en-US" sz="1400" dirty="0" smtClean="0">
                <a:hlinkClick r:id="rId3"/>
              </a:rPr>
              <a:t>downssyndrome.org.uk</a:t>
            </a:r>
            <a:r>
              <a:rPr lang="el-GR" sz="1400" dirty="0" smtClean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8722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l-GR" sz="2000" dirty="0" smtClean="0"/>
              <a:t>Θεραπευτική Ιππασία</a:t>
            </a:r>
          </a:p>
          <a:p>
            <a:pPr lvl="0"/>
            <a:r>
              <a:rPr lang="el-GR" sz="2000" dirty="0" smtClean="0"/>
              <a:t>Ιππική </a:t>
            </a:r>
            <a:r>
              <a:rPr lang="el-GR" sz="2000" dirty="0"/>
              <a:t>Θεραπευτική Εκπαίδευση και Γυμναστική</a:t>
            </a:r>
          </a:p>
          <a:p>
            <a:pPr lvl="0"/>
            <a:r>
              <a:rPr lang="el-GR" sz="2000" dirty="0" err="1" smtClean="0"/>
              <a:t>Ιπποθεραπεία</a:t>
            </a:r>
            <a:endParaRPr lang="el-GR" sz="2000" dirty="0" smtClean="0"/>
          </a:p>
          <a:p>
            <a:pPr lvl="0"/>
            <a:r>
              <a:rPr lang="el-GR" sz="2000" dirty="0"/>
              <a:t>Ενδείξεις της Θεραπευτικής </a:t>
            </a:r>
            <a:r>
              <a:rPr lang="el-GR" sz="2000" dirty="0" smtClean="0"/>
              <a:t>Ιππασίας</a:t>
            </a:r>
          </a:p>
          <a:p>
            <a:pPr lvl="0"/>
            <a:r>
              <a:rPr lang="el-GR" sz="2000" dirty="0"/>
              <a:t>Νευρολογικές </a:t>
            </a:r>
            <a:r>
              <a:rPr lang="el-GR" sz="2000" dirty="0" smtClean="0"/>
              <a:t>διαταραχές</a:t>
            </a:r>
          </a:p>
          <a:p>
            <a:pPr lvl="0"/>
            <a:r>
              <a:rPr lang="el-GR" sz="2000" dirty="0"/>
              <a:t>Εγκεφαλική Παράλυση </a:t>
            </a:r>
            <a:r>
              <a:rPr lang="el-GR" sz="2000" dirty="0" smtClean="0"/>
              <a:t>(κατηγοριοποίηση, κατηγοριοποίηση, κλίμακες αξιολόγησης, θεραπευτικές προσεγγίσεις) </a:t>
            </a:r>
          </a:p>
          <a:p>
            <a:pPr lvl="0"/>
            <a:r>
              <a:rPr lang="el-GR" sz="2000" dirty="0" smtClean="0"/>
              <a:t>Ερευνητική τεκμηρίωση για την </a:t>
            </a:r>
            <a:r>
              <a:rPr lang="el-GR" sz="2000" dirty="0" err="1" smtClean="0"/>
              <a:t>Ιπποθεραπεία</a:t>
            </a:r>
            <a:r>
              <a:rPr lang="el-GR" sz="2000" dirty="0" smtClean="0"/>
              <a:t> στις Νευρολογικές παθήσεις</a:t>
            </a:r>
          </a:p>
          <a:p>
            <a:r>
              <a:rPr lang="el-GR" sz="2000" dirty="0"/>
              <a:t>Ενδεικτικό Πρόγραμμα </a:t>
            </a:r>
            <a:r>
              <a:rPr lang="el-GR" sz="2000" dirty="0" err="1"/>
              <a:t>Ιπποθεραπευτικής</a:t>
            </a:r>
            <a:r>
              <a:rPr lang="el-GR" sz="2000" dirty="0"/>
              <a:t> </a:t>
            </a:r>
            <a:r>
              <a:rPr lang="el-GR" sz="2000" dirty="0" smtClean="0"/>
              <a:t>Παρέμβασης </a:t>
            </a:r>
            <a:r>
              <a:rPr lang="el-GR" sz="2000" dirty="0"/>
              <a:t>στις Νευρολογικές </a:t>
            </a:r>
            <a:r>
              <a:rPr lang="el-GR" sz="2000" dirty="0" smtClean="0"/>
              <a:t>παθήσεις</a:t>
            </a:r>
          </a:p>
          <a:p>
            <a:pPr lvl="0"/>
            <a:r>
              <a:rPr lang="el-GR" sz="2000" dirty="0"/>
              <a:t>Διάχυτες Αναπτυξιακές </a:t>
            </a:r>
            <a:r>
              <a:rPr lang="el-GR" sz="2000" dirty="0" smtClean="0"/>
              <a:t>Διαταραχές (αίτια, κλινική εικόνα, εργαλεία αξιολόγησης, θεραπευτικές προσεγγίσεις)</a:t>
            </a:r>
          </a:p>
          <a:p>
            <a:pPr lvl="0"/>
            <a:r>
              <a:rPr lang="el-GR" sz="2000" dirty="0"/>
              <a:t>Ερευνητική τεκμηρίωση για την </a:t>
            </a:r>
            <a:r>
              <a:rPr lang="el-GR" sz="2000" dirty="0" err="1" smtClean="0"/>
              <a:t>Ιπποθεραπεία</a:t>
            </a:r>
            <a:r>
              <a:rPr lang="el-GR" sz="2000" dirty="0" smtClean="0"/>
              <a:t> στις </a:t>
            </a:r>
            <a:r>
              <a:rPr lang="el-GR" sz="2000" dirty="0"/>
              <a:t>αναπτυξιακές </a:t>
            </a:r>
            <a:r>
              <a:rPr lang="el-GR" sz="2000" dirty="0" smtClean="0"/>
              <a:t>διαταραχές</a:t>
            </a:r>
          </a:p>
          <a:p>
            <a:pPr lvl="0"/>
            <a:r>
              <a:rPr lang="el-GR" sz="2000" dirty="0"/>
              <a:t>Ενδεικτικό Πρόγραμμα </a:t>
            </a:r>
            <a:r>
              <a:rPr lang="el-GR" sz="2000" dirty="0" err="1"/>
              <a:t>Ιπποθεραπευτικής</a:t>
            </a:r>
            <a:r>
              <a:rPr lang="el-GR" sz="2000" dirty="0"/>
              <a:t> </a:t>
            </a:r>
            <a:r>
              <a:rPr lang="el-GR" sz="2000" dirty="0" err="1" smtClean="0"/>
              <a:t>Παρέμβασης</a:t>
            </a:r>
            <a:r>
              <a:rPr lang="el-GR" sz="2000" dirty="0" err="1"/>
              <a:t>στις</a:t>
            </a:r>
            <a:r>
              <a:rPr lang="el-GR" sz="2000" dirty="0"/>
              <a:t> αναπτυξιακές διαταραχές</a:t>
            </a:r>
          </a:p>
          <a:p>
            <a:pPr lvl="0"/>
            <a:r>
              <a:rPr lang="el-GR" sz="2000" dirty="0" smtClean="0"/>
              <a:t>Βιβλιογραφία</a:t>
            </a:r>
          </a:p>
          <a:p>
            <a:pPr lvl="0"/>
            <a:r>
              <a:rPr lang="el-GR" sz="2000" dirty="0" smtClean="0"/>
              <a:t>Σύνδεσμοι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err="1" smtClean="0">
                <a:latin typeface="+mn-lt"/>
              </a:rPr>
              <a:t>Συνοδά</a:t>
            </a:r>
            <a:r>
              <a:rPr lang="el-GR" sz="4000" b="1" dirty="0" smtClean="0">
                <a:latin typeface="+mn-lt"/>
              </a:rPr>
              <a:t> προβλήματα</a:t>
            </a:r>
            <a:endParaRPr lang="el-GR" sz="4000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lvl="0">
              <a:lnSpc>
                <a:spcPct val="120000"/>
              </a:lnSpc>
            </a:pPr>
            <a:r>
              <a:rPr lang="el-GR" sz="2400" dirty="0" smtClean="0"/>
              <a:t>Διαταραχές όρασης και ακοής </a:t>
            </a:r>
          </a:p>
          <a:p>
            <a:pPr lvl="0">
              <a:lnSpc>
                <a:spcPct val="120000"/>
              </a:lnSpc>
            </a:pPr>
            <a:r>
              <a:rPr lang="el-GR" sz="2400" dirty="0" smtClean="0"/>
              <a:t>Επιληψία </a:t>
            </a:r>
          </a:p>
          <a:p>
            <a:pPr lvl="0">
              <a:lnSpc>
                <a:spcPct val="120000"/>
              </a:lnSpc>
            </a:pPr>
            <a:r>
              <a:rPr lang="el-GR" sz="2400" dirty="0" smtClean="0"/>
              <a:t>Νοητική υστέρηση </a:t>
            </a:r>
          </a:p>
          <a:p>
            <a:pPr lvl="0">
              <a:lnSpc>
                <a:spcPct val="120000"/>
              </a:lnSpc>
            </a:pPr>
            <a:r>
              <a:rPr lang="el-GR" sz="2400" dirty="0" smtClean="0"/>
              <a:t>Διαταραχές λόγου – ομιλίας </a:t>
            </a:r>
          </a:p>
          <a:p>
            <a:pPr lvl="0">
              <a:lnSpc>
                <a:spcPct val="120000"/>
              </a:lnSpc>
            </a:pPr>
            <a:r>
              <a:rPr lang="el-GR" sz="2400" dirty="0" smtClean="0"/>
              <a:t>Μαθησιακά προβλήματα </a:t>
            </a:r>
          </a:p>
          <a:p>
            <a:pPr lvl="0">
              <a:lnSpc>
                <a:spcPct val="120000"/>
              </a:lnSpc>
            </a:pPr>
            <a:r>
              <a:rPr lang="el-GR" sz="2400" dirty="0" smtClean="0"/>
              <a:t>Ψυχολογικά - Ψυχιατρικά προβλήματα </a:t>
            </a:r>
          </a:p>
          <a:p>
            <a:pPr lvl="0">
              <a:lnSpc>
                <a:spcPct val="120000"/>
              </a:lnSpc>
            </a:pPr>
            <a:r>
              <a:rPr lang="el-GR" sz="2400" dirty="0" smtClean="0"/>
              <a:t>Αισθητηριακές διαταραχές  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Διαταραχές  ύπνου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Πόνος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Απώλεια της λειτουργικότητας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l-GR" sz="2400" dirty="0" smtClean="0"/>
              <a:t>Ενοχλήσεις της ουροδόχου κύστης και της  λειτουργίας του εντέρου</a:t>
            </a:r>
          </a:p>
          <a:p>
            <a:pPr>
              <a:lnSpc>
                <a:spcPct val="120000"/>
              </a:lnSpc>
            </a:pPr>
            <a:endParaRPr lang="el-GR" sz="2000" dirty="0" smtClean="0"/>
          </a:p>
          <a:p>
            <a:pPr indent="11113" algn="r">
              <a:lnSpc>
                <a:spcPct val="120000"/>
              </a:lnSpc>
              <a:buNone/>
            </a:pPr>
            <a:r>
              <a:rPr lang="el-GR" sz="1400" dirty="0" smtClean="0"/>
              <a:t>(</a:t>
            </a:r>
            <a:r>
              <a:rPr lang="en-US" sz="1400" dirty="0" err="1" smtClean="0"/>
              <a:t>Krigger</a:t>
            </a:r>
            <a:r>
              <a:rPr lang="el-GR" sz="1400" dirty="0" smtClean="0"/>
              <a:t>, 2006; </a:t>
            </a:r>
            <a:r>
              <a:rPr lang="en-US" sz="1400" dirty="0" smtClean="0"/>
              <a:t>Macleod</a:t>
            </a:r>
            <a:r>
              <a:rPr lang="el-GR" sz="1400" dirty="0" smtClean="0"/>
              <a:t> </a:t>
            </a:r>
            <a:r>
              <a:rPr lang="en-US" sz="1400" dirty="0" smtClean="0"/>
              <a:t>&amp; Appleton,</a:t>
            </a:r>
            <a:r>
              <a:rPr lang="el-GR" sz="1400" dirty="0" smtClean="0"/>
              <a:t> </a:t>
            </a:r>
            <a:r>
              <a:rPr lang="en-US" sz="1400" dirty="0" smtClean="0"/>
              <a:t>2007</a:t>
            </a:r>
            <a:r>
              <a:rPr lang="el-GR" sz="1400" dirty="0" smtClean="0"/>
              <a:t>; </a:t>
            </a:r>
            <a:r>
              <a:rPr lang="en-US" sz="1400" dirty="0" smtClean="0">
                <a:hlinkClick r:id="rId2"/>
              </a:rPr>
              <a:t>cerebralpalsy.org</a:t>
            </a:r>
            <a:r>
              <a:rPr lang="el-GR" sz="1400" dirty="0" smtClean="0"/>
              <a:t>; </a:t>
            </a:r>
            <a:r>
              <a:rPr lang="en-US" sz="1400" dirty="0" smtClean="0">
                <a:hlinkClick r:id="rId3"/>
              </a:rPr>
              <a:t>downssyndrome.org.uk</a:t>
            </a:r>
            <a:r>
              <a:rPr lang="el-GR" sz="1400" dirty="0" smtClean="0"/>
              <a:t> )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5399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Ιπποθεραπεία και Νευρολογικές παθήσεις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978896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/>
              <a:t>Ερευνητική τεκμηρίωση </a:t>
            </a:r>
            <a:r>
              <a:rPr lang="el-GR" sz="2400" dirty="0" smtClean="0"/>
              <a:t>για το ότι η θεραπευτική ιππασία στα άτομα με νευρολογικές διαταραχές: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Ομαλοποιεί το </a:t>
            </a:r>
            <a:r>
              <a:rPr lang="el-GR" sz="2400" dirty="0" err="1" smtClean="0"/>
              <a:t>μυικό</a:t>
            </a:r>
            <a:r>
              <a:rPr lang="el-GR" sz="2400" dirty="0" smtClean="0"/>
              <a:t> τόνο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Μειώνει τη </a:t>
            </a:r>
            <a:r>
              <a:rPr lang="el-GR" sz="2400" dirty="0" err="1" smtClean="0"/>
              <a:t>σπαστικότητα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Βελτιώνει την ισορροπία, τον  έλεγχο και τη στάση του σώματος 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Βελτιώνει τη συμμετρία των προσαγωγών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Βελτιώνει τη βάδιση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βελτιώνει την αδρή κινητικότητα</a:t>
            </a:r>
            <a:endParaRPr lang="el-GR" dirty="0"/>
          </a:p>
        </p:txBody>
      </p:sp>
      <p:pic>
        <p:nvPicPr>
          <p:cNvPr id="7170" name="Picture 2" descr="C:\Users\Nickolas\Desktop\18541_105304832829663_4507897_n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2880320" cy="3870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1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n-US" dirty="0" err="1"/>
              <a:t>Bertoti</a:t>
            </a:r>
            <a:r>
              <a:rPr lang="el-GR" dirty="0"/>
              <a:t> (1988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b="1" dirty="0" smtClean="0"/>
              <a:t>Μελέτησε</a:t>
            </a:r>
            <a:r>
              <a:rPr lang="el-GR" sz="2400" dirty="0" smtClean="0"/>
              <a:t> την επίδραση της θεραπευτικής ιππασίας στις κινητικές δεξιότητες σε 27 </a:t>
            </a:r>
            <a:r>
              <a:rPr lang="el-GR" sz="2400" dirty="0"/>
              <a:t>παιδιά με σπαστική διπληγία και σπαστική </a:t>
            </a:r>
            <a:r>
              <a:rPr lang="el-GR" sz="2400" dirty="0" smtClean="0"/>
              <a:t>τετραπληγία</a:t>
            </a:r>
          </a:p>
          <a:p>
            <a:pPr>
              <a:spcBef>
                <a:spcPts val="600"/>
              </a:spcBef>
            </a:pPr>
            <a:r>
              <a:rPr lang="el-GR" sz="2400" b="1" dirty="0" smtClean="0"/>
              <a:t>Μετρήθηκε</a:t>
            </a:r>
            <a:r>
              <a:rPr lang="el-GR" sz="2400" dirty="0" smtClean="0"/>
              <a:t> η </a:t>
            </a:r>
            <a:r>
              <a:rPr lang="el-GR" sz="2400" dirty="0"/>
              <a:t>στάση του </a:t>
            </a:r>
            <a:r>
              <a:rPr lang="el-GR" sz="2400" dirty="0" smtClean="0"/>
              <a:t>σώματος</a:t>
            </a:r>
          </a:p>
          <a:p>
            <a:pPr>
              <a:spcBef>
                <a:spcPts val="600"/>
              </a:spcBef>
            </a:pPr>
            <a:r>
              <a:rPr lang="el-GR" sz="2400" dirty="0" smtClean="0"/>
              <a:t>Εφάρμοσε πρόγραμμα </a:t>
            </a:r>
            <a:r>
              <a:rPr lang="el-GR" sz="2400" dirty="0"/>
              <a:t>θεραπευτικής ιππασίας </a:t>
            </a:r>
            <a:r>
              <a:rPr lang="el-GR" sz="2400" dirty="0" smtClean="0"/>
              <a:t>διάρκειας 10 εβδομάδων</a:t>
            </a:r>
          </a:p>
          <a:p>
            <a:pPr>
              <a:spcBef>
                <a:spcPts val="600"/>
              </a:spcBef>
            </a:pPr>
            <a:r>
              <a:rPr lang="el-GR" sz="2400" dirty="0" smtClean="0"/>
              <a:t>2 φορές/εβδομάδα, επί 1 ώρα</a:t>
            </a:r>
          </a:p>
          <a:p>
            <a:pPr>
              <a:spcBef>
                <a:spcPts val="600"/>
              </a:spcBef>
            </a:pPr>
            <a:r>
              <a:rPr lang="el-GR" sz="2400" b="1" dirty="0" smtClean="0"/>
              <a:t>Τα αποτελέσματα </a:t>
            </a:r>
            <a:r>
              <a:rPr lang="el-GR" sz="2400" dirty="0"/>
              <a:t>έδειξαν </a:t>
            </a:r>
            <a:r>
              <a:rPr lang="el-GR" sz="2400" dirty="0" smtClean="0"/>
              <a:t>ότι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</a:p>
          <a:p>
            <a:pPr marL="719138" indent="-365125">
              <a:spcBef>
                <a:spcPts val="600"/>
              </a:spcBef>
              <a:buNone/>
            </a:pPr>
            <a:r>
              <a:rPr lang="el-GR" sz="2400" dirty="0" smtClean="0"/>
              <a:t>   - μειώθηκε </a:t>
            </a:r>
            <a:r>
              <a:rPr lang="el-GR" sz="2400" dirty="0"/>
              <a:t>σημαντικά η σπαστικότητα, </a:t>
            </a:r>
            <a:endParaRPr lang="el-GR" sz="2400" dirty="0" smtClean="0"/>
          </a:p>
          <a:p>
            <a:pPr marL="719138" indent="-365125">
              <a:spcBef>
                <a:spcPts val="600"/>
              </a:spcBef>
              <a:buNone/>
            </a:pPr>
            <a:r>
              <a:rPr lang="el-GR" sz="2400" dirty="0"/>
              <a:t> </a:t>
            </a:r>
            <a:r>
              <a:rPr lang="el-GR" sz="2400" dirty="0" smtClean="0"/>
              <a:t>  - βελτιώθηκε </a:t>
            </a:r>
            <a:r>
              <a:rPr lang="el-GR" sz="2400" dirty="0"/>
              <a:t>η ισορροπία </a:t>
            </a:r>
            <a:r>
              <a:rPr lang="el-GR" sz="2400" dirty="0" smtClean="0"/>
              <a:t> </a:t>
            </a:r>
          </a:p>
          <a:p>
            <a:pPr marL="719138" indent="-365125">
              <a:spcBef>
                <a:spcPts val="600"/>
              </a:spcBef>
              <a:buNone/>
            </a:pPr>
            <a:r>
              <a:rPr lang="el-GR" sz="2400" dirty="0"/>
              <a:t> </a:t>
            </a:r>
            <a:r>
              <a:rPr lang="el-GR" sz="2400" dirty="0" smtClean="0"/>
              <a:t>  - αυξήθηκαν </a:t>
            </a:r>
            <a:r>
              <a:rPr lang="el-GR" sz="2400" dirty="0"/>
              <a:t>οι κινητικές </a:t>
            </a:r>
            <a:r>
              <a:rPr lang="el-GR" sz="2400" dirty="0" smtClean="0"/>
              <a:t>δυνατότητες και </a:t>
            </a:r>
          </a:p>
          <a:p>
            <a:pPr marL="719138" indent="-365125">
              <a:spcBef>
                <a:spcPts val="600"/>
              </a:spcBef>
              <a:buNone/>
            </a:pPr>
            <a:r>
              <a:rPr lang="el-GR" sz="2400" dirty="0"/>
              <a:t> </a:t>
            </a:r>
            <a:r>
              <a:rPr lang="el-GR" sz="2400" dirty="0" smtClean="0"/>
              <a:t>  - απέκτησαν τον έλεγχο </a:t>
            </a:r>
            <a:r>
              <a:rPr lang="el-GR" sz="2400" dirty="0"/>
              <a:t>στη στάση του </a:t>
            </a:r>
            <a:r>
              <a:rPr lang="el-GR" sz="2400" dirty="0" smtClean="0"/>
              <a:t>σώματος</a:t>
            </a:r>
            <a:r>
              <a:rPr lang="el-GR" sz="2400" b="1" dirty="0" smtClean="0"/>
              <a:t>                          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0632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McGibbon</a:t>
            </a:r>
            <a:r>
              <a:rPr lang="en-US" dirty="0"/>
              <a:t> et al. (2009)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sz="2400" b="1" dirty="0" smtClean="0"/>
              <a:t>Μελέτησαν </a:t>
            </a:r>
            <a:r>
              <a:rPr lang="el-GR" sz="2400" dirty="0" smtClean="0"/>
              <a:t>την επίδραση της ιπποθεραπείας στην συμμετρία των προσαγωγών μυών στη βάδιση, σε 25 παιδιά με Ε.Π. </a:t>
            </a:r>
          </a:p>
          <a:p>
            <a:pPr>
              <a:spcBef>
                <a:spcPts val="600"/>
              </a:spcBef>
            </a:pPr>
            <a:r>
              <a:rPr lang="el-GR" sz="2400" b="1" dirty="0"/>
              <a:t>Π</a:t>
            </a:r>
            <a:r>
              <a:rPr lang="el-GR" sz="2400" b="1" dirty="0" smtClean="0"/>
              <a:t>ειραματική ομάδα </a:t>
            </a:r>
            <a:r>
              <a:rPr lang="el-GR" sz="2400" dirty="0" smtClean="0"/>
              <a:t>(25 παιδιά): παρακολούθησε πρόγραμμα </a:t>
            </a:r>
            <a:r>
              <a:rPr lang="el-GR" sz="2400" dirty="0" err="1" smtClean="0"/>
              <a:t>ιπποθεραπείας</a:t>
            </a:r>
            <a:r>
              <a:rPr lang="el-GR" sz="2400" dirty="0" smtClean="0"/>
              <a:t> διάρκειας 12 εβδομάδων, 1 φορά/εβδομάδα επί 10 λεπτά την κάθε συνεδρία</a:t>
            </a:r>
          </a:p>
          <a:p>
            <a:pPr>
              <a:spcBef>
                <a:spcPts val="600"/>
              </a:spcBef>
            </a:pPr>
            <a:r>
              <a:rPr lang="el-GR" sz="2400" b="1" dirty="0"/>
              <a:t>Ο</a:t>
            </a:r>
            <a:r>
              <a:rPr lang="el-GR" sz="2400" b="1" dirty="0" smtClean="0"/>
              <a:t>μάδα έλεγχου </a:t>
            </a:r>
            <a:r>
              <a:rPr lang="el-GR" sz="2400" dirty="0" smtClean="0"/>
              <a:t>(22 παιδιά):  κάθισμα σε σταθερό βαρέλι</a:t>
            </a:r>
          </a:p>
          <a:p>
            <a:pPr>
              <a:spcBef>
                <a:spcPts val="600"/>
              </a:spcBef>
            </a:pPr>
            <a:r>
              <a:rPr lang="el-GR" sz="2400" b="1" dirty="0" smtClean="0"/>
              <a:t>Χρησιμοποιήθηκε</a:t>
            </a:r>
            <a:r>
              <a:rPr lang="el-GR" sz="2400" dirty="0" smtClean="0"/>
              <a:t> ηλεκτρομυογράφος για την καταγραφή της μυϊκής δραστηριότητας </a:t>
            </a:r>
          </a:p>
          <a:p>
            <a:pPr>
              <a:spcBef>
                <a:spcPts val="600"/>
              </a:spcBef>
            </a:pPr>
            <a:r>
              <a:rPr lang="el-GR" sz="2400" dirty="0" smtClean="0"/>
              <a:t>Η πειραματική ομάδα συγκριτικά με την ομάδα ελέγχου εμφάνισε σημαντική αύξηση της συμμετρίας των προσαγωγών μυών στη βάδιση σε σχέση.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83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Honkavaara</a:t>
            </a:r>
            <a:r>
              <a:rPr lang="en-US" dirty="0"/>
              <a:t> &amp; </a:t>
            </a:r>
            <a:r>
              <a:rPr lang="en-US" dirty="0" err="1"/>
              <a:t>Rintala</a:t>
            </a:r>
            <a:r>
              <a:rPr lang="en-US" dirty="0"/>
              <a:t> (2010)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l-GR" sz="2400" b="1" dirty="0" smtClean="0"/>
              <a:t>Εξέτασαν</a:t>
            </a:r>
            <a:r>
              <a:rPr lang="el-GR" sz="2400" dirty="0" smtClean="0"/>
              <a:t> την επίδραση της ιπποθεραπείας σε 3 παιδιά με Ε.Π. ηλικίας 12-14 ετών</a:t>
            </a:r>
          </a:p>
          <a:p>
            <a:pPr>
              <a:spcBef>
                <a:spcPts val="600"/>
              </a:spcBef>
            </a:pPr>
            <a:r>
              <a:rPr lang="el-GR" sz="2400" b="1" dirty="0" smtClean="0"/>
              <a:t>Τα παιδιά συμμετείχαν </a:t>
            </a:r>
            <a:r>
              <a:rPr lang="el-GR" sz="2400" dirty="0" smtClean="0"/>
              <a:t>στο πρόγραμμα διάρκειας 3 εβδομάδων, 3 φορές/εβδομάδα επί 30 λεπτά στην κάθε συνεδρία</a:t>
            </a:r>
          </a:p>
          <a:p>
            <a:pPr>
              <a:spcBef>
                <a:spcPts val="600"/>
              </a:spcBef>
            </a:pPr>
            <a:r>
              <a:rPr lang="el-GR" sz="2400" b="1" dirty="0" smtClean="0"/>
              <a:t>Τα αποτελέσματα </a:t>
            </a:r>
            <a:r>
              <a:rPr lang="el-GR" sz="2400" dirty="0" smtClean="0"/>
              <a:t>έδειξαν αύξηση του μήκους διασκελισμού των παιδιών κατά την βάδιση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296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err="1"/>
              <a:t>Encheff</a:t>
            </a:r>
            <a:r>
              <a:rPr lang="en-US" dirty="0"/>
              <a:t> et al. (2012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Μελέτησαν</a:t>
            </a:r>
            <a:r>
              <a:rPr lang="el-GR" sz="2400" dirty="0" smtClean="0"/>
              <a:t> την επίδραση της ιπποθεραπείας σε 11 παιδιά με νευρολογικές διαταραχές</a:t>
            </a:r>
          </a:p>
          <a:p>
            <a:r>
              <a:rPr lang="el-GR" sz="2400" b="1" dirty="0" smtClean="0"/>
              <a:t>Οι συμμετέχοντες </a:t>
            </a:r>
            <a:r>
              <a:rPr lang="el-GR" sz="2400" dirty="0" smtClean="0"/>
              <a:t>παρακολούθησαν πρόγραμμα </a:t>
            </a:r>
            <a:r>
              <a:rPr lang="el-GR" sz="2400" dirty="0" err="1" smtClean="0"/>
              <a:t>ιπποθεραπείας</a:t>
            </a:r>
            <a:r>
              <a:rPr lang="el-GR" sz="2400" dirty="0" smtClean="0"/>
              <a:t> διάρκειας 12 εβδομάδων, 1 φορά/εβδομάδα επί 45 λεπτά</a:t>
            </a:r>
            <a:r>
              <a:rPr lang="el-GR" sz="2400" dirty="0"/>
              <a:t> </a:t>
            </a:r>
            <a:r>
              <a:rPr lang="el-GR" sz="2400" dirty="0" smtClean="0"/>
              <a:t>στην κάθε συνεδρία</a:t>
            </a:r>
          </a:p>
          <a:p>
            <a:r>
              <a:rPr lang="el-GR" sz="2400" dirty="0" smtClean="0"/>
              <a:t>Τα αποτελέσματα έδειξαν βελτίωση στον </a:t>
            </a:r>
            <a:r>
              <a:rPr lang="el-GR" sz="2400" dirty="0" err="1" smtClean="0"/>
              <a:t>ορθοστατικό</a:t>
            </a:r>
            <a:r>
              <a:rPr lang="el-GR" sz="2400" dirty="0" smtClean="0"/>
              <a:t> έλεγχο στη διάρκεια της βάδισης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743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Debuse</a:t>
            </a:r>
            <a:r>
              <a:rPr lang="en-US" dirty="0"/>
              <a:t>, Gibb &amp; Chandler (2009)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Εξέτασαν</a:t>
            </a:r>
            <a:r>
              <a:rPr lang="el-GR" sz="2400" dirty="0" smtClean="0"/>
              <a:t> </a:t>
            </a:r>
            <a:r>
              <a:rPr lang="el-GR" sz="2400" dirty="0"/>
              <a:t>την επίδραση της ιπποθεραπείας </a:t>
            </a:r>
            <a:r>
              <a:rPr lang="el-GR" sz="2400" dirty="0" smtClean="0"/>
              <a:t>σε 17 ασθενείς με Ε.Π. ηλικίας </a:t>
            </a:r>
            <a:r>
              <a:rPr lang="el-GR" sz="2400" dirty="0"/>
              <a:t>4 έως 63 </a:t>
            </a:r>
            <a:r>
              <a:rPr lang="el-GR" sz="2400" dirty="0" smtClean="0"/>
              <a:t>ετών</a:t>
            </a:r>
          </a:p>
          <a:p>
            <a:pPr marL="0" indent="0">
              <a:buNone/>
            </a:pPr>
            <a:r>
              <a:rPr lang="el-GR" sz="2400" dirty="0" smtClean="0"/>
              <a:t> </a:t>
            </a:r>
          </a:p>
          <a:p>
            <a:r>
              <a:rPr lang="el-GR" sz="2400" dirty="0" smtClean="0"/>
              <a:t>Τα αποτελέσματα έδειξαν ότι η Ιπποθεραπεία:</a:t>
            </a:r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- ομαλοποιεί </a:t>
            </a:r>
            <a:r>
              <a:rPr lang="el-GR" sz="2400" dirty="0"/>
              <a:t>τον </a:t>
            </a:r>
            <a:r>
              <a:rPr lang="el-GR" sz="2400" dirty="0" smtClean="0"/>
              <a:t>μυϊκό τόνο </a:t>
            </a:r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- βελτιώνει </a:t>
            </a:r>
            <a:r>
              <a:rPr lang="el-GR" sz="2400" dirty="0"/>
              <a:t>τον έλεγχο </a:t>
            </a:r>
            <a:r>
              <a:rPr lang="el-GR" sz="2400" dirty="0" smtClean="0"/>
              <a:t>κορμού </a:t>
            </a:r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- βελτιώνει την </a:t>
            </a:r>
            <a:r>
              <a:rPr lang="el-GR" sz="2400" dirty="0"/>
              <a:t>ικανότητα βάδισης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- βελτιώνει τις </a:t>
            </a:r>
            <a:r>
              <a:rPr lang="el-GR" sz="2400" dirty="0"/>
              <a:t>καθημερινές δραστηριότητες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- βελτιώνει την </a:t>
            </a:r>
            <a:r>
              <a:rPr lang="el-GR" sz="2400" dirty="0"/>
              <a:t>αυτοπεποίθηση των </a:t>
            </a:r>
            <a:r>
              <a:rPr lang="el-GR" sz="2400" dirty="0" smtClean="0"/>
              <a:t>ατόμων </a:t>
            </a:r>
            <a:r>
              <a:rPr lang="el-GR" sz="2400" dirty="0"/>
              <a:t>με </a:t>
            </a:r>
            <a:r>
              <a:rPr lang="el-GR" sz="2400" dirty="0" smtClean="0"/>
              <a:t>ΕΠ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565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Drnach</a:t>
            </a:r>
            <a:r>
              <a:rPr lang="en-US" dirty="0"/>
              <a:t> et al. (2010)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Μελέτησαν</a:t>
            </a:r>
            <a:r>
              <a:rPr lang="el-GR" sz="2400" dirty="0" smtClean="0"/>
              <a:t> την επίδραση της θεραπευτικής ιππασίας  στη αδρή κινητικότητα ενός παιδιού με εγκεφαλική παράλυση</a:t>
            </a:r>
          </a:p>
          <a:p>
            <a:r>
              <a:rPr lang="el-GR" sz="2400" dirty="0" smtClean="0"/>
              <a:t>Το παιδί αξιολογήθηκε με το </a:t>
            </a:r>
            <a:r>
              <a:rPr lang="en-US" sz="2400" dirty="0" smtClean="0"/>
              <a:t>Gross Motor Function Measure (GMFM)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r>
              <a:rPr lang="el-GR" sz="2400" dirty="0" smtClean="0"/>
              <a:t>Ακολούθησε πρόγραμμα θεραπευτικής ιππασίας διάρκειας 5 </a:t>
            </a:r>
            <a:r>
              <a:rPr lang="el-GR" sz="2400" dirty="0"/>
              <a:t>εβδομάδων </a:t>
            </a:r>
            <a:r>
              <a:rPr lang="el-GR" sz="2400" dirty="0" smtClean="0"/>
              <a:t>επί 1 ώρα/εβδομάδα</a:t>
            </a:r>
          </a:p>
          <a:p>
            <a:r>
              <a:rPr lang="el-GR" sz="2400" b="1" dirty="0" smtClean="0"/>
              <a:t>Τα αποτελέσματα </a:t>
            </a:r>
            <a:r>
              <a:rPr lang="el-GR" sz="2400" dirty="0" smtClean="0"/>
              <a:t>έδειξαν σημαντική  βελτίωση στην αδρή κινητικότητα του παιδιού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328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>
              <a:tabLst>
                <a:tab pos="901700" algn="l"/>
              </a:tabLst>
            </a:pPr>
            <a:r>
              <a:rPr lang="el-GR" b="1" dirty="0" smtClean="0"/>
              <a:t>Ενδεικτικό Πρόγραμμα Ιπποθεραπευτικής Παρέμβασης  </a:t>
            </a:r>
            <a:r>
              <a:rPr lang="el-GR" sz="3100" b="0" dirty="0" smtClean="0"/>
              <a:t>(1 από 9)</a:t>
            </a:r>
            <a:endParaRPr lang="el-GR" sz="31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sz="3400" b="1" dirty="0" smtClean="0">
                <a:solidFill>
                  <a:srgbClr val="004B82"/>
                </a:solidFill>
              </a:rPr>
              <a:t>Φύλλο: </a:t>
            </a:r>
            <a:r>
              <a:rPr lang="el-GR" sz="3400" b="1" dirty="0" smtClean="0"/>
              <a:t>Αγόρι</a:t>
            </a:r>
          </a:p>
          <a:p>
            <a:r>
              <a:rPr lang="el-GR" sz="3400" b="1" dirty="0" smtClean="0">
                <a:solidFill>
                  <a:srgbClr val="004B82"/>
                </a:solidFill>
              </a:rPr>
              <a:t>Ηλικία: </a:t>
            </a:r>
            <a:r>
              <a:rPr lang="el-GR" sz="3400" b="1" dirty="0" smtClean="0"/>
              <a:t>5 ετών</a:t>
            </a:r>
          </a:p>
          <a:p>
            <a:r>
              <a:rPr lang="el-GR" sz="3400" b="1" dirty="0" smtClean="0">
                <a:solidFill>
                  <a:srgbClr val="004B82"/>
                </a:solidFill>
              </a:rPr>
              <a:t>Διάγνωση: </a:t>
            </a:r>
            <a:r>
              <a:rPr lang="el-GR" sz="3400" b="1" dirty="0" smtClean="0"/>
              <a:t>Εγκεφαλική Παράλυση (Σπαστική Ημιπληγία)</a:t>
            </a:r>
          </a:p>
          <a:p>
            <a:pPr>
              <a:buNone/>
            </a:pPr>
            <a:endParaRPr lang="el-G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l-GR" sz="3700" b="1" dirty="0" smtClean="0"/>
              <a:t>Κλινική εικόνα: </a:t>
            </a:r>
            <a:endParaRPr lang="en-US" sz="3700" b="1" dirty="0" smtClean="0"/>
          </a:p>
          <a:p>
            <a:pPr marL="354013" indent="-354013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3400" dirty="0" smtClean="0"/>
              <a:t>Αδρανοποίηση πάσχουσας  πλευράς</a:t>
            </a:r>
          </a:p>
          <a:p>
            <a:pPr marL="354013" indent="-354013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3400" dirty="0" smtClean="0"/>
              <a:t>Έλλειψη κινητικής και στατικής συμμετρίας </a:t>
            </a:r>
          </a:p>
          <a:p>
            <a:pPr marL="354013" indent="-354013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3400" dirty="0" smtClean="0"/>
              <a:t>Συνεργεία κάμψης άνω άκρου-έκτασης κάτω άκρου </a:t>
            </a:r>
          </a:p>
          <a:p>
            <a:pPr marL="354013" indent="-354013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3400" dirty="0" smtClean="0"/>
              <a:t>(</a:t>
            </a:r>
            <a:r>
              <a:rPr lang="el-GR" sz="3400" dirty="0" smtClean="0"/>
              <a:t>Κάμψη του αγκώνα και του καρπού με πρηνισμό του αντιβραχίου και ωλένια απόκλιση του καρπού</a:t>
            </a:r>
            <a:r>
              <a:rPr lang="en-US" sz="3400" dirty="0" smtClean="0"/>
              <a:t>. </a:t>
            </a:r>
            <a:r>
              <a:rPr lang="el-GR" sz="3400" dirty="0" smtClean="0"/>
              <a:t>Κάμψη και προσαγωγή του αντίχειρα</a:t>
            </a:r>
            <a:r>
              <a:rPr lang="en-US" sz="3400" dirty="0" smtClean="0"/>
              <a:t>)</a:t>
            </a:r>
            <a:endParaRPr lang="el-GR" sz="3400" dirty="0" smtClean="0"/>
          </a:p>
          <a:p>
            <a:pPr marL="354013" indent="-354013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3400" dirty="0" smtClean="0"/>
              <a:t>Σκολίωση σπονδυλικής στήλης, που οφείλεται στην σπαστική σύσπαση των καμπτήρων μυών της πάσχουσας πλευράς</a:t>
            </a:r>
            <a:endParaRPr lang="en-US" sz="3400" dirty="0" smtClean="0"/>
          </a:p>
          <a:p>
            <a:pPr marL="354013" indent="-354013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3400" dirty="0" err="1" smtClean="0"/>
              <a:t>Ιπποποδία</a:t>
            </a:r>
            <a:r>
              <a:rPr lang="el-GR" sz="3400" dirty="0" smtClean="0"/>
              <a:t> με βράχυνση του αχίλλειου  τένοντα</a:t>
            </a:r>
            <a:endParaRPr lang="en-US" sz="34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endParaRPr lang="el-GR" sz="2400" b="1" i="1" dirty="0" smtClean="0"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93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Απλή ίππευση </a:t>
            </a:r>
            <a:r>
              <a:rPr lang="el-GR" sz="2800" b="0" dirty="0" smtClean="0"/>
              <a:t>(2 από 9) </a:t>
            </a:r>
            <a:endParaRPr lang="el-GR" sz="2800" b="0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4B82"/>
                </a:solidFill>
              </a:rPr>
              <a:t>Φόρτιση της πάσχουσας πλευράς στην καθιστή θέση</a:t>
            </a:r>
            <a:endParaRPr lang="el-GR" sz="2400" b="1" dirty="0">
              <a:solidFill>
                <a:srgbClr val="004B82"/>
              </a:solidFill>
            </a:endParaRPr>
          </a:p>
        </p:txBody>
      </p:sp>
      <p:pic>
        <p:nvPicPr>
          <p:cNvPr id="10" name="Picture 2" descr="C:\Users\Nickolas\Desktop\SAM_489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744" y="2204864"/>
            <a:ext cx="4537075" cy="332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2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Θεραπευτική ιππασία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4013" lvl="0" indent="-354013">
              <a:lnSpc>
                <a:spcPct val="120000"/>
              </a:lnSpc>
              <a:spcBef>
                <a:spcPts val="600"/>
              </a:spcBef>
            </a:pPr>
            <a:r>
              <a:rPr lang="el-GR" sz="3100" dirty="0" smtClean="0"/>
              <a:t>Είναι η εφαρμογή της ιππασίας σε άτομα με αναπηρία, </a:t>
            </a:r>
          </a:p>
          <a:p>
            <a:pPr marL="354013" lvl="0" indent="-354013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3100" dirty="0" smtClean="0"/>
              <a:t>     με βασικό σκοπό, την αποκατάσταση (κινητική, κοινωνική, </a:t>
            </a:r>
            <a:r>
              <a:rPr lang="el-GR" sz="3100" dirty="0" err="1" smtClean="0"/>
              <a:t>κ.λ.π</a:t>
            </a:r>
            <a:r>
              <a:rPr lang="el-GR" sz="3100" dirty="0" smtClean="0"/>
              <a:t>.) και την βελτίωση της υγείας και της ζωής τους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endParaRPr lang="el-GR" sz="3100" dirty="0" smtClean="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l-GR" sz="3100" dirty="0" smtClean="0"/>
              <a:t>Το άλογο στην περίπτωση αυτή γίνεται θεραπευτικό μέσο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el-GR" sz="3100" dirty="0" smtClean="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l-GR" sz="3100" dirty="0" smtClean="0"/>
              <a:t>Εφαρμόζεται κάτω από συγκεκριμένες προϋποθέσεις: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3100" dirty="0" smtClean="0"/>
              <a:t>     - ειδικά εκπαιδευμένα άλογα,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3100" dirty="0" smtClean="0"/>
              <a:t>     - ειδικά διαμορφωμένο περιβάλλον,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3100" dirty="0"/>
              <a:t>	</a:t>
            </a:r>
            <a:r>
              <a:rPr lang="el-GR" sz="3100" dirty="0" smtClean="0"/>
              <a:t>- εξειδικευμένο επιστημονικό προσωπικό,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3100" dirty="0"/>
              <a:t>	</a:t>
            </a:r>
            <a:r>
              <a:rPr lang="el-GR" sz="3100" dirty="0" smtClean="0"/>
              <a:t>- ειδικό εξοπλισμό, κ.α. 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4211960" y="6021288"/>
            <a:ext cx="2311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(Νικολάου &amp; </a:t>
            </a:r>
            <a:r>
              <a:rPr lang="el-G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Πολύζος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2013)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4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Ορθοστάτηση </a:t>
            </a:r>
            <a:r>
              <a:rPr lang="el-GR" sz="2800" b="0" dirty="0" smtClean="0"/>
              <a:t>(3 από 9) </a:t>
            </a:r>
            <a:endParaRPr lang="el-GR" sz="2800" b="0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618856" cy="504056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4B82"/>
                </a:solidFill>
              </a:rPr>
              <a:t>Φόρτιση του πάσχοντος κάτω άκρου</a:t>
            </a:r>
          </a:p>
          <a:p>
            <a:r>
              <a:rPr lang="el-GR" sz="2400" b="1" dirty="0" smtClean="0">
                <a:solidFill>
                  <a:srgbClr val="004B82"/>
                </a:solidFill>
              </a:rPr>
              <a:t>Βελτίωση της συμμετρίας και της ισορροπίας στην όρθια θέση</a:t>
            </a:r>
            <a:endParaRPr lang="el-GR" sz="2400" b="1" dirty="0">
              <a:solidFill>
                <a:srgbClr val="004B82"/>
              </a:solidFill>
            </a:endParaRPr>
          </a:p>
        </p:txBody>
      </p:sp>
      <p:pic>
        <p:nvPicPr>
          <p:cNvPr id="10" name="Picture 2" descr="C:\Users\Nickolas\Desktop\380181_111401948996113_1124468518_n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0072" y="1340768"/>
            <a:ext cx="344447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5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err="1" smtClean="0"/>
              <a:t>Τετραποδική</a:t>
            </a:r>
            <a:r>
              <a:rPr lang="el-GR" sz="4000" b="1" dirty="0" smtClean="0"/>
              <a:t> θέση </a:t>
            </a:r>
            <a:r>
              <a:rPr lang="el-GR" sz="2800" b="0" dirty="0" smtClean="0"/>
              <a:t>(4 από 9) 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/>
          <a:lstStyle/>
          <a:p>
            <a:r>
              <a:rPr lang="el-GR" sz="2400" b="1" dirty="0" smtClean="0">
                <a:solidFill>
                  <a:srgbClr val="004B82"/>
                </a:solidFill>
              </a:rPr>
              <a:t>Φόρτιση των ημιπληγικών άκρων</a:t>
            </a:r>
          </a:p>
          <a:p>
            <a:pPr marL="0" indent="0">
              <a:buNone/>
            </a:pPr>
            <a:endParaRPr lang="el-GR" sz="2400" b="1" dirty="0" smtClean="0">
              <a:solidFill>
                <a:srgbClr val="004B82"/>
              </a:solidFill>
            </a:endParaRPr>
          </a:p>
          <a:p>
            <a:r>
              <a:rPr lang="el-GR" sz="2400" b="1" dirty="0" smtClean="0">
                <a:solidFill>
                  <a:srgbClr val="004B82"/>
                </a:solidFill>
              </a:rPr>
              <a:t>Επίτευξη συμμετρίας και αύξηση της ισορροπίας στην </a:t>
            </a:r>
            <a:r>
              <a:rPr lang="el-GR" sz="2400" b="1" dirty="0" err="1" smtClean="0">
                <a:solidFill>
                  <a:srgbClr val="004B82"/>
                </a:solidFill>
              </a:rPr>
              <a:t>τετραποδική</a:t>
            </a:r>
            <a:r>
              <a:rPr lang="el-GR" sz="2400" b="1" dirty="0" smtClean="0">
                <a:solidFill>
                  <a:srgbClr val="004B82"/>
                </a:solidFill>
              </a:rPr>
              <a:t> θέση</a:t>
            </a:r>
          </a:p>
          <a:p>
            <a:endParaRPr lang="el-GR" dirty="0"/>
          </a:p>
        </p:txBody>
      </p:sp>
      <p:pic>
        <p:nvPicPr>
          <p:cNvPr id="1026" name="Picture 2" descr="C:\Users\Nickolas\Desktop\SAM_041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1340768"/>
            <a:ext cx="4038600" cy="428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6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Παιχνίδι με την χρήση του ημιπληγικού άνω άκρου </a:t>
            </a:r>
            <a:r>
              <a:rPr lang="el-GR" sz="3100" b="0" dirty="0" smtClean="0"/>
              <a:t>(5 από 9)</a:t>
            </a:r>
            <a:endParaRPr lang="el-GR" sz="3100" b="0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4B82"/>
                </a:solidFill>
              </a:rPr>
              <a:t>Βελτίωση της λειτουργικότητας του ημιπληγικού άνω άκρου</a:t>
            </a:r>
            <a:endParaRPr lang="el-GR" sz="2400" b="1" dirty="0">
              <a:solidFill>
                <a:srgbClr val="004B82"/>
              </a:solidFill>
            </a:endParaRPr>
          </a:p>
        </p:txBody>
      </p:sp>
      <p:pic>
        <p:nvPicPr>
          <p:cNvPr id="10" name="Picture 2" descr="C:\Users\Nickolas\Desktop\SAM_040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792" y="2132856"/>
            <a:ext cx="4041775" cy="303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2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Έγερση από τη σέλα με δραστηριότητα </a:t>
            </a:r>
            <a:br>
              <a:rPr lang="el-GR" b="1" dirty="0" smtClean="0"/>
            </a:br>
            <a:r>
              <a:rPr lang="el-GR" sz="3100" b="0" dirty="0" smtClean="0"/>
              <a:t>(6 από 9) </a:t>
            </a:r>
            <a:endParaRPr lang="el-GR" sz="3100" b="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/>
          <a:lstStyle/>
          <a:p>
            <a:r>
              <a:rPr lang="el-GR" sz="2400" b="1" dirty="0" smtClean="0">
                <a:solidFill>
                  <a:srgbClr val="004B82"/>
                </a:solidFill>
              </a:rPr>
              <a:t>Αύξηση της συμμετρίας σώματος</a:t>
            </a:r>
          </a:p>
          <a:p>
            <a:r>
              <a:rPr lang="el-GR" sz="2400" b="1" dirty="0" smtClean="0">
                <a:solidFill>
                  <a:srgbClr val="004B82"/>
                </a:solidFill>
              </a:rPr>
              <a:t>Φόρτιση και ενδυνάμωση του κάτω άκρου</a:t>
            </a:r>
          </a:p>
          <a:p>
            <a:r>
              <a:rPr lang="el-GR" sz="2400" b="1" dirty="0" smtClean="0">
                <a:solidFill>
                  <a:srgbClr val="004B82"/>
                </a:solidFill>
              </a:rPr>
              <a:t>Αναχαίτιση της </a:t>
            </a:r>
            <a:r>
              <a:rPr lang="el-GR" sz="2400" b="1" dirty="0" err="1" smtClean="0">
                <a:solidFill>
                  <a:srgbClr val="004B82"/>
                </a:solidFill>
              </a:rPr>
              <a:t>ιπποποδίας</a:t>
            </a:r>
            <a:r>
              <a:rPr lang="el-GR" sz="2400" b="1" dirty="0" smtClean="0">
                <a:solidFill>
                  <a:srgbClr val="004B82"/>
                </a:solidFill>
              </a:rPr>
              <a:t> </a:t>
            </a:r>
          </a:p>
          <a:p>
            <a:endParaRPr lang="el-GR" b="1" dirty="0"/>
          </a:p>
        </p:txBody>
      </p:sp>
      <p:pic>
        <p:nvPicPr>
          <p:cNvPr id="4098" name="Picture 2" descr="C:\Users\Nickolas\Desktop\MMMMMMMMMMMMM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/>
          <a:srcRect r="15949"/>
          <a:stretch/>
        </p:blipFill>
        <p:spPr bwMode="auto">
          <a:xfrm>
            <a:off x="4788024" y="1340768"/>
            <a:ext cx="4054968" cy="333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1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Έγερση από σέλα με δραστηριότητα προς την ημιπληγική πλευρά </a:t>
            </a:r>
            <a:r>
              <a:rPr lang="el-GR" sz="2800" b="0" dirty="0" smtClean="0"/>
              <a:t>(7 από 9)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/>
          <a:lstStyle/>
          <a:p>
            <a:r>
              <a:rPr lang="el-GR" sz="2400" b="1" dirty="0" smtClean="0">
                <a:solidFill>
                  <a:srgbClr val="004B82"/>
                </a:solidFill>
              </a:rPr>
              <a:t>Φόρτιση του ημιπληγικού κάτω άκρου</a:t>
            </a:r>
          </a:p>
          <a:p>
            <a:r>
              <a:rPr lang="el-GR" sz="2400" b="1" dirty="0" smtClean="0">
                <a:solidFill>
                  <a:srgbClr val="004B82"/>
                </a:solidFill>
              </a:rPr>
              <a:t>Βελτίωση της λειτουργικότητας  του ημιπληγικού άνω άκρου</a:t>
            </a:r>
          </a:p>
          <a:p>
            <a:r>
              <a:rPr lang="el-GR" sz="2400" b="1" dirty="0" smtClean="0">
                <a:solidFill>
                  <a:srgbClr val="004B82"/>
                </a:solidFill>
              </a:rPr>
              <a:t>Επιμήκυνση της ημιπληγικής  πλευράς</a:t>
            </a:r>
          </a:p>
          <a:p>
            <a:endParaRPr lang="el-GR" b="1" dirty="0">
              <a:solidFill>
                <a:srgbClr val="004B82"/>
              </a:solidFill>
            </a:endParaRPr>
          </a:p>
        </p:txBody>
      </p:sp>
      <p:pic>
        <p:nvPicPr>
          <p:cNvPr id="2050" name="Picture 2" descr="C:\Users\Nickolas\Desktop\P115140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1340768"/>
            <a:ext cx="3563888" cy="3584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88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Έγερση από τη σέλα με οδήγηση </a:t>
            </a:r>
            <a:br>
              <a:rPr lang="el-GR" sz="4000" b="1" dirty="0" smtClean="0"/>
            </a:br>
            <a:r>
              <a:rPr lang="el-GR" sz="3100" b="0" dirty="0" smtClean="0"/>
              <a:t>(8 από 9)</a:t>
            </a:r>
            <a:endParaRPr lang="el-GR" sz="3100" b="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504056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4B82"/>
                </a:solidFill>
              </a:rPr>
              <a:t>Αύξηση της συμμετρίας σώματος</a:t>
            </a:r>
          </a:p>
          <a:p>
            <a:r>
              <a:rPr lang="el-GR" sz="2400" b="1" dirty="0" smtClean="0">
                <a:solidFill>
                  <a:srgbClr val="004B82"/>
                </a:solidFill>
              </a:rPr>
              <a:t>Φόρτιση και ενδυνάμωση του κάτω άκρου</a:t>
            </a:r>
          </a:p>
          <a:p>
            <a:r>
              <a:rPr lang="el-GR" sz="2400" b="1" dirty="0" smtClean="0">
                <a:solidFill>
                  <a:srgbClr val="004B82"/>
                </a:solidFill>
              </a:rPr>
              <a:t>Βελτίωση της λειτουργικότητας του άνω άκρου </a:t>
            </a:r>
          </a:p>
          <a:p>
            <a:r>
              <a:rPr lang="el-GR" sz="2400" b="1" dirty="0" smtClean="0">
                <a:solidFill>
                  <a:srgbClr val="004B82"/>
                </a:solidFill>
              </a:rPr>
              <a:t>Βελτίωση της ισορροπίας στην όρθια θέση</a:t>
            </a:r>
          </a:p>
          <a:p>
            <a:r>
              <a:rPr lang="el-GR" sz="2400" b="1" dirty="0" smtClean="0">
                <a:solidFill>
                  <a:srgbClr val="004B82"/>
                </a:solidFill>
              </a:rPr>
              <a:t>Αναχαίτιση της </a:t>
            </a:r>
            <a:r>
              <a:rPr lang="el-GR" sz="2400" b="1" dirty="0" err="1" smtClean="0">
                <a:solidFill>
                  <a:srgbClr val="004B82"/>
                </a:solidFill>
              </a:rPr>
              <a:t>ιπποποδίας</a:t>
            </a:r>
            <a:r>
              <a:rPr lang="el-GR" sz="2400" b="1" dirty="0" smtClean="0">
                <a:solidFill>
                  <a:srgbClr val="004B82"/>
                </a:solidFill>
              </a:rPr>
              <a:t>  </a:t>
            </a:r>
          </a:p>
          <a:p>
            <a:endParaRPr lang="el-GR" sz="2400" b="1" dirty="0">
              <a:solidFill>
                <a:srgbClr val="004B82"/>
              </a:solidFill>
            </a:endParaRPr>
          </a:p>
        </p:txBody>
      </p:sp>
      <p:pic>
        <p:nvPicPr>
          <p:cNvPr id="5122" name="Picture 2" descr="C:\Users\Nickolas\Desktop\206158_149972011805773_859816201_n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1340768"/>
            <a:ext cx="4041775" cy="354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5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Οδήγηση του αλόγου </a:t>
            </a:r>
            <a:r>
              <a:rPr lang="el-GR" sz="2800" b="0" dirty="0" smtClean="0"/>
              <a:t>(9 από 9)</a:t>
            </a:r>
            <a:endParaRPr lang="el-GR" sz="2800" b="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04056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4B82"/>
                </a:solidFill>
              </a:rPr>
              <a:t>Αύξηση λειτουργικότητας του ημιπληγικού άνω άκρου</a:t>
            </a:r>
          </a:p>
          <a:p>
            <a:r>
              <a:rPr lang="el-GR" sz="2400" b="1" dirty="0" smtClean="0">
                <a:solidFill>
                  <a:srgbClr val="004B82"/>
                </a:solidFill>
              </a:rPr>
              <a:t>Αύξηση της συνεργίας των άνω και κάτω άκρων</a:t>
            </a:r>
          </a:p>
          <a:p>
            <a:r>
              <a:rPr lang="el-GR" sz="2400" b="1" dirty="0" smtClean="0">
                <a:solidFill>
                  <a:srgbClr val="004B82"/>
                </a:solidFill>
              </a:rPr>
              <a:t>Ενδυνάμωση του ημιπληγικού άνω άκρου</a:t>
            </a:r>
          </a:p>
          <a:p>
            <a:endParaRPr lang="el-GR" sz="2400" b="1" dirty="0">
              <a:solidFill>
                <a:srgbClr val="004B82"/>
              </a:solidFill>
            </a:endParaRPr>
          </a:p>
        </p:txBody>
      </p:sp>
      <p:pic>
        <p:nvPicPr>
          <p:cNvPr id="7" name="Picture 2" descr="C:\Users\Nickolas\Desktop\PB23175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406120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8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Διάχυτες Αναπτυξιακές Διαταραχές</a:t>
            </a:r>
            <a:br>
              <a:rPr lang="el-GR" b="1" dirty="0" smtClean="0"/>
            </a:br>
            <a:r>
              <a:rPr lang="el-GR" sz="3100" b="0" dirty="0" smtClean="0"/>
              <a:t>(1 από 2)</a:t>
            </a:r>
            <a:endParaRPr lang="el-GR" sz="31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 όρος Διάχυτες Αναπτυξιακές Διαταραχές είναι συνυφασμένος με τον όρο Διαταραχές του Αυτιστικού Φάσματος και περιλαμβάνει όλο το φάσμα του αυτισμού </a:t>
            </a:r>
            <a:r>
              <a:rPr lang="el-GR" sz="1900" dirty="0" smtClean="0"/>
              <a:t>(Νότας, 2005)</a:t>
            </a:r>
          </a:p>
          <a:p>
            <a:endParaRPr lang="el-GR" sz="2600" dirty="0" smtClean="0"/>
          </a:p>
          <a:p>
            <a:r>
              <a:rPr lang="el-GR" sz="2400" dirty="0" smtClean="0"/>
              <a:t>Το 1943, ο Αυστριακός ψυχίατρος </a:t>
            </a:r>
            <a:r>
              <a:rPr lang="en-US" sz="2400" dirty="0" smtClean="0"/>
              <a:t>Leo Kanner</a:t>
            </a:r>
            <a:r>
              <a:rPr lang="el-GR" sz="2400" dirty="0" smtClean="0"/>
              <a:t> αναγνώρισε τον αυτισμό σαν ανεξάρτητη ψυχική διαταραχή, μελετώντας παιδιά με φυσιολογική νοημοσύνη που παρουσίαζαν συμπτώματα όπως: δυσκολία στην κοινωνική αλληλεπίδραση, διαταραχές στην γλώσσα και στον λόγο, καλή μνήμη και υπερευαισθησία σε συγκεκριμένα ερεθίσματα </a:t>
            </a:r>
            <a:r>
              <a:rPr lang="el-GR" sz="1900" dirty="0" smtClean="0"/>
              <a:t>(Κ</a:t>
            </a:r>
            <a:r>
              <a:rPr lang="en-US" sz="1900" dirty="0" smtClean="0"/>
              <a:t>anner</a:t>
            </a:r>
            <a:r>
              <a:rPr lang="el-GR" sz="1900" dirty="0" smtClean="0"/>
              <a:t>, 1943)</a:t>
            </a:r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1815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l-GR" dirty="0"/>
              <a:t>Διάχυτες Αναπτυξιακές Διαταραχές</a:t>
            </a:r>
            <a:br>
              <a:rPr lang="el-GR" dirty="0"/>
            </a:br>
            <a:r>
              <a:rPr lang="el-GR" sz="3100" b="0" dirty="0"/>
              <a:t>(2 από 2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συχνότητα εμφάνισης του αυτισμού έχει αυξηθεί εντυπωσιακά τα τελευταία χρόνια. Ανάλογα με τον ερευνητή και τα κριτήρια διάγνωσης, από 3-6 παιδιά/10.000  έχουμε φτάσει στα 6.6-13 παιδιά/10.000    </a:t>
            </a:r>
          </a:p>
          <a:p>
            <a:pPr>
              <a:buNone/>
            </a:pPr>
            <a:r>
              <a:rPr lang="el-GR" sz="2400" dirty="0" smtClean="0"/>
              <a:t>     </a:t>
            </a:r>
            <a:r>
              <a:rPr lang="el-GR" sz="1800" dirty="0" smtClean="0"/>
              <a:t>(</a:t>
            </a:r>
            <a:r>
              <a:rPr lang="en-US" sz="1800" dirty="0" smtClean="0"/>
              <a:t>Wenar</a:t>
            </a:r>
            <a:r>
              <a:rPr lang="el-GR" sz="1800" dirty="0" smtClean="0"/>
              <a:t> &amp; </a:t>
            </a:r>
            <a:r>
              <a:rPr lang="en-US" sz="1800" dirty="0" smtClean="0"/>
              <a:t>Kerig</a:t>
            </a:r>
            <a:r>
              <a:rPr lang="el-GR" sz="1800" dirty="0" smtClean="0"/>
              <a:t>, 2000; Μαυροπούλου, 2007; Νότας, 2005) </a:t>
            </a:r>
          </a:p>
          <a:p>
            <a:endParaRPr lang="el-GR" sz="2400" dirty="0" smtClean="0"/>
          </a:p>
          <a:p>
            <a:r>
              <a:rPr lang="el-GR" sz="2400" dirty="0" smtClean="0"/>
              <a:t>Οι Διαταραχές του Αυτιστικού Φάσματος συνήθως μπορούν να διαγνωστούν με αξιοπιστία από την ηλικία των 3, αν και η πρόσφατες έρευνες τοποθετούν την ηλικία διάγνωσης προς τα κάτω, τόσο νωρίς, ακόμη και στην ηλικία των 6 μηνών </a:t>
            </a:r>
          </a:p>
          <a:p>
            <a:pPr>
              <a:buNone/>
            </a:pPr>
            <a:r>
              <a:rPr lang="el-GR" sz="2400" dirty="0" smtClean="0"/>
              <a:t>     </a:t>
            </a:r>
            <a:r>
              <a:rPr lang="el-GR" sz="1800" dirty="0" smtClean="0"/>
              <a:t>(</a:t>
            </a:r>
            <a:r>
              <a:rPr lang="el-GR" sz="1800" dirty="0" smtClean="0">
                <a:hlinkClick r:id="rId2" action="ppaction://hlinkfile"/>
              </a:rPr>
              <a:t>Αυτισμός - ΑΣΠΕΡΓΚΕΡ Ελλάς</a:t>
            </a:r>
            <a:r>
              <a:rPr lang="el-GR" sz="1800" dirty="0" smtClean="0"/>
              <a:t>)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699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Αίτια</a:t>
            </a:r>
            <a:r>
              <a:rPr lang="el-GR" b="1" dirty="0" smtClean="0"/>
              <a:t>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400" dirty="0" smtClean="0"/>
              <a:t>Τα αίτια του αυτισμού δεν έχουν αποσαφηνιστεί πλήρως ακόμη.</a:t>
            </a:r>
          </a:p>
          <a:p>
            <a:pPr>
              <a:buNone/>
            </a:pPr>
            <a:r>
              <a:rPr lang="el-GR" sz="2400" dirty="0" smtClean="0"/>
              <a:t>Κατά καιρούς έχουν διατυπωθεί διάφορες υποθέσεις, όπως:</a:t>
            </a:r>
          </a:p>
          <a:p>
            <a:endParaRPr lang="el-GR" sz="2400" dirty="0" smtClean="0"/>
          </a:p>
          <a:p>
            <a:r>
              <a:rPr lang="el-GR" sz="2400" dirty="0" smtClean="0"/>
              <a:t>Εγκεφαλικά αίτια </a:t>
            </a:r>
            <a:r>
              <a:rPr lang="el-GR" sz="1800" dirty="0" smtClean="0"/>
              <a:t>(Κωτσόπουλος, 2007)</a:t>
            </a:r>
          </a:p>
          <a:p>
            <a:r>
              <a:rPr lang="el-GR" sz="2400" dirty="0" smtClean="0"/>
              <a:t>Μολυσματικοί παράγοντες </a:t>
            </a:r>
            <a:r>
              <a:rPr lang="el-GR" sz="1800" dirty="0" smtClean="0"/>
              <a:t>(</a:t>
            </a:r>
            <a:r>
              <a:rPr lang="el-GR" sz="1800" dirty="0" err="1" smtClean="0"/>
              <a:t>Παπάνης</a:t>
            </a:r>
            <a:r>
              <a:rPr lang="el-GR" sz="1800" dirty="0" smtClean="0"/>
              <a:t> και συν., 2009)</a:t>
            </a:r>
          </a:p>
          <a:p>
            <a:r>
              <a:rPr lang="el-GR" sz="2400" dirty="0" smtClean="0"/>
              <a:t>Χρωμοσωμικές ανωμαλίες </a:t>
            </a:r>
            <a:r>
              <a:rPr lang="el-GR" sz="1800" dirty="0" smtClean="0"/>
              <a:t>(</a:t>
            </a:r>
            <a:r>
              <a:rPr lang="el-GR" sz="1800" dirty="0" err="1" smtClean="0"/>
              <a:t>Παπάνης</a:t>
            </a:r>
            <a:r>
              <a:rPr lang="el-GR" sz="1800" dirty="0" smtClean="0"/>
              <a:t> και συν., 2009)</a:t>
            </a:r>
          </a:p>
          <a:p>
            <a:r>
              <a:rPr lang="el-GR" sz="2400" dirty="0" smtClean="0"/>
              <a:t>Περιβαλλοντολογικοί - διατροφικοί παράγοντες </a:t>
            </a:r>
            <a:r>
              <a:rPr lang="el-GR" sz="1800" dirty="0" smtClean="0"/>
              <a:t>(Δροσινού, 2001)</a:t>
            </a:r>
          </a:p>
          <a:p>
            <a:r>
              <a:rPr lang="el-GR" sz="2400" dirty="0" smtClean="0"/>
              <a:t>Ψυχογενή αίτια </a:t>
            </a:r>
            <a:r>
              <a:rPr lang="el-GR" sz="1800" dirty="0" smtClean="0"/>
              <a:t>(</a:t>
            </a:r>
            <a:r>
              <a:rPr lang="el-GR" sz="1800" dirty="0" err="1" smtClean="0"/>
              <a:t>Haussler</a:t>
            </a:r>
            <a:r>
              <a:rPr lang="el-GR" sz="1800" dirty="0" smtClean="0"/>
              <a:t>, 2012)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74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Η Θεραπευτική Ιππασία περιλαμβάνει: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 lvl="0"/>
            <a:r>
              <a:rPr lang="el-GR" sz="2400" dirty="0" smtClean="0"/>
              <a:t>Την Ιππική Θεραπευτική Εκπαίδευση και Γυμναστική</a:t>
            </a:r>
          </a:p>
          <a:p>
            <a:pPr lvl="0"/>
            <a:endParaRPr lang="el-GR" sz="2400" dirty="0" smtClean="0"/>
          </a:p>
          <a:p>
            <a:pPr lvl="0"/>
            <a:endParaRPr lang="el-GR" sz="2400" dirty="0" smtClean="0"/>
          </a:p>
          <a:p>
            <a:pPr lvl="0"/>
            <a:r>
              <a:rPr lang="el-GR" sz="2400" dirty="0" smtClean="0"/>
              <a:t>Την Ιπποθεραπεία </a:t>
            </a:r>
          </a:p>
          <a:p>
            <a:pPr lvl="0"/>
            <a:endParaRPr lang="el-GR" sz="2400" dirty="0" smtClean="0"/>
          </a:p>
          <a:p>
            <a:pPr lvl="0"/>
            <a:endParaRPr lang="el-GR" sz="1600" dirty="0" smtClean="0"/>
          </a:p>
          <a:p>
            <a:pPr>
              <a:buNone/>
            </a:pPr>
            <a:r>
              <a:rPr lang="el-G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(Νικολάου &amp; </a:t>
            </a:r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Πολύζος</a:t>
            </a:r>
            <a:r>
              <a:rPr lang="el-G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2013)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68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Κλινική εικόνα ατόμων που ανήκουν στις Δ.Α.Φ. </a:t>
            </a:r>
            <a:r>
              <a:rPr lang="el-GR" sz="3100" b="0" dirty="0" smtClean="0"/>
              <a:t>(1 από 2)</a:t>
            </a:r>
            <a:endParaRPr lang="el-GR" sz="31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Δυσκολίες στη κοινωνική κατανόηση, συναλλαγή και συναισθηματική αμοιβαιότητα</a:t>
            </a:r>
          </a:p>
          <a:p>
            <a:r>
              <a:rPr lang="el-GR" sz="2600" dirty="0" smtClean="0"/>
              <a:t>Διαταραχή στον τρόπο  επικοινωνίας και στη γλώσσα </a:t>
            </a:r>
          </a:p>
          <a:p>
            <a:r>
              <a:rPr lang="el-GR" sz="2600" dirty="0" smtClean="0"/>
              <a:t>Περιορισμένο, στερεότυπο, επαναλαμβανόμενο ρεπερτόριο δραστηριοτήτων και ενδιαφερόντων , τάση προσκόλλησης σε ρουτίνες, ενώ στη συμπεριφορά επικρατούν ιδιόρρυθμα ενδιαφέροντα και ενασχολήσεις</a:t>
            </a:r>
          </a:p>
          <a:p>
            <a:r>
              <a:rPr lang="el-GR" sz="2600" dirty="0" smtClean="0"/>
              <a:t>Μη ομοιογενής ανάπτυξη γνωστικών λειτουργιών</a:t>
            </a:r>
          </a:p>
          <a:p>
            <a:r>
              <a:rPr lang="el-GR" sz="2600" dirty="0" smtClean="0"/>
              <a:t>Αισθητηριακές αποστροφές ή προτιμήσεις </a:t>
            </a:r>
          </a:p>
          <a:p>
            <a:pPr algn="r">
              <a:buNone/>
            </a:pPr>
            <a:r>
              <a:rPr lang="el-GR" sz="1800" dirty="0" smtClean="0"/>
              <a:t>                                 </a:t>
            </a:r>
            <a:r>
              <a:rPr lang="en-US" sz="1800" dirty="0" smtClean="0"/>
              <a:t>(</a:t>
            </a:r>
            <a:r>
              <a:rPr lang="en-US" sz="1400" dirty="0" err="1" smtClean="0"/>
              <a:t>Mesibov</a:t>
            </a:r>
            <a:r>
              <a:rPr lang="el-GR" sz="1400" dirty="0"/>
              <a:t> </a:t>
            </a:r>
            <a:r>
              <a:rPr lang="el-GR" sz="1400" dirty="0" smtClean="0"/>
              <a:t>&amp;</a:t>
            </a:r>
            <a:r>
              <a:rPr lang="en-US" sz="1400" dirty="0" smtClean="0"/>
              <a:t> Victoria, 2009)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0694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Διαταραχές ύπνου, φοβίες, εκρήξεις θυμού </a:t>
            </a:r>
            <a:r>
              <a:rPr lang="el-GR" sz="1800" dirty="0" smtClean="0"/>
              <a:t>(Παπάνης κ.α., 2009)</a:t>
            </a:r>
          </a:p>
          <a:p>
            <a:endParaRPr lang="el-GR" sz="2400" dirty="0" smtClean="0"/>
          </a:p>
          <a:p>
            <a:r>
              <a:rPr lang="el-GR" sz="2400" dirty="0" smtClean="0"/>
              <a:t>Διατροφικές διαταραχές </a:t>
            </a:r>
            <a:r>
              <a:rPr lang="el-GR" sz="1800" dirty="0" smtClean="0"/>
              <a:t>(Bandini </a:t>
            </a:r>
            <a:r>
              <a:rPr lang="en-US" sz="1800" dirty="0" smtClean="0"/>
              <a:t>et al</a:t>
            </a:r>
            <a:r>
              <a:rPr lang="el-GR" sz="1800" dirty="0" smtClean="0"/>
              <a:t>, 2010). </a:t>
            </a:r>
          </a:p>
          <a:p>
            <a:endParaRPr lang="el-GR" sz="2400" dirty="0" smtClean="0"/>
          </a:p>
          <a:p>
            <a:r>
              <a:rPr lang="el-GR" sz="2400" dirty="0" smtClean="0"/>
              <a:t>Δυσκολία γενίκευσης γνώσεων </a:t>
            </a:r>
            <a:r>
              <a:rPr lang="el-GR" sz="1800" dirty="0" smtClean="0"/>
              <a:t>(</a:t>
            </a:r>
            <a:r>
              <a:rPr lang="en-US" sz="1800" dirty="0" smtClean="0"/>
              <a:t>Haussler</a:t>
            </a:r>
            <a:r>
              <a:rPr lang="el-GR" sz="1800" dirty="0" smtClean="0"/>
              <a:t>, 2012). </a:t>
            </a:r>
          </a:p>
          <a:p>
            <a:endParaRPr lang="el-GR" sz="2400" dirty="0" smtClean="0"/>
          </a:p>
          <a:p>
            <a:r>
              <a:rPr lang="el-GR" sz="2400" dirty="0" smtClean="0"/>
              <a:t>Έλλειψη συντονισμού των άνω και κάτω άκρων κατά την βάδιση και έλλειψη προστατευτικών αντιδράσεων με πτώσεις</a:t>
            </a:r>
            <a:r>
              <a:rPr lang="el-GR" sz="1800" dirty="0" smtClean="0"/>
              <a:t> (Βλοτινού &amp; Βλοτινού, 2009). </a:t>
            </a:r>
            <a:endParaRPr lang="el-GR" sz="1800" dirty="0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468000" y="115200"/>
            <a:ext cx="8229600" cy="90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A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>
                <a:solidFill>
                  <a:srgbClr val="004B82"/>
                </a:solidFill>
              </a:rPr>
              <a:t>Κλινική εικόνα ατόμων που ανήκουν στις Δ.Α.Φ. </a:t>
            </a:r>
            <a:r>
              <a:rPr lang="el-GR" sz="2800" b="0" dirty="0" smtClean="0">
                <a:solidFill>
                  <a:srgbClr val="004B82"/>
                </a:solidFill>
              </a:rPr>
              <a:t>(2 από 2)</a:t>
            </a:r>
            <a:endParaRPr lang="el-GR" sz="2800" b="0" dirty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Εργαλεία αξιολόγησης  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Modified Checklist for Autism in Toddlers (M-CHAT)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Κλίμακα </a:t>
            </a:r>
            <a:r>
              <a:rPr lang="en-US" sz="2400" dirty="0" smtClean="0"/>
              <a:t>ATEC (Autism Treatment Evaluation Checklist)</a:t>
            </a:r>
            <a:endParaRPr lang="el-GR" sz="2400" dirty="0" smtClean="0"/>
          </a:p>
          <a:p>
            <a:pPr>
              <a:buNone/>
            </a:pPr>
            <a:r>
              <a:rPr lang="el-GR" sz="2400" b="1" i="1" dirty="0" smtClean="0">
                <a:solidFill>
                  <a:srgbClr val="7030A0"/>
                </a:solidFill>
              </a:rPr>
              <a:t>     </a:t>
            </a:r>
            <a:r>
              <a:rPr lang="el-GR" sz="1600" dirty="0" smtClean="0"/>
              <a:t>(</a:t>
            </a:r>
            <a:r>
              <a:rPr lang="en-US" sz="1600" dirty="0" err="1" smtClean="0"/>
              <a:t>Memishevikj</a:t>
            </a:r>
            <a:r>
              <a:rPr lang="el-GR" sz="1600" dirty="0"/>
              <a:t> </a:t>
            </a:r>
            <a:r>
              <a:rPr lang="el-GR" sz="1600" dirty="0" smtClean="0"/>
              <a:t>&amp;</a:t>
            </a:r>
            <a:r>
              <a:rPr lang="en-US" sz="1600" dirty="0" smtClean="0"/>
              <a:t> </a:t>
            </a:r>
            <a:r>
              <a:rPr lang="en-US" sz="1600" dirty="0" err="1" smtClean="0"/>
              <a:t>Hodzhikj</a:t>
            </a:r>
            <a:r>
              <a:rPr lang="el-GR" sz="1600" dirty="0" smtClean="0"/>
              <a:t>, </a:t>
            </a:r>
            <a:r>
              <a:rPr lang="en-US" sz="1600" dirty="0" smtClean="0"/>
              <a:t>2010)</a:t>
            </a:r>
          </a:p>
          <a:p>
            <a:pPr>
              <a:buNone/>
            </a:pPr>
            <a:endParaRPr lang="el-GR" sz="2400" dirty="0" smtClean="0"/>
          </a:p>
          <a:p>
            <a:r>
              <a:rPr lang="en-US" sz="2400" dirty="0" smtClean="0"/>
              <a:t>Sensory</a:t>
            </a:r>
            <a:r>
              <a:rPr lang="el-GR" sz="2400" dirty="0" smtClean="0"/>
              <a:t> </a:t>
            </a:r>
            <a:r>
              <a:rPr lang="en-US" sz="2400" dirty="0" smtClean="0"/>
              <a:t>Profile (S</a:t>
            </a:r>
            <a:r>
              <a:rPr lang="el-GR" sz="2400" dirty="0" smtClean="0"/>
              <a:t>.</a:t>
            </a:r>
            <a:r>
              <a:rPr lang="en-US" sz="2400" dirty="0" smtClean="0"/>
              <a:t>P</a:t>
            </a:r>
            <a:r>
              <a:rPr lang="el-GR" sz="2400" dirty="0" smtClean="0"/>
              <a:t>.</a:t>
            </a:r>
            <a:r>
              <a:rPr lang="en-US" sz="2400" dirty="0" smtClean="0"/>
              <a:t>)                                                                                            </a:t>
            </a:r>
            <a:r>
              <a:rPr lang="el-GR" sz="2400" dirty="0" smtClean="0"/>
              <a:t> </a:t>
            </a:r>
            <a:r>
              <a:rPr lang="el-GR" sz="1600" dirty="0" smtClean="0"/>
              <a:t>(</a:t>
            </a:r>
            <a:r>
              <a:rPr lang="en-US" sz="1600" dirty="0" smtClean="0"/>
              <a:t>Bass</a:t>
            </a:r>
            <a:r>
              <a:rPr lang="el-GR" sz="1600" dirty="0"/>
              <a:t> </a:t>
            </a:r>
            <a:r>
              <a:rPr lang="en-US" sz="1600" dirty="0" smtClean="0"/>
              <a:t>. al.,</a:t>
            </a:r>
            <a:r>
              <a:rPr lang="el-GR" sz="1600" dirty="0" smtClean="0"/>
              <a:t> 2009)</a:t>
            </a:r>
            <a:endParaRPr lang="en-US" sz="1600" dirty="0" smtClean="0"/>
          </a:p>
          <a:p>
            <a:endParaRPr lang="en-US" sz="2400" dirty="0" smtClean="0"/>
          </a:p>
          <a:p>
            <a:r>
              <a:rPr lang="el-GR" sz="2400" dirty="0" smtClean="0"/>
              <a:t>Κλίμακα  </a:t>
            </a:r>
            <a:r>
              <a:rPr lang="en-US" sz="2400" dirty="0" smtClean="0"/>
              <a:t>CARS (Childhood Autism Rating Scale)</a:t>
            </a:r>
          </a:p>
          <a:p>
            <a:pPr>
              <a:buNone/>
            </a:pPr>
            <a:r>
              <a:rPr lang="en-US" sz="1600" dirty="0" smtClean="0"/>
              <a:t>        (Kern</a:t>
            </a:r>
            <a:r>
              <a:rPr lang="el-GR" sz="1600" dirty="0" smtClean="0"/>
              <a:t> </a:t>
            </a:r>
            <a:r>
              <a:rPr lang="en-US" sz="1600" dirty="0" smtClean="0"/>
              <a:t>et. al, 2001)</a:t>
            </a:r>
            <a:endParaRPr lang="el-GR" sz="1600" dirty="0" smtClean="0"/>
          </a:p>
          <a:p>
            <a:pPr>
              <a:buNone/>
            </a:pPr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084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Θεραπευτικές παρεμβάσεις: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 smtClean="0">
                <a:solidFill>
                  <a:srgbClr val="004B82"/>
                </a:solidFill>
              </a:rPr>
              <a:t>Εργοθεραπεία</a:t>
            </a:r>
            <a:r>
              <a:rPr lang="en-US" sz="2400" b="1" dirty="0" smtClean="0">
                <a:solidFill>
                  <a:srgbClr val="004B82"/>
                </a:solidFill>
              </a:rPr>
              <a:t>  </a:t>
            </a:r>
          </a:p>
          <a:p>
            <a:pPr>
              <a:spcBef>
                <a:spcPts val="1200"/>
              </a:spcBef>
            </a:pPr>
            <a:r>
              <a:rPr lang="el-GR" sz="2400" b="1" dirty="0" err="1" smtClean="0">
                <a:solidFill>
                  <a:srgbClr val="004B82"/>
                </a:solidFill>
              </a:rPr>
              <a:t>Λογοθεραπεία</a:t>
            </a:r>
            <a:r>
              <a:rPr lang="en-US" sz="2400" b="1" dirty="0" smtClean="0">
                <a:solidFill>
                  <a:srgbClr val="004B82"/>
                </a:solidFill>
              </a:rPr>
              <a:t>   </a:t>
            </a:r>
          </a:p>
          <a:p>
            <a:pPr>
              <a:spcBef>
                <a:spcPts val="1200"/>
              </a:spcBef>
            </a:pPr>
            <a:r>
              <a:rPr lang="el-GR" sz="2400" b="1" dirty="0" smtClean="0">
                <a:solidFill>
                  <a:srgbClr val="004B82"/>
                </a:solidFill>
              </a:rPr>
              <a:t>Φυσικοθεραπεία</a:t>
            </a:r>
            <a:r>
              <a:rPr lang="en-US" sz="2400" b="1" dirty="0" smtClean="0">
                <a:solidFill>
                  <a:srgbClr val="004B82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l-GR" sz="2400" b="1" dirty="0" err="1" smtClean="0">
                <a:solidFill>
                  <a:srgbClr val="004B82"/>
                </a:solidFill>
              </a:rPr>
              <a:t>Ιπποθεραπεία</a:t>
            </a:r>
            <a:r>
              <a:rPr lang="en-US" sz="2400" b="1" dirty="0" smtClean="0">
                <a:solidFill>
                  <a:srgbClr val="004B82"/>
                </a:solidFill>
              </a:rPr>
              <a:t> </a:t>
            </a:r>
            <a:r>
              <a:rPr lang="el-GR" sz="2400" b="1" dirty="0" smtClean="0">
                <a:solidFill>
                  <a:srgbClr val="004B82"/>
                </a:solidFill>
              </a:rPr>
              <a:t>Θεραπευτική κολύμβηση </a:t>
            </a:r>
            <a:r>
              <a:rPr lang="en-US" sz="2400" b="1" dirty="0" smtClean="0">
                <a:solidFill>
                  <a:srgbClr val="004B82"/>
                </a:solidFill>
              </a:rPr>
              <a:t> </a:t>
            </a:r>
            <a:r>
              <a:rPr lang="el-GR" sz="2400" b="1" dirty="0" smtClean="0">
                <a:solidFill>
                  <a:srgbClr val="004B82"/>
                </a:solidFill>
              </a:rPr>
              <a:t>Φαρμακοθεραπεία </a:t>
            </a:r>
          </a:p>
          <a:p>
            <a:pPr>
              <a:spcBef>
                <a:spcPts val="1200"/>
              </a:spcBef>
            </a:pPr>
            <a:r>
              <a:rPr lang="el-GR" sz="2400" b="1" dirty="0" smtClean="0">
                <a:solidFill>
                  <a:srgbClr val="004B82"/>
                </a:solidFill>
              </a:rPr>
              <a:t>Πρόγραμμα </a:t>
            </a:r>
            <a:r>
              <a:rPr lang="en-US" sz="2400" b="1" dirty="0" smtClean="0">
                <a:solidFill>
                  <a:srgbClr val="004B82"/>
                </a:solidFill>
              </a:rPr>
              <a:t>TEACCH</a:t>
            </a:r>
            <a:r>
              <a:rPr lang="el-GR" sz="2400" b="1" dirty="0" smtClean="0">
                <a:solidFill>
                  <a:srgbClr val="004B82"/>
                </a:solidFill>
              </a:rPr>
              <a:t> (</a:t>
            </a:r>
            <a:r>
              <a:rPr lang="en-US" sz="2400" b="1" dirty="0" smtClean="0">
                <a:solidFill>
                  <a:srgbClr val="004B82"/>
                </a:solidFill>
              </a:rPr>
              <a:t>Treatment and Education of Autistic and Communication Handicapped Children</a:t>
            </a:r>
            <a:r>
              <a:rPr lang="el-GR" sz="2400" b="1" dirty="0" smtClean="0">
                <a:solidFill>
                  <a:srgbClr val="004B82"/>
                </a:solidFill>
              </a:rPr>
              <a:t>) </a:t>
            </a:r>
            <a:endParaRPr lang="el-GR" sz="2400" b="1" dirty="0">
              <a:solidFill>
                <a:srgbClr val="004B82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4B82"/>
                </a:solidFill>
              </a:rPr>
              <a:t>Picture Exchange Communication System (PECS) </a:t>
            </a:r>
            <a:endParaRPr lang="el-GR" sz="2400" b="1" dirty="0" smtClean="0">
              <a:solidFill>
                <a:srgbClr val="004B82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4B82"/>
                </a:solidFill>
              </a:rPr>
              <a:t>Applied behavior analysis </a:t>
            </a:r>
            <a:r>
              <a:rPr lang="en-US" sz="2400" b="1" dirty="0">
                <a:solidFill>
                  <a:srgbClr val="004B82"/>
                </a:solidFill>
              </a:rPr>
              <a:t>(ABA) </a:t>
            </a:r>
            <a:endParaRPr lang="el-GR" sz="2400" b="1" dirty="0" smtClean="0">
              <a:solidFill>
                <a:srgbClr val="004B82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b="1" dirty="0" err="1" smtClean="0">
                <a:solidFill>
                  <a:srgbClr val="004B82"/>
                </a:solidFill>
              </a:rPr>
              <a:t>Floortime</a:t>
            </a:r>
            <a:r>
              <a:rPr lang="en-US" sz="2400" b="1" dirty="0" smtClean="0">
                <a:solidFill>
                  <a:srgbClr val="004B82"/>
                </a:solidFill>
              </a:rPr>
              <a:t> approach</a:t>
            </a:r>
            <a:endParaRPr lang="el-GR" sz="2400" b="1" dirty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004B82"/>
                </a:solidFill>
              </a:rPr>
              <a:t>Ιπποθεραπεία και αναπτυξιακές διαταραχές</a:t>
            </a:r>
            <a:endParaRPr lang="el-GR" sz="4000" b="1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Τα τελευταία χρόνια πραγματοποιήθηκαν αρκετές μελέτες, οι οποίες ανέδειξαν τα θεραπευτικά οφέλη της ιπποθεραπείας στα άτομα που ανήκουν στο φάσμα των αναπτυξιακών διαταραχών.</a:t>
            </a:r>
            <a:endParaRPr lang="el-GR" sz="2400" dirty="0"/>
          </a:p>
        </p:txBody>
      </p:sp>
      <p:pic>
        <p:nvPicPr>
          <p:cNvPr id="1026" name="Picture 2" descr="C:\Users\Nickolas\Desktop\SAM_491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213" y="2564904"/>
            <a:ext cx="472757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24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Κ</a:t>
            </a:r>
            <a:r>
              <a:rPr lang="en-US" dirty="0" err="1"/>
              <a:t>ern</a:t>
            </a:r>
            <a:r>
              <a:rPr lang="en-US" dirty="0"/>
              <a:t> et al. (2001)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Εξέτασαν </a:t>
            </a:r>
            <a:r>
              <a:rPr lang="el-GR" sz="2400" dirty="0" smtClean="0"/>
              <a:t>την επίδραση της ιπποθεραπείας σε </a:t>
            </a:r>
            <a:r>
              <a:rPr lang="en-US" sz="2400" dirty="0" smtClean="0"/>
              <a:t>24 </a:t>
            </a:r>
            <a:r>
              <a:rPr lang="el-GR" sz="2400" dirty="0" smtClean="0"/>
              <a:t>παιδιά με αυτισμό</a:t>
            </a:r>
            <a:r>
              <a:rPr lang="en-US" sz="2400" dirty="0" smtClean="0"/>
              <a:t>, </a:t>
            </a:r>
            <a:r>
              <a:rPr lang="el-GR" sz="2400" dirty="0" smtClean="0"/>
              <a:t>ηλικίας 3-12 ετών</a:t>
            </a:r>
          </a:p>
          <a:p>
            <a:r>
              <a:rPr lang="el-GR" sz="2400" dirty="0" smtClean="0"/>
              <a:t>Πρόγραμμα </a:t>
            </a:r>
            <a:r>
              <a:rPr lang="el-GR" sz="2400" dirty="0" err="1" smtClean="0"/>
              <a:t>ιπποθεραπείας</a:t>
            </a:r>
            <a:r>
              <a:rPr lang="el-GR" sz="2400" dirty="0" smtClean="0"/>
              <a:t> διάρκειας 6 μηνών</a:t>
            </a:r>
          </a:p>
          <a:p>
            <a:r>
              <a:rPr lang="el-GR" sz="2400" b="1" dirty="0" smtClean="0"/>
              <a:t>Αξιολογηθήκαν </a:t>
            </a:r>
            <a:r>
              <a:rPr lang="el-GR" sz="2400" dirty="0" smtClean="0"/>
              <a:t>πριν και μετά το πρόγραμμα με την κλίμακα  </a:t>
            </a:r>
            <a:r>
              <a:rPr lang="en-US" sz="2400" dirty="0" smtClean="0"/>
              <a:t>CARS (Childhood Autism Rating Scale) </a:t>
            </a:r>
            <a:endParaRPr lang="el-GR" sz="2400" dirty="0" smtClean="0"/>
          </a:p>
          <a:p>
            <a:r>
              <a:rPr lang="el-GR" sz="2400" b="1" dirty="0" smtClean="0"/>
              <a:t>Τα αποτελέσματα </a:t>
            </a:r>
            <a:r>
              <a:rPr lang="el-GR" sz="2400" dirty="0" smtClean="0"/>
              <a:t>έδειξαν</a:t>
            </a:r>
            <a:r>
              <a:rPr lang="el-GR" sz="2400" b="1" dirty="0" smtClean="0"/>
              <a:t> </a:t>
            </a:r>
            <a:r>
              <a:rPr lang="el-GR" sz="2400" dirty="0" smtClean="0"/>
              <a:t>σημαντικές βελτιώσεις στην ποιότητα ζωής, στην διάθεση και στην αλληλεπίδραση μεταξύ γονέα και παιδιού </a:t>
            </a:r>
            <a:endParaRPr lang="en-US" sz="2400" dirty="0" smtClean="0"/>
          </a:p>
          <a:p>
            <a:endParaRPr lang="en-US" b="1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04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Memishevikj</a:t>
            </a:r>
            <a:r>
              <a:rPr lang="en-US" dirty="0"/>
              <a:t> &amp; </a:t>
            </a:r>
            <a:r>
              <a:rPr lang="en-US" dirty="0" err="1"/>
              <a:t>Hodzhikj</a:t>
            </a:r>
            <a:r>
              <a:rPr lang="en-US" dirty="0"/>
              <a:t> (2010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Εξέτασαν</a:t>
            </a:r>
            <a:r>
              <a:rPr lang="el-GR" sz="2400" dirty="0" smtClean="0"/>
              <a:t> την επίδραση της ιπποθεραπείας σε 4 παιδιά με αυτισμό, ηλικίας 8-10 ετών</a:t>
            </a:r>
          </a:p>
          <a:p>
            <a:r>
              <a:rPr lang="el-GR" sz="2400" dirty="0" smtClean="0"/>
              <a:t>Πρόγραμμα </a:t>
            </a:r>
            <a:r>
              <a:rPr lang="el-GR" sz="2400" dirty="0" err="1" smtClean="0"/>
              <a:t>ιπποθεραπείας</a:t>
            </a:r>
            <a:r>
              <a:rPr lang="el-GR" sz="2400" dirty="0" smtClean="0"/>
              <a:t> διάρκειας  10 εβδομάδων, </a:t>
            </a:r>
          </a:p>
          <a:p>
            <a:pPr marL="0" indent="0">
              <a:buNone/>
            </a:pPr>
            <a:r>
              <a:rPr lang="el-GR" sz="2400" dirty="0" smtClean="0"/>
              <a:t>     1 φορά/εβδομάδα</a:t>
            </a:r>
          </a:p>
          <a:p>
            <a:r>
              <a:rPr lang="el-GR" sz="2400" b="1" dirty="0" smtClean="0"/>
              <a:t>Αξιολογηθήκαν</a:t>
            </a:r>
            <a:r>
              <a:rPr lang="el-GR" sz="2400" dirty="0" smtClean="0"/>
              <a:t> πριν και μετά την παρέμβαση με την κλίμακα </a:t>
            </a:r>
            <a:r>
              <a:rPr lang="en-US" sz="2400" dirty="0" smtClean="0"/>
              <a:t>ATEC (Autism Treatment Evaluation Checklist).</a:t>
            </a:r>
          </a:p>
          <a:p>
            <a:r>
              <a:rPr lang="el-GR" sz="2400" b="1" dirty="0" smtClean="0"/>
              <a:t>Τα αποτελέσματα </a:t>
            </a:r>
            <a:r>
              <a:rPr lang="el-GR" sz="2400" dirty="0" smtClean="0"/>
              <a:t>έδειξαν σημαντικές βελτιώσεις στον λόγο στην κοινωνικότητα και στην αισθητηριακή συμπεριφορά των παιδιών  </a:t>
            </a:r>
            <a:endParaRPr lang="en-US" sz="2400" dirty="0" smtClean="0"/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93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Nelson et al. (2011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Μελέτησαν</a:t>
            </a:r>
            <a:r>
              <a:rPr lang="el-GR" sz="2400" dirty="0" smtClean="0"/>
              <a:t> την συμπεριφορά 3 αγοριών</a:t>
            </a:r>
            <a:r>
              <a:rPr lang="en-US" sz="2400" dirty="0" smtClean="0"/>
              <a:t>, </a:t>
            </a:r>
            <a:r>
              <a:rPr lang="el-GR" sz="2400" dirty="0" smtClean="0"/>
              <a:t>ηλικίας 2-4 ετών με αυτισμό, τα οποία παρακολούθησαν ένα πρόγραμμα θεραπευτικής ιππασίας </a:t>
            </a:r>
          </a:p>
          <a:p>
            <a:r>
              <a:rPr lang="el-GR" sz="2400" b="1" dirty="0" smtClean="0"/>
              <a:t>Για την αξιολόγηση </a:t>
            </a:r>
            <a:r>
              <a:rPr lang="el-GR" sz="2400" dirty="0" smtClean="0"/>
              <a:t>χρησιμοποιήθηκε ένα  </a:t>
            </a:r>
            <a:r>
              <a:rPr lang="en-US" sz="2400" dirty="0" smtClean="0"/>
              <a:t>ABAB single case design</a:t>
            </a:r>
            <a:r>
              <a:rPr lang="el-GR" sz="2400" dirty="0" smtClean="0"/>
              <a:t> </a:t>
            </a:r>
          </a:p>
          <a:p>
            <a:r>
              <a:rPr lang="el-GR" sz="2400" b="1" dirty="0" smtClean="0"/>
              <a:t>Τα αποτελέσματα </a:t>
            </a:r>
            <a:r>
              <a:rPr lang="el-GR" sz="2400" dirty="0" smtClean="0"/>
              <a:t>έδειξαν σημαντική βελτίωση στην κοινωνικότητα και σημαντική μείωση στην εμφάνιση προβληματικών συμπεριφορών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905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Taylor et al. (2009)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Εξέτασαν</a:t>
            </a:r>
            <a:r>
              <a:rPr lang="el-GR" sz="2400" dirty="0" smtClean="0"/>
              <a:t> την επίδραση της ιπποθεραπείας σε 3 παιδιά με αυτισμό</a:t>
            </a:r>
            <a:r>
              <a:rPr lang="en-US" sz="2400" dirty="0" smtClean="0"/>
              <a:t>, h</a:t>
            </a:r>
            <a:r>
              <a:rPr lang="el-GR" sz="2400" dirty="0" err="1" smtClean="0"/>
              <a:t>λικίας</a:t>
            </a:r>
            <a:r>
              <a:rPr lang="el-GR" sz="2400" dirty="0" smtClean="0"/>
              <a:t> 4-6 ετών</a:t>
            </a:r>
          </a:p>
          <a:p>
            <a:r>
              <a:rPr lang="el-GR" sz="2400" b="1" dirty="0" smtClean="0"/>
              <a:t>Πρόγραμμα </a:t>
            </a:r>
            <a:r>
              <a:rPr lang="el-GR" sz="2400" b="1" dirty="0" err="1" smtClean="0"/>
              <a:t>ιπποθεραπείας</a:t>
            </a:r>
            <a:r>
              <a:rPr lang="el-GR" sz="2400" b="1" dirty="0" smtClean="0"/>
              <a:t> </a:t>
            </a:r>
            <a:r>
              <a:rPr lang="el-GR" sz="2400" dirty="0" smtClean="0"/>
              <a:t>διάρκειας 16 εβδομάδων, 1 φορά την εβδομάδα επί 45 </a:t>
            </a:r>
            <a:r>
              <a:rPr lang="el-GR" sz="2400" dirty="0"/>
              <a:t>λεπτά </a:t>
            </a:r>
            <a:r>
              <a:rPr lang="el-GR" sz="2400" dirty="0" smtClean="0"/>
              <a:t>σε κάθε συνεδρίας</a:t>
            </a:r>
          </a:p>
          <a:p>
            <a:r>
              <a:rPr lang="el-GR" sz="2400" b="1" dirty="0" smtClean="0"/>
              <a:t>Αξιολογηθήκαν</a:t>
            </a:r>
            <a:r>
              <a:rPr lang="el-GR" sz="2400" dirty="0" smtClean="0"/>
              <a:t> με το </a:t>
            </a:r>
            <a:r>
              <a:rPr lang="en-US" sz="2400" dirty="0" smtClean="0"/>
              <a:t>PVQ (Pediatric Volitional Questionnaire)</a:t>
            </a:r>
            <a:endParaRPr lang="el-GR" sz="2400" dirty="0" smtClean="0"/>
          </a:p>
          <a:p>
            <a:r>
              <a:rPr lang="el-GR" sz="2400" b="1" dirty="0" smtClean="0"/>
              <a:t>Τα αποτελέσματα </a:t>
            </a:r>
            <a:r>
              <a:rPr lang="el-GR" sz="2400" dirty="0" smtClean="0"/>
              <a:t>έδειξαν σημαντική αύξηση στην βούληση των παιδιών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63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Bass</a:t>
            </a:r>
            <a:r>
              <a:rPr lang="el-GR" dirty="0"/>
              <a:t> </a:t>
            </a:r>
            <a:r>
              <a:rPr lang="en-US" dirty="0"/>
              <a:t>et al. </a:t>
            </a:r>
            <a:r>
              <a:rPr lang="el-GR" dirty="0"/>
              <a:t>(</a:t>
            </a:r>
            <a:r>
              <a:rPr lang="el-GR" dirty="0" smtClean="0"/>
              <a:t>2009)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3400" b="1" dirty="0" smtClean="0"/>
              <a:t>Μελέτησαν</a:t>
            </a:r>
            <a:r>
              <a:rPr lang="el-GR" sz="3400" dirty="0" smtClean="0"/>
              <a:t> 34 παιδιά που ανήκουν στο φάσμα του αυτισμού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3400" b="1" dirty="0" smtClean="0"/>
              <a:t>Η πειραματική ομάδα </a:t>
            </a:r>
            <a:r>
              <a:rPr lang="el-GR" sz="3400" dirty="0" smtClean="0"/>
              <a:t>(19 παιδιά, ηλικίας 5-10 ετών) παρακολούθησε πρόγραμμα θεραπευτικής ιππασίας  επί 12 εβδομάδες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3400" b="1" dirty="0" smtClean="0"/>
              <a:t>Η ομάδα έλεγχου </a:t>
            </a:r>
            <a:r>
              <a:rPr lang="el-GR" sz="3400" dirty="0" smtClean="0"/>
              <a:t>(15 παιδιά, 4-10 ετών) συνέχισε τις συμβατικές θεραπείες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3400" b="1" dirty="0" smtClean="0"/>
              <a:t>Τα παιδιά αξιολογηθήκαν </a:t>
            </a:r>
            <a:r>
              <a:rPr lang="el-GR" sz="3400" dirty="0" smtClean="0"/>
              <a:t>πριν και μετά τις συνεδρίες με τα:  </a:t>
            </a:r>
            <a:r>
              <a:rPr lang="en-US" sz="3400" dirty="0" smtClean="0"/>
              <a:t>The Social Responsiveness Scale (SRS) </a:t>
            </a:r>
            <a:r>
              <a:rPr lang="el-GR" sz="3400" dirty="0" smtClean="0"/>
              <a:t>και</a:t>
            </a:r>
            <a:r>
              <a:rPr lang="en-US" sz="3400" dirty="0" smtClean="0"/>
              <a:t> Sensory</a:t>
            </a:r>
            <a:r>
              <a:rPr lang="el-GR" sz="3400" dirty="0" smtClean="0"/>
              <a:t> </a:t>
            </a:r>
            <a:r>
              <a:rPr lang="en-US" sz="3400" dirty="0" smtClean="0"/>
              <a:t>Profile (SP)</a:t>
            </a:r>
            <a:endParaRPr lang="el-GR" sz="34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3400" b="1" dirty="0" smtClean="0"/>
              <a:t>Τα αποτελέσματα </a:t>
            </a:r>
            <a:r>
              <a:rPr lang="el-GR" sz="3400" dirty="0" smtClean="0"/>
              <a:t>έδειξαν ότι η πειραματική </a:t>
            </a:r>
            <a:r>
              <a:rPr lang="el-GR" sz="3400" dirty="0"/>
              <a:t>ομάδα συγκριτικά με την ομάδα έλεγχου </a:t>
            </a:r>
            <a:r>
              <a:rPr lang="el-GR" sz="3400" dirty="0" smtClean="0"/>
              <a:t>παρουσίασε σημαντική μείωση της αισθητηριακής ευαισθησίας, μείωση της διάσπασης προσοχής και αύξηση της κοινωνικής λειτουργικότητας</a:t>
            </a:r>
            <a:endParaRPr lang="el-GR" sz="3400" dirty="0"/>
          </a:p>
        </p:txBody>
      </p:sp>
    </p:spTree>
    <p:extLst>
      <p:ext uri="{BB962C8B-B14F-4D97-AF65-F5344CB8AC3E}">
        <p14:creationId xmlns:p14="http://schemas.microsoft.com/office/powerpoint/2010/main" val="26322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Ιππική Θεραπευτική Εκπαίδευση και Γυμναστική </a:t>
            </a:r>
            <a:r>
              <a:rPr lang="el-GR" sz="3100" b="0" dirty="0" smtClean="0"/>
              <a:t>(1 από 2)</a:t>
            </a:r>
            <a:endParaRPr lang="el-GR" sz="31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el-GR" sz="2800" b="1" dirty="0" smtClean="0"/>
          </a:p>
          <a:p>
            <a:pPr lvl="0">
              <a:lnSpc>
                <a:spcPct val="110000"/>
              </a:lnSpc>
              <a:buNone/>
            </a:pPr>
            <a:r>
              <a:rPr lang="el-GR" sz="2800" b="1" dirty="0" smtClean="0">
                <a:solidFill>
                  <a:srgbClr val="004B82"/>
                </a:solidFill>
              </a:rPr>
              <a:t>Στόχος: τα πολλαπλά οφέλη που σχετίζονται με:</a:t>
            </a:r>
          </a:p>
          <a:p>
            <a:pPr>
              <a:lnSpc>
                <a:spcPct val="110000"/>
              </a:lnSpc>
            </a:pPr>
            <a:r>
              <a:rPr lang="el-GR" sz="2600" dirty="0" smtClean="0"/>
              <a:t>Την κίνηση</a:t>
            </a:r>
          </a:p>
          <a:p>
            <a:pPr>
              <a:lnSpc>
                <a:spcPct val="110000"/>
              </a:lnSpc>
            </a:pPr>
            <a:r>
              <a:rPr lang="el-GR" sz="2600" dirty="0" smtClean="0"/>
              <a:t>Την επαφή του ασθενούς με το άλογο</a:t>
            </a:r>
          </a:p>
          <a:p>
            <a:pPr>
              <a:lnSpc>
                <a:spcPct val="110000"/>
              </a:lnSpc>
            </a:pPr>
            <a:r>
              <a:rPr lang="el-GR" sz="2600" dirty="0" smtClean="0"/>
              <a:t>Το χώρο όπου διεξάγονται οι συνεδρίες</a:t>
            </a:r>
          </a:p>
          <a:p>
            <a:pPr>
              <a:buNone/>
            </a:pPr>
            <a:r>
              <a:rPr lang="el-GR" sz="2800" dirty="0" smtClean="0"/>
              <a:t> </a:t>
            </a:r>
          </a:p>
          <a:p>
            <a:pPr lvl="0">
              <a:buNone/>
            </a:pPr>
            <a:r>
              <a:rPr lang="el-GR" sz="2800" b="1" dirty="0" smtClean="0">
                <a:solidFill>
                  <a:srgbClr val="004B82"/>
                </a:solidFill>
              </a:rPr>
              <a:t>Οφέλη:</a:t>
            </a:r>
          </a:p>
          <a:p>
            <a:pPr>
              <a:lnSpc>
                <a:spcPct val="110000"/>
              </a:lnSpc>
            </a:pPr>
            <a:r>
              <a:rPr lang="el-GR" sz="2600" dirty="0" smtClean="0"/>
              <a:t>Ευχαρίστηση, ψυχαγωγία, κοινωνικοποίηση, βελτίωση ικανοτήτων μέσα από την άσκηση ή</a:t>
            </a:r>
          </a:p>
          <a:p>
            <a:pPr>
              <a:lnSpc>
                <a:spcPct val="110000"/>
              </a:lnSpc>
            </a:pPr>
            <a:r>
              <a:rPr lang="el-GR" sz="2600" dirty="0" smtClean="0"/>
              <a:t>απλά εκμάθηση ιππασίας σαν χόμπι ή σπορ, μέσα σε ασφαλές πλαίσιο</a:t>
            </a:r>
          </a:p>
          <a:p>
            <a:pPr>
              <a:buNone/>
            </a:pPr>
            <a:r>
              <a:rPr lang="el-GR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		(</a:t>
            </a:r>
            <a:r>
              <a:rPr lang="el-GR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Νικολάου &amp; </a:t>
            </a:r>
            <a:r>
              <a:rPr lang="el-GR" sz="1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Πολύζος</a:t>
            </a:r>
            <a:r>
              <a:rPr lang="el-GR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2013)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63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Ενδεικτικό Πρόγραμμα Ιπποθεραπευτικής Παρέμβασης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b="1" dirty="0" smtClean="0">
                <a:solidFill>
                  <a:srgbClr val="004B82"/>
                </a:solidFill>
              </a:rPr>
              <a:t>Φύλο: </a:t>
            </a:r>
            <a:r>
              <a:rPr lang="el-GR" sz="2400" b="1" dirty="0" smtClean="0"/>
              <a:t>Αγόρι </a:t>
            </a:r>
          </a:p>
          <a:p>
            <a:r>
              <a:rPr lang="el-GR" sz="2400" b="1" dirty="0" smtClean="0">
                <a:solidFill>
                  <a:srgbClr val="004B82"/>
                </a:solidFill>
              </a:rPr>
              <a:t>Ηλικία παιδιού:  </a:t>
            </a:r>
            <a:r>
              <a:rPr lang="el-GR" sz="2400" b="1" dirty="0" smtClean="0"/>
              <a:t>8 ετών</a:t>
            </a:r>
          </a:p>
          <a:p>
            <a:r>
              <a:rPr lang="el-GR" sz="2400" b="1" dirty="0" smtClean="0">
                <a:solidFill>
                  <a:srgbClr val="004B82"/>
                </a:solidFill>
              </a:rPr>
              <a:t>Διάγνωση: </a:t>
            </a:r>
            <a:r>
              <a:rPr lang="el-GR" sz="2400" b="1" dirty="0" smtClean="0"/>
              <a:t>Διάχυτη Αναπτυξιακή Διαταραχή</a:t>
            </a:r>
          </a:p>
          <a:p>
            <a:endParaRPr lang="el-GR" sz="2400" dirty="0" smtClean="0"/>
          </a:p>
          <a:p>
            <a:pPr marL="0" indent="0">
              <a:buNone/>
            </a:pPr>
            <a:r>
              <a:rPr lang="el-GR" sz="2600" b="1" dirty="0" smtClean="0"/>
              <a:t>Κλινική εικόνα: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Έλλειψη λειτουργικού λόγου,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Διάσπαση προσοχής,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Απουσία βλεμματικής επαφής,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Ελλιπείς γνωστικές και αντιληπτικές δεξιότητες,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Αισθητηριακές διαταραχές,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Μειωμένη αντοχή στην δραστηριότητα,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Ελλιπείς δεξιότητες αδρής και λεπτής κίνησης 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86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Πρόγραμμα παρέμβασης:</a:t>
            </a:r>
            <a:endParaRPr lang="el-GR" sz="40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Διαδραστικό παιχνίδι για:</a:t>
            </a:r>
          </a:p>
          <a:p>
            <a:r>
              <a:rPr lang="el-GR" sz="2400" dirty="0" smtClean="0"/>
              <a:t>αύξηση της </a:t>
            </a:r>
            <a:r>
              <a:rPr lang="el-GR" sz="2400" dirty="0" err="1" smtClean="0"/>
              <a:t>βλεμματικής</a:t>
            </a:r>
            <a:r>
              <a:rPr lang="el-GR" sz="2400" dirty="0" smtClean="0"/>
              <a:t> επαφής</a:t>
            </a:r>
          </a:p>
          <a:p>
            <a:r>
              <a:rPr lang="el-GR" sz="2400" dirty="0" smtClean="0"/>
              <a:t>βελτίωση επικοινωνίας </a:t>
            </a:r>
          </a:p>
          <a:p>
            <a:r>
              <a:rPr lang="el-GR" sz="2400" dirty="0" smtClean="0"/>
              <a:t>μείωση της διάσπασης προσοχής</a:t>
            </a:r>
            <a:endParaRPr lang="el-GR" sz="2400" dirty="0"/>
          </a:p>
        </p:txBody>
      </p:sp>
      <p:pic>
        <p:nvPicPr>
          <p:cNvPr id="2051" name="Picture 3" descr="C:\Users\Nickolas\Desktop\76637_10150320376370503_2046044_n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598987" cy="385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8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Παιχνίδι με Ζωάκια – Μπαλάκια </a:t>
            </a:r>
            <a:endParaRPr lang="el-GR" sz="4000" b="1" dirty="0"/>
          </a:p>
        </p:txBody>
      </p:sp>
      <p:pic>
        <p:nvPicPr>
          <p:cNvPr id="5123" name="Picture 3" descr="C:\Users\Nickolas\Desktop\SAM_0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2348880"/>
            <a:ext cx="460666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Θέση κειμένου"/>
          <p:cNvSpPr>
            <a:spLocks noGrp="1"/>
          </p:cNvSpPr>
          <p:nvPr>
            <p:ph type="body" idx="4294967295"/>
          </p:nvPr>
        </p:nvSpPr>
        <p:spPr>
          <a:xfrm>
            <a:off x="0" y="1196975"/>
            <a:ext cx="8640763" cy="576263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 smtClean="0">
                <a:solidFill>
                  <a:srgbClr val="004B82"/>
                </a:solidFill>
              </a:rPr>
              <a:t>Βελτίωση της επικοινωνίας, μνήμης  και γνωστικών δεξιοτήτων </a:t>
            </a:r>
            <a:endParaRPr lang="el-GR" sz="2400" b="1" dirty="0">
              <a:solidFill>
                <a:srgbClr val="004B82"/>
              </a:solidFill>
            </a:endParaRPr>
          </a:p>
        </p:txBody>
      </p:sp>
      <p:pic>
        <p:nvPicPr>
          <p:cNvPr id="5122" name="Picture 2" descr="C:\Users\Nickolas\Desktop\SAM_010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0032" y="2348880"/>
            <a:ext cx="4133375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95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Τοποθέτηση κρίκου σε στόχο </a:t>
            </a:r>
            <a:endParaRPr lang="el-GR" sz="40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4B82"/>
                </a:solidFill>
              </a:rPr>
              <a:t>Βελτίωση οπτικοκινητικού συντονισμού </a:t>
            </a:r>
            <a:endParaRPr lang="el-GR" sz="2400" b="1" dirty="0">
              <a:solidFill>
                <a:srgbClr val="004B82"/>
              </a:solidFill>
            </a:endParaRPr>
          </a:p>
        </p:txBody>
      </p:sp>
      <p:pic>
        <p:nvPicPr>
          <p:cNvPr id="4098" name="Picture 2" descr="C:\Users\Nickolas\Desktop\PB17173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4800600" cy="336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2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Οδήγηση αλόγου </a:t>
            </a:r>
            <a:endParaRPr lang="el-GR" sz="40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4B82"/>
                </a:solidFill>
              </a:rPr>
              <a:t>Βελτίωση αντιληπτικών δεξιοτήτων</a:t>
            </a:r>
          </a:p>
          <a:p>
            <a:r>
              <a:rPr lang="el-GR" sz="2400" b="1" dirty="0" smtClean="0">
                <a:solidFill>
                  <a:srgbClr val="004B82"/>
                </a:solidFill>
              </a:rPr>
              <a:t>Βελτίωση αδρής και λεπτής κίνησης</a:t>
            </a:r>
            <a:endParaRPr lang="el-GR" sz="2400" b="1" dirty="0">
              <a:solidFill>
                <a:srgbClr val="004B82"/>
              </a:solidFill>
            </a:endParaRPr>
          </a:p>
        </p:txBody>
      </p:sp>
      <p:pic>
        <p:nvPicPr>
          <p:cNvPr id="3074" name="Picture 2" descr="C:\Users\Nickolas\Desktop\PB23175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6655" y="2348880"/>
            <a:ext cx="4690690" cy="382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0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Αιθουσαία, ιδιοδεκτικά και απτικά ερεθίσματα </a:t>
            </a:r>
            <a:endParaRPr lang="el-GR" b="1" dirty="0"/>
          </a:p>
        </p:txBody>
      </p:sp>
      <p:pic>
        <p:nvPicPr>
          <p:cNvPr id="6148" name="Picture 4" descr="C:\Users\Nickolas\Desktop\ttttttttttttttttttttttttttttt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988840"/>
            <a:ext cx="5712305" cy="428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Θέση κειμένου"/>
          <p:cNvSpPr>
            <a:spLocks noGrp="1"/>
          </p:cNvSpPr>
          <p:nvPr>
            <p:ph type="body" idx="4294967295"/>
          </p:nvPr>
        </p:nvSpPr>
        <p:spPr>
          <a:xfrm>
            <a:off x="467544" y="1268760"/>
            <a:ext cx="8075613" cy="454025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rgbClr val="004B82"/>
                </a:solidFill>
              </a:rPr>
              <a:t>Για αισθητηριακή απευαισθητοποίηση </a:t>
            </a:r>
            <a:endParaRPr lang="el-GR" sz="2400" b="1" dirty="0">
              <a:solidFill>
                <a:srgbClr val="004B82"/>
              </a:solidFill>
            </a:endParaRPr>
          </a:p>
        </p:txBody>
      </p:sp>
      <p:pic>
        <p:nvPicPr>
          <p:cNvPr id="6146" name="Picture 2" descr="C:\Users\Nickolas\Desktop\528950_111402612329380_1889481707_n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4114800" cy="300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6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Προτεινόμενη βιβλιογραφία </a:t>
            </a:r>
            <a:r>
              <a:rPr lang="el-GR" sz="2800" b="0" dirty="0" smtClean="0"/>
              <a:t>(1 από 4)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Bass</a:t>
            </a:r>
            <a:r>
              <a:rPr lang="el-GR" sz="2600" dirty="0" smtClean="0"/>
              <a:t> </a:t>
            </a:r>
            <a:r>
              <a:rPr lang="en-US" sz="2600" dirty="0" smtClean="0"/>
              <a:t>MM,  </a:t>
            </a:r>
            <a:r>
              <a:rPr lang="en-US" sz="2600" dirty="0" err="1" smtClean="0"/>
              <a:t>Duchowny</a:t>
            </a:r>
            <a:r>
              <a:rPr lang="en-US" sz="2600" dirty="0" smtClean="0"/>
              <a:t> CA,</a:t>
            </a:r>
            <a:r>
              <a:rPr lang="el-GR" sz="2600" dirty="0" smtClean="0"/>
              <a:t> </a:t>
            </a:r>
            <a:r>
              <a:rPr lang="en-US" sz="2600" dirty="0" err="1" smtClean="0"/>
              <a:t>Llabre</a:t>
            </a:r>
            <a:r>
              <a:rPr lang="en-US" sz="2600" dirty="0" smtClean="0"/>
              <a:t> MM. The Effect of Therapeutic Horseback Riding on Social</a:t>
            </a:r>
            <a:r>
              <a:rPr lang="el-GR" sz="2600" dirty="0" smtClean="0"/>
              <a:t> </a:t>
            </a:r>
            <a:r>
              <a:rPr lang="en-US" sz="2600" dirty="0" smtClean="0"/>
              <a:t>Functioning in Children with Autism</a:t>
            </a:r>
            <a:r>
              <a:rPr lang="el-GR" sz="2600" dirty="0" smtClean="0"/>
              <a:t>. </a:t>
            </a:r>
            <a:r>
              <a:rPr lang="en-US" sz="2600" dirty="0" smtClean="0"/>
              <a:t>Journal of Autism and Developmental Disorders</a:t>
            </a:r>
            <a:r>
              <a:rPr lang="el-GR" sz="2600" dirty="0" smtClean="0"/>
              <a:t>, 2009;</a:t>
            </a:r>
            <a:r>
              <a:rPr lang="en-US" sz="2600" dirty="0" smtClean="0"/>
              <a:t> </a:t>
            </a:r>
            <a:r>
              <a:rPr lang="it-IT" sz="2600" dirty="0" smtClean="0"/>
              <a:t>39</a:t>
            </a:r>
            <a:r>
              <a:rPr lang="el-GR" sz="2600" dirty="0" smtClean="0"/>
              <a:t>: </a:t>
            </a:r>
            <a:r>
              <a:rPr lang="it-IT" sz="2600" dirty="0" smtClean="0"/>
              <a:t>1261–1267</a:t>
            </a:r>
            <a:r>
              <a:rPr lang="en-US" sz="2600" dirty="0" smtClean="0"/>
              <a:t>.</a:t>
            </a:r>
          </a:p>
          <a:p>
            <a:r>
              <a:rPr lang="en-US" sz="2600" dirty="0" err="1" smtClean="0"/>
              <a:t>Bertoti</a:t>
            </a:r>
            <a:r>
              <a:rPr lang="el-GR" sz="2600" dirty="0" smtClean="0"/>
              <a:t> </a:t>
            </a:r>
            <a:r>
              <a:rPr lang="en-US" sz="2600" dirty="0" smtClean="0"/>
              <a:t>DB. Effects of therapeutic horseback riding on posture in children with cerebral palsy. Physical Therapy</a:t>
            </a:r>
            <a:r>
              <a:rPr lang="el-GR" sz="2600" dirty="0" smtClean="0"/>
              <a:t>, 1988;</a:t>
            </a:r>
            <a:r>
              <a:rPr lang="en-US" sz="2600" dirty="0" smtClean="0"/>
              <a:t> 68</a:t>
            </a:r>
            <a:r>
              <a:rPr lang="el-GR" sz="2600" dirty="0" smtClean="0"/>
              <a:t>: </a:t>
            </a:r>
            <a:r>
              <a:rPr lang="en-US" sz="2600" dirty="0" smtClean="0"/>
              <a:t>1505-1512</a:t>
            </a:r>
            <a:r>
              <a:rPr lang="el-GR" sz="2600" dirty="0" smtClean="0"/>
              <a:t>.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Champagne D</a:t>
            </a:r>
            <a:r>
              <a:rPr lang="el-GR" sz="2600" dirty="0" smtClean="0"/>
              <a:t>,</a:t>
            </a:r>
            <a:r>
              <a:rPr lang="en-US" sz="2600" dirty="0" smtClean="0"/>
              <a:t> </a:t>
            </a:r>
            <a:r>
              <a:rPr lang="en-US" sz="2600" dirty="0" err="1" smtClean="0"/>
              <a:t>Dugas</a:t>
            </a:r>
            <a:r>
              <a:rPr lang="en-US" sz="2600" dirty="0" smtClean="0"/>
              <a:t> C. Improving gross motor function and postural control with hippotherapy in children with Down syndrome: Case reports November,</a:t>
            </a:r>
            <a:r>
              <a:rPr lang="el-GR" sz="2600" dirty="0" smtClean="0"/>
              <a:t> 2010;</a:t>
            </a:r>
            <a:r>
              <a:rPr lang="en-US" sz="2600" dirty="0" smtClean="0"/>
              <a:t> 26</a:t>
            </a:r>
            <a:r>
              <a:rPr lang="el-GR" sz="2600" dirty="0" smtClean="0"/>
              <a:t>: </a:t>
            </a:r>
            <a:r>
              <a:rPr lang="en-US" sz="2600" dirty="0" smtClean="0"/>
              <a:t>564-571.</a:t>
            </a:r>
            <a:endParaRPr lang="el-GR" sz="2600" dirty="0" smtClean="0"/>
          </a:p>
          <a:p>
            <a:r>
              <a:rPr lang="en-US" sz="2600" dirty="0" err="1" smtClean="0"/>
              <a:t>Debuse</a:t>
            </a:r>
            <a:r>
              <a:rPr lang="en-US" sz="2600" dirty="0" smtClean="0"/>
              <a:t> D, Gibb C, Chandler C</a:t>
            </a:r>
            <a:r>
              <a:rPr lang="el-GR" sz="2600" dirty="0" smtClean="0"/>
              <a:t>. </a:t>
            </a:r>
            <a:r>
              <a:rPr lang="en-US" sz="2600" dirty="0" smtClean="0"/>
              <a:t>Effects of hippotherapy on people with cerebral palsy from the users’ perspective: A qualitative study. Physiotherapy Theory and Practice</a:t>
            </a:r>
            <a:r>
              <a:rPr lang="el-GR" sz="2600" dirty="0" smtClean="0"/>
              <a:t>, 2009;</a:t>
            </a:r>
            <a:r>
              <a:rPr lang="en-US" sz="2600" dirty="0" smtClean="0"/>
              <a:t> 25</a:t>
            </a:r>
            <a:r>
              <a:rPr lang="el-GR" sz="2600" dirty="0" smtClean="0"/>
              <a:t>:</a:t>
            </a:r>
            <a:r>
              <a:rPr lang="en-US" sz="2600" dirty="0" smtClean="0"/>
              <a:t> 174-192.</a:t>
            </a:r>
          </a:p>
          <a:p>
            <a:endParaRPr lang="el-GR" sz="26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n-US" sz="1600" dirty="0" smtClean="0"/>
          </a:p>
          <a:p>
            <a:endParaRPr lang="en-US" sz="1600" b="1" dirty="0" smtClean="0">
              <a:latin typeface="Cambria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81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Προτεινόμενη βιβλιογραφία</a:t>
            </a:r>
            <a:r>
              <a:rPr lang="en-US" b="1" dirty="0" smtClean="0"/>
              <a:t> </a:t>
            </a:r>
            <a:r>
              <a:rPr lang="el-GR" sz="2800" b="0" dirty="0" smtClean="0"/>
              <a:t>(</a:t>
            </a:r>
            <a:r>
              <a:rPr lang="en-US" sz="2800" b="0" dirty="0" smtClean="0"/>
              <a:t>2</a:t>
            </a:r>
            <a:r>
              <a:rPr lang="el-GR" sz="2800" b="0" dirty="0" smtClean="0"/>
              <a:t> από 4) 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Drnach</a:t>
            </a:r>
            <a:r>
              <a:rPr lang="de-DE" sz="2400" dirty="0" smtClean="0"/>
              <a:t> M</a:t>
            </a:r>
            <a:r>
              <a:rPr lang="el-GR" sz="2400" dirty="0" smtClean="0"/>
              <a:t>,</a:t>
            </a:r>
            <a:r>
              <a:rPr lang="de-DE" sz="2400" dirty="0" smtClean="0"/>
              <a:t> O'Brien PA, </a:t>
            </a:r>
            <a:r>
              <a:rPr lang="de-DE" sz="2400" dirty="0" err="1" smtClean="0"/>
              <a:t>Kreger</a:t>
            </a:r>
            <a:r>
              <a:rPr lang="de-DE" sz="2400" dirty="0" smtClean="0"/>
              <a:t> A</a:t>
            </a:r>
            <a:r>
              <a:rPr lang="el-GR" sz="2400" dirty="0" smtClean="0"/>
              <a:t>. </a:t>
            </a:r>
            <a:r>
              <a:rPr lang="en-US" sz="2400" dirty="0" smtClean="0"/>
              <a:t>The effects of a 5-week therapeutic horseback riding program on gross motor function in a child with cerebral palsy: a case study</a:t>
            </a:r>
            <a:r>
              <a:rPr lang="en-US" sz="2400" b="1" dirty="0" smtClean="0"/>
              <a:t>.</a:t>
            </a:r>
            <a:r>
              <a:rPr lang="en-US" sz="2400" dirty="0" smtClean="0"/>
              <a:t> Journal of Alternative and Complementary Medicine</a:t>
            </a:r>
            <a:r>
              <a:rPr lang="el-GR" sz="2400" dirty="0" smtClean="0"/>
              <a:t>, 2009;</a:t>
            </a:r>
            <a:r>
              <a:rPr lang="en-US" sz="2400" dirty="0" smtClean="0"/>
              <a:t> 16(9)</a:t>
            </a:r>
            <a:r>
              <a:rPr lang="el-GR" sz="2400" dirty="0" smtClean="0"/>
              <a:t>: </a:t>
            </a:r>
            <a:r>
              <a:rPr lang="en-US" sz="2400" dirty="0" smtClean="0"/>
              <a:t>1003-1006.</a:t>
            </a:r>
          </a:p>
          <a:p>
            <a:r>
              <a:rPr lang="en-US" sz="2400" dirty="0" err="1" smtClean="0"/>
              <a:t>Encheff</a:t>
            </a:r>
            <a:r>
              <a:rPr lang="en-US" sz="2400" dirty="0" smtClean="0"/>
              <a:t> JL, Armstrong C, Masterson M, Fox C, Gribble Phillip A.</a:t>
            </a:r>
            <a:r>
              <a:rPr lang="el-GR" sz="2400" dirty="0" smtClean="0"/>
              <a:t> </a:t>
            </a:r>
            <a:r>
              <a:rPr lang="en-US" sz="2400" dirty="0" err="1" smtClean="0"/>
              <a:t>Hippotherapy</a:t>
            </a:r>
            <a:r>
              <a:rPr lang="en-US" sz="2400" dirty="0" smtClean="0"/>
              <a:t> Effects on Trunk, Pelvic, and Hip Motion During Ambulation in Children With Neurological Impairments Pediatric Physical Therapy</a:t>
            </a:r>
            <a:r>
              <a:rPr lang="el-GR" sz="2400" dirty="0" smtClean="0"/>
              <a:t>, 2012;</a:t>
            </a:r>
            <a:r>
              <a:rPr lang="en-US" sz="2400" dirty="0" smtClean="0"/>
              <a:t> 24 (3)</a:t>
            </a:r>
            <a:r>
              <a:rPr lang="el-GR" sz="2400" dirty="0" smtClean="0"/>
              <a:t>:</a:t>
            </a:r>
            <a:r>
              <a:rPr lang="en-US" sz="2400" dirty="0" smtClean="0"/>
              <a:t> 242–250.</a:t>
            </a:r>
          </a:p>
          <a:p>
            <a:r>
              <a:rPr lang="en-US" sz="2400" dirty="0" err="1" smtClean="0"/>
              <a:t>Honkavaara</a:t>
            </a:r>
            <a:r>
              <a:rPr lang="en-US" sz="2400" dirty="0" smtClean="0"/>
              <a:t> M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Rintala</a:t>
            </a:r>
            <a:r>
              <a:rPr lang="en-US" sz="2400" dirty="0" smtClean="0"/>
              <a:t> P.</a:t>
            </a:r>
            <a:r>
              <a:rPr lang="el-GR" sz="2400" dirty="0" smtClean="0"/>
              <a:t> </a:t>
            </a:r>
            <a:r>
              <a:rPr lang="en-US" sz="2400" dirty="0" smtClean="0"/>
              <a:t>The influence of short term, intensive hippotherapy on gait in</a:t>
            </a:r>
            <a:r>
              <a:rPr lang="el-GR" sz="2400" dirty="0" smtClean="0"/>
              <a:t> </a:t>
            </a:r>
            <a:r>
              <a:rPr lang="en-US" sz="2400" dirty="0" smtClean="0"/>
              <a:t>children with Cerebral Palsy. </a:t>
            </a:r>
            <a:r>
              <a:rPr lang="en-US" sz="2400" i="1" dirty="0" smtClean="0"/>
              <a:t>European Journal of Adapted Physical Activity</a:t>
            </a:r>
            <a:r>
              <a:rPr lang="el-GR" sz="2400" i="1" dirty="0" smtClean="0"/>
              <a:t>, 2010; </a:t>
            </a:r>
            <a:r>
              <a:rPr lang="en-US" sz="2400" i="1" dirty="0" smtClean="0"/>
              <a:t>3(2)</a:t>
            </a:r>
            <a:r>
              <a:rPr lang="el-GR" sz="2400" i="1" dirty="0" smtClean="0"/>
              <a:t>:</a:t>
            </a:r>
            <a:r>
              <a:rPr lang="en-US" sz="2400" i="1" dirty="0" smtClean="0"/>
              <a:t> 29-36.</a:t>
            </a:r>
            <a:endParaRPr lang="el-GR" sz="2400" i="1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45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Προτεινόμενη βιβλιογραφία</a:t>
            </a:r>
            <a:r>
              <a:rPr lang="en-US" b="1" dirty="0" smtClean="0"/>
              <a:t> </a:t>
            </a:r>
            <a:r>
              <a:rPr lang="el-GR" sz="2800" b="0" dirty="0" smtClean="0"/>
              <a:t>(</a:t>
            </a:r>
            <a:r>
              <a:rPr lang="en-US" sz="2800" b="0" dirty="0" smtClean="0"/>
              <a:t>3</a:t>
            </a:r>
            <a:r>
              <a:rPr lang="el-GR" sz="2800" b="0" dirty="0" smtClean="0"/>
              <a:t> από 4)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Laiou</a:t>
            </a:r>
            <a:r>
              <a:rPr lang="en-US" sz="2400" dirty="0" smtClean="0"/>
              <a:t> A, </a:t>
            </a:r>
            <a:r>
              <a:rPr lang="en-US" sz="2400" dirty="0" err="1" smtClean="0"/>
              <a:t>Christakou</a:t>
            </a:r>
            <a:r>
              <a:rPr lang="en-US" sz="2400" dirty="0" smtClean="0"/>
              <a:t> A, </a:t>
            </a:r>
            <a:r>
              <a:rPr lang="en-US" sz="2400" dirty="0" err="1" smtClean="0"/>
              <a:t>Poluzos</a:t>
            </a:r>
            <a:r>
              <a:rPr lang="en-US" sz="2400" dirty="0" smtClean="0"/>
              <a:t> N</a:t>
            </a:r>
            <a:r>
              <a:rPr lang="el-GR" sz="2400" dirty="0"/>
              <a:t>,</a:t>
            </a:r>
            <a:r>
              <a:rPr lang="en-US" sz="2400" dirty="0" smtClean="0"/>
              <a:t> Nikolaou I. The effects of the therapeutic riding on children with cerebral palsy. </a:t>
            </a:r>
            <a:r>
              <a:rPr lang="en-US" sz="2400" dirty="0" err="1" smtClean="0"/>
              <a:t>Epitheorese</a:t>
            </a:r>
            <a:r>
              <a:rPr lang="en-US" sz="2400" dirty="0" smtClean="0"/>
              <a:t> </a:t>
            </a:r>
            <a:r>
              <a:rPr lang="en-US" sz="2400" dirty="0" err="1" smtClean="0"/>
              <a:t>Klinikes</a:t>
            </a:r>
            <a:r>
              <a:rPr lang="en-US" sz="2400" dirty="0" smtClean="0"/>
              <a:t> </a:t>
            </a:r>
            <a:r>
              <a:rPr lang="en-US" sz="2400" dirty="0" err="1" smtClean="0"/>
              <a:t>Farmakologias</a:t>
            </a:r>
            <a:r>
              <a:rPr lang="en-US" sz="2400" dirty="0" smtClean="0"/>
              <a:t> </a:t>
            </a:r>
            <a:r>
              <a:rPr lang="en-US" sz="2400" dirty="0" err="1" smtClean="0"/>
              <a:t>kai</a:t>
            </a:r>
            <a:r>
              <a:rPr lang="en-US" sz="2400" dirty="0" smtClean="0"/>
              <a:t> </a:t>
            </a:r>
            <a:r>
              <a:rPr lang="en-US" sz="2400" dirty="0" err="1" smtClean="0"/>
              <a:t>Farmakokinetikes</a:t>
            </a:r>
            <a:r>
              <a:rPr lang="el-GR" sz="2400" dirty="0" smtClean="0"/>
              <a:t>, 2013; </a:t>
            </a:r>
            <a:r>
              <a:rPr lang="en-US" sz="2400" dirty="0" smtClean="0"/>
              <a:t> 31 (3)</a:t>
            </a:r>
            <a:r>
              <a:rPr lang="el-GR" sz="2400" dirty="0" smtClean="0"/>
              <a:t>:</a:t>
            </a:r>
            <a:r>
              <a:rPr lang="en-US" sz="2400" dirty="0" smtClean="0"/>
              <a:t>269-275.</a:t>
            </a:r>
          </a:p>
          <a:p>
            <a:r>
              <a:rPr lang="en-US" sz="2400" dirty="0" err="1" smtClean="0"/>
              <a:t>McGibbon</a:t>
            </a:r>
            <a:r>
              <a:rPr lang="en-US" sz="2400" dirty="0" smtClean="0"/>
              <a:t> NH, Burris WB, Duncan R, </a:t>
            </a:r>
            <a:r>
              <a:rPr lang="en-US" sz="2400" dirty="0" err="1" smtClean="0"/>
              <a:t>Silkwood-Sherer</a:t>
            </a:r>
            <a:r>
              <a:rPr lang="en-US" sz="2400" dirty="0" smtClean="0"/>
              <a:t> D.  Immediate and Long-Term Effects of Hippotherapy on Symmetry of Adductor Muscle Activity and Functional Ability in Children With Spastic Cerebral Palsy.  Physical Medicine and Rehabilitation</a:t>
            </a:r>
            <a:r>
              <a:rPr lang="el-GR" sz="2400" dirty="0" smtClean="0"/>
              <a:t>, 2009;</a:t>
            </a:r>
            <a:r>
              <a:rPr lang="en-US" sz="2400" dirty="0" smtClean="0"/>
              <a:t> 90(6)</a:t>
            </a:r>
            <a:r>
              <a:rPr lang="el-GR" sz="2400" dirty="0" smtClean="0"/>
              <a:t>:</a:t>
            </a:r>
            <a:r>
              <a:rPr lang="en-US" sz="2400" dirty="0" smtClean="0"/>
              <a:t> 966-974. </a:t>
            </a:r>
          </a:p>
          <a:p>
            <a:r>
              <a:rPr lang="en-US" sz="2400" dirty="0" err="1" smtClean="0"/>
              <a:t>Memishevikj</a:t>
            </a:r>
            <a:r>
              <a:rPr lang="el-GR" sz="2400" dirty="0" smtClean="0"/>
              <a:t> </a:t>
            </a:r>
            <a:r>
              <a:rPr lang="en-US" sz="2400" dirty="0" smtClean="0"/>
              <a:t>H,</a:t>
            </a:r>
            <a:r>
              <a:rPr lang="el-GR" sz="2400" dirty="0" smtClean="0"/>
              <a:t> </a:t>
            </a:r>
            <a:r>
              <a:rPr lang="en-US" sz="2400" dirty="0" err="1" smtClean="0"/>
              <a:t>Hodzhikj</a:t>
            </a:r>
            <a:r>
              <a:rPr lang="en-US" sz="2400" dirty="0" smtClean="0"/>
              <a:t> S. The effects of equine-assisted therapy in improving the psychosocial  functioning of children with autism. Journal  of special education and rehabilitation, </a:t>
            </a:r>
            <a:r>
              <a:rPr lang="el-GR" sz="2400" dirty="0" smtClean="0"/>
              <a:t>2010; </a:t>
            </a:r>
            <a:r>
              <a:rPr lang="en-US" sz="2400" dirty="0" smtClean="0"/>
              <a:t>11(3-4)</a:t>
            </a:r>
            <a:r>
              <a:rPr lang="el-GR" sz="2400" dirty="0" smtClean="0"/>
              <a:t>:</a:t>
            </a:r>
            <a:r>
              <a:rPr lang="en-US" sz="2400" dirty="0" smtClean="0"/>
              <a:t> 57-67.</a:t>
            </a:r>
            <a:endParaRPr lang="el-GR" sz="2400" dirty="0" smtClean="0"/>
          </a:p>
          <a:p>
            <a:endParaRPr lang="el-GR" sz="2400" dirty="0" smtClean="0"/>
          </a:p>
          <a:p>
            <a:endParaRPr lang="en-US" sz="2400" dirty="0" smtClean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Προτεινόμενη βιβλιογραφία</a:t>
            </a:r>
            <a:r>
              <a:rPr lang="en-US" b="1" dirty="0" smtClean="0"/>
              <a:t> </a:t>
            </a:r>
            <a:r>
              <a:rPr lang="el-GR" sz="2800" b="0" dirty="0" smtClean="0"/>
              <a:t>(</a:t>
            </a:r>
            <a:r>
              <a:rPr lang="en-US" sz="2800" b="0" dirty="0" smtClean="0"/>
              <a:t>4</a:t>
            </a:r>
            <a:r>
              <a:rPr lang="el-GR" sz="2800" b="0" dirty="0" smtClean="0"/>
              <a:t> από 4)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 </a:t>
            </a:r>
            <a:r>
              <a:rPr lang="en-US" sz="2400" dirty="0" smtClean="0"/>
              <a:t>Nelson K, Axtell J, Derby KM, </a:t>
            </a:r>
            <a:r>
              <a:rPr lang="en-US" sz="2400" dirty="0" err="1" smtClean="0"/>
              <a:t>Moug</a:t>
            </a:r>
            <a:r>
              <a:rPr lang="el-GR" sz="2400" dirty="0" smtClean="0"/>
              <a:t> </a:t>
            </a:r>
            <a:r>
              <a:rPr lang="en-US" sz="2400" dirty="0" smtClean="0"/>
              <a:t>R, </a:t>
            </a:r>
            <a:r>
              <a:rPr lang="en-US" sz="2400" dirty="0" err="1" smtClean="0"/>
              <a:t>Berrera</a:t>
            </a:r>
            <a:r>
              <a:rPr lang="en-US" sz="2400" dirty="0" smtClean="0"/>
              <a:t> S, McLaughlin TF. A Preliminary Analysis of Therapeutic Horseback Riding.  International Journal of Social Sciences and Education</a:t>
            </a:r>
            <a:r>
              <a:rPr lang="el-GR" sz="2400" dirty="0" smtClean="0"/>
              <a:t>, 2011; </a:t>
            </a:r>
            <a:r>
              <a:rPr lang="en-US" sz="2400" dirty="0" smtClean="0"/>
              <a:t>1 (4)</a:t>
            </a:r>
            <a:r>
              <a:rPr lang="el-GR" sz="2400" dirty="0" smtClean="0"/>
              <a:t>: 644-656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Sterba</a:t>
            </a:r>
            <a:r>
              <a:rPr lang="en-US" sz="2400" dirty="0" smtClean="0"/>
              <a:t> MD. Does horseback riding therapy or therapist-directed hippotherapy rehabilitate children with cerebral palsy? Developmental  Medicine and Child Neurology</a:t>
            </a:r>
            <a:r>
              <a:rPr lang="el-GR" sz="2400" dirty="0" smtClean="0"/>
              <a:t>, 2007;</a:t>
            </a:r>
            <a:r>
              <a:rPr lang="en-US" sz="2400" dirty="0" smtClean="0"/>
              <a:t> 49</a:t>
            </a:r>
            <a:r>
              <a:rPr lang="el-GR" sz="2400" dirty="0" smtClean="0"/>
              <a:t>:</a:t>
            </a:r>
            <a:r>
              <a:rPr lang="en-US" sz="2400" dirty="0" smtClean="0"/>
              <a:t> 68-73. </a:t>
            </a:r>
          </a:p>
          <a:p>
            <a:r>
              <a:rPr lang="en-US" sz="2400" dirty="0" smtClean="0"/>
              <a:t>Taylor</a:t>
            </a:r>
            <a:r>
              <a:rPr lang="el-GR" sz="2400" dirty="0" smtClean="0"/>
              <a:t> </a:t>
            </a:r>
            <a:r>
              <a:rPr lang="en-US" sz="2400" dirty="0" smtClean="0"/>
              <a:t>RR, </a:t>
            </a:r>
            <a:r>
              <a:rPr lang="en-US" sz="2400" dirty="0" err="1" smtClean="0"/>
              <a:t>Kielhofner</a:t>
            </a:r>
            <a:r>
              <a:rPr lang="en-US" sz="2400" dirty="0" smtClean="0"/>
              <a:t> G,</a:t>
            </a:r>
            <a:r>
              <a:rPr lang="el-GR" sz="2400" dirty="0" smtClean="0"/>
              <a:t> </a:t>
            </a:r>
            <a:r>
              <a:rPr lang="en-US" sz="2400" dirty="0" smtClean="0"/>
              <a:t>Smith C, Butler S, Cahill SM, </a:t>
            </a:r>
            <a:r>
              <a:rPr lang="en-US" sz="2400" dirty="0" err="1" smtClean="0"/>
              <a:t>Ciukaj</a:t>
            </a:r>
            <a:r>
              <a:rPr lang="en-US" sz="2400" dirty="0" smtClean="0"/>
              <a:t> MD</a:t>
            </a:r>
            <a:r>
              <a:rPr lang="el-GR" sz="2400" dirty="0" smtClean="0"/>
              <a:t>, </a:t>
            </a:r>
            <a:r>
              <a:rPr lang="en-US" sz="2400" dirty="0" smtClean="0"/>
              <a:t>et al. Volitional Change in Children With Autism: A</a:t>
            </a:r>
            <a:r>
              <a:rPr lang="el-GR" sz="2400" dirty="0" smtClean="0"/>
              <a:t> </a:t>
            </a:r>
            <a:r>
              <a:rPr lang="en-US" sz="2400" dirty="0" smtClean="0"/>
              <a:t>Single-Case Design Study of the Impact of</a:t>
            </a:r>
            <a:r>
              <a:rPr lang="el-GR" sz="2400" dirty="0" smtClean="0"/>
              <a:t> </a:t>
            </a:r>
            <a:r>
              <a:rPr lang="en-US" sz="2400" dirty="0" smtClean="0"/>
              <a:t>Hippotherapy on Motivation</a:t>
            </a:r>
            <a:r>
              <a:rPr lang="el-GR" sz="2400" dirty="0" smtClean="0"/>
              <a:t>. </a:t>
            </a:r>
            <a:r>
              <a:rPr lang="en-US" sz="2400" dirty="0" smtClean="0"/>
              <a:t>Occupational Therapy in Mental Health, 2009; 25: 192–200.</a:t>
            </a:r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51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b="1" dirty="0" smtClean="0"/>
              <a:t>Ιππική Θεραπευτική Εκπαίδευση και Γυμναστική </a:t>
            </a:r>
            <a:r>
              <a:rPr lang="el-GR" sz="3100" b="0" dirty="0" smtClean="0"/>
              <a:t>(2 από 2)</a:t>
            </a:r>
            <a:endParaRPr lang="el-GR" sz="31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Πρέπει να την ασκούν άτομα εξειδικευμένα στη θεραπευτική ιππασία:</a:t>
            </a:r>
          </a:p>
          <a:p>
            <a:pPr>
              <a:buNone/>
            </a:pPr>
            <a:endParaRPr lang="el-GR" sz="2400" dirty="0" smtClean="0">
              <a:solidFill>
                <a:srgbClr val="0070C0"/>
              </a:solidFill>
            </a:endParaRPr>
          </a:p>
          <a:p>
            <a:r>
              <a:rPr lang="el-GR" sz="2400" dirty="0" smtClean="0"/>
              <a:t>Ειδικοί παιδαγωγοί, Καθηγητές Προσαρμοσμένης Κινητικής Αγωγής, Εκπαιδευτές Ιππασίας, κ.α. σε συνεργασία με:</a:t>
            </a:r>
          </a:p>
          <a:p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Ειδικούς επιστήμονες της αποκατάστασης, όπως Φυσικοθεραπευτές, </a:t>
            </a:r>
            <a:r>
              <a:rPr lang="el-GR" sz="2400" dirty="0" err="1" smtClean="0"/>
              <a:t>Εργοθεραπευτές</a:t>
            </a:r>
            <a:r>
              <a:rPr lang="el-GR" sz="2400" dirty="0" smtClean="0"/>
              <a:t>, Λογοθεραπευτές, κ.α. επίσης εξειδικευμένους στη θεραπευτική ιππασία</a:t>
            </a:r>
          </a:p>
          <a:p>
            <a:pPr>
              <a:buNone/>
            </a:pPr>
            <a:r>
              <a:rPr lang="el-GR" sz="2400" dirty="0" smtClean="0"/>
              <a:t> </a:t>
            </a:r>
          </a:p>
          <a:p>
            <a:pPr algn="r">
              <a:buNone/>
            </a:pPr>
            <a:r>
              <a:rPr lang="el-GR" sz="1800" dirty="0" smtClean="0"/>
              <a:t>                                        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(Νικολάου &amp; </a:t>
            </a:r>
            <a:r>
              <a:rPr lang="el-GR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Πολύζος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2013)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40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Σύνδεσμοι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>
                <a:hlinkClick r:id="rId2"/>
              </a:rPr>
              <a:t>Επιστημονική Εταιρία Θεραπευτικής Ιππασίας και </a:t>
            </a:r>
            <a:r>
              <a:rPr lang="el-GR" sz="2400" dirty="0" err="1" smtClean="0">
                <a:hlinkClick r:id="rId2"/>
              </a:rPr>
              <a:t>Ιπποθεραπείας</a:t>
            </a:r>
            <a:r>
              <a:rPr lang="el-GR" sz="2400" dirty="0" smtClean="0">
                <a:hlinkClick r:id="rId2"/>
              </a:rPr>
              <a:t>  Ελλάδας</a:t>
            </a:r>
            <a:endParaRPr lang="en-US" sz="2400" dirty="0" smtClean="0">
              <a:hlinkClick r:id="rId2"/>
            </a:endParaRPr>
          </a:p>
          <a:p>
            <a:endParaRPr lang="en-US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American </a:t>
            </a:r>
            <a:r>
              <a:rPr lang="en-US" sz="2400" dirty="0" err="1" smtClean="0">
                <a:hlinkClick r:id="rId2"/>
              </a:rPr>
              <a:t>Hippotherapy</a:t>
            </a:r>
            <a:r>
              <a:rPr lang="en-US" sz="2400" dirty="0" smtClean="0">
                <a:hlinkClick r:id="rId2"/>
              </a:rPr>
              <a:t> Association, </a:t>
            </a:r>
            <a:r>
              <a:rPr lang="en-US" sz="2400" dirty="0" err="1" smtClean="0">
                <a:hlinkClick r:id="rId2"/>
              </a:rPr>
              <a:t>Inc</a:t>
            </a:r>
            <a:endParaRPr lang="en-US" sz="2400" dirty="0" smtClean="0"/>
          </a:p>
          <a:p>
            <a:endParaRPr lang="en-US" sz="2400" dirty="0" smtClean="0"/>
          </a:p>
          <a:p>
            <a:pPr>
              <a:buClr>
                <a:schemeClr val="tx1"/>
              </a:buClr>
            </a:pPr>
            <a:r>
              <a:rPr lang="en-US" sz="2400" dirty="0" smtClean="0">
                <a:solidFill>
                  <a:srgbClr val="7030A0"/>
                </a:solidFill>
                <a:hlinkClick r:id="rId3"/>
              </a:rPr>
              <a:t>My child at Cerebral Palsy</a:t>
            </a:r>
            <a:endParaRPr lang="en-US" sz="2400" dirty="0" smtClean="0">
              <a:solidFill>
                <a:srgbClr val="7030A0"/>
              </a:solidFill>
            </a:endParaRP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hlinkClick r:id="rId4"/>
              </a:rPr>
              <a:t>The National Autistic Society</a:t>
            </a:r>
            <a:endParaRPr lang="en-US" sz="2400" dirty="0" smtClean="0">
              <a:solidFill>
                <a:srgbClr val="7030A0"/>
              </a:solidFill>
            </a:endParaRP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hlinkClick r:id="rId5"/>
              </a:rPr>
              <a:t>Down's Syndrome Association</a:t>
            </a:r>
            <a:endParaRPr lang="el-GR" sz="24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83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Τίτλος 6"/>
          <p:cNvSpPr>
            <a:spLocks noGrp="1"/>
          </p:cNvSpPr>
          <p:nvPr>
            <p:ph type="ctrTitle"/>
          </p:nvPr>
        </p:nvSpPr>
        <p:spPr>
          <a:xfrm>
            <a:off x="685651" y="909512"/>
            <a:ext cx="7772400" cy="1008112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11" name="Υπότιτλος 7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el-GR" dirty="0" smtClean="0"/>
              <a:t>Σας ευχαριστώ πολύ</a:t>
            </a:r>
            <a:endParaRPr lang="el-GR" dirty="0"/>
          </a:p>
        </p:txBody>
      </p:sp>
      <p:pic>
        <p:nvPicPr>
          <p:cNvPr id="12" name="Picture 4" descr="C:\Users\Nickolas\Desktop\1452095_357818757687763_1264250606_n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55776" y="1916832"/>
            <a:ext cx="4032150" cy="3024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6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5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>
                <a:solidFill>
                  <a:prstClr val="black"/>
                </a:solidFill>
              </a:rPr>
              <a:t>Ειρήνη </a:t>
            </a:r>
            <a:r>
              <a:rPr lang="el-GR" sz="2000" dirty="0" err="1">
                <a:solidFill>
                  <a:prstClr val="black"/>
                </a:solidFill>
              </a:rPr>
              <a:t>Γραμματοπούλου</a:t>
            </a:r>
            <a:r>
              <a:rPr lang="el-GR" sz="2000" dirty="0">
                <a:solidFill>
                  <a:prstClr val="black"/>
                </a:solidFill>
              </a:rPr>
              <a:t>,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Νικόλαος </a:t>
            </a:r>
            <a:r>
              <a:rPr lang="el-GR" sz="2000" dirty="0" err="1">
                <a:solidFill>
                  <a:prstClr val="black"/>
                </a:solidFill>
              </a:rPr>
              <a:t>Πολύζος</a:t>
            </a:r>
            <a:r>
              <a:rPr lang="el-GR" sz="2000" dirty="0">
                <a:solidFill>
                  <a:prstClr val="black"/>
                </a:solidFill>
              </a:rPr>
              <a:t>, Ιωάννης Νικολάου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/>
              <a:t>2014. </a:t>
            </a:r>
            <a:r>
              <a:rPr lang="el-GR" sz="2000" dirty="0" smtClean="0">
                <a:solidFill>
                  <a:prstClr val="black"/>
                </a:solidFill>
              </a:rPr>
              <a:t>Ειρήνη </a:t>
            </a:r>
            <a:r>
              <a:rPr lang="el-GR" sz="2000" dirty="0" err="1" smtClean="0">
                <a:solidFill>
                  <a:prstClr val="black"/>
                </a:solidFill>
              </a:rPr>
              <a:t>Γραμματοπούλου</a:t>
            </a:r>
            <a:r>
              <a:rPr lang="el-GR" sz="2000" dirty="0" smtClean="0">
                <a:solidFill>
                  <a:prstClr val="black"/>
                </a:solidFill>
              </a:rPr>
              <a:t>,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Νικόλαος </a:t>
            </a:r>
            <a:r>
              <a:rPr lang="el-GR" sz="2000" dirty="0" err="1" smtClean="0">
                <a:solidFill>
                  <a:prstClr val="black"/>
                </a:solidFill>
              </a:rPr>
              <a:t>Πολύζος</a:t>
            </a:r>
            <a:r>
              <a:rPr lang="el-GR" sz="2000" dirty="0" smtClean="0">
                <a:solidFill>
                  <a:prstClr val="black"/>
                </a:solidFill>
              </a:rPr>
              <a:t>, Ιωάννης Νικολάου</a:t>
            </a:r>
            <a:r>
              <a:rPr lang="el-GR" sz="2000" dirty="0" smtClean="0"/>
              <a:t>. «Προσαρμοσμένη Κινητική Δραστηριότητα. Ενότητα 9: Θεραπευτική Ιππασία στις αναπτυξιακές διαταραχές και στις νευρολογικές παθήσεις».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81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61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562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err="1" smtClean="0">
                <a:solidFill>
                  <a:srgbClr val="004B82"/>
                </a:solidFill>
              </a:rPr>
              <a:t>Ιπποθεραπεία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l-GR" sz="7400" dirty="0" smtClean="0"/>
              <a:t>Είναι μια θεραπευτική συνεδρία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l-GR" sz="7400" dirty="0" smtClean="0"/>
              <a:t>Αφορά στους επιστήμονες της αποκατάστασης (φυσικοθεραπευτές,   εργοθεραπευτές, λογοθεραπευτές,  ψυχιάτρους, ψυχολόγους)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l-GR" sz="7400" dirty="0" smtClean="0"/>
              <a:t>Πρόκειται για την μεταφορά μιας συνεδρίας αποκατάστασης,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7400" dirty="0" smtClean="0"/>
              <a:t>     αντί στην αίθουσα στην αρένα και αντί να χρησιμοποιούνται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7400" dirty="0" smtClean="0"/>
              <a:t>     κάποια άλλα θεραπευτικά εργαλεία, χρησιμοποιείται το άλογο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l-GR" sz="7400" dirty="0" smtClean="0"/>
              <a:t>Τηρούνται όλες οι προϋποθέσεις (αξιολόγηση, πρωτόκολλο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7400" dirty="0" smtClean="0"/>
              <a:t>      θεραπείας, στόχοι θεραπείας, κτλ), που απαιτούνται και στο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7400" dirty="0" smtClean="0"/>
              <a:t>      θεραπευτήριο</a:t>
            </a:r>
          </a:p>
          <a:p>
            <a:pPr algn="r">
              <a:buNone/>
            </a:pPr>
            <a:r>
              <a:rPr lang="el-GR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</a:t>
            </a:r>
            <a:endParaRPr lang="el-GR" sz="2900" dirty="0"/>
          </a:p>
        </p:txBody>
      </p:sp>
      <p:sp>
        <p:nvSpPr>
          <p:cNvPr id="4" name="Rectangle 3"/>
          <p:cNvSpPr/>
          <p:nvPr/>
        </p:nvSpPr>
        <p:spPr>
          <a:xfrm>
            <a:off x="5723220" y="5734014"/>
            <a:ext cx="2271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(</a:t>
            </a:r>
            <a:r>
              <a:rPr lang="el-G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Νικολάου 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&amp; </a:t>
            </a:r>
            <a:r>
              <a:rPr lang="el-G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Πολύζος</a:t>
            </a:r>
            <a:r>
              <a:rPr lang="el-G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2013)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9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42 - TextBox"/>
          <p:cNvSpPr txBox="1"/>
          <p:nvPr/>
        </p:nvSpPr>
        <p:spPr>
          <a:xfrm>
            <a:off x="5886019" y="6431850"/>
            <a:ext cx="2271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dirty="0" smtClean="0"/>
              <a:t>(Νικολάου &amp; </a:t>
            </a:r>
            <a:r>
              <a:rPr lang="el-GR" sz="1400" dirty="0" err="1" smtClean="0"/>
              <a:t>Πολύζος</a:t>
            </a:r>
            <a:r>
              <a:rPr lang="el-GR" sz="1400" dirty="0" smtClean="0"/>
              <a:t>, 2008)</a:t>
            </a:r>
            <a:endParaRPr lang="el-GR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Ελληνικό μοντέλο θεραπευτικής ιππασίας</a:t>
            </a:r>
            <a:endParaRPr lang="el-GR" dirty="0"/>
          </a:p>
        </p:txBody>
      </p:sp>
      <p:grpSp>
        <p:nvGrpSpPr>
          <p:cNvPr id="3" name="Group 2"/>
          <p:cNvGrpSpPr/>
          <p:nvPr/>
        </p:nvGrpSpPr>
        <p:grpSpPr>
          <a:xfrm>
            <a:off x="258736" y="1196752"/>
            <a:ext cx="8777760" cy="5040560"/>
            <a:chOff x="258736" y="1196752"/>
            <a:chExt cx="8777760" cy="5040560"/>
          </a:xfrm>
        </p:grpSpPr>
        <p:sp>
          <p:nvSpPr>
            <p:cNvPr id="5" name="6 - Ορθογώνιο"/>
            <p:cNvSpPr/>
            <p:nvPr/>
          </p:nvSpPr>
          <p:spPr>
            <a:xfrm>
              <a:off x="2555776" y="1196752"/>
              <a:ext cx="4104456" cy="72008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4B82"/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>
                <a:solidFill>
                  <a:srgbClr val="003964"/>
                </a:solidFill>
              </a:endParaRPr>
            </a:p>
          </p:txBody>
        </p:sp>
        <p:sp>
          <p:nvSpPr>
            <p:cNvPr id="6" name="7 - Στρογγυλεμένο ορθογώνιο"/>
            <p:cNvSpPr/>
            <p:nvPr/>
          </p:nvSpPr>
          <p:spPr>
            <a:xfrm>
              <a:off x="690784" y="2348880"/>
              <a:ext cx="2880320" cy="8640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4B8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b="1" dirty="0" smtClean="0">
                  <a:solidFill>
                    <a:srgbClr val="003964"/>
                  </a:solidFill>
                </a:rPr>
                <a:t>Ειδική θεραπευτική εκπαίδευση και γυμναστική</a:t>
              </a:r>
              <a:endParaRPr lang="el-GR" b="1" dirty="0">
                <a:solidFill>
                  <a:srgbClr val="003964"/>
                </a:solidFill>
              </a:endParaRPr>
            </a:p>
          </p:txBody>
        </p:sp>
        <p:sp>
          <p:nvSpPr>
            <p:cNvPr id="7" name="8 - Στρογγυλεμένο ορθογώνιο"/>
            <p:cNvSpPr/>
            <p:nvPr/>
          </p:nvSpPr>
          <p:spPr>
            <a:xfrm>
              <a:off x="5371304" y="2348880"/>
              <a:ext cx="2736304" cy="8640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4B8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b="1" dirty="0" smtClean="0">
                  <a:solidFill>
                    <a:srgbClr val="003964"/>
                  </a:solidFill>
                </a:rPr>
                <a:t>Ιπποθεραπεία</a:t>
              </a:r>
              <a:endParaRPr lang="el-GR" b="1" dirty="0">
                <a:solidFill>
                  <a:srgbClr val="003964"/>
                </a:solidFill>
              </a:endParaRPr>
            </a:p>
          </p:txBody>
        </p:sp>
        <p:sp>
          <p:nvSpPr>
            <p:cNvPr id="8" name="9 - Στρογγυλεμένο ορθογώνιο"/>
            <p:cNvSpPr/>
            <p:nvPr/>
          </p:nvSpPr>
          <p:spPr>
            <a:xfrm>
              <a:off x="258736" y="3573016"/>
              <a:ext cx="1584176" cy="9361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4B8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b="1" dirty="0" smtClean="0">
                  <a:solidFill>
                    <a:srgbClr val="003964"/>
                  </a:solidFill>
                </a:rPr>
                <a:t>Ειδικοί Παιδαγωγοί</a:t>
              </a:r>
              <a:endParaRPr lang="el-GR" b="1" dirty="0">
                <a:solidFill>
                  <a:srgbClr val="003964"/>
                </a:solidFill>
              </a:endParaRPr>
            </a:p>
          </p:txBody>
        </p:sp>
        <p:sp>
          <p:nvSpPr>
            <p:cNvPr id="9" name="10 - Στρογγυλεμένο ορθογώνιο"/>
            <p:cNvSpPr/>
            <p:nvPr/>
          </p:nvSpPr>
          <p:spPr>
            <a:xfrm>
              <a:off x="2202952" y="3573016"/>
              <a:ext cx="2009008" cy="8640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4B8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b="1" dirty="0" smtClean="0">
                  <a:solidFill>
                    <a:srgbClr val="003964"/>
                  </a:solidFill>
                </a:rPr>
                <a:t>Καθηγητές Προσαρμοσμένης Κινητικής Αγωγής</a:t>
              </a:r>
              <a:endParaRPr lang="el-GR" b="1" dirty="0">
                <a:solidFill>
                  <a:srgbClr val="003964"/>
                </a:solidFill>
              </a:endParaRPr>
            </a:p>
          </p:txBody>
        </p:sp>
        <p:sp>
          <p:nvSpPr>
            <p:cNvPr id="10" name="11 - Στρογγυλεμένο ορθογώνιο"/>
            <p:cNvSpPr/>
            <p:nvPr/>
          </p:nvSpPr>
          <p:spPr>
            <a:xfrm>
              <a:off x="2202952" y="5157192"/>
              <a:ext cx="1800200" cy="108012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4B8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b="1" dirty="0" smtClean="0">
                  <a:solidFill>
                    <a:srgbClr val="003964"/>
                  </a:solidFill>
                </a:rPr>
                <a:t>Άλλες εκπαιδευτικές παρεμβάσεις</a:t>
              </a:r>
              <a:endParaRPr lang="el-GR" b="1" dirty="0">
                <a:solidFill>
                  <a:srgbClr val="003964"/>
                </a:solidFill>
              </a:endParaRPr>
            </a:p>
          </p:txBody>
        </p:sp>
        <p:sp>
          <p:nvSpPr>
            <p:cNvPr id="11" name="12 - Στρογγυλεμένο ορθογώνιο"/>
            <p:cNvSpPr/>
            <p:nvPr/>
          </p:nvSpPr>
          <p:spPr>
            <a:xfrm>
              <a:off x="258736" y="5157192"/>
              <a:ext cx="1728192" cy="108012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4B8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b="1" dirty="0" smtClean="0">
                  <a:solidFill>
                    <a:srgbClr val="003964"/>
                  </a:solidFill>
                </a:rPr>
                <a:t>Εκπαιδευτές ιππασίας </a:t>
              </a:r>
              <a:r>
                <a:rPr lang="el-GR" b="1" dirty="0" err="1" smtClean="0">
                  <a:solidFill>
                    <a:srgbClr val="003964"/>
                  </a:solidFill>
                </a:rPr>
                <a:t>Αμ</a:t>
              </a:r>
              <a:r>
                <a:rPr lang="el-GR" b="1" dirty="0" err="1">
                  <a:solidFill>
                    <a:srgbClr val="003964"/>
                  </a:solidFill>
                </a:rPr>
                <a:t>ε</a:t>
              </a:r>
              <a:r>
                <a:rPr lang="el-GR" b="1" dirty="0" err="1" smtClean="0">
                  <a:solidFill>
                    <a:srgbClr val="003964"/>
                  </a:solidFill>
                </a:rPr>
                <a:t>Α</a:t>
              </a:r>
              <a:endParaRPr lang="el-GR" b="1" dirty="0">
                <a:solidFill>
                  <a:srgbClr val="003964"/>
                </a:solidFill>
              </a:endParaRPr>
            </a:p>
          </p:txBody>
        </p:sp>
        <p:sp>
          <p:nvSpPr>
            <p:cNvPr id="12" name="13 - Στρογγυλεμένο ορθογώνιο"/>
            <p:cNvSpPr/>
            <p:nvPr/>
          </p:nvSpPr>
          <p:spPr>
            <a:xfrm>
              <a:off x="4427984" y="3717032"/>
              <a:ext cx="2232248" cy="7920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4B8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b="1" dirty="0" smtClean="0">
                  <a:solidFill>
                    <a:srgbClr val="003964"/>
                  </a:solidFill>
                </a:rPr>
                <a:t>Φυσικοθεραπευτές</a:t>
              </a:r>
              <a:endParaRPr lang="el-GR" b="1" dirty="0">
                <a:solidFill>
                  <a:srgbClr val="003964"/>
                </a:solidFill>
              </a:endParaRPr>
            </a:p>
          </p:txBody>
        </p:sp>
        <p:sp>
          <p:nvSpPr>
            <p:cNvPr id="13" name="14 - Στρογγυλεμένο ορθογώνιο"/>
            <p:cNvSpPr/>
            <p:nvPr/>
          </p:nvSpPr>
          <p:spPr>
            <a:xfrm>
              <a:off x="7171504" y="3573016"/>
              <a:ext cx="1864992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4B8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b="1" dirty="0" smtClean="0">
                  <a:solidFill>
                    <a:srgbClr val="003964"/>
                  </a:solidFill>
                </a:rPr>
                <a:t>Εργοθεραπευτές</a:t>
              </a:r>
              <a:endParaRPr lang="el-GR" b="1" dirty="0">
                <a:solidFill>
                  <a:srgbClr val="003964"/>
                </a:solidFill>
              </a:endParaRPr>
            </a:p>
          </p:txBody>
        </p:sp>
        <p:sp>
          <p:nvSpPr>
            <p:cNvPr id="14" name="15 - Στρογγυλεμένο ορθογώνιο"/>
            <p:cNvSpPr/>
            <p:nvPr/>
          </p:nvSpPr>
          <p:spPr>
            <a:xfrm>
              <a:off x="4572000" y="5157192"/>
              <a:ext cx="2095448" cy="72008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4B8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b="1" dirty="0" smtClean="0">
                  <a:solidFill>
                    <a:srgbClr val="003964"/>
                  </a:solidFill>
                </a:rPr>
                <a:t>Λογοθεραπευτές</a:t>
              </a:r>
              <a:endParaRPr lang="el-GR" b="1" dirty="0">
                <a:solidFill>
                  <a:srgbClr val="003964"/>
                </a:solidFill>
              </a:endParaRPr>
            </a:p>
          </p:txBody>
        </p:sp>
        <p:sp>
          <p:nvSpPr>
            <p:cNvPr id="15" name="16 - Στρογγυλεμένο ορθογώνιο"/>
            <p:cNvSpPr/>
            <p:nvPr/>
          </p:nvSpPr>
          <p:spPr>
            <a:xfrm>
              <a:off x="7099496" y="5157192"/>
              <a:ext cx="1872208" cy="100811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4B8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b="1" dirty="0" smtClean="0">
                  <a:solidFill>
                    <a:srgbClr val="003964"/>
                  </a:solidFill>
                </a:rPr>
                <a:t>Ψυχίατροι, Ψυχολόγοι</a:t>
              </a:r>
              <a:endParaRPr lang="el-GR" b="1" dirty="0">
                <a:solidFill>
                  <a:srgbClr val="003964"/>
                </a:solidFill>
              </a:endParaRPr>
            </a:p>
          </p:txBody>
        </p:sp>
        <p:sp>
          <p:nvSpPr>
            <p:cNvPr id="16" name="17 - Βέλος προς τα κάτω"/>
            <p:cNvSpPr/>
            <p:nvPr/>
          </p:nvSpPr>
          <p:spPr>
            <a:xfrm>
              <a:off x="2851024" y="1916832"/>
              <a:ext cx="360040" cy="360040"/>
            </a:xfrm>
            <a:prstGeom prst="downArrow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dirty="0">
                <a:solidFill>
                  <a:srgbClr val="003964"/>
                </a:solidFill>
              </a:endParaRPr>
            </a:p>
          </p:txBody>
        </p:sp>
        <p:sp>
          <p:nvSpPr>
            <p:cNvPr id="17" name="18 - Βέλος προς τα κάτω"/>
            <p:cNvSpPr/>
            <p:nvPr/>
          </p:nvSpPr>
          <p:spPr>
            <a:xfrm>
              <a:off x="5731344" y="1916832"/>
              <a:ext cx="360040" cy="360040"/>
            </a:xfrm>
            <a:prstGeom prst="downArrow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>
                <a:solidFill>
                  <a:srgbClr val="003964"/>
                </a:solidFill>
              </a:endParaRPr>
            </a:p>
          </p:txBody>
        </p:sp>
        <p:sp>
          <p:nvSpPr>
            <p:cNvPr id="18" name="19 - Βέλος προς τα κάτω"/>
            <p:cNvSpPr/>
            <p:nvPr/>
          </p:nvSpPr>
          <p:spPr>
            <a:xfrm>
              <a:off x="1122832" y="3212976"/>
              <a:ext cx="45719" cy="288032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>
                <a:solidFill>
                  <a:srgbClr val="003964"/>
                </a:solidFill>
              </a:endParaRPr>
            </a:p>
          </p:txBody>
        </p:sp>
        <p:sp>
          <p:nvSpPr>
            <p:cNvPr id="19" name="20 - Βέλος προς τα κάτω"/>
            <p:cNvSpPr/>
            <p:nvPr/>
          </p:nvSpPr>
          <p:spPr>
            <a:xfrm>
              <a:off x="2851024" y="3212976"/>
              <a:ext cx="45719" cy="288032"/>
            </a:xfrm>
            <a:prstGeom prst="downArrow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>
                <a:solidFill>
                  <a:srgbClr val="003964"/>
                </a:solidFill>
              </a:endParaRPr>
            </a:p>
          </p:txBody>
        </p:sp>
        <p:cxnSp>
          <p:nvCxnSpPr>
            <p:cNvPr id="20" name="21 - Ευθεία γραμμή σύνδεσης"/>
            <p:cNvCxnSpPr/>
            <p:nvPr/>
          </p:nvCxnSpPr>
          <p:spPr>
            <a:xfrm rot="5400000">
              <a:off x="1230844" y="3897052"/>
              <a:ext cx="1368152" cy="0"/>
            </a:xfrm>
            <a:prstGeom prst="line">
              <a:avLst/>
            </a:prstGeom>
            <a:ln w="444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2 - Ευθεία γραμμή σύνδεσης"/>
            <p:cNvCxnSpPr/>
            <p:nvPr/>
          </p:nvCxnSpPr>
          <p:spPr>
            <a:xfrm rot="10800000">
              <a:off x="1194840" y="4581128"/>
              <a:ext cx="720080" cy="0"/>
            </a:xfrm>
            <a:prstGeom prst="line">
              <a:avLst/>
            </a:prstGeom>
            <a:ln w="444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3 - Βέλος προς τα κάτω"/>
            <p:cNvSpPr/>
            <p:nvPr/>
          </p:nvSpPr>
          <p:spPr>
            <a:xfrm>
              <a:off x="1194840" y="4581128"/>
              <a:ext cx="45719" cy="432048"/>
            </a:xfrm>
            <a:prstGeom prst="downArrow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>
                <a:solidFill>
                  <a:srgbClr val="003964"/>
                </a:solidFill>
              </a:endParaRPr>
            </a:p>
          </p:txBody>
        </p:sp>
        <p:cxnSp>
          <p:nvCxnSpPr>
            <p:cNvPr id="23" name="24 - Ευθεία γραμμή σύνδεσης"/>
            <p:cNvCxnSpPr>
              <a:stCxn id="6" idx="2"/>
            </p:cNvCxnSpPr>
            <p:nvPr/>
          </p:nvCxnSpPr>
          <p:spPr>
            <a:xfrm rot="5400000">
              <a:off x="1446868" y="3897052"/>
              <a:ext cx="1368152" cy="0"/>
            </a:xfrm>
            <a:prstGeom prst="line">
              <a:avLst/>
            </a:prstGeom>
            <a:ln w="444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5 - Ευθεία γραμμή σύνδεσης"/>
            <p:cNvCxnSpPr/>
            <p:nvPr/>
          </p:nvCxnSpPr>
          <p:spPr>
            <a:xfrm>
              <a:off x="2130944" y="4581128"/>
              <a:ext cx="720080" cy="0"/>
            </a:xfrm>
            <a:prstGeom prst="line">
              <a:avLst/>
            </a:prstGeom>
            <a:ln w="444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6 - Βέλος προς τα κάτω"/>
            <p:cNvSpPr/>
            <p:nvPr/>
          </p:nvSpPr>
          <p:spPr>
            <a:xfrm>
              <a:off x="2851024" y="4581128"/>
              <a:ext cx="72008" cy="504056"/>
            </a:xfrm>
            <a:prstGeom prst="downArrow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>
                <a:solidFill>
                  <a:srgbClr val="003964"/>
                </a:solidFill>
              </a:endParaRPr>
            </a:p>
          </p:txBody>
        </p:sp>
        <p:sp>
          <p:nvSpPr>
            <p:cNvPr id="26" name="27 - Βέλος προς τα κάτω"/>
            <p:cNvSpPr/>
            <p:nvPr/>
          </p:nvSpPr>
          <p:spPr>
            <a:xfrm>
              <a:off x="5911364" y="3212976"/>
              <a:ext cx="45719" cy="504056"/>
            </a:xfrm>
            <a:prstGeom prst="downArrow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>
                <a:solidFill>
                  <a:srgbClr val="003964"/>
                </a:solidFill>
              </a:endParaRPr>
            </a:p>
          </p:txBody>
        </p:sp>
        <p:cxnSp>
          <p:nvCxnSpPr>
            <p:cNvPr id="28" name="29 - Ευθεία γραμμή σύνδεσης"/>
            <p:cNvCxnSpPr>
              <a:stCxn id="7" idx="2"/>
            </p:cNvCxnSpPr>
            <p:nvPr/>
          </p:nvCxnSpPr>
          <p:spPr>
            <a:xfrm rot="5400000">
              <a:off x="6019376" y="3933056"/>
              <a:ext cx="1440160" cy="0"/>
            </a:xfrm>
            <a:prstGeom prst="line">
              <a:avLst/>
            </a:prstGeom>
            <a:ln w="412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30 - Ευθεία γραμμή σύνδεσης"/>
            <p:cNvCxnSpPr/>
            <p:nvPr/>
          </p:nvCxnSpPr>
          <p:spPr>
            <a:xfrm rot="10800000">
              <a:off x="5803352" y="4653136"/>
              <a:ext cx="936104" cy="0"/>
            </a:xfrm>
            <a:prstGeom prst="line">
              <a:avLst/>
            </a:prstGeom>
            <a:ln w="444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31 - Βέλος προς τα κάτω"/>
            <p:cNvSpPr/>
            <p:nvPr/>
          </p:nvSpPr>
          <p:spPr>
            <a:xfrm>
              <a:off x="5803352" y="4653136"/>
              <a:ext cx="45719" cy="360040"/>
            </a:xfrm>
            <a:prstGeom prst="downArrow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>
                <a:solidFill>
                  <a:srgbClr val="003964"/>
                </a:solidFill>
              </a:endParaRPr>
            </a:p>
          </p:txBody>
        </p:sp>
        <p:cxnSp>
          <p:nvCxnSpPr>
            <p:cNvPr id="31" name="32 - Ευθεία γραμμή σύνδεσης"/>
            <p:cNvCxnSpPr/>
            <p:nvPr/>
          </p:nvCxnSpPr>
          <p:spPr>
            <a:xfrm rot="5400000">
              <a:off x="6307408" y="3933056"/>
              <a:ext cx="1440160" cy="0"/>
            </a:xfrm>
            <a:prstGeom prst="line">
              <a:avLst/>
            </a:prstGeom>
            <a:ln w="444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3 - Ευθεία γραμμή σύνδεσης"/>
            <p:cNvCxnSpPr/>
            <p:nvPr/>
          </p:nvCxnSpPr>
          <p:spPr>
            <a:xfrm>
              <a:off x="7027488" y="4653136"/>
              <a:ext cx="1102980" cy="0"/>
            </a:xfrm>
            <a:prstGeom prst="line">
              <a:avLst/>
            </a:prstGeom>
            <a:ln w="444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34 - Βέλος προς τα κάτω"/>
            <p:cNvSpPr/>
            <p:nvPr/>
          </p:nvSpPr>
          <p:spPr>
            <a:xfrm>
              <a:off x="8107608" y="4653136"/>
              <a:ext cx="45719" cy="432048"/>
            </a:xfrm>
            <a:prstGeom prst="downArrow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>
                <a:solidFill>
                  <a:srgbClr val="003964"/>
                </a:solidFill>
              </a:endParaRPr>
            </a:p>
          </p:txBody>
        </p:sp>
        <p:sp>
          <p:nvSpPr>
            <p:cNvPr id="34" name="35 - Ορθογώνιο"/>
            <p:cNvSpPr/>
            <p:nvPr/>
          </p:nvSpPr>
          <p:spPr>
            <a:xfrm>
              <a:off x="3131840" y="1340768"/>
              <a:ext cx="27417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2000" b="1" dirty="0" smtClean="0">
                  <a:ln w="1905"/>
                  <a:solidFill>
                    <a:srgbClr val="003964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 ΘΕΡΑΠΕΥΤΙΚΗ ΙΠΠΑΣΙΑ</a:t>
              </a:r>
              <a:endParaRPr lang="el-GR" sz="2000" b="1" cap="none" spc="0" dirty="0">
                <a:ln w="1905"/>
                <a:solidFill>
                  <a:srgbClr val="0039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37" name="27 - Βέλος προς τα κάτω"/>
            <p:cNvSpPr/>
            <p:nvPr/>
          </p:nvSpPr>
          <p:spPr>
            <a:xfrm>
              <a:off x="7740352" y="3221360"/>
              <a:ext cx="45719" cy="351656"/>
            </a:xfrm>
            <a:prstGeom prst="downArrow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>
                <a:solidFill>
                  <a:srgbClr val="00396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4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004B82"/>
                </a:solidFill>
              </a:rPr>
              <a:t>Ενδείξεις της Θεραπευτικής Ιππασίας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 numCol="2"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/>
              <a:t>Εγκεφαλική παράλυση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Μυϊκή δυστροφία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Δισχιδής ράχη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Βλάβες νωτιαίου μυελού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 Σκλήρυνση κατά πλάκας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Εγκεφαλικό επεισόδιο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Τύφλωση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Κώφωση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Διαταραχές αυτιστικού φάσματος 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Δυσκολίες μάθησης 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Νοητική αναπηρία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Προβλήματα συμπεριφοράς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Σύνδρομο </a:t>
            </a:r>
            <a:r>
              <a:rPr lang="en-US" sz="2400" dirty="0" smtClean="0"/>
              <a:t>Down </a:t>
            </a:r>
            <a:endParaRPr lang="el-GR" sz="2400" dirty="0" smtClean="0"/>
          </a:p>
          <a:p>
            <a:pPr>
              <a:lnSpc>
                <a:spcPct val="120000"/>
              </a:lnSpc>
            </a:pPr>
            <a:r>
              <a:rPr lang="el-GR" sz="2400" dirty="0" smtClean="0"/>
              <a:t>Ψυχολογικά ή ψυχιατρικά προβλήματα</a:t>
            </a:r>
            <a:endParaRPr lang="en-US" sz="2400" dirty="0" smtClean="0"/>
          </a:p>
          <a:p>
            <a:endParaRPr lang="el-GR" sz="2400" dirty="0" smtClean="0"/>
          </a:p>
          <a:p>
            <a:pPr>
              <a:buNone/>
            </a:pP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0" y="4535542"/>
            <a:ext cx="4139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(</a:t>
            </a:r>
            <a:r>
              <a:rPr lang="el-GR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Heipertz</a:t>
            </a:r>
            <a:r>
              <a:rPr lang="en-US" sz="1400" dirty="0">
                <a:latin typeface="+mn-lt"/>
              </a:rPr>
              <a:t>, 1977</a:t>
            </a:r>
            <a:r>
              <a:rPr lang="el-GR" sz="1400" dirty="0">
                <a:latin typeface="+mn-lt"/>
              </a:rPr>
              <a:t>; 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Bertoti</a:t>
            </a:r>
            <a:r>
              <a:rPr lang="en-US" sz="1400" dirty="0">
                <a:latin typeface="+mn-lt"/>
              </a:rPr>
              <a:t>,</a:t>
            </a:r>
            <a:r>
              <a:rPr lang="el-GR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1988</a:t>
            </a:r>
            <a:r>
              <a:rPr lang="el-GR" sz="1400" dirty="0">
                <a:latin typeface="+mn-lt"/>
              </a:rPr>
              <a:t>; </a:t>
            </a:r>
            <a:r>
              <a:rPr lang="en-US" sz="1400" dirty="0">
                <a:latin typeface="+mn-lt"/>
              </a:rPr>
              <a:t>Bass</a:t>
            </a:r>
            <a:r>
              <a:rPr lang="el-GR" sz="1400" dirty="0">
                <a:latin typeface="+mn-lt"/>
              </a:rPr>
              <a:t>,</a:t>
            </a:r>
            <a:r>
              <a:rPr lang="en-US" sz="1400" dirty="0">
                <a:latin typeface="+mn-lt"/>
              </a:rPr>
              <a:t> </a:t>
            </a:r>
            <a:r>
              <a:rPr lang="el-GR" sz="1400" dirty="0">
                <a:latin typeface="+mn-lt"/>
              </a:rPr>
              <a:t>2009; </a:t>
            </a:r>
            <a:r>
              <a:rPr lang="en-US" sz="1400" dirty="0">
                <a:latin typeface="+mn-lt"/>
              </a:rPr>
              <a:t>Hammer</a:t>
            </a:r>
            <a:r>
              <a:rPr lang="el-GR" sz="1400" dirty="0">
                <a:latin typeface="+mn-lt"/>
              </a:rPr>
              <a:t>, 2005; </a:t>
            </a:r>
            <a:r>
              <a:rPr lang="en-US" sz="1400" dirty="0">
                <a:latin typeface="+mn-lt"/>
              </a:rPr>
              <a:t>Champagne &amp; </a:t>
            </a:r>
            <a:r>
              <a:rPr lang="en-US" sz="1400" dirty="0" err="1">
                <a:latin typeface="+mn-lt"/>
              </a:rPr>
              <a:t>Dugas</a:t>
            </a:r>
            <a:r>
              <a:rPr lang="en-US" sz="1400" dirty="0">
                <a:latin typeface="+mn-lt"/>
              </a:rPr>
              <a:t>, 2010)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27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8a74164467ab6ce5b8685e7cebfec846a775df"/>
  <p:tag name="ISPRING_RESOURCE_PATHS_HASH_PRESENTER" val="213baaf3b5cd722c25a4fa9bd2d3e7a894f010"/>
</p:tagLst>
</file>

<file path=ppt/theme/theme1.xml><?xml version="1.0" encoding="utf-8"?>
<a:theme xmlns:a="http://schemas.openxmlformats.org/drawingml/2006/main" name="OC_template_updated">
  <a:themeElements>
    <a:clrScheme name="Custom 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3596</Words>
  <Application>Microsoft Office PowerPoint</Application>
  <PresentationFormat>On-screen Show (4:3)</PresentationFormat>
  <Paragraphs>472</Paragraphs>
  <Slides>66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OC_template_updated</vt:lpstr>
      <vt:lpstr>Προσαρμοσμένη Κινητική Δραστηριότητα</vt:lpstr>
      <vt:lpstr>Περιεχόμενα</vt:lpstr>
      <vt:lpstr>Θεραπευτική ιππασία</vt:lpstr>
      <vt:lpstr>Η Θεραπευτική Ιππασία περιλαμβάνει:</vt:lpstr>
      <vt:lpstr>Ιππική Θεραπευτική Εκπαίδευση και Γυμναστική (1 από 2)</vt:lpstr>
      <vt:lpstr>Ιππική Θεραπευτική Εκπαίδευση και Γυμναστική (2 από 2)</vt:lpstr>
      <vt:lpstr>Ιπποθεραπεία</vt:lpstr>
      <vt:lpstr>Ελληνικό μοντέλο θεραπευτικής ιππασίας</vt:lpstr>
      <vt:lpstr>Ενδείξεις της Θεραπευτικής Ιππασίας</vt:lpstr>
      <vt:lpstr>Πολυαισθητηριακό περιβάλλον (1 από 2) </vt:lpstr>
      <vt:lpstr>Πολυαισθητηριακό περιβάλλον (2 από 2) </vt:lpstr>
      <vt:lpstr>Πλαστικότητα του εγκεφάλου</vt:lpstr>
      <vt:lpstr>Συνδυασμός της πλαστικότητας του εγκεφάλου &amp; πολυαισθητηριακό περιβάλλον</vt:lpstr>
      <vt:lpstr>Νευρολογικές διαταραχές </vt:lpstr>
      <vt:lpstr>Εγκεφαλική Παράλυση (Ε.Π.)</vt:lpstr>
      <vt:lpstr>Κατηγοριοποίηση Ε.Π.</vt:lpstr>
      <vt:lpstr>Κλίμακες αξιολόγησης </vt:lpstr>
      <vt:lpstr>Θεραπευτικές παρεμβάσεις </vt:lpstr>
      <vt:lpstr>Κινητικές διαταραχές νευρολογικών παθήσεων</vt:lpstr>
      <vt:lpstr>Συνοδά προβλήματα</vt:lpstr>
      <vt:lpstr>Ιπποθεραπεία και Νευρολογικές παθήσεις </vt:lpstr>
      <vt:lpstr> Bertoti (1988)</vt:lpstr>
      <vt:lpstr> McGibbon et al. (2009)</vt:lpstr>
      <vt:lpstr> Honkavaara &amp; Rintala (2010)</vt:lpstr>
      <vt:lpstr> Encheff et al. (2012)</vt:lpstr>
      <vt:lpstr> Debuse, Gibb &amp; Chandler (2009)</vt:lpstr>
      <vt:lpstr> Drnach et al. (2010)</vt:lpstr>
      <vt:lpstr>Ενδεικτικό Πρόγραμμα Ιπποθεραπευτικής Παρέμβασης  (1 από 9)</vt:lpstr>
      <vt:lpstr>Απλή ίππευση (2 από 9) </vt:lpstr>
      <vt:lpstr>Ορθοστάτηση (3 από 9) </vt:lpstr>
      <vt:lpstr>Τετραποδική θέση (4 από 9) </vt:lpstr>
      <vt:lpstr>Παιχνίδι με την χρήση του ημιπληγικού άνω άκρου (5 από 9)</vt:lpstr>
      <vt:lpstr>Έγερση από τη σέλα με δραστηριότητα  (6 από 9) </vt:lpstr>
      <vt:lpstr>Έγερση από σέλα με δραστηριότητα προς την ημιπληγική πλευρά (7 από 9)</vt:lpstr>
      <vt:lpstr>Έγερση από τη σέλα με οδήγηση  (8 από 9)</vt:lpstr>
      <vt:lpstr>Οδήγηση του αλόγου (9 από 9)</vt:lpstr>
      <vt:lpstr>Διάχυτες Αναπτυξιακές Διαταραχές (1 από 2)</vt:lpstr>
      <vt:lpstr>Διάχυτες Αναπτυξιακές Διαταραχές (2 από 2)</vt:lpstr>
      <vt:lpstr>Αίτια  </vt:lpstr>
      <vt:lpstr>Κλινική εικόνα ατόμων που ανήκουν στις Δ.Α.Φ. (1 από 2)</vt:lpstr>
      <vt:lpstr> </vt:lpstr>
      <vt:lpstr>Εργαλεία αξιολόγησης  </vt:lpstr>
      <vt:lpstr>Θεραπευτικές παρεμβάσεις:</vt:lpstr>
      <vt:lpstr>Ιπποθεραπεία και αναπτυξιακές διαταραχές</vt:lpstr>
      <vt:lpstr> Κern et al. (2001)</vt:lpstr>
      <vt:lpstr> Memishevikj &amp; Hodzhikj (2010)</vt:lpstr>
      <vt:lpstr>Nelson et al. (2011)</vt:lpstr>
      <vt:lpstr> Taylor et al. (2009)</vt:lpstr>
      <vt:lpstr>Bass et al. (2009)</vt:lpstr>
      <vt:lpstr>Ενδεικτικό Πρόγραμμα Ιπποθεραπευτικής Παρέμβασης </vt:lpstr>
      <vt:lpstr>Πρόγραμμα παρέμβασης:</vt:lpstr>
      <vt:lpstr>Παιχνίδι με Ζωάκια – Μπαλάκια </vt:lpstr>
      <vt:lpstr>Τοποθέτηση κρίκου σε στόχο </vt:lpstr>
      <vt:lpstr>Οδήγηση αλόγου </vt:lpstr>
      <vt:lpstr>Αιθουσαία, ιδιοδεκτικά και απτικά ερεθίσματα </vt:lpstr>
      <vt:lpstr>Προτεινόμενη βιβλιογραφία (1 από 4)</vt:lpstr>
      <vt:lpstr>Προτεινόμενη βιβλιογραφία (2 από 4) </vt:lpstr>
      <vt:lpstr>Προτεινόμενη βιβλιογραφία (3 από 4)</vt:lpstr>
      <vt:lpstr>Προτεινόμενη βιβλιογραφία (4 από 4)</vt:lpstr>
      <vt:lpstr>Σύνδεσμοι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24</cp:revision>
  <dcterms:created xsi:type="dcterms:W3CDTF">2013-03-04T13:35:19Z</dcterms:created>
  <dcterms:modified xsi:type="dcterms:W3CDTF">2015-09-22T07:07:03Z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\\aias\opencourses\Α_ΥΠΟΣΤΗΡΙΞΗ ΑΝΑΠΤΥΞΗΣ ΑΨΜ\ΜΑΘΗΜΑΤΑ ΣΧΟΛΗ-ΚΑΘΗΓΗΤΗΣ\ΣΕΥΠ\ΓΡΑΜΜΑΤΟΠΟΥΛΟΥ ΕΙΡΗΝΗ\ΠΡΟΣΑΡΜΟΣΜΕΝΗ ΚΙΝΗΤΙΚΗ ΑΓΩΓΗ-Θ\ΕΚΠΑΙΔΕΥΤΙΚΟ ΥΛΙΚΟ\ΨΗΦΙΟΠΟΙΗΣΗ_ΒΕΛΤΙΩΣΗ\OC_template_updated.ppta</vt:lpwstr>
  </property>
  <property fmtid="{D5CDD505-2E9C-101B-9397-08002B2CF9AE}" pid="4" name="ArticulateGUID">
    <vt:lpwstr>8441FEE3-9520-4A03-9A15-9D22F03F56D0</vt:lpwstr>
  </property>
  <property fmtid="{D5CDD505-2E9C-101B-9397-08002B2CF9AE}" pid="5" name="ArticulatePath">
    <vt:lpwstr>OC_template_updated</vt:lpwstr>
  </property>
</Properties>
</file>