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8"/>
  </p:notesMasterIdLst>
  <p:handoutMasterIdLst>
    <p:handoutMasterId r:id="rId49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57" r:id="rId41"/>
    <p:sldId id="262" r:id="rId42"/>
    <p:sldId id="264" r:id="rId43"/>
    <p:sldId id="303" r:id="rId44"/>
    <p:sldId id="304" r:id="rId45"/>
    <p:sldId id="266" r:id="rId46"/>
    <p:sldId id="261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2A1DF-FC64-4C27-AA61-E26584C1AE8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737B86B-29C3-412F-8CA0-D7DA2A674DA0}">
      <dgm:prSet phldrT="[Text]"/>
      <dgm:spPr/>
      <dgm:t>
        <a:bodyPr/>
        <a:lstStyle/>
        <a:p>
          <a:r>
            <a:rPr lang="el-GR" b="1" dirty="0" smtClean="0">
              <a:solidFill>
                <a:srgbClr val="820000"/>
              </a:solidFill>
              <a:latin typeface="+mn-lt"/>
            </a:rPr>
            <a:t>1. Αερισμός </a:t>
          </a:r>
          <a:endParaRPr lang="el-GR" dirty="0"/>
        </a:p>
      </dgm:t>
    </dgm:pt>
    <dgm:pt modelId="{EF7113D1-7D15-49A5-96B1-6E723776EF6B}" type="parTrans" cxnId="{3AC8540E-12B2-4DE6-AE41-5B4D0A943C20}">
      <dgm:prSet/>
      <dgm:spPr/>
      <dgm:t>
        <a:bodyPr/>
        <a:lstStyle/>
        <a:p>
          <a:endParaRPr lang="el-GR"/>
        </a:p>
      </dgm:t>
    </dgm:pt>
    <dgm:pt modelId="{58873761-D15D-491D-8BFD-5319983FE175}" type="sibTrans" cxnId="{3AC8540E-12B2-4DE6-AE41-5B4D0A943C2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l-GR"/>
        </a:p>
      </dgm:t>
    </dgm:pt>
    <dgm:pt modelId="{F5BC2784-6130-4827-AA1B-0C6A2FA9484E}">
      <dgm:prSet phldrT="[Text]"/>
      <dgm:spPr/>
      <dgm:t>
        <a:bodyPr/>
        <a:lstStyle/>
        <a:p>
          <a:r>
            <a:rPr lang="el-GR" b="1" dirty="0" smtClean="0">
              <a:solidFill>
                <a:srgbClr val="164E27"/>
              </a:solidFill>
              <a:latin typeface="+mn-lt"/>
            </a:rPr>
            <a:t>2. Εξωτερική αναπνοή</a:t>
          </a:r>
          <a:endParaRPr lang="el-GR" dirty="0"/>
        </a:p>
      </dgm:t>
    </dgm:pt>
    <dgm:pt modelId="{E054E029-5DF5-4F17-A8B7-DAA04EB405E7}" type="parTrans" cxnId="{CDA5DF9F-B44B-4814-82A9-E37512A35C67}">
      <dgm:prSet/>
      <dgm:spPr/>
      <dgm:t>
        <a:bodyPr/>
        <a:lstStyle/>
        <a:p>
          <a:endParaRPr lang="el-GR"/>
        </a:p>
      </dgm:t>
    </dgm:pt>
    <dgm:pt modelId="{2E8A5DDC-A14A-410A-B646-5F55204506AD}" type="sibTrans" cxnId="{CDA5DF9F-B44B-4814-82A9-E37512A35C6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l-GR"/>
        </a:p>
      </dgm:t>
    </dgm:pt>
    <dgm:pt modelId="{DEB8DF6E-FAED-4797-A89E-9DF2FEE25AB6}">
      <dgm:prSet phldrT="[Text]"/>
      <dgm:spPr/>
      <dgm:t>
        <a:bodyPr/>
        <a:lstStyle/>
        <a:p>
          <a:r>
            <a:rPr lang="el-GR" b="1" dirty="0" smtClean="0">
              <a:solidFill>
                <a:srgbClr val="004A82"/>
              </a:solidFill>
              <a:latin typeface="+mn-lt"/>
            </a:rPr>
            <a:t>3. Ο₂ μεταφορά </a:t>
          </a:r>
          <a:endParaRPr lang="el-GR" dirty="0"/>
        </a:p>
      </dgm:t>
    </dgm:pt>
    <dgm:pt modelId="{AD70280F-3BB5-4B0D-A083-57E0A18E74D7}" type="parTrans" cxnId="{10FC70B2-5532-463D-B458-4112D4DBEFB7}">
      <dgm:prSet/>
      <dgm:spPr/>
      <dgm:t>
        <a:bodyPr/>
        <a:lstStyle/>
        <a:p>
          <a:endParaRPr lang="el-GR"/>
        </a:p>
      </dgm:t>
    </dgm:pt>
    <dgm:pt modelId="{AD129D2F-AEF6-499C-989F-2A22E26FE809}" type="sibTrans" cxnId="{10FC70B2-5532-463D-B458-4112D4DBEFB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l-GR"/>
        </a:p>
      </dgm:t>
    </dgm:pt>
    <dgm:pt modelId="{FFA48F96-3DB8-4DAF-94F8-B205634D9F17}">
      <dgm:prSet phldrT="[Text]"/>
      <dgm:spPr/>
      <dgm:t>
        <a:bodyPr/>
        <a:lstStyle/>
        <a:p>
          <a:r>
            <a:rPr lang="el-GR" b="1" dirty="0" smtClean="0">
              <a:latin typeface="+mn-lt"/>
            </a:rPr>
            <a:t>4. Εσωτερική αναπνοή</a:t>
          </a:r>
          <a:endParaRPr lang="el-GR" dirty="0"/>
        </a:p>
      </dgm:t>
    </dgm:pt>
    <dgm:pt modelId="{0DA47B8D-4002-44DD-9DDA-52382F7D01F0}" type="parTrans" cxnId="{D1379062-6808-4754-8F3D-075E6AA6B2A5}">
      <dgm:prSet/>
      <dgm:spPr/>
      <dgm:t>
        <a:bodyPr/>
        <a:lstStyle/>
        <a:p>
          <a:endParaRPr lang="el-GR"/>
        </a:p>
      </dgm:t>
    </dgm:pt>
    <dgm:pt modelId="{E4A9EFB4-FB07-4D8E-A408-ED3C41FB2D8C}" type="sibTrans" cxnId="{D1379062-6808-4754-8F3D-075E6AA6B2A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l-GR"/>
        </a:p>
      </dgm:t>
    </dgm:pt>
    <dgm:pt modelId="{29E3077C-BF00-4EFC-BC6A-BF2E03DC6069}" type="pres">
      <dgm:prSet presAssocID="{9792A1DF-FC64-4C27-AA61-E26584C1AE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1949F2-3810-4C7F-B1E1-9BBEEC62CA38}" type="pres">
      <dgm:prSet presAssocID="{C737B86B-29C3-412F-8CA0-D7DA2A674DA0}" presName="dummy" presStyleCnt="0"/>
      <dgm:spPr/>
    </dgm:pt>
    <dgm:pt modelId="{97E2FEF6-6705-4E91-8322-35D620FF0AFA}" type="pres">
      <dgm:prSet presAssocID="{C737B86B-29C3-412F-8CA0-D7DA2A674DA0}" presName="node" presStyleLbl="revTx" presStyleIdx="0" presStyleCnt="4" custScaleY="473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1EA3DD-3A90-44B5-94C2-EF140400E130}" type="pres">
      <dgm:prSet presAssocID="{58873761-D15D-491D-8BFD-5319983FE175}" presName="sibTrans" presStyleLbl="node1" presStyleIdx="0" presStyleCnt="4"/>
      <dgm:spPr/>
      <dgm:t>
        <a:bodyPr/>
        <a:lstStyle/>
        <a:p>
          <a:endParaRPr lang="el-GR"/>
        </a:p>
      </dgm:t>
    </dgm:pt>
    <dgm:pt modelId="{72D153BE-90DA-478C-9906-5C51E4FFE5CD}" type="pres">
      <dgm:prSet presAssocID="{F5BC2784-6130-4827-AA1B-0C6A2FA9484E}" presName="dummy" presStyleCnt="0"/>
      <dgm:spPr/>
    </dgm:pt>
    <dgm:pt modelId="{348050D0-D6ED-40A2-AD73-6AC1F53628A1}" type="pres">
      <dgm:prSet presAssocID="{F5BC2784-6130-4827-AA1B-0C6A2FA9484E}" presName="node" presStyleLbl="revTx" presStyleIdx="1" presStyleCnt="4" custScaleX="1259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94B3FD-ECEE-4A28-807A-5DE7ECF54F1A}" type="pres">
      <dgm:prSet presAssocID="{2E8A5DDC-A14A-410A-B646-5F55204506AD}" presName="sibTrans" presStyleLbl="node1" presStyleIdx="1" presStyleCnt="4"/>
      <dgm:spPr/>
      <dgm:t>
        <a:bodyPr/>
        <a:lstStyle/>
        <a:p>
          <a:endParaRPr lang="el-GR"/>
        </a:p>
      </dgm:t>
    </dgm:pt>
    <dgm:pt modelId="{A92C0B61-3F4B-47D5-BB2A-5F9D8E30A1A3}" type="pres">
      <dgm:prSet presAssocID="{DEB8DF6E-FAED-4797-A89E-9DF2FEE25AB6}" presName="dummy" presStyleCnt="0"/>
      <dgm:spPr/>
    </dgm:pt>
    <dgm:pt modelId="{A7ABBA8D-E549-40D1-B622-B664347C03DB}" type="pres">
      <dgm:prSet presAssocID="{DEB8DF6E-FAED-4797-A89E-9DF2FEE25AB6}" presName="node" presStyleLbl="revTx" presStyleIdx="2" presStyleCnt="4" custScaleX="781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1DF609-3D7C-4DC5-B014-2A06BC8B7591}" type="pres">
      <dgm:prSet presAssocID="{AD129D2F-AEF6-499C-989F-2A22E26FE809}" presName="sibTrans" presStyleLbl="node1" presStyleIdx="2" presStyleCnt="4"/>
      <dgm:spPr/>
      <dgm:t>
        <a:bodyPr/>
        <a:lstStyle/>
        <a:p>
          <a:endParaRPr lang="el-GR"/>
        </a:p>
      </dgm:t>
    </dgm:pt>
    <dgm:pt modelId="{A33E291E-1187-4720-B4E9-7FAB0433A487}" type="pres">
      <dgm:prSet presAssocID="{FFA48F96-3DB8-4DAF-94F8-B205634D9F17}" presName="dummy" presStyleCnt="0"/>
      <dgm:spPr/>
    </dgm:pt>
    <dgm:pt modelId="{0139A55C-7767-4C1F-82ED-D010A38D8600}" type="pres">
      <dgm:prSet presAssocID="{FFA48F96-3DB8-4DAF-94F8-B205634D9F17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60A635-CA95-4875-B249-61339E34BD2F}" type="pres">
      <dgm:prSet presAssocID="{E4A9EFB4-FB07-4D8E-A408-ED3C41FB2D8C}" presName="sibTrans" presStyleLbl="node1" presStyleIdx="3" presStyleCnt="4"/>
      <dgm:spPr/>
      <dgm:t>
        <a:bodyPr/>
        <a:lstStyle/>
        <a:p>
          <a:endParaRPr lang="el-GR"/>
        </a:p>
      </dgm:t>
    </dgm:pt>
  </dgm:ptLst>
  <dgm:cxnLst>
    <dgm:cxn modelId="{1E979744-C3AF-49AA-AD26-399CAEE90000}" type="presOf" srcId="{F5BC2784-6130-4827-AA1B-0C6A2FA9484E}" destId="{348050D0-D6ED-40A2-AD73-6AC1F53628A1}" srcOrd="0" destOrd="0" presId="urn:microsoft.com/office/officeart/2005/8/layout/cycle1"/>
    <dgm:cxn modelId="{3AC8540E-12B2-4DE6-AE41-5B4D0A943C20}" srcId="{9792A1DF-FC64-4C27-AA61-E26584C1AE89}" destId="{C737B86B-29C3-412F-8CA0-D7DA2A674DA0}" srcOrd="0" destOrd="0" parTransId="{EF7113D1-7D15-49A5-96B1-6E723776EF6B}" sibTransId="{58873761-D15D-491D-8BFD-5319983FE175}"/>
    <dgm:cxn modelId="{33014A08-A899-4BB2-A205-6B7A854CF769}" type="presOf" srcId="{2E8A5DDC-A14A-410A-B646-5F55204506AD}" destId="{7894B3FD-ECEE-4A28-807A-5DE7ECF54F1A}" srcOrd="0" destOrd="0" presId="urn:microsoft.com/office/officeart/2005/8/layout/cycle1"/>
    <dgm:cxn modelId="{F2430918-134C-4280-9836-D688423C5555}" type="presOf" srcId="{C737B86B-29C3-412F-8CA0-D7DA2A674DA0}" destId="{97E2FEF6-6705-4E91-8322-35D620FF0AFA}" srcOrd="0" destOrd="0" presId="urn:microsoft.com/office/officeart/2005/8/layout/cycle1"/>
    <dgm:cxn modelId="{10FC70B2-5532-463D-B458-4112D4DBEFB7}" srcId="{9792A1DF-FC64-4C27-AA61-E26584C1AE89}" destId="{DEB8DF6E-FAED-4797-A89E-9DF2FEE25AB6}" srcOrd="2" destOrd="0" parTransId="{AD70280F-3BB5-4B0D-A083-57E0A18E74D7}" sibTransId="{AD129D2F-AEF6-499C-989F-2A22E26FE809}"/>
    <dgm:cxn modelId="{CDA5DF9F-B44B-4814-82A9-E37512A35C67}" srcId="{9792A1DF-FC64-4C27-AA61-E26584C1AE89}" destId="{F5BC2784-6130-4827-AA1B-0C6A2FA9484E}" srcOrd="1" destOrd="0" parTransId="{E054E029-5DF5-4F17-A8B7-DAA04EB405E7}" sibTransId="{2E8A5DDC-A14A-410A-B646-5F55204506AD}"/>
    <dgm:cxn modelId="{C1D876A7-2284-4E21-99D7-8FA6ACF141E8}" type="presOf" srcId="{E4A9EFB4-FB07-4D8E-A408-ED3C41FB2D8C}" destId="{1A60A635-CA95-4875-B249-61339E34BD2F}" srcOrd="0" destOrd="0" presId="urn:microsoft.com/office/officeart/2005/8/layout/cycle1"/>
    <dgm:cxn modelId="{BD6CFA92-2541-4C93-9A72-EA0494308B05}" type="presOf" srcId="{FFA48F96-3DB8-4DAF-94F8-B205634D9F17}" destId="{0139A55C-7767-4C1F-82ED-D010A38D8600}" srcOrd="0" destOrd="0" presId="urn:microsoft.com/office/officeart/2005/8/layout/cycle1"/>
    <dgm:cxn modelId="{E06BD2E1-EA5C-4428-8F9E-86E599779382}" type="presOf" srcId="{DEB8DF6E-FAED-4797-A89E-9DF2FEE25AB6}" destId="{A7ABBA8D-E549-40D1-B622-B664347C03DB}" srcOrd="0" destOrd="0" presId="urn:microsoft.com/office/officeart/2005/8/layout/cycle1"/>
    <dgm:cxn modelId="{1689C003-82DF-4092-B626-869B35D6122A}" type="presOf" srcId="{9792A1DF-FC64-4C27-AA61-E26584C1AE89}" destId="{29E3077C-BF00-4EFC-BC6A-BF2E03DC6069}" srcOrd="0" destOrd="0" presId="urn:microsoft.com/office/officeart/2005/8/layout/cycle1"/>
    <dgm:cxn modelId="{22A45E8B-410F-4C5A-B31F-B72D5003B07F}" type="presOf" srcId="{AD129D2F-AEF6-499C-989F-2A22E26FE809}" destId="{AA1DF609-3D7C-4DC5-B014-2A06BC8B7591}" srcOrd="0" destOrd="0" presId="urn:microsoft.com/office/officeart/2005/8/layout/cycle1"/>
    <dgm:cxn modelId="{D1379062-6808-4754-8F3D-075E6AA6B2A5}" srcId="{9792A1DF-FC64-4C27-AA61-E26584C1AE89}" destId="{FFA48F96-3DB8-4DAF-94F8-B205634D9F17}" srcOrd="3" destOrd="0" parTransId="{0DA47B8D-4002-44DD-9DDA-52382F7D01F0}" sibTransId="{E4A9EFB4-FB07-4D8E-A408-ED3C41FB2D8C}"/>
    <dgm:cxn modelId="{154702E7-80FF-460F-9EEB-8634BA515886}" type="presOf" srcId="{58873761-D15D-491D-8BFD-5319983FE175}" destId="{EA1EA3DD-3A90-44B5-94C2-EF140400E130}" srcOrd="0" destOrd="0" presId="urn:microsoft.com/office/officeart/2005/8/layout/cycle1"/>
    <dgm:cxn modelId="{6C0BFA6D-86D6-4C97-B58C-AFB47482D40A}" type="presParOf" srcId="{29E3077C-BF00-4EFC-BC6A-BF2E03DC6069}" destId="{791949F2-3810-4C7F-B1E1-9BBEEC62CA38}" srcOrd="0" destOrd="0" presId="urn:microsoft.com/office/officeart/2005/8/layout/cycle1"/>
    <dgm:cxn modelId="{88A9C0C4-DA00-4781-A941-EBD3B6EB0D7A}" type="presParOf" srcId="{29E3077C-BF00-4EFC-BC6A-BF2E03DC6069}" destId="{97E2FEF6-6705-4E91-8322-35D620FF0AFA}" srcOrd="1" destOrd="0" presId="urn:microsoft.com/office/officeart/2005/8/layout/cycle1"/>
    <dgm:cxn modelId="{00506669-79B8-490C-B856-39458389ECAE}" type="presParOf" srcId="{29E3077C-BF00-4EFC-BC6A-BF2E03DC6069}" destId="{EA1EA3DD-3A90-44B5-94C2-EF140400E130}" srcOrd="2" destOrd="0" presId="urn:microsoft.com/office/officeart/2005/8/layout/cycle1"/>
    <dgm:cxn modelId="{000A2BB6-E535-4EFB-9F22-669AC278E89C}" type="presParOf" srcId="{29E3077C-BF00-4EFC-BC6A-BF2E03DC6069}" destId="{72D153BE-90DA-478C-9906-5C51E4FFE5CD}" srcOrd="3" destOrd="0" presId="urn:microsoft.com/office/officeart/2005/8/layout/cycle1"/>
    <dgm:cxn modelId="{BC9DE86F-28F0-4C5E-949D-FD0EB939D05F}" type="presParOf" srcId="{29E3077C-BF00-4EFC-BC6A-BF2E03DC6069}" destId="{348050D0-D6ED-40A2-AD73-6AC1F53628A1}" srcOrd="4" destOrd="0" presId="urn:microsoft.com/office/officeart/2005/8/layout/cycle1"/>
    <dgm:cxn modelId="{AC477477-449B-406E-9EF2-B6B46A4CD998}" type="presParOf" srcId="{29E3077C-BF00-4EFC-BC6A-BF2E03DC6069}" destId="{7894B3FD-ECEE-4A28-807A-5DE7ECF54F1A}" srcOrd="5" destOrd="0" presId="urn:microsoft.com/office/officeart/2005/8/layout/cycle1"/>
    <dgm:cxn modelId="{5F3B06D1-597F-4DF9-845E-7AAEAEE71AC5}" type="presParOf" srcId="{29E3077C-BF00-4EFC-BC6A-BF2E03DC6069}" destId="{A92C0B61-3F4B-47D5-BB2A-5F9D8E30A1A3}" srcOrd="6" destOrd="0" presId="urn:microsoft.com/office/officeart/2005/8/layout/cycle1"/>
    <dgm:cxn modelId="{BB98BB55-F612-4FD3-B798-53F74ADE742E}" type="presParOf" srcId="{29E3077C-BF00-4EFC-BC6A-BF2E03DC6069}" destId="{A7ABBA8D-E549-40D1-B622-B664347C03DB}" srcOrd="7" destOrd="0" presId="urn:microsoft.com/office/officeart/2005/8/layout/cycle1"/>
    <dgm:cxn modelId="{959CC3D7-084B-4813-A3B7-BBEE8146DA30}" type="presParOf" srcId="{29E3077C-BF00-4EFC-BC6A-BF2E03DC6069}" destId="{AA1DF609-3D7C-4DC5-B014-2A06BC8B7591}" srcOrd="8" destOrd="0" presId="urn:microsoft.com/office/officeart/2005/8/layout/cycle1"/>
    <dgm:cxn modelId="{20F15983-B3C1-412E-9A59-932AD66FA260}" type="presParOf" srcId="{29E3077C-BF00-4EFC-BC6A-BF2E03DC6069}" destId="{A33E291E-1187-4720-B4E9-7FAB0433A487}" srcOrd="9" destOrd="0" presId="urn:microsoft.com/office/officeart/2005/8/layout/cycle1"/>
    <dgm:cxn modelId="{21BDB38D-5766-4700-A1C0-9544D868DAE4}" type="presParOf" srcId="{29E3077C-BF00-4EFC-BC6A-BF2E03DC6069}" destId="{0139A55C-7767-4C1F-82ED-D010A38D8600}" srcOrd="10" destOrd="0" presId="urn:microsoft.com/office/officeart/2005/8/layout/cycle1"/>
    <dgm:cxn modelId="{F99D912C-EF4B-4EAB-9E7F-EEC5514B10F6}" type="presParOf" srcId="{29E3077C-BF00-4EFC-BC6A-BF2E03DC6069}" destId="{1A60A635-CA95-4875-B249-61339E34BD2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2FEF6-6705-4E91-8322-35D620FF0AFA}">
      <dsp:nvSpPr>
        <dsp:cNvPr id="0" name=""/>
        <dsp:cNvSpPr/>
      </dsp:nvSpPr>
      <dsp:spPr>
        <a:xfrm>
          <a:off x="3606651" y="576064"/>
          <a:ext cx="1762124" cy="83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rgbClr val="820000"/>
              </a:solidFill>
              <a:latin typeface="+mn-lt"/>
            </a:rPr>
            <a:t>1. Αερισμός </a:t>
          </a:r>
          <a:endParaRPr lang="el-GR" sz="2300" kern="1200" dirty="0"/>
        </a:p>
      </dsp:txBody>
      <dsp:txXfrm>
        <a:off x="3606651" y="576064"/>
        <a:ext cx="1762124" cy="833749"/>
      </dsp:txXfrm>
    </dsp:sp>
    <dsp:sp modelId="{EA1EA3DD-3A90-44B5-94C2-EF140400E130}">
      <dsp:nvSpPr>
        <dsp:cNvPr id="0" name=""/>
        <dsp:cNvSpPr/>
      </dsp:nvSpPr>
      <dsp:spPr>
        <a:xfrm>
          <a:off x="496015" y="-309"/>
          <a:ext cx="4984946" cy="4984946"/>
        </a:xfrm>
        <a:prstGeom prst="circularArrow">
          <a:avLst>
            <a:gd name="adj1" fmla="val 6893"/>
            <a:gd name="adj2" fmla="val 464636"/>
            <a:gd name="adj3" fmla="val 552430"/>
            <a:gd name="adj4" fmla="val 19758217"/>
            <a:gd name="adj5" fmla="val 8042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050D0-D6ED-40A2-AD73-6AC1F53628A1}">
      <dsp:nvSpPr>
        <dsp:cNvPr id="0" name=""/>
        <dsp:cNvSpPr/>
      </dsp:nvSpPr>
      <dsp:spPr>
        <a:xfrm>
          <a:off x="3377645" y="3110326"/>
          <a:ext cx="2220136" cy="176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rgbClr val="164E27"/>
              </a:solidFill>
              <a:latin typeface="+mn-lt"/>
            </a:rPr>
            <a:t>2. Εξωτερική αναπνοή</a:t>
          </a:r>
          <a:endParaRPr lang="el-GR" sz="2300" kern="1200" dirty="0"/>
        </a:p>
      </dsp:txBody>
      <dsp:txXfrm>
        <a:off x="3377645" y="3110326"/>
        <a:ext cx="2220136" cy="1762125"/>
      </dsp:txXfrm>
    </dsp:sp>
    <dsp:sp modelId="{7894B3FD-ECEE-4A28-807A-5DE7ECF54F1A}">
      <dsp:nvSpPr>
        <dsp:cNvPr id="0" name=""/>
        <dsp:cNvSpPr/>
      </dsp:nvSpPr>
      <dsp:spPr>
        <a:xfrm>
          <a:off x="496015" y="-309"/>
          <a:ext cx="4984946" cy="4984946"/>
        </a:xfrm>
        <a:prstGeom prst="circularArrow">
          <a:avLst>
            <a:gd name="adj1" fmla="val 6893"/>
            <a:gd name="adj2" fmla="val 464636"/>
            <a:gd name="adj3" fmla="val 6284538"/>
            <a:gd name="adj4" fmla="val 4765421"/>
            <a:gd name="adj5" fmla="val 8042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BBA8D-E549-40D1-B622-B664347C03DB}">
      <dsp:nvSpPr>
        <dsp:cNvPr id="0" name=""/>
        <dsp:cNvSpPr/>
      </dsp:nvSpPr>
      <dsp:spPr>
        <a:xfrm>
          <a:off x="800942" y="3110326"/>
          <a:ext cx="1376642" cy="176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rgbClr val="004A82"/>
              </a:solidFill>
              <a:latin typeface="+mn-lt"/>
            </a:rPr>
            <a:t>3. Ο₂ μεταφορά </a:t>
          </a:r>
          <a:endParaRPr lang="el-GR" sz="2300" kern="1200" dirty="0"/>
        </a:p>
      </dsp:txBody>
      <dsp:txXfrm>
        <a:off x="800942" y="3110326"/>
        <a:ext cx="1376642" cy="1762125"/>
      </dsp:txXfrm>
    </dsp:sp>
    <dsp:sp modelId="{AA1DF609-3D7C-4DC5-B014-2A06BC8B7591}">
      <dsp:nvSpPr>
        <dsp:cNvPr id="0" name=""/>
        <dsp:cNvSpPr/>
      </dsp:nvSpPr>
      <dsp:spPr>
        <a:xfrm>
          <a:off x="496015" y="-309"/>
          <a:ext cx="4984946" cy="4984946"/>
        </a:xfrm>
        <a:prstGeom prst="circularArrow">
          <a:avLst>
            <a:gd name="adj1" fmla="val 6893"/>
            <a:gd name="adj2" fmla="val 464636"/>
            <a:gd name="adj3" fmla="val 11352430"/>
            <a:gd name="adj4" fmla="val 9782935"/>
            <a:gd name="adj5" fmla="val 8042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9A55C-7767-4C1F-82ED-D010A38D8600}">
      <dsp:nvSpPr>
        <dsp:cNvPr id="0" name=""/>
        <dsp:cNvSpPr/>
      </dsp:nvSpPr>
      <dsp:spPr>
        <a:xfrm>
          <a:off x="608201" y="111876"/>
          <a:ext cx="1762124" cy="176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latin typeface="+mn-lt"/>
            </a:rPr>
            <a:t>4. Εσωτερική αναπνοή</a:t>
          </a:r>
          <a:endParaRPr lang="el-GR" sz="2300" kern="1200" dirty="0"/>
        </a:p>
      </dsp:txBody>
      <dsp:txXfrm>
        <a:off x="608201" y="111876"/>
        <a:ext cx="1762124" cy="1762124"/>
      </dsp:txXfrm>
    </dsp:sp>
    <dsp:sp modelId="{1A60A635-CA95-4875-B249-61339E34BD2F}">
      <dsp:nvSpPr>
        <dsp:cNvPr id="0" name=""/>
        <dsp:cNvSpPr/>
      </dsp:nvSpPr>
      <dsp:spPr>
        <a:xfrm>
          <a:off x="496015" y="-309"/>
          <a:ext cx="4984946" cy="4984946"/>
        </a:xfrm>
        <a:prstGeom prst="circularArrow">
          <a:avLst>
            <a:gd name="adj1" fmla="val 6893"/>
            <a:gd name="adj2" fmla="val 464636"/>
            <a:gd name="adj3" fmla="val 17256238"/>
            <a:gd name="adj4" fmla="val 15182935"/>
            <a:gd name="adj5" fmla="val 8042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2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36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9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92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2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0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45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7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5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62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7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8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48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26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9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0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3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0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9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2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8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9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7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6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2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5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6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9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igitalschool.minedu.gov.gr/modules/document/file.php/DSGYM-B200/FGYM_HTML/data/1/other/1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resources.yesican-science.ca/plp/csa/aquanauts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creativecommons.org/licenses/by-sa/3.0/deed.en_U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disabled.gr/lib/?p=26100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g09respirationr3a.wikispaces.com/(4)%09+Breathing+&amp;+gas+exchange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49481.html" TargetMode="External"/><Relationship Id="rId3" Type="http://schemas.openxmlformats.org/officeDocument/2006/relationships/image" Target="../media/image15.gif"/><Relationship Id="rId7" Type="http://schemas.openxmlformats.org/officeDocument/2006/relationships/hyperlink" Target="http://www.clker.com/clipart-49504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hyperlink" Target="http://www.clker.com/profile-9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Plastic_oxygen_mask_on_an_ER_patient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_US" TargetMode="External"/><Relationship Id="rId5" Type="http://schemas.openxmlformats.org/officeDocument/2006/relationships/hyperlink" Target="http://commons.wikimedia.org/wiki/User:Patr%C3%ADciaR" TargetMode="External"/><Relationship Id="rId4" Type="http://schemas.openxmlformats.org/officeDocument/2006/relationships/hyperlink" Target="http://commons.wikimedia.org/wiki/File:1GZX_Haemoglobin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n.m.wikipedia.org/wiki/File:Oxyhaemoglobin_dissociation_curve.pn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BrokenSphere" TargetMode="External"/><Relationship Id="rId4" Type="http://schemas.openxmlformats.org/officeDocument/2006/relationships/hyperlink" Target="http://commons.wikimedia.org/wiki/File:Novametrix_Model_2001_Pulse_Oximeter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_capillary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Arcadian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net.gr/main.asp?page=showauthor&amp;personsid=100262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diagram-outline-human-cartoon-3782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ixabay.com/en/users/Nemo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LadyofHats" TargetMode="External"/><Relationship Id="rId4" Type="http://schemas.openxmlformats.org/officeDocument/2006/relationships/hyperlink" Target="http://el.wikipedia.org/wiki/%CE%91%CF%81%CF%87%CE%B5%CE%AF%CE%BF:Respiratory_system_complete_numbered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LadyofHats" TargetMode="External"/><Relationship Id="rId4" Type="http://schemas.openxmlformats.org/officeDocument/2006/relationships/hyperlink" Target="http://el.wikipedia.org/wiki/%CE%91%CF%81%CF%87%CE%B5%CE%AF%CE%BF:Respiratory_system_complete_numbered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digitalschool-admin.minedu.gov.gr/modules/ebook/show.php/DSGYM-A103/369/2465,942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User:File_Upload_Bot_(Magnus_Manske)" TargetMode="External"/><Relationship Id="rId4" Type="http://schemas.openxmlformats.org/officeDocument/2006/relationships/hyperlink" Target="https://commons.wikimedia.org/wiki/File:Alveoli_diagram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://commons.wikimedia.org/wiki/User:Booyabazooka" TargetMode="External"/><Relationship Id="rId4" Type="http://schemas.openxmlformats.org/officeDocument/2006/relationships/hyperlink" Target="http://commons.wikimedia.org/wiki/File:Alveoli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Οξυγονοθεραπεία (Α’ Μέρος)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Σ. Παρισσόπουλος</a:t>
            </a:r>
            <a:r>
              <a:rPr lang="el-GR" sz="2400" dirty="0"/>
              <a:t>, Ο</a:t>
            </a:r>
            <a:r>
              <a:rPr lang="el-GR" sz="2400" dirty="0" smtClean="0"/>
              <a:t>. Γκοβίνα</a:t>
            </a:r>
            <a:r>
              <a:rPr lang="el-GR" sz="2400" dirty="0"/>
              <a:t>, Β</a:t>
            </a:r>
            <a:r>
              <a:rPr lang="el-GR" sz="2400" dirty="0" smtClean="0"/>
              <a:t>. Κουτσοπούλου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Περιγράψτε τη φυσιολογία της αναπνοής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554960" cy="187220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Πού είναι το </a:t>
            </a:r>
            <a:r>
              <a:rPr lang="el-GR" sz="2400" b="1" dirty="0">
                <a:solidFill>
                  <a:srgbClr val="820000"/>
                </a:solidFill>
              </a:rPr>
              <a:t>αναπνευστικό κέντρο;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Ποιο είναι </a:t>
            </a:r>
            <a:r>
              <a:rPr lang="el-GR" sz="2400" b="1" dirty="0">
                <a:solidFill>
                  <a:srgbClr val="820000"/>
                </a:solidFill>
              </a:rPr>
              <a:t>το ερέθισμα </a:t>
            </a:r>
            <a:r>
              <a:rPr lang="el-GR" sz="2400" dirty="0"/>
              <a:t>της αναπνοής</a:t>
            </a:r>
            <a:r>
              <a:rPr lang="el-GR" sz="2400" dirty="0" smtClean="0"/>
              <a:t>;</a:t>
            </a:r>
          </a:p>
          <a:p>
            <a:pPr indent="9525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   CO</a:t>
            </a:r>
            <a:r>
              <a:rPr lang="en-US" sz="2400" baseline="-25000" dirty="0" smtClean="0"/>
              <a:t>2</a:t>
            </a:r>
            <a:r>
              <a:rPr lang="en-US" sz="2400" dirty="0"/>
              <a:t>	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3707904" y="255600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80%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827584" y="3121040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pH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707904" y="3151956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10%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827584" y="3789038"/>
            <a:ext cx="138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Υποξία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707904" y="3789039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10%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457200" y="4739951"/>
            <a:ext cx="5603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Ορισμός 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υποξαιμίας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και </a:t>
            </a:r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υποξίας ;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ρόλος του οξυγόνου </a:t>
            </a:r>
            <a:r>
              <a:rPr lang="el-GR" dirty="0" smtClean="0"/>
              <a:t>(</a:t>
            </a:r>
            <a:r>
              <a:rPr lang="el-GR" dirty="0" smtClean="0">
                <a:solidFill>
                  <a:srgbClr val="C00000"/>
                </a:solidFill>
              </a:rPr>
              <a:t>Ο</a:t>
            </a:r>
            <a:r>
              <a:rPr lang="el-GR" baseline="-25000" dirty="0" smtClean="0">
                <a:solidFill>
                  <a:srgbClr val="C00000"/>
                </a:solidFill>
              </a:rPr>
              <a:t>2</a:t>
            </a:r>
            <a:r>
              <a:rPr lang="el-GR" dirty="0" smtClean="0"/>
              <a:t>) στο </a:t>
            </a:r>
            <a:r>
              <a:rPr lang="el-GR" dirty="0"/>
              <a:t>κύτταρο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Bef>
                <a:spcPts val="72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l-GR" sz="2400" kern="0" dirty="0">
                <a:solidFill>
                  <a:srgbClr val="000000"/>
                </a:solidFill>
                <a:cs typeface="Arial"/>
              </a:rPr>
              <a:t>Το </a:t>
            </a:r>
            <a:r>
              <a:rPr lang="el-GR" sz="2400" b="1" kern="0" dirty="0">
                <a:solidFill>
                  <a:srgbClr val="004A82"/>
                </a:solidFill>
                <a:cs typeface="Arial"/>
              </a:rPr>
              <a:t>Ο</a:t>
            </a:r>
            <a:r>
              <a:rPr lang="el-GR" sz="2400" b="1" kern="0" baseline="-25000" dirty="0">
                <a:solidFill>
                  <a:srgbClr val="004A82"/>
                </a:solidFill>
                <a:cs typeface="Arial"/>
              </a:rPr>
              <a:t>2</a:t>
            </a:r>
            <a:r>
              <a:rPr lang="el-GR" sz="2400" kern="0" dirty="0">
                <a:solidFill>
                  <a:srgbClr val="000000"/>
                </a:solidFill>
                <a:cs typeface="Arial"/>
              </a:rPr>
              <a:t> είναι απαραίτητο για την λειτουργία των </a:t>
            </a:r>
            <a:r>
              <a:rPr lang="el-GR" sz="2400" kern="0" dirty="0" smtClean="0">
                <a:solidFill>
                  <a:srgbClr val="000000"/>
                </a:solidFill>
                <a:cs typeface="Arial"/>
              </a:rPr>
              <a:t>κυττάρων</a:t>
            </a:r>
            <a:r>
              <a:rPr lang="en-US" sz="2400" kern="0" dirty="0" smtClean="0">
                <a:solidFill>
                  <a:srgbClr val="000000"/>
                </a:solidFill>
                <a:cs typeface="Arial"/>
              </a:rPr>
              <a:t>,</a:t>
            </a:r>
            <a:endParaRPr lang="el-GR" sz="2400" kern="0" dirty="0">
              <a:solidFill>
                <a:srgbClr val="000000"/>
              </a:solidFill>
              <a:cs typeface="Arial"/>
            </a:endParaRPr>
          </a:p>
          <a:p>
            <a:pPr lvl="0" fontAlgn="base">
              <a:lnSpc>
                <a:spcPct val="80000"/>
              </a:lnSpc>
              <a:spcBef>
                <a:spcPts val="72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l-GR" sz="2400" b="1" kern="0" dirty="0">
                <a:solidFill>
                  <a:srgbClr val="004A82"/>
                </a:solidFill>
                <a:cs typeface="Arial"/>
              </a:rPr>
              <a:t>Αερόβιος</a:t>
            </a:r>
            <a:r>
              <a:rPr lang="el-GR" sz="2400" kern="0" dirty="0">
                <a:solidFill>
                  <a:srgbClr val="000000"/>
                </a:solidFill>
                <a:cs typeface="Arial"/>
              </a:rPr>
              <a:t> και </a:t>
            </a:r>
            <a:r>
              <a:rPr lang="el-GR" sz="2400" b="1" kern="0" dirty="0">
                <a:solidFill>
                  <a:srgbClr val="004A82"/>
                </a:solidFill>
                <a:cs typeface="Arial"/>
              </a:rPr>
              <a:t>Αναερόβιος</a:t>
            </a:r>
            <a:r>
              <a:rPr lang="el-GR" sz="2400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el-GR" sz="2400" kern="0" dirty="0" smtClean="0">
                <a:solidFill>
                  <a:srgbClr val="000000"/>
                </a:solidFill>
                <a:cs typeface="Arial"/>
              </a:rPr>
              <a:t>μεταβολισμός</a:t>
            </a:r>
            <a:r>
              <a:rPr lang="en-US" sz="2400" kern="0" dirty="0" smtClean="0">
                <a:solidFill>
                  <a:srgbClr val="000000"/>
                </a:solidFill>
                <a:cs typeface="Arial"/>
              </a:rPr>
              <a:t>,</a:t>
            </a:r>
            <a:endParaRPr lang="el-GR" sz="2400" kern="0" dirty="0">
              <a:solidFill>
                <a:srgbClr val="000000"/>
              </a:solidFill>
              <a:cs typeface="Arial"/>
            </a:endParaRPr>
          </a:p>
          <a:p>
            <a:pPr lvl="0" fontAlgn="base">
              <a:lnSpc>
                <a:spcPct val="80000"/>
              </a:lnSpc>
              <a:spcBef>
                <a:spcPts val="72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l-GR" sz="2400" kern="0" dirty="0">
                <a:solidFill>
                  <a:srgbClr val="000000"/>
                </a:solidFill>
                <a:cs typeface="Arial"/>
              </a:rPr>
              <a:t>Συμμετέχει κατά κύριο λόγο στην παραγωγή </a:t>
            </a:r>
            <a:r>
              <a:rPr lang="el-GR" sz="2400" b="1" kern="0" dirty="0" smtClean="0">
                <a:solidFill>
                  <a:srgbClr val="004A82"/>
                </a:solidFill>
                <a:cs typeface="Arial"/>
              </a:rPr>
              <a:t>ενέργειας</a:t>
            </a:r>
            <a:r>
              <a:rPr lang="en-US" sz="2400" b="1" kern="0" dirty="0" smtClean="0">
                <a:solidFill>
                  <a:srgbClr val="004A82"/>
                </a:solidFill>
                <a:cs typeface="Arial"/>
              </a:rPr>
              <a:t>.</a:t>
            </a:r>
            <a:endParaRPr lang="el-GR" sz="2400" b="1" kern="0" dirty="0">
              <a:solidFill>
                <a:srgbClr val="004A82"/>
              </a:solidFill>
              <a:cs typeface="Arial"/>
            </a:endParaRPr>
          </a:p>
          <a:p>
            <a:pPr marL="0" lvl="0" indent="0" algn="ctr" fontAlgn="base">
              <a:lnSpc>
                <a:spcPct val="80000"/>
              </a:lnSpc>
              <a:spcBef>
                <a:spcPts val="7200"/>
              </a:spcBef>
              <a:spcAft>
                <a:spcPct val="0"/>
              </a:spcAft>
              <a:buSzPct val="75000"/>
              <a:buNone/>
            </a:pPr>
            <a:r>
              <a:rPr lang="el-GR" sz="2400" b="1" kern="0" dirty="0" smtClean="0">
                <a:solidFill>
                  <a:srgbClr val="004A82"/>
                </a:solidFill>
                <a:cs typeface="Arial"/>
              </a:rPr>
              <a:t>Τριφωσφορική </a:t>
            </a:r>
            <a:r>
              <a:rPr lang="el-GR" sz="2400" b="1" kern="0" dirty="0">
                <a:solidFill>
                  <a:srgbClr val="004A82"/>
                </a:solidFill>
                <a:cs typeface="Arial"/>
              </a:rPr>
              <a:t>Αδενοσίνη </a:t>
            </a:r>
            <a:r>
              <a:rPr lang="en-US" sz="2400" b="1" kern="0" dirty="0" smtClean="0">
                <a:solidFill>
                  <a:srgbClr val="004A82"/>
                </a:solidFill>
                <a:cs typeface="Arial"/>
              </a:rPr>
              <a:t>ATP</a:t>
            </a:r>
            <a:endParaRPr lang="el-GR" sz="2400" b="1" kern="0" dirty="0">
              <a:solidFill>
                <a:srgbClr val="004A82"/>
              </a:solidFill>
              <a:cs typeface="Arial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kern="0" dirty="0">
                <a:solidFill>
                  <a:srgbClr val="000000"/>
                </a:solidFill>
                <a:latin typeface="+mn-lt"/>
                <a:cs typeface="Arial"/>
              </a:rPr>
              <a:t>Καταρράκτης 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cs typeface="Arial"/>
              </a:rPr>
              <a:t>Ο</a:t>
            </a:r>
            <a:r>
              <a:rPr lang="el-GR" kern="0" baseline="-25000" dirty="0" smtClean="0">
                <a:solidFill>
                  <a:srgbClr val="000000"/>
                </a:solidFill>
                <a:latin typeface="+mn-lt"/>
                <a:cs typeface="Arial"/>
              </a:rPr>
              <a:t>2</a:t>
            </a:r>
            <a:r>
              <a:rPr lang="el-GR" kern="0" dirty="0" smtClean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l-GR" sz="3600" b="0" kern="0" dirty="0" smtClean="0">
                <a:solidFill>
                  <a:srgbClr val="000000"/>
                </a:solidFill>
                <a:latin typeface="+mn-lt"/>
                <a:cs typeface="Arial"/>
              </a:rPr>
              <a:t>(1 από</a:t>
            </a:r>
            <a:r>
              <a:rPr lang="en-US" sz="3600" b="0" kern="0" dirty="0" smtClean="0">
                <a:solidFill>
                  <a:srgbClr val="000000"/>
                </a:solidFill>
                <a:latin typeface="+mn-lt"/>
                <a:cs typeface="Arial"/>
              </a:rPr>
              <a:t> 2)</a:t>
            </a:r>
            <a:endParaRPr lang="el-GR" sz="3600" b="0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 lvl="0" fontAlgn="base">
              <a:lnSpc>
                <a:spcPct val="80000"/>
              </a:lnSpc>
              <a:spcBef>
                <a:spcPts val="42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</a:pPr>
            <a:r>
              <a:rPr lang="el-GR" sz="2400" kern="0" dirty="0">
                <a:solidFill>
                  <a:srgbClr val="000000"/>
                </a:solidFill>
                <a:cs typeface="Arial"/>
              </a:rPr>
              <a:t>Υπολογίσαμε ότι στον ξηρό ατμοσφαιρικό αέρα η μερική πίεση του Οξυγόνου είναι 159</a:t>
            </a:r>
            <a:r>
              <a:rPr lang="en-US" sz="2400" kern="0" dirty="0">
                <a:solidFill>
                  <a:srgbClr val="000000"/>
                </a:solidFill>
                <a:cs typeface="Arial"/>
              </a:rPr>
              <a:t>mmHg </a:t>
            </a:r>
            <a:r>
              <a:rPr lang="en-US" sz="2400" kern="0" dirty="0" smtClean="0">
                <a:solidFill>
                  <a:srgbClr val="000000"/>
                </a:solidFill>
                <a:cs typeface="Arial"/>
              </a:rPr>
              <a:t>,</a:t>
            </a:r>
            <a:endParaRPr lang="el-GR" sz="2400" kern="0" dirty="0">
              <a:solidFill>
                <a:srgbClr val="000000"/>
              </a:solidFill>
              <a:cs typeface="Arial"/>
            </a:endParaRPr>
          </a:p>
          <a:p>
            <a:pPr lvl="0" fontAlgn="base">
              <a:lnSpc>
                <a:spcPct val="80000"/>
              </a:lnSpc>
              <a:spcBef>
                <a:spcPts val="42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</a:pPr>
            <a:r>
              <a:rPr lang="el-GR" sz="2400" kern="0" dirty="0">
                <a:solidFill>
                  <a:srgbClr val="000000"/>
                </a:solidFill>
                <a:cs typeface="Arial"/>
              </a:rPr>
              <a:t>Η </a:t>
            </a:r>
            <a:r>
              <a:rPr lang="en-US" sz="2400" kern="0" dirty="0">
                <a:solidFill>
                  <a:srgbClr val="000000"/>
                </a:solidFill>
                <a:cs typeface="Arial"/>
              </a:rPr>
              <a:t>PO</a:t>
            </a:r>
            <a:r>
              <a:rPr lang="el-GR" sz="2400" kern="0" baseline="-25000" dirty="0">
                <a:solidFill>
                  <a:srgbClr val="000000"/>
                </a:solidFill>
                <a:cs typeface="Arial"/>
              </a:rPr>
              <a:t>2</a:t>
            </a:r>
            <a:r>
              <a:rPr lang="en-GB" sz="2400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el-GR" sz="2400" kern="0" dirty="0">
                <a:solidFill>
                  <a:srgbClr val="000000"/>
                </a:solidFill>
                <a:cs typeface="Arial"/>
              </a:rPr>
              <a:t>στα μιτοχόνδρια είναι μεταξύ 2.5-3.8 </a:t>
            </a:r>
            <a:r>
              <a:rPr lang="en-US" sz="2400" kern="0" dirty="0">
                <a:solidFill>
                  <a:srgbClr val="000000"/>
                </a:solidFill>
                <a:cs typeface="Arial"/>
              </a:rPr>
              <a:t>mmHg </a:t>
            </a:r>
            <a:r>
              <a:rPr lang="el-GR" sz="2400" kern="0" dirty="0">
                <a:solidFill>
                  <a:srgbClr val="000000"/>
                </a:solidFill>
                <a:cs typeface="Arial"/>
              </a:rPr>
              <a:t>αναλόγως του είδους του </a:t>
            </a:r>
            <a:r>
              <a:rPr lang="el-GR" sz="2400" kern="0" dirty="0" smtClean="0">
                <a:solidFill>
                  <a:srgbClr val="000000"/>
                </a:solidFill>
                <a:cs typeface="Arial"/>
              </a:rPr>
              <a:t>κυττάρου</a:t>
            </a:r>
            <a:r>
              <a:rPr lang="en-US" sz="2400" kern="0" dirty="0" smtClean="0">
                <a:solidFill>
                  <a:srgbClr val="000000"/>
                </a:solidFill>
                <a:cs typeface="Arial"/>
              </a:rPr>
              <a:t>,</a:t>
            </a:r>
            <a:endParaRPr lang="el-GR" sz="2400" kern="0" dirty="0">
              <a:solidFill>
                <a:srgbClr val="000000"/>
              </a:solidFill>
              <a:cs typeface="Arial"/>
            </a:endParaRPr>
          </a:p>
          <a:p>
            <a:pPr lvl="0" fontAlgn="base">
              <a:lnSpc>
                <a:spcPct val="80000"/>
              </a:lnSpc>
              <a:spcBef>
                <a:spcPts val="42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</a:pPr>
            <a:r>
              <a:rPr lang="el-GR" sz="2400" kern="0" dirty="0">
                <a:solidFill>
                  <a:srgbClr val="000000"/>
                </a:solidFill>
                <a:cs typeface="Arial"/>
              </a:rPr>
              <a:t>Η προοδευτική πτώση της τιμής της </a:t>
            </a:r>
            <a:r>
              <a:rPr lang="en-US" sz="2400" kern="0" dirty="0">
                <a:solidFill>
                  <a:srgbClr val="000000"/>
                </a:solidFill>
                <a:cs typeface="Arial"/>
              </a:rPr>
              <a:t>PaO</a:t>
            </a:r>
            <a:r>
              <a:rPr lang="el-GR" sz="2400" kern="0" baseline="-25000" dirty="0">
                <a:solidFill>
                  <a:srgbClr val="000000"/>
                </a:solidFill>
                <a:cs typeface="Arial"/>
              </a:rPr>
              <a:t>2</a:t>
            </a:r>
            <a:r>
              <a:rPr lang="el-GR" sz="2400" kern="0" dirty="0">
                <a:solidFill>
                  <a:srgbClr val="000000"/>
                </a:solidFill>
                <a:cs typeface="Arial"/>
              </a:rPr>
              <a:t> αποτελεί τον καταρράκτη του </a:t>
            </a:r>
            <a:r>
              <a:rPr lang="en-US" sz="2400" kern="0" dirty="0">
                <a:solidFill>
                  <a:srgbClr val="000000"/>
                </a:solidFill>
                <a:cs typeface="Arial"/>
              </a:rPr>
              <a:t>O</a:t>
            </a:r>
            <a:r>
              <a:rPr lang="el-GR" sz="2400" kern="0" baseline="-25000" dirty="0">
                <a:solidFill>
                  <a:srgbClr val="000000"/>
                </a:solidFill>
                <a:cs typeface="Arial"/>
              </a:rPr>
              <a:t>2</a:t>
            </a:r>
            <a:r>
              <a:rPr lang="en-US" sz="2400" kern="0" dirty="0" smtClean="0">
                <a:solidFill>
                  <a:srgbClr val="000000"/>
                </a:solidFill>
                <a:cs typeface="Arial"/>
              </a:rPr>
              <a:t>.</a:t>
            </a:r>
            <a:endParaRPr lang="el-GR" sz="24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0" dirty="0">
                <a:solidFill>
                  <a:srgbClr val="000000"/>
                </a:solidFill>
                <a:cs typeface="Arial"/>
              </a:rPr>
              <a:t>Καταρράκτης Ο</a:t>
            </a:r>
            <a:r>
              <a:rPr lang="el-GR" kern="0" baseline="-25000" dirty="0">
                <a:solidFill>
                  <a:srgbClr val="000000"/>
                </a:solidFill>
                <a:cs typeface="Arial"/>
              </a:rPr>
              <a:t>2</a:t>
            </a:r>
            <a:r>
              <a:rPr lang="el-GR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el-GR" sz="3600" b="0" kern="0" dirty="0" smtClean="0">
                <a:solidFill>
                  <a:srgbClr val="000000"/>
                </a:solidFill>
                <a:cs typeface="Arial"/>
              </a:rPr>
              <a:t>(2 από</a:t>
            </a:r>
            <a:r>
              <a:rPr lang="en-US" sz="3600" b="0" kern="0" dirty="0" smtClean="0">
                <a:solidFill>
                  <a:srgbClr val="000000"/>
                </a:solidFill>
                <a:cs typeface="Arial"/>
              </a:rPr>
              <a:t> 2)</a:t>
            </a:r>
            <a:endParaRPr lang="el-GR" sz="3600" b="0" dirty="0"/>
          </a:p>
        </p:txBody>
      </p:sp>
      <p:grpSp>
        <p:nvGrpSpPr>
          <p:cNvPr id="65" name="Ομάδα 64"/>
          <p:cNvGrpSpPr/>
          <p:nvPr/>
        </p:nvGrpSpPr>
        <p:grpSpPr>
          <a:xfrm>
            <a:off x="611560" y="1288484"/>
            <a:ext cx="8294339" cy="5180578"/>
            <a:chOff x="493564" y="1175772"/>
            <a:chExt cx="8294339" cy="5180578"/>
          </a:xfrm>
        </p:grpSpPr>
        <p:sp>
          <p:nvSpPr>
            <p:cNvPr id="47" name="TextBox 46"/>
            <p:cNvSpPr txBox="1"/>
            <p:nvPr/>
          </p:nvSpPr>
          <p:spPr>
            <a:xfrm>
              <a:off x="7256606" y="2768689"/>
              <a:ext cx="14532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Φλεβική ανάμιξη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" name="Ευθεία γραμμή σύνδεσης 5"/>
            <p:cNvCxnSpPr/>
            <p:nvPr/>
          </p:nvCxnSpPr>
          <p:spPr>
            <a:xfrm>
              <a:off x="865008" y="3523935"/>
              <a:ext cx="0" cy="23042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>
              <a:off x="1369064" y="3451927"/>
              <a:ext cx="0" cy="23762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 flipH="1">
              <a:off x="1369064" y="5828191"/>
              <a:ext cx="2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Ελεύθερη σχεδίαση 13"/>
            <p:cNvSpPr/>
            <p:nvPr/>
          </p:nvSpPr>
          <p:spPr>
            <a:xfrm>
              <a:off x="1484976" y="3473011"/>
              <a:ext cx="2552700" cy="2336800"/>
            </a:xfrm>
            <a:custGeom>
              <a:avLst/>
              <a:gdLst>
                <a:gd name="connsiteX0" fmla="*/ 0 w 2552700"/>
                <a:gd name="connsiteY0" fmla="*/ 0 h 2336800"/>
                <a:gd name="connsiteX1" fmla="*/ 254000 w 2552700"/>
                <a:gd name="connsiteY1" fmla="*/ 0 h 2336800"/>
                <a:gd name="connsiteX2" fmla="*/ 254000 w 2552700"/>
                <a:gd name="connsiteY2" fmla="*/ 114300 h 2336800"/>
                <a:gd name="connsiteX3" fmla="*/ 520700 w 2552700"/>
                <a:gd name="connsiteY3" fmla="*/ 127000 h 2336800"/>
                <a:gd name="connsiteX4" fmla="*/ 558800 w 2552700"/>
                <a:gd name="connsiteY4" fmla="*/ 762000 h 2336800"/>
                <a:gd name="connsiteX5" fmla="*/ 850900 w 2552700"/>
                <a:gd name="connsiteY5" fmla="*/ 736600 h 2336800"/>
                <a:gd name="connsiteX6" fmla="*/ 889000 w 2552700"/>
                <a:gd name="connsiteY6" fmla="*/ 812800 h 2336800"/>
                <a:gd name="connsiteX7" fmla="*/ 1244600 w 2552700"/>
                <a:gd name="connsiteY7" fmla="*/ 838200 h 2336800"/>
                <a:gd name="connsiteX8" fmla="*/ 1257300 w 2552700"/>
                <a:gd name="connsiteY8" fmla="*/ 952500 h 2336800"/>
                <a:gd name="connsiteX9" fmla="*/ 1536700 w 2552700"/>
                <a:gd name="connsiteY9" fmla="*/ 952500 h 2336800"/>
                <a:gd name="connsiteX10" fmla="*/ 1549400 w 2552700"/>
                <a:gd name="connsiteY10" fmla="*/ 1663700 h 2336800"/>
                <a:gd name="connsiteX11" fmla="*/ 1866900 w 2552700"/>
                <a:gd name="connsiteY11" fmla="*/ 1663700 h 2336800"/>
                <a:gd name="connsiteX12" fmla="*/ 2247900 w 2552700"/>
                <a:gd name="connsiteY12" fmla="*/ 2032000 h 2336800"/>
                <a:gd name="connsiteX13" fmla="*/ 2540000 w 2552700"/>
                <a:gd name="connsiteY13" fmla="*/ 2032000 h 2336800"/>
                <a:gd name="connsiteX14" fmla="*/ 2552700 w 2552700"/>
                <a:gd name="connsiteY14" fmla="*/ 2336800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700" h="2336800">
                  <a:moveTo>
                    <a:pt x="0" y="0"/>
                  </a:moveTo>
                  <a:lnTo>
                    <a:pt x="254000" y="0"/>
                  </a:lnTo>
                  <a:lnTo>
                    <a:pt x="254000" y="114300"/>
                  </a:lnTo>
                  <a:lnTo>
                    <a:pt x="520700" y="127000"/>
                  </a:lnTo>
                  <a:lnTo>
                    <a:pt x="558800" y="762000"/>
                  </a:lnTo>
                  <a:lnTo>
                    <a:pt x="850900" y="736600"/>
                  </a:lnTo>
                  <a:lnTo>
                    <a:pt x="889000" y="812800"/>
                  </a:lnTo>
                  <a:lnTo>
                    <a:pt x="1244600" y="838200"/>
                  </a:lnTo>
                  <a:lnTo>
                    <a:pt x="1257300" y="952500"/>
                  </a:lnTo>
                  <a:lnTo>
                    <a:pt x="1536700" y="952500"/>
                  </a:lnTo>
                  <a:lnTo>
                    <a:pt x="1549400" y="1663700"/>
                  </a:lnTo>
                  <a:lnTo>
                    <a:pt x="1866900" y="1663700"/>
                  </a:lnTo>
                  <a:lnTo>
                    <a:pt x="2247900" y="2032000"/>
                  </a:lnTo>
                  <a:lnTo>
                    <a:pt x="2540000" y="2032000"/>
                  </a:lnTo>
                  <a:lnTo>
                    <a:pt x="2552700" y="23368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3364576" y="5149411"/>
              <a:ext cx="685800" cy="596900"/>
            </a:xfrm>
            <a:custGeom>
              <a:avLst/>
              <a:gdLst>
                <a:gd name="connsiteX0" fmla="*/ 0 w 685800"/>
                <a:gd name="connsiteY0" fmla="*/ 0 h 596900"/>
                <a:gd name="connsiteX1" fmla="*/ 342900 w 685800"/>
                <a:gd name="connsiteY1" fmla="*/ 596900 h 596900"/>
                <a:gd name="connsiteX2" fmla="*/ 685800 w 685800"/>
                <a:gd name="connsiteY2" fmla="*/ 58420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596900">
                  <a:moveTo>
                    <a:pt x="0" y="0"/>
                  </a:moveTo>
                  <a:lnTo>
                    <a:pt x="342900" y="596900"/>
                  </a:lnTo>
                  <a:lnTo>
                    <a:pt x="685800" y="5842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5081" y="309524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kPa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9187" y="3132899"/>
              <a:ext cx="856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mmHg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655" y="3385096"/>
              <a:ext cx="455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564" y="3958905"/>
              <a:ext cx="455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15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3564" y="4524216"/>
              <a:ext cx="455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835" y="5078529"/>
              <a:ext cx="331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5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5893" y="5632842"/>
              <a:ext cx="303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97066" y="3419517"/>
              <a:ext cx="586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150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9117" y="4171270"/>
              <a:ext cx="54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6226" y="4893863"/>
              <a:ext cx="455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5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83" y="5646606"/>
              <a:ext cx="259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27343" y="4404421"/>
              <a:ext cx="2569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Ξηρός ατμοσφαιρικός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αέρας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633946" y="4537245"/>
              <a:ext cx="236841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Εφυγρασμένος</a:t>
              </a:r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 στους 37 </a:t>
              </a:r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1302608" y="4881308"/>
              <a:ext cx="16802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Τελο-εκπνευστικός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004969">
              <a:off x="1919920" y="4733245"/>
              <a:ext cx="995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Ιδανικός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812626" y="4916946"/>
              <a:ext cx="15682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Στην κυψελίδα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096623" y="4917324"/>
              <a:ext cx="151508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Αρτηριακό αίμα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2678650" y="5361587"/>
              <a:ext cx="1113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Τριχοειδικό αίμα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0815" y="3283881"/>
              <a:ext cx="329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Ι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42300" y="3889356"/>
              <a:ext cx="455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Ε΄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02657" y="3971236"/>
              <a:ext cx="455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28791" y="4082923"/>
              <a:ext cx="34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985043" y="4801339"/>
                  <a:ext cx="4556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l-GR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043" y="4801339"/>
                  <a:ext cx="45562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9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 rot="16200000">
              <a:off x="3575530" y="5354624"/>
              <a:ext cx="16802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κυτταρόπλασμα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3985632" y="5045619"/>
              <a:ext cx="16802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Μιτοχόνδρια 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50370" y="1175772"/>
              <a:ext cx="145323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Συγκέντρωση εισπνεόμενου οξυγόνου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49215" y="1972428"/>
              <a:ext cx="14532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Κυψελιδικός αερισμός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97555" y="2763327"/>
              <a:ext cx="18277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Σχέσεις αερισμού αιμάτωσης </a:t>
              </a:r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V/Q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49384" y="3549016"/>
              <a:ext cx="145323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Αιματική ροή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90529" y="1251027"/>
              <a:ext cx="14532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Βαρομετρική πίεση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00221" y="2007524"/>
              <a:ext cx="14532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Κατανάλωση οξυγόνου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34665" y="3511850"/>
              <a:ext cx="14532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Συγκέντρωση αιμοσφαιρίνης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25711" y="1705479"/>
              <a:ext cx="7557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FIO₂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05079" y="1691906"/>
              <a:ext cx="60342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PB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78230" y="2371928"/>
              <a:ext cx="7557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VA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16772" y="2405390"/>
              <a:ext cx="7557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V</a:t>
              </a:r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O₂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29780" y="3142747"/>
              <a:ext cx="7557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Qs/Qt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38395" y="3807465"/>
              <a:ext cx="37789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Q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Έλλειψη 54"/>
            <p:cNvSpPr/>
            <p:nvPr/>
          </p:nvSpPr>
          <p:spPr>
            <a:xfrm>
              <a:off x="5167710" y="1211704"/>
              <a:ext cx="1922819" cy="6486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500" dirty="0" smtClean="0">
                  <a:solidFill>
                    <a:prstClr val="black"/>
                  </a:solidFill>
                </a:rPr>
                <a:t>Εισπνεόμενου αέρα </a:t>
              </a:r>
              <a:r>
                <a:rPr lang="en-US" sz="1500" dirty="0" smtClean="0">
                  <a:solidFill>
                    <a:prstClr val="black"/>
                  </a:solidFill>
                </a:rPr>
                <a:t>PIO₂</a:t>
              </a:r>
              <a:endParaRPr lang="el-GR" sz="1500" dirty="0">
                <a:solidFill>
                  <a:prstClr val="black"/>
                </a:solidFill>
              </a:endParaRPr>
            </a:p>
          </p:txBody>
        </p:sp>
        <p:sp>
          <p:nvSpPr>
            <p:cNvPr id="56" name="Έλλειψη 55"/>
            <p:cNvSpPr/>
            <p:nvPr/>
          </p:nvSpPr>
          <p:spPr>
            <a:xfrm>
              <a:off x="5282260" y="2100459"/>
              <a:ext cx="1922819" cy="6486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500" dirty="0" smtClean="0">
                  <a:solidFill>
                    <a:prstClr val="black"/>
                  </a:solidFill>
                </a:rPr>
                <a:t>Κυψελιδικού αέρα </a:t>
              </a:r>
              <a:r>
                <a:rPr lang="en-US" sz="1500" dirty="0" smtClean="0">
                  <a:solidFill>
                    <a:prstClr val="black"/>
                  </a:solidFill>
                </a:rPr>
                <a:t>PAO₂</a:t>
              </a:r>
              <a:endParaRPr lang="el-GR" sz="1500" dirty="0">
                <a:solidFill>
                  <a:prstClr val="black"/>
                </a:solidFill>
              </a:endParaRPr>
            </a:p>
          </p:txBody>
        </p:sp>
        <p:sp>
          <p:nvSpPr>
            <p:cNvPr id="57" name="Έλλειψη 56"/>
            <p:cNvSpPr/>
            <p:nvPr/>
          </p:nvSpPr>
          <p:spPr>
            <a:xfrm>
              <a:off x="5282260" y="2785145"/>
              <a:ext cx="1922819" cy="6486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500" dirty="0" smtClean="0">
                  <a:solidFill>
                    <a:prstClr val="black"/>
                  </a:solidFill>
                </a:rPr>
                <a:t>Αρτηριακού αίματος </a:t>
              </a:r>
              <a:r>
                <a:rPr lang="en-US" sz="1500" dirty="0" smtClean="0">
                  <a:solidFill>
                    <a:prstClr val="black"/>
                  </a:solidFill>
                </a:rPr>
                <a:t>PaO₂</a:t>
              </a:r>
              <a:endParaRPr lang="el-GR" sz="1500" dirty="0">
                <a:solidFill>
                  <a:prstClr val="black"/>
                </a:solidFill>
              </a:endParaRPr>
            </a:p>
          </p:txBody>
        </p:sp>
        <p:sp>
          <p:nvSpPr>
            <p:cNvPr id="58" name="Έλλειψη 57"/>
            <p:cNvSpPr/>
            <p:nvPr/>
          </p:nvSpPr>
          <p:spPr>
            <a:xfrm>
              <a:off x="5371536" y="3494872"/>
              <a:ext cx="1922819" cy="6486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500" dirty="0" smtClean="0">
                  <a:solidFill>
                    <a:prstClr val="black"/>
                  </a:solidFill>
                </a:rPr>
                <a:t>Κυτταρικού </a:t>
              </a:r>
              <a:r>
                <a:rPr lang="en-US" sz="1500" dirty="0" smtClean="0">
                  <a:solidFill>
                    <a:prstClr val="black"/>
                  </a:solidFill>
                </a:rPr>
                <a:t>PO₂</a:t>
              </a:r>
              <a:endParaRPr lang="el-GR" sz="1500" dirty="0">
                <a:solidFill>
                  <a:prstClr val="black"/>
                </a:solidFill>
              </a:endParaRPr>
            </a:p>
          </p:txBody>
        </p:sp>
        <p:sp>
          <p:nvSpPr>
            <p:cNvPr id="59" name="Ελεύθερη σχεδίαση 58"/>
            <p:cNvSpPr/>
            <p:nvPr/>
          </p:nvSpPr>
          <p:spPr>
            <a:xfrm>
              <a:off x="2805776" y="1860111"/>
              <a:ext cx="2159000" cy="1117600"/>
            </a:xfrm>
            <a:custGeom>
              <a:avLst/>
              <a:gdLst>
                <a:gd name="connsiteX0" fmla="*/ 2159000 w 2159000"/>
                <a:gd name="connsiteY0" fmla="*/ 0 h 1117600"/>
                <a:gd name="connsiteX1" fmla="*/ 1689100 w 2159000"/>
                <a:gd name="connsiteY1" fmla="*/ 88900 h 1117600"/>
                <a:gd name="connsiteX2" fmla="*/ 1066800 w 2159000"/>
                <a:gd name="connsiteY2" fmla="*/ 292100 h 1117600"/>
                <a:gd name="connsiteX3" fmla="*/ 508000 w 2159000"/>
                <a:gd name="connsiteY3" fmla="*/ 635000 h 1117600"/>
                <a:gd name="connsiteX4" fmla="*/ 177800 w 2159000"/>
                <a:gd name="connsiteY4" fmla="*/ 927100 h 1117600"/>
                <a:gd name="connsiteX5" fmla="*/ 0 w 2159000"/>
                <a:gd name="connsiteY5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000" h="1117600">
                  <a:moveTo>
                    <a:pt x="2159000" y="0"/>
                  </a:moveTo>
                  <a:cubicBezTo>
                    <a:pt x="2015066" y="20108"/>
                    <a:pt x="1871133" y="40217"/>
                    <a:pt x="1689100" y="88900"/>
                  </a:cubicBezTo>
                  <a:cubicBezTo>
                    <a:pt x="1507067" y="137583"/>
                    <a:pt x="1263650" y="201083"/>
                    <a:pt x="1066800" y="292100"/>
                  </a:cubicBezTo>
                  <a:cubicBezTo>
                    <a:pt x="869950" y="383117"/>
                    <a:pt x="656167" y="529167"/>
                    <a:pt x="508000" y="635000"/>
                  </a:cubicBezTo>
                  <a:cubicBezTo>
                    <a:pt x="359833" y="740833"/>
                    <a:pt x="262467" y="846667"/>
                    <a:pt x="177800" y="927100"/>
                  </a:cubicBezTo>
                  <a:cubicBezTo>
                    <a:pt x="93133" y="1007533"/>
                    <a:pt x="46566" y="1062566"/>
                    <a:pt x="0" y="111760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0" name="Ελεύθερη σχεδίαση 59"/>
            <p:cNvSpPr/>
            <p:nvPr/>
          </p:nvSpPr>
          <p:spPr>
            <a:xfrm>
              <a:off x="3110576" y="2639968"/>
              <a:ext cx="2171700" cy="1214043"/>
            </a:xfrm>
            <a:custGeom>
              <a:avLst/>
              <a:gdLst>
                <a:gd name="connsiteX0" fmla="*/ 2171700 w 2171700"/>
                <a:gd name="connsiteY0" fmla="*/ 20243 h 1214043"/>
                <a:gd name="connsiteX1" fmla="*/ 1612900 w 2171700"/>
                <a:gd name="connsiteY1" fmla="*/ 7543 h 1214043"/>
                <a:gd name="connsiteX2" fmla="*/ 1104900 w 2171700"/>
                <a:gd name="connsiteY2" fmla="*/ 121843 h 1214043"/>
                <a:gd name="connsiteX3" fmla="*/ 482600 w 2171700"/>
                <a:gd name="connsiteY3" fmla="*/ 413943 h 1214043"/>
                <a:gd name="connsiteX4" fmla="*/ 101600 w 2171700"/>
                <a:gd name="connsiteY4" fmla="*/ 1061643 h 1214043"/>
                <a:gd name="connsiteX5" fmla="*/ 0 w 2171700"/>
                <a:gd name="connsiteY5" fmla="*/ 1214043 h 121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700" h="1214043">
                  <a:moveTo>
                    <a:pt x="2171700" y="20243"/>
                  </a:moveTo>
                  <a:cubicBezTo>
                    <a:pt x="1981200" y="5426"/>
                    <a:pt x="1790700" y="-9390"/>
                    <a:pt x="1612900" y="7543"/>
                  </a:cubicBezTo>
                  <a:cubicBezTo>
                    <a:pt x="1435100" y="24476"/>
                    <a:pt x="1293283" y="54110"/>
                    <a:pt x="1104900" y="121843"/>
                  </a:cubicBezTo>
                  <a:cubicBezTo>
                    <a:pt x="916517" y="189576"/>
                    <a:pt x="649817" y="257310"/>
                    <a:pt x="482600" y="413943"/>
                  </a:cubicBezTo>
                  <a:cubicBezTo>
                    <a:pt x="315383" y="570576"/>
                    <a:pt x="182033" y="928293"/>
                    <a:pt x="101600" y="1061643"/>
                  </a:cubicBezTo>
                  <a:cubicBezTo>
                    <a:pt x="21167" y="1194993"/>
                    <a:pt x="10583" y="1204518"/>
                    <a:pt x="0" y="121404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1" name="Ελεύθερη σχεδίαση 60"/>
            <p:cNvSpPr/>
            <p:nvPr/>
          </p:nvSpPr>
          <p:spPr>
            <a:xfrm>
              <a:off x="3516976" y="3231711"/>
              <a:ext cx="1308100" cy="1092200"/>
            </a:xfrm>
            <a:custGeom>
              <a:avLst/>
              <a:gdLst>
                <a:gd name="connsiteX0" fmla="*/ 1308100 w 1308100"/>
                <a:gd name="connsiteY0" fmla="*/ 0 h 1092200"/>
                <a:gd name="connsiteX1" fmla="*/ 889000 w 1308100"/>
                <a:gd name="connsiteY1" fmla="*/ 127000 h 1092200"/>
                <a:gd name="connsiteX2" fmla="*/ 558800 w 1308100"/>
                <a:gd name="connsiteY2" fmla="*/ 317500 h 1092200"/>
                <a:gd name="connsiteX3" fmla="*/ 368300 w 1308100"/>
                <a:gd name="connsiteY3" fmla="*/ 508000 h 1092200"/>
                <a:gd name="connsiteX4" fmla="*/ 101600 w 1308100"/>
                <a:gd name="connsiteY4" fmla="*/ 812800 h 1092200"/>
                <a:gd name="connsiteX5" fmla="*/ 0 w 1308100"/>
                <a:gd name="connsiteY5" fmla="*/ 109220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100" h="1092200">
                  <a:moveTo>
                    <a:pt x="1308100" y="0"/>
                  </a:moveTo>
                  <a:cubicBezTo>
                    <a:pt x="1160991" y="37041"/>
                    <a:pt x="1013883" y="74083"/>
                    <a:pt x="889000" y="127000"/>
                  </a:cubicBezTo>
                  <a:cubicBezTo>
                    <a:pt x="764117" y="179917"/>
                    <a:pt x="645583" y="254000"/>
                    <a:pt x="558800" y="317500"/>
                  </a:cubicBezTo>
                  <a:cubicBezTo>
                    <a:pt x="472017" y="381000"/>
                    <a:pt x="444500" y="425450"/>
                    <a:pt x="368300" y="508000"/>
                  </a:cubicBezTo>
                  <a:cubicBezTo>
                    <a:pt x="292100" y="590550"/>
                    <a:pt x="162983" y="715433"/>
                    <a:pt x="101600" y="812800"/>
                  </a:cubicBezTo>
                  <a:cubicBezTo>
                    <a:pt x="40217" y="910167"/>
                    <a:pt x="20108" y="1001183"/>
                    <a:pt x="0" y="109220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2" name="Ελεύθερη σχεδίαση 61"/>
            <p:cNvSpPr/>
            <p:nvPr/>
          </p:nvSpPr>
          <p:spPr>
            <a:xfrm>
              <a:off x="4456776" y="4184211"/>
              <a:ext cx="774700" cy="698500"/>
            </a:xfrm>
            <a:custGeom>
              <a:avLst/>
              <a:gdLst>
                <a:gd name="connsiteX0" fmla="*/ 774700 w 774700"/>
                <a:gd name="connsiteY0" fmla="*/ 0 h 698500"/>
                <a:gd name="connsiteX1" fmla="*/ 393700 w 774700"/>
                <a:gd name="connsiteY1" fmla="*/ 241300 h 698500"/>
                <a:gd name="connsiteX2" fmla="*/ 114300 w 774700"/>
                <a:gd name="connsiteY2" fmla="*/ 495300 h 698500"/>
                <a:gd name="connsiteX3" fmla="*/ 0 w 774700"/>
                <a:gd name="connsiteY3" fmla="*/ 6985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00" h="698500">
                  <a:moveTo>
                    <a:pt x="774700" y="0"/>
                  </a:moveTo>
                  <a:cubicBezTo>
                    <a:pt x="639233" y="79375"/>
                    <a:pt x="503767" y="158750"/>
                    <a:pt x="393700" y="241300"/>
                  </a:cubicBezTo>
                  <a:cubicBezTo>
                    <a:pt x="283633" y="323850"/>
                    <a:pt x="179917" y="419100"/>
                    <a:pt x="114300" y="495300"/>
                  </a:cubicBezTo>
                  <a:cubicBezTo>
                    <a:pt x="48683" y="571500"/>
                    <a:pt x="24341" y="635000"/>
                    <a:pt x="0" y="69850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63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Φυσιολογικές τιμές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4786" y="3644357"/>
            <a:ext cx="2890664" cy="129614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Μερική πίεση αερίου στο αρτηριακό αίμα (P</a:t>
            </a:r>
            <a:r>
              <a:rPr lang="el-GR" sz="2400" b="1" dirty="0">
                <a:solidFill>
                  <a:srgbClr val="820000"/>
                </a:solidFill>
              </a:rPr>
              <a:t>a</a:t>
            </a:r>
            <a:r>
              <a:rPr lang="el-GR" sz="2400" dirty="0"/>
              <a:t>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Λυγισμένο βέλος 4"/>
          <p:cNvSpPr/>
          <p:nvPr/>
        </p:nvSpPr>
        <p:spPr>
          <a:xfrm>
            <a:off x="603362" y="2060848"/>
            <a:ext cx="2816509" cy="1584176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267200" y="157967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3000"/>
              </a:spcBef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Arial"/>
              </a:rPr>
              <a:t>PaO</a:t>
            </a:r>
            <a:r>
              <a:rPr lang="el-GR" sz="2400" kern="0" baseline="-25000" dirty="0">
                <a:solidFill>
                  <a:srgbClr val="000000"/>
                </a:solidFill>
                <a:latin typeface="Calibri"/>
                <a:cs typeface="Arial"/>
              </a:rPr>
              <a:t>2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Arial"/>
              </a:rPr>
              <a:t>:	80 - 100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cs typeface="Arial"/>
              </a:rPr>
              <a:t>mmHg</a:t>
            </a:r>
            <a:r>
              <a:rPr lang="el-GR" sz="2400" kern="0" dirty="0" smtClean="0">
                <a:solidFill>
                  <a:srgbClr val="000000"/>
                </a:solidFill>
                <a:latin typeface="Calibri"/>
                <a:cs typeface="Arial"/>
              </a:rPr>
              <a:t>,</a:t>
            </a:r>
            <a:endParaRPr lang="en-US" sz="2400" kern="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342900" indent="-342900">
              <a:spcBef>
                <a:spcPts val="3000"/>
              </a:spcBef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Arial"/>
              </a:rPr>
              <a:t>SaO</a:t>
            </a:r>
            <a:r>
              <a:rPr lang="el-GR" sz="2400" kern="0" baseline="-25000" dirty="0">
                <a:solidFill>
                  <a:srgbClr val="000000"/>
                </a:solidFill>
                <a:latin typeface="Calibri"/>
                <a:cs typeface="Arial"/>
              </a:rPr>
              <a:t>2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Arial"/>
              </a:rPr>
              <a:t>:	93% - 99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cs typeface="Arial"/>
              </a:rPr>
              <a:t>%</a:t>
            </a:r>
            <a:r>
              <a:rPr lang="el-GR" sz="2400" kern="0" dirty="0" smtClean="0">
                <a:solidFill>
                  <a:srgbClr val="000000"/>
                </a:solidFill>
                <a:latin typeface="Calibri"/>
                <a:cs typeface="Arial"/>
              </a:rPr>
              <a:t>,</a:t>
            </a:r>
            <a:endParaRPr lang="en-US" sz="2400" kern="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342900" indent="-342900">
              <a:spcBef>
                <a:spcPts val="3000"/>
              </a:spcBef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Arial"/>
              </a:rPr>
              <a:t>pH:	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cs typeface="Arial"/>
              </a:rPr>
              <a:t>	7.35 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Arial"/>
              </a:rPr>
              <a:t>-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cs typeface="Arial"/>
              </a:rPr>
              <a:t>7.45</a:t>
            </a:r>
            <a:r>
              <a:rPr lang="el-GR" sz="2400" kern="0" dirty="0" smtClean="0">
                <a:solidFill>
                  <a:srgbClr val="000000"/>
                </a:solidFill>
                <a:latin typeface="Calibri"/>
                <a:cs typeface="Arial"/>
              </a:rPr>
              <a:t>,</a:t>
            </a:r>
            <a:endParaRPr lang="en-US" sz="2400" kern="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342900" indent="-342900">
              <a:spcBef>
                <a:spcPts val="3000"/>
              </a:spcBef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Arial"/>
              </a:rPr>
              <a:t>PaCO</a:t>
            </a:r>
            <a:r>
              <a:rPr lang="el-GR" sz="2400" kern="0" baseline="-25000" dirty="0">
                <a:solidFill>
                  <a:srgbClr val="000000"/>
                </a:solidFill>
                <a:latin typeface="Calibri"/>
                <a:cs typeface="Arial"/>
              </a:rPr>
              <a:t>2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Arial"/>
              </a:rPr>
              <a:t>:	35 – 45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cs typeface="Arial"/>
              </a:rPr>
              <a:t>mmHg</a:t>
            </a:r>
            <a:r>
              <a:rPr lang="el-GR" sz="2400" kern="0" dirty="0" smtClean="0">
                <a:solidFill>
                  <a:srgbClr val="000000"/>
                </a:solidFill>
                <a:latin typeface="Calibri"/>
                <a:cs typeface="Arial"/>
              </a:rPr>
              <a:t>,</a:t>
            </a:r>
            <a:endParaRPr lang="en-US" sz="2400" kern="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342900" indent="-342900">
              <a:spcBef>
                <a:spcPts val="3000"/>
              </a:spcBef>
              <a:buClr>
                <a:prstClr val="black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Arial"/>
              </a:rPr>
              <a:t>HCO</a:t>
            </a:r>
            <a:r>
              <a:rPr lang="en-US" sz="2400" kern="0" baseline="-25000" dirty="0">
                <a:solidFill>
                  <a:srgbClr val="000000"/>
                </a:solidFill>
                <a:latin typeface="Calibri"/>
                <a:cs typeface="Arial"/>
              </a:rPr>
              <a:t>3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Arial"/>
              </a:rPr>
              <a:t>:	22 – 26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cs typeface="Arial"/>
              </a:rPr>
              <a:t>mEq/L</a:t>
            </a:r>
            <a:r>
              <a:rPr lang="el-GR" sz="2400" kern="0" dirty="0" smtClean="0">
                <a:solidFill>
                  <a:srgbClr val="000000"/>
                </a:solidFill>
                <a:latin typeface="Calibri"/>
                <a:cs typeface="Arial"/>
              </a:rPr>
              <a:t>.</a:t>
            </a:r>
            <a:endParaRPr lang="el-GR" sz="2400" kern="0" dirty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Βαρομετρική πίεση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1901" y="1188038"/>
            <a:ext cx="4834880" cy="5040560"/>
          </a:xfrm>
        </p:spPr>
        <p:txBody>
          <a:bodyPr/>
          <a:lstStyle/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/>
              <a:t>760 mmHg  στο επίπεδο της </a:t>
            </a:r>
            <a:r>
              <a:rPr lang="el-GR" sz="2400" dirty="0" smtClean="0"/>
              <a:t>θάλασσας,</a:t>
            </a:r>
            <a:endParaRPr lang="el-GR" sz="2400" dirty="0"/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/>
              <a:t>Η σύσταση του ατμοσφαιρικού </a:t>
            </a:r>
            <a:r>
              <a:rPr lang="el-GR" sz="2400" dirty="0" smtClean="0"/>
              <a:t>αέρα,</a:t>
            </a:r>
            <a:endParaRPr lang="el-GR" sz="2400" dirty="0"/>
          </a:p>
          <a:p>
            <a:pPr marL="979488" indent="-444500">
              <a:spcBef>
                <a:spcPts val="3600"/>
              </a:spcBef>
              <a:buFont typeface="Courier New" pitchFamily="49" charset="0"/>
              <a:buChar char="o"/>
            </a:pPr>
            <a:r>
              <a:rPr lang="el-GR" sz="2400" dirty="0"/>
              <a:t>Άζωτο </a:t>
            </a:r>
            <a:r>
              <a:rPr lang="el-GR" sz="2400" dirty="0" smtClean="0"/>
              <a:t>=79%,</a:t>
            </a:r>
            <a:endParaRPr lang="el-GR" sz="2400" dirty="0"/>
          </a:p>
          <a:p>
            <a:pPr marL="979488" indent="-444500">
              <a:spcBef>
                <a:spcPts val="3600"/>
              </a:spcBef>
              <a:buFont typeface="Courier New" pitchFamily="49" charset="0"/>
              <a:buChar char="o"/>
            </a:pPr>
            <a:r>
              <a:rPr lang="el-GR" sz="2400" dirty="0"/>
              <a:t>Οξυγόνο </a:t>
            </a:r>
            <a:r>
              <a:rPr lang="el-GR" sz="2400" dirty="0" smtClean="0"/>
              <a:t>=21%,</a:t>
            </a:r>
            <a:endParaRPr lang="el-GR" sz="2400" dirty="0"/>
          </a:p>
          <a:p>
            <a:pPr marL="979488" indent="-444500">
              <a:spcBef>
                <a:spcPts val="3600"/>
              </a:spcBef>
              <a:buFont typeface="Courier New" pitchFamily="49" charset="0"/>
              <a:buChar char="o"/>
            </a:pPr>
            <a:r>
              <a:rPr lang="el-GR" sz="2400" dirty="0" smtClean="0"/>
              <a:t>CO₂ =0.04%</a:t>
            </a:r>
            <a:r>
              <a:rPr lang="el-GR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026" name="Picture 2" descr="διάγραμμα βαρομετρικής πίεσ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0618"/>
            <a:ext cx="4283968" cy="46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8144" y="6049973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digitalschool.minedu.gov.gr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νόμος του </a:t>
            </a:r>
            <a:r>
              <a:rPr lang="en-US" dirty="0"/>
              <a:t>Dalton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ολική πίεση ενός αερίου μίγματος </a:t>
            </a:r>
            <a:r>
              <a:rPr lang="el-GR" sz="2400" dirty="0" smtClean="0"/>
              <a:t>αποτελείται </a:t>
            </a:r>
            <a:r>
              <a:rPr lang="el-GR" sz="2400" dirty="0"/>
              <a:t>από  το άθροισμα  των μερικών πιέσεων των επί μέρους αερίων του </a:t>
            </a:r>
            <a:r>
              <a:rPr lang="el-GR" sz="2400" dirty="0" smtClean="0"/>
              <a:t>μίγματος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2050" name="Picture 2" descr="σχηματικό παράδειγμα του νόμου του Dal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39" y="2708920"/>
            <a:ext cx="58197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65079" y="5085184"/>
            <a:ext cx="5813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solidFill>
                  <a:prstClr val="black"/>
                </a:solidFill>
                <a:latin typeface="Calibri" pitchFamily="34" charset="0"/>
                <a:hlinkClick r:id="rId4"/>
              </a:rPr>
              <a:t>YES I Can! </a:t>
            </a:r>
            <a:r>
              <a:rPr lang="en-US" sz="1200" b="1" cap="small" dirty="0" smtClean="0">
                <a:solidFill>
                  <a:prstClr val="black"/>
                </a:solidFill>
                <a:latin typeface="Calibri" pitchFamily="34" charset="0"/>
                <a:hlinkClick r:id="rId4"/>
              </a:rPr>
              <a:t>Science</a:t>
            </a:r>
            <a:endParaRPr lang="en-US" sz="1200" dirty="0" smtClean="0">
              <a:solidFill>
                <a:prstClr val="black"/>
              </a:solidFill>
              <a:latin typeface="Calibri" pitchFamily="34" charset="0"/>
              <a:hlinkClick r:id="rId4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Βαρομετρική πίεση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36512" y="1170571"/>
            <a:ext cx="7715200" cy="3466179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Εάν βαρομετρική πίεση = </a:t>
            </a:r>
            <a:r>
              <a:rPr lang="el-GR" sz="2400" b="1" dirty="0">
                <a:solidFill>
                  <a:srgbClr val="164E27"/>
                </a:solidFill>
              </a:rPr>
              <a:t>760 </a:t>
            </a:r>
            <a:r>
              <a:rPr lang="en-US" sz="2400" b="1" dirty="0" smtClean="0">
                <a:solidFill>
                  <a:srgbClr val="164E27"/>
                </a:solidFill>
              </a:rPr>
              <a:t>mmHg</a:t>
            </a:r>
            <a:r>
              <a:rPr lang="el-GR" sz="2400" b="1" dirty="0" smtClean="0">
                <a:solidFill>
                  <a:srgbClr val="164E27"/>
                </a:solidFill>
              </a:rPr>
              <a:t>,</a:t>
            </a:r>
            <a:endParaRPr lang="en-US" sz="2400" b="1" dirty="0">
              <a:solidFill>
                <a:srgbClr val="164E27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/>
              <a:t>Pa </a:t>
            </a:r>
            <a:r>
              <a:rPr lang="el-GR" sz="2400" dirty="0"/>
              <a:t>Αζώτου </a:t>
            </a:r>
            <a:r>
              <a:rPr lang="en-US" sz="2400" dirty="0"/>
              <a:t>mmHg = 760 mmHg ÷ 100 x 79 = 600.4 </a:t>
            </a:r>
            <a:r>
              <a:rPr lang="en-US" sz="2400" dirty="0" smtClean="0"/>
              <a:t>mmHg,</a:t>
            </a:r>
            <a:endParaRPr lang="en-US" sz="2400" dirty="0"/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820000"/>
                </a:solidFill>
              </a:rPr>
              <a:t>PaO₂ </a:t>
            </a:r>
            <a:r>
              <a:rPr lang="en-US" sz="2400" dirty="0"/>
              <a:t>mmHg = 760 mmHg ÷ 100 x 21 = </a:t>
            </a:r>
            <a:r>
              <a:rPr lang="en-US" sz="2400" b="1" dirty="0">
                <a:solidFill>
                  <a:srgbClr val="820000"/>
                </a:solidFill>
              </a:rPr>
              <a:t>159.6 </a:t>
            </a:r>
            <a:r>
              <a:rPr lang="en-US" sz="2400" b="1" dirty="0" smtClean="0">
                <a:solidFill>
                  <a:srgbClr val="820000"/>
                </a:solidFill>
              </a:rPr>
              <a:t>mmHg,</a:t>
            </a:r>
            <a:endParaRPr lang="en-US" sz="24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820000"/>
                </a:solidFill>
              </a:rPr>
              <a:t>PaCO₂ </a:t>
            </a:r>
            <a:r>
              <a:rPr lang="en-US" sz="2400" dirty="0"/>
              <a:t>mmHg = 760 mmHg ÷ 100 x .04 = </a:t>
            </a:r>
            <a:r>
              <a:rPr lang="en-US" sz="2400" b="1" dirty="0">
                <a:solidFill>
                  <a:srgbClr val="820000"/>
                </a:solidFill>
              </a:rPr>
              <a:t>0.304 </a:t>
            </a:r>
            <a:r>
              <a:rPr lang="en-US" sz="2400" b="1" dirty="0" smtClean="0">
                <a:solidFill>
                  <a:srgbClr val="820000"/>
                </a:solidFill>
              </a:rPr>
              <a:t>mmHg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  <a:endParaRPr lang="en-US" sz="24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b="1" dirty="0"/>
              <a:t>Σε υψόμετρο 18,000 </a:t>
            </a:r>
            <a:r>
              <a:rPr lang="el-GR" sz="2400" b="1" dirty="0" smtClean="0"/>
              <a:t>πόδια,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/>
              <a:t>Βαρομετρική πίεση </a:t>
            </a:r>
          </a:p>
        </p:txBody>
      </p:sp>
      <p:sp>
        <p:nvSpPr>
          <p:cNvPr id="5" name="Βέλος προς τα κάτω 4"/>
          <p:cNvSpPr/>
          <p:nvPr/>
        </p:nvSpPr>
        <p:spPr>
          <a:xfrm>
            <a:off x="2987824" y="4297906"/>
            <a:ext cx="72008" cy="216024"/>
          </a:xfrm>
          <a:prstGeom prst="downArrow">
            <a:avLst/>
          </a:prstGeom>
          <a:solidFill>
            <a:srgbClr val="164E27"/>
          </a:solidFill>
          <a:ln>
            <a:solidFill>
              <a:srgbClr val="164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91495" y="4175085"/>
            <a:ext cx="164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64E27"/>
                </a:solidFill>
                <a:latin typeface="Calibri"/>
              </a:rPr>
              <a:t>380 mmHg</a:t>
            </a:r>
            <a:r>
              <a:rPr lang="el-GR" sz="2400" b="1" dirty="0" smtClean="0">
                <a:solidFill>
                  <a:srgbClr val="164E27"/>
                </a:solidFill>
                <a:latin typeface="Calibri"/>
              </a:rPr>
              <a:t>,</a:t>
            </a:r>
            <a:endParaRPr lang="en-US" sz="2400" b="1" dirty="0">
              <a:solidFill>
                <a:srgbClr val="164E27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-36512" y="4670727"/>
            <a:ext cx="74705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Pa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Αζώτου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mmHg = 380 mmHg ÷ 100 x 79 = 300.2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mmHg,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PaO₂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mmHg = 380 mmHg ÷ 100x 21 = </a:t>
            </a:r>
            <a:r>
              <a:rPr lang="en-US" sz="2400" b="1" dirty="0">
                <a:solidFill>
                  <a:srgbClr val="820000"/>
                </a:solidFill>
                <a:latin typeface="Calibri"/>
              </a:rPr>
              <a:t>79.8 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mmHg,</a:t>
            </a:r>
            <a:endParaRPr lang="en-US" sz="2400" b="1" dirty="0">
              <a:solidFill>
                <a:srgbClr val="820000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PaCO₂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mmHg = 380 mmHg ÷ 100 x .04 = </a:t>
            </a:r>
            <a:r>
              <a:rPr lang="en-US" sz="2400" b="1" dirty="0">
                <a:solidFill>
                  <a:srgbClr val="820000"/>
                </a:solidFill>
                <a:latin typeface="Calibri"/>
              </a:rPr>
              <a:t>0.152 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mmHg.</a:t>
            </a:r>
            <a:endParaRPr lang="en-US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8" name="Δεξιό άγκιστρο 7"/>
          <p:cNvSpPr/>
          <p:nvPr/>
        </p:nvSpPr>
        <p:spPr>
          <a:xfrm>
            <a:off x="7020272" y="2636912"/>
            <a:ext cx="288032" cy="374441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020272" y="3659850"/>
            <a:ext cx="2123728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l-GR" sz="2400" b="1" dirty="0">
                <a:solidFill>
                  <a:prstClr val="black"/>
                </a:solidFill>
                <a:latin typeface="Calibri"/>
              </a:rPr>
              <a:t>Οι Μερικές πιέσεις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Ο₂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και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CO₂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στον ατμοσφαιρικό αέρα</a:t>
            </a:r>
          </a:p>
        </p:txBody>
      </p:sp>
      <p:sp>
        <p:nvSpPr>
          <p:cNvPr id="10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6948" y="2492896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Πως επηρεάζει η βαρομετρική πίεση </a:t>
            </a:r>
            <a:r>
              <a:rPr lang="el-GR" dirty="0" smtClean="0"/>
              <a:t>τη </a:t>
            </a:r>
            <a:r>
              <a:rPr lang="el-GR" dirty="0"/>
              <a:t>μερική πίεση </a:t>
            </a:r>
            <a:r>
              <a:rPr lang="el-GR" dirty="0" smtClean="0"/>
              <a:t>του οξυγόνου στο αίμα;</a:t>
            </a:r>
            <a:endParaRPr lang="el-GR" dirty="0"/>
          </a:p>
        </p:txBody>
      </p:sp>
      <p:sp>
        <p:nvSpPr>
          <p:cNvPr id="5" name="Rectangle 5"/>
          <p:cNvSpPr/>
          <p:nvPr/>
        </p:nvSpPr>
        <p:spPr>
          <a:xfrm>
            <a:off x="359532" y="126876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532" y="497763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Κυψελιδικός </a:t>
            </a:r>
            <a:r>
              <a:rPr lang="el-GR" dirty="0" smtClean="0"/>
              <a:t>αέρας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66124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Το μίγμα αερίων </a:t>
            </a:r>
            <a:r>
              <a:rPr lang="el-GR" sz="2400" dirty="0" smtClean="0"/>
              <a:t>στις κυψελίδες διαφέρει </a:t>
            </a:r>
            <a:r>
              <a:rPr lang="el-GR" sz="2400" dirty="0"/>
              <a:t>από αυτό του ατμοσφαιρικού </a:t>
            </a:r>
            <a:r>
              <a:rPr lang="el-GR" sz="2400" dirty="0" smtClean="0"/>
              <a:t>αέρα.</a:t>
            </a:r>
            <a:endParaRPr lang="el-GR" sz="2400" dirty="0"/>
          </a:p>
          <a:p>
            <a:pPr marL="352425" indent="0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Οξυγόνο</a:t>
            </a:r>
            <a:r>
              <a:rPr lang="en-US" sz="2400" b="1" dirty="0" smtClean="0">
                <a:solidFill>
                  <a:srgbClr val="820000"/>
                </a:solidFill>
              </a:rPr>
              <a:t>:	</a:t>
            </a:r>
            <a:r>
              <a:rPr lang="el-GR" sz="2400" b="1" dirty="0" smtClean="0">
                <a:solidFill>
                  <a:srgbClr val="820000"/>
                </a:solidFill>
              </a:rPr>
              <a:t>14</a:t>
            </a:r>
            <a:r>
              <a:rPr lang="el-GR" sz="2400" b="1" dirty="0">
                <a:solidFill>
                  <a:srgbClr val="820000"/>
                </a:solidFill>
              </a:rPr>
              <a:t>%</a:t>
            </a:r>
          </a:p>
          <a:p>
            <a:pPr marL="352425" indent="0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Άζωτο</a:t>
            </a:r>
            <a:r>
              <a:rPr lang="en-US" sz="2400" b="1" dirty="0" smtClean="0">
                <a:solidFill>
                  <a:srgbClr val="820000"/>
                </a:solidFill>
              </a:rPr>
              <a:t>:	</a:t>
            </a:r>
            <a:r>
              <a:rPr lang="el-GR" sz="2400" b="1" dirty="0" smtClean="0">
                <a:solidFill>
                  <a:srgbClr val="820000"/>
                </a:solidFill>
              </a:rPr>
              <a:t>80</a:t>
            </a:r>
            <a:r>
              <a:rPr lang="el-GR" sz="2400" b="1" dirty="0">
                <a:solidFill>
                  <a:srgbClr val="820000"/>
                </a:solidFill>
              </a:rPr>
              <a:t>%</a:t>
            </a:r>
          </a:p>
          <a:p>
            <a:pPr marL="352425" indent="0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CO₂</a:t>
            </a:r>
            <a:r>
              <a:rPr lang="en-US" sz="2400" b="1" dirty="0" smtClean="0">
                <a:solidFill>
                  <a:srgbClr val="820000"/>
                </a:solidFill>
              </a:rPr>
              <a:t>:		</a:t>
            </a:r>
            <a:r>
              <a:rPr lang="el-GR" sz="2400" b="1" dirty="0" smtClean="0">
                <a:solidFill>
                  <a:srgbClr val="820000"/>
                </a:solidFill>
              </a:rPr>
              <a:t>6%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Οι υδρατμοί ασκούν πίεση (47 mmHg), επομένως,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 760 mmHg – 47 mmHg </a:t>
            </a:r>
            <a:r>
              <a:rPr lang="el-GR" sz="2400" b="1" dirty="0">
                <a:solidFill>
                  <a:srgbClr val="820000"/>
                </a:solidFill>
              </a:rPr>
              <a:t>÷ 100 x % αερίου = </a:t>
            </a:r>
            <a:r>
              <a:rPr lang="el-GR" sz="2400" b="1" dirty="0" smtClean="0">
                <a:solidFill>
                  <a:srgbClr val="820000"/>
                </a:solidFill>
              </a:rPr>
              <a:t>? mmHg.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20000"/>
                </a:solidFill>
              </a:rPr>
              <a:t>Pa </a:t>
            </a:r>
            <a:r>
              <a:rPr lang="el-GR" sz="2400" b="1" dirty="0" smtClean="0">
                <a:solidFill>
                  <a:srgbClr val="820000"/>
                </a:solidFill>
              </a:rPr>
              <a:t>οξυγόνου,</a:t>
            </a:r>
            <a:endParaRPr lang="el-GR" sz="2400" b="1" dirty="0">
              <a:solidFill>
                <a:srgbClr val="820000"/>
              </a:solidFill>
            </a:endParaRPr>
          </a:p>
          <a:p>
            <a:pPr marL="627063" indent="-274638">
              <a:spcBef>
                <a:spcPts val="1200"/>
              </a:spcBef>
            </a:pPr>
            <a:r>
              <a:rPr lang="el-GR" sz="2400" dirty="0"/>
              <a:t>760</a:t>
            </a:r>
            <a:r>
              <a:rPr lang="en-US" sz="2400" dirty="0"/>
              <a:t>mmHg - 47mmHg = </a:t>
            </a:r>
            <a:r>
              <a:rPr lang="en-US" sz="2400" dirty="0" smtClean="0"/>
              <a:t>713mmHg</a:t>
            </a:r>
            <a:r>
              <a:rPr lang="el-GR" sz="2400" dirty="0" smtClean="0"/>
              <a:t>,</a:t>
            </a:r>
            <a:endParaRPr lang="en-US" sz="2400" dirty="0"/>
          </a:p>
          <a:p>
            <a:pPr marL="627063" indent="-274638">
              <a:spcBef>
                <a:spcPts val="1200"/>
              </a:spcBef>
            </a:pPr>
            <a:r>
              <a:rPr lang="en-US" sz="2400" dirty="0"/>
              <a:t>713mmHg ÷ 100 = </a:t>
            </a:r>
            <a:r>
              <a:rPr lang="en-US" sz="2400" dirty="0" smtClean="0"/>
              <a:t>7.13mmHg</a:t>
            </a:r>
            <a:r>
              <a:rPr lang="el-GR" sz="2400" dirty="0" smtClean="0"/>
              <a:t>,</a:t>
            </a:r>
            <a:endParaRPr lang="en-US" sz="2400" dirty="0"/>
          </a:p>
          <a:p>
            <a:pPr marL="627063" indent="-274638">
              <a:spcBef>
                <a:spcPts val="1200"/>
              </a:spcBef>
            </a:pPr>
            <a:r>
              <a:rPr lang="en-US" sz="2400" dirty="0"/>
              <a:t>7.13mmHg x 14 = </a:t>
            </a:r>
            <a:r>
              <a:rPr lang="en-US" sz="2400" b="1" dirty="0">
                <a:solidFill>
                  <a:srgbClr val="820000"/>
                </a:solidFill>
              </a:rPr>
              <a:t>99.82 </a:t>
            </a:r>
            <a:r>
              <a:rPr lang="en-US" sz="2400" b="1" dirty="0" smtClean="0">
                <a:solidFill>
                  <a:srgbClr val="820000"/>
                </a:solidFill>
              </a:rPr>
              <a:t>mmHg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Παθολογική Νοσηλευτική Ι</a:t>
            </a:r>
            <a:br>
              <a:rPr lang="el-GR" dirty="0" smtClean="0"/>
            </a:br>
            <a:r>
              <a:rPr lang="el-GR" dirty="0" smtClean="0"/>
              <a:t>Εργαστήριο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7340" y="15567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40" y="2204864"/>
            <a:ext cx="8424936" cy="4032448"/>
          </a:xfrm>
          <a:ln>
            <a:solidFill>
              <a:srgbClr val="004A8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Γ’ Χειμερινό Εξάμηνο 2012-2013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Τμήμα Νοσηλευτικής, ΤΕΙ Αθήνας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 smtClean="0"/>
              <a:t>Το Εργαστήριο Διδάσκεται Σε Ομάδες 20 Ατόμων Από Τους Εξής Καθηγητές</a:t>
            </a:r>
            <a:r>
              <a:rPr lang="el-GR" sz="2400" dirty="0" smtClean="0"/>
              <a:t>:</a:t>
            </a:r>
            <a:endParaRPr lang="en-US" sz="2400" smtClean="0"/>
          </a:p>
          <a:p>
            <a:pPr marL="0" indent="0" algn="ctr">
              <a:spcBef>
                <a:spcPts val="3600"/>
              </a:spcBef>
              <a:buNone/>
            </a:pPr>
            <a:endParaRPr lang="el-GR" sz="24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/>
              <a:t>Ο.</a:t>
            </a:r>
            <a:r>
              <a:rPr lang="en-US" sz="2400" dirty="0"/>
              <a:t> </a:t>
            </a:r>
            <a:r>
              <a:rPr lang="el-GR" sz="2400" dirty="0"/>
              <a:t>Γκοβίνα, Χ.</a:t>
            </a:r>
            <a:r>
              <a:rPr lang="en-US" sz="2400" dirty="0"/>
              <a:t> </a:t>
            </a:r>
            <a:r>
              <a:rPr lang="el-GR" sz="2400" dirty="0"/>
              <a:t>Τσίου, Σ.</a:t>
            </a:r>
            <a:r>
              <a:rPr lang="en-US" sz="2400" dirty="0"/>
              <a:t> </a:t>
            </a:r>
            <a:r>
              <a:rPr lang="el-GR" sz="2400" dirty="0"/>
              <a:t>Παρισσόπουλος, Μ.</a:t>
            </a:r>
            <a:r>
              <a:rPr lang="en-US" sz="2400" dirty="0"/>
              <a:t> </a:t>
            </a:r>
            <a:r>
              <a:rPr lang="el-GR" sz="2400" dirty="0"/>
              <a:t>Μπουζίκα,</a:t>
            </a:r>
            <a:endParaRPr lang="en-US" sz="24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/>
              <a:t> Θ.</a:t>
            </a:r>
            <a:r>
              <a:rPr lang="en-US" sz="2400" dirty="0"/>
              <a:t> </a:t>
            </a:r>
            <a:r>
              <a:rPr lang="el-GR" sz="2400" dirty="0"/>
              <a:t>Στρουμπούκη, Γ.</a:t>
            </a:r>
            <a:r>
              <a:rPr lang="en-US" sz="2400" dirty="0"/>
              <a:t> </a:t>
            </a:r>
            <a:r>
              <a:rPr lang="el-GR" sz="2400" dirty="0"/>
              <a:t>Τουλιά</a:t>
            </a:r>
            <a:r>
              <a:rPr lang="en-US" sz="2400" dirty="0"/>
              <a:t>, </a:t>
            </a:r>
            <a:r>
              <a:rPr lang="el-GR" sz="2400" dirty="0"/>
              <a:t>Β.</a:t>
            </a:r>
            <a:r>
              <a:rPr lang="en-US" sz="2400" dirty="0"/>
              <a:t> </a:t>
            </a:r>
            <a:r>
              <a:rPr lang="el-GR" sz="2400" dirty="0"/>
              <a:t>Κουτσοπούλου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Κυψελιδικός αέρας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0358" y="1196752"/>
            <a:ext cx="6351882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20000"/>
                </a:solidFill>
              </a:rPr>
              <a:t>Pa </a:t>
            </a:r>
            <a:r>
              <a:rPr lang="el-GR" sz="2400" b="1" dirty="0">
                <a:solidFill>
                  <a:srgbClr val="820000"/>
                </a:solidFill>
              </a:rPr>
              <a:t>Διοξειδίου του άνθρακα</a:t>
            </a:r>
          </a:p>
          <a:p>
            <a:pPr marL="719138" indent="-366713"/>
            <a:r>
              <a:rPr lang="el-GR" sz="2400" dirty="0"/>
              <a:t>760</a:t>
            </a:r>
            <a:r>
              <a:rPr lang="en-US" sz="2400" dirty="0"/>
              <a:t>mmHg - 47mmHg = 713mmHg</a:t>
            </a:r>
          </a:p>
          <a:p>
            <a:pPr marL="719138" indent="-366713"/>
            <a:r>
              <a:rPr lang="en-US" sz="2400" dirty="0"/>
              <a:t>713mmHg ÷ 100 = 7.13mmHg</a:t>
            </a:r>
          </a:p>
          <a:p>
            <a:pPr marL="719138" indent="-366713"/>
            <a:r>
              <a:rPr lang="en-US" sz="2400" dirty="0"/>
              <a:t>7.13mmHg x 6 = </a:t>
            </a:r>
            <a:r>
              <a:rPr lang="en-US" sz="2400" b="1" dirty="0">
                <a:solidFill>
                  <a:srgbClr val="820000"/>
                </a:solidFill>
              </a:rPr>
              <a:t>42.78 mmHg</a:t>
            </a:r>
          </a:p>
          <a:p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4067944" y="3573016"/>
            <a:ext cx="4536504" cy="24560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</a:pPr>
            <a:r>
              <a:rPr lang="el-GR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Μερική πίεση αερίων (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Pa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</a:pPr>
            <a:r>
              <a:rPr lang="el-GR" sz="240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Ο₂ 14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%	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100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mmHg</a:t>
            </a:r>
            <a:endParaRPr lang="el-GR" sz="2400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CO₂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%</a:t>
            </a:r>
            <a:r>
              <a:rPr lang="el-GR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	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= 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43 mmHg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</a:pPr>
            <a:r>
              <a:rPr lang="el-GR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Άζωτο 80%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=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570 mmHg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</a:pPr>
            <a:r>
              <a:rPr lang="el-GR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Υδρατμοί = 47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mmHg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</a:pPr>
            <a:r>
              <a:rPr lang="el-GR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Σύνολο	= </a:t>
            </a:r>
            <a:r>
              <a:rPr lang="el-GR" sz="2400" b="1" dirty="0">
                <a:solidFill>
                  <a:srgbClr val="820000"/>
                </a:solidFill>
                <a:latin typeface="Calibri"/>
                <a:cs typeface="Arial" panose="020B0604020202020204" pitchFamily="34" charset="0"/>
              </a:rPr>
              <a:t>760</a:t>
            </a:r>
            <a:r>
              <a:rPr lang="en-US" sz="2400" b="1" dirty="0">
                <a:solidFill>
                  <a:srgbClr val="820000"/>
                </a:solidFill>
                <a:latin typeface="Calibri"/>
                <a:cs typeface="Arial" panose="020B0604020202020204" pitchFamily="34" charset="0"/>
              </a:rPr>
              <a:t> mmHg</a:t>
            </a:r>
            <a:endParaRPr lang="el-GR" sz="2400" b="1" dirty="0">
              <a:solidFill>
                <a:srgbClr val="82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Αναπνευστικό Σύστημα</a:t>
            </a:r>
            <a:endParaRPr lang="el-GR" dirty="0"/>
          </a:p>
        </p:txBody>
      </p:sp>
      <p:graphicFrame>
        <p:nvGraphicFramePr>
          <p:cNvPr id="3" name="Diagram 2" descr="σχηματική παράσταση των σταδίων της αναπνοής"/>
          <p:cNvGraphicFramePr/>
          <p:nvPr>
            <p:extLst/>
          </p:nvPr>
        </p:nvGraphicFramePr>
        <p:xfrm>
          <a:off x="1524000" y="1296875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179547" y="2564904"/>
            <a:ext cx="2520280" cy="2448272"/>
            <a:chOff x="899592" y="1628800"/>
            <a:chExt cx="2520280" cy="2448272"/>
          </a:xfrm>
        </p:grpSpPr>
        <p:sp>
          <p:nvSpPr>
            <p:cNvPr id="7" name="Oval 6"/>
            <p:cNvSpPr/>
            <p:nvPr/>
          </p:nvSpPr>
          <p:spPr>
            <a:xfrm>
              <a:off x="899592" y="1628800"/>
              <a:ext cx="2520280" cy="2448272"/>
            </a:xfrm>
            <a:prstGeom prst="ellipse">
              <a:avLst/>
            </a:prstGeom>
            <a:solidFill>
              <a:srgbClr val="004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57896" y="2375882"/>
              <a:ext cx="240367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2800" b="1" dirty="0">
                  <a:solidFill>
                    <a:prstClr val="white"/>
                  </a:solidFill>
                  <a:latin typeface="Calibri"/>
                </a:rPr>
                <a:t>Αναπνευστικό </a:t>
              </a:r>
            </a:p>
            <a:p>
              <a:pPr algn="ctr"/>
              <a:r>
                <a:rPr lang="el-GR" sz="2800" b="1" dirty="0" smtClean="0">
                  <a:solidFill>
                    <a:prstClr val="white"/>
                  </a:solidFill>
                  <a:latin typeface="Calibri"/>
                </a:rPr>
                <a:t>Σύστημα</a:t>
              </a:r>
              <a:endParaRPr lang="el-GR" sz="28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l-GR" dirty="0" smtClean="0"/>
              <a:t>Αερισμός</a:t>
            </a:r>
            <a:r>
              <a:rPr lang="el-GR" dirty="0"/>
              <a:t>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Μεταφορά αέρα </a:t>
            </a:r>
            <a:r>
              <a:rPr lang="el-GR" sz="2400" dirty="0"/>
              <a:t>προς και από τους </a:t>
            </a:r>
            <a:r>
              <a:rPr lang="el-GR" sz="2400" dirty="0" smtClean="0"/>
              <a:t>πνεύμονες,</a:t>
            </a: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Η πίεση του αερίου είναι αντιστρόφως ανάλογη προς τον όγκο που καταλαμβάνει </a:t>
            </a:r>
            <a:r>
              <a:rPr lang="el-GR" sz="2400" dirty="0" smtClean="0"/>
              <a:t>,</a:t>
            </a:r>
            <a:endParaRPr lang="el-GR" sz="24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Αυξημένος όγκος = μειωμένη </a:t>
            </a:r>
            <a:r>
              <a:rPr lang="el-GR" sz="2400" b="1" dirty="0" smtClean="0">
                <a:solidFill>
                  <a:srgbClr val="820000"/>
                </a:solidFill>
              </a:rPr>
              <a:t>πίεση.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Εισπνοή</a:t>
            </a:r>
          </a:p>
          <a:p>
            <a:pPr marL="719138" indent="-366713">
              <a:buFont typeface="Wingdings" panose="05000000000000000000" pitchFamily="2" charset="2"/>
              <a:buChar char="ü"/>
            </a:pPr>
            <a:r>
              <a:rPr lang="el-GR" sz="2400" dirty="0"/>
              <a:t>Το διάφραγμα συσπάται – αύξηση ενδοθωρακικού </a:t>
            </a:r>
            <a:r>
              <a:rPr lang="el-GR" sz="2400" dirty="0" smtClean="0"/>
              <a:t>όγκου,</a:t>
            </a:r>
            <a:endParaRPr lang="el-GR" sz="2400" dirty="0"/>
          </a:p>
          <a:p>
            <a:pPr marL="719138" indent="-366713">
              <a:buFont typeface="Wingdings" panose="05000000000000000000" pitchFamily="2" charset="2"/>
              <a:buChar char="ü"/>
            </a:pPr>
            <a:r>
              <a:rPr lang="el-GR" sz="2400" dirty="0"/>
              <a:t>Μετακίνηση αέρα από περιοχή υψηλής πίεσης (έξω από τους πνεύμονες) προς περιοχή με χαμηλή πίεση (στους πνεύμονες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820000"/>
                </a:solidFill>
              </a:rPr>
              <a:t>Εκπνοή</a:t>
            </a:r>
            <a:endParaRPr lang="el-GR" sz="2400" b="1" dirty="0">
              <a:solidFill>
                <a:srgbClr val="820000"/>
              </a:solidFill>
            </a:endParaRPr>
          </a:p>
          <a:p>
            <a:pPr marL="719138" indent="-366713">
              <a:buFont typeface="Wingdings" panose="05000000000000000000" pitchFamily="2" charset="2"/>
              <a:buChar char="ü"/>
            </a:pPr>
            <a:r>
              <a:rPr lang="el-GR" sz="2400" dirty="0"/>
              <a:t>Το διάφραγμα </a:t>
            </a:r>
            <a:r>
              <a:rPr lang="el-GR" sz="2400" dirty="0" smtClean="0"/>
              <a:t>επιστρέφει </a:t>
            </a:r>
            <a:r>
              <a:rPr lang="el-GR" sz="2400" dirty="0"/>
              <a:t>σε κατάσταση ηρεμίας και ο αέρας αποβάλλεται </a:t>
            </a:r>
            <a:r>
              <a:rPr lang="el-GR" sz="2400" dirty="0" smtClean="0"/>
              <a:t>παθητικά.</a:t>
            </a:r>
            <a:endParaRPr lang="el-GR" sz="2400" dirty="0"/>
          </a:p>
        </p:txBody>
      </p:sp>
      <p:sp>
        <p:nvSpPr>
          <p:cNvPr id="5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Εισπνοή και </a:t>
            </a:r>
            <a:r>
              <a:rPr lang="el-GR" dirty="0" smtClean="0"/>
              <a:t>Εκπνοή</a:t>
            </a:r>
            <a:r>
              <a:rPr lang="el-GR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3075" name="Picture 3" descr="ανατομία ανθρώπου στην αναπνοή και εκπνο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8" y="1340767"/>
            <a:ext cx="4953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03385" y="5163075"/>
            <a:ext cx="2340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hlinkClick r:id="rId4"/>
              </a:rPr>
              <a:t>g09respirationr3a.wikispaces.com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</a:endParaRPr>
          </a:p>
        </p:txBody>
      </p:sp>
      <p:pic>
        <p:nvPicPr>
          <p:cNvPr id="3074" name="Picture 2" descr="μυική ανατομία στην αναπνο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92" y="1340768"/>
            <a:ext cx="3194439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526286" y="5150767"/>
            <a:ext cx="3331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Μαρία Μπουλντά,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disabled.gr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CC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BY-SA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νατομία πνεύμονα στην αναπνο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75878"/>
            <a:ext cx="2524587" cy="22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Μεταβολές </a:t>
            </a:r>
            <a:r>
              <a:rPr lang="el-GR" dirty="0" smtClean="0"/>
              <a:t>Ενδοθωρακικής Πίεσης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8269" y="1507529"/>
            <a:ext cx="419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760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mmHg intrapulmonary pressure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4766" y="1980716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56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mmHg intrapleural pressure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7363" y="2456335"/>
            <a:ext cx="447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4 mmHg transpulmonary pressure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55" y="1707584"/>
            <a:ext cx="648072" cy="16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230" y="3357345"/>
            <a:ext cx="190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76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mmHg (+3)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29" y="3731953"/>
            <a:ext cx="190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56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mmHg (-4)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 descr="ανατομία πνεύμονα στην εκπνο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96" y="4005064"/>
            <a:ext cx="2457692" cy="21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739719" y="5971987"/>
            <a:ext cx="23136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Εισπνοή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6540" y="3357345"/>
            <a:ext cx="190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757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mmHg (-3)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332570" y="4132063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97228" y="3767045"/>
            <a:ext cx="190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54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mmHg (-6)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9512" y="3718699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9512" y="4097075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91680" y="3718699"/>
            <a:ext cx="432048" cy="646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91680" y="4097074"/>
            <a:ext cx="288473" cy="323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7020272" y="3736255"/>
            <a:ext cx="1785023" cy="628849"/>
            <a:chOff x="7020272" y="3736255"/>
            <a:chExt cx="1785023" cy="62884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293127" y="3736255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020272" y="3736255"/>
              <a:ext cx="272856" cy="628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H="1">
            <a:off x="7156699" y="4132063"/>
            <a:ext cx="156674" cy="233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268791" y="1907639"/>
            <a:ext cx="4427097" cy="636198"/>
            <a:chOff x="7020272" y="3728906"/>
            <a:chExt cx="4427097" cy="636198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293127" y="3728906"/>
              <a:ext cx="4154242" cy="7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020272" y="3736255"/>
              <a:ext cx="272856" cy="628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405219" y="2377406"/>
            <a:ext cx="4290669" cy="166431"/>
            <a:chOff x="7192380" y="3736255"/>
            <a:chExt cx="4290669" cy="44141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7293127" y="3736255"/>
              <a:ext cx="41899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192380" y="3736255"/>
              <a:ext cx="100748" cy="441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>
            <a:off x="4548468" y="2878182"/>
            <a:ext cx="4189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887">
            <a:off x="5829161" y="3101187"/>
            <a:ext cx="955097" cy="101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4725">
            <a:off x="3791243" y="4914547"/>
            <a:ext cx="955097" cy="101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6853">
            <a:off x="2448568" y="2216213"/>
            <a:ext cx="955097" cy="101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683568" y="6561335"/>
            <a:ext cx="7529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Derivative work :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hlinkClick r:id="rId7"/>
              </a:rPr>
              <a:t>Inhalation Diagram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and  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hlinkClick r:id="rId8"/>
              </a:rPr>
              <a:t>Expiration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hlinkClick r:id="rId8"/>
              </a:rPr>
              <a:t>Diagram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 </a:t>
            </a:r>
            <a:r>
              <a:rPr lang="en-US" sz="12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hlinkClick r:id="rId9"/>
              </a:rPr>
              <a:t>Mohamed </a:t>
            </a:r>
            <a:r>
              <a:rPr lang="en-US" sz="1200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hlinkClick r:id="rId9"/>
              </a:rPr>
              <a:t>Ibrahim</a:t>
            </a:r>
            <a:r>
              <a:rPr lang="en-US" sz="1200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4788" y="2967707"/>
            <a:ext cx="231367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Φάση Ηρεμίας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60267" y="5971987"/>
            <a:ext cx="23136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Εκπνοή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l-GR" dirty="0" smtClean="0"/>
              <a:t>Εξωτερική Αναπνοή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4566" y="1258101"/>
            <a:ext cx="7272808" cy="5040560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164E27"/>
                </a:solidFill>
              </a:rPr>
              <a:t>Διάχυση αερίων </a:t>
            </a:r>
            <a:r>
              <a:rPr lang="el-GR" sz="2400" dirty="0"/>
              <a:t>στις κυψελίδες/πνευμονική κυκλοφορία</a:t>
            </a:r>
          </a:p>
          <a:p>
            <a:pPr marL="627063" indent="-274638">
              <a:spcBef>
                <a:spcPts val="1800"/>
              </a:spcBef>
              <a:buClr>
                <a:srgbClr val="820000"/>
              </a:buClr>
              <a:tabLst>
                <a:tab pos="534988" algn="l"/>
              </a:tabLst>
            </a:pPr>
            <a:r>
              <a:rPr lang="el-GR" sz="2400" dirty="0"/>
              <a:t>O2 από τις κυψελίδες στο </a:t>
            </a:r>
            <a:r>
              <a:rPr lang="el-GR" sz="2400" dirty="0" smtClean="0"/>
              <a:t>αίμα,</a:t>
            </a:r>
            <a:endParaRPr lang="el-GR" sz="2400" dirty="0"/>
          </a:p>
          <a:p>
            <a:pPr marL="627063" indent="-274638">
              <a:spcBef>
                <a:spcPts val="1800"/>
              </a:spcBef>
              <a:buClr>
                <a:srgbClr val="820000"/>
              </a:buClr>
              <a:tabLst>
                <a:tab pos="534988" algn="l"/>
              </a:tabLst>
            </a:pPr>
            <a:r>
              <a:rPr lang="el-GR" sz="2400" dirty="0"/>
              <a:t>CO2 από το αίμα στις </a:t>
            </a:r>
            <a:r>
              <a:rPr lang="el-GR" sz="2400" dirty="0" smtClean="0"/>
              <a:t>κυψελίδες.</a:t>
            </a:r>
            <a:endParaRPr lang="el-GR" sz="2400" dirty="0"/>
          </a:p>
          <a:p>
            <a:pPr>
              <a:spcBef>
                <a:spcPts val="1800"/>
              </a:spcBef>
              <a:buClr>
                <a:srgbClr val="820000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Η </a:t>
            </a:r>
            <a:r>
              <a:rPr lang="el-GR" sz="2400" b="1" dirty="0">
                <a:solidFill>
                  <a:srgbClr val="164E27"/>
                </a:solidFill>
              </a:rPr>
              <a:t>διάχυση επηρεάζεται </a:t>
            </a:r>
            <a:r>
              <a:rPr lang="el-GR" sz="2400" dirty="0"/>
              <a:t>από:</a:t>
            </a:r>
          </a:p>
          <a:p>
            <a:pPr marL="627063" indent="-274638">
              <a:spcBef>
                <a:spcPts val="1800"/>
              </a:spcBef>
              <a:buClr>
                <a:srgbClr val="820000"/>
              </a:buClr>
            </a:pPr>
            <a:r>
              <a:rPr lang="el-GR" sz="2400" dirty="0"/>
              <a:t>Την </a:t>
            </a:r>
            <a:r>
              <a:rPr lang="el-GR" sz="2400" b="1" dirty="0">
                <a:solidFill>
                  <a:srgbClr val="820000"/>
                </a:solidFill>
              </a:rPr>
              <a:t>επιφάνεια</a:t>
            </a:r>
            <a:r>
              <a:rPr lang="el-GR" sz="2400" dirty="0"/>
              <a:t> ανταλλαγής και το </a:t>
            </a:r>
            <a:r>
              <a:rPr lang="el-GR" sz="2400" b="1" dirty="0">
                <a:solidFill>
                  <a:srgbClr val="820000"/>
                </a:solidFill>
              </a:rPr>
              <a:t>πάχος</a:t>
            </a:r>
            <a:r>
              <a:rPr lang="el-GR" sz="2400" dirty="0"/>
              <a:t> της μεμβράνης (π.χ. σε ατελεκτασία, εμφύσημα, λοίμωξη και εκκρίσεις στις κυψελίδες</a:t>
            </a:r>
            <a:r>
              <a:rPr lang="el-GR" sz="2400" dirty="0" smtClean="0"/>
              <a:t>),</a:t>
            </a:r>
            <a:endParaRPr lang="el-GR" sz="2400" dirty="0"/>
          </a:p>
          <a:p>
            <a:pPr marL="627063" indent="-274638">
              <a:spcBef>
                <a:spcPts val="1800"/>
              </a:spcBef>
              <a:buClr>
                <a:srgbClr val="820000"/>
              </a:buClr>
            </a:pPr>
            <a:r>
              <a:rPr lang="el-GR" sz="2400" dirty="0"/>
              <a:t>Τη </a:t>
            </a:r>
            <a:r>
              <a:rPr lang="el-GR" sz="2400" b="1" dirty="0">
                <a:solidFill>
                  <a:srgbClr val="820000"/>
                </a:solidFill>
              </a:rPr>
              <a:t>διαφορά πίεσης των αερίων και </a:t>
            </a:r>
            <a:r>
              <a:rPr lang="el-GR" sz="2400" b="1" dirty="0" smtClean="0">
                <a:solidFill>
                  <a:srgbClr val="820000"/>
                </a:solidFill>
              </a:rPr>
              <a:t>τον </a:t>
            </a:r>
            <a:r>
              <a:rPr lang="el-GR" sz="2400" b="1" dirty="0">
                <a:solidFill>
                  <a:srgbClr val="820000"/>
                </a:solidFill>
              </a:rPr>
              <a:t>συντελεστή διάχυσης (το CO2 έχει μεγαλύτερο συντελεστή</a:t>
            </a:r>
            <a:r>
              <a:rPr lang="el-GR" sz="2400" b="1" dirty="0" smtClean="0">
                <a:solidFill>
                  <a:srgbClr val="820000"/>
                </a:solidFill>
              </a:rPr>
              <a:t>),</a:t>
            </a:r>
            <a:endParaRPr lang="el-GR" sz="2400" b="1" dirty="0">
              <a:solidFill>
                <a:srgbClr val="820000"/>
              </a:solidFill>
            </a:endParaRPr>
          </a:p>
          <a:p>
            <a:pPr marL="627063" indent="-274638">
              <a:spcBef>
                <a:spcPts val="1800"/>
              </a:spcBef>
              <a:buClr>
                <a:srgbClr val="820000"/>
              </a:buClr>
            </a:pPr>
            <a:r>
              <a:rPr lang="el-GR" sz="2400" dirty="0"/>
              <a:t>Τον επαρκή αερισμό και αιμάτωση (V/Q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8317531" y="4048337"/>
            <a:ext cx="89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alveoli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2" name="Ομάδα 41" descr="Διάχυση αερίων στις κυψελίδες/πνευμονική κυκλοφορία&#10;"/>
          <p:cNvGrpSpPr/>
          <p:nvPr/>
        </p:nvGrpSpPr>
        <p:grpSpPr>
          <a:xfrm>
            <a:off x="6660232" y="1068967"/>
            <a:ext cx="2359696" cy="4975736"/>
            <a:chOff x="6595470" y="1068967"/>
            <a:chExt cx="2424458" cy="4844588"/>
          </a:xfrm>
        </p:grpSpPr>
        <p:sp>
          <p:nvSpPr>
            <p:cNvPr id="6" name="Ελεύθερη σχεδίαση 5"/>
            <p:cNvSpPr/>
            <p:nvPr/>
          </p:nvSpPr>
          <p:spPr>
            <a:xfrm>
              <a:off x="8026069" y="1612900"/>
              <a:ext cx="683883" cy="2516030"/>
            </a:xfrm>
            <a:custGeom>
              <a:avLst/>
              <a:gdLst>
                <a:gd name="connsiteX0" fmla="*/ 279731 w 683883"/>
                <a:gd name="connsiteY0" fmla="*/ 596900 h 2516030"/>
                <a:gd name="connsiteX1" fmla="*/ 203531 w 683883"/>
                <a:gd name="connsiteY1" fmla="*/ 508000 h 2516030"/>
                <a:gd name="connsiteX2" fmla="*/ 127331 w 683883"/>
                <a:gd name="connsiteY2" fmla="*/ 558800 h 2516030"/>
                <a:gd name="connsiteX3" fmla="*/ 51131 w 683883"/>
                <a:gd name="connsiteY3" fmla="*/ 800100 h 2516030"/>
                <a:gd name="connsiteX4" fmla="*/ 76531 w 683883"/>
                <a:gd name="connsiteY4" fmla="*/ 1181100 h 2516030"/>
                <a:gd name="connsiteX5" fmla="*/ 140031 w 683883"/>
                <a:gd name="connsiteY5" fmla="*/ 1270000 h 2516030"/>
                <a:gd name="connsiteX6" fmla="*/ 38431 w 683883"/>
                <a:gd name="connsiteY6" fmla="*/ 1346200 h 2516030"/>
                <a:gd name="connsiteX7" fmla="*/ 13031 w 683883"/>
                <a:gd name="connsiteY7" fmla="*/ 1498600 h 2516030"/>
                <a:gd name="connsiteX8" fmla="*/ 331 w 683883"/>
                <a:gd name="connsiteY8" fmla="*/ 1676400 h 2516030"/>
                <a:gd name="connsiteX9" fmla="*/ 25731 w 683883"/>
                <a:gd name="connsiteY9" fmla="*/ 1892300 h 2516030"/>
                <a:gd name="connsiteX10" fmla="*/ 101931 w 683883"/>
                <a:gd name="connsiteY10" fmla="*/ 2006600 h 2516030"/>
                <a:gd name="connsiteX11" fmla="*/ 178131 w 683883"/>
                <a:gd name="connsiteY11" fmla="*/ 2057400 h 2516030"/>
                <a:gd name="connsiteX12" fmla="*/ 241631 w 683883"/>
                <a:gd name="connsiteY12" fmla="*/ 1955800 h 2516030"/>
                <a:gd name="connsiteX13" fmla="*/ 241631 w 683883"/>
                <a:gd name="connsiteY13" fmla="*/ 2146300 h 2516030"/>
                <a:gd name="connsiteX14" fmla="*/ 279731 w 683883"/>
                <a:gd name="connsiteY14" fmla="*/ 2362200 h 2516030"/>
                <a:gd name="connsiteX15" fmla="*/ 330531 w 683883"/>
                <a:gd name="connsiteY15" fmla="*/ 2489200 h 2516030"/>
                <a:gd name="connsiteX16" fmla="*/ 394031 w 683883"/>
                <a:gd name="connsiteY16" fmla="*/ 2514600 h 2516030"/>
                <a:gd name="connsiteX17" fmla="*/ 457531 w 683883"/>
                <a:gd name="connsiteY17" fmla="*/ 2463800 h 2516030"/>
                <a:gd name="connsiteX18" fmla="*/ 482931 w 683883"/>
                <a:gd name="connsiteY18" fmla="*/ 2349500 h 2516030"/>
                <a:gd name="connsiteX19" fmla="*/ 495631 w 683883"/>
                <a:gd name="connsiteY19" fmla="*/ 2082800 h 2516030"/>
                <a:gd name="connsiteX20" fmla="*/ 482931 w 683883"/>
                <a:gd name="connsiteY20" fmla="*/ 1917700 h 2516030"/>
                <a:gd name="connsiteX21" fmla="*/ 482931 w 683883"/>
                <a:gd name="connsiteY21" fmla="*/ 1828800 h 2516030"/>
                <a:gd name="connsiteX22" fmla="*/ 546431 w 683883"/>
                <a:gd name="connsiteY22" fmla="*/ 1943100 h 2516030"/>
                <a:gd name="connsiteX23" fmla="*/ 609931 w 683883"/>
                <a:gd name="connsiteY23" fmla="*/ 1879600 h 2516030"/>
                <a:gd name="connsiteX24" fmla="*/ 673431 w 683883"/>
                <a:gd name="connsiteY24" fmla="*/ 1663700 h 2516030"/>
                <a:gd name="connsiteX25" fmla="*/ 673431 w 683883"/>
                <a:gd name="connsiteY25" fmla="*/ 1460500 h 2516030"/>
                <a:gd name="connsiteX26" fmla="*/ 571831 w 683883"/>
                <a:gd name="connsiteY26" fmla="*/ 1244600 h 2516030"/>
                <a:gd name="connsiteX27" fmla="*/ 533731 w 683883"/>
                <a:gd name="connsiteY27" fmla="*/ 1181100 h 2516030"/>
                <a:gd name="connsiteX28" fmla="*/ 609931 w 683883"/>
                <a:gd name="connsiteY28" fmla="*/ 965200 h 2516030"/>
                <a:gd name="connsiteX29" fmla="*/ 609931 w 683883"/>
                <a:gd name="connsiteY29" fmla="*/ 787400 h 2516030"/>
                <a:gd name="connsiteX30" fmla="*/ 584531 w 683883"/>
                <a:gd name="connsiteY30" fmla="*/ 635000 h 2516030"/>
                <a:gd name="connsiteX31" fmla="*/ 533731 w 683883"/>
                <a:gd name="connsiteY31" fmla="*/ 495300 h 2516030"/>
                <a:gd name="connsiteX32" fmla="*/ 432131 w 683883"/>
                <a:gd name="connsiteY32" fmla="*/ 520700 h 2516030"/>
                <a:gd name="connsiteX33" fmla="*/ 368631 w 683883"/>
                <a:gd name="connsiteY33" fmla="*/ 660400 h 2516030"/>
                <a:gd name="connsiteX34" fmla="*/ 381331 w 683883"/>
                <a:gd name="connsiteY34" fmla="*/ 482600 h 2516030"/>
                <a:gd name="connsiteX35" fmla="*/ 368631 w 683883"/>
                <a:gd name="connsiteY35" fmla="*/ 330200 h 2516030"/>
                <a:gd name="connsiteX36" fmla="*/ 368631 w 683883"/>
                <a:gd name="connsiteY36" fmla="*/ 152400 h 2516030"/>
                <a:gd name="connsiteX37" fmla="*/ 368631 w 683883"/>
                <a:gd name="connsiteY37" fmla="*/ 114300 h 2516030"/>
                <a:gd name="connsiteX38" fmla="*/ 368631 w 683883"/>
                <a:gd name="connsiteY38" fmla="*/ 0 h 251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83883" h="2516030">
                  <a:moveTo>
                    <a:pt x="279731" y="596900"/>
                  </a:moveTo>
                  <a:cubicBezTo>
                    <a:pt x="254331" y="555625"/>
                    <a:pt x="228931" y="514350"/>
                    <a:pt x="203531" y="508000"/>
                  </a:cubicBezTo>
                  <a:cubicBezTo>
                    <a:pt x="178131" y="501650"/>
                    <a:pt x="152731" y="510117"/>
                    <a:pt x="127331" y="558800"/>
                  </a:cubicBezTo>
                  <a:cubicBezTo>
                    <a:pt x="101931" y="607483"/>
                    <a:pt x="59598" y="696383"/>
                    <a:pt x="51131" y="800100"/>
                  </a:cubicBezTo>
                  <a:cubicBezTo>
                    <a:pt x="42664" y="903817"/>
                    <a:pt x="61714" y="1102783"/>
                    <a:pt x="76531" y="1181100"/>
                  </a:cubicBezTo>
                  <a:cubicBezTo>
                    <a:pt x="91348" y="1259417"/>
                    <a:pt x="146381" y="1242483"/>
                    <a:pt x="140031" y="1270000"/>
                  </a:cubicBezTo>
                  <a:cubicBezTo>
                    <a:pt x="133681" y="1297517"/>
                    <a:pt x="59598" y="1308100"/>
                    <a:pt x="38431" y="1346200"/>
                  </a:cubicBezTo>
                  <a:cubicBezTo>
                    <a:pt x="17264" y="1384300"/>
                    <a:pt x="19381" y="1443567"/>
                    <a:pt x="13031" y="1498600"/>
                  </a:cubicBezTo>
                  <a:cubicBezTo>
                    <a:pt x="6681" y="1553633"/>
                    <a:pt x="-1786" y="1610783"/>
                    <a:pt x="331" y="1676400"/>
                  </a:cubicBezTo>
                  <a:cubicBezTo>
                    <a:pt x="2448" y="1742017"/>
                    <a:pt x="8798" y="1837267"/>
                    <a:pt x="25731" y="1892300"/>
                  </a:cubicBezTo>
                  <a:cubicBezTo>
                    <a:pt x="42664" y="1947333"/>
                    <a:pt x="76531" y="1979083"/>
                    <a:pt x="101931" y="2006600"/>
                  </a:cubicBezTo>
                  <a:cubicBezTo>
                    <a:pt x="127331" y="2034117"/>
                    <a:pt x="154848" y="2065867"/>
                    <a:pt x="178131" y="2057400"/>
                  </a:cubicBezTo>
                  <a:cubicBezTo>
                    <a:pt x="201414" y="2048933"/>
                    <a:pt x="231048" y="1940983"/>
                    <a:pt x="241631" y="1955800"/>
                  </a:cubicBezTo>
                  <a:cubicBezTo>
                    <a:pt x="252214" y="1970617"/>
                    <a:pt x="235281" y="2078567"/>
                    <a:pt x="241631" y="2146300"/>
                  </a:cubicBezTo>
                  <a:cubicBezTo>
                    <a:pt x="247981" y="2214033"/>
                    <a:pt x="264914" y="2305050"/>
                    <a:pt x="279731" y="2362200"/>
                  </a:cubicBezTo>
                  <a:cubicBezTo>
                    <a:pt x="294548" y="2419350"/>
                    <a:pt x="311481" y="2463800"/>
                    <a:pt x="330531" y="2489200"/>
                  </a:cubicBezTo>
                  <a:cubicBezTo>
                    <a:pt x="349581" y="2514600"/>
                    <a:pt x="372864" y="2518833"/>
                    <a:pt x="394031" y="2514600"/>
                  </a:cubicBezTo>
                  <a:cubicBezTo>
                    <a:pt x="415198" y="2510367"/>
                    <a:pt x="442714" y="2491317"/>
                    <a:pt x="457531" y="2463800"/>
                  </a:cubicBezTo>
                  <a:cubicBezTo>
                    <a:pt x="472348" y="2436283"/>
                    <a:pt x="476581" y="2413000"/>
                    <a:pt x="482931" y="2349500"/>
                  </a:cubicBezTo>
                  <a:cubicBezTo>
                    <a:pt x="489281" y="2286000"/>
                    <a:pt x="495631" y="2154767"/>
                    <a:pt x="495631" y="2082800"/>
                  </a:cubicBezTo>
                  <a:cubicBezTo>
                    <a:pt x="495631" y="2010833"/>
                    <a:pt x="485048" y="1960033"/>
                    <a:pt x="482931" y="1917700"/>
                  </a:cubicBezTo>
                  <a:cubicBezTo>
                    <a:pt x="480814" y="1875367"/>
                    <a:pt x="472348" y="1824567"/>
                    <a:pt x="482931" y="1828800"/>
                  </a:cubicBezTo>
                  <a:cubicBezTo>
                    <a:pt x="493514" y="1833033"/>
                    <a:pt x="525264" y="1934633"/>
                    <a:pt x="546431" y="1943100"/>
                  </a:cubicBezTo>
                  <a:cubicBezTo>
                    <a:pt x="567598" y="1951567"/>
                    <a:pt x="588764" y="1926167"/>
                    <a:pt x="609931" y="1879600"/>
                  </a:cubicBezTo>
                  <a:cubicBezTo>
                    <a:pt x="631098" y="1833033"/>
                    <a:pt x="662848" y="1733550"/>
                    <a:pt x="673431" y="1663700"/>
                  </a:cubicBezTo>
                  <a:cubicBezTo>
                    <a:pt x="684014" y="1593850"/>
                    <a:pt x="690364" y="1530350"/>
                    <a:pt x="673431" y="1460500"/>
                  </a:cubicBezTo>
                  <a:cubicBezTo>
                    <a:pt x="656498" y="1390650"/>
                    <a:pt x="595114" y="1291167"/>
                    <a:pt x="571831" y="1244600"/>
                  </a:cubicBezTo>
                  <a:cubicBezTo>
                    <a:pt x="548548" y="1198033"/>
                    <a:pt x="527381" y="1227667"/>
                    <a:pt x="533731" y="1181100"/>
                  </a:cubicBezTo>
                  <a:cubicBezTo>
                    <a:pt x="540081" y="1134533"/>
                    <a:pt x="597231" y="1030817"/>
                    <a:pt x="609931" y="965200"/>
                  </a:cubicBezTo>
                  <a:cubicBezTo>
                    <a:pt x="622631" y="899583"/>
                    <a:pt x="614164" y="842433"/>
                    <a:pt x="609931" y="787400"/>
                  </a:cubicBezTo>
                  <a:cubicBezTo>
                    <a:pt x="605698" y="732367"/>
                    <a:pt x="597231" y="683683"/>
                    <a:pt x="584531" y="635000"/>
                  </a:cubicBezTo>
                  <a:cubicBezTo>
                    <a:pt x="571831" y="586317"/>
                    <a:pt x="559131" y="514350"/>
                    <a:pt x="533731" y="495300"/>
                  </a:cubicBezTo>
                  <a:cubicBezTo>
                    <a:pt x="508331" y="476250"/>
                    <a:pt x="459648" y="493183"/>
                    <a:pt x="432131" y="520700"/>
                  </a:cubicBezTo>
                  <a:cubicBezTo>
                    <a:pt x="404614" y="548217"/>
                    <a:pt x="377098" y="666750"/>
                    <a:pt x="368631" y="660400"/>
                  </a:cubicBezTo>
                  <a:cubicBezTo>
                    <a:pt x="360164" y="654050"/>
                    <a:pt x="381331" y="537633"/>
                    <a:pt x="381331" y="482600"/>
                  </a:cubicBezTo>
                  <a:cubicBezTo>
                    <a:pt x="381331" y="427567"/>
                    <a:pt x="370748" y="385233"/>
                    <a:pt x="368631" y="330200"/>
                  </a:cubicBezTo>
                  <a:cubicBezTo>
                    <a:pt x="366514" y="275167"/>
                    <a:pt x="368631" y="152400"/>
                    <a:pt x="368631" y="152400"/>
                  </a:cubicBezTo>
                  <a:lnTo>
                    <a:pt x="368631" y="114300"/>
                  </a:lnTo>
                  <a:lnTo>
                    <a:pt x="368631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Ευθεία γραμμή σύνδεσης 18"/>
            <p:cNvCxnSpPr>
              <a:stCxn id="6" idx="0"/>
            </p:cNvCxnSpPr>
            <p:nvPr/>
          </p:nvCxnSpPr>
          <p:spPr>
            <a:xfrm flipH="1" flipV="1">
              <a:off x="8244408" y="1612900"/>
              <a:ext cx="61392" cy="5969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Ελεύθερη σχεδίαση 20"/>
            <p:cNvSpPr/>
            <p:nvPr/>
          </p:nvSpPr>
          <p:spPr>
            <a:xfrm>
              <a:off x="7492945" y="2279184"/>
              <a:ext cx="965523" cy="2763770"/>
            </a:xfrm>
            <a:custGeom>
              <a:avLst/>
              <a:gdLst>
                <a:gd name="connsiteX0" fmla="*/ 850955 w 965523"/>
                <a:gd name="connsiteY0" fmla="*/ 2762716 h 2763770"/>
                <a:gd name="connsiteX1" fmla="*/ 787455 w 965523"/>
                <a:gd name="connsiteY1" fmla="*/ 2572216 h 2763770"/>
                <a:gd name="connsiteX2" fmla="*/ 698555 w 965523"/>
                <a:gd name="connsiteY2" fmla="*/ 2407116 h 2763770"/>
                <a:gd name="connsiteX3" fmla="*/ 622355 w 965523"/>
                <a:gd name="connsiteY3" fmla="*/ 2267416 h 2763770"/>
                <a:gd name="connsiteX4" fmla="*/ 571555 w 965523"/>
                <a:gd name="connsiteY4" fmla="*/ 2076916 h 2763770"/>
                <a:gd name="connsiteX5" fmla="*/ 558855 w 965523"/>
                <a:gd name="connsiteY5" fmla="*/ 1911816 h 2763770"/>
                <a:gd name="connsiteX6" fmla="*/ 457255 w 965523"/>
                <a:gd name="connsiteY6" fmla="*/ 1810216 h 2763770"/>
                <a:gd name="connsiteX7" fmla="*/ 393755 w 965523"/>
                <a:gd name="connsiteY7" fmla="*/ 1619716 h 2763770"/>
                <a:gd name="connsiteX8" fmla="*/ 381055 w 965523"/>
                <a:gd name="connsiteY8" fmla="*/ 1441916 h 2763770"/>
                <a:gd name="connsiteX9" fmla="*/ 381055 w 965523"/>
                <a:gd name="connsiteY9" fmla="*/ 1226016 h 2763770"/>
                <a:gd name="connsiteX10" fmla="*/ 368355 w 965523"/>
                <a:gd name="connsiteY10" fmla="*/ 1048216 h 2763770"/>
                <a:gd name="connsiteX11" fmla="*/ 279455 w 965523"/>
                <a:gd name="connsiteY11" fmla="*/ 781516 h 2763770"/>
                <a:gd name="connsiteX12" fmla="*/ 165155 w 965523"/>
                <a:gd name="connsiteY12" fmla="*/ 616416 h 2763770"/>
                <a:gd name="connsiteX13" fmla="*/ 88955 w 965523"/>
                <a:gd name="connsiteY13" fmla="*/ 489416 h 2763770"/>
                <a:gd name="connsiteX14" fmla="*/ 55 w 965523"/>
                <a:gd name="connsiteY14" fmla="*/ 159216 h 2763770"/>
                <a:gd name="connsiteX15" fmla="*/ 76255 w 965523"/>
                <a:gd name="connsiteY15" fmla="*/ 32216 h 2763770"/>
                <a:gd name="connsiteX16" fmla="*/ 114355 w 965523"/>
                <a:gd name="connsiteY16" fmla="*/ 6816 h 2763770"/>
                <a:gd name="connsiteX17" fmla="*/ 152455 w 965523"/>
                <a:gd name="connsiteY17" fmla="*/ 133816 h 2763770"/>
                <a:gd name="connsiteX18" fmla="*/ 190555 w 965523"/>
                <a:gd name="connsiteY18" fmla="*/ 273516 h 2763770"/>
                <a:gd name="connsiteX19" fmla="*/ 279455 w 965523"/>
                <a:gd name="connsiteY19" fmla="*/ 375116 h 2763770"/>
                <a:gd name="connsiteX20" fmla="*/ 406455 w 965523"/>
                <a:gd name="connsiteY20" fmla="*/ 603716 h 2763770"/>
                <a:gd name="connsiteX21" fmla="*/ 469955 w 965523"/>
                <a:gd name="connsiteY21" fmla="*/ 832316 h 2763770"/>
                <a:gd name="connsiteX22" fmla="*/ 482655 w 965523"/>
                <a:gd name="connsiteY22" fmla="*/ 1035516 h 2763770"/>
                <a:gd name="connsiteX23" fmla="*/ 495355 w 965523"/>
                <a:gd name="connsiteY23" fmla="*/ 1226016 h 2763770"/>
                <a:gd name="connsiteX24" fmla="*/ 533455 w 965523"/>
                <a:gd name="connsiteY24" fmla="*/ 1467316 h 2763770"/>
                <a:gd name="connsiteX25" fmla="*/ 584255 w 965523"/>
                <a:gd name="connsiteY25" fmla="*/ 1594316 h 2763770"/>
                <a:gd name="connsiteX26" fmla="*/ 647755 w 965523"/>
                <a:gd name="connsiteY26" fmla="*/ 1695916 h 2763770"/>
                <a:gd name="connsiteX27" fmla="*/ 685855 w 965523"/>
                <a:gd name="connsiteY27" fmla="*/ 1848316 h 2763770"/>
                <a:gd name="connsiteX28" fmla="*/ 685855 w 965523"/>
                <a:gd name="connsiteY28" fmla="*/ 1949916 h 2763770"/>
                <a:gd name="connsiteX29" fmla="*/ 762055 w 965523"/>
                <a:gd name="connsiteY29" fmla="*/ 2089616 h 2763770"/>
                <a:gd name="connsiteX30" fmla="*/ 863655 w 965523"/>
                <a:gd name="connsiteY30" fmla="*/ 2267416 h 2763770"/>
                <a:gd name="connsiteX31" fmla="*/ 939855 w 965523"/>
                <a:gd name="connsiteY31" fmla="*/ 2483316 h 2763770"/>
                <a:gd name="connsiteX32" fmla="*/ 965255 w 965523"/>
                <a:gd name="connsiteY32" fmla="*/ 2610316 h 2763770"/>
                <a:gd name="connsiteX33" fmla="*/ 927155 w 965523"/>
                <a:gd name="connsiteY33" fmla="*/ 2597616 h 2763770"/>
                <a:gd name="connsiteX34" fmla="*/ 876355 w 965523"/>
                <a:gd name="connsiteY34" fmla="*/ 2648416 h 2763770"/>
                <a:gd name="connsiteX35" fmla="*/ 850955 w 965523"/>
                <a:gd name="connsiteY35" fmla="*/ 2762716 h 276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5523" h="2763770">
                  <a:moveTo>
                    <a:pt x="850955" y="2762716"/>
                  </a:moveTo>
                  <a:cubicBezTo>
                    <a:pt x="836138" y="2750016"/>
                    <a:pt x="812855" y="2631483"/>
                    <a:pt x="787455" y="2572216"/>
                  </a:cubicBezTo>
                  <a:cubicBezTo>
                    <a:pt x="762055" y="2512949"/>
                    <a:pt x="726072" y="2457916"/>
                    <a:pt x="698555" y="2407116"/>
                  </a:cubicBezTo>
                  <a:cubicBezTo>
                    <a:pt x="671038" y="2356316"/>
                    <a:pt x="643522" y="2322449"/>
                    <a:pt x="622355" y="2267416"/>
                  </a:cubicBezTo>
                  <a:cubicBezTo>
                    <a:pt x="601188" y="2212383"/>
                    <a:pt x="582138" y="2136183"/>
                    <a:pt x="571555" y="2076916"/>
                  </a:cubicBezTo>
                  <a:cubicBezTo>
                    <a:pt x="560972" y="2017649"/>
                    <a:pt x="577905" y="1956266"/>
                    <a:pt x="558855" y="1911816"/>
                  </a:cubicBezTo>
                  <a:cubicBezTo>
                    <a:pt x="539805" y="1867366"/>
                    <a:pt x="484772" y="1858899"/>
                    <a:pt x="457255" y="1810216"/>
                  </a:cubicBezTo>
                  <a:cubicBezTo>
                    <a:pt x="429738" y="1761533"/>
                    <a:pt x="406455" y="1681099"/>
                    <a:pt x="393755" y="1619716"/>
                  </a:cubicBezTo>
                  <a:cubicBezTo>
                    <a:pt x="381055" y="1558333"/>
                    <a:pt x="383172" y="1507533"/>
                    <a:pt x="381055" y="1441916"/>
                  </a:cubicBezTo>
                  <a:cubicBezTo>
                    <a:pt x="378938" y="1376299"/>
                    <a:pt x="383172" y="1291633"/>
                    <a:pt x="381055" y="1226016"/>
                  </a:cubicBezTo>
                  <a:cubicBezTo>
                    <a:pt x="378938" y="1160399"/>
                    <a:pt x="385288" y="1122299"/>
                    <a:pt x="368355" y="1048216"/>
                  </a:cubicBezTo>
                  <a:cubicBezTo>
                    <a:pt x="351422" y="974133"/>
                    <a:pt x="313322" y="853483"/>
                    <a:pt x="279455" y="781516"/>
                  </a:cubicBezTo>
                  <a:cubicBezTo>
                    <a:pt x="245588" y="709549"/>
                    <a:pt x="196905" y="665099"/>
                    <a:pt x="165155" y="616416"/>
                  </a:cubicBezTo>
                  <a:cubicBezTo>
                    <a:pt x="133405" y="567733"/>
                    <a:pt x="116472" y="565616"/>
                    <a:pt x="88955" y="489416"/>
                  </a:cubicBezTo>
                  <a:cubicBezTo>
                    <a:pt x="61438" y="413216"/>
                    <a:pt x="2172" y="235416"/>
                    <a:pt x="55" y="159216"/>
                  </a:cubicBezTo>
                  <a:cubicBezTo>
                    <a:pt x="-2062" y="83016"/>
                    <a:pt x="57205" y="57616"/>
                    <a:pt x="76255" y="32216"/>
                  </a:cubicBezTo>
                  <a:cubicBezTo>
                    <a:pt x="95305" y="6816"/>
                    <a:pt x="101655" y="-10117"/>
                    <a:pt x="114355" y="6816"/>
                  </a:cubicBezTo>
                  <a:cubicBezTo>
                    <a:pt x="127055" y="23749"/>
                    <a:pt x="139755" y="89366"/>
                    <a:pt x="152455" y="133816"/>
                  </a:cubicBezTo>
                  <a:cubicBezTo>
                    <a:pt x="165155" y="178266"/>
                    <a:pt x="169388" y="233299"/>
                    <a:pt x="190555" y="273516"/>
                  </a:cubicBezTo>
                  <a:cubicBezTo>
                    <a:pt x="211722" y="313733"/>
                    <a:pt x="243472" y="320083"/>
                    <a:pt x="279455" y="375116"/>
                  </a:cubicBezTo>
                  <a:cubicBezTo>
                    <a:pt x="315438" y="430149"/>
                    <a:pt x="374705" y="527516"/>
                    <a:pt x="406455" y="603716"/>
                  </a:cubicBezTo>
                  <a:cubicBezTo>
                    <a:pt x="438205" y="679916"/>
                    <a:pt x="457255" y="760349"/>
                    <a:pt x="469955" y="832316"/>
                  </a:cubicBezTo>
                  <a:cubicBezTo>
                    <a:pt x="482655" y="904283"/>
                    <a:pt x="478422" y="969899"/>
                    <a:pt x="482655" y="1035516"/>
                  </a:cubicBezTo>
                  <a:cubicBezTo>
                    <a:pt x="486888" y="1101133"/>
                    <a:pt x="486888" y="1154049"/>
                    <a:pt x="495355" y="1226016"/>
                  </a:cubicBezTo>
                  <a:cubicBezTo>
                    <a:pt x="503822" y="1297983"/>
                    <a:pt x="518638" y="1405933"/>
                    <a:pt x="533455" y="1467316"/>
                  </a:cubicBezTo>
                  <a:cubicBezTo>
                    <a:pt x="548272" y="1528699"/>
                    <a:pt x="565205" y="1556216"/>
                    <a:pt x="584255" y="1594316"/>
                  </a:cubicBezTo>
                  <a:cubicBezTo>
                    <a:pt x="603305" y="1632416"/>
                    <a:pt x="630822" y="1653583"/>
                    <a:pt x="647755" y="1695916"/>
                  </a:cubicBezTo>
                  <a:cubicBezTo>
                    <a:pt x="664688" y="1738249"/>
                    <a:pt x="679505" y="1805983"/>
                    <a:pt x="685855" y="1848316"/>
                  </a:cubicBezTo>
                  <a:cubicBezTo>
                    <a:pt x="692205" y="1890649"/>
                    <a:pt x="673155" y="1909699"/>
                    <a:pt x="685855" y="1949916"/>
                  </a:cubicBezTo>
                  <a:cubicBezTo>
                    <a:pt x="698555" y="1990133"/>
                    <a:pt x="732422" y="2036699"/>
                    <a:pt x="762055" y="2089616"/>
                  </a:cubicBezTo>
                  <a:cubicBezTo>
                    <a:pt x="791688" y="2142533"/>
                    <a:pt x="834022" y="2201799"/>
                    <a:pt x="863655" y="2267416"/>
                  </a:cubicBezTo>
                  <a:cubicBezTo>
                    <a:pt x="893288" y="2333033"/>
                    <a:pt x="922922" y="2426166"/>
                    <a:pt x="939855" y="2483316"/>
                  </a:cubicBezTo>
                  <a:cubicBezTo>
                    <a:pt x="956788" y="2540466"/>
                    <a:pt x="967372" y="2591266"/>
                    <a:pt x="965255" y="2610316"/>
                  </a:cubicBezTo>
                  <a:cubicBezTo>
                    <a:pt x="963138" y="2629366"/>
                    <a:pt x="941972" y="2591266"/>
                    <a:pt x="927155" y="2597616"/>
                  </a:cubicBezTo>
                  <a:cubicBezTo>
                    <a:pt x="912338" y="2603966"/>
                    <a:pt x="889055" y="2627249"/>
                    <a:pt x="876355" y="2648416"/>
                  </a:cubicBezTo>
                  <a:cubicBezTo>
                    <a:pt x="863655" y="2669583"/>
                    <a:pt x="865772" y="2775416"/>
                    <a:pt x="850955" y="276271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2" name="Έλλειψη 21"/>
            <p:cNvSpPr/>
            <p:nvPr/>
          </p:nvSpPr>
          <p:spPr>
            <a:xfrm>
              <a:off x="8355208" y="4880160"/>
              <a:ext cx="152668" cy="3255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3" name="Βέλος προς τα κάτω 22"/>
            <p:cNvSpPr/>
            <p:nvPr/>
          </p:nvSpPr>
          <p:spPr>
            <a:xfrm rot="3427548">
              <a:off x="8098017" y="2973843"/>
              <a:ext cx="45719" cy="384705"/>
            </a:xfrm>
            <a:prstGeom prst="down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4" name="Βέλος προς τα κάτω 23"/>
            <p:cNvSpPr/>
            <p:nvPr/>
          </p:nvSpPr>
          <p:spPr>
            <a:xfrm rot="14070362">
              <a:off x="8108031" y="3204093"/>
              <a:ext cx="79083" cy="425945"/>
            </a:xfrm>
            <a:prstGeom prst="downArrow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54128" y="279584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rgbClr val="820000"/>
                  </a:solidFill>
                  <a:latin typeface="Calibri"/>
                </a:rPr>
                <a:t>Ο₂</a:t>
              </a:r>
              <a:endParaRPr lang="el-GR" sz="24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92273" y="3476135"/>
              <a:ext cx="683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4A82"/>
                  </a:solidFill>
                  <a:latin typeface="Calibri"/>
                </a:rPr>
                <a:t>C</a:t>
              </a:r>
              <a:r>
                <a:rPr lang="el-GR" sz="2400" b="1" dirty="0" smtClean="0">
                  <a:solidFill>
                    <a:srgbClr val="004A82"/>
                  </a:solidFill>
                  <a:latin typeface="Calibri"/>
                </a:rPr>
                <a:t>Ο₂</a:t>
              </a:r>
              <a:endParaRPr lang="el-GR" sz="2400" b="1" dirty="0">
                <a:solidFill>
                  <a:srgbClr val="004A82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92715" y="1068967"/>
              <a:ext cx="1369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bronchiole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" name="Ευθύγραμμο βέλος σύνδεσης 28"/>
            <p:cNvCxnSpPr/>
            <p:nvPr/>
          </p:nvCxnSpPr>
          <p:spPr>
            <a:xfrm>
              <a:off x="7999153" y="1479297"/>
              <a:ext cx="205680" cy="2787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>
              <a:off x="7366747" y="3296306"/>
              <a:ext cx="447361" cy="993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595470" y="2902356"/>
              <a:ext cx="1134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capillary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4" name="Ευθύγραμμο βέλος σύνδεσης 33"/>
            <p:cNvCxnSpPr/>
            <p:nvPr/>
          </p:nvCxnSpPr>
          <p:spPr>
            <a:xfrm flipH="1" flipV="1">
              <a:off x="8679664" y="3564729"/>
              <a:ext cx="98062" cy="421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ύγραμμο βέλος σύνδεσης 37"/>
            <p:cNvCxnSpPr/>
            <p:nvPr/>
          </p:nvCxnSpPr>
          <p:spPr>
            <a:xfrm flipH="1" flipV="1">
              <a:off x="8532396" y="3832093"/>
              <a:ext cx="218468" cy="146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057529" y="5205669"/>
              <a:ext cx="19623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Gas exchange by diffusion in lungs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Ανταλλαγή </a:t>
            </a:r>
            <a:r>
              <a:rPr lang="en-US" dirty="0" smtClean="0"/>
              <a:t>A</a:t>
            </a:r>
            <a:r>
              <a:rPr lang="el-GR" dirty="0" smtClean="0"/>
              <a:t>ερίων στη</a:t>
            </a:r>
            <a:r>
              <a:rPr lang="el-GR" dirty="0"/>
              <a:t>ν</a:t>
            </a:r>
            <a:r>
              <a:rPr lang="el-GR" dirty="0" smtClean="0"/>
              <a:t> </a:t>
            </a:r>
            <a:r>
              <a:rPr lang="el-GR" dirty="0"/>
              <a:t>κ</a:t>
            </a:r>
            <a:r>
              <a:rPr lang="el-GR" dirty="0" smtClean="0"/>
              <a:t>υψελίδα</a:t>
            </a:r>
            <a:endParaRPr lang="el-GR" dirty="0"/>
          </a:p>
        </p:txBody>
      </p:sp>
      <p:grpSp>
        <p:nvGrpSpPr>
          <p:cNvPr id="67" name="Ομάδα 66" descr="Ανταλλαγή αερίων στην κυψελίδα"/>
          <p:cNvGrpSpPr/>
          <p:nvPr/>
        </p:nvGrpSpPr>
        <p:grpSpPr>
          <a:xfrm>
            <a:off x="221082" y="1202013"/>
            <a:ext cx="8722524" cy="5439914"/>
            <a:chOff x="259753" y="1177752"/>
            <a:chExt cx="8722524" cy="5439914"/>
          </a:xfrm>
        </p:grpSpPr>
        <p:sp>
          <p:nvSpPr>
            <p:cNvPr id="6" name="Ελεύθερη σχεδίαση 5"/>
            <p:cNvSpPr/>
            <p:nvPr/>
          </p:nvSpPr>
          <p:spPr>
            <a:xfrm>
              <a:off x="1549400" y="2082800"/>
              <a:ext cx="6032500" cy="3060220"/>
            </a:xfrm>
            <a:custGeom>
              <a:avLst/>
              <a:gdLst>
                <a:gd name="connsiteX0" fmla="*/ 0 w 6032500"/>
                <a:gd name="connsiteY0" fmla="*/ 0 h 3060220"/>
                <a:gd name="connsiteX1" fmla="*/ 76200 w 6032500"/>
                <a:gd name="connsiteY1" fmla="*/ 596900 h 3060220"/>
                <a:gd name="connsiteX2" fmla="*/ 114300 w 6032500"/>
                <a:gd name="connsiteY2" fmla="*/ 1079500 h 3060220"/>
                <a:gd name="connsiteX3" fmla="*/ 254000 w 6032500"/>
                <a:gd name="connsiteY3" fmla="*/ 1828800 h 3060220"/>
                <a:gd name="connsiteX4" fmla="*/ 393700 w 6032500"/>
                <a:gd name="connsiteY4" fmla="*/ 2387600 h 3060220"/>
                <a:gd name="connsiteX5" fmla="*/ 812800 w 6032500"/>
                <a:gd name="connsiteY5" fmla="*/ 2730500 h 3060220"/>
                <a:gd name="connsiteX6" fmla="*/ 1600200 w 6032500"/>
                <a:gd name="connsiteY6" fmla="*/ 2908300 h 3060220"/>
                <a:gd name="connsiteX7" fmla="*/ 2400300 w 6032500"/>
                <a:gd name="connsiteY7" fmla="*/ 2984500 h 3060220"/>
                <a:gd name="connsiteX8" fmla="*/ 3175000 w 6032500"/>
                <a:gd name="connsiteY8" fmla="*/ 3048000 h 3060220"/>
                <a:gd name="connsiteX9" fmla="*/ 3657600 w 6032500"/>
                <a:gd name="connsiteY9" fmla="*/ 3048000 h 3060220"/>
                <a:gd name="connsiteX10" fmla="*/ 4152900 w 6032500"/>
                <a:gd name="connsiteY10" fmla="*/ 2921000 h 3060220"/>
                <a:gd name="connsiteX11" fmla="*/ 4406900 w 6032500"/>
                <a:gd name="connsiteY11" fmla="*/ 2768600 h 3060220"/>
                <a:gd name="connsiteX12" fmla="*/ 4648200 w 6032500"/>
                <a:gd name="connsiteY12" fmla="*/ 2616200 h 3060220"/>
                <a:gd name="connsiteX13" fmla="*/ 5257800 w 6032500"/>
                <a:gd name="connsiteY13" fmla="*/ 2425700 h 3060220"/>
                <a:gd name="connsiteX14" fmla="*/ 5613400 w 6032500"/>
                <a:gd name="connsiteY14" fmla="*/ 2362200 h 3060220"/>
                <a:gd name="connsiteX15" fmla="*/ 6032500 w 6032500"/>
                <a:gd name="connsiteY15" fmla="*/ 2362200 h 306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32500" h="3060220">
                  <a:moveTo>
                    <a:pt x="0" y="0"/>
                  </a:moveTo>
                  <a:cubicBezTo>
                    <a:pt x="28575" y="208491"/>
                    <a:pt x="57150" y="416983"/>
                    <a:pt x="76200" y="596900"/>
                  </a:cubicBezTo>
                  <a:cubicBezTo>
                    <a:pt x="95250" y="776817"/>
                    <a:pt x="84667" y="874184"/>
                    <a:pt x="114300" y="1079500"/>
                  </a:cubicBezTo>
                  <a:cubicBezTo>
                    <a:pt x="143933" y="1284816"/>
                    <a:pt x="207433" y="1610783"/>
                    <a:pt x="254000" y="1828800"/>
                  </a:cubicBezTo>
                  <a:cubicBezTo>
                    <a:pt x="300567" y="2046817"/>
                    <a:pt x="300567" y="2237317"/>
                    <a:pt x="393700" y="2387600"/>
                  </a:cubicBezTo>
                  <a:cubicBezTo>
                    <a:pt x="486833" y="2537883"/>
                    <a:pt x="611717" y="2643717"/>
                    <a:pt x="812800" y="2730500"/>
                  </a:cubicBezTo>
                  <a:cubicBezTo>
                    <a:pt x="1013883" y="2817283"/>
                    <a:pt x="1335617" y="2865967"/>
                    <a:pt x="1600200" y="2908300"/>
                  </a:cubicBezTo>
                  <a:cubicBezTo>
                    <a:pt x="1864783" y="2950633"/>
                    <a:pt x="2400300" y="2984500"/>
                    <a:pt x="2400300" y="2984500"/>
                  </a:cubicBezTo>
                  <a:cubicBezTo>
                    <a:pt x="2662767" y="3007783"/>
                    <a:pt x="2965450" y="3037417"/>
                    <a:pt x="3175000" y="3048000"/>
                  </a:cubicBezTo>
                  <a:cubicBezTo>
                    <a:pt x="3384550" y="3058583"/>
                    <a:pt x="3494617" y="3069167"/>
                    <a:pt x="3657600" y="3048000"/>
                  </a:cubicBezTo>
                  <a:cubicBezTo>
                    <a:pt x="3820583" y="3026833"/>
                    <a:pt x="4028017" y="2967567"/>
                    <a:pt x="4152900" y="2921000"/>
                  </a:cubicBezTo>
                  <a:cubicBezTo>
                    <a:pt x="4277783" y="2874433"/>
                    <a:pt x="4324350" y="2819400"/>
                    <a:pt x="4406900" y="2768600"/>
                  </a:cubicBezTo>
                  <a:cubicBezTo>
                    <a:pt x="4489450" y="2717800"/>
                    <a:pt x="4506383" y="2673350"/>
                    <a:pt x="4648200" y="2616200"/>
                  </a:cubicBezTo>
                  <a:cubicBezTo>
                    <a:pt x="4790017" y="2559050"/>
                    <a:pt x="5096933" y="2468033"/>
                    <a:pt x="5257800" y="2425700"/>
                  </a:cubicBezTo>
                  <a:cubicBezTo>
                    <a:pt x="5418667" y="2383367"/>
                    <a:pt x="5484283" y="2372783"/>
                    <a:pt x="5613400" y="2362200"/>
                  </a:cubicBezTo>
                  <a:cubicBezTo>
                    <a:pt x="5742517" y="2351617"/>
                    <a:pt x="5887508" y="2356908"/>
                    <a:pt x="6032500" y="2362200"/>
                  </a:cubicBezTo>
                </a:path>
              </a:pathLst>
            </a:custGeom>
            <a:noFill/>
            <a:ln w="730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914400" y="2146300"/>
              <a:ext cx="6769100" cy="3930114"/>
            </a:xfrm>
            <a:custGeom>
              <a:avLst/>
              <a:gdLst>
                <a:gd name="connsiteX0" fmla="*/ 0 w 6769100"/>
                <a:gd name="connsiteY0" fmla="*/ 0 h 3930114"/>
                <a:gd name="connsiteX1" fmla="*/ 25400 w 6769100"/>
                <a:gd name="connsiteY1" fmla="*/ 393700 h 3930114"/>
                <a:gd name="connsiteX2" fmla="*/ 50800 w 6769100"/>
                <a:gd name="connsiteY2" fmla="*/ 1092200 h 3930114"/>
                <a:gd name="connsiteX3" fmla="*/ 101600 w 6769100"/>
                <a:gd name="connsiteY3" fmla="*/ 1701800 h 3930114"/>
                <a:gd name="connsiteX4" fmla="*/ 254000 w 6769100"/>
                <a:gd name="connsiteY4" fmla="*/ 2565400 h 3930114"/>
                <a:gd name="connsiteX5" fmla="*/ 482600 w 6769100"/>
                <a:gd name="connsiteY5" fmla="*/ 2984500 h 3930114"/>
                <a:gd name="connsiteX6" fmla="*/ 622300 w 6769100"/>
                <a:gd name="connsiteY6" fmla="*/ 3225800 h 3930114"/>
                <a:gd name="connsiteX7" fmla="*/ 800100 w 6769100"/>
                <a:gd name="connsiteY7" fmla="*/ 3416300 h 3930114"/>
                <a:gd name="connsiteX8" fmla="*/ 1168400 w 6769100"/>
                <a:gd name="connsiteY8" fmla="*/ 3505200 h 3930114"/>
                <a:gd name="connsiteX9" fmla="*/ 1562100 w 6769100"/>
                <a:gd name="connsiteY9" fmla="*/ 3581400 h 3930114"/>
                <a:gd name="connsiteX10" fmla="*/ 2171700 w 6769100"/>
                <a:gd name="connsiteY10" fmla="*/ 3644900 h 3930114"/>
                <a:gd name="connsiteX11" fmla="*/ 2667000 w 6769100"/>
                <a:gd name="connsiteY11" fmla="*/ 3670300 h 3930114"/>
                <a:gd name="connsiteX12" fmla="*/ 3124200 w 6769100"/>
                <a:gd name="connsiteY12" fmla="*/ 3771900 h 3930114"/>
                <a:gd name="connsiteX13" fmla="*/ 3505200 w 6769100"/>
                <a:gd name="connsiteY13" fmla="*/ 3860800 h 3930114"/>
                <a:gd name="connsiteX14" fmla="*/ 3949700 w 6769100"/>
                <a:gd name="connsiteY14" fmla="*/ 3911600 h 3930114"/>
                <a:gd name="connsiteX15" fmla="*/ 4318000 w 6769100"/>
                <a:gd name="connsiteY15" fmla="*/ 3924300 h 3930114"/>
                <a:gd name="connsiteX16" fmla="*/ 4737100 w 6769100"/>
                <a:gd name="connsiteY16" fmla="*/ 3822700 h 3930114"/>
                <a:gd name="connsiteX17" fmla="*/ 5029200 w 6769100"/>
                <a:gd name="connsiteY17" fmla="*/ 3670300 h 3930114"/>
                <a:gd name="connsiteX18" fmla="*/ 5295900 w 6769100"/>
                <a:gd name="connsiteY18" fmla="*/ 3517900 h 3930114"/>
                <a:gd name="connsiteX19" fmla="*/ 5473700 w 6769100"/>
                <a:gd name="connsiteY19" fmla="*/ 3441700 h 3930114"/>
                <a:gd name="connsiteX20" fmla="*/ 5613400 w 6769100"/>
                <a:gd name="connsiteY20" fmla="*/ 3378200 h 3930114"/>
                <a:gd name="connsiteX21" fmla="*/ 5956300 w 6769100"/>
                <a:gd name="connsiteY21" fmla="*/ 3365500 h 3930114"/>
                <a:gd name="connsiteX22" fmla="*/ 6273800 w 6769100"/>
                <a:gd name="connsiteY22" fmla="*/ 3378200 h 3930114"/>
                <a:gd name="connsiteX23" fmla="*/ 6604000 w 6769100"/>
                <a:gd name="connsiteY23" fmla="*/ 3365500 h 3930114"/>
                <a:gd name="connsiteX24" fmla="*/ 6769100 w 6769100"/>
                <a:gd name="connsiteY24" fmla="*/ 3314700 h 393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69100" h="3930114">
                  <a:moveTo>
                    <a:pt x="0" y="0"/>
                  </a:moveTo>
                  <a:cubicBezTo>
                    <a:pt x="8466" y="105833"/>
                    <a:pt x="16933" y="211667"/>
                    <a:pt x="25400" y="393700"/>
                  </a:cubicBezTo>
                  <a:cubicBezTo>
                    <a:pt x="33867" y="575733"/>
                    <a:pt x="38100" y="874183"/>
                    <a:pt x="50800" y="1092200"/>
                  </a:cubicBezTo>
                  <a:cubicBezTo>
                    <a:pt x="63500" y="1310217"/>
                    <a:pt x="67733" y="1456267"/>
                    <a:pt x="101600" y="1701800"/>
                  </a:cubicBezTo>
                  <a:cubicBezTo>
                    <a:pt x="135467" y="1947333"/>
                    <a:pt x="190500" y="2351617"/>
                    <a:pt x="254000" y="2565400"/>
                  </a:cubicBezTo>
                  <a:cubicBezTo>
                    <a:pt x="317500" y="2779183"/>
                    <a:pt x="421217" y="2874433"/>
                    <a:pt x="482600" y="2984500"/>
                  </a:cubicBezTo>
                  <a:cubicBezTo>
                    <a:pt x="543983" y="3094567"/>
                    <a:pt x="569383" y="3153833"/>
                    <a:pt x="622300" y="3225800"/>
                  </a:cubicBezTo>
                  <a:cubicBezTo>
                    <a:pt x="675217" y="3297767"/>
                    <a:pt x="709083" y="3369733"/>
                    <a:pt x="800100" y="3416300"/>
                  </a:cubicBezTo>
                  <a:cubicBezTo>
                    <a:pt x="891117" y="3462867"/>
                    <a:pt x="1041400" y="3477683"/>
                    <a:pt x="1168400" y="3505200"/>
                  </a:cubicBezTo>
                  <a:cubicBezTo>
                    <a:pt x="1295400" y="3532717"/>
                    <a:pt x="1394883" y="3558117"/>
                    <a:pt x="1562100" y="3581400"/>
                  </a:cubicBezTo>
                  <a:cubicBezTo>
                    <a:pt x="1729317" y="3604683"/>
                    <a:pt x="1987550" y="3630083"/>
                    <a:pt x="2171700" y="3644900"/>
                  </a:cubicBezTo>
                  <a:cubicBezTo>
                    <a:pt x="2355850" y="3659717"/>
                    <a:pt x="2508250" y="3649133"/>
                    <a:pt x="2667000" y="3670300"/>
                  </a:cubicBezTo>
                  <a:cubicBezTo>
                    <a:pt x="2825750" y="3691467"/>
                    <a:pt x="3124200" y="3771900"/>
                    <a:pt x="3124200" y="3771900"/>
                  </a:cubicBezTo>
                  <a:cubicBezTo>
                    <a:pt x="3263900" y="3803650"/>
                    <a:pt x="3367617" y="3837517"/>
                    <a:pt x="3505200" y="3860800"/>
                  </a:cubicBezTo>
                  <a:cubicBezTo>
                    <a:pt x="3642783" y="3884083"/>
                    <a:pt x="3814233" y="3901017"/>
                    <a:pt x="3949700" y="3911600"/>
                  </a:cubicBezTo>
                  <a:cubicBezTo>
                    <a:pt x="4085167" y="3922183"/>
                    <a:pt x="4186767" y="3939117"/>
                    <a:pt x="4318000" y="3924300"/>
                  </a:cubicBezTo>
                  <a:cubicBezTo>
                    <a:pt x="4449233" y="3909483"/>
                    <a:pt x="4618567" y="3865033"/>
                    <a:pt x="4737100" y="3822700"/>
                  </a:cubicBezTo>
                  <a:cubicBezTo>
                    <a:pt x="4855633" y="3780367"/>
                    <a:pt x="4936067" y="3721100"/>
                    <a:pt x="5029200" y="3670300"/>
                  </a:cubicBezTo>
                  <a:cubicBezTo>
                    <a:pt x="5122333" y="3619500"/>
                    <a:pt x="5221817" y="3556000"/>
                    <a:pt x="5295900" y="3517900"/>
                  </a:cubicBezTo>
                  <a:cubicBezTo>
                    <a:pt x="5369983" y="3479800"/>
                    <a:pt x="5420783" y="3464983"/>
                    <a:pt x="5473700" y="3441700"/>
                  </a:cubicBezTo>
                  <a:cubicBezTo>
                    <a:pt x="5526617" y="3418417"/>
                    <a:pt x="5532967" y="3390900"/>
                    <a:pt x="5613400" y="3378200"/>
                  </a:cubicBezTo>
                  <a:cubicBezTo>
                    <a:pt x="5693833" y="3365500"/>
                    <a:pt x="5846233" y="3365500"/>
                    <a:pt x="5956300" y="3365500"/>
                  </a:cubicBezTo>
                  <a:cubicBezTo>
                    <a:pt x="6066367" y="3365500"/>
                    <a:pt x="6165850" y="3378200"/>
                    <a:pt x="6273800" y="3378200"/>
                  </a:cubicBezTo>
                  <a:cubicBezTo>
                    <a:pt x="6381750" y="3378200"/>
                    <a:pt x="6521450" y="3376083"/>
                    <a:pt x="6604000" y="3365500"/>
                  </a:cubicBezTo>
                  <a:cubicBezTo>
                    <a:pt x="6686550" y="3354917"/>
                    <a:pt x="6727825" y="3334808"/>
                    <a:pt x="6769100" y="3314700"/>
                  </a:cubicBezTo>
                </a:path>
              </a:pathLst>
            </a:custGeom>
            <a:noFill/>
            <a:ln w="698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1912617" y="1930400"/>
              <a:ext cx="3948859" cy="3163120"/>
            </a:xfrm>
            <a:custGeom>
              <a:avLst/>
              <a:gdLst>
                <a:gd name="connsiteX0" fmla="*/ 995683 w 3948859"/>
                <a:gd name="connsiteY0" fmla="*/ 0 h 3163120"/>
                <a:gd name="connsiteX1" fmla="*/ 1109983 w 3948859"/>
                <a:gd name="connsiteY1" fmla="*/ 393700 h 3163120"/>
                <a:gd name="connsiteX2" fmla="*/ 1084583 w 3948859"/>
                <a:gd name="connsiteY2" fmla="*/ 698500 h 3163120"/>
                <a:gd name="connsiteX3" fmla="*/ 1059183 w 3948859"/>
                <a:gd name="connsiteY3" fmla="*/ 927100 h 3163120"/>
                <a:gd name="connsiteX4" fmla="*/ 843283 w 3948859"/>
                <a:gd name="connsiteY4" fmla="*/ 1206500 h 3163120"/>
                <a:gd name="connsiteX5" fmla="*/ 500383 w 3948859"/>
                <a:gd name="connsiteY5" fmla="*/ 1536700 h 3163120"/>
                <a:gd name="connsiteX6" fmla="*/ 157483 w 3948859"/>
                <a:gd name="connsiteY6" fmla="*/ 1943100 h 3163120"/>
                <a:gd name="connsiteX7" fmla="*/ 5083 w 3948859"/>
                <a:gd name="connsiteY7" fmla="*/ 2260600 h 3163120"/>
                <a:gd name="connsiteX8" fmla="*/ 55883 w 3948859"/>
                <a:gd name="connsiteY8" fmla="*/ 2565400 h 3163120"/>
                <a:gd name="connsiteX9" fmla="*/ 246383 w 3948859"/>
                <a:gd name="connsiteY9" fmla="*/ 2730500 h 3163120"/>
                <a:gd name="connsiteX10" fmla="*/ 487683 w 3948859"/>
                <a:gd name="connsiteY10" fmla="*/ 2870200 h 3163120"/>
                <a:gd name="connsiteX11" fmla="*/ 830583 w 3948859"/>
                <a:gd name="connsiteY11" fmla="*/ 2997200 h 3163120"/>
                <a:gd name="connsiteX12" fmla="*/ 1122683 w 3948859"/>
                <a:gd name="connsiteY12" fmla="*/ 3009900 h 3163120"/>
                <a:gd name="connsiteX13" fmla="*/ 1300483 w 3948859"/>
                <a:gd name="connsiteY13" fmla="*/ 2971800 h 3163120"/>
                <a:gd name="connsiteX14" fmla="*/ 1554483 w 3948859"/>
                <a:gd name="connsiteY14" fmla="*/ 2870200 h 3163120"/>
                <a:gd name="connsiteX15" fmla="*/ 1770383 w 3948859"/>
                <a:gd name="connsiteY15" fmla="*/ 2819400 h 3163120"/>
                <a:gd name="connsiteX16" fmla="*/ 1998983 w 3948859"/>
                <a:gd name="connsiteY16" fmla="*/ 2806700 h 3163120"/>
                <a:gd name="connsiteX17" fmla="*/ 2354583 w 3948859"/>
                <a:gd name="connsiteY17" fmla="*/ 2959100 h 3163120"/>
                <a:gd name="connsiteX18" fmla="*/ 2697483 w 3948859"/>
                <a:gd name="connsiteY18" fmla="*/ 3060700 h 3163120"/>
                <a:gd name="connsiteX19" fmla="*/ 2989583 w 3948859"/>
                <a:gd name="connsiteY19" fmla="*/ 3136900 h 3163120"/>
                <a:gd name="connsiteX20" fmla="*/ 3268983 w 3948859"/>
                <a:gd name="connsiteY20" fmla="*/ 3162300 h 3163120"/>
                <a:gd name="connsiteX21" fmla="*/ 3573783 w 3948859"/>
                <a:gd name="connsiteY21" fmla="*/ 3111500 h 3163120"/>
                <a:gd name="connsiteX22" fmla="*/ 3802383 w 3948859"/>
                <a:gd name="connsiteY22" fmla="*/ 2984500 h 3163120"/>
                <a:gd name="connsiteX23" fmla="*/ 3942083 w 3948859"/>
                <a:gd name="connsiteY23" fmla="*/ 2641600 h 3163120"/>
                <a:gd name="connsiteX24" fmla="*/ 3891283 w 3948859"/>
                <a:gd name="connsiteY24" fmla="*/ 2209800 h 3163120"/>
                <a:gd name="connsiteX25" fmla="*/ 3586483 w 3948859"/>
                <a:gd name="connsiteY25" fmla="*/ 1473200 h 3163120"/>
                <a:gd name="connsiteX26" fmla="*/ 3370583 w 3948859"/>
                <a:gd name="connsiteY26" fmla="*/ 939800 h 3163120"/>
                <a:gd name="connsiteX27" fmla="*/ 3243583 w 3948859"/>
                <a:gd name="connsiteY27" fmla="*/ 609600 h 3163120"/>
                <a:gd name="connsiteX28" fmla="*/ 3014983 w 3948859"/>
                <a:gd name="connsiteY28" fmla="*/ 520700 h 3163120"/>
                <a:gd name="connsiteX29" fmla="*/ 2824483 w 3948859"/>
                <a:gd name="connsiteY29" fmla="*/ 520700 h 3163120"/>
                <a:gd name="connsiteX30" fmla="*/ 2443483 w 3948859"/>
                <a:gd name="connsiteY30" fmla="*/ 571500 h 3163120"/>
                <a:gd name="connsiteX31" fmla="*/ 2278383 w 3948859"/>
                <a:gd name="connsiteY31" fmla="*/ 571500 h 3163120"/>
                <a:gd name="connsiteX32" fmla="*/ 2037083 w 3948859"/>
                <a:gd name="connsiteY32" fmla="*/ 406400 h 3163120"/>
                <a:gd name="connsiteX33" fmla="*/ 1960883 w 3948859"/>
                <a:gd name="connsiteY33" fmla="*/ 254000 h 3163120"/>
                <a:gd name="connsiteX34" fmla="*/ 1910083 w 3948859"/>
                <a:gd name="connsiteY34" fmla="*/ 88900 h 3163120"/>
                <a:gd name="connsiteX35" fmla="*/ 1897383 w 3948859"/>
                <a:gd name="connsiteY35" fmla="*/ 38100 h 3163120"/>
                <a:gd name="connsiteX36" fmla="*/ 1897383 w 3948859"/>
                <a:gd name="connsiteY36" fmla="*/ 38100 h 316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48859" h="3163120">
                  <a:moveTo>
                    <a:pt x="995683" y="0"/>
                  </a:moveTo>
                  <a:cubicBezTo>
                    <a:pt x="1045424" y="138641"/>
                    <a:pt x="1095166" y="277283"/>
                    <a:pt x="1109983" y="393700"/>
                  </a:cubicBezTo>
                  <a:cubicBezTo>
                    <a:pt x="1124800" y="510117"/>
                    <a:pt x="1093050" y="609600"/>
                    <a:pt x="1084583" y="698500"/>
                  </a:cubicBezTo>
                  <a:cubicBezTo>
                    <a:pt x="1076116" y="787400"/>
                    <a:pt x="1099400" y="842433"/>
                    <a:pt x="1059183" y="927100"/>
                  </a:cubicBezTo>
                  <a:cubicBezTo>
                    <a:pt x="1018966" y="1011767"/>
                    <a:pt x="936416" y="1104900"/>
                    <a:pt x="843283" y="1206500"/>
                  </a:cubicBezTo>
                  <a:cubicBezTo>
                    <a:pt x="750150" y="1308100"/>
                    <a:pt x="614683" y="1413933"/>
                    <a:pt x="500383" y="1536700"/>
                  </a:cubicBezTo>
                  <a:cubicBezTo>
                    <a:pt x="386083" y="1659467"/>
                    <a:pt x="240033" y="1822450"/>
                    <a:pt x="157483" y="1943100"/>
                  </a:cubicBezTo>
                  <a:cubicBezTo>
                    <a:pt x="74933" y="2063750"/>
                    <a:pt x="22016" y="2156883"/>
                    <a:pt x="5083" y="2260600"/>
                  </a:cubicBezTo>
                  <a:cubicBezTo>
                    <a:pt x="-11850" y="2364317"/>
                    <a:pt x="15666" y="2487083"/>
                    <a:pt x="55883" y="2565400"/>
                  </a:cubicBezTo>
                  <a:cubicBezTo>
                    <a:pt x="96100" y="2643717"/>
                    <a:pt x="174416" y="2679700"/>
                    <a:pt x="246383" y="2730500"/>
                  </a:cubicBezTo>
                  <a:cubicBezTo>
                    <a:pt x="318350" y="2781300"/>
                    <a:pt x="390316" y="2825750"/>
                    <a:pt x="487683" y="2870200"/>
                  </a:cubicBezTo>
                  <a:cubicBezTo>
                    <a:pt x="585050" y="2914650"/>
                    <a:pt x="724750" y="2973917"/>
                    <a:pt x="830583" y="2997200"/>
                  </a:cubicBezTo>
                  <a:cubicBezTo>
                    <a:pt x="936416" y="3020483"/>
                    <a:pt x="1044366" y="3014133"/>
                    <a:pt x="1122683" y="3009900"/>
                  </a:cubicBezTo>
                  <a:cubicBezTo>
                    <a:pt x="1201000" y="3005667"/>
                    <a:pt x="1228516" y="2995083"/>
                    <a:pt x="1300483" y="2971800"/>
                  </a:cubicBezTo>
                  <a:cubicBezTo>
                    <a:pt x="1372450" y="2948517"/>
                    <a:pt x="1476166" y="2895600"/>
                    <a:pt x="1554483" y="2870200"/>
                  </a:cubicBezTo>
                  <a:cubicBezTo>
                    <a:pt x="1632800" y="2844800"/>
                    <a:pt x="1696300" y="2829983"/>
                    <a:pt x="1770383" y="2819400"/>
                  </a:cubicBezTo>
                  <a:cubicBezTo>
                    <a:pt x="1844466" y="2808817"/>
                    <a:pt x="1901616" y="2783417"/>
                    <a:pt x="1998983" y="2806700"/>
                  </a:cubicBezTo>
                  <a:cubicBezTo>
                    <a:pt x="2096350" y="2829983"/>
                    <a:pt x="2238166" y="2916767"/>
                    <a:pt x="2354583" y="2959100"/>
                  </a:cubicBezTo>
                  <a:cubicBezTo>
                    <a:pt x="2471000" y="3001433"/>
                    <a:pt x="2591650" y="3031067"/>
                    <a:pt x="2697483" y="3060700"/>
                  </a:cubicBezTo>
                  <a:cubicBezTo>
                    <a:pt x="2803316" y="3090333"/>
                    <a:pt x="2894333" y="3119967"/>
                    <a:pt x="2989583" y="3136900"/>
                  </a:cubicBezTo>
                  <a:cubicBezTo>
                    <a:pt x="3084833" y="3153833"/>
                    <a:pt x="3171616" y="3166533"/>
                    <a:pt x="3268983" y="3162300"/>
                  </a:cubicBezTo>
                  <a:cubicBezTo>
                    <a:pt x="3366350" y="3158067"/>
                    <a:pt x="3484883" y="3141133"/>
                    <a:pt x="3573783" y="3111500"/>
                  </a:cubicBezTo>
                  <a:cubicBezTo>
                    <a:pt x="3662683" y="3081867"/>
                    <a:pt x="3741000" y="3062817"/>
                    <a:pt x="3802383" y="2984500"/>
                  </a:cubicBezTo>
                  <a:cubicBezTo>
                    <a:pt x="3863766" y="2906183"/>
                    <a:pt x="3927266" y="2770717"/>
                    <a:pt x="3942083" y="2641600"/>
                  </a:cubicBezTo>
                  <a:cubicBezTo>
                    <a:pt x="3956900" y="2512483"/>
                    <a:pt x="3950550" y="2404533"/>
                    <a:pt x="3891283" y="2209800"/>
                  </a:cubicBezTo>
                  <a:cubicBezTo>
                    <a:pt x="3832016" y="2015067"/>
                    <a:pt x="3673266" y="1684867"/>
                    <a:pt x="3586483" y="1473200"/>
                  </a:cubicBezTo>
                  <a:cubicBezTo>
                    <a:pt x="3499700" y="1261533"/>
                    <a:pt x="3427733" y="1083733"/>
                    <a:pt x="3370583" y="939800"/>
                  </a:cubicBezTo>
                  <a:cubicBezTo>
                    <a:pt x="3313433" y="795867"/>
                    <a:pt x="3302850" y="679450"/>
                    <a:pt x="3243583" y="609600"/>
                  </a:cubicBezTo>
                  <a:cubicBezTo>
                    <a:pt x="3184316" y="539750"/>
                    <a:pt x="3084833" y="535517"/>
                    <a:pt x="3014983" y="520700"/>
                  </a:cubicBezTo>
                  <a:cubicBezTo>
                    <a:pt x="2945133" y="505883"/>
                    <a:pt x="2919733" y="512233"/>
                    <a:pt x="2824483" y="520700"/>
                  </a:cubicBezTo>
                  <a:cubicBezTo>
                    <a:pt x="2729233" y="529167"/>
                    <a:pt x="2534500" y="563033"/>
                    <a:pt x="2443483" y="571500"/>
                  </a:cubicBezTo>
                  <a:cubicBezTo>
                    <a:pt x="2352466" y="579967"/>
                    <a:pt x="2346116" y="599017"/>
                    <a:pt x="2278383" y="571500"/>
                  </a:cubicBezTo>
                  <a:cubicBezTo>
                    <a:pt x="2210650" y="543983"/>
                    <a:pt x="2090000" y="459317"/>
                    <a:pt x="2037083" y="406400"/>
                  </a:cubicBezTo>
                  <a:cubicBezTo>
                    <a:pt x="1984166" y="353483"/>
                    <a:pt x="1982050" y="306917"/>
                    <a:pt x="1960883" y="254000"/>
                  </a:cubicBezTo>
                  <a:cubicBezTo>
                    <a:pt x="1939716" y="201083"/>
                    <a:pt x="1920666" y="124883"/>
                    <a:pt x="1910083" y="88900"/>
                  </a:cubicBezTo>
                  <a:cubicBezTo>
                    <a:pt x="1899500" y="52917"/>
                    <a:pt x="1897383" y="38100"/>
                    <a:pt x="1897383" y="38100"/>
                  </a:cubicBezTo>
                  <a:lnTo>
                    <a:pt x="1897383" y="38100"/>
                  </a:ln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2094130" y="1930400"/>
              <a:ext cx="3646363" cy="3064029"/>
            </a:xfrm>
            <a:custGeom>
              <a:avLst/>
              <a:gdLst>
                <a:gd name="connsiteX0" fmla="*/ 953870 w 3646363"/>
                <a:gd name="connsiteY0" fmla="*/ 0 h 3064029"/>
                <a:gd name="connsiteX1" fmla="*/ 1055470 w 3646363"/>
                <a:gd name="connsiteY1" fmla="*/ 406400 h 3064029"/>
                <a:gd name="connsiteX2" fmla="*/ 1080870 w 3646363"/>
                <a:gd name="connsiteY2" fmla="*/ 800100 h 3064029"/>
                <a:gd name="connsiteX3" fmla="*/ 941170 w 3646363"/>
                <a:gd name="connsiteY3" fmla="*/ 1130300 h 3064029"/>
                <a:gd name="connsiteX4" fmla="*/ 674470 w 3646363"/>
                <a:gd name="connsiteY4" fmla="*/ 1460500 h 3064029"/>
                <a:gd name="connsiteX5" fmla="*/ 382370 w 3646363"/>
                <a:gd name="connsiteY5" fmla="*/ 1739900 h 3064029"/>
                <a:gd name="connsiteX6" fmla="*/ 102970 w 3646363"/>
                <a:gd name="connsiteY6" fmla="*/ 2082800 h 3064029"/>
                <a:gd name="connsiteX7" fmla="*/ 1370 w 3646363"/>
                <a:gd name="connsiteY7" fmla="*/ 2336800 h 3064029"/>
                <a:gd name="connsiteX8" fmla="*/ 64870 w 3646363"/>
                <a:gd name="connsiteY8" fmla="*/ 2565400 h 3064029"/>
                <a:gd name="connsiteX9" fmla="*/ 331570 w 3646363"/>
                <a:gd name="connsiteY9" fmla="*/ 2730500 h 3064029"/>
                <a:gd name="connsiteX10" fmla="*/ 585570 w 3646363"/>
                <a:gd name="connsiteY10" fmla="*/ 2806700 h 3064029"/>
                <a:gd name="connsiteX11" fmla="*/ 864970 w 3646363"/>
                <a:gd name="connsiteY11" fmla="*/ 2844800 h 3064029"/>
                <a:gd name="connsiteX12" fmla="*/ 1334870 w 3646363"/>
                <a:gd name="connsiteY12" fmla="*/ 2768600 h 3064029"/>
                <a:gd name="connsiteX13" fmla="*/ 1525370 w 3646363"/>
                <a:gd name="connsiteY13" fmla="*/ 2654300 h 3064029"/>
                <a:gd name="connsiteX14" fmla="*/ 1804770 w 3646363"/>
                <a:gd name="connsiteY14" fmla="*/ 2667000 h 3064029"/>
                <a:gd name="connsiteX15" fmla="*/ 2312770 w 3646363"/>
                <a:gd name="connsiteY15" fmla="*/ 2819400 h 3064029"/>
                <a:gd name="connsiteX16" fmla="*/ 2858870 w 3646363"/>
                <a:gd name="connsiteY16" fmla="*/ 3022600 h 3064029"/>
                <a:gd name="connsiteX17" fmla="*/ 3265270 w 3646363"/>
                <a:gd name="connsiteY17" fmla="*/ 3048000 h 3064029"/>
                <a:gd name="connsiteX18" fmla="*/ 3544670 w 3646363"/>
                <a:gd name="connsiteY18" fmla="*/ 2832100 h 3064029"/>
                <a:gd name="connsiteX19" fmla="*/ 3646270 w 3646363"/>
                <a:gd name="connsiteY19" fmla="*/ 2590800 h 3064029"/>
                <a:gd name="connsiteX20" fmla="*/ 3557370 w 3646363"/>
                <a:gd name="connsiteY20" fmla="*/ 2095500 h 3064029"/>
                <a:gd name="connsiteX21" fmla="*/ 3303370 w 3646363"/>
                <a:gd name="connsiteY21" fmla="*/ 1498600 h 3064029"/>
                <a:gd name="connsiteX22" fmla="*/ 3125570 w 3646363"/>
                <a:gd name="connsiteY22" fmla="*/ 1143000 h 3064029"/>
                <a:gd name="connsiteX23" fmla="*/ 3023970 w 3646363"/>
                <a:gd name="connsiteY23" fmla="*/ 850900 h 3064029"/>
                <a:gd name="connsiteX24" fmla="*/ 2922370 w 3646363"/>
                <a:gd name="connsiteY24" fmla="*/ 660400 h 3064029"/>
                <a:gd name="connsiteX25" fmla="*/ 2503270 w 3646363"/>
                <a:gd name="connsiteY25" fmla="*/ 647700 h 3064029"/>
                <a:gd name="connsiteX26" fmla="*/ 2122270 w 3646363"/>
                <a:gd name="connsiteY26" fmla="*/ 698500 h 3064029"/>
                <a:gd name="connsiteX27" fmla="*/ 1944470 w 3646363"/>
                <a:gd name="connsiteY27" fmla="*/ 698500 h 3064029"/>
                <a:gd name="connsiteX28" fmla="*/ 1792070 w 3646363"/>
                <a:gd name="connsiteY28" fmla="*/ 508000 h 3064029"/>
                <a:gd name="connsiteX29" fmla="*/ 1652370 w 3646363"/>
                <a:gd name="connsiteY29" fmla="*/ 254000 h 3064029"/>
                <a:gd name="connsiteX30" fmla="*/ 1601570 w 3646363"/>
                <a:gd name="connsiteY30" fmla="*/ 38100 h 306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46363" h="3064029">
                  <a:moveTo>
                    <a:pt x="953870" y="0"/>
                  </a:moveTo>
                  <a:cubicBezTo>
                    <a:pt x="994086" y="136525"/>
                    <a:pt x="1034303" y="273050"/>
                    <a:pt x="1055470" y="406400"/>
                  </a:cubicBezTo>
                  <a:cubicBezTo>
                    <a:pt x="1076637" y="539750"/>
                    <a:pt x="1099920" y="679450"/>
                    <a:pt x="1080870" y="800100"/>
                  </a:cubicBezTo>
                  <a:cubicBezTo>
                    <a:pt x="1061820" y="920750"/>
                    <a:pt x="1008903" y="1020233"/>
                    <a:pt x="941170" y="1130300"/>
                  </a:cubicBezTo>
                  <a:cubicBezTo>
                    <a:pt x="873437" y="1240367"/>
                    <a:pt x="767603" y="1358900"/>
                    <a:pt x="674470" y="1460500"/>
                  </a:cubicBezTo>
                  <a:cubicBezTo>
                    <a:pt x="581337" y="1562100"/>
                    <a:pt x="477620" y="1636183"/>
                    <a:pt x="382370" y="1739900"/>
                  </a:cubicBezTo>
                  <a:cubicBezTo>
                    <a:pt x="287120" y="1843617"/>
                    <a:pt x="166470" y="1983317"/>
                    <a:pt x="102970" y="2082800"/>
                  </a:cubicBezTo>
                  <a:cubicBezTo>
                    <a:pt x="39470" y="2182283"/>
                    <a:pt x="7720" y="2256367"/>
                    <a:pt x="1370" y="2336800"/>
                  </a:cubicBezTo>
                  <a:cubicBezTo>
                    <a:pt x="-4980" y="2417233"/>
                    <a:pt x="9837" y="2499783"/>
                    <a:pt x="64870" y="2565400"/>
                  </a:cubicBezTo>
                  <a:cubicBezTo>
                    <a:pt x="119903" y="2631017"/>
                    <a:pt x="244787" y="2690283"/>
                    <a:pt x="331570" y="2730500"/>
                  </a:cubicBezTo>
                  <a:cubicBezTo>
                    <a:pt x="418353" y="2770717"/>
                    <a:pt x="496670" y="2787650"/>
                    <a:pt x="585570" y="2806700"/>
                  </a:cubicBezTo>
                  <a:cubicBezTo>
                    <a:pt x="674470" y="2825750"/>
                    <a:pt x="740087" y="2851150"/>
                    <a:pt x="864970" y="2844800"/>
                  </a:cubicBezTo>
                  <a:cubicBezTo>
                    <a:pt x="989853" y="2838450"/>
                    <a:pt x="1224803" y="2800350"/>
                    <a:pt x="1334870" y="2768600"/>
                  </a:cubicBezTo>
                  <a:cubicBezTo>
                    <a:pt x="1444937" y="2736850"/>
                    <a:pt x="1447053" y="2671233"/>
                    <a:pt x="1525370" y="2654300"/>
                  </a:cubicBezTo>
                  <a:cubicBezTo>
                    <a:pt x="1603687" y="2637367"/>
                    <a:pt x="1673537" y="2639483"/>
                    <a:pt x="1804770" y="2667000"/>
                  </a:cubicBezTo>
                  <a:cubicBezTo>
                    <a:pt x="1936003" y="2694517"/>
                    <a:pt x="2137087" y="2760133"/>
                    <a:pt x="2312770" y="2819400"/>
                  </a:cubicBezTo>
                  <a:cubicBezTo>
                    <a:pt x="2488453" y="2878667"/>
                    <a:pt x="2700120" y="2984500"/>
                    <a:pt x="2858870" y="3022600"/>
                  </a:cubicBezTo>
                  <a:cubicBezTo>
                    <a:pt x="3017620" y="3060700"/>
                    <a:pt x="3150970" y="3079750"/>
                    <a:pt x="3265270" y="3048000"/>
                  </a:cubicBezTo>
                  <a:cubicBezTo>
                    <a:pt x="3379570" y="3016250"/>
                    <a:pt x="3481170" y="2908300"/>
                    <a:pt x="3544670" y="2832100"/>
                  </a:cubicBezTo>
                  <a:cubicBezTo>
                    <a:pt x="3608170" y="2755900"/>
                    <a:pt x="3644153" y="2713567"/>
                    <a:pt x="3646270" y="2590800"/>
                  </a:cubicBezTo>
                  <a:cubicBezTo>
                    <a:pt x="3648387" y="2468033"/>
                    <a:pt x="3614520" y="2277533"/>
                    <a:pt x="3557370" y="2095500"/>
                  </a:cubicBezTo>
                  <a:cubicBezTo>
                    <a:pt x="3500220" y="1913467"/>
                    <a:pt x="3375337" y="1657350"/>
                    <a:pt x="3303370" y="1498600"/>
                  </a:cubicBezTo>
                  <a:cubicBezTo>
                    <a:pt x="3231403" y="1339850"/>
                    <a:pt x="3172137" y="1250950"/>
                    <a:pt x="3125570" y="1143000"/>
                  </a:cubicBezTo>
                  <a:cubicBezTo>
                    <a:pt x="3079003" y="1035050"/>
                    <a:pt x="3057837" y="931333"/>
                    <a:pt x="3023970" y="850900"/>
                  </a:cubicBezTo>
                  <a:cubicBezTo>
                    <a:pt x="2990103" y="770467"/>
                    <a:pt x="3009153" y="694267"/>
                    <a:pt x="2922370" y="660400"/>
                  </a:cubicBezTo>
                  <a:cubicBezTo>
                    <a:pt x="2835587" y="626533"/>
                    <a:pt x="2636620" y="641350"/>
                    <a:pt x="2503270" y="647700"/>
                  </a:cubicBezTo>
                  <a:cubicBezTo>
                    <a:pt x="2369920" y="654050"/>
                    <a:pt x="2215403" y="690033"/>
                    <a:pt x="2122270" y="698500"/>
                  </a:cubicBezTo>
                  <a:cubicBezTo>
                    <a:pt x="2029137" y="706967"/>
                    <a:pt x="1999503" y="730250"/>
                    <a:pt x="1944470" y="698500"/>
                  </a:cubicBezTo>
                  <a:cubicBezTo>
                    <a:pt x="1889437" y="666750"/>
                    <a:pt x="1840753" y="582083"/>
                    <a:pt x="1792070" y="508000"/>
                  </a:cubicBezTo>
                  <a:cubicBezTo>
                    <a:pt x="1743387" y="433917"/>
                    <a:pt x="1684120" y="332317"/>
                    <a:pt x="1652370" y="254000"/>
                  </a:cubicBezTo>
                  <a:cubicBezTo>
                    <a:pt x="1620620" y="175683"/>
                    <a:pt x="1611095" y="106891"/>
                    <a:pt x="1601570" y="38100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1193800" y="2209800"/>
              <a:ext cx="304800" cy="317500"/>
            </a:xfrm>
            <a:custGeom>
              <a:avLst/>
              <a:gdLst>
                <a:gd name="connsiteX0" fmla="*/ 76200 w 304800"/>
                <a:gd name="connsiteY0" fmla="*/ 0 h 317500"/>
                <a:gd name="connsiteX1" fmla="*/ 76200 w 304800"/>
                <a:gd name="connsiteY1" fmla="*/ 0 h 317500"/>
                <a:gd name="connsiteX2" fmla="*/ 0 w 304800"/>
                <a:gd name="connsiteY2" fmla="*/ 152400 h 317500"/>
                <a:gd name="connsiteX3" fmla="*/ 63500 w 304800"/>
                <a:gd name="connsiteY3" fmla="*/ 279400 h 317500"/>
                <a:gd name="connsiteX4" fmla="*/ 165100 w 304800"/>
                <a:gd name="connsiteY4" fmla="*/ 317500 h 317500"/>
                <a:gd name="connsiteX5" fmla="*/ 254000 w 304800"/>
                <a:gd name="connsiteY5" fmla="*/ 292100 h 317500"/>
                <a:gd name="connsiteX6" fmla="*/ 304800 w 304800"/>
                <a:gd name="connsiteY6" fmla="*/ 203200 h 317500"/>
                <a:gd name="connsiteX7" fmla="*/ 292100 w 304800"/>
                <a:gd name="connsiteY7" fmla="*/ 88900 h 317500"/>
                <a:gd name="connsiteX8" fmla="*/ 228600 w 304800"/>
                <a:gd name="connsiteY8" fmla="*/ 12700 h 317500"/>
                <a:gd name="connsiteX9" fmla="*/ 139700 w 304800"/>
                <a:gd name="connsiteY9" fmla="*/ 0 h 317500"/>
                <a:gd name="connsiteX10" fmla="*/ 76200 w 304800"/>
                <a:gd name="connsiteY10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317500">
                  <a:moveTo>
                    <a:pt x="76200" y="0"/>
                  </a:moveTo>
                  <a:lnTo>
                    <a:pt x="76200" y="0"/>
                  </a:lnTo>
                  <a:lnTo>
                    <a:pt x="0" y="152400"/>
                  </a:lnTo>
                  <a:lnTo>
                    <a:pt x="63500" y="279400"/>
                  </a:lnTo>
                  <a:lnTo>
                    <a:pt x="165100" y="317500"/>
                  </a:lnTo>
                  <a:lnTo>
                    <a:pt x="254000" y="292100"/>
                  </a:lnTo>
                  <a:lnTo>
                    <a:pt x="304800" y="203200"/>
                  </a:lnTo>
                  <a:lnTo>
                    <a:pt x="292100" y="88900"/>
                  </a:lnTo>
                  <a:lnTo>
                    <a:pt x="228600" y="12700"/>
                  </a:lnTo>
                  <a:lnTo>
                    <a:pt x="139700" y="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Ελεύθερη σχεδίαση 11"/>
            <p:cNvSpPr/>
            <p:nvPr/>
          </p:nvSpPr>
          <p:spPr>
            <a:xfrm>
              <a:off x="1263317" y="2209800"/>
              <a:ext cx="165100" cy="203200"/>
            </a:xfrm>
            <a:custGeom>
              <a:avLst/>
              <a:gdLst>
                <a:gd name="connsiteX0" fmla="*/ 12700 w 165100"/>
                <a:gd name="connsiteY0" fmla="*/ 0 h 203200"/>
                <a:gd name="connsiteX1" fmla="*/ 0 w 165100"/>
                <a:gd name="connsiteY1" fmla="*/ 63500 h 203200"/>
                <a:gd name="connsiteX2" fmla="*/ 50800 w 165100"/>
                <a:gd name="connsiteY2" fmla="*/ 114300 h 203200"/>
                <a:gd name="connsiteX3" fmla="*/ 114300 w 165100"/>
                <a:gd name="connsiteY3" fmla="*/ 203200 h 203200"/>
                <a:gd name="connsiteX4" fmla="*/ 165100 w 165100"/>
                <a:gd name="connsiteY4" fmla="*/ 152400 h 203200"/>
                <a:gd name="connsiteX5" fmla="*/ 127000 w 165100"/>
                <a:gd name="connsiteY5" fmla="*/ 76200 h 203200"/>
                <a:gd name="connsiteX6" fmla="*/ 76200 w 165100"/>
                <a:gd name="connsiteY6" fmla="*/ 38100 h 203200"/>
                <a:gd name="connsiteX7" fmla="*/ 12700 w 165100"/>
                <a:gd name="connsiteY7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203200">
                  <a:moveTo>
                    <a:pt x="12700" y="0"/>
                  </a:moveTo>
                  <a:lnTo>
                    <a:pt x="0" y="63500"/>
                  </a:lnTo>
                  <a:lnTo>
                    <a:pt x="50800" y="114300"/>
                  </a:lnTo>
                  <a:lnTo>
                    <a:pt x="114300" y="203200"/>
                  </a:lnTo>
                  <a:lnTo>
                    <a:pt x="165100" y="152400"/>
                  </a:lnTo>
                  <a:lnTo>
                    <a:pt x="127000" y="76200"/>
                  </a:lnTo>
                  <a:lnTo>
                    <a:pt x="76200" y="381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993293" y="2924944"/>
              <a:ext cx="304800" cy="317500"/>
            </a:xfrm>
            <a:custGeom>
              <a:avLst/>
              <a:gdLst>
                <a:gd name="connsiteX0" fmla="*/ 76200 w 304800"/>
                <a:gd name="connsiteY0" fmla="*/ 0 h 317500"/>
                <a:gd name="connsiteX1" fmla="*/ 76200 w 304800"/>
                <a:gd name="connsiteY1" fmla="*/ 0 h 317500"/>
                <a:gd name="connsiteX2" fmla="*/ 0 w 304800"/>
                <a:gd name="connsiteY2" fmla="*/ 152400 h 317500"/>
                <a:gd name="connsiteX3" fmla="*/ 63500 w 304800"/>
                <a:gd name="connsiteY3" fmla="*/ 279400 h 317500"/>
                <a:gd name="connsiteX4" fmla="*/ 165100 w 304800"/>
                <a:gd name="connsiteY4" fmla="*/ 317500 h 317500"/>
                <a:gd name="connsiteX5" fmla="*/ 254000 w 304800"/>
                <a:gd name="connsiteY5" fmla="*/ 292100 h 317500"/>
                <a:gd name="connsiteX6" fmla="*/ 304800 w 304800"/>
                <a:gd name="connsiteY6" fmla="*/ 203200 h 317500"/>
                <a:gd name="connsiteX7" fmla="*/ 292100 w 304800"/>
                <a:gd name="connsiteY7" fmla="*/ 88900 h 317500"/>
                <a:gd name="connsiteX8" fmla="*/ 228600 w 304800"/>
                <a:gd name="connsiteY8" fmla="*/ 12700 h 317500"/>
                <a:gd name="connsiteX9" fmla="*/ 139700 w 304800"/>
                <a:gd name="connsiteY9" fmla="*/ 0 h 317500"/>
                <a:gd name="connsiteX10" fmla="*/ 76200 w 304800"/>
                <a:gd name="connsiteY10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317500">
                  <a:moveTo>
                    <a:pt x="76200" y="0"/>
                  </a:moveTo>
                  <a:lnTo>
                    <a:pt x="76200" y="0"/>
                  </a:lnTo>
                  <a:lnTo>
                    <a:pt x="0" y="152400"/>
                  </a:lnTo>
                  <a:lnTo>
                    <a:pt x="63500" y="279400"/>
                  </a:lnTo>
                  <a:lnTo>
                    <a:pt x="165100" y="317500"/>
                  </a:lnTo>
                  <a:lnTo>
                    <a:pt x="254000" y="292100"/>
                  </a:lnTo>
                  <a:lnTo>
                    <a:pt x="304800" y="203200"/>
                  </a:lnTo>
                  <a:lnTo>
                    <a:pt x="292100" y="88900"/>
                  </a:lnTo>
                  <a:lnTo>
                    <a:pt x="228600" y="12700"/>
                  </a:lnTo>
                  <a:lnTo>
                    <a:pt x="139700" y="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1062810" y="2924944"/>
              <a:ext cx="165100" cy="203200"/>
            </a:xfrm>
            <a:custGeom>
              <a:avLst/>
              <a:gdLst>
                <a:gd name="connsiteX0" fmla="*/ 12700 w 165100"/>
                <a:gd name="connsiteY0" fmla="*/ 0 h 203200"/>
                <a:gd name="connsiteX1" fmla="*/ 0 w 165100"/>
                <a:gd name="connsiteY1" fmla="*/ 63500 h 203200"/>
                <a:gd name="connsiteX2" fmla="*/ 50800 w 165100"/>
                <a:gd name="connsiteY2" fmla="*/ 114300 h 203200"/>
                <a:gd name="connsiteX3" fmla="*/ 114300 w 165100"/>
                <a:gd name="connsiteY3" fmla="*/ 203200 h 203200"/>
                <a:gd name="connsiteX4" fmla="*/ 165100 w 165100"/>
                <a:gd name="connsiteY4" fmla="*/ 152400 h 203200"/>
                <a:gd name="connsiteX5" fmla="*/ 127000 w 165100"/>
                <a:gd name="connsiteY5" fmla="*/ 76200 h 203200"/>
                <a:gd name="connsiteX6" fmla="*/ 76200 w 165100"/>
                <a:gd name="connsiteY6" fmla="*/ 38100 h 203200"/>
                <a:gd name="connsiteX7" fmla="*/ 12700 w 165100"/>
                <a:gd name="connsiteY7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203200">
                  <a:moveTo>
                    <a:pt x="12700" y="0"/>
                  </a:moveTo>
                  <a:lnTo>
                    <a:pt x="0" y="63500"/>
                  </a:lnTo>
                  <a:lnTo>
                    <a:pt x="50800" y="114300"/>
                  </a:lnTo>
                  <a:lnTo>
                    <a:pt x="114300" y="203200"/>
                  </a:lnTo>
                  <a:lnTo>
                    <a:pt x="165100" y="152400"/>
                  </a:lnTo>
                  <a:lnTo>
                    <a:pt x="127000" y="76200"/>
                  </a:lnTo>
                  <a:lnTo>
                    <a:pt x="76200" y="381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" name="Έλλειψη 14"/>
            <p:cNvSpPr/>
            <p:nvPr/>
          </p:nvSpPr>
          <p:spPr>
            <a:xfrm rot="18554464">
              <a:off x="1241341" y="2620831"/>
              <a:ext cx="100831" cy="285825"/>
            </a:xfrm>
            <a:prstGeom prst="ellipse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 rot="3862727">
              <a:off x="1282094" y="3225814"/>
              <a:ext cx="180488" cy="260768"/>
            </a:xfrm>
            <a:prstGeom prst="ellipse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1335781" y="3557450"/>
              <a:ext cx="304800" cy="317500"/>
            </a:xfrm>
            <a:custGeom>
              <a:avLst/>
              <a:gdLst>
                <a:gd name="connsiteX0" fmla="*/ 76200 w 304800"/>
                <a:gd name="connsiteY0" fmla="*/ 0 h 317500"/>
                <a:gd name="connsiteX1" fmla="*/ 76200 w 304800"/>
                <a:gd name="connsiteY1" fmla="*/ 0 h 317500"/>
                <a:gd name="connsiteX2" fmla="*/ 0 w 304800"/>
                <a:gd name="connsiteY2" fmla="*/ 152400 h 317500"/>
                <a:gd name="connsiteX3" fmla="*/ 63500 w 304800"/>
                <a:gd name="connsiteY3" fmla="*/ 279400 h 317500"/>
                <a:gd name="connsiteX4" fmla="*/ 165100 w 304800"/>
                <a:gd name="connsiteY4" fmla="*/ 317500 h 317500"/>
                <a:gd name="connsiteX5" fmla="*/ 254000 w 304800"/>
                <a:gd name="connsiteY5" fmla="*/ 292100 h 317500"/>
                <a:gd name="connsiteX6" fmla="*/ 304800 w 304800"/>
                <a:gd name="connsiteY6" fmla="*/ 203200 h 317500"/>
                <a:gd name="connsiteX7" fmla="*/ 292100 w 304800"/>
                <a:gd name="connsiteY7" fmla="*/ 88900 h 317500"/>
                <a:gd name="connsiteX8" fmla="*/ 228600 w 304800"/>
                <a:gd name="connsiteY8" fmla="*/ 12700 h 317500"/>
                <a:gd name="connsiteX9" fmla="*/ 139700 w 304800"/>
                <a:gd name="connsiteY9" fmla="*/ 0 h 317500"/>
                <a:gd name="connsiteX10" fmla="*/ 76200 w 304800"/>
                <a:gd name="connsiteY10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317500">
                  <a:moveTo>
                    <a:pt x="76200" y="0"/>
                  </a:moveTo>
                  <a:lnTo>
                    <a:pt x="76200" y="0"/>
                  </a:lnTo>
                  <a:lnTo>
                    <a:pt x="0" y="152400"/>
                  </a:lnTo>
                  <a:lnTo>
                    <a:pt x="63500" y="279400"/>
                  </a:lnTo>
                  <a:lnTo>
                    <a:pt x="165100" y="317500"/>
                  </a:lnTo>
                  <a:lnTo>
                    <a:pt x="254000" y="292100"/>
                  </a:lnTo>
                  <a:lnTo>
                    <a:pt x="304800" y="203200"/>
                  </a:lnTo>
                  <a:lnTo>
                    <a:pt x="292100" y="88900"/>
                  </a:lnTo>
                  <a:lnTo>
                    <a:pt x="228600" y="12700"/>
                  </a:lnTo>
                  <a:lnTo>
                    <a:pt x="139700" y="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1392518" y="3578312"/>
              <a:ext cx="212164" cy="269355"/>
            </a:xfrm>
            <a:custGeom>
              <a:avLst/>
              <a:gdLst>
                <a:gd name="connsiteX0" fmla="*/ 12700 w 165100"/>
                <a:gd name="connsiteY0" fmla="*/ 0 h 203200"/>
                <a:gd name="connsiteX1" fmla="*/ 0 w 165100"/>
                <a:gd name="connsiteY1" fmla="*/ 63500 h 203200"/>
                <a:gd name="connsiteX2" fmla="*/ 50800 w 165100"/>
                <a:gd name="connsiteY2" fmla="*/ 114300 h 203200"/>
                <a:gd name="connsiteX3" fmla="*/ 114300 w 165100"/>
                <a:gd name="connsiteY3" fmla="*/ 203200 h 203200"/>
                <a:gd name="connsiteX4" fmla="*/ 165100 w 165100"/>
                <a:gd name="connsiteY4" fmla="*/ 152400 h 203200"/>
                <a:gd name="connsiteX5" fmla="*/ 127000 w 165100"/>
                <a:gd name="connsiteY5" fmla="*/ 76200 h 203200"/>
                <a:gd name="connsiteX6" fmla="*/ 76200 w 165100"/>
                <a:gd name="connsiteY6" fmla="*/ 38100 h 203200"/>
                <a:gd name="connsiteX7" fmla="*/ 12700 w 165100"/>
                <a:gd name="connsiteY7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203200">
                  <a:moveTo>
                    <a:pt x="12700" y="0"/>
                  </a:moveTo>
                  <a:lnTo>
                    <a:pt x="0" y="63500"/>
                  </a:lnTo>
                  <a:lnTo>
                    <a:pt x="50800" y="114300"/>
                  </a:lnTo>
                  <a:lnTo>
                    <a:pt x="114300" y="203200"/>
                  </a:lnTo>
                  <a:lnTo>
                    <a:pt x="165100" y="152400"/>
                  </a:lnTo>
                  <a:lnTo>
                    <a:pt x="127000" y="76200"/>
                  </a:lnTo>
                  <a:lnTo>
                    <a:pt x="76200" y="381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0" name="Ελεύθερη σχεδίαση 19"/>
            <p:cNvSpPr/>
            <p:nvPr/>
          </p:nvSpPr>
          <p:spPr>
            <a:xfrm>
              <a:off x="1179518" y="4159050"/>
              <a:ext cx="304800" cy="317500"/>
            </a:xfrm>
            <a:custGeom>
              <a:avLst/>
              <a:gdLst>
                <a:gd name="connsiteX0" fmla="*/ 76200 w 304800"/>
                <a:gd name="connsiteY0" fmla="*/ 0 h 317500"/>
                <a:gd name="connsiteX1" fmla="*/ 76200 w 304800"/>
                <a:gd name="connsiteY1" fmla="*/ 0 h 317500"/>
                <a:gd name="connsiteX2" fmla="*/ 0 w 304800"/>
                <a:gd name="connsiteY2" fmla="*/ 152400 h 317500"/>
                <a:gd name="connsiteX3" fmla="*/ 63500 w 304800"/>
                <a:gd name="connsiteY3" fmla="*/ 279400 h 317500"/>
                <a:gd name="connsiteX4" fmla="*/ 165100 w 304800"/>
                <a:gd name="connsiteY4" fmla="*/ 317500 h 317500"/>
                <a:gd name="connsiteX5" fmla="*/ 254000 w 304800"/>
                <a:gd name="connsiteY5" fmla="*/ 292100 h 317500"/>
                <a:gd name="connsiteX6" fmla="*/ 304800 w 304800"/>
                <a:gd name="connsiteY6" fmla="*/ 203200 h 317500"/>
                <a:gd name="connsiteX7" fmla="*/ 292100 w 304800"/>
                <a:gd name="connsiteY7" fmla="*/ 88900 h 317500"/>
                <a:gd name="connsiteX8" fmla="*/ 228600 w 304800"/>
                <a:gd name="connsiteY8" fmla="*/ 12700 h 317500"/>
                <a:gd name="connsiteX9" fmla="*/ 139700 w 304800"/>
                <a:gd name="connsiteY9" fmla="*/ 0 h 317500"/>
                <a:gd name="connsiteX10" fmla="*/ 76200 w 304800"/>
                <a:gd name="connsiteY10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317500">
                  <a:moveTo>
                    <a:pt x="76200" y="0"/>
                  </a:moveTo>
                  <a:lnTo>
                    <a:pt x="76200" y="0"/>
                  </a:lnTo>
                  <a:lnTo>
                    <a:pt x="0" y="152400"/>
                  </a:lnTo>
                  <a:lnTo>
                    <a:pt x="63500" y="279400"/>
                  </a:lnTo>
                  <a:lnTo>
                    <a:pt x="165100" y="317500"/>
                  </a:lnTo>
                  <a:lnTo>
                    <a:pt x="254000" y="292100"/>
                  </a:lnTo>
                  <a:lnTo>
                    <a:pt x="304800" y="203200"/>
                  </a:lnTo>
                  <a:lnTo>
                    <a:pt x="292100" y="88900"/>
                  </a:lnTo>
                  <a:lnTo>
                    <a:pt x="228600" y="12700"/>
                  </a:lnTo>
                  <a:lnTo>
                    <a:pt x="139700" y="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1" name="Ελεύθερη σχεδίαση 20"/>
            <p:cNvSpPr/>
            <p:nvPr/>
          </p:nvSpPr>
          <p:spPr>
            <a:xfrm>
              <a:off x="1236255" y="4179912"/>
              <a:ext cx="212164" cy="269355"/>
            </a:xfrm>
            <a:custGeom>
              <a:avLst/>
              <a:gdLst>
                <a:gd name="connsiteX0" fmla="*/ 12700 w 165100"/>
                <a:gd name="connsiteY0" fmla="*/ 0 h 203200"/>
                <a:gd name="connsiteX1" fmla="*/ 0 w 165100"/>
                <a:gd name="connsiteY1" fmla="*/ 63500 h 203200"/>
                <a:gd name="connsiteX2" fmla="*/ 50800 w 165100"/>
                <a:gd name="connsiteY2" fmla="*/ 114300 h 203200"/>
                <a:gd name="connsiteX3" fmla="*/ 114300 w 165100"/>
                <a:gd name="connsiteY3" fmla="*/ 203200 h 203200"/>
                <a:gd name="connsiteX4" fmla="*/ 165100 w 165100"/>
                <a:gd name="connsiteY4" fmla="*/ 152400 h 203200"/>
                <a:gd name="connsiteX5" fmla="*/ 127000 w 165100"/>
                <a:gd name="connsiteY5" fmla="*/ 76200 h 203200"/>
                <a:gd name="connsiteX6" fmla="*/ 76200 w 165100"/>
                <a:gd name="connsiteY6" fmla="*/ 38100 h 203200"/>
                <a:gd name="connsiteX7" fmla="*/ 12700 w 165100"/>
                <a:gd name="connsiteY7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" h="203200">
                  <a:moveTo>
                    <a:pt x="12700" y="0"/>
                  </a:moveTo>
                  <a:lnTo>
                    <a:pt x="0" y="63500"/>
                  </a:lnTo>
                  <a:lnTo>
                    <a:pt x="50800" y="114300"/>
                  </a:lnTo>
                  <a:lnTo>
                    <a:pt x="114300" y="203200"/>
                  </a:lnTo>
                  <a:lnTo>
                    <a:pt x="165100" y="152400"/>
                  </a:lnTo>
                  <a:lnTo>
                    <a:pt x="127000" y="76200"/>
                  </a:lnTo>
                  <a:lnTo>
                    <a:pt x="76200" y="381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2" name="Έλλειψη 21"/>
            <p:cNvSpPr/>
            <p:nvPr/>
          </p:nvSpPr>
          <p:spPr>
            <a:xfrm rot="18554464">
              <a:off x="1379348" y="4526587"/>
              <a:ext cx="100831" cy="285825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3" name="Έλλειψη 22"/>
            <p:cNvSpPr/>
            <p:nvPr/>
          </p:nvSpPr>
          <p:spPr>
            <a:xfrm rot="3862727">
              <a:off x="1562000" y="3935761"/>
              <a:ext cx="180488" cy="2607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4" name="Ελεύθερη σχεδίαση 23"/>
            <p:cNvSpPr/>
            <p:nvPr/>
          </p:nvSpPr>
          <p:spPr>
            <a:xfrm>
              <a:off x="1625600" y="4610100"/>
              <a:ext cx="292100" cy="2667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C22C9B"/>
            </a:solidFill>
            <a:ln>
              <a:solidFill>
                <a:srgbClr val="C22C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5" name="Ελεύθερη σχεδίαση 24"/>
            <p:cNvSpPr/>
            <p:nvPr/>
          </p:nvSpPr>
          <p:spPr>
            <a:xfrm>
              <a:off x="1766567" y="5218512"/>
              <a:ext cx="292100" cy="2667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C22C9B"/>
            </a:solidFill>
            <a:ln>
              <a:solidFill>
                <a:srgbClr val="C22C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6" name="Ελεύθερη σχεδίαση 25"/>
            <p:cNvSpPr/>
            <p:nvPr/>
          </p:nvSpPr>
          <p:spPr>
            <a:xfrm>
              <a:off x="1845308" y="5238862"/>
              <a:ext cx="134617" cy="1778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7" name="Ελεύθερη σχεδίαση 26"/>
            <p:cNvSpPr/>
            <p:nvPr/>
          </p:nvSpPr>
          <p:spPr>
            <a:xfrm>
              <a:off x="2348861" y="5245920"/>
              <a:ext cx="292100" cy="2667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C22C9B"/>
            </a:solidFill>
            <a:ln>
              <a:solidFill>
                <a:srgbClr val="C22C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8" name="Ελεύθερη σχεδίαση 27"/>
            <p:cNvSpPr/>
            <p:nvPr/>
          </p:nvSpPr>
          <p:spPr>
            <a:xfrm>
              <a:off x="2427602" y="5266270"/>
              <a:ext cx="134617" cy="1778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9" name="Ελεύθερη σχεδίαση 28"/>
            <p:cNvSpPr/>
            <p:nvPr/>
          </p:nvSpPr>
          <p:spPr>
            <a:xfrm>
              <a:off x="2942100" y="5027467"/>
              <a:ext cx="292100" cy="2667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C22C9B"/>
            </a:solidFill>
            <a:ln>
              <a:solidFill>
                <a:srgbClr val="C22C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0" name="Ελεύθερη σχεδίαση 29"/>
            <p:cNvSpPr/>
            <p:nvPr/>
          </p:nvSpPr>
          <p:spPr>
            <a:xfrm>
              <a:off x="3020841" y="5047817"/>
              <a:ext cx="134617" cy="1778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1" name="Ελεύθερη σχεδίαση 30"/>
            <p:cNvSpPr/>
            <p:nvPr/>
          </p:nvSpPr>
          <p:spPr>
            <a:xfrm>
              <a:off x="3491880" y="5512620"/>
              <a:ext cx="292100" cy="2667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C22C9B"/>
            </a:solidFill>
            <a:ln>
              <a:solidFill>
                <a:srgbClr val="C22C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2" name="Ελεύθερη σχεδίαση 31"/>
            <p:cNvSpPr/>
            <p:nvPr/>
          </p:nvSpPr>
          <p:spPr>
            <a:xfrm>
              <a:off x="3570621" y="5532970"/>
              <a:ext cx="134617" cy="1778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3" name="Ελεύθερη σχεδίαση 32"/>
            <p:cNvSpPr/>
            <p:nvPr/>
          </p:nvSpPr>
          <p:spPr>
            <a:xfrm>
              <a:off x="4255738" y="5235340"/>
              <a:ext cx="292100" cy="2667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4" name="Ελεύθερη σχεδίαση 33"/>
            <p:cNvSpPr/>
            <p:nvPr/>
          </p:nvSpPr>
          <p:spPr>
            <a:xfrm>
              <a:off x="4334479" y="5255690"/>
              <a:ext cx="134617" cy="1778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5" name="Ελεύθερη σχεδίαση 34"/>
            <p:cNvSpPr/>
            <p:nvPr/>
          </p:nvSpPr>
          <p:spPr>
            <a:xfrm>
              <a:off x="4925307" y="5670070"/>
              <a:ext cx="292100" cy="2667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6" name="Ελεύθερη σχεδίαση 35"/>
            <p:cNvSpPr/>
            <p:nvPr/>
          </p:nvSpPr>
          <p:spPr>
            <a:xfrm>
              <a:off x="5004048" y="5690420"/>
              <a:ext cx="134617" cy="1778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7" name="Ελεύθερη σχεδίαση 36"/>
            <p:cNvSpPr/>
            <p:nvPr/>
          </p:nvSpPr>
          <p:spPr>
            <a:xfrm>
              <a:off x="6104225" y="5063000"/>
              <a:ext cx="292100" cy="2667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8" name="Ελεύθερη σχεδίαση 37"/>
            <p:cNvSpPr/>
            <p:nvPr/>
          </p:nvSpPr>
          <p:spPr>
            <a:xfrm>
              <a:off x="6182966" y="5083350"/>
              <a:ext cx="134617" cy="1778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9" name="Ελεύθερη σχεδίαση 38"/>
            <p:cNvSpPr/>
            <p:nvPr/>
          </p:nvSpPr>
          <p:spPr>
            <a:xfrm>
              <a:off x="6793949" y="4678650"/>
              <a:ext cx="292100" cy="2667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0" name="Ελεύθερη σχεδίαση 39"/>
            <p:cNvSpPr/>
            <p:nvPr/>
          </p:nvSpPr>
          <p:spPr>
            <a:xfrm>
              <a:off x="6872690" y="4699000"/>
              <a:ext cx="134617" cy="177800"/>
            </a:xfrm>
            <a:custGeom>
              <a:avLst/>
              <a:gdLst>
                <a:gd name="connsiteX0" fmla="*/ 139700 w 292100"/>
                <a:gd name="connsiteY0" fmla="*/ 0 h 266700"/>
                <a:gd name="connsiteX1" fmla="*/ 292100 w 292100"/>
                <a:gd name="connsiteY1" fmla="*/ 114300 h 266700"/>
                <a:gd name="connsiteX2" fmla="*/ 254000 w 292100"/>
                <a:gd name="connsiteY2" fmla="*/ 215900 h 266700"/>
                <a:gd name="connsiteX3" fmla="*/ 101600 w 292100"/>
                <a:gd name="connsiteY3" fmla="*/ 266700 h 266700"/>
                <a:gd name="connsiteX4" fmla="*/ 0 w 292100"/>
                <a:gd name="connsiteY4" fmla="*/ 228600 h 266700"/>
                <a:gd name="connsiteX5" fmla="*/ 12700 w 292100"/>
                <a:gd name="connsiteY5" fmla="*/ 12700 h 266700"/>
                <a:gd name="connsiteX6" fmla="*/ 139700 w 292100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266700">
                  <a:moveTo>
                    <a:pt x="139700" y="0"/>
                  </a:moveTo>
                  <a:lnTo>
                    <a:pt x="292100" y="114300"/>
                  </a:lnTo>
                  <a:lnTo>
                    <a:pt x="254000" y="215900"/>
                  </a:lnTo>
                  <a:lnTo>
                    <a:pt x="101600" y="266700"/>
                  </a:lnTo>
                  <a:lnTo>
                    <a:pt x="0" y="228600"/>
                  </a:lnTo>
                  <a:lnTo>
                    <a:pt x="12700" y="127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1" name="Έλλειψη 40"/>
            <p:cNvSpPr/>
            <p:nvPr/>
          </p:nvSpPr>
          <p:spPr>
            <a:xfrm rot="4809661">
              <a:off x="2194266" y="5037742"/>
              <a:ext cx="145351" cy="251255"/>
            </a:xfrm>
            <a:prstGeom prst="ellipse">
              <a:avLst/>
            </a:prstGeom>
            <a:solidFill>
              <a:srgbClr val="C22C9B"/>
            </a:solidFill>
            <a:ln>
              <a:solidFill>
                <a:srgbClr val="C22C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2" name="Έλλειψη 41"/>
            <p:cNvSpPr/>
            <p:nvPr/>
          </p:nvSpPr>
          <p:spPr>
            <a:xfrm rot="4809661">
              <a:off x="3546807" y="5094769"/>
              <a:ext cx="145351" cy="251255"/>
            </a:xfrm>
            <a:prstGeom prst="ellipse">
              <a:avLst/>
            </a:prstGeom>
            <a:solidFill>
              <a:srgbClr val="C22C9B"/>
            </a:solidFill>
            <a:ln>
              <a:solidFill>
                <a:srgbClr val="C22C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3" name="Έλλειψη 42"/>
            <p:cNvSpPr/>
            <p:nvPr/>
          </p:nvSpPr>
          <p:spPr>
            <a:xfrm rot="18554464">
              <a:off x="3191438" y="5466804"/>
              <a:ext cx="100831" cy="285825"/>
            </a:xfrm>
            <a:prstGeom prst="ellipse">
              <a:avLst/>
            </a:prstGeom>
            <a:solidFill>
              <a:srgbClr val="C22C9B"/>
            </a:solidFill>
            <a:ln>
              <a:solidFill>
                <a:srgbClr val="C22C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4" name="Έλλειψη 43"/>
            <p:cNvSpPr/>
            <p:nvPr/>
          </p:nvSpPr>
          <p:spPr>
            <a:xfrm rot="4809661">
              <a:off x="3894794" y="5244418"/>
              <a:ext cx="145351" cy="251255"/>
            </a:xfrm>
            <a:prstGeom prst="ellipse">
              <a:avLst/>
            </a:prstGeom>
            <a:solidFill>
              <a:srgbClr val="C22C9B"/>
            </a:solidFill>
            <a:ln>
              <a:solidFill>
                <a:srgbClr val="C22C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5" name="Έλλειψη 44"/>
            <p:cNvSpPr/>
            <p:nvPr/>
          </p:nvSpPr>
          <p:spPr>
            <a:xfrm rot="4809661">
              <a:off x="4453082" y="5647408"/>
              <a:ext cx="145351" cy="251255"/>
            </a:xfrm>
            <a:prstGeom prst="ellipse">
              <a:avLst/>
            </a:prstGeom>
            <a:solidFill>
              <a:srgbClr val="C22C9B"/>
            </a:solidFill>
            <a:ln>
              <a:solidFill>
                <a:srgbClr val="C22C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6" name="Έλλειψη 45"/>
            <p:cNvSpPr/>
            <p:nvPr/>
          </p:nvSpPr>
          <p:spPr>
            <a:xfrm rot="18554464">
              <a:off x="5017468" y="5312499"/>
              <a:ext cx="100831" cy="285825"/>
            </a:xfrm>
            <a:prstGeom prst="ellipse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7" name="Έλλειψη 46"/>
            <p:cNvSpPr/>
            <p:nvPr/>
          </p:nvSpPr>
          <p:spPr>
            <a:xfrm rot="4809661">
              <a:off x="5708068" y="5400937"/>
              <a:ext cx="145351" cy="25125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8" name="Έλλειψη 47"/>
            <p:cNvSpPr/>
            <p:nvPr/>
          </p:nvSpPr>
          <p:spPr>
            <a:xfrm rot="18554464">
              <a:off x="6392547" y="4705406"/>
              <a:ext cx="100831" cy="28582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9" name="Έλλειψη 48"/>
            <p:cNvSpPr/>
            <p:nvPr/>
          </p:nvSpPr>
          <p:spPr>
            <a:xfrm rot="4809661">
              <a:off x="6605604" y="5058137"/>
              <a:ext cx="145351" cy="25125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0" name="Έλλειψη 49"/>
            <p:cNvSpPr/>
            <p:nvPr/>
          </p:nvSpPr>
          <p:spPr>
            <a:xfrm rot="18554464">
              <a:off x="7272629" y="5049538"/>
              <a:ext cx="100831" cy="28582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1" name="Βέλος προς τα κάτω 50"/>
            <p:cNvSpPr/>
            <p:nvPr/>
          </p:nvSpPr>
          <p:spPr>
            <a:xfrm>
              <a:off x="1085022" y="1303965"/>
              <a:ext cx="356590" cy="77751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2" name="Δεξιό βέλος 51"/>
            <p:cNvSpPr/>
            <p:nvPr/>
          </p:nvSpPr>
          <p:spPr>
            <a:xfrm>
              <a:off x="7506226" y="4881326"/>
              <a:ext cx="922752" cy="26126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54" name="Ευθύγραμμο βέλος σύνδεσης 53"/>
            <p:cNvCxnSpPr/>
            <p:nvPr/>
          </p:nvCxnSpPr>
          <p:spPr>
            <a:xfrm flipV="1">
              <a:off x="1766567" y="4449267"/>
              <a:ext cx="728343" cy="634083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Ευθύγραμμο βέλος σύνδεσης 54"/>
            <p:cNvCxnSpPr/>
            <p:nvPr/>
          </p:nvCxnSpPr>
          <p:spPr>
            <a:xfrm flipV="1">
              <a:off x="2073043" y="4469617"/>
              <a:ext cx="728343" cy="634083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Ευθύγραμμο βέλος σύνδεσης 55"/>
            <p:cNvCxnSpPr/>
            <p:nvPr/>
          </p:nvCxnSpPr>
          <p:spPr>
            <a:xfrm>
              <a:off x="5196363" y="4563544"/>
              <a:ext cx="651918" cy="853118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Ευθύγραμμο βέλος σύνδεσης 57"/>
            <p:cNvCxnSpPr/>
            <p:nvPr/>
          </p:nvCxnSpPr>
          <p:spPr>
            <a:xfrm>
              <a:off x="4890588" y="4563544"/>
              <a:ext cx="651918" cy="853118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321428" y="1177752"/>
              <a:ext cx="20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Φλεβικό αίμα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13835" y="2903821"/>
              <a:ext cx="2054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Κυψελίδα 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O₂ 100 mmHg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CO₂ 43 mmHg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25285" y="2956967"/>
              <a:ext cx="2054866" cy="830997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O₂ 100 mmHg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CO₂ 43 mmHg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63192" y="5744511"/>
              <a:ext cx="2619085" cy="461665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Οξυγον</a:t>
              </a:r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ω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μένο αίμα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9753" y="5786669"/>
              <a:ext cx="2054866" cy="830997"/>
            </a:xfrm>
            <a:prstGeom prst="rect">
              <a:avLst/>
            </a:prstGeom>
            <a:noFill/>
            <a:ln>
              <a:solidFill>
                <a:srgbClr val="CC33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O₂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40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 mmHg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CO₂ 4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6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 mmHg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303845" y="3910411"/>
              <a:ext cx="13885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CO₂</a:t>
              </a:r>
              <a:endParaRPr lang="el-GR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76433" y="3985123"/>
              <a:ext cx="6526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O₂</a:t>
              </a:r>
              <a:endParaRPr lang="el-GR" sz="3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l-GR" dirty="0" smtClean="0"/>
              <a:t>Μεταφορά Οξυγόνου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32448"/>
          </a:xfrm>
        </p:spPr>
        <p:txBody>
          <a:bodyPr/>
          <a:lstStyle/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/>
              <a:t>Η μεταφορά του </a:t>
            </a:r>
            <a:r>
              <a:rPr lang="el-GR" sz="2400" b="1" dirty="0" smtClean="0">
                <a:solidFill>
                  <a:srgbClr val="004A82"/>
                </a:solidFill>
              </a:rPr>
              <a:t>Ο₂</a:t>
            </a:r>
            <a:r>
              <a:rPr lang="el-GR" sz="2400" dirty="0" smtClean="0"/>
              <a:t> </a:t>
            </a:r>
            <a:r>
              <a:rPr lang="el-GR" sz="2400" dirty="0"/>
              <a:t>από τον αέρα στα μιτοχόνδρια απαιτεί τη συνεργασία του αναπνευστικού, του καρδιαγγειακού και του αιμοποιητικού </a:t>
            </a:r>
            <a:r>
              <a:rPr lang="el-GR" sz="2400" dirty="0" smtClean="0"/>
              <a:t>συστήματος,</a:t>
            </a:r>
            <a:endParaRPr lang="el-GR" sz="2400" dirty="0"/>
          </a:p>
          <a:p>
            <a:pPr>
              <a:spcBef>
                <a:spcPts val="3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400" b="1" dirty="0">
                <a:solidFill>
                  <a:srgbClr val="004A82"/>
                </a:solidFill>
              </a:rPr>
              <a:t>3% </a:t>
            </a:r>
            <a:r>
              <a:rPr lang="el-GR" sz="2400" dirty="0"/>
              <a:t>διαλύεται στο </a:t>
            </a:r>
            <a:r>
              <a:rPr lang="el-GR" sz="2400" b="1" dirty="0">
                <a:solidFill>
                  <a:srgbClr val="004A82"/>
                </a:solidFill>
              </a:rPr>
              <a:t>πλάσμα</a:t>
            </a:r>
            <a:r>
              <a:rPr lang="el-GR" sz="2400" dirty="0"/>
              <a:t> (αυτό μετράμε με τα αέρια αρτηριακού αίματος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400" b="1" dirty="0">
                <a:solidFill>
                  <a:srgbClr val="004A82"/>
                </a:solidFill>
              </a:rPr>
              <a:t>97%</a:t>
            </a:r>
            <a:r>
              <a:rPr lang="el-GR" sz="2400" dirty="0"/>
              <a:t> συνδέεται με την </a:t>
            </a:r>
            <a:r>
              <a:rPr lang="el-GR" sz="2400" b="1" dirty="0">
                <a:solidFill>
                  <a:srgbClr val="004A82"/>
                </a:solidFill>
              </a:rPr>
              <a:t>αιμοσφαιρίνη</a:t>
            </a:r>
            <a:r>
              <a:rPr lang="el-GR" sz="2400" dirty="0"/>
              <a:t> </a:t>
            </a:r>
            <a:r>
              <a:rPr lang="el-GR" sz="2400" dirty="0" smtClean="0"/>
              <a:t>– οξυαιμοσφαιρίνη.</a:t>
            </a:r>
            <a:endParaRPr lang="el-GR" sz="2400" dirty="0"/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5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α</a:t>
            </a:r>
            <a:r>
              <a:rPr lang="el-GR" dirty="0" smtClean="0"/>
              <a:t> οξυγόνο στο πλάσμα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027" y="1556792"/>
            <a:ext cx="8229600" cy="4896544"/>
          </a:xfrm>
        </p:spPr>
        <p:txBody>
          <a:bodyPr/>
          <a:lstStyle/>
          <a:p>
            <a:pPr>
              <a:spcBef>
                <a:spcPts val="54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400" dirty="0"/>
              <a:t>Όταν ένα υγρό είναι εκτεθειμένο σε ένα αέριο, το αέριο εισέρχεται στο υγρό μέχρις ότου </a:t>
            </a:r>
            <a:r>
              <a:rPr lang="el-GR" sz="2400" b="1" dirty="0">
                <a:solidFill>
                  <a:srgbClr val="004A82"/>
                </a:solidFill>
              </a:rPr>
              <a:t>μια ισορροπία πιέσεων </a:t>
            </a:r>
            <a:r>
              <a:rPr lang="el-GR" sz="2400" b="1" dirty="0" smtClean="0">
                <a:solidFill>
                  <a:srgbClr val="004A82"/>
                </a:solidFill>
              </a:rPr>
              <a:t>επιτευχθεί</a:t>
            </a:r>
            <a:r>
              <a:rPr lang="en-US" sz="2400" b="1" dirty="0" smtClean="0">
                <a:solidFill>
                  <a:srgbClr val="004A82"/>
                </a:solidFill>
              </a:rPr>
              <a:t>,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54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400" dirty="0"/>
              <a:t>Η κατεύθυνση κίνησης του αερίου διαμέσου της επιφάνειας υγρού / αερίου προσδιορίζεται από την </a:t>
            </a:r>
            <a:r>
              <a:rPr lang="el-GR" sz="2400" b="1" dirty="0">
                <a:solidFill>
                  <a:srgbClr val="004A82"/>
                </a:solidFill>
              </a:rPr>
              <a:t>διαφορά πίεσης των </a:t>
            </a:r>
            <a:r>
              <a:rPr lang="el-GR" sz="2400" b="1" dirty="0" smtClean="0">
                <a:solidFill>
                  <a:srgbClr val="004A82"/>
                </a:solidFill>
              </a:rPr>
              <a:t>αερίων</a:t>
            </a:r>
            <a:r>
              <a:rPr lang="en-US" sz="2400" b="1" dirty="0" smtClean="0">
                <a:solidFill>
                  <a:srgbClr val="004A82"/>
                </a:solidFill>
              </a:rPr>
              <a:t>.</a:t>
            </a:r>
            <a:endParaRPr lang="el-GR" sz="2400" b="1" dirty="0">
              <a:solidFill>
                <a:srgbClr val="004A82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smtClean="0"/>
              <a:t>Νόμος </a:t>
            </a:r>
            <a:r>
              <a:rPr lang="el-GR" dirty="0"/>
              <a:t>του </a:t>
            </a:r>
            <a:r>
              <a:rPr lang="en-US" dirty="0"/>
              <a:t>Henry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32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</a:t>
            </a:r>
            <a:r>
              <a:rPr lang="el-GR" sz="2400" dirty="0" smtClean="0"/>
              <a:t> </a:t>
            </a:r>
            <a:r>
              <a:rPr lang="el-GR" sz="2400" b="1" dirty="0">
                <a:solidFill>
                  <a:srgbClr val="004A82"/>
                </a:solidFill>
              </a:rPr>
              <a:t>ποσότητα του αερίου </a:t>
            </a:r>
            <a:r>
              <a:rPr lang="el-GR" sz="2400" dirty="0"/>
              <a:t>που θα υπεισέλθει σε απλό διάλυμα σε περιβάλλον σταθερής θερμοκρασίας είναι ανάλογη προς την </a:t>
            </a:r>
            <a:r>
              <a:rPr lang="el-GR" sz="2400" b="1" dirty="0">
                <a:solidFill>
                  <a:srgbClr val="004A82"/>
                </a:solidFill>
              </a:rPr>
              <a:t>πίεση του αερίου και τον συντελεστή διαλυτότητας </a:t>
            </a:r>
            <a:r>
              <a:rPr lang="en-US" sz="2400" b="1" dirty="0" smtClean="0">
                <a:solidFill>
                  <a:srgbClr val="004A82"/>
                </a:solidFill>
              </a:rPr>
              <a:t>.</a:t>
            </a:r>
            <a:endParaRPr lang="el-GR" sz="2400" b="1" dirty="0">
              <a:solidFill>
                <a:srgbClr val="004A82"/>
              </a:solidFill>
            </a:endParaRPr>
          </a:p>
          <a:p>
            <a:endParaRPr lang="el-GR" sz="2400" dirty="0"/>
          </a:p>
        </p:txBody>
      </p:sp>
      <p:grpSp>
        <p:nvGrpSpPr>
          <p:cNvPr id="56" name="Ομάδα 55" descr="σχηματικά ο Nόμος του Henry"/>
          <p:cNvGrpSpPr/>
          <p:nvPr/>
        </p:nvGrpSpPr>
        <p:grpSpPr>
          <a:xfrm>
            <a:off x="2811947" y="2483854"/>
            <a:ext cx="4031851" cy="3972834"/>
            <a:chOff x="3312840" y="2447245"/>
            <a:chExt cx="4031851" cy="3972834"/>
          </a:xfrm>
        </p:grpSpPr>
        <p:sp>
          <p:nvSpPr>
            <p:cNvPr id="48" name="Ορθογώνιο 47"/>
            <p:cNvSpPr/>
            <p:nvPr/>
          </p:nvSpPr>
          <p:spPr>
            <a:xfrm>
              <a:off x="4932040" y="4787980"/>
              <a:ext cx="936104" cy="8012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3635896" y="3717032"/>
              <a:ext cx="936104" cy="108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3635896" y="4785010"/>
              <a:ext cx="936104" cy="8042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3779912" y="3933056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3863733" y="4159808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4196171" y="4229472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4099260" y="4466704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4389512" y="4542656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Έλλειψη 13"/>
            <p:cNvSpPr/>
            <p:nvPr/>
          </p:nvSpPr>
          <p:spPr>
            <a:xfrm>
              <a:off x="3886593" y="4578660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4212586" y="3900376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4389512" y="4090399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7" name="Έλλειψη 16"/>
            <p:cNvSpPr/>
            <p:nvPr/>
          </p:nvSpPr>
          <p:spPr>
            <a:xfrm>
              <a:off x="3859045" y="4323029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8" name="Έλλειψη 17"/>
            <p:cNvSpPr/>
            <p:nvPr/>
          </p:nvSpPr>
          <p:spPr>
            <a:xfrm>
              <a:off x="4029224" y="3933056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9" name="Έλλειψη 18"/>
            <p:cNvSpPr/>
            <p:nvPr/>
          </p:nvSpPr>
          <p:spPr>
            <a:xfrm>
              <a:off x="4144979" y="4691496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0" name="Έλλειψη 19"/>
            <p:cNvSpPr/>
            <p:nvPr/>
          </p:nvSpPr>
          <p:spPr>
            <a:xfrm>
              <a:off x="3806490" y="5012600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1" name="Έλλειψη 20"/>
            <p:cNvSpPr/>
            <p:nvPr/>
          </p:nvSpPr>
          <p:spPr>
            <a:xfrm>
              <a:off x="4235839" y="4959804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2" name="Έλλειψη 21"/>
            <p:cNvSpPr/>
            <p:nvPr/>
          </p:nvSpPr>
          <p:spPr>
            <a:xfrm>
              <a:off x="5149083" y="4992222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3" name="Έλλειψη 22"/>
            <p:cNvSpPr/>
            <p:nvPr/>
          </p:nvSpPr>
          <p:spPr>
            <a:xfrm>
              <a:off x="3822121" y="5366953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4" name="Έλλειψη 23"/>
            <p:cNvSpPr/>
            <p:nvPr/>
          </p:nvSpPr>
          <p:spPr>
            <a:xfrm>
              <a:off x="4340673" y="5114733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5" name="Έλλειψη 24"/>
            <p:cNvSpPr/>
            <p:nvPr/>
          </p:nvSpPr>
          <p:spPr>
            <a:xfrm>
              <a:off x="4241890" y="5366953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4074943" y="3068960"/>
              <a:ext cx="70036" cy="6480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28" name="Ευθεία γραμμή σύνδεσης 27"/>
            <p:cNvCxnSpPr/>
            <p:nvPr/>
          </p:nvCxnSpPr>
          <p:spPr>
            <a:xfrm flipV="1">
              <a:off x="3635896" y="3501008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 flipV="1">
              <a:off x="4572000" y="3501008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Ορθογώνιο 30"/>
            <p:cNvSpPr/>
            <p:nvPr/>
          </p:nvSpPr>
          <p:spPr>
            <a:xfrm>
              <a:off x="4932040" y="4229472"/>
              <a:ext cx="936104" cy="555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2" name="Έλλειψη 31"/>
            <p:cNvSpPr/>
            <p:nvPr/>
          </p:nvSpPr>
          <p:spPr>
            <a:xfrm>
              <a:off x="5706094" y="4383472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3" name="Έλλειψη 32"/>
            <p:cNvSpPr/>
            <p:nvPr/>
          </p:nvSpPr>
          <p:spPr>
            <a:xfrm>
              <a:off x="5323194" y="4347468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4" name="Έλλειψη 33"/>
            <p:cNvSpPr/>
            <p:nvPr/>
          </p:nvSpPr>
          <p:spPr>
            <a:xfrm>
              <a:off x="5523606" y="4555232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5" name="Έλλειψη 34"/>
            <p:cNvSpPr/>
            <p:nvPr/>
          </p:nvSpPr>
          <p:spPr>
            <a:xfrm>
              <a:off x="5224787" y="4627116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6" name="Έλλειψη 35"/>
            <p:cNvSpPr/>
            <p:nvPr/>
          </p:nvSpPr>
          <p:spPr>
            <a:xfrm>
              <a:off x="5059039" y="4419476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7" name="Έλλειψη 36"/>
            <p:cNvSpPr/>
            <p:nvPr/>
          </p:nvSpPr>
          <p:spPr>
            <a:xfrm>
              <a:off x="5323194" y="4956410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8" name="Έλλειψη 37"/>
            <p:cNvSpPr/>
            <p:nvPr/>
          </p:nvSpPr>
          <p:spPr>
            <a:xfrm>
              <a:off x="5752557" y="4877767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9" name="Έλλειψη 38"/>
            <p:cNvSpPr/>
            <p:nvPr/>
          </p:nvSpPr>
          <p:spPr>
            <a:xfrm>
              <a:off x="5798276" y="5361297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0" name="Έλλειψη 39"/>
            <p:cNvSpPr/>
            <p:nvPr/>
          </p:nvSpPr>
          <p:spPr>
            <a:xfrm>
              <a:off x="5477887" y="5193034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1" name="Έλλειψη 40"/>
            <p:cNvSpPr/>
            <p:nvPr/>
          </p:nvSpPr>
          <p:spPr>
            <a:xfrm>
              <a:off x="5068309" y="5187001"/>
              <a:ext cx="45719" cy="72008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2" name="Έλλειψη 41"/>
            <p:cNvSpPr/>
            <p:nvPr/>
          </p:nvSpPr>
          <p:spPr>
            <a:xfrm>
              <a:off x="3958890" y="5165000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3" name="Έλλειψη 42"/>
            <p:cNvSpPr/>
            <p:nvPr/>
          </p:nvSpPr>
          <p:spPr>
            <a:xfrm>
              <a:off x="5189963" y="5331805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4" name="Έλλειψη 43"/>
            <p:cNvSpPr/>
            <p:nvPr/>
          </p:nvSpPr>
          <p:spPr>
            <a:xfrm>
              <a:off x="5432168" y="5429405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5" name="Έλλειψη 44"/>
            <p:cNvSpPr/>
            <p:nvPr/>
          </p:nvSpPr>
          <p:spPr>
            <a:xfrm>
              <a:off x="5569325" y="4959804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6" name="Έλλειψη 45"/>
            <p:cNvSpPr/>
            <p:nvPr/>
          </p:nvSpPr>
          <p:spPr>
            <a:xfrm>
              <a:off x="5747718" y="5114609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7" name="Έλλειψη 46"/>
            <p:cNvSpPr/>
            <p:nvPr/>
          </p:nvSpPr>
          <p:spPr>
            <a:xfrm>
              <a:off x="5615044" y="5357013"/>
              <a:ext cx="45719" cy="7239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9" name="Ευθεία γραμμή σύνδεσης 48"/>
            <p:cNvCxnSpPr/>
            <p:nvPr/>
          </p:nvCxnSpPr>
          <p:spPr>
            <a:xfrm flipH="1" flipV="1">
              <a:off x="5868144" y="3539579"/>
              <a:ext cx="1251" cy="6869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εία γραμμή σύνδεσης 50"/>
            <p:cNvCxnSpPr/>
            <p:nvPr/>
          </p:nvCxnSpPr>
          <p:spPr>
            <a:xfrm flipH="1" flipV="1">
              <a:off x="4930789" y="3556914"/>
              <a:ext cx="1251" cy="6869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Ορθογώνιο 51"/>
            <p:cNvSpPr/>
            <p:nvPr/>
          </p:nvSpPr>
          <p:spPr>
            <a:xfrm>
              <a:off x="5406958" y="3605518"/>
              <a:ext cx="45719" cy="6064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12840" y="2447245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Solubility of gas vs. pressure 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04017" y="3094141"/>
              <a:ext cx="2049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Increase pressure 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04017" y="5712193"/>
              <a:ext cx="26406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More gas molecules are soluble higher pressure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7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μαθήματος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0359" y="1268760"/>
            <a:ext cx="5775817" cy="511256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800" dirty="0" smtClean="0"/>
              <a:t>Περιγραφή και κατανόηση σχετικής θεωρίας: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400" dirty="0" smtClean="0"/>
              <a:t>φυσιολογία και στάδια της αναπνοής,</a:t>
            </a:r>
            <a:endParaRPr lang="en-US" sz="240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400" dirty="0" smtClean="0"/>
              <a:t>Τρόπος μεταφοράς του οξυγόνου,</a:t>
            </a:r>
            <a:endParaRPr lang="el-GR" sz="24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400" dirty="0" smtClean="0"/>
              <a:t>φυσιολογικές </a:t>
            </a:r>
            <a:r>
              <a:rPr lang="el-GR" sz="2400" dirty="0"/>
              <a:t>τιμές </a:t>
            </a:r>
            <a:r>
              <a:rPr lang="en-US" sz="2400" dirty="0" smtClean="0"/>
              <a:t> </a:t>
            </a:r>
            <a:r>
              <a:rPr lang="el-GR" sz="2400" dirty="0" smtClean="0"/>
              <a:t>αερίων,</a:t>
            </a:r>
            <a:endParaRPr lang="el-GR" sz="2400" dirty="0"/>
          </a:p>
          <a:p>
            <a:pPr lvl="0"/>
            <a:r>
              <a:rPr lang="el-GR" sz="2800" dirty="0" smtClean="0"/>
              <a:t>εκτίμηση παλμικής οξυμετρίας και συζήτηση κλινικής περίπτωσης </a:t>
            </a:r>
            <a:endParaRPr lang="en-US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800" dirty="0" smtClean="0"/>
              <a:t>Συσχέτιση της φυσιολογίας της αναπνοής με την κλινική εικόνα του ασθενούς</a:t>
            </a:r>
            <a:endParaRPr lang="el-GR" sz="2800" dirty="0"/>
          </a:p>
        </p:txBody>
      </p:sp>
      <p:pic>
        <p:nvPicPr>
          <p:cNvPr id="5" name="Εικόνα 4" descr="ασθενής με μάσκα οξυγόνου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060848"/>
            <a:ext cx="2545063" cy="3316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764288" y="5521499"/>
            <a:ext cx="2361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Plastic oxygen mask on an ER patient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Magnus Manske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β</a:t>
            </a:r>
            <a:r>
              <a:rPr lang="el-GR" dirty="0" smtClean="0"/>
              <a:t> οξυγόνο </a:t>
            </a:r>
            <a:r>
              <a:rPr lang="el-GR" dirty="0"/>
              <a:t>στην </a:t>
            </a:r>
            <a:r>
              <a:rPr lang="el-GR" dirty="0" smtClean="0"/>
              <a:t>αιμοσφαιρίνη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Κάθε μόριο αιμοσφαιρίνης μπορεί να μεταφέρει </a:t>
            </a:r>
            <a:r>
              <a:rPr lang="el-GR" sz="2400" b="1" dirty="0">
                <a:solidFill>
                  <a:srgbClr val="004A82"/>
                </a:solidFill>
              </a:rPr>
              <a:t>4 μόρια </a:t>
            </a:r>
            <a:r>
              <a:rPr lang="el-GR" sz="2400" b="1" dirty="0" smtClean="0">
                <a:solidFill>
                  <a:srgbClr val="004A82"/>
                </a:solidFill>
              </a:rPr>
              <a:t>οξυγόνου</a:t>
            </a:r>
            <a:r>
              <a:rPr lang="en-US" sz="2400" b="1" dirty="0" smtClean="0">
                <a:solidFill>
                  <a:srgbClr val="004A82"/>
                </a:solidFill>
              </a:rPr>
              <a:t>,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Όταν μεταφέρονται 4 μόρια, τότε το μόριο της αιμοσφαιρίνης θεωρείται </a:t>
            </a:r>
            <a:r>
              <a:rPr lang="el-GR" sz="2400" b="1" dirty="0" smtClean="0">
                <a:solidFill>
                  <a:srgbClr val="004A82"/>
                </a:solidFill>
              </a:rPr>
              <a:t>κορεσμένο</a:t>
            </a:r>
            <a:r>
              <a:rPr lang="en-US" sz="2400" b="1" dirty="0" smtClean="0">
                <a:solidFill>
                  <a:srgbClr val="004A82"/>
                </a:solidFill>
              </a:rPr>
              <a:t>,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Εάν μόνο 3 μόρια μεταφέρονται</a:t>
            </a:r>
            <a:r>
              <a:rPr lang="el-GR" sz="2400" dirty="0" smtClean="0"/>
              <a:t>,</a:t>
            </a:r>
            <a:endParaRPr lang="en-US" sz="2400" dirty="0"/>
          </a:p>
          <a:p>
            <a:pPr marL="0" indent="352425">
              <a:spcBef>
                <a:spcPts val="0"/>
              </a:spcBef>
              <a:buNone/>
            </a:pPr>
            <a:r>
              <a:rPr lang="el-GR" sz="2400" dirty="0" smtClean="0"/>
              <a:t>τότε </a:t>
            </a:r>
            <a:r>
              <a:rPr lang="el-GR" sz="2400" dirty="0"/>
              <a:t>θεωρείται </a:t>
            </a:r>
            <a:r>
              <a:rPr lang="el-GR" sz="2400" b="1" dirty="0">
                <a:solidFill>
                  <a:srgbClr val="004A82"/>
                </a:solidFill>
              </a:rPr>
              <a:t>75% </a:t>
            </a:r>
            <a:r>
              <a:rPr lang="el-GR" sz="2400" b="1" dirty="0" smtClean="0">
                <a:solidFill>
                  <a:srgbClr val="004A82"/>
                </a:solidFill>
              </a:rPr>
              <a:t>κορεσμένο</a:t>
            </a:r>
            <a:r>
              <a:rPr lang="en-US" sz="2400" b="1" dirty="0" smtClean="0">
                <a:solidFill>
                  <a:srgbClr val="004A82"/>
                </a:solidFill>
              </a:rPr>
              <a:t>.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42" y="2878930"/>
            <a:ext cx="3017151" cy="301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40152" y="5572915"/>
            <a:ext cx="2865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1GZX Haemoglobin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PatríciaR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</p:spPr>
        <p:txBody>
          <a:bodyPr>
            <a:noAutofit/>
          </a:bodyPr>
          <a:lstStyle/>
          <a:p>
            <a:r>
              <a:rPr lang="el-GR" sz="3600" dirty="0"/>
              <a:t>Καμπύλη </a:t>
            </a:r>
            <a:r>
              <a:rPr lang="el-GR" sz="3600" dirty="0" smtClean="0"/>
              <a:t>Διάστασης Οξυαιμοσφαιρίνης 1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844" y="1231504"/>
            <a:ext cx="3423904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Όσο υψηλότερη είναι η PaO</a:t>
            </a:r>
            <a:r>
              <a:rPr lang="el-GR" sz="2400" b="1" baseline="-25000" dirty="0">
                <a:solidFill>
                  <a:srgbClr val="820000"/>
                </a:solidFill>
              </a:rPr>
              <a:t>2</a:t>
            </a:r>
            <a:r>
              <a:rPr lang="el-GR" sz="2400" b="1" dirty="0">
                <a:solidFill>
                  <a:srgbClr val="820000"/>
                </a:solidFill>
              </a:rPr>
              <a:t>, τόσο υψηλότερος ο κορεσμός της </a:t>
            </a:r>
            <a:r>
              <a:rPr lang="el-GR" sz="2400" b="1" dirty="0" smtClean="0">
                <a:solidFill>
                  <a:srgbClr val="820000"/>
                </a:solidFill>
              </a:rPr>
              <a:t>αιμοσφαιρίνης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3000"/>
              </a:spcBef>
            </a:pPr>
            <a:r>
              <a:rPr lang="el-GR" sz="2400" b="1" dirty="0">
                <a:solidFill>
                  <a:srgbClr val="164E27"/>
                </a:solidFill>
              </a:rPr>
              <a:t>Κορεσμός του φλεβικού αίματος = 75</a:t>
            </a:r>
            <a:r>
              <a:rPr lang="el-GR" sz="2400" b="1" dirty="0" smtClean="0">
                <a:solidFill>
                  <a:srgbClr val="164E27"/>
                </a:solidFill>
              </a:rPr>
              <a:t>%</a:t>
            </a:r>
            <a:r>
              <a:rPr lang="en-US" sz="2400" b="1" dirty="0" smtClean="0">
                <a:solidFill>
                  <a:srgbClr val="164E27"/>
                </a:solidFill>
              </a:rPr>
              <a:t>,</a:t>
            </a:r>
            <a:endParaRPr lang="el-GR" sz="2400" b="1" dirty="0">
              <a:solidFill>
                <a:srgbClr val="164E27"/>
              </a:solidFill>
            </a:endParaRPr>
          </a:p>
          <a:p>
            <a:pPr>
              <a:spcBef>
                <a:spcPts val="30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Κορεσμός του αρτηριακού αίματος = 97</a:t>
            </a:r>
            <a:r>
              <a:rPr lang="el-GR" sz="2400" b="1" dirty="0" smtClean="0">
                <a:solidFill>
                  <a:srgbClr val="004A82"/>
                </a:solidFill>
              </a:rPr>
              <a:t>%</a:t>
            </a:r>
            <a:r>
              <a:rPr lang="en-US" sz="2400" b="1" dirty="0" smtClean="0">
                <a:solidFill>
                  <a:srgbClr val="004A82"/>
                </a:solidFill>
              </a:rPr>
              <a:t>.</a:t>
            </a:r>
            <a:endParaRPr lang="el-GR" sz="2400" b="1" dirty="0">
              <a:solidFill>
                <a:srgbClr val="004A82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3747" y="1270896"/>
            <a:ext cx="5281153" cy="4961775"/>
          </a:xfrm>
          <a:prstGeom prst="rect">
            <a:avLst/>
          </a:prstGeom>
        </p:spPr>
      </p:pic>
      <p:sp>
        <p:nvSpPr>
          <p:cNvPr id="6" name="Rectangle 34"/>
          <p:cNvSpPr/>
          <p:nvPr/>
        </p:nvSpPr>
        <p:spPr>
          <a:xfrm>
            <a:off x="4586436" y="6247382"/>
            <a:ext cx="3425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Oxyhaemoglobin dissociation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curve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Ratznium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</p:spPr>
        <p:txBody>
          <a:bodyPr>
            <a:noAutofit/>
          </a:bodyPr>
          <a:lstStyle/>
          <a:p>
            <a:r>
              <a:rPr lang="el-GR" sz="3600" dirty="0"/>
              <a:t>Καμπύλη Διάστασης </a:t>
            </a:r>
            <a:r>
              <a:rPr lang="el-GR" sz="3600" dirty="0" smtClean="0"/>
              <a:t>Οξυαιμοσφαιρίνης 2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b="1" dirty="0"/>
              <a:t>Μετακίνηση καμπύλης στα </a:t>
            </a:r>
            <a:r>
              <a:rPr lang="el-GR" sz="2400" b="1" dirty="0">
                <a:solidFill>
                  <a:srgbClr val="004A82"/>
                </a:solidFill>
              </a:rPr>
              <a:t>αριστερά</a:t>
            </a:r>
          </a:p>
          <a:p>
            <a:pPr marL="719138" indent="-366713">
              <a:spcBef>
                <a:spcPts val="2400"/>
              </a:spcBef>
            </a:pPr>
            <a:r>
              <a:rPr lang="el-GR" sz="2400" b="1" dirty="0">
                <a:solidFill>
                  <a:srgbClr val="820000"/>
                </a:solidFill>
              </a:rPr>
              <a:t>Left = aLkaLosis  and </a:t>
            </a:r>
            <a:r>
              <a:rPr lang="el-GR" sz="2400" b="1" dirty="0" smtClean="0">
                <a:solidFill>
                  <a:srgbClr val="820000"/>
                </a:solidFill>
              </a:rPr>
              <a:t>coLd.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b="1" dirty="0"/>
              <a:t>Μετακίνηση καμπύλης στα </a:t>
            </a:r>
            <a:r>
              <a:rPr lang="el-GR" sz="2400" b="1" dirty="0">
                <a:solidFill>
                  <a:srgbClr val="004A82"/>
                </a:solidFill>
              </a:rPr>
              <a:t>δεξιά</a:t>
            </a:r>
          </a:p>
          <a:p>
            <a:pPr marL="719138" indent="-366713">
              <a:spcBef>
                <a:spcPts val="2400"/>
              </a:spcBef>
            </a:pPr>
            <a:r>
              <a:rPr lang="el-GR" sz="2400" dirty="0"/>
              <a:t>Η μετακίνηση προς τα </a:t>
            </a:r>
            <a:r>
              <a:rPr lang="el-GR" sz="2400" b="1" dirty="0">
                <a:solidFill>
                  <a:srgbClr val="820000"/>
                </a:solidFill>
              </a:rPr>
              <a:t>right (δεξιά) is right (σωστή)</a:t>
            </a:r>
            <a:r>
              <a:rPr lang="el-GR" sz="2400" dirty="0"/>
              <a:t> για τον </a:t>
            </a:r>
            <a:r>
              <a:rPr lang="el-GR" sz="2400" dirty="0" smtClean="0"/>
              <a:t>ασθενή,</a:t>
            </a:r>
            <a:endParaRPr lang="el-GR" sz="2400" dirty="0"/>
          </a:p>
          <a:p>
            <a:pPr marL="719138" indent="-366713">
              <a:spcBef>
                <a:spcPts val="2400"/>
              </a:spcBef>
            </a:pPr>
            <a:r>
              <a:rPr lang="el-GR" sz="2400" dirty="0"/>
              <a:t>Ο κορεσμός αιμοσφαιρίνης σε οξυγόνο είναι χαμηλότερος, μα το οξυγόνο αποδεσμεύεται ευκολότερα από την αιμοσφαιρίνη για χρήση του από τους </a:t>
            </a:r>
            <a:r>
              <a:rPr lang="el-GR" sz="2400" dirty="0" smtClean="0"/>
              <a:t>ιστούς.</a:t>
            </a:r>
            <a:endParaRPr lang="el-GR" sz="2400" dirty="0"/>
          </a:p>
        </p:txBody>
      </p:sp>
      <p:sp>
        <p:nvSpPr>
          <p:cNvPr id="5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Επίπεδα α</a:t>
            </a:r>
            <a:r>
              <a:rPr lang="el-GR" dirty="0" smtClean="0"/>
              <a:t>ιμοσφαιρίνης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sz="2400" dirty="0"/>
              <a:t>Στην </a:t>
            </a:r>
            <a:r>
              <a:rPr lang="el-GR" sz="2400" b="1" dirty="0">
                <a:solidFill>
                  <a:srgbClr val="820000"/>
                </a:solidFill>
              </a:rPr>
              <a:t>αναιμία, </a:t>
            </a:r>
            <a:r>
              <a:rPr lang="el-GR" sz="2400" dirty="0"/>
              <a:t>μειώνεται η ποσότητα του οξυγόνου που μπορεί να </a:t>
            </a:r>
            <a:r>
              <a:rPr lang="el-GR" sz="2400" dirty="0" smtClean="0"/>
              <a:t>μεταφερθεί</a:t>
            </a:r>
            <a:r>
              <a:rPr lang="en-US" sz="2400" dirty="0" smtClean="0"/>
              <a:t>,</a:t>
            </a:r>
            <a:endParaRPr lang="el-GR" sz="2400" dirty="0"/>
          </a:p>
          <a:p>
            <a:r>
              <a:rPr lang="el-GR" sz="2400" dirty="0"/>
              <a:t>Φυσιολογικές τιμές αιμοσφαιρίνης = </a:t>
            </a:r>
            <a:r>
              <a:rPr lang="el-GR" sz="2400" dirty="0" smtClean="0"/>
              <a:t>;;;</a:t>
            </a:r>
            <a:r>
              <a:rPr lang="en-US" sz="2400" dirty="0" smtClean="0"/>
              <a:t>,</a:t>
            </a:r>
            <a:endParaRPr lang="el-GR" sz="2400" dirty="0"/>
          </a:p>
          <a:p>
            <a:r>
              <a:rPr lang="el-GR" sz="2400" dirty="0"/>
              <a:t>κάθε </a:t>
            </a:r>
            <a:r>
              <a:rPr lang="el-GR" sz="2400" b="1" dirty="0">
                <a:solidFill>
                  <a:srgbClr val="820000"/>
                </a:solidFill>
              </a:rPr>
              <a:t>γραμμάριο αιμοσφαιρίνης </a:t>
            </a:r>
            <a:r>
              <a:rPr lang="el-GR" sz="2400" dirty="0"/>
              <a:t>μπορεί να μεταφέρει </a:t>
            </a:r>
            <a:r>
              <a:rPr lang="el-GR" sz="2400" b="1" dirty="0">
                <a:solidFill>
                  <a:srgbClr val="820000"/>
                </a:solidFill>
              </a:rPr>
              <a:t>1,34ml </a:t>
            </a:r>
            <a:r>
              <a:rPr lang="el-GR" sz="2400" b="1" dirty="0" smtClean="0">
                <a:solidFill>
                  <a:srgbClr val="820000"/>
                </a:solidFill>
              </a:rPr>
              <a:t>Ο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2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r>
              <a:rPr lang="el-GR" sz="2400" dirty="0"/>
              <a:t>Αν η </a:t>
            </a:r>
            <a:r>
              <a:rPr lang="el-GR" sz="2400" b="1" dirty="0" smtClean="0">
                <a:solidFill>
                  <a:srgbClr val="820000"/>
                </a:solidFill>
              </a:rPr>
              <a:t>αιμοσφαιρίνη</a:t>
            </a:r>
            <a:r>
              <a:rPr lang="el-GR" sz="2400" dirty="0" smtClean="0"/>
              <a:t> </a:t>
            </a:r>
            <a:r>
              <a:rPr lang="el-GR" sz="2400" dirty="0"/>
              <a:t>είναι μειωμένη, κατά συνέπεια η μεταφορά του οξυγόνου θα </a:t>
            </a:r>
            <a:r>
              <a:rPr lang="el-GR" sz="2400" dirty="0" smtClean="0"/>
              <a:t>μειωθεί</a:t>
            </a:r>
            <a:r>
              <a:rPr lang="en-US" sz="2400" dirty="0" smtClean="0"/>
              <a:t>,</a:t>
            </a:r>
            <a:endParaRPr lang="el-GR" sz="2400" dirty="0"/>
          </a:p>
          <a:p>
            <a:r>
              <a:rPr lang="el-GR" sz="2400" dirty="0"/>
              <a:t>Η μετάγγιση ενδείκνυται εάν αιμοσφαιρίνης πέσει κάτω από </a:t>
            </a:r>
            <a:r>
              <a:rPr lang="el-GR" sz="2400" b="1" dirty="0">
                <a:solidFill>
                  <a:srgbClr val="820000"/>
                </a:solidFill>
              </a:rPr>
              <a:t>8 g / </a:t>
            </a:r>
            <a:r>
              <a:rPr lang="el-GR" sz="2400" b="1" dirty="0" smtClean="0">
                <a:solidFill>
                  <a:srgbClr val="820000"/>
                </a:solidFill>
              </a:rPr>
              <a:t>d</a:t>
            </a:r>
            <a:r>
              <a:rPr lang="en-US" sz="2400" b="1" dirty="0" smtClean="0">
                <a:solidFill>
                  <a:srgbClr val="820000"/>
                </a:solidFill>
              </a:rPr>
              <a:t>L.</a:t>
            </a: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Παλμική οξυμετρία (</a:t>
            </a:r>
            <a:r>
              <a:rPr lang="en-US" dirty="0"/>
              <a:t>SpO</a:t>
            </a:r>
            <a:r>
              <a:rPr lang="en-US" baseline="-25000" dirty="0"/>
              <a:t>2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" y="1412776"/>
            <a:ext cx="5580112" cy="5184576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n-US" sz="2400" b="1" dirty="0" smtClean="0">
                <a:solidFill>
                  <a:srgbClr val="004A82"/>
                </a:solidFill>
              </a:rPr>
              <a:t>Sp = Saturations Peripheral</a:t>
            </a:r>
            <a:endParaRPr lang="el-GR" sz="2400" b="1" dirty="0" smtClean="0">
              <a:solidFill>
                <a:srgbClr val="004A82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Το παλμικό οξύμετρο μετρά έμμεσα τον κορεσμό του οξυγόνου στο αίμα (που είναι πιο εύκολο από την απευθείας μέτρηση μέσα από ένα δείγμα αρτηριακού αίματος).</a:t>
            </a:r>
            <a:endParaRPr lang="el-GR" sz="2400" b="1" dirty="0">
              <a:solidFill>
                <a:srgbClr val="004A82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</a:rPr>
              <a:t>Φ.Τ:  </a:t>
            </a:r>
            <a:r>
              <a:rPr lang="el-GR" sz="2400" b="1" dirty="0" smtClean="0">
                <a:solidFill>
                  <a:srgbClr val="004A82"/>
                </a:solidFill>
              </a:rPr>
              <a:t>95-98%</a:t>
            </a:r>
            <a:endParaRPr lang="el-GR" sz="2400" b="1" dirty="0">
              <a:solidFill>
                <a:srgbClr val="004A82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</a:rPr>
              <a:t>Χρησιμοποιεί δέσμη υπέρυθρης ακτινοβολίας και έναν αισθητήρα που τοποθετείται στο δάκτυλο του χεριού ή του ποδιού, στη μύτη, στο λοβίο του </a:t>
            </a:r>
            <a:r>
              <a:rPr lang="el-GR" sz="2400" b="1" dirty="0" smtClean="0">
                <a:solidFill>
                  <a:srgbClr val="004A82"/>
                </a:solidFill>
              </a:rPr>
              <a:t>ωτός</a:t>
            </a:r>
            <a:r>
              <a:rPr lang="en-US" sz="2400" b="1" dirty="0" smtClean="0">
                <a:solidFill>
                  <a:srgbClr val="004A82"/>
                </a:solidFill>
              </a:rPr>
              <a:t>.</a:t>
            </a:r>
            <a:endParaRPr lang="el-GR" sz="2400" b="1" dirty="0">
              <a:solidFill>
                <a:srgbClr val="004A82"/>
              </a:solidFill>
            </a:endParaRPr>
          </a:p>
        </p:txBody>
      </p:sp>
      <p:pic>
        <p:nvPicPr>
          <p:cNvPr id="5" name="Εικόνα 4" descr="παλμικό οξύμετρο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45" y="1804167"/>
            <a:ext cx="3126551" cy="2344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940152" y="4293096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Novametrix Model 2001 Pulse Oximeter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BrokenSphere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l-GR" dirty="0" smtClean="0"/>
              <a:t>Εσωτερική Αναπνοή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Διάχυση αερίων στους ιστούς – τριχοειδή </a:t>
            </a:r>
            <a:r>
              <a:rPr lang="el-GR" sz="2400" dirty="0" smtClean="0"/>
              <a:t>αγγεία.</a:t>
            </a:r>
            <a:endParaRPr lang="el-GR" sz="2400" dirty="0"/>
          </a:p>
          <a:p>
            <a:pPr marL="719138" indent="-366713">
              <a:spcBef>
                <a:spcPts val="2400"/>
              </a:spcBef>
            </a:pPr>
            <a:r>
              <a:rPr lang="el-GR" sz="2400" dirty="0" smtClean="0"/>
              <a:t>O₂ </a:t>
            </a:r>
            <a:r>
              <a:rPr lang="el-GR" sz="2400" dirty="0"/>
              <a:t>από αρτηρίδια προς τους </a:t>
            </a:r>
            <a:r>
              <a:rPr lang="el-GR" sz="2400" dirty="0" smtClean="0"/>
              <a:t>ιστούς,</a:t>
            </a:r>
            <a:endParaRPr lang="el-GR" sz="2400" dirty="0"/>
          </a:p>
          <a:p>
            <a:pPr marL="719138" indent="-366713">
              <a:spcBef>
                <a:spcPts val="2400"/>
              </a:spcBef>
            </a:pPr>
            <a:r>
              <a:rPr lang="el-GR" sz="2400" dirty="0" smtClean="0"/>
              <a:t>CO₂ </a:t>
            </a:r>
            <a:r>
              <a:rPr lang="el-GR" sz="2400" dirty="0"/>
              <a:t>από τους ιστούς προς τα </a:t>
            </a:r>
            <a:r>
              <a:rPr lang="el-GR" sz="2400" dirty="0" smtClean="0"/>
              <a:t>φλεβίδια.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9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6" name="Group 5" descr="τριχοειδή αγγεία"/>
          <p:cNvGrpSpPr/>
          <p:nvPr/>
        </p:nvGrpSpPr>
        <p:grpSpPr>
          <a:xfrm>
            <a:off x="1453790" y="3301376"/>
            <a:ext cx="6236420" cy="3118210"/>
            <a:chOff x="1643904" y="3301376"/>
            <a:chExt cx="6236420" cy="3118210"/>
          </a:xfrm>
        </p:grpSpPr>
        <p:pic>
          <p:nvPicPr>
            <p:cNvPr id="2050" name="Picture 2" descr="C:\Users\alex\Desktop\Illu_capillar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904" y="3301376"/>
              <a:ext cx="6236420" cy="31182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643904" y="3301376"/>
              <a:ext cx="18077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prstClr val="black"/>
                  </a:solidFill>
                  <a:latin typeface="Calibri" pitchFamily="34" charset="0"/>
                </a:rPr>
                <a:t>Τριχοειδή</a:t>
              </a:r>
              <a:endParaRPr lang="el-GR" sz="24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8" name="Rectangle 5"/>
          <p:cNvSpPr/>
          <p:nvPr/>
        </p:nvSpPr>
        <p:spPr>
          <a:xfrm>
            <a:off x="2476180" y="6421902"/>
            <a:ext cx="41916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Illu capillary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827" y="0"/>
            <a:ext cx="9144000" cy="1241376"/>
          </a:xfrm>
        </p:spPr>
        <p:txBody>
          <a:bodyPr>
            <a:noAutofit/>
          </a:bodyPr>
          <a:lstStyle/>
          <a:p>
            <a:r>
              <a:rPr lang="el-GR" dirty="0" smtClean="0"/>
              <a:t>Η Ικανότητα Μεταφοράς Ο</a:t>
            </a:r>
            <a:r>
              <a:rPr lang="el-GR" baseline="-25000" dirty="0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027" y="1484784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l-GR" sz="2800" b="1" dirty="0">
                <a:solidFill>
                  <a:srgbClr val="004A82"/>
                </a:solidFill>
              </a:rPr>
              <a:t>DO</a:t>
            </a:r>
            <a:r>
              <a:rPr lang="el-GR" sz="2800" b="1" baseline="-25000" dirty="0">
                <a:solidFill>
                  <a:srgbClr val="004A82"/>
                </a:solidFill>
              </a:rPr>
              <a:t>2</a:t>
            </a:r>
            <a:r>
              <a:rPr lang="el-GR" sz="2800" b="1" dirty="0">
                <a:solidFill>
                  <a:srgbClr val="004A82"/>
                </a:solidFill>
              </a:rPr>
              <a:t> ml/min </a:t>
            </a:r>
            <a:r>
              <a:rPr lang="el-GR" sz="2800" b="1" dirty="0" smtClean="0">
                <a:solidFill>
                  <a:srgbClr val="164E27"/>
                </a:solidFill>
              </a:rPr>
              <a:t>= </a:t>
            </a:r>
            <a:r>
              <a:rPr lang="el-GR" sz="2800" b="1" dirty="0" smtClean="0">
                <a:solidFill>
                  <a:srgbClr val="004A82"/>
                </a:solidFill>
              </a:rPr>
              <a:t>καρδιακή </a:t>
            </a:r>
            <a:r>
              <a:rPr lang="el-GR" sz="2800" b="1" dirty="0">
                <a:solidFill>
                  <a:srgbClr val="004A82"/>
                </a:solidFill>
              </a:rPr>
              <a:t>παροχή (CO) </a:t>
            </a:r>
            <a:r>
              <a:rPr lang="el-GR" sz="2800" b="1" dirty="0">
                <a:solidFill>
                  <a:srgbClr val="164E27"/>
                </a:solidFill>
              </a:rPr>
              <a:t>x</a:t>
            </a:r>
            <a:r>
              <a:rPr lang="el-GR" sz="2800" b="1" dirty="0">
                <a:solidFill>
                  <a:srgbClr val="004A82"/>
                </a:solidFill>
              </a:rPr>
              <a:t> Hb (g/dl) </a:t>
            </a:r>
            <a:r>
              <a:rPr lang="el-GR" sz="2800" b="1" dirty="0">
                <a:solidFill>
                  <a:srgbClr val="164E27"/>
                </a:solidFill>
              </a:rPr>
              <a:t>x</a:t>
            </a:r>
            <a:r>
              <a:rPr lang="el-GR" sz="2800" b="1" dirty="0">
                <a:solidFill>
                  <a:srgbClr val="004A82"/>
                </a:solidFill>
              </a:rPr>
              <a:t> κορεσμός αιμοσφαιρίνης (%) </a:t>
            </a:r>
            <a:r>
              <a:rPr lang="el-GR" sz="2800" b="1" dirty="0">
                <a:solidFill>
                  <a:srgbClr val="164E27"/>
                </a:solidFill>
              </a:rPr>
              <a:t>x</a:t>
            </a:r>
            <a:r>
              <a:rPr lang="el-GR" sz="2800" b="1" dirty="0">
                <a:solidFill>
                  <a:srgbClr val="004A82"/>
                </a:solidFill>
              </a:rPr>
              <a:t> </a:t>
            </a:r>
            <a:r>
              <a:rPr lang="el-GR" sz="2800" b="1" dirty="0" smtClean="0">
                <a:solidFill>
                  <a:srgbClr val="004A82"/>
                </a:solidFill>
              </a:rPr>
              <a:t>1.34</a:t>
            </a:r>
            <a:endParaRPr lang="el-GR" sz="28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Απαιτεί φυσιολογική / ό:</a:t>
            </a:r>
          </a:p>
          <a:p>
            <a:pPr marL="719138" indent="-366713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rgbClr val="004A82"/>
                </a:solidFill>
              </a:rPr>
              <a:t>Καρδιακή παροχή</a:t>
            </a:r>
            <a:r>
              <a:rPr lang="el-GR" sz="2400" dirty="0"/>
              <a:t> ( = HR X Όγκο Παλμού</a:t>
            </a:r>
            <a:r>
              <a:rPr lang="el-GR" sz="2400" dirty="0" smtClean="0"/>
              <a:t>)</a:t>
            </a:r>
            <a:r>
              <a:rPr lang="en-US" sz="2400" dirty="0"/>
              <a:t>,</a:t>
            </a:r>
            <a:endParaRPr lang="el-GR" sz="2400" dirty="0"/>
          </a:p>
          <a:p>
            <a:pPr marL="719138" indent="-366713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rgbClr val="004A82"/>
                </a:solidFill>
              </a:rPr>
              <a:t>Επίπεδο Hb </a:t>
            </a:r>
            <a:r>
              <a:rPr lang="el-GR" sz="2400" dirty="0"/>
              <a:t>(98.5% του O</a:t>
            </a:r>
            <a:r>
              <a:rPr lang="el-GR" sz="2400" baseline="-25000" dirty="0"/>
              <a:t>2</a:t>
            </a:r>
            <a:r>
              <a:rPr lang="el-GR" sz="2400" dirty="0"/>
              <a:t> δεσμεύεται από την αιμοσφαιρίνη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 marL="719138" indent="-366713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rgbClr val="004A82"/>
                </a:solidFill>
              </a:rPr>
              <a:t>Καμπύλη αποδέσμευσης της οξυαιμοσφαιρίνης,</a:t>
            </a:r>
            <a:r>
              <a:rPr lang="el-GR" sz="2400" dirty="0"/>
              <a:t> που επηρεάζεται από:</a:t>
            </a:r>
          </a:p>
          <a:p>
            <a:pPr marL="719138" indent="-366713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Θερμοκρασία, pH, PαCO</a:t>
            </a:r>
            <a:r>
              <a:rPr lang="el-GR" sz="2400" baseline="-25000" dirty="0"/>
              <a:t>2</a:t>
            </a:r>
            <a:r>
              <a:rPr lang="el-GR" sz="2400" dirty="0"/>
              <a:t>, and </a:t>
            </a:r>
            <a:r>
              <a:rPr lang="el-GR" sz="2400" dirty="0" smtClean="0"/>
              <a:t>2,3-DPG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5" name="Rectangle 5"/>
          <p:cNvSpPr/>
          <p:nvPr/>
        </p:nvSpPr>
        <p:spPr>
          <a:xfrm>
            <a:off x="392773" y="12268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32859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GB" sz="2400" dirty="0" smtClean="0"/>
              <a:t>Docherty D and McCallum J (2009) Foundation Clinical Nursing Skills. Oxford University Press, Oxford</a:t>
            </a:r>
            <a:r>
              <a:rPr lang="el-GR" sz="2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Endacott R, Jevon  P, and Cooper P (2009) Clinical Nursing Skills Core and Advanced. </a:t>
            </a:r>
            <a:r>
              <a:rPr lang="el-GR" sz="2400" dirty="0" smtClean="0"/>
              <a:t>Oxford University Press, Oxford.</a:t>
            </a:r>
            <a:endParaRPr lang="en-GB" sz="2400" dirty="0" smtClean="0">
              <a:hlinkClick r:id="rId2"/>
            </a:endParaRPr>
          </a:p>
          <a:p>
            <a:pPr lvl="0">
              <a:spcBef>
                <a:spcPts val="600"/>
              </a:spcBef>
            </a:pPr>
            <a:r>
              <a:rPr lang="en-GB" sz="2400" dirty="0" smtClean="0">
                <a:hlinkClick r:id="rId2"/>
              </a:rPr>
              <a:t>Lynn</a:t>
            </a:r>
            <a:r>
              <a:rPr lang="en-GB" sz="2400" dirty="0" smtClean="0"/>
              <a:t> P</a:t>
            </a:r>
            <a:r>
              <a:rPr lang="el-GR" sz="2400" dirty="0" smtClean="0"/>
              <a:t>. (2012) Κλινικές νοσηλευτικές δεξιότητες και νοσηλευτική διεργασία Έγχρωμος άτλας. Ιατρικές Εκδόσεις Π. Χ. Πασχαλίδης, Αθήνα.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Ignatavicious</a:t>
            </a:r>
            <a:r>
              <a:rPr lang="en-US" sz="2400" dirty="0"/>
              <a:t>, Workman (2008) </a:t>
            </a:r>
            <a:r>
              <a:rPr lang="el-GR" sz="2400" dirty="0"/>
              <a:t>Παθολογική Χειρουργική Νοσηλευτική. Κριτική σκέψη για συνεργατική φροντίδα (Επ. Ελ. Έκδοσης Βασιλειάδου Α), Εκδόσεις ΒΗΤΑ, </a:t>
            </a:r>
            <a:r>
              <a:rPr lang="el-GR" sz="2400" dirty="0" smtClean="0"/>
              <a:t>Αθήνα.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McGloin S (2008) Administration of oxygen therapy. Nursing Standard. 22, 21, </a:t>
            </a:r>
            <a:r>
              <a:rPr lang="en-US" sz="2400" dirty="0" smtClean="0"/>
              <a:t>46-48</a:t>
            </a:r>
            <a:r>
              <a:rPr lang="el-GR" sz="2400" dirty="0" smtClean="0"/>
              <a:t>.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 smtClean="0"/>
              <a:t>Booker </a:t>
            </a:r>
            <a:r>
              <a:rPr lang="en-US" sz="2400" dirty="0"/>
              <a:t>R (2008) Pulse oximetry. Nursing Standard. 22, 30, </a:t>
            </a:r>
            <a:r>
              <a:rPr lang="en-US" sz="2400" dirty="0" smtClean="0"/>
              <a:t>39-41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5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Απαραίτητη γνώση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6275040" cy="4752528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l-GR" sz="2400" dirty="0"/>
              <a:t>Ανατομία </a:t>
            </a:r>
            <a:r>
              <a:rPr lang="el-GR" sz="2400" dirty="0" smtClean="0"/>
              <a:t>του αναπνευστικού συστήματος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Φυσιολογία της αναπνοής (ανταλλαγή αερίων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Οξεοβασική </a:t>
            </a:r>
            <a:r>
              <a:rPr lang="el-GR" sz="2400" dirty="0" smtClean="0"/>
              <a:t>ισορροπία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5" name="Εικόνα 4" descr="σχέδιο ανατομίας καρδιάς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605428"/>
            <a:ext cx="2082390" cy="2602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34"/>
          <p:cNvSpPr/>
          <p:nvPr/>
        </p:nvSpPr>
        <p:spPr>
          <a:xfrm>
            <a:off x="6516215" y="4353661"/>
            <a:ext cx="228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diagram outline human cartoon heart free medicine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Nemo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Στυλιανός Παρισσόπουλος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</a:t>
            </a:r>
            <a:r>
              <a:rPr lang="en-US" sz="2000" dirty="0" smtClean="0"/>
              <a:t>3</a:t>
            </a:r>
            <a:r>
              <a:rPr lang="el-GR" sz="2000" dirty="0" smtClean="0"/>
              <a:t>. </a:t>
            </a:r>
            <a:r>
              <a:rPr lang="el-GR" sz="2000" dirty="0"/>
              <a:t>Στυλιανός Παρισσόπουλος. </a:t>
            </a:r>
            <a:r>
              <a:rPr lang="el-GR" sz="2000" dirty="0" smtClean="0"/>
              <a:t>«Παθολογική Νοσηλευτική Ι (Ε). Ενότητα 7</a:t>
            </a:r>
            <a:r>
              <a:rPr lang="en-US" sz="2000" dirty="0" smtClean="0"/>
              <a:t>:</a:t>
            </a:r>
            <a:r>
              <a:rPr lang="el-GR" sz="2000" dirty="0"/>
              <a:t> Οξυγονοθεραπεία (Α’ 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5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el-GR" dirty="0" smtClean="0"/>
              <a:t>Ανατομία</a:t>
            </a:r>
            <a:br>
              <a:rPr lang="el-GR" dirty="0" smtClean="0"/>
            </a:br>
            <a:r>
              <a:rPr lang="el-GR" dirty="0" smtClean="0"/>
              <a:t>ανώτερο αναπνευστικό σύστημα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80359" y="126876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23" name="Ομάδα 22" descr="ανατομία ανώτερου αναπνευστικού συστήματος"/>
          <p:cNvGrpSpPr/>
          <p:nvPr/>
        </p:nvGrpSpPr>
        <p:grpSpPr>
          <a:xfrm>
            <a:off x="1502965" y="1639312"/>
            <a:ext cx="5444297" cy="3888432"/>
            <a:chOff x="1835696" y="1556792"/>
            <a:chExt cx="5444297" cy="38884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509"/>
            <a:stretch/>
          </p:blipFill>
          <p:spPr>
            <a:xfrm>
              <a:off x="3252213" y="1556792"/>
              <a:ext cx="4027780" cy="388843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152924" y="2204863"/>
              <a:ext cx="2448526" cy="621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Ρινική Κοιλότητα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35696" y="2924944"/>
              <a:ext cx="2765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Στοματική Κοιλότητα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4682" y="3264560"/>
              <a:ext cx="1657448" cy="621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Φάρυγγας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76830" y="3678886"/>
              <a:ext cx="1593151" cy="621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Λάρυγγας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21698" y="4077072"/>
              <a:ext cx="1303416" cy="621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Τραχεία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17462" y="5527744"/>
            <a:ext cx="283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Respiratory system complete numbered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LadyofHats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887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Ανατομία</a:t>
            </a:r>
            <a:br>
              <a:rPr lang="el-GR" dirty="0" smtClean="0"/>
            </a:br>
            <a:r>
              <a:rPr lang="el-GR" dirty="0" smtClean="0"/>
              <a:t>κατώτερο </a:t>
            </a:r>
            <a:r>
              <a:rPr lang="el-GR" dirty="0"/>
              <a:t>αναπνευστικό σύστημα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3" name="Ομάδα 2" descr="ανατομία κατώτερου αναπνευστικού συστήματος"/>
          <p:cNvGrpSpPr/>
          <p:nvPr/>
        </p:nvGrpSpPr>
        <p:grpSpPr>
          <a:xfrm>
            <a:off x="1107377" y="1630233"/>
            <a:ext cx="7697918" cy="4320480"/>
            <a:chOff x="2379108" y="2037179"/>
            <a:chExt cx="4357791" cy="2748594"/>
          </a:xfrm>
        </p:grpSpPr>
        <p:grpSp>
          <p:nvGrpSpPr>
            <p:cNvPr id="7" name="Group 6"/>
            <p:cNvGrpSpPr/>
            <p:nvPr/>
          </p:nvGrpSpPr>
          <p:grpSpPr>
            <a:xfrm>
              <a:off x="2379108" y="2037179"/>
              <a:ext cx="4357791" cy="2748594"/>
              <a:chOff x="5095867" y="3330457"/>
              <a:chExt cx="4357791" cy="274859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963"/>
              <a:stretch/>
            </p:blipFill>
            <p:spPr>
              <a:xfrm>
                <a:off x="5095867" y="3330457"/>
                <a:ext cx="2912099" cy="2748594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641688" y="4314906"/>
                <a:ext cx="1811970" cy="319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Κυψελίδες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41688" y="4659510"/>
                <a:ext cx="869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Καρδιά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26503" y="4946087"/>
                <a:ext cx="1548798" cy="4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Πλευρική κοιλότητα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924929" y="2808542"/>
              <a:ext cx="1214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Πνεύμονες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39752" y="5951249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Respiratory system complete numbered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LadyofHats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Κυψελίδες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464496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Η ανταλλαγή των αερίων γίνεται στις κυψελίδες των πνευμόνων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pic>
        <p:nvPicPr>
          <p:cNvPr id="7" name="Picture 2" descr="κιψελίδες ανατομί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07" y="1484784"/>
            <a:ext cx="410445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48064" y="5877272"/>
            <a:ext cx="3194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Εικ. 4.7 Τα όργανα του αναπνευστικού συστήματος του ανθρώπου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Ψηφιακό Σχολείο, 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digitalschool.minedu.gov.g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r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Κυψελίδες </a:t>
            </a:r>
            <a:r>
              <a:rPr lang="el-GR" sz="3600" b="0" dirty="0" smtClean="0"/>
              <a:t>(2 από 3)</a:t>
            </a:r>
            <a:endParaRPr lang="el-GR" sz="3600" b="0" dirty="0"/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026" name="Picture 2" descr="κυψελίδες ανατομί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340768"/>
            <a:ext cx="5419725" cy="4543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7"/>
          <p:cNvSpPr/>
          <p:nvPr/>
        </p:nvSpPr>
        <p:spPr>
          <a:xfrm>
            <a:off x="3044655" y="588419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Alveoli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diagram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File Upload Bot (Magnus Manske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)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Κυψελίδες </a:t>
            </a:r>
            <a:r>
              <a:rPr lang="el-GR" sz="3600" b="0" dirty="0" smtClean="0"/>
              <a:t>(3 από 3)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80359" y="1052736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2050" name="Picture 2" descr="σχήμα με την παραγωγή αίματος από τις κυψελίδε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768"/>
            <a:ext cx="76200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7"/>
          <p:cNvSpPr/>
          <p:nvPr/>
        </p:nvSpPr>
        <p:spPr>
          <a:xfrm>
            <a:off x="3329862" y="6115026"/>
            <a:ext cx="2484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Alveoli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hlinkClick r:id="rId5"/>
              </a:rPr>
              <a:t>Booyabazooka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efeb294bb6a9c8984159fbee7c2e1f46e44f"/>
</p:tagLst>
</file>

<file path=ppt/theme/theme1.xml><?xml version="1.0" encoding="utf-8"?>
<a:theme xmlns:a="http://schemas.openxmlformats.org/drawingml/2006/main" name="OC_template_updated">
  <a:themeElements>
    <a:clrScheme name="Προσαρμοσμένο 1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2227</Words>
  <Application>Microsoft Office PowerPoint</Application>
  <PresentationFormat>Προβολή στην οθόνη (4:3)</PresentationFormat>
  <Paragraphs>395</Paragraphs>
  <Slides>44</Slides>
  <Notes>27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44</vt:i4>
      </vt:variant>
    </vt:vector>
  </HeadingPairs>
  <TitlesOfParts>
    <vt:vector size="47" baseType="lpstr">
      <vt:lpstr>OC_template_updated</vt:lpstr>
      <vt:lpstr>1_OC_template_updated</vt:lpstr>
      <vt:lpstr>2_OC_template_updated</vt:lpstr>
      <vt:lpstr>Παθολογική Νοσηλευτική Ι (Ε)</vt:lpstr>
      <vt:lpstr>Παθολογική Νοσηλευτική Ι Εργαστήριο</vt:lpstr>
      <vt:lpstr>Στόχοι μαθήματος</vt:lpstr>
      <vt:lpstr>Απαραίτητη γνώση</vt:lpstr>
      <vt:lpstr>Ανατομία ανώτερο αναπνευστικό σύστημα</vt:lpstr>
      <vt:lpstr>Ανατομία κατώτερο αναπνευστικό σύστημα</vt:lpstr>
      <vt:lpstr>Κυψελίδες (1 από 3)</vt:lpstr>
      <vt:lpstr>Κυψελίδες (2 από 3)</vt:lpstr>
      <vt:lpstr>Κυψελίδες (3 από 3)</vt:lpstr>
      <vt:lpstr>Περιγράψτε τη φυσιολογία της αναπνοής</vt:lpstr>
      <vt:lpstr>Ο ρόλος του οξυγόνου (Ο2) στο κύτταρο</vt:lpstr>
      <vt:lpstr>Καταρράκτης Ο2 (1 από 2)</vt:lpstr>
      <vt:lpstr>Καταρράκτης Ο2 (2 από 2)</vt:lpstr>
      <vt:lpstr>Φυσιολογικές τιμές</vt:lpstr>
      <vt:lpstr>Βαρομετρική πίεση</vt:lpstr>
      <vt:lpstr>Ο νόμος του Dalton</vt:lpstr>
      <vt:lpstr>Βαρομετρική πίεση</vt:lpstr>
      <vt:lpstr>Πως επηρεάζει η βαρομετρική πίεση τη μερική πίεση του οξυγόνου στο αίμα;</vt:lpstr>
      <vt:lpstr>Κυψελιδικός αέρας (1 από 2)</vt:lpstr>
      <vt:lpstr>Κυψελιδικός αέρας (2 από 2)</vt:lpstr>
      <vt:lpstr>Αναπνευστικό Σύστημα</vt:lpstr>
      <vt:lpstr>Αερισμός </vt:lpstr>
      <vt:lpstr>Εισπνοή και Εκπνοή </vt:lpstr>
      <vt:lpstr>Μεταβολές Ενδοθωρακικής Πίεσης</vt:lpstr>
      <vt:lpstr>Εξωτερική Αναπνοή</vt:lpstr>
      <vt:lpstr>Ανταλλαγή Aερίων στην κυψελίδα</vt:lpstr>
      <vt:lpstr>Μεταφορά Οξυγόνου</vt:lpstr>
      <vt:lpstr>3α οξυγόνο στο πλάσμα</vt:lpstr>
      <vt:lpstr>Ο Νόμος του Henry</vt:lpstr>
      <vt:lpstr>3β οξυγόνο στην αιμοσφαιρίνη</vt:lpstr>
      <vt:lpstr>Καμπύλη Διάστασης Οξυαιμοσφαιρίνης 1</vt:lpstr>
      <vt:lpstr>Καμπύλη Διάστασης Οξυαιμοσφαιρίνης 2</vt:lpstr>
      <vt:lpstr>Επίπεδα αιμοσφαιρίνης</vt:lpstr>
      <vt:lpstr>Παλμική οξυμετρία (SpO2)</vt:lpstr>
      <vt:lpstr>Εσωτερική Αναπνοή</vt:lpstr>
      <vt:lpstr>Η Ικανότητα Μεταφοράς Ο2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44</cp:revision>
  <dcterms:created xsi:type="dcterms:W3CDTF">2013-03-04T13:35:19Z</dcterms:created>
  <dcterms:modified xsi:type="dcterms:W3CDTF">2015-03-19T09:13:05Z</dcterms:modified>
</cp:coreProperties>
</file>