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9"/>
  </p:notesMasterIdLst>
  <p:handoutMasterIdLst>
    <p:handoutMasterId r:id="rId40"/>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257" r:id="rId32"/>
    <p:sldId id="262" r:id="rId33"/>
    <p:sldId id="264" r:id="rId34"/>
    <p:sldId id="269" r:id="rId35"/>
    <p:sldId id="270" r:id="rId36"/>
    <p:sldId id="266" r:id="rId37"/>
    <p:sldId id="261"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C6B7C-57BA-4674-AE1E-E47AED615BC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14D37F6-B602-4829-A708-8EB991D0251F}">
      <dgm:prSet phldrT="[Κείμενο]" custT="1"/>
      <dgm:spPr/>
      <dgm:t>
        <a:bodyPr/>
        <a:lstStyle/>
        <a:p>
          <a:r>
            <a:rPr lang="el-GR" sz="3600" dirty="0" smtClean="0"/>
            <a:t>δέον</a:t>
          </a:r>
          <a:endParaRPr lang="en-US" sz="3600" dirty="0"/>
        </a:p>
      </dgm:t>
    </dgm:pt>
    <dgm:pt modelId="{32F6A187-3BC2-4E3C-9ADE-6901CB97F72A}" type="parTrans" cxnId="{DCF86EB1-F8C6-4963-BFCF-21EEACA7637F}">
      <dgm:prSet/>
      <dgm:spPr/>
      <dgm:t>
        <a:bodyPr/>
        <a:lstStyle/>
        <a:p>
          <a:endParaRPr lang="en-US"/>
        </a:p>
      </dgm:t>
    </dgm:pt>
    <dgm:pt modelId="{585BD328-984C-4DEB-8A79-5BE8A0BDEB44}" type="sibTrans" cxnId="{DCF86EB1-F8C6-4963-BFCF-21EEACA7637F}">
      <dgm:prSet/>
      <dgm:spPr/>
      <dgm:t>
        <a:bodyPr/>
        <a:lstStyle/>
        <a:p>
          <a:endParaRPr lang="en-US"/>
        </a:p>
      </dgm:t>
    </dgm:pt>
    <dgm:pt modelId="{45023DED-74B8-490D-A5C2-791BCF7A0830}">
      <dgm:prSet phldrT="[Κείμενο]"/>
      <dgm:spPr/>
      <dgm:t>
        <a:bodyPr/>
        <a:lstStyle/>
        <a:p>
          <a:r>
            <a:rPr lang="el-GR" dirty="0" smtClean="0"/>
            <a:t>Είναι αυτό που η εσωτερική προδιάθεση παροτρύνει το άτομο να ακολουθήσει</a:t>
          </a:r>
          <a:endParaRPr lang="en-US" dirty="0"/>
        </a:p>
      </dgm:t>
    </dgm:pt>
    <dgm:pt modelId="{F8B08799-83AE-4132-982D-4357B33BF5C4}" type="parTrans" cxnId="{FAC67B6A-8EFD-4833-BC0C-CB8BCBB52562}">
      <dgm:prSet/>
      <dgm:spPr/>
      <dgm:t>
        <a:bodyPr/>
        <a:lstStyle/>
        <a:p>
          <a:endParaRPr lang="en-US"/>
        </a:p>
      </dgm:t>
    </dgm:pt>
    <dgm:pt modelId="{1EFBF23A-6939-433F-8385-85489627B6B1}" type="sibTrans" cxnId="{FAC67B6A-8EFD-4833-BC0C-CB8BCBB52562}">
      <dgm:prSet/>
      <dgm:spPr/>
      <dgm:t>
        <a:bodyPr/>
        <a:lstStyle/>
        <a:p>
          <a:endParaRPr lang="en-US"/>
        </a:p>
      </dgm:t>
    </dgm:pt>
    <dgm:pt modelId="{16E23369-FF8B-4501-AD1D-916FEF3B164D}">
      <dgm:prSet phldrT="[Κείμενο]" custT="1"/>
      <dgm:spPr/>
      <dgm:t>
        <a:bodyPr/>
        <a:lstStyle/>
        <a:p>
          <a:r>
            <a:rPr lang="el-GR" sz="3600" dirty="0" smtClean="0"/>
            <a:t>λόγος</a:t>
          </a:r>
          <a:endParaRPr lang="en-US" sz="3600" dirty="0"/>
        </a:p>
      </dgm:t>
    </dgm:pt>
    <dgm:pt modelId="{EF09959B-D73C-42FC-89A5-409045B686F8}" type="parTrans" cxnId="{2B3150B9-2D11-4844-8C3C-4DF4AC555371}">
      <dgm:prSet/>
      <dgm:spPr/>
      <dgm:t>
        <a:bodyPr/>
        <a:lstStyle/>
        <a:p>
          <a:endParaRPr lang="en-US"/>
        </a:p>
      </dgm:t>
    </dgm:pt>
    <dgm:pt modelId="{D5A2FB84-0491-473C-8B38-CA0EF2B12F98}" type="sibTrans" cxnId="{2B3150B9-2D11-4844-8C3C-4DF4AC555371}">
      <dgm:prSet/>
      <dgm:spPr/>
      <dgm:t>
        <a:bodyPr/>
        <a:lstStyle/>
        <a:p>
          <a:endParaRPr lang="en-US"/>
        </a:p>
      </dgm:t>
    </dgm:pt>
    <dgm:pt modelId="{EF3B1969-895D-4B98-BCCE-193F62F45615}">
      <dgm:prSet phldrT="[Κείμενο]"/>
      <dgm:spPr/>
      <dgm:t>
        <a:bodyPr/>
        <a:lstStyle/>
        <a:p>
          <a:r>
            <a:rPr lang="el-GR" dirty="0" smtClean="0"/>
            <a:t>Η μελέτη όλων των εσωτερικών παρορμήσεων έτσι ώστε να γίνονται κατανοητές από τα άτομα</a:t>
          </a:r>
          <a:endParaRPr lang="en-US" dirty="0"/>
        </a:p>
      </dgm:t>
    </dgm:pt>
    <dgm:pt modelId="{01B5CEC2-4155-44ED-BE28-98D47EA6A771}" type="parTrans" cxnId="{3D81869E-C530-4D25-A0C4-FC8690EED114}">
      <dgm:prSet/>
      <dgm:spPr/>
      <dgm:t>
        <a:bodyPr/>
        <a:lstStyle/>
        <a:p>
          <a:endParaRPr lang="en-US"/>
        </a:p>
      </dgm:t>
    </dgm:pt>
    <dgm:pt modelId="{00CF2DAA-24CE-4F5B-947A-792F3D3B729B}" type="sibTrans" cxnId="{3D81869E-C530-4D25-A0C4-FC8690EED114}">
      <dgm:prSet/>
      <dgm:spPr/>
      <dgm:t>
        <a:bodyPr/>
        <a:lstStyle/>
        <a:p>
          <a:endParaRPr lang="en-US"/>
        </a:p>
      </dgm:t>
    </dgm:pt>
    <dgm:pt modelId="{3896F532-FA42-4E80-9B55-F03622C9A3B0}" type="pres">
      <dgm:prSet presAssocID="{8F0C6B7C-57BA-4674-AE1E-E47AED615BCA}" presName="Name0" presStyleCnt="0">
        <dgm:presLayoutVars>
          <dgm:dir/>
          <dgm:animLvl val="lvl"/>
          <dgm:resizeHandles/>
        </dgm:presLayoutVars>
      </dgm:prSet>
      <dgm:spPr/>
      <dgm:t>
        <a:bodyPr/>
        <a:lstStyle/>
        <a:p>
          <a:endParaRPr lang="en-US"/>
        </a:p>
      </dgm:t>
    </dgm:pt>
    <dgm:pt modelId="{D9552D0F-86E3-408E-9920-8D916C4AAFE6}" type="pres">
      <dgm:prSet presAssocID="{614D37F6-B602-4829-A708-8EB991D0251F}" presName="linNode" presStyleCnt="0"/>
      <dgm:spPr/>
    </dgm:pt>
    <dgm:pt modelId="{D915F854-8742-45BC-8B66-9A89EC19C211}" type="pres">
      <dgm:prSet presAssocID="{614D37F6-B602-4829-A708-8EB991D0251F}" presName="parentShp" presStyleLbl="node1" presStyleIdx="0" presStyleCnt="2">
        <dgm:presLayoutVars>
          <dgm:bulletEnabled val="1"/>
        </dgm:presLayoutVars>
      </dgm:prSet>
      <dgm:spPr/>
      <dgm:t>
        <a:bodyPr/>
        <a:lstStyle/>
        <a:p>
          <a:endParaRPr lang="en-US"/>
        </a:p>
      </dgm:t>
    </dgm:pt>
    <dgm:pt modelId="{410D4926-3486-4A85-B6EC-6D32373A8EA9}" type="pres">
      <dgm:prSet presAssocID="{614D37F6-B602-4829-A708-8EB991D0251F}" presName="childShp" presStyleLbl="bgAccFollowNode1" presStyleIdx="0" presStyleCnt="2">
        <dgm:presLayoutVars>
          <dgm:bulletEnabled val="1"/>
        </dgm:presLayoutVars>
      </dgm:prSet>
      <dgm:spPr/>
      <dgm:t>
        <a:bodyPr/>
        <a:lstStyle/>
        <a:p>
          <a:endParaRPr lang="en-US"/>
        </a:p>
      </dgm:t>
    </dgm:pt>
    <dgm:pt modelId="{C676D9AB-7A8B-4B67-85AD-97432E4683F1}" type="pres">
      <dgm:prSet presAssocID="{585BD328-984C-4DEB-8A79-5BE8A0BDEB44}" presName="spacing" presStyleCnt="0"/>
      <dgm:spPr/>
    </dgm:pt>
    <dgm:pt modelId="{1ECCCB4E-6D0A-4420-874D-21673E94CAB0}" type="pres">
      <dgm:prSet presAssocID="{16E23369-FF8B-4501-AD1D-916FEF3B164D}" presName="linNode" presStyleCnt="0"/>
      <dgm:spPr/>
    </dgm:pt>
    <dgm:pt modelId="{CFA341F7-F81B-4A8A-8AC0-63B4A93CD406}" type="pres">
      <dgm:prSet presAssocID="{16E23369-FF8B-4501-AD1D-916FEF3B164D}" presName="parentShp" presStyleLbl="node1" presStyleIdx="1" presStyleCnt="2">
        <dgm:presLayoutVars>
          <dgm:bulletEnabled val="1"/>
        </dgm:presLayoutVars>
      </dgm:prSet>
      <dgm:spPr/>
      <dgm:t>
        <a:bodyPr/>
        <a:lstStyle/>
        <a:p>
          <a:endParaRPr lang="en-US"/>
        </a:p>
      </dgm:t>
    </dgm:pt>
    <dgm:pt modelId="{9D6A98F1-45E6-4F39-9A6B-5B9F9508B4E7}" type="pres">
      <dgm:prSet presAssocID="{16E23369-FF8B-4501-AD1D-916FEF3B164D}" presName="childShp" presStyleLbl="bgAccFollowNode1" presStyleIdx="1" presStyleCnt="2">
        <dgm:presLayoutVars>
          <dgm:bulletEnabled val="1"/>
        </dgm:presLayoutVars>
      </dgm:prSet>
      <dgm:spPr/>
      <dgm:t>
        <a:bodyPr/>
        <a:lstStyle/>
        <a:p>
          <a:endParaRPr lang="en-US"/>
        </a:p>
      </dgm:t>
    </dgm:pt>
  </dgm:ptLst>
  <dgm:cxnLst>
    <dgm:cxn modelId="{3D81869E-C530-4D25-A0C4-FC8690EED114}" srcId="{16E23369-FF8B-4501-AD1D-916FEF3B164D}" destId="{EF3B1969-895D-4B98-BCCE-193F62F45615}" srcOrd="0" destOrd="0" parTransId="{01B5CEC2-4155-44ED-BE28-98D47EA6A771}" sibTransId="{00CF2DAA-24CE-4F5B-947A-792F3D3B729B}"/>
    <dgm:cxn modelId="{6598D64A-AC08-4CC8-A62C-EC68303994AE}" type="presOf" srcId="{16E23369-FF8B-4501-AD1D-916FEF3B164D}" destId="{CFA341F7-F81B-4A8A-8AC0-63B4A93CD406}" srcOrd="0" destOrd="0" presId="urn:microsoft.com/office/officeart/2005/8/layout/vList6"/>
    <dgm:cxn modelId="{2B3150B9-2D11-4844-8C3C-4DF4AC555371}" srcId="{8F0C6B7C-57BA-4674-AE1E-E47AED615BCA}" destId="{16E23369-FF8B-4501-AD1D-916FEF3B164D}" srcOrd="1" destOrd="0" parTransId="{EF09959B-D73C-42FC-89A5-409045B686F8}" sibTransId="{D5A2FB84-0491-473C-8B38-CA0EF2B12F98}"/>
    <dgm:cxn modelId="{DCF86EB1-F8C6-4963-BFCF-21EEACA7637F}" srcId="{8F0C6B7C-57BA-4674-AE1E-E47AED615BCA}" destId="{614D37F6-B602-4829-A708-8EB991D0251F}" srcOrd="0" destOrd="0" parTransId="{32F6A187-3BC2-4E3C-9ADE-6901CB97F72A}" sibTransId="{585BD328-984C-4DEB-8A79-5BE8A0BDEB44}"/>
    <dgm:cxn modelId="{C78EC862-BA0B-4E86-8CD8-AD142F134184}" type="presOf" srcId="{614D37F6-B602-4829-A708-8EB991D0251F}" destId="{D915F854-8742-45BC-8B66-9A89EC19C211}" srcOrd="0" destOrd="0" presId="urn:microsoft.com/office/officeart/2005/8/layout/vList6"/>
    <dgm:cxn modelId="{CC01D428-B6A8-47FD-978B-F771D8246CB9}" type="presOf" srcId="{45023DED-74B8-490D-A5C2-791BCF7A0830}" destId="{410D4926-3486-4A85-B6EC-6D32373A8EA9}" srcOrd="0" destOrd="0" presId="urn:microsoft.com/office/officeart/2005/8/layout/vList6"/>
    <dgm:cxn modelId="{5F492A8A-52D4-4ADD-91D3-DC91B7D42A91}" type="presOf" srcId="{EF3B1969-895D-4B98-BCCE-193F62F45615}" destId="{9D6A98F1-45E6-4F39-9A6B-5B9F9508B4E7}" srcOrd="0" destOrd="0" presId="urn:microsoft.com/office/officeart/2005/8/layout/vList6"/>
    <dgm:cxn modelId="{FAC67B6A-8EFD-4833-BC0C-CB8BCBB52562}" srcId="{614D37F6-B602-4829-A708-8EB991D0251F}" destId="{45023DED-74B8-490D-A5C2-791BCF7A0830}" srcOrd="0" destOrd="0" parTransId="{F8B08799-83AE-4132-982D-4357B33BF5C4}" sibTransId="{1EFBF23A-6939-433F-8385-85489627B6B1}"/>
    <dgm:cxn modelId="{56687EDB-28C2-4AD3-9C62-F7CD2FFDAFF1}" type="presOf" srcId="{8F0C6B7C-57BA-4674-AE1E-E47AED615BCA}" destId="{3896F532-FA42-4E80-9B55-F03622C9A3B0}" srcOrd="0" destOrd="0" presId="urn:microsoft.com/office/officeart/2005/8/layout/vList6"/>
    <dgm:cxn modelId="{51C02996-C8E9-4346-8E4E-C52150D1F730}" type="presParOf" srcId="{3896F532-FA42-4E80-9B55-F03622C9A3B0}" destId="{D9552D0F-86E3-408E-9920-8D916C4AAFE6}" srcOrd="0" destOrd="0" presId="urn:microsoft.com/office/officeart/2005/8/layout/vList6"/>
    <dgm:cxn modelId="{38E9F00E-DC0E-4866-A472-6F57FAD058D3}" type="presParOf" srcId="{D9552D0F-86E3-408E-9920-8D916C4AAFE6}" destId="{D915F854-8742-45BC-8B66-9A89EC19C211}" srcOrd="0" destOrd="0" presId="urn:microsoft.com/office/officeart/2005/8/layout/vList6"/>
    <dgm:cxn modelId="{C2D1DBDB-7755-4361-A359-B0B864537FB1}" type="presParOf" srcId="{D9552D0F-86E3-408E-9920-8D916C4AAFE6}" destId="{410D4926-3486-4A85-B6EC-6D32373A8EA9}" srcOrd="1" destOrd="0" presId="urn:microsoft.com/office/officeart/2005/8/layout/vList6"/>
    <dgm:cxn modelId="{590CBBBC-1C1F-4093-94F8-DEF9FD688080}" type="presParOf" srcId="{3896F532-FA42-4E80-9B55-F03622C9A3B0}" destId="{C676D9AB-7A8B-4B67-85AD-97432E4683F1}" srcOrd="1" destOrd="0" presId="urn:microsoft.com/office/officeart/2005/8/layout/vList6"/>
    <dgm:cxn modelId="{33AD97BB-C728-4173-A135-70811C71FF3E}" type="presParOf" srcId="{3896F532-FA42-4E80-9B55-F03622C9A3B0}" destId="{1ECCCB4E-6D0A-4420-874D-21673E94CAB0}" srcOrd="2" destOrd="0" presId="urn:microsoft.com/office/officeart/2005/8/layout/vList6"/>
    <dgm:cxn modelId="{7D9D51FE-98F5-4C09-9A83-078089B2F8E1}" type="presParOf" srcId="{1ECCCB4E-6D0A-4420-874D-21673E94CAB0}" destId="{CFA341F7-F81B-4A8A-8AC0-63B4A93CD406}" srcOrd="0" destOrd="0" presId="urn:microsoft.com/office/officeart/2005/8/layout/vList6"/>
    <dgm:cxn modelId="{B9C47566-C93A-439E-8E34-B79AE4DE825D}" type="presParOf" srcId="{1ECCCB4E-6D0A-4420-874D-21673E94CAB0}" destId="{9D6A98F1-45E6-4F39-9A6B-5B9F9508B4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0584F-E945-4DAF-B161-1E386CCA54E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9C7C60D-1CFF-4ED6-8A1E-81DE71EE8798}">
      <dgm:prSet phldrT="[Κείμενο]" custT="1"/>
      <dgm:spPr/>
      <dgm:t>
        <a:bodyPr/>
        <a:lstStyle/>
        <a:p>
          <a:r>
            <a:rPr lang="el-GR" sz="2000" dirty="0" smtClean="0"/>
            <a:t> </a:t>
          </a:r>
          <a:endParaRPr lang="en-US" sz="2000" dirty="0"/>
        </a:p>
      </dgm:t>
    </dgm:pt>
    <dgm:pt modelId="{BB68DF58-929F-4FF1-A537-AADE4C579006}" type="parTrans" cxnId="{990DDFE5-C017-4A65-8801-B689CB85F225}">
      <dgm:prSet/>
      <dgm:spPr/>
      <dgm:t>
        <a:bodyPr/>
        <a:lstStyle/>
        <a:p>
          <a:endParaRPr lang="en-US" sz="2000"/>
        </a:p>
      </dgm:t>
    </dgm:pt>
    <dgm:pt modelId="{AF000325-AAA5-4892-A022-035C95636C76}" type="sibTrans" cxnId="{990DDFE5-C017-4A65-8801-B689CB85F225}">
      <dgm:prSet/>
      <dgm:spPr/>
      <dgm:t>
        <a:bodyPr/>
        <a:lstStyle/>
        <a:p>
          <a:endParaRPr lang="en-US" sz="2000"/>
        </a:p>
      </dgm:t>
    </dgm:pt>
    <dgm:pt modelId="{5AAE4272-F8E5-4E19-B75D-EC8344C1C367}">
      <dgm:prSet phldrT="[Κείμενο]" custT="1"/>
      <dgm:spPr/>
      <dgm:t>
        <a:bodyPr/>
        <a:lstStyle/>
        <a:p>
          <a:r>
            <a:rPr lang="el-GR" sz="2000" dirty="0" smtClean="0"/>
            <a:t>Να ενημερώνει για τα επαγγελματικά καθήκοντα και τον επιβαλλόμενο τρόπο συμπεριφοράς στο χώρο εργασίας.</a:t>
          </a:r>
          <a:endParaRPr lang="en-US" sz="2000" dirty="0"/>
        </a:p>
      </dgm:t>
    </dgm:pt>
    <dgm:pt modelId="{0F7BB79A-A8FA-4750-B8FD-5AB93CABCF3C}" type="parTrans" cxnId="{2A0CFA9F-8F9F-4D1E-A8A9-F546DBEA830B}">
      <dgm:prSet/>
      <dgm:spPr/>
      <dgm:t>
        <a:bodyPr/>
        <a:lstStyle/>
        <a:p>
          <a:endParaRPr lang="en-US" sz="2000"/>
        </a:p>
      </dgm:t>
    </dgm:pt>
    <dgm:pt modelId="{DA3E39C4-5114-4001-A663-0EB58303B566}" type="sibTrans" cxnId="{2A0CFA9F-8F9F-4D1E-A8A9-F546DBEA830B}">
      <dgm:prSet/>
      <dgm:spPr/>
      <dgm:t>
        <a:bodyPr/>
        <a:lstStyle/>
        <a:p>
          <a:endParaRPr lang="en-US" sz="2000"/>
        </a:p>
      </dgm:t>
    </dgm:pt>
    <dgm:pt modelId="{64D0A5F4-7E2C-400B-9A3E-825E559248D9}">
      <dgm:prSet phldrT="[Κείμενο]" custT="1"/>
      <dgm:spPr/>
      <dgm:t>
        <a:bodyPr/>
        <a:lstStyle/>
        <a:p>
          <a:r>
            <a:rPr lang="el-GR" sz="2000" dirty="0" smtClean="0"/>
            <a:t>Να βοηθά στην ανάπτυξη διαπροσωπικών σχέσεων.</a:t>
          </a:r>
          <a:endParaRPr lang="en-US" sz="2000" dirty="0"/>
        </a:p>
      </dgm:t>
    </dgm:pt>
    <dgm:pt modelId="{A8EEA744-72DC-48C9-916D-89ACDB9B3AA3}" type="parTrans" cxnId="{1B93CC15-36E8-43C0-B6A9-D51A1D5D89EA}">
      <dgm:prSet/>
      <dgm:spPr/>
      <dgm:t>
        <a:bodyPr/>
        <a:lstStyle/>
        <a:p>
          <a:endParaRPr lang="en-US" sz="2000"/>
        </a:p>
      </dgm:t>
    </dgm:pt>
    <dgm:pt modelId="{AB2125E2-DDD4-4ABA-9309-20DF390C6D57}" type="sibTrans" cxnId="{1B93CC15-36E8-43C0-B6A9-D51A1D5D89EA}">
      <dgm:prSet/>
      <dgm:spPr/>
      <dgm:t>
        <a:bodyPr/>
        <a:lstStyle/>
        <a:p>
          <a:endParaRPr lang="en-US" sz="2000"/>
        </a:p>
      </dgm:t>
    </dgm:pt>
    <dgm:pt modelId="{10D1D4C8-EDE7-4F0D-972D-68C3ED470AD4}">
      <dgm:prSet phldrT="[Κείμενο]" custT="1"/>
      <dgm:spPr/>
      <dgm:t>
        <a:bodyPr/>
        <a:lstStyle/>
        <a:p>
          <a:r>
            <a:rPr lang="el-GR" sz="2000" dirty="0" smtClean="0"/>
            <a:t> </a:t>
          </a:r>
          <a:endParaRPr lang="en-US" sz="2000" dirty="0"/>
        </a:p>
      </dgm:t>
    </dgm:pt>
    <dgm:pt modelId="{F74DF117-B6F7-4DD3-B7C1-6AB52FFE9857}" type="parTrans" cxnId="{33D0A477-FC4D-4E55-B167-B5B4F72A3E41}">
      <dgm:prSet/>
      <dgm:spPr/>
      <dgm:t>
        <a:bodyPr/>
        <a:lstStyle/>
        <a:p>
          <a:endParaRPr lang="en-US" sz="2000"/>
        </a:p>
      </dgm:t>
    </dgm:pt>
    <dgm:pt modelId="{F7051BB1-F554-40F0-B53D-BAEEB147D52F}" type="sibTrans" cxnId="{33D0A477-FC4D-4E55-B167-B5B4F72A3E41}">
      <dgm:prSet/>
      <dgm:spPr/>
      <dgm:t>
        <a:bodyPr/>
        <a:lstStyle/>
        <a:p>
          <a:endParaRPr lang="en-US" sz="2000"/>
        </a:p>
      </dgm:t>
    </dgm:pt>
    <dgm:pt modelId="{EF56D368-545E-42F3-9E6B-A46AED78C08C}">
      <dgm:prSet phldrT="[Κείμενο]" custT="1"/>
      <dgm:spPr/>
      <dgm:t>
        <a:bodyPr/>
        <a:lstStyle/>
        <a:p>
          <a:r>
            <a:rPr lang="el-GR" sz="2000" dirty="0" smtClean="0"/>
            <a:t>Να ευαισθητοποιεί και να συνειδητοποιεί τις ευθύνες που αναλαμβάνει.</a:t>
          </a:r>
          <a:endParaRPr lang="en-US" sz="2000" dirty="0"/>
        </a:p>
      </dgm:t>
    </dgm:pt>
    <dgm:pt modelId="{974EDF72-4CCA-484F-95AC-22416C6E5F73}" type="parTrans" cxnId="{C2B00574-440E-4BA0-88F9-406339E9B763}">
      <dgm:prSet/>
      <dgm:spPr/>
      <dgm:t>
        <a:bodyPr/>
        <a:lstStyle/>
        <a:p>
          <a:endParaRPr lang="en-US" sz="2000"/>
        </a:p>
      </dgm:t>
    </dgm:pt>
    <dgm:pt modelId="{7EE862AD-D31C-4CAF-AC96-AC6137A68D39}" type="sibTrans" cxnId="{C2B00574-440E-4BA0-88F9-406339E9B763}">
      <dgm:prSet/>
      <dgm:spPr/>
      <dgm:t>
        <a:bodyPr/>
        <a:lstStyle/>
        <a:p>
          <a:endParaRPr lang="en-US" sz="2000"/>
        </a:p>
      </dgm:t>
    </dgm:pt>
    <dgm:pt modelId="{7D51E763-A9C7-4082-8812-142A1ABF3F89}">
      <dgm:prSet phldrT="[Κείμενο]" custT="1"/>
      <dgm:spPr/>
      <dgm:t>
        <a:bodyPr/>
        <a:lstStyle/>
        <a:p>
          <a:r>
            <a:rPr lang="el-GR" sz="2000" dirty="0" smtClean="0"/>
            <a:t>Να βλέπει τον ασθενή με ανάγκες και δικαιώματα.</a:t>
          </a:r>
          <a:endParaRPr lang="en-US" sz="2000" dirty="0"/>
        </a:p>
      </dgm:t>
    </dgm:pt>
    <dgm:pt modelId="{139937E3-0C21-4562-9D24-970177A9165A}" type="parTrans" cxnId="{51D1C9BF-47FC-4BD4-9A5A-AFE246443AEC}">
      <dgm:prSet/>
      <dgm:spPr/>
      <dgm:t>
        <a:bodyPr/>
        <a:lstStyle/>
        <a:p>
          <a:endParaRPr lang="en-US" sz="2000"/>
        </a:p>
      </dgm:t>
    </dgm:pt>
    <dgm:pt modelId="{3A72EB02-E6B8-41AE-AD74-CA0A139110AA}" type="sibTrans" cxnId="{51D1C9BF-47FC-4BD4-9A5A-AFE246443AEC}">
      <dgm:prSet/>
      <dgm:spPr/>
      <dgm:t>
        <a:bodyPr/>
        <a:lstStyle/>
        <a:p>
          <a:endParaRPr lang="en-US" sz="2000"/>
        </a:p>
      </dgm:t>
    </dgm:pt>
    <dgm:pt modelId="{EAE7993D-3291-4CEA-99C9-E6F2557C9BA7}">
      <dgm:prSet phldrT="[Κείμενο]" custT="1"/>
      <dgm:spPr/>
      <dgm:t>
        <a:bodyPr/>
        <a:lstStyle/>
        <a:p>
          <a:r>
            <a:rPr lang="el-GR" sz="2000" dirty="0" smtClean="0"/>
            <a:t> </a:t>
          </a:r>
          <a:endParaRPr lang="en-US" sz="2000" dirty="0"/>
        </a:p>
      </dgm:t>
    </dgm:pt>
    <dgm:pt modelId="{12C0CA10-1AC0-4B6D-8A51-93E074748B85}" type="parTrans" cxnId="{CC749B76-1598-4E8B-B3CA-041397D12F28}">
      <dgm:prSet/>
      <dgm:spPr/>
      <dgm:t>
        <a:bodyPr/>
        <a:lstStyle/>
        <a:p>
          <a:endParaRPr lang="en-US" sz="2000"/>
        </a:p>
      </dgm:t>
    </dgm:pt>
    <dgm:pt modelId="{84DDD3F4-C015-4DE0-B19C-5428F96B2B5A}" type="sibTrans" cxnId="{CC749B76-1598-4E8B-B3CA-041397D12F28}">
      <dgm:prSet/>
      <dgm:spPr/>
      <dgm:t>
        <a:bodyPr/>
        <a:lstStyle/>
        <a:p>
          <a:endParaRPr lang="en-US" sz="2000"/>
        </a:p>
      </dgm:t>
    </dgm:pt>
    <dgm:pt modelId="{E56D0C73-FC82-4440-837C-11D88CEB1CF5}">
      <dgm:prSet phldrT="[Κείμενο]" custT="1"/>
      <dgm:spPr/>
      <dgm:t>
        <a:bodyPr/>
        <a:lstStyle/>
        <a:p>
          <a:r>
            <a:rPr lang="el-GR" sz="2000" dirty="0" smtClean="0"/>
            <a:t>Να λαμβάνει τις βασικές γνώσεις και να οπλίζεται για τα προβλήματα που ενδεχομένως θα προκύψουν από τη σύγκρουση των καθηκόντων και τα διλήμματα στη καθημερινή πράξη.</a:t>
          </a:r>
          <a:endParaRPr lang="en-US" sz="2000" dirty="0"/>
        </a:p>
      </dgm:t>
    </dgm:pt>
    <dgm:pt modelId="{9AD7B438-FFE2-479B-9EE8-278A594F6E51}" type="parTrans" cxnId="{8924938D-C687-4F0B-BEBF-15AFC6A6DB57}">
      <dgm:prSet/>
      <dgm:spPr/>
      <dgm:t>
        <a:bodyPr/>
        <a:lstStyle/>
        <a:p>
          <a:endParaRPr lang="en-US" sz="2000"/>
        </a:p>
      </dgm:t>
    </dgm:pt>
    <dgm:pt modelId="{783EC52C-161F-4470-9EF3-3E315F9D694D}" type="sibTrans" cxnId="{8924938D-C687-4F0B-BEBF-15AFC6A6DB57}">
      <dgm:prSet/>
      <dgm:spPr/>
      <dgm:t>
        <a:bodyPr/>
        <a:lstStyle/>
        <a:p>
          <a:endParaRPr lang="en-US" sz="2000"/>
        </a:p>
      </dgm:t>
    </dgm:pt>
    <dgm:pt modelId="{1E796AA6-8F20-4BAC-8215-3FEDB7907106}" type="pres">
      <dgm:prSet presAssocID="{3250584F-E945-4DAF-B161-1E386CCA54ED}" presName="linearFlow" presStyleCnt="0">
        <dgm:presLayoutVars>
          <dgm:dir/>
          <dgm:animLvl val="lvl"/>
          <dgm:resizeHandles val="exact"/>
        </dgm:presLayoutVars>
      </dgm:prSet>
      <dgm:spPr/>
      <dgm:t>
        <a:bodyPr/>
        <a:lstStyle/>
        <a:p>
          <a:endParaRPr lang="en-US"/>
        </a:p>
      </dgm:t>
    </dgm:pt>
    <dgm:pt modelId="{61488EE7-F98C-4149-9C8E-C920F0355747}" type="pres">
      <dgm:prSet presAssocID="{B9C7C60D-1CFF-4ED6-8A1E-81DE71EE8798}" presName="composite" presStyleCnt="0"/>
      <dgm:spPr/>
    </dgm:pt>
    <dgm:pt modelId="{242F1CAC-7881-4880-9A50-21592E64A935}" type="pres">
      <dgm:prSet presAssocID="{B9C7C60D-1CFF-4ED6-8A1E-81DE71EE8798}" presName="parentText" presStyleLbl="alignNode1" presStyleIdx="0" presStyleCnt="3">
        <dgm:presLayoutVars>
          <dgm:chMax val="1"/>
          <dgm:bulletEnabled val="1"/>
        </dgm:presLayoutVars>
      </dgm:prSet>
      <dgm:spPr/>
      <dgm:t>
        <a:bodyPr/>
        <a:lstStyle/>
        <a:p>
          <a:endParaRPr lang="en-US"/>
        </a:p>
      </dgm:t>
    </dgm:pt>
    <dgm:pt modelId="{28C9202C-5737-4901-A930-3BA576226CB3}" type="pres">
      <dgm:prSet presAssocID="{B9C7C60D-1CFF-4ED6-8A1E-81DE71EE8798}" presName="descendantText" presStyleLbl="alignAcc1" presStyleIdx="0" presStyleCnt="3" custScaleY="142332">
        <dgm:presLayoutVars>
          <dgm:bulletEnabled val="1"/>
        </dgm:presLayoutVars>
      </dgm:prSet>
      <dgm:spPr/>
      <dgm:t>
        <a:bodyPr/>
        <a:lstStyle/>
        <a:p>
          <a:endParaRPr lang="en-US"/>
        </a:p>
      </dgm:t>
    </dgm:pt>
    <dgm:pt modelId="{51D516D2-B996-47EA-85B7-312120AB5E10}" type="pres">
      <dgm:prSet presAssocID="{AF000325-AAA5-4892-A022-035C95636C76}" presName="sp" presStyleCnt="0"/>
      <dgm:spPr/>
    </dgm:pt>
    <dgm:pt modelId="{DF0EA8A4-6C25-4F7A-886B-BBA520133A42}" type="pres">
      <dgm:prSet presAssocID="{10D1D4C8-EDE7-4F0D-972D-68C3ED470AD4}" presName="composite" presStyleCnt="0"/>
      <dgm:spPr/>
    </dgm:pt>
    <dgm:pt modelId="{4CE732DB-8697-411F-8E23-7D01C88BDEBA}" type="pres">
      <dgm:prSet presAssocID="{10D1D4C8-EDE7-4F0D-972D-68C3ED470AD4}" presName="parentText" presStyleLbl="alignNode1" presStyleIdx="1" presStyleCnt="3">
        <dgm:presLayoutVars>
          <dgm:chMax val="1"/>
          <dgm:bulletEnabled val="1"/>
        </dgm:presLayoutVars>
      </dgm:prSet>
      <dgm:spPr/>
      <dgm:t>
        <a:bodyPr/>
        <a:lstStyle/>
        <a:p>
          <a:endParaRPr lang="en-US"/>
        </a:p>
      </dgm:t>
    </dgm:pt>
    <dgm:pt modelId="{46DF2DFD-A5A9-4877-BFB2-BA0364EC916A}" type="pres">
      <dgm:prSet presAssocID="{10D1D4C8-EDE7-4F0D-972D-68C3ED470AD4}" presName="descendantText" presStyleLbl="alignAcc1" presStyleIdx="1" presStyleCnt="3" custScaleY="131074">
        <dgm:presLayoutVars>
          <dgm:bulletEnabled val="1"/>
        </dgm:presLayoutVars>
      </dgm:prSet>
      <dgm:spPr/>
      <dgm:t>
        <a:bodyPr/>
        <a:lstStyle/>
        <a:p>
          <a:endParaRPr lang="en-US"/>
        </a:p>
      </dgm:t>
    </dgm:pt>
    <dgm:pt modelId="{D7D20205-111E-4288-8E1F-A6CF35C5DEF5}" type="pres">
      <dgm:prSet presAssocID="{F7051BB1-F554-40F0-B53D-BAEEB147D52F}" presName="sp" presStyleCnt="0"/>
      <dgm:spPr/>
    </dgm:pt>
    <dgm:pt modelId="{59CA3162-57D5-43E2-A452-46F840D7C187}" type="pres">
      <dgm:prSet presAssocID="{EAE7993D-3291-4CEA-99C9-E6F2557C9BA7}" presName="composite" presStyleCnt="0"/>
      <dgm:spPr/>
    </dgm:pt>
    <dgm:pt modelId="{0F3BDBB7-C9ED-49E9-92CE-F8A32204A61F}" type="pres">
      <dgm:prSet presAssocID="{EAE7993D-3291-4CEA-99C9-E6F2557C9BA7}" presName="parentText" presStyleLbl="alignNode1" presStyleIdx="2" presStyleCnt="3">
        <dgm:presLayoutVars>
          <dgm:chMax val="1"/>
          <dgm:bulletEnabled val="1"/>
        </dgm:presLayoutVars>
      </dgm:prSet>
      <dgm:spPr/>
      <dgm:t>
        <a:bodyPr/>
        <a:lstStyle/>
        <a:p>
          <a:endParaRPr lang="en-US"/>
        </a:p>
      </dgm:t>
    </dgm:pt>
    <dgm:pt modelId="{73F8EEFA-A0D0-4F4D-B3A6-65266161D0B0}" type="pres">
      <dgm:prSet presAssocID="{EAE7993D-3291-4CEA-99C9-E6F2557C9BA7}" presName="descendantText" presStyleLbl="alignAcc1" presStyleIdx="2" presStyleCnt="3" custScaleY="137655">
        <dgm:presLayoutVars>
          <dgm:bulletEnabled val="1"/>
        </dgm:presLayoutVars>
      </dgm:prSet>
      <dgm:spPr/>
      <dgm:t>
        <a:bodyPr/>
        <a:lstStyle/>
        <a:p>
          <a:endParaRPr lang="en-US"/>
        </a:p>
      </dgm:t>
    </dgm:pt>
  </dgm:ptLst>
  <dgm:cxnLst>
    <dgm:cxn modelId="{33D0A477-FC4D-4E55-B167-B5B4F72A3E41}" srcId="{3250584F-E945-4DAF-B161-1E386CCA54ED}" destId="{10D1D4C8-EDE7-4F0D-972D-68C3ED470AD4}" srcOrd="1" destOrd="0" parTransId="{F74DF117-B6F7-4DD3-B7C1-6AB52FFE9857}" sibTransId="{F7051BB1-F554-40F0-B53D-BAEEB147D52F}"/>
    <dgm:cxn modelId="{CC82D3CC-0056-44C7-9B50-9819C380F13A}" type="presOf" srcId="{E56D0C73-FC82-4440-837C-11D88CEB1CF5}" destId="{73F8EEFA-A0D0-4F4D-B3A6-65266161D0B0}" srcOrd="0" destOrd="0" presId="urn:microsoft.com/office/officeart/2005/8/layout/chevron2"/>
    <dgm:cxn modelId="{40FE494B-86C5-40FF-A1CE-CA4E282D3CA6}" type="presOf" srcId="{EAE7993D-3291-4CEA-99C9-E6F2557C9BA7}" destId="{0F3BDBB7-C9ED-49E9-92CE-F8A32204A61F}" srcOrd="0" destOrd="0" presId="urn:microsoft.com/office/officeart/2005/8/layout/chevron2"/>
    <dgm:cxn modelId="{B8C4682C-C6C2-4D42-B350-7BA064420489}" type="presOf" srcId="{3250584F-E945-4DAF-B161-1E386CCA54ED}" destId="{1E796AA6-8F20-4BAC-8215-3FEDB7907106}" srcOrd="0" destOrd="0" presId="urn:microsoft.com/office/officeart/2005/8/layout/chevron2"/>
    <dgm:cxn modelId="{2F776B50-4EE2-4795-A4DC-13D1940C816A}" type="presOf" srcId="{64D0A5F4-7E2C-400B-9A3E-825E559248D9}" destId="{28C9202C-5737-4901-A930-3BA576226CB3}" srcOrd="0" destOrd="1" presId="urn:microsoft.com/office/officeart/2005/8/layout/chevron2"/>
    <dgm:cxn modelId="{8924938D-C687-4F0B-BEBF-15AFC6A6DB57}" srcId="{EAE7993D-3291-4CEA-99C9-E6F2557C9BA7}" destId="{E56D0C73-FC82-4440-837C-11D88CEB1CF5}" srcOrd="0" destOrd="0" parTransId="{9AD7B438-FFE2-479B-9EE8-278A594F6E51}" sibTransId="{783EC52C-161F-4470-9EF3-3E315F9D694D}"/>
    <dgm:cxn modelId="{4C86F439-693A-4951-9926-D5064DF603E1}" type="presOf" srcId="{EF56D368-545E-42F3-9E6B-A46AED78C08C}" destId="{46DF2DFD-A5A9-4877-BFB2-BA0364EC916A}" srcOrd="0" destOrd="0" presId="urn:microsoft.com/office/officeart/2005/8/layout/chevron2"/>
    <dgm:cxn modelId="{B4372C21-7089-4A50-B5D9-6B696A97668B}" type="presOf" srcId="{10D1D4C8-EDE7-4F0D-972D-68C3ED470AD4}" destId="{4CE732DB-8697-411F-8E23-7D01C88BDEBA}" srcOrd="0" destOrd="0" presId="urn:microsoft.com/office/officeart/2005/8/layout/chevron2"/>
    <dgm:cxn modelId="{CC749B76-1598-4E8B-B3CA-041397D12F28}" srcId="{3250584F-E945-4DAF-B161-1E386CCA54ED}" destId="{EAE7993D-3291-4CEA-99C9-E6F2557C9BA7}" srcOrd="2" destOrd="0" parTransId="{12C0CA10-1AC0-4B6D-8A51-93E074748B85}" sibTransId="{84DDD3F4-C015-4DE0-B19C-5428F96B2B5A}"/>
    <dgm:cxn modelId="{2A0CFA9F-8F9F-4D1E-A8A9-F546DBEA830B}" srcId="{B9C7C60D-1CFF-4ED6-8A1E-81DE71EE8798}" destId="{5AAE4272-F8E5-4E19-B75D-EC8344C1C367}" srcOrd="0" destOrd="0" parTransId="{0F7BB79A-A8FA-4750-B8FD-5AB93CABCF3C}" sibTransId="{DA3E39C4-5114-4001-A663-0EB58303B566}"/>
    <dgm:cxn modelId="{51D1C9BF-47FC-4BD4-9A5A-AFE246443AEC}" srcId="{10D1D4C8-EDE7-4F0D-972D-68C3ED470AD4}" destId="{7D51E763-A9C7-4082-8812-142A1ABF3F89}" srcOrd="1" destOrd="0" parTransId="{139937E3-0C21-4562-9D24-970177A9165A}" sibTransId="{3A72EB02-E6B8-41AE-AD74-CA0A139110AA}"/>
    <dgm:cxn modelId="{930F128D-8DB9-47EC-A82D-1E79CC843CD9}" type="presOf" srcId="{7D51E763-A9C7-4082-8812-142A1ABF3F89}" destId="{46DF2DFD-A5A9-4877-BFB2-BA0364EC916A}" srcOrd="0" destOrd="1" presId="urn:microsoft.com/office/officeart/2005/8/layout/chevron2"/>
    <dgm:cxn modelId="{1B93CC15-36E8-43C0-B6A9-D51A1D5D89EA}" srcId="{B9C7C60D-1CFF-4ED6-8A1E-81DE71EE8798}" destId="{64D0A5F4-7E2C-400B-9A3E-825E559248D9}" srcOrd="1" destOrd="0" parTransId="{A8EEA744-72DC-48C9-916D-89ACDB9B3AA3}" sibTransId="{AB2125E2-DDD4-4ABA-9309-20DF390C6D57}"/>
    <dgm:cxn modelId="{A7E091C8-B078-4F93-8DA5-477737B8B14A}" type="presOf" srcId="{5AAE4272-F8E5-4E19-B75D-EC8344C1C367}" destId="{28C9202C-5737-4901-A930-3BA576226CB3}" srcOrd="0" destOrd="0" presId="urn:microsoft.com/office/officeart/2005/8/layout/chevron2"/>
    <dgm:cxn modelId="{990DDFE5-C017-4A65-8801-B689CB85F225}" srcId="{3250584F-E945-4DAF-B161-1E386CCA54ED}" destId="{B9C7C60D-1CFF-4ED6-8A1E-81DE71EE8798}" srcOrd="0" destOrd="0" parTransId="{BB68DF58-929F-4FF1-A537-AADE4C579006}" sibTransId="{AF000325-AAA5-4892-A022-035C95636C76}"/>
    <dgm:cxn modelId="{71AEE5E0-6319-40E3-8097-5E53BE1F2B90}" type="presOf" srcId="{B9C7C60D-1CFF-4ED6-8A1E-81DE71EE8798}" destId="{242F1CAC-7881-4880-9A50-21592E64A935}" srcOrd="0" destOrd="0" presId="urn:microsoft.com/office/officeart/2005/8/layout/chevron2"/>
    <dgm:cxn modelId="{C2B00574-440E-4BA0-88F9-406339E9B763}" srcId="{10D1D4C8-EDE7-4F0D-972D-68C3ED470AD4}" destId="{EF56D368-545E-42F3-9E6B-A46AED78C08C}" srcOrd="0" destOrd="0" parTransId="{974EDF72-4CCA-484F-95AC-22416C6E5F73}" sibTransId="{7EE862AD-D31C-4CAF-AC96-AC6137A68D39}"/>
    <dgm:cxn modelId="{34C6CEF9-4E57-46BD-B2DF-5E07782CDF70}" type="presParOf" srcId="{1E796AA6-8F20-4BAC-8215-3FEDB7907106}" destId="{61488EE7-F98C-4149-9C8E-C920F0355747}" srcOrd="0" destOrd="0" presId="urn:microsoft.com/office/officeart/2005/8/layout/chevron2"/>
    <dgm:cxn modelId="{C6C9D2A1-241D-47B1-89DD-BFD9C7E1E7A4}" type="presParOf" srcId="{61488EE7-F98C-4149-9C8E-C920F0355747}" destId="{242F1CAC-7881-4880-9A50-21592E64A935}" srcOrd="0" destOrd="0" presId="urn:microsoft.com/office/officeart/2005/8/layout/chevron2"/>
    <dgm:cxn modelId="{5D73FE8C-C78E-4804-AB9F-C1EBAB3BA1AE}" type="presParOf" srcId="{61488EE7-F98C-4149-9C8E-C920F0355747}" destId="{28C9202C-5737-4901-A930-3BA576226CB3}" srcOrd="1" destOrd="0" presId="urn:microsoft.com/office/officeart/2005/8/layout/chevron2"/>
    <dgm:cxn modelId="{2CFA0239-BE7E-4863-B075-DFF4EA1BC0D1}" type="presParOf" srcId="{1E796AA6-8F20-4BAC-8215-3FEDB7907106}" destId="{51D516D2-B996-47EA-85B7-312120AB5E10}" srcOrd="1" destOrd="0" presId="urn:microsoft.com/office/officeart/2005/8/layout/chevron2"/>
    <dgm:cxn modelId="{8CEF507D-80B2-4CFE-835C-DB40331DCB12}" type="presParOf" srcId="{1E796AA6-8F20-4BAC-8215-3FEDB7907106}" destId="{DF0EA8A4-6C25-4F7A-886B-BBA520133A42}" srcOrd="2" destOrd="0" presId="urn:microsoft.com/office/officeart/2005/8/layout/chevron2"/>
    <dgm:cxn modelId="{DEFE74B6-C092-4396-AB3C-42A83715E6E9}" type="presParOf" srcId="{DF0EA8A4-6C25-4F7A-886B-BBA520133A42}" destId="{4CE732DB-8697-411F-8E23-7D01C88BDEBA}" srcOrd="0" destOrd="0" presId="urn:microsoft.com/office/officeart/2005/8/layout/chevron2"/>
    <dgm:cxn modelId="{B6E0A1E5-8D67-4C15-8CD4-4FD0DAD1F990}" type="presParOf" srcId="{DF0EA8A4-6C25-4F7A-886B-BBA520133A42}" destId="{46DF2DFD-A5A9-4877-BFB2-BA0364EC916A}" srcOrd="1" destOrd="0" presId="urn:microsoft.com/office/officeart/2005/8/layout/chevron2"/>
    <dgm:cxn modelId="{7E89998A-977C-4900-AD97-8A71D2C92E30}" type="presParOf" srcId="{1E796AA6-8F20-4BAC-8215-3FEDB7907106}" destId="{D7D20205-111E-4288-8E1F-A6CF35C5DEF5}" srcOrd="3" destOrd="0" presId="urn:microsoft.com/office/officeart/2005/8/layout/chevron2"/>
    <dgm:cxn modelId="{C9D8E4F9-7B78-495F-ABDC-1A08E35E460E}" type="presParOf" srcId="{1E796AA6-8F20-4BAC-8215-3FEDB7907106}" destId="{59CA3162-57D5-43E2-A452-46F840D7C187}" srcOrd="4" destOrd="0" presId="urn:microsoft.com/office/officeart/2005/8/layout/chevron2"/>
    <dgm:cxn modelId="{7F92C8EA-949F-4F8B-8E28-CB5173910208}" type="presParOf" srcId="{59CA3162-57D5-43E2-A452-46F840D7C187}" destId="{0F3BDBB7-C9ED-49E9-92CE-F8A32204A61F}" srcOrd="0" destOrd="0" presId="urn:microsoft.com/office/officeart/2005/8/layout/chevron2"/>
    <dgm:cxn modelId="{DD3AC29B-7F59-4ECD-AF72-B10B0F0B722A}" type="presParOf" srcId="{59CA3162-57D5-43E2-A452-46F840D7C187}" destId="{73F8EEFA-A0D0-4F4D-B3A6-65266161D0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p:spPr>
        <p:txBody>
          <a:bodyPr>
            <a:normAutofit/>
          </a:bodyPr>
          <a:lstStyle>
            <a:lvl1pPr marL="92075" indent="0" algn="l">
              <a:defRPr sz="3600">
                <a:solidFill>
                  <a:schemeClr val="bg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323528" y="1484784"/>
            <a:ext cx="8568952" cy="525658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Νομοθεσία /Δεοντολογία Νοσηλευτικού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1</a:t>
            </a:r>
            <a:r>
              <a:rPr lang="el-GR" sz="2600" dirty="0" smtClean="0"/>
              <a:t>:</a:t>
            </a:r>
            <a:r>
              <a:rPr lang="en-US" sz="2600" dirty="0" smtClean="0"/>
              <a:t> </a:t>
            </a:r>
            <a:r>
              <a:rPr lang="el-GR" sz="2600" dirty="0" smtClean="0"/>
              <a:t>Δεοντολογία – Ορισμοί </a:t>
            </a:r>
            <a:endParaRPr lang="en-US" sz="2600" dirty="0" smtClean="0"/>
          </a:p>
          <a:p>
            <a:pPr>
              <a:spcBef>
                <a:spcPts val="0"/>
              </a:spcBef>
            </a:pPr>
            <a:r>
              <a:rPr lang="el-GR" sz="2200" dirty="0"/>
              <a:t>Ευγενία </a:t>
            </a:r>
            <a:r>
              <a:rPr lang="el-GR" sz="2200" dirty="0" err="1" smtClean="0"/>
              <a:t>Βλάχου</a:t>
            </a:r>
            <a:r>
              <a:rPr lang="en-US" sz="2200" dirty="0" smtClean="0"/>
              <a:t>,</a:t>
            </a:r>
            <a:r>
              <a:rPr lang="el-GR" sz="2200" dirty="0" smtClean="0"/>
              <a:t> </a:t>
            </a:r>
            <a:r>
              <a:rPr lang="el-GR" sz="2200" dirty="0"/>
              <a:t>Ελένη </a:t>
            </a:r>
            <a:r>
              <a:rPr lang="el-GR" sz="2200" dirty="0" smtClean="0"/>
              <a:t>Ευαγγέλου</a:t>
            </a:r>
            <a:r>
              <a:rPr lang="en-US" sz="2200" dirty="0" smtClean="0"/>
              <a:t> </a:t>
            </a:r>
            <a:endParaRPr lang="el-GR" sz="2200" dirty="0"/>
          </a:p>
          <a:p>
            <a:pPr>
              <a:spcBef>
                <a:spcPts val="0"/>
              </a:spcBef>
            </a:pPr>
            <a:r>
              <a:rPr lang="el-GR" sz="22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Παράγοντες που μπορεί να επιδράσουν με την ηθική μίας κοινωνίας και αναφέρονται στο περιβάλλον </a:t>
            </a:r>
            <a:r>
              <a:rPr lang="el-GR" sz="2800" b="0" dirty="0" smtClean="0"/>
              <a:t>1/3</a:t>
            </a:r>
            <a:endParaRPr lang="en-US" sz="2800" b="0" dirty="0"/>
          </a:p>
        </p:txBody>
      </p:sp>
      <p:sp>
        <p:nvSpPr>
          <p:cNvPr id="3" name="2 - Θέση περιεχομένου"/>
          <p:cNvSpPr>
            <a:spLocks noGrp="1"/>
          </p:cNvSpPr>
          <p:nvPr>
            <p:ph idx="1"/>
          </p:nvPr>
        </p:nvSpPr>
        <p:spPr/>
        <p:txBody>
          <a:bodyPr>
            <a:normAutofit/>
          </a:bodyPr>
          <a:lstStyle/>
          <a:p>
            <a:pPr marL="0" indent="0">
              <a:buNone/>
            </a:pPr>
            <a:r>
              <a:rPr lang="el-GR" dirty="0" smtClean="0"/>
              <a:t>Γεωγραφικό περιβάλλον: </a:t>
            </a:r>
            <a:endParaRPr lang="en-US" dirty="0" smtClean="0"/>
          </a:p>
          <a:p>
            <a:endParaRPr lang="el-GR" dirty="0" smtClean="0"/>
          </a:p>
          <a:p>
            <a:r>
              <a:rPr lang="el-GR" dirty="0" smtClean="0"/>
              <a:t>Η τοποθεσία μίας κοινωνίας επιδρά στις αξίες που υποστηρίζονται από την ηθική. Άλλο ηθικό προσανατολισμό έχει ένας μεσογειακός λαός από έναν της Βόρειας Ευρώπης.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171106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000" dirty="0" smtClean="0"/>
              <a:t>Παράγοντες που μπορεί να επιδράσουν με την ηθική μίας κοινωνίας και αναφέρονται στο περιβάλλον </a:t>
            </a:r>
            <a:r>
              <a:rPr lang="el-GR" sz="2800" b="0" dirty="0" smtClean="0">
                <a:solidFill>
                  <a:prstClr val="white"/>
                </a:solidFill>
              </a:rPr>
              <a:t>2/3</a:t>
            </a:r>
            <a:endParaRPr lang="en-US" sz="3000" dirty="0"/>
          </a:p>
        </p:txBody>
      </p:sp>
      <p:sp>
        <p:nvSpPr>
          <p:cNvPr id="3" name="2 - Θέση περιεχομένου"/>
          <p:cNvSpPr>
            <a:spLocks noGrp="1"/>
          </p:cNvSpPr>
          <p:nvPr>
            <p:ph idx="1"/>
          </p:nvPr>
        </p:nvSpPr>
        <p:spPr/>
        <p:txBody>
          <a:bodyPr/>
          <a:lstStyle/>
          <a:p>
            <a:pPr marL="0" indent="0">
              <a:buNone/>
            </a:pPr>
            <a:r>
              <a:rPr lang="el-GR" dirty="0" smtClean="0"/>
              <a:t>Πολιτισμικό περιβάλλον: </a:t>
            </a:r>
            <a:endParaRPr lang="en-US" dirty="0" smtClean="0"/>
          </a:p>
          <a:p>
            <a:endParaRPr lang="el-GR" dirty="0" smtClean="0"/>
          </a:p>
          <a:p>
            <a:r>
              <a:rPr lang="el-GR" dirty="0" err="1" smtClean="0"/>
              <a:t>To</a:t>
            </a:r>
            <a:r>
              <a:rPr lang="el-GR" dirty="0" smtClean="0"/>
              <a:t> πολιτισμικό περιβάλλον καθορίζει την ηθική μίας κοινωνίας. </a:t>
            </a:r>
          </a:p>
          <a:p>
            <a:r>
              <a:rPr lang="el-GR" dirty="0" smtClean="0"/>
              <a:t>Οι κώδικες ηθικής που αφορούν τις κοινωνίες της Κίνας και της Ιαπωνίας είναι </a:t>
            </a:r>
            <a:r>
              <a:rPr lang="el-GR" dirty="0" err="1" smtClean="0"/>
              <a:t>αντιδιαμετρικά</a:t>
            </a:r>
            <a:r>
              <a:rPr lang="el-GR" dirty="0" smtClean="0"/>
              <a:t> αντίθετοι με αυτούς των Δυτικών κοινωνιών.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555372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000" dirty="0" smtClean="0"/>
              <a:t>Παράγοντες που μπορεί να επιδράσουν με την ηθική μίας κοινωνίας και αναφέρονται στο περιβάλλον </a:t>
            </a:r>
            <a:r>
              <a:rPr lang="el-GR" sz="2800" b="0" dirty="0" smtClean="0">
                <a:solidFill>
                  <a:prstClr val="white"/>
                </a:solidFill>
              </a:rPr>
              <a:t>3/3</a:t>
            </a:r>
            <a:endParaRPr lang="en-US" sz="3000" dirty="0"/>
          </a:p>
        </p:txBody>
      </p:sp>
      <p:sp>
        <p:nvSpPr>
          <p:cNvPr id="3" name="2 - Θέση περιεχομένου"/>
          <p:cNvSpPr>
            <a:spLocks noGrp="1"/>
          </p:cNvSpPr>
          <p:nvPr>
            <p:ph idx="1"/>
          </p:nvPr>
        </p:nvSpPr>
        <p:spPr/>
        <p:txBody>
          <a:bodyPr>
            <a:normAutofit/>
          </a:bodyPr>
          <a:lstStyle/>
          <a:p>
            <a:pPr marL="0" indent="0">
              <a:buNone/>
            </a:pPr>
            <a:r>
              <a:rPr lang="el-GR" dirty="0" smtClean="0"/>
              <a:t>Τεχνολογικό περιβάλλον: </a:t>
            </a:r>
            <a:endParaRPr lang="en-US" dirty="0" smtClean="0"/>
          </a:p>
          <a:p>
            <a:endParaRPr lang="el-GR" dirty="0" smtClean="0"/>
          </a:p>
          <a:p>
            <a:r>
              <a:rPr lang="el-GR" dirty="0" smtClean="0"/>
              <a:t>Και η τεχνολογία επηρεάζει την ηθική. Αρκεί να αναλογιστούμε τα τεχνολογικά επιτεύγματα της Βιοτεχνολογίας και της Κλωνοποίησης που απασχολούν αρκετά τους Δυτικούς πολιτισμούς. </a:t>
            </a:r>
          </a:p>
          <a:p>
            <a:r>
              <a:rPr lang="el-GR" dirty="0" smtClean="0"/>
              <a:t>Σε μία πρωτόγονη φυλή της Αυστραλίας  κώδικες ηθικής που αφορούν την κλωνοποίηση φυσικά δεν υφίστανται.</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560847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Βιοηθική </a:t>
            </a:r>
            <a:endParaRPr lang="en-US" dirty="0"/>
          </a:p>
        </p:txBody>
      </p:sp>
      <p:sp>
        <p:nvSpPr>
          <p:cNvPr id="3" name="2 - Θέση περιεχομένου"/>
          <p:cNvSpPr>
            <a:spLocks noGrp="1"/>
          </p:cNvSpPr>
          <p:nvPr>
            <p:ph idx="1"/>
          </p:nvPr>
        </p:nvSpPr>
        <p:spPr/>
        <p:txBody>
          <a:bodyPr/>
          <a:lstStyle/>
          <a:p>
            <a:r>
              <a:rPr lang="el-GR" dirty="0" smtClean="0"/>
              <a:t>Η </a:t>
            </a:r>
            <a:r>
              <a:rPr lang="el-GR" b="1" dirty="0" smtClean="0"/>
              <a:t>Βιοηθική</a:t>
            </a:r>
            <a:r>
              <a:rPr lang="el-GR" dirty="0" smtClean="0"/>
              <a:t> είναι η επιστήμη η οποία ασχολείται με τη φιλοσοφική θεώρηση των ηθών και εθίμων, αλλά και των ηθικών κανόνων επί θεμάτων που προκύπτουν στο πλαίσιο της παροχής υπηρεσιών υγείας.</a:t>
            </a:r>
          </a:p>
          <a:p>
            <a:endParaRPr lang="el-GR" dirty="0" smtClean="0"/>
          </a:p>
          <a:p>
            <a:r>
              <a:rPr lang="el-GR" dirty="0" smtClean="0"/>
              <a:t>Η Βιοηθική μπορεί να υπαχθεί στα πλαίσια της γενικότερα θεωρούμενης </a:t>
            </a:r>
            <a:r>
              <a:rPr lang="el-GR" b="1" dirty="0" smtClean="0"/>
              <a:t>Εφαρμοσμένης Ηθικής.</a:t>
            </a:r>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396579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ηθική αιτιολόγηση μιας πράξης </a:t>
            </a:r>
            <a:br>
              <a:rPr lang="el-GR" dirty="0" smtClean="0"/>
            </a:br>
            <a:r>
              <a:rPr lang="el-GR" dirty="0" smtClean="0"/>
              <a:t>στηρίζεται στις:</a:t>
            </a:r>
            <a:endParaRPr lang="en-US" dirty="0"/>
          </a:p>
        </p:txBody>
      </p:sp>
      <p:sp>
        <p:nvSpPr>
          <p:cNvPr id="3" name="2 - Θέση περιεχομένου"/>
          <p:cNvSpPr>
            <a:spLocks noGrp="1"/>
          </p:cNvSpPr>
          <p:nvPr>
            <p:ph idx="1"/>
          </p:nvPr>
        </p:nvSpPr>
        <p:spPr/>
        <p:txBody>
          <a:bodyPr/>
          <a:lstStyle/>
          <a:p>
            <a:pPr>
              <a:lnSpc>
                <a:spcPct val="200000"/>
              </a:lnSpc>
            </a:pPr>
            <a:r>
              <a:rPr lang="el-GR" dirty="0" smtClean="0"/>
              <a:t>Θεωρίες</a:t>
            </a:r>
          </a:p>
          <a:p>
            <a:pPr>
              <a:lnSpc>
                <a:spcPct val="200000"/>
              </a:lnSpc>
            </a:pPr>
            <a:r>
              <a:rPr lang="el-GR" dirty="0" smtClean="0"/>
              <a:t>Αρχές</a:t>
            </a:r>
          </a:p>
          <a:p>
            <a:pPr>
              <a:lnSpc>
                <a:spcPct val="200000"/>
              </a:lnSpc>
            </a:pPr>
            <a:r>
              <a:rPr lang="el-GR" dirty="0" smtClean="0"/>
              <a:t>Κανόνες</a:t>
            </a:r>
          </a:p>
          <a:p>
            <a:pPr>
              <a:lnSpc>
                <a:spcPct val="200000"/>
              </a:lnSpc>
            </a:pPr>
            <a:r>
              <a:rPr lang="el-GR" dirty="0" smtClean="0"/>
              <a:t>Κρίσεις ή Αποφάσεις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627769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θεωρίες</a:t>
            </a:r>
            <a:endParaRPr lang="en-US" dirty="0"/>
          </a:p>
        </p:txBody>
      </p:sp>
      <p:sp>
        <p:nvSpPr>
          <p:cNvPr id="3" name="2 - Θέση περιεχομένου"/>
          <p:cNvSpPr>
            <a:spLocks noGrp="1"/>
          </p:cNvSpPr>
          <p:nvPr>
            <p:ph idx="1"/>
          </p:nvPr>
        </p:nvSpPr>
        <p:spPr/>
        <p:txBody>
          <a:bodyPr/>
          <a:lstStyle/>
          <a:p>
            <a:pPr>
              <a:lnSpc>
                <a:spcPct val="130000"/>
              </a:lnSpc>
            </a:pPr>
            <a:r>
              <a:rPr lang="el-GR" dirty="0" smtClean="0"/>
              <a:t>Οι </a:t>
            </a:r>
            <a:r>
              <a:rPr lang="el-GR" b="1" dirty="0" smtClean="0"/>
              <a:t>θεωρίες</a:t>
            </a:r>
            <a:r>
              <a:rPr lang="el-GR" dirty="0" smtClean="0"/>
              <a:t> αποτελούν ένα σύνολο αρχών και κανόνων που στηρίζουν και προβάλλουν ως κριτήριο ότι θεωρείται αποδεκτό.</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24435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Αρχές </a:t>
            </a:r>
            <a:endParaRPr lang="en-US" dirty="0"/>
          </a:p>
        </p:txBody>
      </p:sp>
      <p:sp>
        <p:nvSpPr>
          <p:cNvPr id="3" name="2 - Θέση περιεχομένου"/>
          <p:cNvSpPr>
            <a:spLocks noGrp="1"/>
          </p:cNvSpPr>
          <p:nvPr>
            <p:ph idx="1"/>
          </p:nvPr>
        </p:nvSpPr>
        <p:spPr/>
        <p:txBody>
          <a:bodyPr/>
          <a:lstStyle/>
          <a:p>
            <a:r>
              <a:rPr lang="el-GR" dirty="0" smtClean="0"/>
              <a:t>Οι </a:t>
            </a:r>
            <a:r>
              <a:rPr lang="el-GR" b="1" dirty="0" smtClean="0"/>
              <a:t>Αρχές</a:t>
            </a:r>
            <a:r>
              <a:rPr lang="el-GR" dirty="0" smtClean="0"/>
              <a:t> είναι γενικές και θεμελιώδεις εκφράσεις των κανόνων, υπεράνω ειδικών περιπτώσεων.</a:t>
            </a:r>
          </a:p>
          <a:p>
            <a:endParaRPr lang="el-GR" dirty="0" smtClean="0"/>
          </a:p>
          <a:p>
            <a:r>
              <a:rPr lang="el-GR" dirty="0" smtClean="0"/>
              <a:t>Η Αρχή π.χ. του σεβασμού στον άνθρωπο θεμελιώνει ορισμένους ηθικούς κανόνες, όπως η υποχρέωση ανακοίνωσης της αλήθειας στον άρρωστο.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707736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a:t>
            </a:r>
            <a:endParaRPr lang="en-US" dirty="0"/>
          </a:p>
        </p:txBody>
      </p:sp>
      <p:sp>
        <p:nvSpPr>
          <p:cNvPr id="3" name="2 - Θέση περιεχομένου"/>
          <p:cNvSpPr>
            <a:spLocks noGrp="1"/>
          </p:cNvSpPr>
          <p:nvPr>
            <p:ph idx="1"/>
          </p:nvPr>
        </p:nvSpPr>
        <p:spPr/>
        <p:txBody>
          <a:bodyPr/>
          <a:lstStyle/>
          <a:p>
            <a:r>
              <a:rPr lang="el-GR" dirty="0" smtClean="0"/>
              <a:t>Οι </a:t>
            </a:r>
            <a:r>
              <a:rPr lang="el-GR" b="1" dirty="0" smtClean="0"/>
              <a:t>Κανόνες</a:t>
            </a:r>
            <a:r>
              <a:rPr lang="el-GR" dirty="0" smtClean="0"/>
              <a:t> κωδικοποιούν, κατά κάποιο τρόπο, την αξία ή την απαξία των πράξεων κατά περίπτωση.</a:t>
            </a:r>
          </a:p>
          <a:p>
            <a:endParaRPr lang="el-GR" dirty="0" smtClean="0"/>
          </a:p>
          <a:p>
            <a:r>
              <a:rPr lang="el-GR" dirty="0" smtClean="0"/>
              <a:t>Κανόνας π.χ. είναι η αποφυγή του ψεύδους στον άρρωστο.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891476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Κρίσεις ή Αποφάσεις</a:t>
            </a:r>
            <a:endParaRPr lang="en-US" dirty="0"/>
          </a:p>
        </p:txBody>
      </p:sp>
      <p:sp>
        <p:nvSpPr>
          <p:cNvPr id="3" name="2 - Θέση περιεχομένου"/>
          <p:cNvSpPr>
            <a:spLocks noGrp="1"/>
          </p:cNvSpPr>
          <p:nvPr>
            <p:ph idx="1"/>
          </p:nvPr>
        </p:nvSpPr>
        <p:spPr/>
        <p:txBody>
          <a:bodyPr/>
          <a:lstStyle/>
          <a:p>
            <a:r>
              <a:rPr lang="el-GR" dirty="0" smtClean="0"/>
              <a:t>Οι </a:t>
            </a:r>
            <a:r>
              <a:rPr lang="el-GR" b="1" dirty="0" smtClean="0"/>
              <a:t>Κρίσεις </a:t>
            </a:r>
            <a:r>
              <a:rPr lang="el-GR" dirty="0" smtClean="0"/>
              <a:t>ή οι </a:t>
            </a:r>
            <a:r>
              <a:rPr lang="el-GR" b="1" dirty="0" smtClean="0"/>
              <a:t>Αποφάσεις</a:t>
            </a:r>
            <a:r>
              <a:rPr lang="el-GR" dirty="0" smtClean="0"/>
              <a:t> αποτελούν το συμπέρασμα για τη συγκεκριμένη πράξη.</a:t>
            </a:r>
          </a:p>
          <a:p>
            <a:endParaRPr lang="el-GR" dirty="0" smtClean="0"/>
          </a:p>
          <a:p>
            <a:r>
              <a:rPr lang="el-GR" dirty="0" smtClean="0"/>
              <a:t>Οι Κρίσεις ή οι Αποφάσεις τεκμηριώνονται από ηθικούς κανόνες, οι οποίοι με τη σειρά τους, θεμελιώνονται σε αρχές που τελικά ανάγονται σε ηθικές θεωρίες.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497992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Πρόβλημα </a:t>
            </a:r>
            <a:r>
              <a:rPr lang="el-GR" sz="3000" b="0" dirty="0" smtClean="0"/>
              <a:t>1/2</a:t>
            </a:r>
            <a:endParaRPr lang="el-GR" sz="3000" b="0" dirty="0"/>
          </a:p>
        </p:txBody>
      </p:sp>
      <p:sp>
        <p:nvSpPr>
          <p:cNvPr id="3" name="2 - Θέση περιεχομένου"/>
          <p:cNvSpPr>
            <a:spLocks noGrp="1"/>
          </p:cNvSpPr>
          <p:nvPr>
            <p:ph idx="1"/>
          </p:nvPr>
        </p:nvSpPr>
        <p:spPr/>
        <p:txBody>
          <a:bodyPr/>
          <a:lstStyle/>
          <a:p>
            <a:pPr marL="0" indent="0">
              <a:buNone/>
            </a:pPr>
            <a:r>
              <a:rPr lang="el-GR" sz="2400" b="1" dirty="0" smtClean="0"/>
              <a:t>Πρόβλημα </a:t>
            </a:r>
            <a:r>
              <a:rPr lang="el-GR" sz="2400" dirty="0" smtClean="0"/>
              <a:t>	</a:t>
            </a:r>
          </a:p>
          <a:p>
            <a:pPr marL="0" indent="0">
              <a:buNone/>
            </a:pPr>
            <a:r>
              <a:rPr lang="el-GR" sz="2400" dirty="0" smtClean="0"/>
              <a:t>Κάθε ζήτημα που η λύση του παρουσιάζει δυσκολίες</a:t>
            </a:r>
          </a:p>
          <a:p>
            <a:pPr marL="0" indent="0">
              <a:buNone/>
            </a:pPr>
            <a:r>
              <a:rPr lang="el-GR" dirty="0"/>
              <a:t>ή</a:t>
            </a:r>
            <a:r>
              <a:rPr lang="el-GR" sz="2400" dirty="0" smtClean="0"/>
              <a:t>	</a:t>
            </a:r>
          </a:p>
          <a:p>
            <a:pPr marL="0" indent="0">
              <a:buNone/>
            </a:pPr>
            <a:r>
              <a:rPr lang="el-GR" sz="2400" dirty="0" smtClean="0"/>
              <a:t>Ζήτημα προβαλλόμενο για λύση με εφαρμογή μαθηματικών ή  άλλων επιστημονικών μεθόδων.</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78047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Από τη δεκαετία του 1960... </a:t>
            </a:r>
            <a:r>
              <a:rPr lang="el-GR" sz="3000" b="0" dirty="0" smtClean="0"/>
              <a:t>1/4</a:t>
            </a:r>
            <a:r>
              <a:rPr lang="el-GR" dirty="0" smtClean="0"/>
              <a:t> </a:t>
            </a:r>
            <a:endParaRPr lang="en-US" dirty="0"/>
          </a:p>
        </p:txBody>
      </p:sp>
      <p:sp>
        <p:nvSpPr>
          <p:cNvPr id="3" name="2 - Θέση περιεχομένου"/>
          <p:cNvSpPr>
            <a:spLocks noGrp="1"/>
          </p:cNvSpPr>
          <p:nvPr>
            <p:ph idx="1"/>
          </p:nvPr>
        </p:nvSpPr>
        <p:spPr/>
        <p:txBody>
          <a:bodyPr/>
          <a:lstStyle/>
          <a:p>
            <a:r>
              <a:rPr lang="el-GR" dirty="0"/>
              <a:t>Τ</a:t>
            </a:r>
            <a:r>
              <a:rPr lang="el-GR" dirty="0" smtClean="0"/>
              <a:t>εχνολογικές εξελίξεις επέτρεψαν την δημιουργία Μονάδων Εντατικής Θεραπείας.</a:t>
            </a:r>
          </a:p>
          <a:p>
            <a:endParaRPr lang="en-US" dirty="0" smtClean="0"/>
          </a:p>
          <a:p>
            <a:r>
              <a:rPr lang="el-GR" dirty="0" smtClean="0"/>
              <a:t>Νέες </a:t>
            </a:r>
            <a:r>
              <a:rPr lang="el-GR" dirty="0" err="1" smtClean="0"/>
              <a:t>βιοιατρικές</a:t>
            </a:r>
            <a:r>
              <a:rPr lang="el-GR" dirty="0" smtClean="0"/>
              <a:t> εξελίξεις (μεταμοσχεύσεις, εξωσωματική γονιμοποίηση, εμβόλια </a:t>
            </a:r>
            <a:r>
              <a:rPr lang="el-GR" dirty="0" err="1" smtClean="0"/>
              <a:t>κ.α</a:t>
            </a:r>
            <a:r>
              <a:rPr lang="el-GR" dirty="0" smtClean="0"/>
              <a:t>).</a:t>
            </a:r>
          </a:p>
          <a:p>
            <a:endParaRPr lang="el-GR" dirty="0" smtClean="0"/>
          </a:p>
          <a:p>
            <a:r>
              <a:rPr lang="el-GR" dirty="0" smtClean="0"/>
              <a:t>Πρόοδοι στις χειρουργικές τεχνικές (επεμβάσεις ανοιχτής καρδιάς).</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353417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Πρόβλημα </a:t>
            </a:r>
            <a:r>
              <a:rPr lang="el-GR" sz="3000" b="0" dirty="0" smtClean="0">
                <a:solidFill>
                  <a:prstClr val="white"/>
                </a:solidFill>
              </a:rPr>
              <a:t>2/2</a:t>
            </a:r>
            <a:endParaRPr lang="el-GR" dirty="0"/>
          </a:p>
        </p:txBody>
      </p:sp>
      <p:sp>
        <p:nvSpPr>
          <p:cNvPr id="3" name="2 - Θέση περιεχομένου"/>
          <p:cNvSpPr>
            <a:spLocks noGrp="1"/>
          </p:cNvSpPr>
          <p:nvPr>
            <p:ph idx="1"/>
          </p:nvPr>
        </p:nvSpPr>
        <p:spPr/>
        <p:txBody>
          <a:bodyPr/>
          <a:lstStyle/>
          <a:p>
            <a:r>
              <a:rPr lang="el-GR" dirty="0" smtClean="0"/>
              <a:t>Προβληματίζω </a:t>
            </a:r>
            <a:r>
              <a:rPr lang="el-GR" b="1" dirty="0" smtClean="0"/>
              <a:t>=</a:t>
            </a:r>
            <a:r>
              <a:rPr lang="el-GR" dirty="0" smtClean="0"/>
              <a:t> δημιουργώ σε Κάποιον σκέψεις, ερωτήματα, ανησυχίες.</a:t>
            </a:r>
          </a:p>
          <a:p>
            <a:endParaRPr lang="el-GR" dirty="0" smtClean="0"/>
          </a:p>
          <a:p>
            <a:r>
              <a:rPr lang="el-GR" dirty="0" smtClean="0"/>
              <a:t>Προβληματίζομαι </a:t>
            </a:r>
            <a:r>
              <a:rPr lang="el-GR" b="1" dirty="0" smtClean="0"/>
              <a:t>= </a:t>
            </a:r>
            <a:r>
              <a:rPr lang="el-GR" dirty="0" smtClean="0"/>
              <a:t>λογαριάζω τα υπέρ και τα κατά,  καταστρώνω τη λύση του προβλήματος.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451270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Δίλημμα  </a:t>
            </a:r>
            <a:r>
              <a:rPr lang="el-GR" sz="3000" b="0" dirty="0" smtClean="0"/>
              <a:t>(δις + λαμβάνω)</a:t>
            </a:r>
            <a:endParaRPr lang="en-US" sz="3000" b="0" dirty="0"/>
          </a:p>
        </p:txBody>
      </p:sp>
      <p:sp>
        <p:nvSpPr>
          <p:cNvPr id="3" name="2 - Θέση περιεχομένου"/>
          <p:cNvSpPr>
            <a:spLocks noGrp="1"/>
          </p:cNvSpPr>
          <p:nvPr>
            <p:ph idx="1"/>
          </p:nvPr>
        </p:nvSpPr>
        <p:spPr/>
        <p:txBody>
          <a:bodyPr/>
          <a:lstStyle/>
          <a:p>
            <a:r>
              <a:rPr lang="el-GR" sz="2400" dirty="0" smtClean="0"/>
              <a:t>Σύνθετος συλλογισμός που περιέχει δύο αντιθετικές προτάσεις οι οποίες όμως οδηγούν στο ίδιο, καταδικαστικό για τον προβληματιζόμενο, συμπέρασμα</a:t>
            </a:r>
          </a:p>
          <a:p>
            <a:pPr marL="361950" indent="0">
              <a:buNone/>
            </a:pPr>
            <a:r>
              <a:rPr lang="el-GR" sz="2400" dirty="0" smtClean="0"/>
              <a:t>ή</a:t>
            </a:r>
          </a:p>
          <a:p>
            <a:r>
              <a:rPr lang="el-GR" sz="2400" dirty="0" smtClean="0"/>
              <a:t>Δύσκολη περίσταση κατά την οποία βρίσκεται κάποιος σε αμηχανία προκειμένου να επιλέξει ανάμεσα σε εξίσου επικίνδυνες αποφάσεις.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200741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έννοια της Δεοντολογίας</a:t>
            </a:r>
            <a:endParaRPr lang="en-US" dirty="0"/>
          </a:p>
        </p:txBody>
      </p:sp>
      <p:sp>
        <p:nvSpPr>
          <p:cNvPr id="3" name="2 - Θέση περιεχομένου"/>
          <p:cNvSpPr>
            <a:spLocks noGrp="1"/>
          </p:cNvSpPr>
          <p:nvPr>
            <p:ph idx="1"/>
          </p:nvPr>
        </p:nvSpPr>
        <p:spPr/>
        <p:txBody>
          <a:bodyPr/>
          <a:lstStyle/>
          <a:p>
            <a:r>
              <a:rPr lang="el-GR" dirty="0" smtClean="0"/>
              <a:t>Η λέξη Δεοντολογία  (</a:t>
            </a:r>
            <a:r>
              <a:rPr lang="en-US" dirty="0" smtClean="0"/>
              <a:t>Deontology) </a:t>
            </a:r>
            <a:r>
              <a:rPr lang="el-GR" dirty="0" smtClean="0"/>
              <a:t>είναι ελληνική  και αποτελείται από τις έννοιες «δέον» και «λόγος»</a:t>
            </a:r>
            <a:endParaRPr lang="en-US" dirty="0"/>
          </a:p>
        </p:txBody>
      </p:sp>
      <p:graphicFrame>
        <p:nvGraphicFramePr>
          <p:cNvPr id="4" name="3 - Διάγραμμα"/>
          <p:cNvGraphicFramePr/>
          <p:nvPr>
            <p:extLst>
              <p:ext uri="{D42A27DB-BD31-4B8C-83A1-F6EECF244321}">
                <p14:modId xmlns:p14="http://schemas.microsoft.com/office/powerpoint/2010/main" val="3760606988"/>
              </p:ext>
            </p:extLst>
          </p:nvPr>
        </p:nvGraphicFramePr>
        <p:xfrm>
          <a:off x="1571604" y="2714620"/>
          <a:ext cx="5929354" cy="3706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495419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Δεοντολογία</a:t>
            </a:r>
          </a:p>
        </p:txBody>
      </p:sp>
      <p:sp>
        <p:nvSpPr>
          <p:cNvPr id="6" name="Θέση περιεχομένου 5"/>
          <p:cNvSpPr>
            <a:spLocks noGrp="1"/>
          </p:cNvSpPr>
          <p:nvPr>
            <p:ph idx="1"/>
          </p:nvPr>
        </p:nvSpPr>
        <p:spPr>
          <a:xfrm>
            <a:off x="323528" y="1916832"/>
            <a:ext cx="8568952" cy="3024336"/>
          </a:xfrm>
          <a:ln w="19050">
            <a:solidFill>
              <a:schemeClr val="accent5">
                <a:lumMod val="50000"/>
              </a:schemeClr>
            </a:solidFill>
          </a:ln>
        </p:spPr>
        <p:txBody>
          <a:bodyPr anchor="ctr"/>
          <a:lstStyle/>
          <a:p>
            <a:pPr marL="0" indent="0">
              <a:buNone/>
            </a:pPr>
            <a:r>
              <a:rPr lang="el-GR" b="1" dirty="0"/>
              <a:t>Δεοντολογία</a:t>
            </a:r>
            <a:r>
              <a:rPr lang="el-GR" dirty="0"/>
              <a:t>  είναι το σύνολο των κανόνων που ρυθμίζουν τον τρόπο με τον οποίο πρέπει να φέρεται κανείς, τη συμπεριφορά και τις επιτρεπόμενες μεθόδους κατά την άσκηση των επαγγελματικών καθηκόντων (Μπαμπινιώτης 1998</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398347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ύπαρξη επαγγελματικής δεοντολογίας βοηθά τα άτομα να:</a:t>
            </a:r>
            <a:endParaRPr lang="en-US" dirty="0"/>
          </a:p>
        </p:txBody>
      </p:sp>
      <p:sp>
        <p:nvSpPr>
          <p:cNvPr id="3" name="2 - Θέση περιεχομένου"/>
          <p:cNvSpPr>
            <a:spLocks noGrp="1"/>
          </p:cNvSpPr>
          <p:nvPr>
            <p:ph idx="1"/>
          </p:nvPr>
        </p:nvSpPr>
        <p:spPr/>
        <p:txBody>
          <a:bodyPr>
            <a:normAutofit/>
          </a:bodyPr>
          <a:lstStyle/>
          <a:p>
            <a:r>
              <a:rPr lang="el-GR" dirty="0" smtClean="0"/>
              <a:t>Νιώθουν μεγαλύτερη ασφάλεια με τους συναδέλφους τους.</a:t>
            </a:r>
          </a:p>
          <a:p>
            <a:r>
              <a:rPr lang="el-GR" dirty="0" smtClean="0"/>
              <a:t>Συνεργάζονται καλύτερα μεταξύ τους.</a:t>
            </a:r>
          </a:p>
          <a:p>
            <a:r>
              <a:rPr lang="el-GR" dirty="0" smtClean="0"/>
              <a:t>Παρέχουν υψηλής στάθμης επαγγελματικό έργο.</a:t>
            </a:r>
          </a:p>
          <a:p>
            <a:r>
              <a:rPr lang="el-GR" dirty="0" smtClean="0"/>
              <a:t>Νιώθουν αλληλέγγυοι και ισότιμοι.</a:t>
            </a:r>
          </a:p>
          <a:p>
            <a:r>
              <a:rPr lang="el-GR" dirty="0" smtClean="0"/>
              <a:t>Αντιμετωπίζουν σωστότερα τα προβλήματά τους.</a:t>
            </a:r>
          </a:p>
          <a:p>
            <a:r>
              <a:rPr lang="el-GR" dirty="0" smtClean="0"/>
              <a:t>Θυσιάζουν το προσωπικό συμφέρον έναντι του γενικού.</a:t>
            </a:r>
          </a:p>
          <a:p>
            <a:r>
              <a:rPr lang="el-GR" dirty="0" smtClean="0"/>
              <a:t>Βελτιώνουν την ποιότητα ζωής τους.</a:t>
            </a:r>
          </a:p>
          <a:p>
            <a:r>
              <a:rPr lang="el-GR" dirty="0" smtClean="0"/>
              <a:t>Βελτιώνουν τους εαυτούς τους.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958921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Νοσηλευτική Δεοντολογία</a:t>
            </a:r>
            <a:endParaRPr lang="en-US" dirty="0"/>
          </a:p>
        </p:txBody>
      </p:sp>
      <p:sp>
        <p:nvSpPr>
          <p:cNvPr id="3" name="2 - Θέση περιεχομένου"/>
          <p:cNvSpPr>
            <a:spLocks noGrp="1"/>
          </p:cNvSpPr>
          <p:nvPr>
            <p:ph idx="1"/>
          </p:nvPr>
        </p:nvSpPr>
        <p:spPr/>
        <p:txBody>
          <a:bodyPr/>
          <a:lstStyle/>
          <a:p>
            <a:r>
              <a:rPr lang="el-GR" dirty="0" smtClean="0"/>
              <a:t>«Είναι το σύνολο των γνώσεων και κανόνων, που καθορίζουν τη συμπεριφορά του νοσηλευτή  στην άσκηση των επαγγελματικών του καθηκόντων και γενικότερα ρυθμίζουν τις εκδηλώσεις του τόσο στο δημόσιο, όσο και στον ιδιωτικό βίο, έτσι που να ανταποκρίνεται στην υψηλή αποστολή του και να δικαιώνεται κοινωνικά». (</a:t>
            </a:r>
            <a:r>
              <a:rPr lang="el-GR" dirty="0" err="1" smtClean="0"/>
              <a:t>Ξηροτύρης</a:t>
            </a:r>
            <a:r>
              <a:rPr lang="el-GR" dirty="0" smtClean="0"/>
              <a:t> 1964)</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753604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Νοσηλευτική Δεοντολογία </a:t>
            </a:r>
            <a:br>
              <a:rPr lang="el-GR" dirty="0" smtClean="0"/>
            </a:br>
            <a:r>
              <a:rPr lang="el-GR" dirty="0" smtClean="0"/>
              <a:t>αποβλέπει στο:</a:t>
            </a:r>
            <a:endParaRPr lang="en-US"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714459802"/>
              </p:ext>
            </p:extLst>
          </p:nvPr>
        </p:nvGraphicFramePr>
        <p:xfrm>
          <a:off x="323850" y="1484313"/>
          <a:ext cx="856932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771382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Στόχοι της Νοσηλευτικής Δεοντολογίας</a:t>
            </a:r>
            <a:endParaRPr lang="en-US" dirty="0"/>
          </a:p>
        </p:txBody>
      </p:sp>
      <p:sp>
        <p:nvSpPr>
          <p:cNvPr id="3" name="2 - Θέση περιεχομένου"/>
          <p:cNvSpPr>
            <a:spLocks noGrp="1"/>
          </p:cNvSpPr>
          <p:nvPr>
            <p:ph idx="1"/>
          </p:nvPr>
        </p:nvSpPr>
        <p:spPr/>
        <p:txBody>
          <a:bodyPr>
            <a:noAutofit/>
          </a:bodyPr>
          <a:lstStyle/>
          <a:p>
            <a:pPr algn="just">
              <a:buFont typeface="Courier New" pitchFamily="49" charset="0"/>
              <a:buChar char="o"/>
            </a:pPr>
            <a:r>
              <a:rPr lang="el-GR" sz="2400" dirty="0" smtClean="0"/>
              <a:t>Να εξετάσει τις προσωπικές δεσμεύσεις και αξίες σε σχέση με τη φροντίδα των ασθενών.</a:t>
            </a:r>
          </a:p>
          <a:p>
            <a:pPr algn="just">
              <a:buFont typeface="Courier New" pitchFamily="49" charset="0"/>
              <a:buChar char="o"/>
            </a:pPr>
            <a:r>
              <a:rPr lang="el-GR" sz="2400" dirty="0" smtClean="0"/>
              <a:t>Να καλλιεργήσει «Ηθική» σκέψη.</a:t>
            </a:r>
          </a:p>
          <a:p>
            <a:pPr algn="just">
              <a:buFont typeface="Courier New" pitchFamily="49" charset="0"/>
              <a:buChar char="o"/>
            </a:pPr>
            <a:r>
              <a:rPr lang="el-GR" sz="2400" dirty="0" smtClean="0"/>
              <a:t>Να αναπτύξει την ικανότητα για «Ηθική» λογική και «Ηθική» κρίση.</a:t>
            </a:r>
          </a:p>
          <a:p>
            <a:pPr algn="just">
              <a:buFont typeface="Courier New" pitchFamily="49" charset="0"/>
              <a:buChar char="o"/>
            </a:pPr>
            <a:r>
              <a:rPr lang="el-GR" sz="2400" dirty="0" smtClean="0"/>
              <a:t>Να αναπτύξει την ικανότητα για χρησιμοποίηση της «Ηθικής» πάνω σε </a:t>
            </a:r>
            <a:r>
              <a:rPr lang="el-GR" sz="2400" dirty="0" err="1" smtClean="0"/>
              <a:t>βιοηθικά</a:t>
            </a:r>
            <a:r>
              <a:rPr lang="el-GR" sz="2400" dirty="0" smtClean="0"/>
              <a:t> θέματα με προεκτάσεις, προβληματισμούς – διλήμματα καθώς και στην έρευνα των δεοντολογικών αρχών που αποτελούν το θεμέλιο της Νοσηλευτικής επιστήμης.</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261743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Ηθική και Δεοντολογία</a:t>
            </a:r>
            <a:endParaRPr lang="el-GR" dirty="0"/>
          </a:p>
        </p:txBody>
      </p:sp>
      <p:sp>
        <p:nvSpPr>
          <p:cNvPr id="4" name="3 - Ορθογώνιο"/>
          <p:cNvSpPr/>
          <p:nvPr/>
        </p:nvSpPr>
        <p:spPr>
          <a:xfrm>
            <a:off x="323528" y="1593272"/>
            <a:ext cx="3888432" cy="4788056"/>
          </a:xfrm>
          <a:prstGeom prst="rect">
            <a:avLst/>
          </a:prstGeom>
          <a:solidFill>
            <a:schemeClr val="accent5">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r>
              <a:rPr lang="el-GR" sz="2600" dirty="0" smtClean="0"/>
              <a:t>Η   </a:t>
            </a:r>
            <a:r>
              <a:rPr lang="el-GR" sz="2600" b="1" dirty="0" smtClean="0"/>
              <a:t>Ηθική </a:t>
            </a:r>
          </a:p>
          <a:p>
            <a:pPr>
              <a:lnSpc>
                <a:spcPct val="110000"/>
              </a:lnSpc>
            </a:pPr>
            <a:endParaRPr lang="el-GR" sz="2600" dirty="0" smtClean="0"/>
          </a:p>
          <a:p>
            <a:pPr>
              <a:lnSpc>
                <a:spcPct val="110000"/>
              </a:lnSpc>
            </a:pPr>
            <a:r>
              <a:rPr lang="el-GR" sz="2600" dirty="0" smtClean="0"/>
              <a:t>είναι κλάδος της</a:t>
            </a:r>
          </a:p>
          <a:p>
            <a:pPr>
              <a:lnSpc>
                <a:spcPct val="110000"/>
              </a:lnSpc>
            </a:pPr>
            <a:r>
              <a:rPr lang="el-GR" sz="2600" dirty="0" smtClean="0"/>
              <a:t>φιλοσοφίας, βοηθάει στην κατανόηση των ηθικών διαστάσεων της ανθρώπινης συμπεριφοράς,  γίνεται οικειοθελώς</a:t>
            </a:r>
          </a:p>
          <a:p>
            <a:pPr>
              <a:lnSpc>
                <a:spcPct val="110000"/>
              </a:lnSpc>
            </a:pPr>
            <a:r>
              <a:rPr lang="el-GR" sz="2600" dirty="0" smtClean="0"/>
              <a:t>αποδεκτή και δεν επιβάλλεται.</a:t>
            </a:r>
            <a:endParaRPr lang="en-US" sz="2600" dirty="0" smtClean="0"/>
          </a:p>
        </p:txBody>
      </p:sp>
      <p:sp>
        <p:nvSpPr>
          <p:cNvPr id="5" name="4 - Ορθογώνιο"/>
          <p:cNvSpPr/>
          <p:nvPr/>
        </p:nvSpPr>
        <p:spPr>
          <a:xfrm>
            <a:off x="4752682" y="1593272"/>
            <a:ext cx="4061252" cy="4788056"/>
          </a:xfrm>
          <a:prstGeom prst="rect">
            <a:avLst/>
          </a:prstGeom>
          <a:solidFill>
            <a:schemeClr val="accent5">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defRPr/>
            </a:pPr>
            <a:r>
              <a:rPr lang="el-GR" sz="2600" dirty="0" smtClean="0"/>
              <a:t>Η   </a:t>
            </a:r>
            <a:r>
              <a:rPr lang="el-GR" sz="2600" b="1" dirty="0" smtClean="0"/>
              <a:t>Δεοντολογία </a:t>
            </a:r>
          </a:p>
          <a:p>
            <a:pPr>
              <a:lnSpc>
                <a:spcPct val="110000"/>
              </a:lnSpc>
              <a:defRPr/>
            </a:pPr>
            <a:endParaRPr lang="el-GR" sz="2600" dirty="0" smtClean="0"/>
          </a:p>
          <a:p>
            <a:pPr>
              <a:lnSpc>
                <a:spcPct val="110000"/>
              </a:lnSpc>
              <a:defRPr/>
            </a:pPr>
            <a:r>
              <a:rPr lang="el-GR" sz="2600" dirty="0" smtClean="0"/>
              <a:t>είναι  η επιστήμη των ηθικών</a:t>
            </a:r>
          </a:p>
          <a:p>
            <a:pPr>
              <a:lnSpc>
                <a:spcPct val="110000"/>
              </a:lnSpc>
              <a:defRPr/>
            </a:pPr>
            <a:r>
              <a:rPr lang="el-GR" sz="2600" dirty="0" smtClean="0"/>
              <a:t>καθηκόντων, έχει υποχρεωτικό</a:t>
            </a:r>
          </a:p>
          <a:p>
            <a:pPr>
              <a:lnSpc>
                <a:spcPct val="110000"/>
              </a:lnSpc>
              <a:defRPr/>
            </a:pPr>
            <a:r>
              <a:rPr lang="el-GR" sz="2600" dirty="0" smtClean="0"/>
              <a:t>χαρακτήρα και επιβάλλεται από το</a:t>
            </a:r>
          </a:p>
          <a:p>
            <a:pPr>
              <a:lnSpc>
                <a:spcPct val="110000"/>
              </a:lnSpc>
              <a:defRPr/>
            </a:pPr>
            <a:r>
              <a:rPr lang="el-GR" sz="2600" dirty="0" smtClean="0"/>
              <a:t>επίσημο κράτος.</a:t>
            </a:r>
            <a:endParaRPr lang="en-US" sz="26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4067143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594783" y="1700808"/>
            <a:ext cx="6361593" cy="2708434"/>
          </a:xfrm>
          <a:prstGeom prst="rect">
            <a:avLst/>
          </a:prstGeom>
          <a:ln w="38100">
            <a:solidFill>
              <a:schemeClr val="accent5">
                <a:lumMod val="50000"/>
              </a:schemeClr>
            </a:solidFill>
          </a:ln>
        </p:spPr>
        <p:txBody>
          <a:bodyPr wrap="square">
            <a:spAutoFit/>
          </a:bodyPr>
          <a:lstStyle/>
          <a:p>
            <a:pPr>
              <a:spcAft>
                <a:spcPts val="1200"/>
              </a:spcAft>
            </a:pPr>
            <a:r>
              <a:rPr lang="el-GR" sz="3200" i="1" dirty="0" smtClean="0">
                <a:latin typeface="Cambria" panose="02040503050406030204" pitchFamily="18" charset="0"/>
                <a:cs typeface="Aparajita" panose="020B0604020202020204" pitchFamily="34" charset="0"/>
              </a:rPr>
              <a:t>«  Ό τέλειος άνθρωπος είναι το άριστον εκ των ζώων,  εάν όμως του λείπουν ο νόμος και η δικαιοσύνη, είναι το χειρότερο εξ όλων »</a:t>
            </a:r>
          </a:p>
          <a:p>
            <a:r>
              <a:rPr lang="el-GR" sz="3200" i="1" dirty="0" smtClean="0">
                <a:latin typeface="Cambria" panose="02040503050406030204" pitchFamily="18" charset="0"/>
                <a:cs typeface="Aparajita" panose="020B0604020202020204" pitchFamily="34" charset="0"/>
              </a:rPr>
              <a:t>(Αριστοτέλης)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373222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Από τη δεκαετία του 1960... </a:t>
            </a:r>
            <a:r>
              <a:rPr lang="el-GR" sz="3000" b="0" dirty="0" smtClean="0">
                <a:solidFill>
                  <a:prstClr val="white"/>
                </a:solidFill>
              </a:rPr>
              <a:t>2/4</a:t>
            </a:r>
            <a:r>
              <a:rPr lang="el-GR" dirty="0" smtClean="0">
                <a:solidFill>
                  <a:prstClr val="white"/>
                </a:solidFill>
              </a:rPr>
              <a:t> </a:t>
            </a:r>
            <a:endParaRPr lang="el-GR" dirty="0"/>
          </a:p>
        </p:txBody>
      </p:sp>
      <p:sp>
        <p:nvSpPr>
          <p:cNvPr id="3" name="2 - Θέση περιεχομένου"/>
          <p:cNvSpPr>
            <a:spLocks noGrp="1"/>
          </p:cNvSpPr>
          <p:nvPr>
            <p:ph idx="1"/>
          </p:nvPr>
        </p:nvSpPr>
        <p:spPr/>
        <p:txBody>
          <a:bodyPr/>
          <a:lstStyle/>
          <a:p>
            <a:r>
              <a:rPr lang="el-GR" dirty="0" smtClean="0"/>
              <a:t>Οι εξελίξεις δημιούργησαν νέα ερωτήματα και ηθικά διλήμματα στους επαγγελματίες υγείας σχετικά με τη χρήση της τεχνολογίας.</a:t>
            </a:r>
          </a:p>
          <a:p>
            <a:endParaRPr lang="el-GR" dirty="0" smtClean="0"/>
          </a:p>
          <a:p>
            <a:r>
              <a:rPr lang="el-GR" dirty="0" smtClean="0"/>
              <a:t>Ερωτήματα σχετικά με τη ζωή και το θάνατο</a:t>
            </a:r>
            <a:endParaRPr lang="en-US"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420798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Ελένη Ευαγγέλου, Ευγενία </a:t>
            </a:r>
            <a:r>
              <a:rPr lang="el-GR" sz="2000" dirty="0" err="1"/>
              <a:t>Βλάχου</a:t>
            </a:r>
            <a:r>
              <a:rPr lang="el-GR" sz="2000" dirty="0"/>
              <a:t> </a:t>
            </a:r>
            <a:r>
              <a:rPr lang="el-GR" sz="2000" dirty="0" smtClean="0"/>
              <a:t>2014. </a:t>
            </a:r>
            <a:r>
              <a:rPr lang="el-GR" sz="2000" dirty="0"/>
              <a:t>Ελένη Ευαγγέλου, Ευγενία </a:t>
            </a:r>
            <a:r>
              <a:rPr lang="el-GR" sz="2000" dirty="0" err="1"/>
              <a:t>Βλάχου</a:t>
            </a:r>
            <a:r>
              <a:rPr lang="el-GR" sz="2000" dirty="0"/>
              <a:t>. «Νομοθεσία /Δεοντολογία Νοσηλευτικού Επαγγέλματος. </a:t>
            </a:r>
            <a:r>
              <a:rPr lang="el-GR" sz="2000" dirty="0" smtClean="0"/>
              <a:t>Ενότητα 1</a:t>
            </a:r>
            <a:r>
              <a:rPr lang="en-US" sz="2000" dirty="0" smtClean="0"/>
              <a:t>:</a:t>
            </a:r>
            <a:r>
              <a:rPr lang="el-GR" sz="2000" dirty="0"/>
              <a:t> Δεοντολογία – Ορισμοί ».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Από τη δεκαετία του 1960... </a:t>
            </a:r>
            <a:r>
              <a:rPr lang="el-GR" sz="3000" b="0" dirty="0" smtClean="0">
                <a:solidFill>
                  <a:prstClr val="white"/>
                </a:solidFill>
              </a:rPr>
              <a:t>3/4</a:t>
            </a:r>
            <a:r>
              <a:rPr lang="el-GR" dirty="0" smtClean="0">
                <a:solidFill>
                  <a:prstClr val="white"/>
                </a:solidFill>
              </a:rPr>
              <a:t> </a:t>
            </a:r>
            <a:endParaRPr lang="el-GR" dirty="0"/>
          </a:p>
        </p:txBody>
      </p:sp>
      <p:sp>
        <p:nvSpPr>
          <p:cNvPr id="3" name="2 - Θέση περιεχομένου"/>
          <p:cNvSpPr>
            <a:spLocks noGrp="1"/>
          </p:cNvSpPr>
          <p:nvPr>
            <p:ph idx="1"/>
          </p:nvPr>
        </p:nvSpPr>
        <p:spPr/>
        <p:txBody>
          <a:bodyPr>
            <a:normAutofit/>
          </a:bodyPr>
          <a:lstStyle/>
          <a:p>
            <a:r>
              <a:rPr lang="el-GR" dirty="0" smtClean="0"/>
              <a:t>Διλήμματα και προβληματισμοί της Φροντίδας έχουν απασχολήσει λοιπόν τη κοινότητα της Νοσηλευτικής από παλιά.</a:t>
            </a:r>
          </a:p>
          <a:p>
            <a:endParaRPr lang="el-GR" dirty="0" smtClean="0"/>
          </a:p>
          <a:p>
            <a:r>
              <a:rPr lang="el-GR" dirty="0" smtClean="0"/>
              <a:t>Η  Νοσηλευτική Δεοντολογία  είναι άμεσα συνδεδεμένη με ηθικά θέματα παροχής υγείας.</a:t>
            </a:r>
          </a:p>
          <a:p>
            <a:endParaRPr lang="el-GR" dirty="0" smtClean="0"/>
          </a:p>
          <a:p>
            <a:r>
              <a:rPr lang="el-GR" dirty="0" smtClean="0"/>
              <a:t>Η συστηματική ενασχόληση με τα προβλήματα της Βιοηθικής βοηθάει τους επαγγελματίες υγείας να αναπτύξουν κριτική σκέψη για την επίλυση των αναφυόμενων διλημμάτων.</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899248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Από τη δεκαετία του 1960... </a:t>
            </a:r>
            <a:r>
              <a:rPr lang="el-GR" sz="3000" b="0" dirty="0" smtClean="0">
                <a:solidFill>
                  <a:prstClr val="white"/>
                </a:solidFill>
              </a:rPr>
              <a:t>4/4</a:t>
            </a:r>
            <a:r>
              <a:rPr lang="el-GR" dirty="0" smtClean="0">
                <a:solidFill>
                  <a:prstClr val="white"/>
                </a:solidFill>
              </a:rPr>
              <a:t> </a:t>
            </a:r>
            <a:endParaRPr lang="el-GR" dirty="0"/>
          </a:p>
        </p:txBody>
      </p:sp>
      <p:sp>
        <p:nvSpPr>
          <p:cNvPr id="3" name="2 - Θέση περιεχομένου"/>
          <p:cNvSpPr>
            <a:spLocks noGrp="1"/>
          </p:cNvSpPr>
          <p:nvPr>
            <p:ph idx="1"/>
          </p:nvPr>
        </p:nvSpPr>
        <p:spPr/>
        <p:txBody>
          <a:bodyPr>
            <a:normAutofit/>
          </a:bodyPr>
          <a:lstStyle/>
          <a:p>
            <a:pPr algn="just"/>
            <a:r>
              <a:rPr lang="el-GR" dirty="0" smtClean="0"/>
              <a:t>Οι αλλαγές στη προσφορά υπηρεσιών σε θέματα υγείας, οι νέες τεχνικές, η διεύρυνση του ρόλου του νοσηλευτή και οι αλλαγές στις κοινωνικές συνθήκες θέτουν επιτακτικά την ανάγκη μελέτης της Νοσηλευτικής Δεοντολογίας αλλά και της Νοσηλευτικής Ηθικής μέσα από το πρίσμα της Βιοηθικής.</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196709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Ηθική </a:t>
            </a:r>
            <a:r>
              <a:rPr lang="el-GR" sz="3000" b="0" dirty="0" smtClean="0"/>
              <a:t>1/4</a:t>
            </a:r>
            <a:endParaRPr lang="en-US" sz="3000" b="0" dirty="0"/>
          </a:p>
        </p:txBody>
      </p:sp>
      <p:sp>
        <p:nvSpPr>
          <p:cNvPr id="3" name="2 - Θέση περιεχομένου"/>
          <p:cNvSpPr>
            <a:spLocks noGrp="1"/>
          </p:cNvSpPr>
          <p:nvPr>
            <p:ph idx="1"/>
          </p:nvPr>
        </p:nvSpPr>
        <p:spPr/>
        <p:txBody>
          <a:bodyPr/>
          <a:lstStyle/>
          <a:p>
            <a:pPr>
              <a:lnSpc>
                <a:spcPct val="150000"/>
              </a:lnSpc>
            </a:pPr>
            <a:r>
              <a:rPr lang="el-GR" dirty="0" smtClean="0"/>
              <a:t>Η </a:t>
            </a:r>
            <a:r>
              <a:rPr lang="el-GR" b="1" i="1" dirty="0" smtClean="0"/>
              <a:t>Ηθική</a:t>
            </a:r>
            <a:r>
              <a:rPr lang="el-GR" dirty="0" smtClean="0"/>
              <a:t> είναι κλάδος της φιλοσοφίας, η οποία ασχολείται κυρίως με το ερώτημα, ποιες ανθρώπινες πράξεις είναι αποδεκτές και ορθές και ποιες ανάρμοστες και λανθασμένες.</a:t>
            </a:r>
          </a:p>
          <a:p>
            <a:pPr>
              <a:lnSpc>
                <a:spcPct val="150000"/>
              </a:lnSpc>
            </a:pPr>
            <a:endParaRPr lang="el-GR" dirty="0" smtClean="0"/>
          </a:p>
          <a:p>
            <a:pPr>
              <a:lnSpc>
                <a:spcPct val="150000"/>
              </a:lnSpc>
            </a:pPr>
            <a:r>
              <a:rPr lang="el-GR" dirty="0" smtClean="0"/>
              <a:t>Η Ηθική προέρχεται από τη λέξη «έθος» που σημαίνει συνήθεια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835067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Ηθική </a:t>
            </a:r>
            <a:r>
              <a:rPr lang="el-GR" sz="3000" b="0" dirty="0" smtClean="0">
                <a:solidFill>
                  <a:prstClr val="white"/>
                </a:solidFill>
              </a:rPr>
              <a:t>2/4</a:t>
            </a:r>
            <a:endParaRPr lang="el-GR" dirty="0"/>
          </a:p>
        </p:txBody>
      </p:sp>
      <p:sp>
        <p:nvSpPr>
          <p:cNvPr id="3" name="2 - Θέση περιεχομένου"/>
          <p:cNvSpPr>
            <a:spLocks noGrp="1"/>
          </p:cNvSpPr>
          <p:nvPr>
            <p:ph idx="1"/>
          </p:nvPr>
        </p:nvSpPr>
        <p:spPr/>
        <p:txBody>
          <a:bodyPr/>
          <a:lstStyle/>
          <a:p>
            <a:pPr>
              <a:lnSpc>
                <a:spcPct val="120000"/>
              </a:lnSpc>
            </a:pPr>
            <a:r>
              <a:rPr lang="el-GR" dirty="0" smtClean="0"/>
              <a:t>Η Ηθική έχει ως κύριο έργο την έρευνα του προβλήματος για την ουσία του αγαθού και του κακού, δηλαδή ζητά να καθορίσει σε τι συνίσταται η ουσία των αγαθών πράξεων, τις οποίες οφείλουμε να πράττουμε και σε τι η ουσία των κακών, τις οποίες οφείλουμε να μην πράττουμε</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867193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Ηθική </a:t>
            </a:r>
            <a:r>
              <a:rPr lang="el-GR" sz="3000" b="0" dirty="0" smtClean="0">
                <a:solidFill>
                  <a:prstClr val="white"/>
                </a:solidFill>
              </a:rPr>
              <a:t>3/4</a:t>
            </a:r>
            <a:endParaRPr lang="el-GR" dirty="0"/>
          </a:p>
        </p:txBody>
      </p:sp>
      <p:sp>
        <p:nvSpPr>
          <p:cNvPr id="3" name="2 - Θέση περιεχομένου"/>
          <p:cNvSpPr>
            <a:spLocks noGrp="1"/>
          </p:cNvSpPr>
          <p:nvPr>
            <p:ph idx="1"/>
          </p:nvPr>
        </p:nvSpPr>
        <p:spPr/>
        <p:txBody>
          <a:bodyPr>
            <a:normAutofit/>
          </a:bodyPr>
          <a:lstStyle/>
          <a:p>
            <a:r>
              <a:rPr lang="el-GR" dirty="0" smtClean="0"/>
              <a:t>Στην ηθική δεν υπάρχει πάντα σύμπτωση απόψεων αλλά διαφορετική θεματολογία. Η σύγχρονη φιλοσοφική έρευνα τείνει προς την προσπάθεια </a:t>
            </a:r>
            <a:r>
              <a:rPr lang="el-GR" i="1" dirty="0" smtClean="0"/>
              <a:t>σύνθεσης</a:t>
            </a:r>
            <a:r>
              <a:rPr lang="el-GR" dirty="0" smtClean="0"/>
              <a:t>, και υπάρχει συναίνεση τουλάχιστον ως προς τρεις βασικές θεωρίες: </a:t>
            </a:r>
          </a:p>
          <a:p>
            <a:r>
              <a:rPr lang="el-GR" b="1" dirty="0" smtClean="0"/>
              <a:t>Οι </a:t>
            </a:r>
            <a:r>
              <a:rPr lang="el-GR" b="1" dirty="0" err="1" smtClean="0"/>
              <a:t>αρεταϊκές</a:t>
            </a:r>
            <a:r>
              <a:rPr lang="el-GR" b="1" dirty="0" smtClean="0"/>
              <a:t> ηθικές </a:t>
            </a:r>
            <a:r>
              <a:rPr lang="el-GR" dirty="0" smtClean="0"/>
              <a:t>με εκπρόσωπο τον </a:t>
            </a:r>
            <a:r>
              <a:rPr lang="el-GR" b="1" dirty="0" smtClean="0"/>
              <a:t>Αριστοτέλη</a:t>
            </a:r>
            <a:r>
              <a:rPr lang="el-GR" dirty="0" smtClean="0"/>
              <a:t>,</a:t>
            </a:r>
          </a:p>
          <a:p>
            <a:r>
              <a:rPr lang="el-GR" b="1" dirty="0" smtClean="0"/>
              <a:t>Η ωφελιμιστική ηθική</a:t>
            </a:r>
            <a:r>
              <a:rPr lang="el-GR" dirty="0" smtClean="0"/>
              <a:t> με εκπροσώπους τους </a:t>
            </a:r>
            <a:r>
              <a:rPr lang="el-GR" dirty="0" err="1" smtClean="0"/>
              <a:t>Τζέρεμυ</a:t>
            </a:r>
            <a:r>
              <a:rPr lang="el-GR" dirty="0" smtClean="0"/>
              <a:t> </a:t>
            </a:r>
            <a:r>
              <a:rPr lang="el-GR" b="1" dirty="0" err="1" smtClean="0"/>
              <a:t>Μπένθαμ</a:t>
            </a:r>
            <a:r>
              <a:rPr lang="el-GR" dirty="0" smtClean="0"/>
              <a:t> και </a:t>
            </a:r>
            <a:r>
              <a:rPr lang="el-GR" dirty="0" err="1" smtClean="0"/>
              <a:t>Στιούαρτ</a:t>
            </a:r>
            <a:r>
              <a:rPr lang="el-GR" dirty="0" smtClean="0"/>
              <a:t> </a:t>
            </a:r>
            <a:r>
              <a:rPr lang="el-GR" b="1" dirty="0" err="1" smtClean="0"/>
              <a:t>Μιλ</a:t>
            </a:r>
            <a:r>
              <a:rPr lang="en-US" b="1" dirty="0" smtClean="0"/>
              <a:t> </a:t>
            </a:r>
            <a:r>
              <a:rPr lang="el-GR" dirty="0" smtClean="0"/>
              <a:t>και</a:t>
            </a:r>
          </a:p>
          <a:p>
            <a:r>
              <a:rPr lang="el-GR" b="1" dirty="0" smtClean="0"/>
              <a:t>Η δεοντολογική ηθική</a:t>
            </a:r>
            <a:r>
              <a:rPr lang="el-GR" dirty="0" smtClean="0"/>
              <a:t> (</a:t>
            </a:r>
            <a:r>
              <a:rPr lang="el-GR" dirty="0" err="1" smtClean="0"/>
              <a:t>δεοντοκρατική</a:t>
            </a:r>
            <a:r>
              <a:rPr lang="el-GR" dirty="0" smtClean="0"/>
              <a:t>) όπως αναπτύχθηκε από τον </a:t>
            </a:r>
            <a:r>
              <a:rPr lang="el-GR" b="1" dirty="0" smtClean="0"/>
              <a:t>Καντ</a:t>
            </a:r>
            <a:r>
              <a:rPr lang="el-GR" dirty="0" smtClean="0"/>
              <a:t> και άλλους φιλοσόφους.</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484954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Ηθική </a:t>
            </a:r>
            <a:r>
              <a:rPr lang="el-GR" sz="3000" b="0" dirty="0" smtClean="0">
                <a:solidFill>
                  <a:prstClr val="white"/>
                </a:solidFill>
              </a:rPr>
              <a:t>4/4</a:t>
            </a:r>
            <a:endParaRPr lang="el-GR" dirty="0"/>
          </a:p>
        </p:txBody>
      </p:sp>
      <p:sp>
        <p:nvSpPr>
          <p:cNvPr id="3" name="2 - Θέση περιεχομένου"/>
          <p:cNvSpPr>
            <a:spLocks noGrp="1"/>
          </p:cNvSpPr>
          <p:nvPr>
            <p:ph idx="1"/>
          </p:nvPr>
        </p:nvSpPr>
        <p:spPr/>
        <p:txBody>
          <a:bodyPr/>
          <a:lstStyle/>
          <a:p>
            <a:r>
              <a:rPr lang="el-GR" dirty="0" smtClean="0"/>
              <a:t>Η ηθική, ως σύνολο ηθικών αντιλήψεων που τυχαίνει να κυριαρχούν σε μια δεδομένη κοινωνία, δηλαδή με την ανθρωπολογική και περιγραφική έννοια, υπόκειται σε μεταβολές που εξαρτώνται από την </a:t>
            </a:r>
            <a:r>
              <a:rPr lang="el-GR" b="1" dirty="0" smtClean="0">
                <a:solidFill>
                  <a:schemeClr val="accent5">
                    <a:lumMod val="50000"/>
                  </a:schemeClr>
                </a:solidFill>
              </a:rPr>
              <a:t>κοινωνία </a:t>
            </a:r>
            <a:r>
              <a:rPr lang="el-GR" dirty="0" smtClean="0"/>
              <a:t>στην οποία εφαρμόζεται. Έτσι, παράγοντες που επηρεάζουν το κοινωνικό σύνολο δύναται να επιφέρουν αλλαγές και στο σώμα της ηθικής.</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66043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58</TotalTime>
  <Words>1737</Words>
  <Application>Microsoft Office PowerPoint</Application>
  <PresentationFormat>Προβολή στην οθόνη (4:3)</PresentationFormat>
  <Paragraphs>221</Paragraphs>
  <Slides>36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36</vt:i4>
      </vt:variant>
    </vt:vector>
  </HeadingPairs>
  <TitlesOfParts>
    <vt:vector size="38" baseType="lpstr">
      <vt:lpstr>exo-opistho_simeiomata</vt:lpstr>
      <vt:lpstr>OC_template_updated</vt:lpstr>
      <vt:lpstr>Νομοθεσία /Δεοντολογία Νοσηλευτικού Επαγγέλματος</vt:lpstr>
      <vt:lpstr>Από τη δεκαετία του 1960... 1/4 </vt:lpstr>
      <vt:lpstr>Από τη δεκαετία του 1960... 2/4 </vt:lpstr>
      <vt:lpstr>Από τη δεκαετία του 1960... 3/4 </vt:lpstr>
      <vt:lpstr>Από τη δεκαετία του 1960... 4/4 </vt:lpstr>
      <vt:lpstr>Ηθική 1/4</vt:lpstr>
      <vt:lpstr>Ηθική 2/4</vt:lpstr>
      <vt:lpstr>Ηθική 3/4</vt:lpstr>
      <vt:lpstr>Ηθική 4/4</vt:lpstr>
      <vt:lpstr>Παράγοντες που μπορεί να επιδράσουν με την ηθική μίας κοινωνίας και αναφέρονται στο περιβάλλον 1/3</vt:lpstr>
      <vt:lpstr>Παράγοντες που μπορεί να επιδράσουν με την ηθική μίας κοινωνίας και αναφέρονται στο περιβάλλον 2/3</vt:lpstr>
      <vt:lpstr>Παράγοντες που μπορεί να επιδράσουν με την ηθική μίας κοινωνίας και αναφέρονται στο περιβάλλον 3/3</vt:lpstr>
      <vt:lpstr>Βιοηθική </vt:lpstr>
      <vt:lpstr>Η ηθική αιτιολόγηση μιας πράξης  στηρίζεται στις:</vt:lpstr>
      <vt:lpstr>θεωρίες</vt:lpstr>
      <vt:lpstr>Αρχές </vt:lpstr>
      <vt:lpstr>Κανόνες </vt:lpstr>
      <vt:lpstr>Κρίσεις ή Αποφάσεις</vt:lpstr>
      <vt:lpstr>Πρόβλημα 1/2</vt:lpstr>
      <vt:lpstr>Πρόβλημα 2/2</vt:lpstr>
      <vt:lpstr>Δίλημμα  (δις + λαμβάνω)</vt:lpstr>
      <vt:lpstr>Η έννοια της Δεοντολογίας</vt:lpstr>
      <vt:lpstr>Δεοντολογία</vt:lpstr>
      <vt:lpstr>Η ύπαρξη επαγγελματικής δεοντολογίας βοηθά τα άτομα να:</vt:lpstr>
      <vt:lpstr>Νοσηλευτική Δεοντολογία</vt:lpstr>
      <vt:lpstr>Η Νοσηλευτική Δεοντολογία  αποβλέπει στο:</vt:lpstr>
      <vt:lpstr>Στόχοι της Νοσηλευτικής Δεοντολογίας</vt:lpstr>
      <vt:lpstr>Ηθική και Δεοντολογία</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/Δεοντολογία Νοσηλευτικού Επαγγέλματος</dc:title>
  <dc:creator>opencourses@teiath.gr</dc:creator>
  <cp:lastModifiedBy>fkaram2</cp:lastModifiedBy>
  <cp:revision>10</cp:revision>
  <dcterms:created xsi:type="dcterms:W3CDTF">2015-10-05T11:55:17Z</dcterms:created>
  <dcterms:modified xsi:type="dcterms:W3CDTF">2015-11-24T13:39:21Z</dcterms:modified>
</cp:coreProperties>
</file>