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7" r:id="rId2"/>
    <p:sldMasterId id="2147483696" r:id="rId3"/>
    <p:sldMasterId id="2147483710" r:id="rId4"/>
  </p:sldMasterIdLst>
  <p:notesMasterIdLst>
    <p:notesMasterId r:id="rId22"/>
  </p:notesMasterIdLst>
  <p:handoutMasterIdLst>
    <p:handoutMasterId r:id="rId23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57" r:id="rId15"/>
    <p:sldId id="262" r:id="rId16"/>
    <p:sldId id="264" r:id="rId17"/>
    <p:sldId id="269" r:id="rId18"/>
    <p:sldId id="270" r:id="rId19"/>
    <p:sldId id="266" r:id="rId20"/>
    <p:sldId id="261" r:id="rId21"/>
  </p:sldIdLst>
  <p:sldSz cx="9144000" cy="6858000" type="screen4x3"/>
  <p:notesSz cx="7104063" cy="10234613"/>
  <p:custDataLst>
    <p:tags r:id="rId2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7C3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8102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91264" cy="5040560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001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25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25352"/>
          </a:xfrm>
          <a:solidFill>
            <a:srgbClr val="DBE7C3"/>
          </a:solidFill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184576"/>
          </a:xfrm>
        </p:spPr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400"/>
            </a:lvl1pPr>
            <a:lvl2pPr marL="742950" indent="-285750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9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9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2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82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09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47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4817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0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A61F-53F1-49B5-BFAB-A8CE5B034A0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216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14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9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Κοσμητολογία ΙΙ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996952"/>
            <a:ext cx="9144000" cy="185219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11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Παρασκευή κρέμας νυκτός για ξηρά δέρματα</a:t>
            </a:r>
            <a:endParaRPr lang="en-US" sz="2600" dirty="0" smtClean="0"/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Δρ. Φωτεινή Μέλλου, Μ</a:t>
            </a:r>
            <a:r>
              <a:rPr lang="en-US" sz="2200" dirty="0">
                <a:solidFill>
                  <a:prstClr val="black"/>
                </a:solidFill>
              </a:rPr>
              <a:t>sc,</a:t>
            </a:r>
            <a:endParaRPr lang="el-GR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Εργαστηριακός Συνεργάτης</a:t>
            </a:r>
            <a:endParaRPr lang="en-US" sz="2200" dirty="0">
              <a:solidFill>
                <a:prstClr val="black"/>
              </a:solidFill>
            </a:endParaRPr>
          </a:p>
          <a:p>
            <a:pPr lvl="0">
              <a:spcBef>
                <a:spcPts val="0"/>
              </a:spcBef>
            </a:pPr>
            <a:r>
              <a:rPr lang="el-GR" sz="2200" dirty="0">
                <a:solidFill>
                  <a:prstClr val="black"/>
                </a:solidFill>
              </a:rPr>
              <a:t>Τμήμα Αισθητικής και Κοσμητολογίας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8" name="13 - Ομάδα"/>
          <p:cNvGrpSpPr>
            <a:grpSpLocks/>
          </p:cNvGrpSpPr>
          <p:nvPr/>
        </p:nvGrpSpPr>
        <p:grpSpPr bwMode="auto">
          <a:xfrm>
            <a:off x="5795963" y="2924175"/>
            <a:ext cx="2133600" cy="2124075"/>
            <a:chOff x="3491880" y="2348880"/>
            <a:chExt cx="2133600" cy="2124075"/>
          </a:xfrm>
        </p:grpSpPr>
        <p:pic>
          <p:nvPicPr>
            <p:cNvPr id="11269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2348880"/>
              <a:ext cx="2133600" cy="2124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0" name="9 - TextBox"/>
            <p:cNvSpPr txBox="1">
              <a:spLocks noChangeArrowheads="1"/>
            </p:cNvSpPr>
            <p:nvPr/>
          </p:nvSpPr>
          <p:spPr bwMode="auto">
            <a:xfrm>
              <a:off x="4067944" y="3420289"/>
              <a:ext cx="12700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600" dirty="0">
                  <a:solidFill>
                    <a:prstClr val="black"/>
                  </a:solidFill>
                </a:rPr>
                <a:t>Κρέμα Νυκτός </a:t>
              </a:r>
            </a:p>
          </p:txBody>
        </p:sp>
      </p:grp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Παρατηρήσεις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1872208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altLang="el-GR" dirty="0" smtClean="0"/>
              <a:t>Υπολογισμός </a:t>
            </a:r>
            <a:r>
              <a:rPr lang="el-GR" altLang="el-GR" dirty="0"/>
              <a:t>απώλειας </a:t>
            </a:r>
            <a:r>
              <a:rPr lang="el-GR" altLang="el-GR" dirty="0" smtClean="0"/>
              <a:t>ύδατος</a:t>
            </a:r>
          </a:p>
          <a:p>
            <a:pPr lvl="1" indent="-387350">
              <a:spcAft>
                <a:spcPts val="600"/>
              </a:spcAft>
              <a:defRPr/>
            </a:pPr>
            <a:r>
              <a:rPr lang="el-GR" altLang="el-GR" dirty="0" smtClean="0"/>
              <a:t>Προσθήκη </a:t>
            </a:r>
            <a:r>
              <a:rPr lang="el-GR" altLang="el-GR" dirty="0"/>
              <a:t>στην υδατική φάση (Σταδιακά και με συνεχή ανάδευση</a:t>
            </a:r>
            <a:r>
              <a:rPr lang="el-GR" altLang="el-GR" dirty="0" smtClean="0"/>
              <a:t>).</a:t>
            </a:r>
            <a:endParaRPr lang="el-GR" altLang="el-GR" dirty="0"/>
          </a:p>
          <a:p>
            <a:pPr>
              <a:defRPr/>
            </a:pPr>
            <a:endParaRPr lang="el-GR" alt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5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Φωτεινή Μέλλου 2014. Φωτεινή Μέλλου. </a:t>
            </a:r>
            <a:r>
              <a:rPr lang="el-GR" sz="2000" dirty="0"/>
              <a:t>«Κοσμητολογία ΙΙ (Ε).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11:</a:t>
            </a:r>
            <a:r>
              <a:rPr lang="el-GR" sz="2000" dirty="0"/>
              <a:t> Παρασκευή κρέμας νυκτός για ξηρά δέρματα».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Γενικά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  <a:defRPr/>
            </a:pPr>
            <a:r>
              <a:rPr lang="el-GR" altLang="el-GR" b="1" dirty="0" smtClean="0"/>
              <a:t>Δράση</a:t>
            </a:r>
            <a:r>
              <a:rPr lang="el-GR" altLang="el-GR" b="1" dirty="0"/>
              <a:t>: </a:t>
            </a:r>
            <a:r>
              <a:rPr lang="el-GR" altLang="el-GR" dirty="0"/>
              <a:t>περιποίηση του ξηρού </a:t>
            </a:r>
            <a:r>
              <a:rPr lang="el-GR" altLang="el-GR" dirty="0" smtClean="0"/>
              <a:t>και </a:t>
            </a:r>
            <a:r>
              <a:rPr lang="el-GR" altLang="el-GR" dirty="0"/>
              <a:t>αφυδατωμένου </a:t>
            </a:r>
            <a:r>
              <a:rPr lang="el-GR" altLang="el-GR" dirty="0" smtClean="0"/>
              <a:t>δέρματος.</a:t>
            </a:r>
            <a:endParaRPr lang="el-GR" altLang="el-GR" dirty="0"/>
          </a:p>
          <a:p>
            <a:pPr marL="530225">
              <a:buFont typeface="Courier New" panose="02070309020205020404" pitchFamily="49" charset="0"/>
              <a:buChar char="o"/>
              <a:defRPr/>
            </a:pPr>
            <a:r>
              <a:rPr lang="el-GR" dirty="0"/>
              <a:t>Υγραντικές </a:t>
            </a:r>
            <a:r>
              <a:rPr lang="el-GR" dirty="0" smtClean="0"/>
              <a:t>ουσίες.</a:t>
            </a:r>
            <a:endParaRPr lang="el-GR" dirty="0"/>
          </a:p>
          <a:p>
            <a:pPr marL="530225">
              <a:buFont typeface="Courier New" panose="02070309020205020404" pitchFamily="49" charset="0"/>
              <a:buChar char="o"/>
              <a:defRPr/>
            </a:pPr>
            <a:r>
              <a:rPr lang="el-GR" altLang="el-GR" dirty="0"/>
              <a:t>Μαλακτικές </a:t>
            </a:r>
            <a:r>
              <a:rPr lang="el-GR" dirty="0" smtClean="0"/>
              <a:t>ουσίες.</a:t>
            </a:r>
            <a:endParaRPr lang="el-GR" altLang="el-GR" dirty="0"/>
          </a:p>
          <a:p>
            <a:pPr marL="530225">
              <a:spcAft>
                <a:spcPts val="600"/>
              </a:spcAft>
              <a:buFont typeface="Courier New" panose="02070309020205020404" pitchFamily="49" charset="0"/>
              <a:buChar char="o"/>
              <a:defRPr/>
            </a:pPr>
            <a:r>
              <a:rPr lang="el-GR" dirty="0"/>
              <a:t>Δραστικές ουσίες (βιταμίνες, κηραμίδια, φυτικά έλαια-</a:t>
            </a:r>
            <a:r>
              <a:rPr lang="en-US" dirty="0"/>
              <a:t>PUFA</a:t>
            </a:r>
            <a:r>
              <a:rPr lang="el-GR" dirty="0" smtClean="0"/>
              <a:t>).</a:t>
            </a:r>
            <a:endParaRPr lang="el-GR" dirty="0"/>
          </a:p>
          <a:p>
            <a:pPr>
              <a:defRPr/>
            </a:pPr>
            <a:r>
              <a:rPr lang="en-US" altLang="el-GR" dirty="0"/>
              <a:t>O/W </a:t>
            </a:r>
            <a:r>
              <a:rPr lang="el-GR" altLang="el-GR" dirty="0"/>
              <a:t>ή </a:t>
            </a:r>
            <a:r>
              <a:rPr lang="en-US" altLang="el-GR" dirty="0"/>
              <a:t>W/O </a:t>
            </a:r>
            <a:r>
              <a:rPr lang="el-GR" altLang="el-GR" dirty="0"/>
              <a:t>Γαλακτώματα (μικρή περιεκτικότητα σε ελαιώδεις ουσίες</a:t>
            </a:r>
            <a:r>
              <a:rPr lang="el-GR" altLang="el-GR" dirty="0" smtClean="0"/>
              <a:t>).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36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3 - TextBox"/>
          <p:cNvSpPr txBox="1">
            <a:spLocks noChangeArrowheads="1"/>
          </p:cNvSpPr>
          <p:nvPr/>
        </p:nvSpPr>
        <p:spPr bwMode="auto">
          <a:xfrm>
            <a:off x="0" y="-26988"/>
            <a:ext cx="88931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altLang="el-GR" sz="3600" dirty="0">
                <a:solidFill>
                  <a:prstClr val="black"/>
                </a:solidFill>
                <a:latin typeface="Calibri"/>
              </a:rPr>
              <a:t>Γενικά</a:t>
            </a:r>
            <a:r>
              <a:rPr lang="en-US" altLang="el-GR" sz="3600" dirty="0">
                <a:solidFill>
                  <a:prstClr val="black"/>
                </a:solidFill>
                <a:latin typeface="Calibri"/>
              </a:rPr>
              <a:t> 2/2</a:t>
            </a:r>
            <a:endParaRPr lang="el-GR" altLang="el-GR"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Γαλακτωματοποιητές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 smtClean="0"/>
              <a:t>SABOWAX </a:t>
            </a:r>
            <a:r>
              <a:rPr lang="en-US" b="1" dirty="0"/>
              <a:t>PIS </a:t>
            </a:r>
            <a:r>
              <a:rPr lang="el-GR" dirty="0" smtClean="0"/>
              <a:t>γαλακτωματοποιητής </a:t>
            </a:r>
            <a:r>
              <a:rPr lang="en-US" dirty="0"/>
              <a:t>W/O W/O/W.</a:t>
            </a:r>
            <a:endParaRPr lang="el-GR" dirty="0"/>
          </a:p>
          <a:p>
            <a:pPr>
              <a:defRPr/>
            </a:pPr>
            <a:r>
              <a:rPr lang="en-US" b="1" dirty="0"/>
              <a:t>Sodium stearate </a:t>
            </a:r>
            <a:r>
              <a:rPr lang="el-GR" dirty="0" smtClean="0"/>
              <a:t>γαλακτωματοποιητής </a:t>
            </a:r>
            <a:r>
              <a:rPr lang="en-US" dirty="0"/>
              <a:t>O</a:t>
            </a:r>
            <a:r>
              <a:rPr lang="el-GR" dirty="0"/>
              <a:t>/</a:t>
            </a:r>
            <a:r>
              <a:rPr lang="en-US" dirty="0"/>
              <a:t>W</a:t>
            </a:r>
            <a:r>
              <a:rPr lang="el-GR" dirty="0"/>
              <a:t>, ↑ ιξώδους →    </a:t>
            </a:r>
            <a:r>
              <a:rPr lang="el-GR" dirty="0" smtClean="0"/>
              <a:t>σταθεροποίηση γαλακτωμάτων.</a:t>
            </a:r>
            <a:endParaRPr lang="el-GR" dirty="0"/>
          </a:p>
          <a:p>
            <a:pPr>
              <a:defRPr/>
            </a:pPr>
            <a:r>
              <a:rPr lang="en-US" b="1" dirty="0"/>
              <a:t>Magnesium sulfate </a:t>
            </a:r>
            <a:r>
              <a:rPr lang="el-GR" dirty="0"/>
              <a:t>σταθεροποιητής </a:t>
            </a:r>
            <a:r>
              <a:rPr lang="en-US" dirty="0"/>
              <a:t>W</a:t>
            </a:r>
            <a:r>
              <a:rPr lang="el-GR" dirty="0"/>
              <a:t>/Ο </a:t>
            </a:r>
            <a:r>
              <a:rPr lang="el-GR" dirty="0" smtClean="0"/>
              <a:t>γαλακτώματα.</a:t>
            </a:r>
            <a:endParaRPr lang="el-GR" dirty="0"/>
          </a:p>
          <a:p>
            <a:pPr>
              <a:defRPr/>
            </a:pPr>
            <a:r>
              <a:rPr lang="en-US" b="1" dirty="0"/>
              <a:t>Magnesium stearate </a:t>
            </a:r>
            <a:r>
              <a:rPr lang="el-GR" b="1" dirty="0"/>
              <a:t> </a:t>
            </a:r>
            <a:r>
              <a:rPr lang="en-US" b="1" dirty="0"/>
              <a:t> </a:t>
            </a:r>
            <a:r>
              <a:rPr lang="el-GR" dirty="0"/>
              <a:t>+στεατικά άλατα+ παραφινέλαιο → άνυδρα διαφανή λιπαρά πηκτώματα → ↑ ιξώδους, → σταθεροποίηση </a:t>
            </a:r>
            <a:r>
              <a:rPr lang="el-GR" dirty="0" smtClean="0"/>
              <a:t>γαλακτωμάτων.</a:t>
            </a:r>
            <a:endParaRPr lang="el-GR" dirty="0"/>
          </a:p>
          <a:p>
            <a:pPr marL="0" indent="0">
              <a:spcAft>
                <a:spcPts val="600"/>
              </a:spcAft>
              <a:buNone/>
              <a:defRPr/>
            </a:pPr>
            <a:r>
              <a:rPr lang="el-GR" altLang="el-GR" b="1" dirty="0" smtClean="0"/>
              <a:t>Συντηρητικά</a:t>
            </a:r>
            <a:endParaRPr lang="el-GR" altLang="el-GR" b="1" dirty="0"/>
          </a:p>
          <a:p>
            <a:pPr>
              <a:defRPr/>
            </a:pPr>
            <a:r>
              <a:rPr lang="en-US" altLang="el-GR" b="1" dirty="0"/>
              <a:t>Propyl paraben</a:t>
            </a:r>
            <a:r>
              <a:rPr lang="el-GR" altLang="el-GR" b="1" dirty="0"/>
              <a:t>, </a:t>
            </a:r>
            <a:r>
              <a:rPr lang="en-US" altLang="el-GR" b="1" dirty="0"/>
              <a:t>Methyl paraben </a:t>
            </a:r>
            <a:r>
              <a:rPr lang="el-GR" altLang="el-GR" dirty="0" smtClean="0"/>
              <a:t>αντιμικροβιακά.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8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Ουσίες για κρέμες </a:t>
            </a:r>
            <a:r>
              <a:rPr lang="el-GR" dirty="0" smtClean="0"/>
              <a:t>νυκτός</a:t>
            </a:r>
            <a:br>
              <a:rPr lang="el-GR" dirty="0" smtClean="0"/>
            </a:br>
            <a:r>
              <a:rPr lang="el-GR" sz="3000" b="0" dirty="0" smtClean="0"/>
              <a:t>(για </a:t>
            </a:r>
            <a:r>
              <a:rPr lang="el-GR" sz="3000" b="0" dirty="0"/>
              <a:t>ξηρά δέρματα)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l-GR" b="1" dirty="0" smtClean="0"/>
              <a:t>ΒΗΤ</a:t>
            </a:r>
            <a:r>
              <a:rPr lang="el-GR" dirty="0" smtClean="0"/>
              <a:t> αντιοξειδωτικό.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Sodium PCA</a:t>
            </a:r>
            <a:r>
              <a:rPr lang="el-GR" b="1" dirty="0"/>
              <a:t> </a:t>
            </a:r>
            <a:r>
              <a:rPr lang="el-GR" dirty="0"/>
              <a:t>ενυδατικό (υγροσκοπικό),</a:t>
            </a:r>
            <a:r>
              <a:rPr lang="el-GR" b="1" i="1" dirty="0"/>
              <a:t> </a:t>
            </a:r>
            <a:r>
              <a:rPr lang="el-GR" dirty="0"/>
              <a:t>αίσθηση υγρασίας, ↑</a:t>
            </a:r>
            <a:r>
              <a:rPr lang="el-GR" dirty="0" smtClean="0"/>
              <a:t>απαλότητα και ελαστικότητα, </a:t>
            </a:r>
            <a:r>
              <a:rPr lang="el-GR" dirty="0"/>
              <a:t>όχι ερεθισμός/ </a:t>
            </a:r>
            <a:r>
              <a:rPr lang="el-GR" dirty="0" smtClean="0"/>
              <a:t>ευαισθητοποίηση.</a:t>
            </a:r>
            <a:endParaRPr lang="en-US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Squalane</a:t>
            </a:r>
            <a:r>
              <a:rPr lang="en-US" dirty="0"/>
              <a:t> </a:t>
            </a:r>
            <a:r>
              <a:rPr lang="el-GR" dirty="0"/>
              <a:t>μαλακτικό, λιπαντικό, πορώδες μη αποφρακτικό </a:t>
            </a:r>
            <a:r>
              <a:rPr lang="el-GR" dirty="0" smtClean="0"/>
              <a:t>υμένιο.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Paraffinum liquidum </a:t>
            </a:r>
            <a:r>
              <a:rPr lang="el-GR" dirty="0"/>
              <a:t>λιπαντικό</a:t>
            </a:r>
            <a:r>
              <a:rPr lang="en-US" dirty="0"/>
              <a:t>, </a:t>
            </a:r>
            <a:r>
              <a:rPr lang="el-GR" dirty="0"/>
              <a:t>μαλακτικό</a:t>
            </a:r>
            <a:r>
              <a:rPr lang="en-US" dirty="0"/>
              <a:t>, </a:t>
            </a:r>
            <a:r>
              <a:rPr lang="el-GR" dirty="0"/>
              <a:t>αποφρακτικό υμένιο</a:t>
            </a:r>
            <a:r>
              <a:rPr lang="en-US" dirty="0"/>
              <a:t> (↓ </a:t>
            </a:r>
            <a:r>
              <a:rPr lang="el-GR" dirty="0"/>
              <a:t>απώλεια ύδατος</a:t>
            </a:r>
            <a:r>
              <a:rPr lang="en-US" dirty="0"/>
              <a:t>→ </a:t>
            </a:r>
            <a:r>
              <a:rPr lang="el-GR" dirty="0"/>
              <a:t> ενυδάτωση</a:t>
            </a:r>
            <a:r>
              <a:rPr lang="en-US" dirty="0" smtClean="0"/>
              <a:t>)</a:t>
            </a:r>
            <a:r>
              <a:rPr lang="el-GR" dirty="0" smtClean="0"/>
              <a:t>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Wheat germ oil </a:t>
            </a:r>
            <a:r>
              <a:rPr lang="el-GR" dirty="0" smtClean="0"/>
              <a:t>μαλακτικό.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9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Ουσίες για κρέμες νυκτός</a:t>
            </a:r>
            <a:br>
              <a:rPr lang="el-GR" dirty="0"/>
            </a:br>
            <a:r>
              <a:rPr lang="el-GR" sz="3000" b="0" dirty="0"/>
              <a:t>(για ξηρά δέρματα</a:t>
            </a:r>
            <a:r>
              <a:rPr lang="el-GR" sz="3000" b="0" dirty="0" smtClean="0"/>
              <a:t>) 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  <a:defRPr/>
            </a:pPr>
            <a:r>
              <a:rPr lang="en-US" b="1" dirty="0" smtClean="0"/>
              <a:t>Vitamin </a:t>
            </a:r>
            <a:r>
              <a:rPr lang="el-GR" b="1" dirty="0"/>
              <a:t>Α </a:t>
            </a:r>
            <a:r>
              <a:rPr lang="en-US" b="1" dirty="0"/>
              <a:t>palmitate </a:t>
            </a:r>
            <a:r>
              <a:rPr lang="el-GR" dirty="0"/>
              <a:t>↑ κολλαγόνο </a:t>
            </a:r>
            <a:r>
              <a:rPr lang="el-GR" dirty="0" smtClean="0"/>
              <a:t>και </a:t>
            </a:r>
            <a:r>
              <a:rPr lang="el-GR" dirty="0"/>
              <a:t>ελαστικότητα, ↓ ξηρότητα </a:t>
            </a:r>
            <a:r>
              <a:rPr lang="el-GR" dirty="0" smtClean="0"/>
              <a:t>και </a:t>
            </a:r>
            <a:r>
              <a:rPr lang="el-GR" dirty="0"/>
              <a:t>απολέπιση, επουλωτικό, ↓ </a:t>
            </a:r>
            <a:r>
              <a:rPr lang="el-GR" dirty="0" smtClean="0"/>
              <a:t>φωτογήρανση</a:t>
            </a:r>
            <a:r>
              <a:rPr lang="el-GR" dirty="0"/>
              <a:t>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Vitamin </a:t>
            </a:r>
            <a:r>
              <a:rPr lang="el-GR" b="1" dirty="0"/>
              <a:t>Ε </a:t>
            </a:r>
            <a:r>
              <a:rPr lang="en-US" b="1" dirty="0"/>
              <a:t>acetate </a:t>
            </a:r>
            <a:r>
              <a:rPr lang="el-GR" dirty="0"/>
              <a:t>↑ συγκράτηση υγρασίας, επουλωτικό, ↓ ερυθήματος, δεσμευτής ελευθέρων </a:t>
            </a:r>
            <a:r>
              <a:rPr lang="el-GR" dirty="0" smtClean="0"/>
              <a:t>ριζών.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Avocado oil </a:t>
            </a:r>
            <a:r>
              <a:rPr lang="el-GR" dirty="0" smtClean="0"/>
              <a:t>μαλακτικό</a:t>
            </a:r>
            <a:r>
              <a:rPr lang="el-GR" dirty="0"/>
              <a:t>, επουλωτικό, γρήγορη διαδερμική απορρόφηση, ήπιο αντιηλιακό, ρύθμιση υδρολιπιδικού </a:t>
            </a:r>
            <a:r>
              <a:rPr lang="el-GR" dirty="0" smtClean="0"/>
              <a:t>υμενίου.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Propylene glycol </a:t>
            </a:r>
            <a:r>
              <a:rPr lang="el-GR" dirty="0"/>
              <a:t>υγραντικό (υγροσκοπική</a:t>
            </a:r>
            <a:r>
              <a:rPr lang="el-GR" dirty="0" smtClean="0"/>
              <a:t>).</a:t>
            </a:r>
            <a:endParaRPr lang="el-GR" dirty="0"/>
          </a:p>
          <a:p>
            <a:pPr>
              <a:buFont typeface="Wingdings" pitchFamily="2" charset="2"/>
              <a:buChar char="ü"/>
              <a:defRPr/>
            </a:pPr>
            <a:r>
              <a:rPr lang="en-US" b="1" dirty="0"/>
              <a:t>Isopropyl lanolate</a:t>
            </a:r>
            <a:r>
              <a:rPr lang="el-GR" b="1" dirty="0"/>
              <a:t> </a:t>
            </a:r>
            <a:r>
              <a:rPr lang="el-GR" dirty="0"/>
              <a:t>εφαρμογή, ανάμιξη </a:t>
            </a:r>
            <a:r>
              <a:rPr lang="el-GR" dirty="0" smtClean="0"/>
              <a:t>συστατικών.</a:t>
            </a:r>
            <a:endParaRPr lang="el-GR" dirty="0"/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8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17 - Ομάδα"/>
          <p:cNvGrpSpPr>
            <a:grpSpLocks/>
          </p:cNvGrpSpPr>
          <p:nvPr/>
        </p:nvGrpSpPr>
        <p:grpSpPr bwMode="auto">
          <a:xfrm>
            <a:off x="7153807" y="1016695"/>
            <a:ext cx="1604962" cy="2808288"/>
            <a:chOff x="683494" y="3645025"/>
            <a:chExt cx="1605477" cy="2808873"/>
          </a:xfrm>
        </p:grpSpPr>
        <p:pic>
          <p:nvPicPr>
            <p:cNvPr id="7175" name="Picture 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94" y="5247023"/>
              <a:ext cx="1605477" cy="120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1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4869160"/>
              <a:ext cx="590229" cy="720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3645025"/>
              <a:ext cx="589931" cy="1008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του λιπαρού </a:t>
            </a:r>
            <a:r>
              <a:rPr lang="el-GR" dirty="0" smtClean="0"/>
              <a:t>ζελέ</a:t>
            </a:r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altLang="el-GR" dirty="0" smtClean="0"/>
              <a:t>Ζύγιση</a:t>
            </a:r>
            <a:r>
              <a:rPr lang="el-GR" altLang="el-GR" dirty="0"/>
              <a:t>:</a:t>
            </a:r>
          </a:p>
          <a:p>
            <a:pPr lvl="1">
              <a:defRPr/>
            </a:pPr>
            <a:r>
              <a:rPr lang="en-US" dirty="0"/>
              <a:t>Paraffinum </a:t>
            </a:r>
            <a:r>
              <a:rPr lang="en-US" dirty="0" smtClean="0"/>
              <a:t>liquidum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altLang="el-GR" dirty="0"/>
              <a:t>Πλάκα  θέρμανσης, ηλεκτρικός </a:t>
            </a:r>
            <a:r>
              <a:rPr lang="el-GR" altLang="el-GR" dirty="0" smtClean="0"/>
              <a:t>αναδευτήρας.</a:t>
            </a:r>
            <a:endParaRPr lang="el-GR" altLang="el-GR" dirty="0"/>
          </a:p>
          <a:p>
            <a:pPr lvl="1">
              <a:defRPr/>
            </a:pPr>
            <a:r>
              <a:rPr lang="el-GR" altLang="el-GR" dirty="0"/>
              <a:t>Προσθήκη:</a:t>
            </a:r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dirty="0"/>
              <a:t>Magnesium </a:t>
            </a:r>
            <a:r>
              <a:rPr lang="en-US" dirty="0" smtClean="0"/>
              <a:t>stearate</a:t>
            </a:r>
            <a:r>
              <a:rPr lang="el-GR" dirty="0" smtClean="0"/>
              <a:t>.</a:t>
            </a:r>
            <a:endParaRPr lang="en-US" dirty="0"/>
          </a:p>
          <a:p>
            <a:pPr lvl="2">
              <a:buFont typeface="Wingdings" panose="05000000000000000000" pitchFamily="2" charset="2"/>
              <a:buChar char="ü"/>
              <a:defRPr/>
            </a:pPr>
            <a:r>
              <a:rPr lang="en-US" dirty="0"/>
              <a:t>Magnesium </a:t>
            </a:r>
            <a:r>
              <a:rPr lang="en-US" dirty="0" smtClean="0"/>
              <a:t>sulfate</a:t>
            </a:r>
            <a:r>
              <a:rPr lang="el-GR" dirty="0" smtClean="0"/>
              <a:t>.</a:t>
            </a:r>
            <a:endParaRPr lang="el-GR" dirty="0"/>
          </a:p>
          <a:p>
            <a:pPr>
              <a:defRPr/>
            </a:pPr>
            <a:r>
              <a:rPr lang="el-GR" dirty="0"/>
              <a:t>Θέρμανση </a:t>
            </a:r>
            <a:r>
              <a:rPr lang="el-GR" dirty="0" smtClean="0"/>
              <a:t>και ήπια </a:t>
            </a:r>
            <a:r>
              <a:rPr lang="el-GR" dirty="0"/>
              <a:t>ανάδευση, 110</a:t>
            </a:r>
            <a:r>
              <a:rPr lang="el-GR" altLang="el-GR" baseline="30000" dirty="0"/>
              <a:t> Ο</a:t>
            </a:r>
            <a:r>
              <a:rPr lang="en-US" altLang="el-GR" dirty="0"/>
              <a:t>C→</a:t>
            </a:r>
            <a:r>
              <a:rPr lang="el-GR" altLang="el-GR" dirty="0"/>
              <a:t> διαυγής </a:t>
            </a:r>
            <a:r>
              <a:rPr lang="el-GR" altLang="el-GR" dirty="0" smtClean="0"/>
              <a:t>ζελές.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Εξαγωγή από πλάκα θέρμανσης, ψύξη στο περιβάλλον</a:t>
            </a:r>
            <a:r>
              <a:rPr lang="en-US" altLang="el-GR" dirty="0"/>
              <a:t>, 90 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.</a:t>
            </a:r>
            <a:endParaRPr lang="el-GR" dirty="0"/>
          </a:p>
        </p:txBody>
      </p:sp>
      <p:sp>
        <p:nvSpPr>
          <p:cNvPr id="12" name="6 - Δεξιό άγκιστρο"/>
          <p:cNvSpPr/>
          <p:nvPr/>
        </p:nvSpPr>
        <p:spPr bwMode="auto">
          <a:xfrm>
            <a:off x="4362472" y="3500662"/>
            <a:ext cx="235695" cy="648642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sz="6000" dirty="0">
              <a:solidFill>
                <a:prstClr val="black"/>
              </a:solidFill>
            </a:endParaRPr>
          </a:p>
        </p:txBody>
      </p:sp>
      <p:sp>
        <p:nvSpPr>
          <p:cNvPr id="13" name="7 - Ορθογώνιο"/>
          <p:cNvSpPr>
            <a:spLocks noChangeArrowheads="1"/>
          </p:cNvSpPr>
          <p:nvPr/>
        </p:nvSpPr>
        <p:spPr bwMode="auto">
          <a:xfrm>
            <a:off x="4598167" y="3562489"/>
            <a:ext cx="31877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altLang="el-GR" sz="2400" dirty="0">
                <a:solidFill>
                  <a:prstClr val="black"/>
                </a:solidFill>
                <a:latin typeface="Calibri"/>
              </a:rPr>
              <a:t>προζύγιση και  ανάμιξη</a:t>
            </a:r>
            <a:endParaRPr lang="el-GR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3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049571"/>
            <a:ext cx="1655588" cy="1734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Παρασκευή της λιπαρής φάσης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363272" cy="566124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dirty="0"/>
              <a:t>Ζύγιση σε </a:t>
            </a:r>
            <a:r>
              <a:rPr lang="el-GR" altLang="el-GR" b="1" dirty="0"/>
              <a:t>γουδί</a:t>
            </a:r>
            <a:r>
              <a:rPr lang="el-GR" altLang="el-GR" dirty="0"/>
              <a:t> των </a:t>
            </a:r>
            <a:r>
              <a:rPr lang="el-GR" altLang="el-GR" dirty="0" smtClean="0"/>
              <a:t>συστατικών.</a:t>
            </a:r>
            <a:endParaRPr lang="el-GR" altLang="el-GR" dirty="0"/>
          </a:p>
          <a:p>
            <a:pPr>
              <a:defRPr/>
            </a:pPr>
            <a:r>
              <a:rPr lang="el-GR" altLang="el-GR" dirty="0"/>
              <a:t>Τοποθέτηση στο ατμόλουτρο</a:t>
            </a:r>
            <a:r>
              <a:rPr lang="en-US" altLang="el-GR" dirty="0"/>
              <a:t>, </a:t>
            </a:r>
            <a:r>
              <a:rPr lang="el-GR" altLang="el-GR" dirty="0"/>
              <a:t>75</a:t>
            </a:r>
            <a:r>
              <a:rPr lang="el-GR" altLang="el-GR" baseline="30000" dirty="0"/>
              <a:t>ο</a:t>
            </a:r>
            <a:r>
              <a:rPr lang="en-US" altLang="el-GR" dirty="0" smtClean="0"/>
              <a:t>C</a:t>
            </a:r>
            <a:r>
              <a:rPr lang="el-GR" altLang="el-GR" dirty="0" smtClean="0"/>
              <a:t>, ανάδευση.</a:t>
            </a:r>
            <a:endParaRPr lang="el-GR" altLang="el-GR" dirty="0"/>
          </a:p>
          <a:p>
            <a:pPr>
              <a:defRPr/>
            </a:pPr>
            <a:r>
              <a:rPr lang="el-GR" dirty="0"/>
              <a:t>Προσθήκη:</a:t>
            </a:r>
          </a:p>
          <a:p>
            <a:pPr marL="665163" lvl="1">
              <a:defRPr/>
            </a:pPr>
            <a:r>
              <a:rPr lang="el-GR" dirty="0" smtClean="0"/>
              <a:t>ΒΗΤ,</a:t>
            </a:r>
            <a:endParaRPr lang="el-GR" dirty="0"/>
          </a:p>
          <a:p>
            <a:pPr marL="665163" lvl="1">
              <a:defRPr/>
            </a:pPr>
            <a:r>
              <a:rPr lang="en-US" altLang="el-GR" dirty="0"/>
              <a:t>PROPYL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,</a:t>
            </a:r>
            <a:endParaRPr lang="el-GR" altLang="el-GR" dirty="0"/>
          </a:p>
          <a:p>
            <a:pPr marL="665163" lvl="1">
              <a:defRPr/>
            </a:pPr>
            <a:r>
              <a:rPr lang="el-GR" dirty="0"/>
              <a:t>Λιπαρός </a:t>
            </a:r>
            <a:r>
              <a:rPr lang="el-GR" dirty="0" smtClean="0"/>
              <a:t>ζελές.</a:t>
            </a:r>
            <a:endParaRPr lang="en-US" altLang="el-GR" dirty="0"/>
          </a:p>
          <a:p>
            <a:pPr>
              <a:defRPr/>
            </a:pPr>
            <a:r>
              <a:rPr lang="el-GR" altLang="el-GR" b="1" dirty="0"/>
              <a:t>Πριν </a:t>
            </a:r>
            <a:r>
              <a:rPr lang="el-GR" altLang="el-GR" dirty="0"/>
              <a:t>την ανάμιξη, προσθήκη:</a:t>
            </a:r>
          </a:p>
          <a:p>
            <a:pPr marL="665163" lvl="1">
              <a:defRPr/>
            </a:pPr>
            <a:r>
              <a:rPr lang="en-US" dirty="0"/>
              <a:t>Wheat germ </a:t>
            </a:r>
            <a:r>
              <a:rPr lang="en-US" dirty="0" smtClean="0"/>
              <a:t>oil</a:t>
            </a:r>
            <a:r>
              <a:rPr lang="el-GR" dirty="0" smtClean="0"/>
              <a:t>,</a:t>
            </a:r>
            <a:endParaRPr lang="en-US" dirty="0"/>
          </a:p>
          <a:p>
            <a:pPr marL="665163" lvl="1">
              <a:defRPr/>
            </a:pPr>
            <a:r>
              <a:rPr lang="en-US" dirty="0"/>
              <a:t>Avocado </a:t>
            </a:r>
            <a:r>
              <a:rPr lang="en-US" dirty="0" smtClean="0"/>
              <a:t>oil</a:t>
            </a:r>
            <a:r>
              <a:rPr lang="el-GR" dirty="0" smtClean="0"/>
              <a:t>,</a:t>
            </a:r>
            <a:endParaRPr lang="el-GR" altLang="el-GR" dirty="0"/>
          </a:p>
          <a:p>
            <a:pPr marL="355600" indent="0">
              <a:buNone/>
              <a:defRPr/>
            </a:pPr>
            <a:r>
              <a:rPr lang="el-GR" altLang="el-GR" dirty="0"/>
              <a:t>Θερμοκρασία 78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/>
              <a:t>.</a:t>
            </a:r>
          </a:p>
          <a:p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4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56" y="5013176"/>
            <a:ext cx="101123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Παρασκευή της υδατικής </a:t>
            </a:r>
            <a:r>
              <a:rPr lang="el-GR" dirty="0" smtClean="0"/>
              <a:t>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328592"/>
          </a:xfrm>
        </p:spPr>
        <p:txBody>
          <a:bodyPr numCol="2"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dirty="0"/>
              <a:t>Ζύγιση </a:t>
            </a:r>
            <a:r>
              <a:rPr lang="el-GR" dirty="0" smtClean="0"/>
              <a:t>νερού.</a:t>
            </a:r>
            <a:endParaRPr lang="el-GR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altLang="el-GR" dirty="0"/>
              <a:t>Θέρμανση στην πλάκα  θέρμανσης, 80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dirty="0"/>
              <a:t>Προσθήκη</a:t>
            </a:r>
            <a:r>
              <a:rPr lang="en-US" dirty="0"/>
              <a:t>:</a:t>
            </a:r>
            <a:endParaRPr lang="el-GR" dirty="0"/>
          </a:p>
          <a:p>
            <a:pPr marL="754063" lvl="1">
              <a:spcAft>
                <a:spcPts val="600"/>
              </a:spcAft>
              <a:defRPr/>
            </a:pPr>
            <a:r>
              <a:rPr lang="en-US" altLang="el-GR" dirty="0"/>
              <a:t>METHYL </a:t>
            </a:r>
            <a:r>
              <a:rPr lang="en-US" altLang="el-GR" dirty="0" smtClean="0"/>
              <a:t>PARABEN</a:t>
            </a:r>
            <a:r>
              <a:rPr lang="el-GR" altLang="el-GR" dirty="0" smtClean="0"/>
              <a:t>,</a:t>
            </a:r>
            <a:endParaRPr lang="el-GR" altLang="el-GR" dirty="0"/>
          </a:p>
          <a:p>
            <a:pPr marL="754063" lvl="1">
              <a:spcAft>
                <a:spcPts val="600"/>
              </a:spcAft>
              <a:defRPr/>
            </a:pPr>
            <a:r>
              <a:rPr lang="en-US" dirty="0"/>
              <a:t>Magnesium </a:t>
            </a:r>
            <a:r>
              <a:rPr lang="en-US" dirty="0" smtClean="0"/>
              <a:t>sulfate</a:t>
            </a:r>
            <a:r>
              <a:rPr lang="el-GR" dirty="0" smtClean="0"/>
              <a:t>,</a:t>
            </a:r>
            <a:endParaRPr lang="el-GR" dirty="0"/>
          </a:p>
          <a:p>
            <a:pPr marL="754063" lvl="1">
              <a:spcAft>
                <a:spcPts val="600"/>
              </a:spcAft>
              <a:defRPr/>
            </a:pPr>
            <a:r>
              <a:rPr lang="en-US" dirty="0"/>
              <a:t>Propylene </a:t>
            </a:r>
            <a:r>
              <a:rPr lang="en-US" dirty="0" smtClean="0"/>
              <a:t>glycol</a:t>
            </a:r>
            <a:r>
              <a:rPr lang="el-GR" dirty="0" smtClean="0"/>
              <a:t>,</a:t>
            </a:r>
            <a:endParaRPr lang="el-GR" dirty="0"/>
          </a:p>
          <a:p>
            <a:pPr marL="754063" lvl="1">
              <a:spcAft>
                <a:spcPts val="600"/>
              </a:spcAft>
              <a:defRPr/>
            </a:pPr>
            <a:r>
              <a:rPr lang="en-US" dirty="0"/>
              <a:t>Sodium </a:t>
            </a:r>
            <a:r>
              <a:rPr lang="en-US" dirty="0" smtClean="0"/>
              <a:t>PCA</a:t>
            </a:r>
            <a:r>
              <a:rPr lang="el-GR" dirty="0" smtClean="0"/>
              <a:t>.</a:t>
            </a:r>
            <a:endParaRPr lang="el-GR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l-GR" altLang="el-GR" dirty="0"/>
              <a:t>Ανάδευση </a:t>
            </a:r>
            <a:r>
              <a:rPr lang="el-GR" altLang="el-GR" dirty="0" smtClean="0"/>
              <a:t>μέχρι </a:t>
            </a:r>
            <a:r>
              <a:rPr lang="el-GR" altLang="el-GR" dirty="0"/>
              <a:t>πλήρους </a:t>
            </a:r>
            <a:r>
              <a:rPr lang="el-GR" altLang="el-GR" dirty="0" smtClean="0"/>
              <a:t>διάλυσης.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/>
              <a:t>Προσθήκη νερού εξάτμισης και επιπλέον 10</a:t>
            </a:r>
            <a:r>
              <a:rPr lang="en-US" dirty="0"/>
              <a:t>g</a:t>
            </a:r>
            <a:r>
              <a:rPr lang="el-GR" dirty="0"/>
              <a:t>/ 100</a:t>
            </a:r>
            <a:r>
              <a:rPr lang="en-US" dirty="0"/>
              <a:t>g</a:t>
            </a:r>
            <a:r>
              <a:rPr lang="el-GR" dirty="0"/>
              <a:t>  </a:t>
            </a:r>
            <a:r>
              <a:rPr lang="el-GR" dirty="0" smtClean="0"/>
              <a:t>προϊόντος.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l-GR" altLang="el-GR" dirty="0"/>
              <a:t>Θερμοκρασία 78</a:t>
            </a:r>
            <a:r>
              <a:rPr lang="el-GR" altLang="el-GR" baseline="30000" dirty="0"/>
              <a:t>ο</a:t>
            </a:r>
            <a:r>
              <a:rPr lang="en-US" altLang="el-GR" dirty="0"/>
              <a:t>C ±</a:t>
            </a:r>
            <a:r>
              <a:rPr lang="en-US" altLang="el-GR" dirty="0" smtClean="0"/>
              <a:t>2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l-GR" dirty="0"/>
              <a:t>Μεταφορά στη λιπαρή φάση </a:t>
            </a:r>
            <a:r>
              <a:rPr lang="el-GR" b="1" dirty="0" smtClean="0"/>
              <a:t>αμέσως</a:t>
            </a:r>
            <a:r>
              <a:rPr lang="el-GR" dirty="0" smtClean="0"/>
              <a:t>.</a:t>
            </a:r>
            <a:endParaRPr lang="el-GR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306654" y="1261815"/>
            <a:ext cx="0" cy="4464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5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Ανάμιξη των </a:t>
            </a:r>
            <a:r>
              <a:rPr lang="el-GR" dirty="0" smtClean="0"/>
              <a:t>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51520" y="1196752"/>
            <a:ext cx="8892480" cy="5040560"/>
          </a:xfrm>
        </p:spPr>
        <p:txBody>
          <a:bodyPr numCol="2">
            <a:normAutofit/>
          </a:bodyPr>
          <a:lstStyle/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dirty="0"/>
              <a:t>Μεταφορά της </a:t>
            </a:r>
            <a:r>
              <a:rPr lang="el-GR" b="1" dirty="0" smtClean="0"/>
              <a:t>υδατικής φάσης </a:t>
            </a:r>
            <a:r>
              <a:rPr lang="el-GR" dirty="0" smtClean="0"/>
              <a:t>στη </a:t>
            </a:r>
            <a:r>
              <a:rPr lang="el-GR" altLang="el-GR" b="1" dirty="0" smtClean="0"/>
              <a:t>λιπαρή</a:t>
            </a:r>
            <a:r>
              <a:rPr lang="el-GR" dirty="0" smtClean="0"/>
              <a:t> </a:t>
            </a:r>
            <a:r>
              <a:rPr lang="el-GR" dirty="0"/>
              <a:t>(σιγά σιγά </a:t>
            </a:r>
            <a:r>
              <a:rPr lang="el-GR" dirty="0" smtClean="0"/>
              <a:t>και </a:t>
            </a:r>
            <a:r>
              <a:rPr lang="el-GR" dirty="0"/>
              <a:t>με συνεχή </a:t>
            </a:r>
            <a:r>
              <a:rPr lang="el-GR" dirty="0" smtClean="0"/>
              <a:t>ανάδευση).</a:t>
            </a:r>
            <a:endParaRPr lang="el-GR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dirty="0" smtClean="0"/>
              <a:t>Ανάδευση στο </a:t>
            </a:r>
            <a:r>
              <a:rPr lang="el-GR" dirty="0"/>
              <a:t>ατμόλουτρο, 5- 10</a:t>
            </a:r>
            <a:r>
              <a:rPr lang="el-GR" i="1" dirty="0" smtClean="0"/>
              <a:t>΄.</a:t>
            </a:r>
            <a:endParaRPr lang="el-GR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dirty="0"/>
              <a:t>Εξαγωγή γουδιού από </a:t>
            </a:r>
            <a:r>
              <a:rPr lang="el-GR" dirty="0" smtClean="0"/>
              <a:t>ατμόλουτρο.</a:t>
            </a:r>
            <a:endParaRPr lang="el-GR" dirty="0"/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b="1" dirty="0" smtClean="0"/>
              <a:t>Ψύξη στο περιβάλλον</a:t>
            </a:r>
            <a:r>
              <a:rPr lang="el-GR" dirty="0" smtClean="0"/>
              <a:t>, </a:t>
            </a:r>
            <a:r>
              <a:rPr lang="el-GR" dirty="0"/>
              <a:t>38-</a:t>
            </a:r>
            <a:r>
              <a:rPr lang="en-US" dirty="0"/>
              <a:t>4</a:t>
            </a:r>
            <a:r>
              <a:rPr lang="el-GR" dirty="0"/>
              <a:t>0</a:t>
            </a:r>
            <a:r>
              <a:rPr lang="el-GR" baseline="30000" dirty="0"/>
              <a:t>ο</a:t>
            </a:r>
            <a:r>
              <a:rPr lang="en-US" dirty="0"/>
              <a:t>C</a:t>
            </a:r>
            <a:r>
              <a:rPr lang="el-GR" dirty="0"/>
              <a:t>, ανάδευση (ήπια</a:t>
            </a:r>
            <a:r>
              <a:rPr lang="el-GR" dirty="0" smtClean="0"/>
              <a:t>).</a:t>
            </a:r>
            <a:endParaRPr lang="en-US" dirty="0"/>
          </a:p>
          <a:p>
            <a:pPr marL="722313" indent="-457200">
              <a:spcAft>
                <a:spcPts val="600"/>
              </a:spcAft>
              <a:buFont typeface="+mj-lt"/>
              <a:buAutoNum type="arabicPeriod"/>
              <a:defRPr/>
            </a:pPr>
            <a:r>
              <a:rPr lang="el-GR" dirty="0"/>
              <a:t>Προσθήκη</a:t>
            </a:r>
            <a:r>
              <a:rPr lang="en-US" dirty="0"/>
              <a:t>:</a:t>
            </a:r>
            <a:endParaRPr lang="el-GR" dirty="0"/>
          </a:p>
          <a:p>
            <a:pPr marL="722313">
              <a:buFont typeface="Courier New" panose="02070309020205020404" pitchFamily="49" charset="0"/>
              <a:buChar char="o"/>
              <a:defRPr/>
            </a:pPr>
            <a:r>
              <a:rPr lang="en-US" dirty="0"/>
              <a:t>Vitamin </a:t>
            </a:r>
            <a:r>
              <a:rPr lang="el-GR" dirty="0"/>
              <a:t>Α </a:t>
            </a:r>
            <a:r>
              <a:rPr lang="en-US" dirty="0" smtClean="0"/>
              <a:t>palmitate</a:t>
            </a:r>
            <a:r>
              <a:rPr lang="el-GR" dirty="0" smtClean="0"/>
              <a:t>,</a:t>
            </a:r>
            <a:endParaRPr lang="en-US" dirty="0"/>
          </a:p>
          <a:p>
            <a:pPr marL="722313">
              <a:buFont typeface="Courier New" panose="02070309020205020404" pitchFamily="49" charset="0"/>
              <a:buChar char="o"/>
              <a:defRPr/>
            </a:pPr>
            <a:r>
              <a:rPr lang="en-US" dirty="0"/>
              <a:t>Vitamin </a:t>
            </a:r>
            <a:r>
              <a:rPr lang="el-GR" dirty="0"/>
              <a:t>Ε </a:t>
            </a:r>
            <a:r>
              <a:rPr lang="en-US" dirty="0" smtClean="0"/>
              <a:t>acetate</a:t>
            </a:r>
            <a:r>
              <a:rPr lang="el-GR" dirty="0" smtClean="0"/>
              <a:t>,</a:t>
            </a:r>
            <a:endParaRPr lang="el-GR" dirty="0"/>
          </a:p>
          <a:p>
            <a:pPr marL="722313">
              <a:buFont typeface="Courier New" panose="02070309020205020404" pitchFamily="49" charset="0"/>
              <a:buChar char="o"/>
              <a:defRPr/>
            </a:pPr>
            <a:r>
              <a:rPr lang="en-US" dirty="0" smtClean="0"/>
              <a:t>Perfume</a:t>
            </a:r>
            <a:r>
              <a:rPr lang="el-GR" dirty="0" smtClean="0"/>
              <a:t>.</a:t>
            </a:r>
            <a:endParaRPr lang="el-GR" dirty="0"/>
          </a:p>
          <a:p>
            <a:pPr marL="722313" indent="-457200">
              <a:buFont typeface="+mj-lt"/>
              <a:buAutoNum type="arabicPeriod" startAt="6"/>
              <a:defRPr/>
            </a:pPr>
            <a:r>
              <a:rPr lang="el-GR" dirty="0"/>
              <a:t>Α</a:t>
            </a:r>
            <a:r>
              <a:rPr lang="el-GR" dirty="0" smtClean="0"/>
              <a:t>νάδευση </a:t>
            </a:r>
            <a:r>
              <a:rPr lang="en-US" dirty="0"/>
              <a:t>5</a:t>
            </a:r>
            <a:r>
              <a:rPr lang="el-GR" dirty="0" smtClean="0"/>
              <a:t>΄.</a:t>
            </a:r>
            <a:endParaRPr lang="en-US" dirty="0"/>
          </a:p>
          <a:p>
            <a:pPr marL="722313" indent="-457200">
              <a:buFont typeface="+mj-lt"/>
              <a:buAutoNum type="arabicPeriod" startAt="6"/>
              <a:defRPr/>
            </a:pPr>
            <a:r>
              <a:rPr lang="el-GR" dirty="0"/>
              <a:t>Γουδί σε ψυχρό υδατόλουτρο, ανάδευση</a:t>
            </a:r>
            <a:r>
              <a:rPr lang="en-US" dirty="0"/>
              <a:t>, 25</a:t>
            </a:r>
            <a:r>
              <a:rPr lang="el-GR" dirty="0"/>
              <a:t>-</a:t>
            </a:r>
            <a:r>
              <a:rPr lang="en-US" dirty="0"/>
              <a:t>28</a:t>
            </a:r>
            <a:r>
              <a:rPr lang="el-GR" baseline="30000" dirty="0"/>
              <a:t>ο</a:t>
            </a:r>
            <a:r>
              <a:rPr lang="en-US" dirty="0" smtClean="0"/>
              <a:t>C</a:t>
            </a:r>
            <a:r>
              <a:rPr lang="el-GR" dirty="0" smtClean="0"/>
              <a:t>.</a:t>
            </a:r>
            <a:endParaRPr lang="en-US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716016" y="1340768"/>
            <a:ext cx="0" cy="44644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5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xo-opistho_simeiomata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plate">
  <a:themeElements>
    <a:clrScheme name="Προσαρμοσμένο 2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48</TotalTime>
  <Words>1084</Words>
  <Application>Microsoft Office PowerPoint</Application>
  <PresentationFormat>Προβολή στην οθόνη (4:3)</PresentationFormat>
  <Paragraphs>149</Paragraphs>
  <Slides>17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4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template</vt:lpstr>
      <vt:lpstr>1_exo-opistho_simeiomata</vt:lpstr>
      <vt:lpstr>OC_template_updated</vt:lpstr>
      <vt:lpstr>1_template</vt:lpstr>
      <vt:lpstr>Κοσμητολογία ΙΙ (Ε)</vt:lpstr>
      <vt:lpstr>Γενικά </vt:lpstr>
      <vt:lpstr>Γαλακτωματοποιητές </vt:lpstr>
      <vt:lpstr>Ουσίες για κρέμες νυκτός (για ξηρά δέρματα) 1/2</vt:lpstr>
      <vt:lpstr>Ουσίες για κρέμες νυκτός (για ξηρά δέρματα) 2/2</vt:lpstr>
      <vt:lpstr>Παρασκευή του λιπαρού ζελέ</vt:lpstr>
      <vt:lpstr>Παρασκευή της λιπαρής φάσης </vt:lpstr>
      <vt:lpstr>Παρασκευή της υδατικής φάσης</vt:lpstr>
      <vt:lpstr>Ανάμιξη των φάσεων</vt:lpstr>
      <vt:lpstr>Παρατηρήσεις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Κοσμητολογία ΙΙ (Ε)</dc:title>
  <dc:creator>opencourses@teiath.gr</dc:creator>
  <cp:lastModifiedBy>natasakar new</cp:lastModifiedBy>
  <cp:revision>9</cp:revision>
  <dcterms:created xsi:type="dcterms:W3CDTF">2015-03-23T06:46:35Z</dcterms:created>
  <dcterms:modified xsi:type="dcterms:W3CDTF">2015-03-27T11:19:49Z</dcterms:modified>
</cp:coreProperties>
</file>