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2" r:id="rId1"/>
    <p:sldMasterId id="2147483733" r:id="rId2"/>
  </p:sldMasterIdLst>
  <p:notesMasterIdLst>
    <p:notesMasterId r:id="rId27"/>
  </p:notesMasterIdLst>
  <p:handoutMasterIdLst>
    <p:handoutMasterId r:id="rId28"/>
  </p:handoutMasterIdLst>
  <p:sldIdLst>
    <p:sldId id="284"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285" r:id="rId20"/>
    <p:sldId id="286" r:id="rId21"/>
    <p:sldId id="287" r:id="rId22"/>
    <p:sldId id="288" r:id="rId23"/>
    <p:sldId id="289" r:id="rId24"/>
    <p:sldId id="290" r:id="rId25"/>
    <p:sldId id="29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73905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55123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97815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70898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87019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5127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u="none"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5629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a:ln/>
        </p:spPr>
      </p:sp>
      <p:sp>
        <p:nvSpPr>
          <p:cNvPr id="3" name="Θέση σημειώσεων 2"/>
          <p:cNvSpPr>
            <a:spLocks noGrp="1"/>
          </p:cNvSpPr>
          <p:nvPr>
            <p:ph type="body" idx="1"/>
          </p:nvPr>
        </p:nvSpPr>
        <p:spPr/>
        <p:txBody>
          <a:bodyPr/>
          <a:lstStyle/>
          <a:p>
            <a:pPr>
              <a:defRPr/>
            </a:pPr>
            <a:endParaRPr lang="el-GR" dirty="0"/>
          </a:p>
        </p:txBody>
      </p:sp>
      <p:sp>
        <p:nvSpPr>
          <p:cNvPr id="22532" name="Θέση αριθμού διαφάνειας 3"/>
          <p:cNvSpPr>
            <a:spLocks noGrp="1"/>
          </p:cNvSpPr>
          <p:nvPr>
            <p:ph type="sldNum" sz="quarter" idx="5"/>
          </p:nvPr>
        </p:nvSpPr>
        <p:spPr>
          <a:noFill/>
        </p:spPr>
        <p:txBody>
          <a:bodyPr/>
          <a:lstStyle>
            <a:lvl1pPr>
              <a:defRPr>
                <a:solidFill>
                  <a:schemeClr val="tx1"/>
                </a:solidFill>
                <a:latin typeface="Arial" charset="0"/>
              </a:defRPr>
            </a:lvl1pPr>
            <a:lvl2pPr marL="804986" indent="-309610">
              <a:defRPr>
                <a:solidFill>
                  <a:schemeClr val="tx1"/>
                </a:solidFill>
                <a:latin typeface="Arial" charset="0"/>
              </a:defRPr>
            </a:lvl2pPr>
            <a:lvl3pPr marL="1238441" indent="-247688">
              <a:defRPr>
                <a:solidFill>
                  <a:schemeClr val="tx1"/>
                </a:solidFill>
                <a:latin typeface="Arial" charset="0"/>
              </a:defRPr>
            </a:lvl3pPr>
            <a:lvl4pPr marL="1733817" indent="-247688">
              <a:defRPr>
                <a:solidFill>
                  <a:schemeClr val="tx1"/>
                </a:solidFill>
                <a:latin typeface="Arial" charset="0"/>
              </a:defRPr>
            </a:lvl4pPr>
            <a:lvl5pPr marL="2229193" indent="-247688">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fld id="{62C87B9B-D0A0-4E37-8554-BFEB66503A90}" type="slidenum">
              <a:rPr lang="el-GR" altLang="el-GR" smtClean="0">
                <a:solidFill>
                  <a:srgbClr val="000000"/>
                </a:solidFill>
              </a:rPr>
              <a:pPr/>
              <a:t>15</a:t>
            </a:fld>
            <a:endParaRPr lang="el-GR" altLang="el-GR" smtClean="0">
              <a:solidFill>
                <a:srgbClr val="000000"/>
              </a:solidFill>
            </a:endParaRPr>
          </a:p>
        </p:txBody>
      </p:sp>
    </p:spTree>
    <p:extLst>
      <p:ext uri="{BB962C8B-B14F-4D97-AF65-F5344CB8AC3E}">
        <p14:creationId xmlns:p14="http://schemas.microsoft.com/office/powerpoint/2010/main" val="248517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2661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505098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lvl1pPr eaLnBrk="0" hangingPunct="0">
              <a:defRPr/>
            </a:lvl1pPr>
          </a:lstStyle>
          <a:p>
            <a:pPr>
              <a:defRPr/>
            </a:pPr>
            <a:endParaRPr lang="el-GR"/>
          </a:p>
        </p:txBody>
      </p:sp>
      <p:sp>
        <p:nvSpPr>
          <p:cNvPr id="5" name="Footer Placeholder 4"/>
          <p:cNvSpPr>
            <a:spLocks noGrp="1"/>
          </p:cNvSpPr>
          <p:nvPr>
            <p:ph type="ftr" sz="quarter" idx="11"/>
          </p:nvPr>
        </p:nvSpPr>
        <p:spPr/>
        <p:txBody>
          <a:bodyPr/>
          <a:lstStyle>
            <a:lvl1pPr eaLnBrk="0" hangingPunct="0">
              <a:defRPr/>
            </a:lvl1pPr>
          </a:lstStyle>
          <a:p>
            <a:pPr>
              <a:defRPr/>
            </a:pPr>
            <a:endParaRPr lang="el-GR"/>
          </a:p>
        </p:txBody>
      </p:sp>
      <p:sp>
        <p:nvSpPr>
          <p:cNvPr id="6" name="Slide Number Placeholder 5"/>
          <p:cNvSpPr>
            <a:spLocks noGrp="1"/>
          </p:cNvSpPr>
          <p:nvPr>
            <p:ph type="sldNum" sz="quarter" idx="12"/>
          </p:nvPr>
        </p:nvSpPr>
        <p:spPr/>
        <p:txBody>
          <a:bodyPr/>
          <a:lstStyle>
            <a:lvl1pPr eaLnBrk="0" hangingPunct="0">
              <a:defRPr/>
            </a:lvl1pPr>
          </a:lstStyle>
          <a:p>
            <a:pPr>
              <a:defRPr/>
            </a:pPr>
            <a:fld id="{56C357EF-8851-4C83-9473-2896B814AA8C}" type="slidenum">
              <a:rPr lang="el-GR"/>
              <a:pPr>
                <a:defRPr/>
              </a:pPr>
              <a:t>‹#›</a:t>
            </a:fld>
            <a:endParaRPr lang="el-GR"/>
          </a:p>
        </p:txBody>
      </p:sp>
    </p:spTree>
    <p:extLst>
      <p:ext uri="{BB962C8B-B14F-4D97-AF65-F5344CB8AC3E}">
        <p14:creationId xmlns:p14="http://schemas.microsoft.com/office/powerpoint/2010/main" val="6685969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lvl1pPr eaLnBrk="0" hangingPunct="0">
              <a:defRPr/>
            </a:lvl1pPr>
          </a:lstStyle>
          <a:p>
            <a:pPr>
              <a:defRPr/>
            </a:pPr>
            <a:endParaRPr lang="el-GR"/>
          </a:p>
        </p:txBody>
      </p:sp>
      <p:sp>
        <p:nvSpPr>
          <p:cNvPr id="5" name="Footer Placeholder 4"/>
          <p:cNvSpPr>
            <a:spLocks noGrp="1"/>
          </p:cNvSpPr>
          <p:nvPr>
            <p:ph type="ftr" sz="quarter" idx="11"/>
          </p:nvPr>
        </p:nvSpPr>
        <p:spPr/>
        <p:txBody>
          <a:bodyPr/>
          <a:lstStyle>
            <a:lvl1pPr eaLnBrk="0" hangingPunct="0">
              <a:defRPr/>
            </a:lvl1pPr>
          </a:lstStyle>
          <a:p>
            <a:pPr>
              <a:defRPr/>
            </a:pPr>
            <a:endParaRPr lang="el-GR"/>
          </a:p>
        </p:txBody>
      </p:sp>
      <p:sp>
        <p:nvSpPr>
          <p:cNvPr id="6" name="Slide Number Placeholder 5"/>
          <p:cNvSpPr>
            <a:spLocks noGrp="1"/>
          </p:cNvSpPr>
          <p:nvPr>
            <p:ph type="sldNum" sz="quarter" idx="12"/>
          </p:nvPr>
        </p:nvSpPr>
        <p:spPr/>
        <p:txBody>
          <a:bodyPr/>
          <a:lstStyle>
            <a:lvl1pPr eaLnBrk="0" hangingPunct="0">
              <a:defRPr/>
            </a:lvl1pPr>
          </a:lstStyle>
          <a:p>
            <a:pPr>
              <a:defRPr/>
            </a:pPr>
            <a:fld id="{6C8BB18E-9FD3-4E8B-9CF3-8483F6CBE216}" type="slidenum">
              <a:rPr lang="el-GR"/>
              <a:pPr>
                <a:defRPr/>
              </a:pPr>
              <a:t>‹#›</a:t>
            </a:fld>
            <a:endParaRPr lang="el-GR"/>
          </a:p>
        </p:txBody>
      </p:sp>
    </p:spTree>
    <p:extLst>
      <p:ext uri="{BB962C8B-B14F-4D97-AF65-F5344CB8AC3E}">
        <p14:creationId xmlns:p14="http://schemas.microsoft.com/office/powerpoint/2010/main" val="4530479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eaLnBrk="0" hangingPunct="0">
              <a:defRPr/>
            </a:lvl1pPr>
          </a:lstStyle>
          <a:p>
            <a:pPr>
              <a:defRPr/>
            </a:pPr>
            <a:endParaRPr lang="el-GR"/>
          </a:p>
        </p:txBody>
      </p:sp>
      <p:sp>
        <p:nvSpPr>
          <p:cNvPr id="5" name="Footer Placeholder 4"/>
          <p:cNvSpPr>
            <a:spLocks noGrp="1"/>
          </p:cNvSpPr>
          <p:nvPr>
            <p:ph type="ftr" sz="quarter" idx="11"/>
          </p:nvPr>
        </p:nvSpPr>
        <p:spPr/>
        <p:txBody>
          <a:bodyPr/>
          <a:lstStyle>
            <a:lvl1pPr eaLnBrk="0" hangingPunct="0">
              <a:defRPr/>
            </a:lvl1pPr>
          </a:lstStyle>
          <a:p>
            <a:pPr>
              <a:defRPr/>
            </a:pPr>
            <a:endParaRPr lang="el-GR"/>
          </a:p>
        </p:txBody>
      </p:sp>
      <p:sp>
        <p:nvSpPr>
          <p:cNvPr id="6" name="Slide Number Placeholder 5"/>
          <p:cNvSpPr>
            <a:spLocks noGrp="1"/>
          </p:cNvSpPr>
          <p:nvPr>
            <p:ph type="sldNum" sz="quarter" idx="12"/>
          </p:nvPr>
        </p:nvSpPr>
        <p:spPr/>
        <p:txBody>
          <a:bodyPr/>
          <a:lstStyle>
            <a:lvl1pPr eaLnBrk="0" hangingPunct="0">
              <a:defRPr/>
            </a:lvl1pPr>
          </a:lstStyle>
          <a:p>
            <a:pPr>
              <a:defRPr/>
            </a:pPr>
            <a:fld id="{06F10856-B528-4E63-AE9C-3E40AEEA761A}" type="slidenum">
              <a:rPr lang="el-GR"/>
              <a:pPr>
                <a:defRPr/>
              </a:pPr>
              <a:t>‹#›</a:t>
            </a:fld>
            <a:endParaRPr lang="el-GR"/>
          </a:p>
        </p:txBody>
      </p:sp>
    </p:spTree>
    <p:extLst>
      <p:ext uri="{BB962C8B-B14F-4D97-AF65-F5344CB8AC3E}">
        <p14:creationId xmlns:p14="http://schemas.microsoft.com/office/powerpoint/2010/main" val="93860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lvl1pPr eaLnBrk="0" hangingPunct="0">
              <a:defRPr/>
            </a:lvl1pPr>
          </a:lstStyle>
          <a:p>
            <a:pPr>
              <a:defRPr/>
            </a:pPr>
            <a:endParaRPr lang="el-GR"/>
          </a:p>
        </p:txBody>
      </p:sp>
      <p:sp>
        <p:nvSpPr>
          <p:cNvPr id="6" name="Footer Placeholder 5"/>
          <p:cNvSpPr>
            <a:spLocks noGrp="1"/>
          </p:cNvSpPr>
          <p:nvPr>
            <p:ph type="ftr" sz="quarter" idx="11"/>
          </p:nvPr>
        </p:nvSpPr>
        <p:spPr/>
        <p:txBody>
          <a:bodyPr/>
          <a:lstStyle>
            <a:lvl1pPr eaLnBrk="0" hangingPunct="0">
              <a:defRPr/>
            </a:lvl1pPr>
          </a:lstStyle>
          <a:p>
            <a:pPr>
              <a:defRPr/>
            </a:pPr>
            <a:endParaRPr lang="el-GR"/>
          </a:p>
        </p:txBody>
      </p:sp>
      <p:sp>
        <p:nvSpPr>
          <p:cNvPr id="7" name="Slide Number Placeholder 6"/>
          <p:cNvSpPr>
            <a:spLocks noGrp="1"/>
          </p:cNvSpPr>
          <p:nvPr>
            <p:ph type="sldNum" sz="quarter" idx="12"/>
          </p:nvPr>
        </p:nvSpPr>
        <p:spPr/>
        <p:txBody>
          <a:bodyPr/>
          <a:lstStyle>
            <a:lvl1pPr eaLnBrk="0" hangingPunct="0">
              <a:defRPr/>
            </a:lvl1pPr>
          </a:lstStyle>
          <a:p>
            <a:pPr>
              <a:defRPr/>
            </a:pPr>
            <a:fld id="{B9BDBC4C-2F1A-4905-AD83-058B0177F07D}" type="slidenum">
              <a:rPr lang="el-GR"/>
              <a:pPr>
                <a:defRPr/>
              </a:pPr>
              <a:t>‹#›</a:t>
            </a:fld>
            <a:endParaRPr lang="el-GR"/>
          </a:p>
        </p:txBody>
      </p:sp>
    </p:spTree>
    <p:extLst>
      <p:ext uri="{BB962C8B-B14F-4D97-AF65-F5344CB8AC3E}">
        <p14:creationId xmlns:p14="http://schemas.microsoft.com/office/powerpoint/2010/main" val="100863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lvl1pPr eaLnBrk="0" hangingPunct="0">
              <a:defRPr/>
            </a:lvl1pPr>
          </a:lstStyle>
          <a:p>
            <a:pPr>
              <a:defRPr/>
            </a:pPr>
            <a:endParaRPr lang="el-GR"/>
          </a:p>
        </p:txBody>
      </p:sp>
      <p:sp>
        <p:nvSpPr>
          <p:cNvPr id="6" name="Footer Placeholder 5"/>
          <p:cNvSpPr>
            <a:spLocks noGrp="1"/>
          </p:cNvSpPr>
          <p:nvPr>
            <p:ph type="ftr" sz="quarter" idx="11"/>
          </p:nvPr>
        </p:nvSpPr>
        <p:spPr/>
        <p:txBody>
          <a:bodyPr/>
          <a:lstStyle>
            <a:lvl1pPr eaLnBrk="0" hangingPunct="0">
              <a:defRPr/>
            </a:lvl1pPr>
          </a:lstStyle>
          <a:p>
            <a:pPr>
              <a:defRPr/>
            </a:pPr>
            <a:endParaRPr lang="el-GR"/>
          </a:p>
        </p:txBody>
      </p:sp>
      <p:sp>
        <p:nvSpPr>
          <p:cNvPr id="7" name="Slide Number Placeholder 6"/>
          <p:cNvSpPr>
            <a:spLocks noGrp="1"/>
          </p:cNvSpPr>
          <p:nvPr>
            <p:ph type="sldNum" sz="quarter" idx="12"/>
          </p:nvPr>
        </p:nvSpPr>
        <p:spPr/>
        <p:txBody>
          <a:bodyPr/>
          <a:lstStyle>
            <a:lvl1pPr eaLnBrk="0" hangingPunct="0">
              <a:defRPr/>
            </a:lvl1pPr>
          </a:lstStyle>
          <a:p>
            <a:pPr>
              <a:defRPr/>
            </a:pPr>
            <a:fld id="{E01EB98A-BDCD-49A1-8352-4332397122BA}" type="slidenum">
              <a:rPr lang="el-GR"/>
              <a:pPr>
                <a:defRPr/>
              </a:pPr>
              <a:t>‹#›</a:t>
            </a:fld>
            <a:endParaRPr lang="el-GR"/>
          </a:p>
        </p:txBody>
      </p:sp>
    </p:spTree>
    <p:extLst>
      <p:ext uri="{BB962C8B-B14F-4D97-AF65-F5344CB8AC3E}">
        <p14:creationId xmlns:p14="http://schemas.microsoft.com/office/powerpoint/2010/main" val="3378780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Date Placeholder 4"/>
          <p:cNvSpPr>
            <a:spLocks noGrp="1"/>
          </p:cNvSpPr>
          <p:nvPr>
            <p:ph type="dt" sz="half" idx="14"/>
          </p:nvPr>
        </p:nvSpPr>
        <p:spPr/>
        <p:txBody>
          <a:bodyPr/>
          <a:lstStyle>
            <a:lvl1pPr eaLnBrk="0" hangingPunct="0">
              <a:defRPr/>
            </a:lvl1pPr>
          </a:lstStyle>
          <a:p>
            <a:pPr>
              <a:defRPr/>
            </a:pPr>
            <a:endParaRPr lang="el-GR"/>
          </a:p>
        </p:txBody>
      </p:sp>
      <p:sp>
        <p:nvSpPr>
          <p:cNvPr id="7" name="Footer Placeholder 5"/>
          <p:cNvSpPr>
            <a:spLocks noGrp="1"/>
          </p:cNvSpPr>
          <p:nvPr>
            <p:ph type="ftr" sz="quarter" idx="15"/>
          </p:nvPr>
        </p:nvSpPr>
        <p:spPr/>
        <p:txBody>
          <a:bodyPr/>
          <a:lstStyle>
            <a:lvl1pPr eaLnBrk="0" hangingPunct="0">
              <a:defRPr/>
            </a:lvl1pPr>
          </a:lstStyle>
          <a:p>
            <a:pPr>
              <a:defRPr/>
            </a:pPr>
            <a:endParaRPr lang="el-GR"/>
          </a:p>
        </p:txBody>
      </p:sp>
      <p:sp>
        <p:nvSpPr>
          <p:cNvPr id="9" name="Slide Number Placeholder 6"/>
          <p:cNvSpPr>
            <a:spLocks noGrp="1"/>
          </p:cNvSpPr>
          <p:nvPr>
            <p:ph type="sldNum" sz="quarter" idx="16"/>
          </p:nvPr>
        </p:nvSpPr>
        <p:spPr/>
        <p:txBody>
          <a:bodyPr/>
          <a:lstStyle>
            <a:lvl1pPr eaLnBrk="0" hangingPunct="0">
              <a:defRPr/>
            </a:lvl1pPr>
          </a:lstStyle>
          <a:p>
            <a:pPr>
              <a:defRPr/>
            </a:pPr>
            <a:fld id="{AA11188C-8605-4D62-A284-2AC49C7C8F52}" type="slidenum">
              <a:rPr lang="el-GR"/>
              <a:pPr>
                <a:defRPr/>
              </a:pPr>
              <a:t>‹#›</a:t>
            </a:fld>
            <a:endParaRPr lang="el-GR"/>
          </a:p>
        </p:txBody>
      </p:sp>
    </p:spTree>
    <p:extLst>
      <p:ext uri="{BB962C8B-B14F-4D97-AF65-F5344CB8AC3E}">
        <p14:creationId xmlns:p14="http://schemas.microsoft.com/office/powerpoint/2010/main" val="312714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lvl1pPr eaLnBrk="0" hangingPunct="0">
              <a:defRPr/>
            </a:lvl1pPr>
          </a:lstStyle>
          <a:p>
            <a:pPr>
              <a:defRPr/>
            </a:pPr>
            <a:endParaRPr lang="el-GR"/>
          </a:p>
        </p:txBody>
      </p:sp>
      <p:sp>
        <p:nvSpPr>
          <p:cNvPr id="8" name="Footer Placeholder 7"/>
          <p:cNvSpPr>
            <a:spLocks noGrp="1"/>
          </p:cNvSpPr>
          <p:nvPr>
            <p:ph type="ftr" sz="quarter" idx="11"/>
          </p:nvPr>
        </p:nvSpPr>
        <p:spPr/>
        <p:txBody>
          <a:bodyPr/>
          <a:lstStyle>
            <a:lvl1pPr eaLnBrk="0" hangingPunct="0">
              <a:defRPr/>
            </a:lvl1pPr>
          </a:lstStyle>
          <a:p>
            <a:pPr>
              <a:defRPr/>
            </a:pPr>
            <a:endParaRPr lang="el-GR"/>
          </a:p>
        </p:txBody>
      </p:sp>
      <p:sp>
        <p:nvSpPr>
          <p:cNvPr id="9" name="Slide Number Placeholder 8"/>
          <p:cNvSpPr>
            <a:spLocks noGrp="1"/>
          </p:cNvSpPr>
          <p:nvPr>
            <p:ph type="sldNum" sz="quarter" idx="12"/>
          </p:nvPr>
        </p:nvSpPr>
        <p:spPr/>
        <p:txBody>
          <a:bodyPr/>
          <a:lstStyle>
            <a:lvl1pPr eaLnBrk="0" hangingPunct="0">
              <a:defRPr/>
            </a:lvl1pPr>
          </a:lstStyle>
          <a:p>
            <a:pPr>
              <a:defRPr/>
            </a:pPr>
            <a:fld id="{CBDA3634-4673-47EA-90A0-2FC70B00751D}" type="slidenum">
              <a:rPr lang="el-GR"/>
              <a:pPr>
                <a:defRPr/>
              </a:pPr>
              <a:t>‹#›</a:t>
            </a:fld>
            <a:endParaRPr lang="el-GR"/>
          </a:p>
        </p:txBody>
      </p:sp>
    </p:spTree>
    <p:extLst>
      <p:ext uri="{BB962C8B-B14F-4D97-AF65-F5344CB8AC3E}">
        <p14:creationId xmlns:p14="http://schemas.microsoft.com/office/powerpoint/2010/main" val="1807450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lvl1pPr eaLnBrk="0" hangingPunct="0">
              <a:defRPr/>
            </a:lvl1pPr>
          </a:lstStyle>
          <a:p>
            <a:pPr>
              <a:defRPr/>
            </a:pPr>
            <a:endParaRPr lang="el-GR"/>
          </a:p>
        </p:txBody>
      </p:sp>
      <p:sp>
        <p:nvSpPr>
          <p:cNvPr id="4" name="Footer Placeholder 3"/>
          <p:cNvSpPr>
            <a:spLocks noGrp="1"/>
          </p:cNvSpPr>
          <p:nvPr>
            <p:ph type="ftr" sz="quarter" idx="11"/>
          </p:nvPr>
        </p:nvSpPr>
        <p:spPr/>
        <p:txBody>
          <a:bodyPr/>
          <a:lstStyle>
            <a:lvl1pPr eaLnBrk="0" hangingPunct="0">
              <a:defRPr/>
            </a:lvl1pPr>
          </a:lstStyle>
          <a:p>
            <a:pPr>
              <a:defRPr/>
            </a:pPr>
            <a:endParaRPr lang="el-GR"/>
          </a:p>
        </p:txBody>
      </p:sp>
      <p:sp>
        <p:nvSpPr>
          <p:cNvPr id="5" name="Slide Number Placeholder 4"/>
          <p:cNvSpPr>
            <a:spLocks noGrp="1"/>
          </p:cNvSpPr>
          <p:nvPr>
            <p:ph type="sldNum" sz="quarter" idx="12"/>
          </p:nvPr>
        </p:nvSpPr>
        <p:spPr/>
        <p:txBody>
          <a:bodyPr/>
          <a:lstStyle>
            <a:lvl1pPr eaLnBrk="0" hangingPunct="0">
              <a:defRPr/>
            </a:lvl1pPr>
          </a:lstStyle>
          <a:p>
            <a:pPr>
              <a:defRPr/>
            </a:pPr>
            <a:fld id="{4A513F58-C33F-4858-BDBB-50465FC697A0}" type="slidenum">
              <a:rPr lang="el-GR"/>
              <a:pPr>
                <a:defRPr/>
              </a:pPr>
              <a:t>‹#›</a:t>
            </a:fld>
            <a:endParaRPr lang="el-GR"/>
          </a:p>
        </p:txBody>
      </p:sp>
    </p:spTree>
    <p:extLst>
      <p:ext uri="{BB962C8B-B14F-4D97-AF65-F5344CB8AC3E}">
        <p14:creationId xmlns:p14="http://schemas.microsoft.com/office/powerpoint/2010/main" val="355813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eaLnBrk="0" hangingPunct="0">
              <a:defRPr/>
            </a:lvl1pPr>
          </a:lstStyle>
          <a:p>
            <a:pPr>
              <a:defRPr/>
            </a:pPr>
            <a:endParaRPr lang="el-GR"/>
          </a:p>
        </p:txBody>
      </p:sp>
      <p:sp>
        <p:nvSpPr>
          <p:cNvPr id="6" name="Footer Placeholder 5"/>
          <p:cNvSpPr>
            <a:spLocks noGrp="1"/>
          </p:cNvSpPr>
          <p:nvPr>
            <p:ph type="ftr" sz="quarter" idx="11"/>
          </p:nvPr>
        </p:nvSpPr>
        <p:spPr/>
        <p:txBody>
          <a:bodyPr/>
          <a:lstStyle>
            <a:lvl1pPr eaLnBrk="0" hangingPunct="0">
              <a:defRPr/>
            </a:lvl1pPr>
          </a:lstStyle>
          <a:p>
            <a:pPr>
              <a:defRPr/>
            </a:pPr>
            <a:endParaRPr lang="el-GR"/>
          </a:p>
        </p:txBody>
      </p:sp>
      <p:sp>
        <p:nvSpPr>
          <p:cNvPr id="7" name="Slide Number Placeholder 6"/>
          <p:cNvSpPr>
            <a:spLocks noGrp="1"/>
          </p:cNvSpPr>
          <p:nvPr>
            <p:ph type="sldNum" sz="quarter" idx="12"/>
          </p:nvPr>
        </p:nvSpPr>
        <p:spPr/>
        <p:txBody>
          <a:bodyPr/>
          <a:lstStyle>
            <a:lvl1pPr eaLnBrk="0" hangingPunct="0">
              <a:defRPr/>
            </a:lvl1pPr>
          </a:lstStyle>
          <a:p>
            <a:pPr>
              <a:defRPr/>
            </a:pPr>
            <a:fld id="{DC9A3DD2-E4BE-4BF7-8CCA-D2FD5D823EA8}" type="slidenum">
              <a:rPr lang="el-GR"/>
              <a:pPr>
                <a:defRPr/>
              </a:pPr>
              <a:t>‹#›</a:t>
            </a:fld>
            <a:endParaRPr lang="el-GR"/>
          </a:p>
        </p:txBody>
      </p:sp>
    </p:spTree>
    <p:extLst>
      <p:ext uri="{BB962C8B-B14F-4D97-AF65-F5344CB8AC3E}">
        <p14:creationId xmlns:p14="http://schemas.microsoft.com/office/powerpoint/2010/main" val="201926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01665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eaLnBrk="0" hangingPunct="0">
              <a:defRPr/>
            </a:lvl1pPr>
          </a:lstStyle>
          <a:p>
            <a:pPr>
              <a:defRPr/>
            </a:pPr>
            <a:endParaRPr lang="el-GR"/>
          </a:p>
        </p:txBody>
      </p:sp>
      <p:sp>
        <p:nvSpPr>
          <p:cNvPr id="6" name="Footer Placeholder 5"/>
          <p:cNvSpPr>
            <a:spLocks noGrp="1"/>
          </p:cNvSpPr>
          <p:nvPr>
            <p:ph type="ftr" sz="quarter" idx="11"/>
          </p:nvPr>
        </p:nvSpPr>
        <p:spPr/>
        <p:txBody>
          <a:bodyPr/>
          <a:lstStyle>
            <a:lvl1pPr eaLnBrk="0" hangingPunct="0">
              <a:defRPr/>
            </a:lvl1pPr>
          </a:lstStyle>
          <a:p>
            <a:pPr>
              <a:defRPr/>
            </a:pPr>
            <a:endParaRPr lang="el-GR"/>
          </a:p>
        </p:txBody>
      </p:sp>
      <p:sp>
        <p:nvSpPr>
          <p:cNvPr id="7" name="Slide Number Placeholder 6"/>
          <p:cNvSpPr>
            <a:spLocks noGrp="1"/>
          </p:cNvSpPr>
          <p:nvPr>
            <p:ph type="sldNum" sz="quarter" idx="12"/>
          </p:nvPr>
        </p:nvSpPr>
        <p:spPr/>
        <p:txBody>
          <a:bodyPr/>
          <a:lstStyle>
            <a:lvl1pPr eaLnBrk="0" hangingPunct="0">
              <a:defRPr/>
            </a:lvl1pPr>
          </a:lstStyle>
          <a:p>
            <a:pPr>
              <a:defRPr/>
            </a:pPr>
            <a:fld id="{9D01DCF5-7F36-4B2F-972A-8BBD8765D65E}" type="slidenum">
              <a:rPr lang="el-GR"/>
              <a:pPr>
                <a:defRPr/>
              </a:pPr>
              <a:t>‹#›</a:t>
            </a:fld>
            <a:endParaRPr lang="el-GR"/>
          </a:p>
        </p:txBody>
      </p:sp>
    </p:spTree>
    <p:extLst>
      <p:ext uri="{BB962C8B-B14F-4D97-AF65-F5344CB8AC3E}">
        <p14:creationId xmlns:p14="http://schemas.microsoft.com/office/powerpoint/2010/main" val="92980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eaLnBrk="0" hangingPunct="0">
              <a:defRPr/>
            </a:lvl1pPr>
          </a:lstStyle>
          <a:p>
            <a:pPr>
              <a:defRPr/>
            </a:pPr>
            <a:endParaRPr lang="el-GR"/>
          </a:p>
        </p:txBody>
      </p:sp>
      <p:sp>
        <p:nvSpPr>
          <p:cNvPr id="5" name="Footer Placeholder 4"/>
          <p:cNvSpPr>
            <a:spLocks noGrp="1"/>
          </p:cNvSpPr>
          <p:nvPr>
            <p:ph type="ftr" sz="quarter" idx="11"/>
          </p:nvPr>
        </p:nvSpPr>
        <p:spPr/>
        <p:txBody>
          <a:bodyPr/>
          <a:lstStyle>
            <a:lvl1pPr eaLnBrk="0" hangingPunct="0">
              <a:defRPr/>
            </a:lvl1pPr>
          </a:lstStyle>
          <a:p>
            <a:pPr>
              <a:defRPr/>
            </a:pPr>
            <a:endParaRPr lang="el-GR"/>
          </a:p>
        </p:txBody>
      </p:sp>
      <p:sp>
        <p:nvSpPr>
          <p:cNvPr id="6" name="Slide Number Placeholder 5"/>
          <p:cNvSpPr>
            <a:spLocks noGrp="1"/>
          </p:cNvSpPr>
          <p:nvPr>
            <p:ph type="sldNum" sz="quarter" idx="12"/>
          </p:nvPr>
        </p:nvSpPr>
        <p:spPr/>
        <p:txBody>
          <a:bodyPr/>
          <a:lstStyle>
            <a:lvl1pPr eaLnBrk="0" hangingPunct="0">
              <a:defRPr/>
            </a:lvl1pPr>
          </a:lstStyle>
          <a:p>
            <a:pPr>
              <a:defRPr/>
            </a:pPr>
            <a:fld id="{C13185F1-D052-49F0-A8CA-7BC14E7603C5}" type="slidenum">
              <a:rPr lang="el-GR"/>
              <a:pPr>
                <a:defRPr/>
              </a:pPr>
              <a:t>‹#›</a:t>
            </a:fld>
            <a:endParaRPr lang="el-GR"/>
          </a:p>
        </p:txBody>
      </p:sp>
    </p:spTree>
    <p:extLst>
      <p:ext uri="{BB962C8B-B14F-4D97-AF65-F5344CB8AC3E}">
        <p14:creationId xmlns:p14="http://schemas.microsoft.com/office/powerpoint/2010/main" val="1392019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eaLnBrk="0" hangingPunct="0">
              <a:defRPr/>
            </a:lvl1pPr>
          </a:lstStyle>
          <a:p>
            <a:pPr>
              <a:defRPr/>
            </a:pPr>
            <a:endParaRPr lang="el-GR"/>
          </a:p>
        </p:txBody>
      </p:sp>
      <p:sp>
        <p:nvSpPr>
          <p:cNvPr id="5" name="Footer Placeholder 4"/>
          <p:cNvSpPr>
            <a:spLocks noGrp="1"/>
          </p:cNvSpPr>
          <p:nvPr>
            <p:ph type="ftr" sz="quarter" idx="11"/>
          </p:nvPr>
        </p:nvSpPr>
        <p:spPr/>
        <p:txBody>
          <a:bodyPr/>
          <a:lstStyle>
            <a:lvl1pPr eaLnBrk="0" hangingPunct="0">
              <a:defRPr/>
            </a:lvl1pPr>
          </a:lstStyle>
          <a:p>
            <a:pPr>
              <a:defRPr/>
            </a:pPr>
            <a:endParaRPr lang="el-GR"/>
          </a:p>
        </p:txBody>
      </p:sp>
      <p:sp>
        <p:nvSpPr>
          <p:cNvPr id="6" name="Slide Number Placeholder 5"/>
          <p:cNvSpPr>
            <a:spLocks noGrp="1"/>
          </p:cNvSpPr>
          <p:nvPr>
            <p:ph type="sldNum" sz="quarter" idx="12"/>
          </p:nvPr>
        </p:nvSpPr>
        <p:spPr/>
        <p:txBody>
          <a:bodyPr/>
          <a:lstStyle>
            <a:lvl1pPr eaLnBrk="0" hangingPunct="0">
              <a:defRPr/>
            </a:lvl1pPr>
          </a:lstStyle>
          <a:p>
            <a:pPr>
              <a:defRPr/>
            </a:pPr>
            <a:fld id="{FB9DFA22-86A6-4405-A336-83D45C60943D}" type="slidenum">
              <a:rPr lang="el-GR"/>
              <a:pPr>
                <a:defRPr/>
              </a:pPr>
              <a:t>‹#›</a:t>
            </a:fld>
            <a:endParaRPr lang="el-GR"/>
          </a:p>
        </p:txBody>
      </p:sp>
    </p:spTree>
    <p:extLst>
      <p:ext uri="{BB962C8B-B14F-4D97-AF65-F5344CB8AC3E}">
        <p14:creationId xmlns:p14="http://schemas.microsoft.com/office/powerpoint/2010/main" val="1249908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a:pPr>
                <a:defRPr/>
              </a:pPr>
              <a:t>‹#›</a:t>
            </a:fld>
            <a:endParaRPr lang="el-G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101850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5071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5045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2702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75887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8513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40250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636297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40741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15888"/>
            <a:ext cx="8229600" cy="909637"/>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smtClean="0">
                <a:solidFill>
                  <a:prstClr val="black"/>
                </a:solidFill>
              </a:defRPr>
            </a:lvl1pPr>
          </a:lstStyle>
          <a:p>
            <a:pPr>
              <a:defRPr/>
            </a:pPr>
            <a:fld id="{61E8F166-E814-4862-828E-E2BB25EB5D10}" type="slidenum">
              <a:rPr lang="el-GR"/>
              <a:pPr>
                <a:defRPr/>
              </a:pPr>
              <a:t>‹#›</a:t>
            </a:fld>
            <a:endParaRPr lang="el-GR"/>
          </a:p>
        </p:txBody>
      </p:sp>
    </p:spTree>
    <p:extLst>
      <p:ext uri="{BB962C8B-B14F-4D97-AF65-F5344CB8AC3E}">
        <p14:creationId xmlns:p14="http://schemas.microsoft.com/office/powerpoint/2010/main" val="4502645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rgbClr val="800000"/>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000" b="1">
          <a:solidFill>
            <a:srgbClr val="800000"/>
          </a:solidFill>
          <a:latin typeface="Calibri" pitchFamily="34" charset="0"/>
        </a:defRPr>
      </a:lvl2pPr>
      <a:lvl3pPr algn="ctr" rtl="0" fontAlgn="base">
        <a:spcBef>
          <a:spcPct val="0"/>
        </a:spcBef>
        <a:spcAft>
          <a:spcPct val="0"/>
        </a:spcAft>
        <a:defRPr sz="4000" b="1">
          <a:solidFill>
            <a:srgbClr val="800000"/>
          </a:solidFill>
          <a:latin typeface="Calibri" pitchFamily="34" charset="0"/>
        </a:defRPr>
      </a:lvl3pPr>
      <a:lvl4pPr algn="ctr" rtl="0" fontAlgn="base">
        <a:spcBef>
          <a:spcPct val="0"/>
        </a:spcBef>
        <a:spcAft>
          <a:spcPct val="0"/>
        </a:spcAft>
        <a:defRPr sz="4000" b="1">
          <a:solidFill>
            <a:srgbClr val="800000"/>
          </a:solidFill>
          <a:latin typeface="Calibri" pitchFamily="34" charset="0"/>
        </a:defRPr>
      </a:lvl4pPr>
      <a:lvl5pPr algn="ctr" rtl="0" fontAlgn="base">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Καρδιοαγγειακών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lvl="0" fontAlgn="base">
              <a:spcAft>
                <a:spcPct val="0"/>
              </a:spcAft>
              <a:defRPr/>
            </a:pPr>
            <a:r>
              <a:rPr lang="el-GR" sz="2400" b="1" dirty="0">
                <a:solidFill>
                  <a:srgbClr val="800000"/>
                </a:solidFill>
              </a:rPr>
              <a:t>Ενότητα </a:t>
            </a:r>
            <a:r>
              <a:rPr lang="en-US" sz="2400" b="1" dirty="0">
                <a:solidFill>
                  <a:srgbClr val="800000"/>
                </a:solidFill>
              </a:rPr>
              <a:t>2</a:t>
            </a:r>
            <a:r>
              <a:rPr lang="el-GR" sz="2400" dirty="0">
                <a:solidFill>
                  <a:srgbClr val="800000"/>
                </a:solidFill>
              </a:rPr>
              <a:t>:</a:t>
            </a:r>
            <a:r>
              <a:rPr lang="en-US" sz="2400" dirty="0">
                <a:solidFill>
                  <a:srgbClr val="800000"/>
                </a:solidFill>
              </a:rPr>
              <a:t> </a:t>
            </a:r>
            <a:r>
              <a:rPr lang="el-GR" sz="2400" b="1" dirty="0">
                <a:solidFill>
                  <a:srgbClr val="800000"/>
                </a:solidFill>
              </a:rPr>
              <a:t>«Ενεργειακή Βάση του Σωματικού Έργου και της Άσκησης</a:t>
            </a:r>
            <a:r>
              <a:rPr lang="el-GR" sz="2400" b="1" dirty="0" smtClean="0">
                <a:solidFill>
                  <a:srgbClr val="800000"/>
                </a:solidFill>
                <a:cs typeface="Arial" pitchFamily="34" charset="0"/>
              </a:rPr>
              <a:t>»</a:t>
            </a:r>
            <a:endParaRPr lang="en-US" sz="2400" b="1" dirty="0" smtClean="0">
              <a:solidFill>
                <a:srgbClr val="800000"/>
              </a:solidFill>
              <a:cs typeface="Arial" pitchFamily="34" charset="0"/>
            </a:endParaRPr>
          </a:p>
          <a:p>
            <a:pPr lvl="0" fontAlgn="base">
              <a:spcAft>
                <a:spcPct val="0"/>
              </a:spcAft>
              <a:defRPr/>
            </a:pPr>
            <a:endParaRPr lang="en-US" sz="2400" b="1" dirty="0" smtClean="0">
              <a:solidFill>
                <a:srgbClr val="800000"/>
              </a:solidFill>
              <a:cs typeface="Arial" pitchFamily="34" charset="0"/>
            </a:endParaRPr>
          </a:p>
          <a:p>
            <a:pPr lvl="0" fontAlgn="base">
              <a:spcBef>
                <a:spcPts val="0"/>
              </a:spcBef>
              <a:spcAft>
                <a:spcPct val="0"/>
              </a:spcAft>
            </a:pPr>
            <a:r>
              <a:rPr lang="el-GR" sz="2000" b="1" dirty="0" smtClean="0">
                <a:solidFill>
                  <a:prstClr val="black"/>
                </a:solidFill>
              </a:rPr>
              <a:t>Δρ</a:t>
            </a:r>
            <a:r>
              <a:rPr lang="el-GR" sz="2000" b="1" dirty="0">
                <a:solidFill>
                  <a:prstClr val="black"/>
                </a:solidFill>
              </a:rPr>
              <a:t>.</a:t>
            </a:r>
            <a:r>
              <a:rPr lang="el-GR" sz="2000" dirty="0">
                <a:solidFill>
                  <a:prstClr val="black"/>
                </a:solidFill>
              </a:rPr>
              <a:t> </a:t>
            </a:r>
            <a:r>
              <a:rPr lang="el-GR" sz="2000" b="1" dirty="0">
                <a:solidFill>
                  <a:prstClr val="black"/>
                </a:solidFill>
              </a:rPr>
              <a:t>Γεώργιος Παπαθανασίου,</a:t>
            </a:r>
            <a:r>
              <a:rPr lang="el-GR" sz="2000" dirty="0">
                <a:solidFill>
                  <a:prstClr val="black"/>
                </a:solidFill>
              </a:rPr>
              <a:t> </a:t>
            </a:r>
            <a:r>
              <a:rPr lang="en-US" sz="2000" dirty="0">
                <a:solidFill>
                  <a:prstClr val="black"/>
                </a:solidFill>
              </a:rPr>
              <a:t>MSc, PhD</a:t>
            </a:r>
            <a:endParaRPr lang="el-GR" sz="2000" dirty="0">
              <a:solidFill>
                <a:prstClr val="black"/>
              </a:solidFill>
            </a:endParaRPr>
          </a:p>
          <a:p>
            <a:pPr lvl="0" fontAlgn="base">
              <a:spcBef>
                <a:spcPts val="0"/>
              </a:spcBef>
              <a:spcAft>
                <a:spcPct val="0"/>
              </a:spcAft>
            </a:pPr>
            <a:r>
              <a:rPr lang="el-GR" sz="2000" dirty="0">
                <a:solidFill>
                  <a:prstClr val="black"/>
                </a:solidFill>
              </a:rPr>
              <a:t>Αναπληρωτής Καθηγητής</a:t>
            </a:r>
          </a:p>
          <a:p>
            <a:pPr lvl="0" fontAlgn="base">
              <a:spcBef>
                <a:spcPts val="0"/>
              </a:spcBef>
              <a:spcAft>
                <a:spcPct val="0"/>
              </a:spcAft>
            </a:pPr>
            <a:r>
              <a:rPr lang="el-GR" sz="2000" dirty="0">
                <a:solidFill>
                  <a:prstClr val="black"/>
                </a:solidFill>
              </a:rPr>
              <a:t>Τμήμα Φυσικοθεραπείας – ΤΕΙ Αθήνας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4264992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62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eaLnBrk="1" hangingPunct="1">
              <a:defRPr/>
            </a:pPr>
            <a:r>
              <a:rPr lang="el-GR" sz="4000"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Αναερόβιος Μεταβολισμός</a:t>
            </a:r>
          </a:p>
        </p:txBody>
      </p:sp>
      <p:sp>
        <p:nvSpPr>
          <p:cNvPr id="73731" name="Θέση περιεχομένου 2"/>
          <p:cNvSpPr>
            <a:spLocks noGrp="1"/>
          </p:cNvSpPr>
          <p:nvPr>
            <p:ph idx="1"/>
          </p:nvPr>
        </p:nvSpPr>
        <p:spPr>
          <a:xfrm>
            <a:off x="457200" y="1412776"/>
            <a:ext cx="8229600" cy="5040560"/>
          </a:xfrm>
        </p:spPr>
        <p:txBody>
          <a:bodyPr>
            <a:noAutofit/>
          </a:bodyPr>
          <a:lstStyle/>
          <a:p>
            <a:pPr eaLnBrk="1" hangingPunct="1">
              <a:buClr>
                <a:srgbClr val="800000"/>
              </a:buClr>
              <a:buFont typeface="Wingdings" pitchFamily="2" charset="2"/>
              <a:buChar char="§"/>
            </a:pPr>
            <a:r>
              <a:rPr lang="el-GR" sz="2400" dirty="0" smtClean="0">
                <a:cs typeface="Arial" pitchFamily="34" charset="0"/>
              </a:rPr>
              <a:t>Η παραγωγή ενέργειας από γλυκόλυση [ανασύνθεση </a:t>
            </a:r>
            <a:r>
              <a:rPr lang="en-US" sz="2400" dirty="0" smtClean="0">
                <a:cs typeface="Arial" pitchFamily="34" charset="0"/>
              </a:rPr>
              <a:t>ATP </a:t>
            </a:r>
            <a:r>
              <a:rPr lang="el-GR" sz="2400" dirty="0" smtClean="0">
                <a:cs typeface="Arial" pitchFamily="34" charset="0"/>
              </a:rPr>
              <a:t>μέσω του αναερόβιου μεταβολισμού της γλυκόζης και των αποθεμάτων γλυκογόνου στους μυς] οδηγεί σε σχηματισμό γαλακτικού οξέως</a:t>
            </a:r>
            <a:r>
              <a:rPr lang="en-US" sz="2400" dirty="0" smtClean="0">
                <a:cs typeface="Arial" pitchFamily="34" charset="0"/>
              </a:rPr>
              <a:t>,</a:t>
            </a:r>
            <a:endParaRPr lang="el-GR" sz="2400" dirty="0" smtClean="0">
              <a:cs typeface="Arial" pitchFamily="34" charset="0"/>
            </a:endParaRPr>
          </a:p>
          <a:p>
            <a:pPr eaLnBrk="1" hangingPunct="1">
              <a:buClr>
                <a:srgbClr val="800000"/>
              </a:buClr>
              <a:buFont typeface="Wingdings" pitchFamily="2" charset="2"/>
              <a:buChar char="§"/>
            </a:pPr>
            <a:endParaRPr lang="el-GR" sz="1000" dirty="0" smtClean="0">
              <a:cs typeface="Arial" pitchFamily="34" charset="0"/>
            </a:endParaRPr>
          </a:p>
          <a:p>
            <a:pPr eaLnBrk="1" hangingPunct="1">
              <a:buClr>
                <a:srgbClr val="800000"/>
              </a:buClr>
              <a:buFont typeface="Wingdings" pitchFamily="2" charset="2"/>
              <a:buChar char="§"/>
            </a:pPr>
            <a:r>
              <a:rPr lang="el-GR" sz="2400" dirty="0" smtClean="0">
                <a:cs typeface="Arial" pitchFamily="34" charset="0"/>
              </a:rPr>
              <a:t>Ο αναερόβιος μεταβολισμός ενεργοποιείται έντονα στην αρχή της άσκησης (πρώτα δευτερόλεπτα) και αργότερα όταν οι ενεργειακές απαιτήσεις του σωματικού έργου ξεπερνούν την ικανότητα αεροβικής ανασύνθεσης </a:t>
            </a:r>
            <a:r>
              <a:rPr lang="en-US" sz="2400" dirty="0" smtClean="0">
                <a:cs typeface="Arial" pitchFamily="34" charset="0"/>
              </a:rPr>
              <a:t>ATP,</a:t>
            </a:r>
            <a:endParaRPr lang="el-GR" sz="2400" dirty="0" smtClean="0">
              <a:cs typeface="Arial" pitchFamily="34" charset="0"/>
            </a:endParaRPr>
          </a:p>
          <a:p>
            <a:pPr eaLnBrk="1" hangingPunct="1">
              <a:buClr>
                <a:srgbClr val="800000"/>
              </a:buClr>
              <a:buFont typeface="Wingdings" pitchFamily="2" charset="2"/>
              <a:buChar char="§"/>
            </a:pPr>
            <a:endParaRPr lang="el-GR" sz="1000" dirty="0" smtClean="0">
              <a:cs typeface="Arial" pitchFamily="34" charset="0"/>
            </a:endParaRPr>
          </a:p>
          <a:p>
            <a:pPr eaLnBrk="1" hangingPunct="1">
              <a:buClr>
                <a:srgbClr val="800000"/>
              </a:buClr>
              <a:buFont typeface="Wingdings" pitchFamily="2" charset="2"/>
              <a:buChar char="§"/>
            </a:pPr>
            <a:r>
              <a:rPr lang="el-GR" sz="2400" dirty="0" smtClean="0">
                <a:cs typeface="Arial" pitchFamily="34" charset="0"/>
              </a:rPr>
              <a:t>Η υψηλή συγκέντρωση γαλακτικού οξέως αυξάνει σημαντικά την οξύτητα του αίματος και αποτελεί σημαντικό περιοριστικό παράγοντα για τη συνέχιση της άσκησης.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4" name="Line 6"/>
          <p:cNvSpPr>
            <a:spLocks noChangeShapeType="1"/>
          </p:cNvSpPr>
          <p:nvPr/>
        </p:nvSpPr>
        <p:spPr bwMode="auto">
          <a:xfrm>
            <a:off x="338667" y="1052736"/>
            <a:ext cx="853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spTree>
    <p:extLst>
      <p:ext uri="{BB962C8B-B14F-4D97-AF65-F5344CB8AC3E}">
        <p14:creationId xmlns:p14="http://schemas.microsoft.com/office/powerpoint/2010/main" val="50440028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pPr>
              <a:defRPr/>
            </a:pP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Πρόγραμμα Ενδυνάμωσης</a:t>
            </a:r>
            <a:b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b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Ασκήσεις Αντίστασης </a:t>
            </a:r>
            <a:r>
              <a:rPr lang="el-GR" sz="2800" dirty="0" smtClean="0">
                <a:solidFill>
                  <a:srgbClr val="800000"/>
                </a:solidFill>
                <a:ea typeface="Tahoma" pitchFamily="34" charset="0"/>
                <a:cs typeface="Tahoma" pitchFamily="34" charset="0"/>
              </a:rPr>
              <a:t>[1/2]</a:t>
            </a:r>
            <a:endParaRPr lang="el-GR" sz="3200" dirty="0" smtClean="0">
              <a:solidFill>
                <a:srgbClr val="800000"/>
              </a:solidFill>
              <a:effectLst>
                <a:outerShdw blurRad="38100" dist="38100" dir="2700000" algn="tl">
                  <a:srgbClr val="000000">
                    <a:alpha val="43137"/>
                  </a:srgbClr>
                </a:outerShdw>
              </a:effectLst>
              <a:ea typeface="Tahoma" pitchFamily="34" charset="0"/>
              <a:cs typeface="Tahoma" pitchFamily="34" charset="0"/>
            </a:endParaRPr>
          </a:p>
        </p:txBody>
      </p:sp>
      <p:sp>
        <p:nvSpPr>
          <p:cNvPr id="74755" name="Θέση περιεχομένου 2"/>
          <p:cNvSpPr>
            <a:spLocks noGrp="1"/>
          </p:cNvSpPr>
          <p:nvPr>
            <p:ph idx="1"/>
          </p:nvPr>
        </p:nvSpPr>
        <p:spPr>
          <a:xfrm>
            <a:off x="491067" y="1412776"/>
            <a:ext cx="8229600" cy="3384376"/>
          </a:xfrm>
        </p:spPr>
        <p:txBody>
          <a:bodyPr>
            <a:noAutofit/>
          </a:bodyPr>
          <a:lstStyle/>
          <a:p>
            <a:pPr>
              <a:lnSpc>
                <a:spcPct val="110000"/>
              </a:lnSpc>
              <a:buClr>
                <a:srgbClr val="800000"/>
              </a:buClr>
              <a:buSzPct val="120000"/>
              <a:buFont typeface="Wingdings" pitchFamily="2" charset="2"/>
              <a:buChar char="§"/>
            </a:pPr>
            <a:endParaRPr lang="el-GR" sz="2400" dirty="0" smtClean="0">
              <a:cs typeface="Arial" pitchFamily="34" charset="0"/>
            </a:endParaRPr>
          </a:p>
          <a:p>
            <a:pPr>
              <a:lnSpc>
                <a:spcPct val="110000"/>
              </a:lnSpc>
              <a:buClr>
                <a:srgbClr val="800000"/>
              </a:buClr>
              <a:buSzPct val="120000"/>
              <a:buFont typeface="Wingdings" pitchFamily="2" charset="2"/>
              <a:buChar char="§"/>
            </a:pPr>
            <a:r>
              <a:rPr lang="el-GR" sz="2400" dirty="0" smtClean="0">
                <a:cs typeface="Arial" pitchFamily="34" charset="0"/>
              </a:rPr>
              <a:t>Μέχρι </a:t>
            </a:r>
            <a:r>
              <a:rPr lang="el-GR" sz="2400" dirty="0">
                <a:cs typeface="Arial" pitchFamily="34" charset="0"/>
              </a:rPr>
              <a:t>το τέλος της δεκαετίας του </a:t>
            </a:r>
            <a:r>
              <a:rPr lang="en-US" sz="2400" dirty="0">
                <a:cs typeface="Arial" pitchFamily="34" charset="0"/>
              </a:rPr>
              <a:t>`</a:t>
            </a:r>
            <a:r>
              <a:rPr lang="el-GR" sz="2400" dirty="0" smtClean="0">
                <a:cs typeface="Arial" pitchFamily="34" charset="0"/>
              </a:rPr>
              <a:t>80</a:t>
            </a:r>
            <a:r>
              <a:rPr lang="el-GR" sz="2400" dirty="0">
                <a:cs typeface="Arial" pitchFamily="34" charset="0"/>
              </a:rPr>
              <a:t>, η εφαρμογή ασκήσεων αντίστασης στην καρδιοαγγειακή αποκατάσταση θεωρείτο αμφιλεγόμενη και στην περίπτωση της καρδιακής ανεπάρκειας </a:t>
            </a:r>
            <a:r>
              <a:rPr lang="el-GR" sz="2400" dirty="0" smtClean="0">
                <a:cs typeface="Arial" pitchFamily="34" charset="0"/>
              </a:rPr>
              <a:t>επικίνδυνη.</a:t>
            </a:r>
            <a:r>
              <a:rPr lang="en-US" sz="2400" b="1" baseline="30000" dirty="0">
                <a:cs typeface="Arial" pitchFamily="34" charset="0"/>
              </a:rPr>
              <a:t> </a:t>
            </a:r>
            <a:r>
              <a:rPr lang="el-GR" sz="2400" dirty="0" smtClean="0">
                <a:cs typeface="Arial" pitchFamily="34" charset="0"/>
              </a:rPr>
              <a:t>Όμως</a:t>
            </a:r>
            <a:r>
              <a:rPr lang="el-GR" sz="2400" dirty="0">
                <a:cs typeface="Arial" pitchFamily="34" charset="0"/>
              </a:rPr>
              <a:t>, τα τελευταία </a:t>
            </a:r>
            <a:r>
              <a:rPr lang="en-US" sz="2400" dirty="0" smtClean="0">
                <a:cs typeface="Arial" pitchFamily="34" charset="0"/>
              </a:rPr>
              <a:t>20</a:t>
            </a:r>
            <a:r>
              <a:rPr lang="el-GR" sz="2400" dirty="0" smtClean="0">
                <a:cs typeface="Arial" pitchFamily="34" charset="0"/>
              </a:rPr>
              <a:t> </a:t>
            </a:r>
            <a:r>
              <a:rPr lang="el-GR" sz="2400" dirty="0">
                <a:cs typeface="Arial" pitchFamily="34" charset="0"/>
              </a:rPr>
              <a:t>χρόνια δημοσιευμένα αποτελέσματα πληθώρας μελετών τεκμηριώνουν τόσο τα σημαντικά οφέλη, όσο και την ασφάλεια του προγράμματος ενδυνάμωσης στην καρδιακή </a:t>
            </a:r>
            <a:r>
              <a:rPr lang="el-GR" sz="2400" dirty="0" smtClean="0">
                <a:cs typeface="Arial" pitchFamily="34" charset="0"/>
              </a:rPr>
              <a:t>αποκατάσταση</a:t>
            </a:r>
            <a:r>
              <a:rPr lang="en-US" sz="2400" dirty="0" smtClean="0">
                <a:cs typeface="Arial" pitchFamily="34" charset="0"/>
              </a:rPr>
              <a:t>.</a:t>
            </a:r>
            <a:r>
              <a:rPr lang="el-GR" sz="2400" dirty="0" smtClean="0">
                <a:cs typeface="Arial" pitchFamily="34" charset="0"/>
              </a:rPr>
              <a:t> </a:t>
            </a:r>
            <a:endParaRPr lang="en-GB" sz="2000" dirty="0" smtClean="0">
              <a:latin typeface="Arial Narrow" pitchFamily="34" charset="0"/>
            </a:endParaRPr>
          </a:p>
        </p:txBody>
      </p:sp>
      <p:sp>
        <p:nvSpPr>
          <p:cNvPr id="4" name="Line 6"/>
          <p:cNvSpPr>
            <a:spLocks noChangeShapeType="1"/>
          </p:cNvSpPr>
          <p:nvPr/>
        </p:nvSpPr>
        <p:spPr bwMode="auto">
          <a:xfrm>
            <a:off x="338667" y="1412776"/>
            <a:ext cx="853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sp>
        <p:nvSpPr>
          <p:cNvPr id="5" name="TextBox 4"/>
          <p:cNvSpPr txBox="1"/>
          <p:nvPr/>
        </p:nvSpPr>
        <p:spPr>
          <a:xfrm>
            <a:off x="4609734" y="5589240"/>
            <a:ext cx="4032448" cy="400110"/>
          </a:xfrm>
          <a:prstGeom prst="rect">
            <a:avLst/>
          </a:prstGeom>
          <a:noFill/>
        </p:spPr>
        <p:txBody>
          <a:bodyPr wrap="square" rtlCol="0">
            <a:spAutoFit/>
          </a:bodyPr>
          <a:lstStyle/>
          <a:p>
            <a:r>
              <a:rPr lang="en-US" sz="2000" dirty="0">
                <a:solidFill>
                  <a:srgbClr val="800000"/>
                </a:solidFill>
                <a:latin typeface="Arial Narrow" pitchFamily="34" charset="0"/>
                <a:cs typeface="Arial" pitchFamily="34" charset="0"/>
              </a:rPr>
              <a:t>[</a:t>
            </a:r>
            <a:r>
              <a:rPr lang="en-GB" sz="2000" dirty="0" err="1">
                <a:solidFill>
                  <a:srgbClr val="800000"/>
                </a:solidFill>
                <a:latin typeface="Arial Narrow" pitchFamily="34" charset="0"/>
              </a:rPr>
              <a:t>Braith</a:t>
            </a:r>
            <a:r>
              <a:rPr lang="en-GB" sz="2000" dirty="0">
                <a:solidFill>
                  <a:srgbClr val="800000"/>
                </a:solidFill>
                <a:latin typeface="Arial Narrow" pitchFamily="34" charset="0"/>
              </a:rPr>
              <a:t> 2008,</a:t>
            </a:r>
            <a:r>
              <a:rPr lang="de-DE" sz="2000" dirty="0">
                <a:solidFill>
                  <a:srgbClr val="800000"/>
                </a:solidFill>
                <a:latin typeface="Arial Narrow" pitchFamily="34" charset="0"/>
              </a:rPr>
              <a:t> </a:t>
            </a:r>
            <a:r>
              <a:rPr lang="en-GB" sz="2000" dirty="0" err="1" smtClean="0">
                <a:solidFill>
                  <a:srgbClr val="800000"/>
                </a:solidFill>
                <a:latin typeface="Arial Narrow" pitchFamily="34" charset="0"/>
              </a:rPr>
              <a:t>Bjarnason-Wehrens</a:t>
            </a:r>
            <a:r>
              <a:rPr lang="en-GB" sz="2000" dirty="0" smtClean="0">
                <a:solidFill>
                  <a:srgbClr val="800000"/>
                </a:solidFill>
                <a:latin typeface="Arial Narrow" pitchFamily="34" charset="0"/>
              </a:rPr>
              <a:t> </a:t>
            </a:r>
            <a:r>
              <a:rPr lang="en-GB" sz="2000" dirty="0">
                <a:solidFill>
                  <a:srgbClr val="800000"/>
                </a:solidFill>
                <a:latin typeface="Arial Narrow" pitchFamily="34" charset="0"/>
              </a:rPr>
              <a:t>2004</a:t>
            </a:r>
            <a:r>
              <a:rPr lang="en-GB" sz="2000" dirty="0" smtClean="0">
                <a:solidFill>
                  <a:srgbClr val="800000"/>
                </a:solidFill>
                <a:latin typeface="Arial Narrow" pitchFamily="34" charset="0"/>
              </a:rPr>
              <a:t>]</a:t>
            </a:r>
            <a:endParaRPr lang="en-GB" sz="2000" dirty="0">
              <a:solidFill>
                <a:prstClr val="black"/>
              </a:solidFill>
              <a:latin typeface="Arial Narrow"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75474655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pPr>
              <a:defRPr/>
            </a:pP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Πρόγραμμα Ενδυνάμωσης</a:t>
            </a:r>
            <a:b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b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Ασκήσεις Αντίστασης </a:t>
            </a:r>
            <a:r>
              <a:rPr lang="el-GR" sz="2800" dirty="0" smtClean="0">
                <a:solidFill>
                  <a:srgbClr val="800000"/>
                </a:solidFill>
                <a:ea typeface="Tahoma" pitchFamily="34" charset="0"/>
                <a:cs typeface="Tahoma" pitchFamily="34" charset="0"/>
              </a:rPr>
              <a:t>[2/2]</a:t>
            </a:r>
            <a:endParaRPr lang="el-GR" sz="3200" dirty="0" smtClean="0">
              <a:solidFill>
                <a:srgbClr val="800000"/>
              </a:solidFill>
              <a:effectLst>
                <a:outerShdw blurRad="38100" dist="38100" dir="2700000" algn="tl">
                  <a:srgbClr val="000000">
                    <a:alpha val="43137"/>
                  </a:srgbClr>
                </a:outerShdw>
              </a:effectLst>
              <a:ea typeface="Tahoma" pitchFamily="34" charset="0"/>
              <a:cs typeface="Tahoma" pitchFamily="34" charset="0"/>
            </a:endParaRPr>
          </a:p>
        </p:txBody>
      </p:sp>
      <p:sp>
        <p:nvSpPr>
          <p:cNvPr id="74755" name="Θέση περιεχομένου 2"/>
          <p:cNvSpPr>
            <a:spLocks noGrp="1"/>
          </p:cNvSpPr>
          <p:nvPr>
            <p:ph idx="1"/>
          </p:nvPr>
        </p:nvSpPr>
        <p:spPr>
          <a:xfrm>
            <a:off x="491067" y="1700808"/>
            <a:ext cx="8382000" cy="3240360"/>
          </a:xfrm>
        </p:spPr>
        <p:txBody>
          <a:bodyPr>
            <a:noAutofit/>
          </a:bodyPr>
          <a:lstStyle/>
          <a:p>
            <a:pPr>
              <a:buClr>
                <a:srgbClr val="800000"/>
              </a:buClr>
              <a:buSzPct val="120000"/>
              <a:buFont typeface="Wingdings" pitchFamily="2" charset="2"/>
              <a:buChar char="§"/>
            </a:pPr>
            <a:endParaRPr lang="el-GR" sz="2200" dirty="0" smtClean="0">
              <a:cs typeface="Arial" pitchFamily="34" charset="0"/>
            </a:endParaRPr>
          </a:p>
          <a:p>
            <a:pPr>
              <a:lnSpc>
                <a:spcPct val="114000"/>
              </a:lnSpc>
              <a:buClr>
                <a:srgbClr val="800000"/>
              </a:buClr>
              <a:buSzPct val="120000"/>
              <a:buFont typeface="Wingdings" pitchFamily="2" charset="2"/>
              <a:buChar char="§"/>
            </a:pPr>
            <a:r>
              <a:rPr lang="en-US" sz="2400" dirty="0" smtClean="0">
                <a:cs typeface="Arial" pitchFamily="34" charset="0"/>
              </a:rPr>
              <a:t>H</a:t>
            </a:r>
            <a:r>
              <a:rPr lang="el-GR" sz="2400" dirty="0" smtClean="0">
                <a:cs typeface="Arial" pitchFamily="34" charset="0"/>
              </a:rPr>
              <a:t> </a:t>
            </a:r>
            <a:r>
              <a:rPr lang="el-GR" sz="2400" dirty="0">
                <a:cs typeface="Arial" pitchFamily="34" charset="0"/>
              </a:rPr>
              <a:t>έγκαιρη έναρξη και ο σωστός σχεδιασμός του προγράμματος ενδυνάμωσης στα πλαίσια της καρδιοαγγειακής αποκατάστασης έχουν σαν αποτέλεσμα τη σημαντική αύξηση της μυϊκής δύναμης και αντοχής, τη μερική βελτίωση της καρδιοαναπνευστικής ικανότητας και την αξιοσημείωτη βελτίωση της ποιότητας </a:t>
            </a:r>
            <a:r>
              <a:rPr lang="el-GR" sz="2400" dirty="0" smtClean="0">
                <a:cs typeface="Arial" pitchFamily="34" charset="0"/>
              </a:rPr>
              <a:t>ζωής</a:t>
            </a:r>
            <a:r>
              <a:rPr lang="en-US" sz="2400" dirty="0" smtClean="0">
                <a:cs typeface="Arial" pitchFamily="34" charset="0"/>
              </a:rPr>
              <a:t>.</a:t>
            </a:r>
            <a:endParaRPr lang="el-GR" sz="2000" b="1" dirty="0" smtClean="0">
              <a:solidFill>
                <a:srgbClr val="800000"/>
              </a:solidFill>
              <a:latin typeface="Arial Narrow" pitchFamily="34" charset="0"/>
              <a:cs typeface="Arial" pitchFamily="34" charset="0"/>
            </a:endParaRPr>
          </a:p>
        </p:txBody>
      </p:sp>
      <p:sp>
        <p:nvSpPr>
          <p:cNvPr id="4" name="Line 6"/>
          <p:cNvSpPr>
            <a:spLocks noChangeShapeType="1"/>
          </p:cNvSpPr>
          <p:nvPr/>
        </p:nvSpPr>
        <p:spPr bwMode="auto">
          <a:xfrm>
            <a:off x="338667" y="1412776"/>
            <a:ext cx="853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sp>
        <p:nvSpPr>
          <p:cNvPr id="5" name="TextBox 4"/>
          <p:cNvSpPr txBox="1"/>
          <p:nvPr/>
        </p:nvSpPr>
        <p:spPr>
          <a:xfrm>
            <a:off x="5301596" y="4685074"/>
            <a:ext cx="3278501" cy="400110"/>
          </a:xfrm>
          <a:prstGeom prst="rect">
            <a:avLst/>
          </a:prstGeom>
          <a:noFill/>
        </p:spPr>
        <p:txBody>
          <a:bodyPr wrap="square" rtlCol="0">
            <a:spAutoFit/>
          </a:bodyPr>
          <a:lstStyle/>
          <a:p>
            <a:r>
              <a:rPr lang="en-US" sz="2000" dirty="0">
                <a:solidFill>
                  <a:srgbClr val="800000"/>
                </a:solidFill>
                <a:latin typeface="Arial Narrow" pitchFamily="34" charset="0"/>
                <a:cs typeface="Arial" pitchFamily="34" charset="0"/>
              </a:rPr>
              <a:t>[</a:t>
            </a:r>
            <a:r>
              <a:rPr lang="de-DE" sz="2000" dirty="0">
                <a:solidFill>
                  <a:srgbClr val="800000"/>
                </a:solidFill>
                <a:latin typeface="Arial Narrow" pitchFamily="34" charset="0"/>
              </a:rPr>
              <a:t>Williams 2007,  </a:t>
            </a:r>
            <a:r>
              <a:rPr lang="en-US" sz="2000" dirty="0">
                <a:solidFill>
                  <a:srgbClr val="800000"/>
                </a:solidFill>
                <a:latin typeface="Arial Narrow" pitchFamily="34" charset="0"/>
                <a:cs typeface="Arial" pitchFamily="34" charset="0"/>
              </a:rPr>
              <a:t>ACSM 2010</a:t>
            </a:r>
            <a:r>
              <a:rPr lang="en-US" sz="2000" dirty="0" smtClean="0">
                <a:solidFill>
                  <a:srgbClr val="800000"/>
                </a:solidFill>
                <a:latin typeface="Arial Narrow" pitchFamily="34" charset="0"/>
                <a:cs typeface="Arial" pitchFamily="34" charset="0"/>
              </a:rPr>
              <a:t>]</a:t>
            </a:r>
            <a:endParaRPr lang="el-GR" sz="2000" dirty="0">
              <a:solidFill>
                <a:srgbClr val="800000"/>
              </a:solidFill>
              <a:latin typeface="Arial Narrow" pitchFamily="34" charset="0"/>
              <a:cs typeface="Arial"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51875527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pPr>
              <a:defRPr/>
            </a:pP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Λειτουργική Ικανότητα του </a:t>
            </a:r>
            <a:b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b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Κυκλοφορικού Συστήματος </a:t>
            </a:r>
            <a:r>
              <a:rPr lang="el-GR" sz="2800" dirty="0" smtClean="0">
                <a:solidFill>
                  <a:srgbClr val="800000"/>
                </a:solidFill>
                <a:ea typeface="Tahoma" pitchFamily="34" charset="0"/>
                <a:cs typeface="Tahoma" pitchFamily="34" charset="0"/>
              </a:rPr>
              <a:t>[1/3]</a:t>
            </a:r>
            <a:endParaRPr lang="el-GR" sz="3200" dirty="0">
              <a:solidFill>
                <a:srgbClr val="800000"/>
              </a:solidFill>
              <a:effectLst>
                <a:outerShdw blurRad="38100" dist="38100" dir="2700000" algn="tl">
                  <a:srgbClr val="000000">
                    <a:alpha val="43137"/>
                  </a:srgbClr>
                </a:outerShdw>
              </a:effectLst>
              <a:ea typeface="Tahoma" pitchFamily="34" charset="0"/>
              <a:cs typeface="Tahoma" pitchFamily="34" charset="0"/>
            </a:endParaRPr>
          </a:p>
        </p:txBody>
      </p:sp>
      <p:sp>
        <p:nvSpPr>
          <p:cNvPr id="3" name="Θέση περιεχομένου 2"/>
          <p:cNvSpPr>
            <a:spLocks noGrp="1"/>
          </p:cNvSpPr>
          <p:nvPr>
            <p:ph idx="1"/>
          </p:nvPr>
        </p:nvSpPr>
        <p:spPr>
          <a:xfrm>
            <a:off x="457200" y="1484784"/>
            <a:ext cx="8404920" cy="4824536"/>
          </a:xfrm>
        </p:spPr>
        <p:txBody>
          <a:bodyPr>
            <a:normAutofit/>
          </a:bodyPr>
          <a:lstStyle/>
          <a:p>
            <a:pPr>
              <a:lnSpc>
                <a:spcPct val="110000"/>
              </a:lnSpc>
              <a:buClr>
                <a:srgbClr val="800000"/>
              </a:buClr>
              <a:buSzPct val="120000"/>
              <a:buFont typeface="Wingdings" pitchFamily="2" charset="2"/>
              <a:buChar char="§"/>
              <a:defRPr/>
            </a:pPr>
            <a:r>
              <a:rPr lang="el-GR" sz="2400" dirty="0" smtClean="0">
                <a:cs typeface="Arial" pitchFamily="34" charset="0"/>
              </a:rPr>
              <a:t>Στα πλαίσια της αντιμετώπισης του προβλήματος των καρδιοαγγειακών παθήσεων, σημαντική είναι η μελέτη για τα οφέλη της τροποποίησης </a:t>
            </a:r>
            <a:r>
              <a:rPr lang="el-GR" sz="2400" dirty="0">
                <a:cs typeface="Arial" pitchFamily="34" charset="0"/>
              </a:rPr>
              <a:t>των αντιστρεπτών παραγόντων </a:t>
            </a:r>
            <a:r>
              <a:rPr lang="el-GR" sz="2400" dirty="0" smtClean="0">
                <a:cs typeface="Arial" pitchFamily="34" charset="0"/>
              </a:rPr>
              <a:t>κινδύνου, [κάπνισμα, έλλειψη άσκησης, κακή διατροφή, κλπ], στην </a:t>
            </a:r>
            <a:r>
              <a:rPr lang="el-GR" sz="2400" dirty="0">
                <a:cs typeface="Arial" pitchFamily="34" charset="0"/>
              </a:rPr>
              <a:t>ανατομία και τη φυσιολογία της καρδιάς και των </a:t>
            </a:r>
            <a:r>
              <a:rPr lang="el-GR" sz="2400" dirty="0" smtClean="0">
                <a:cs typeface="Arial" pitchFamily="34" charset="0"/>
              </a:rPr>
              <a:t>αγγείων</a:t>
            </a:r>
            <a:r>
              <a:rPr lang="el-GR" sz="2400" dirty="0">
                <a:cs typeface="Arial" pitchFamily="34" charset="0"/>
              </a:rPr>
              <a:t>.</a:t>
            </a:r>
            <a:endParaRPr lang="el-GR" sz="2400" dirty="0" smtClean="0">
              <a:cs typeface="Arial" pitchFamily="34" charset="0"/>
            </a:endParaRPr>
          </a:p>
          <a:p>
            <a:pPr>
              <a:buClr>
                <a:srgbClr val="800000"/>
              </a:buClr>
              <a:buSzPct val="120000"/>
              <a:buFont typeface="Wingdings" pitchFamily="2" charset="2"/>
              <a:buChar char="§"/>
              <a:defRPr/>
            </a:pPr>
            <a:r>
              <a:rPr lang="el-GR" sz="2400" dirty="0" smtClean="0">
                <a:cs typeface="Arial" pitchFamily="34" charset="0"/>
              </a:rPr>
              <a:t>Παράλληλα, αναγκαία </a:t>
            </a:r>
            <a:r>
              <a:rPr lang="el-GR" sz="2400" dirty="0">
                <a:cs typeface="Arial" pitchFamily="34" charset="0"/>
              </a:rPr>
              <a:t>είναι και η έρευνα των αποτελεσμάτων </a:t>
            </a:r>
            <a:r>
              <a:rPr lang="el-GR" sz="2400" dirty="0" smtClean="0">
                <a:cs typeface="Arial" pitchFamily="34" charset="0"/>
              </a:rPr>
              <a:t>της άσκησης στη </a:t>
            </a:r>
            <a:r>
              <a:rPr lang="el-GR" sz="2400" dirty="0">
                <a:cs typeface="Arial" pitchFamily="34" charset="0"/>
              </a:rPr>
              <a:t>λειτουργική ικανότητα του κυκλοφορικού </a:t>
            </a:r>
            <a:r>
              <a:rPr lang="el-GR" sz="2400" dirty="0" smtClean="0">
                <a:cs typeface="Arial" pitchFamily="34" charset="0"/>
              </a:rPr>
              <a:t>συστήματος</a:t>
            </a:r>
            <a:r>
              <a:rPr lang="el-GR" sz="2400" dirty="0">
                <a:cs typeface="Arial" pitchFamily="34" charset="0"/>
              </a:rPr>
              <a:t>.</a:t>
            </a:r>
            <a:endParaRPr lang="el-GR" sz="2400" dirty="0" smtClean="0">
              <a:cs typeface="Arial" pitchFamily="34" charset="0"/>
            </a:endParaRPr>
          </a:p>
          <a:p>
            <a:pPr>
              <a:buClr>
                <a:srgbClr val="800000"/>
              </a:buClr>
              <a:buSzPct val="120000"/>
              <a:buFont typeface="Wingdings" pitchFamily="2" charset="2"/>
              <a:buChar char="§"/>
              <a:defRPr/>
            </a:pPr>
            <a:r>
              <a:rPr lang="el-GR" sz="2400" dirty="0" smtClean="0">
                <a:cs typeface="Arial" pitchFamily="34" charset="0"/>
              </a:rPr>
              <a:t>Έτσι, βασικός </a:t>
            </a:r>
            <a:r>
              <a:rPr lang="el-GR" sz="2400" dirty="0">
                <a:cs typeface="Arial" pitchFamily="34" charset="0"/>
              </a:rPr>
              <a:t>στόχος όλων των προγραμμάτων τροποποίησης των αντιστρεπτών παραγόντων </a:t>
            </a:r>
            <a:r>
              <a:rPr lang="el-GR" sz="2400" dirty="0" smtClean="0">
                <a:cs typeface="Arial" pitchFamily="34" charset="0"/>
              </a:rPr>
              <a:t>κινδύνου είναι</a:t>
            </a:r>
            <a:r>
              <a:rPr lang="el-GR" sz="2400" dirty="0">
                <a:cs typeface="Arial" pitchFamily="34" charset="0"/>
              </a:rPr>
              <a:t>, μεταξύ άλλων, και η </a:t>
            </a:r>
            <a:r>
              <a:rPr lang="el-GR" sz="2400" dirty="0" smtClean="0">
                <a:cs typeface="Arial" pitchFamily="34" charset="0"/>
              </a:rPr>
              <a:t>σημαντική </a:t>
            </a:r>
            <a:r>
              <a:rPr lang="el-GR" sz="2400" dirty="0">
                <a:cs typeface="Arial" pitchFamily="34" charset="0"/>
              </a:rPr>
              <a:t>βελτίωση της </a:t>
            </a:r>
            <a:r>
              <a:rPr lang="el-GR" sz="2400" b="1" dirty="0">
                <a:solidFill>
                  <a:srgbClr val="800000"/>
                </a:solidFill>
                <a:cs typeface="Arial" pitchFamily="34" charset="0"/>
              </a:rPr>
              <a:t>λειτουργικής ικανότητας του κυκλοφορικού συστήματος.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75780" name="Line 4"/>
          <p:cNvSpPr>
            <a:spLocks noChangeShapeType="1"/>
          </p:cNvSpPr>
          <p:nvPr/>
        </p:nvSpPr>
        <p:spPr bwMode="auto">
          <a:xfrm>
            <a:off x="251520" y="1340768"/>
            <a:ext cx="861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solidFill>
                <a:prstClr val="black"/>
              </a:solidFill>
            </a:endParaRPr>
          </a:p>
        </p:txBody>
      </p:sp>
    </p:spTree>
    <p:extLst>
      <p:ext uri="{BB962C8B-B14F-4D97-AF65-F5344CB8AC3E}">
        <p14:creationId xmlns:p14="http://schemas.microsoft.com/office/powerpoint/2010/main" val="114148141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pPr>
              <a:defRPr/>
            </a:pPr>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Λειτουργική Ικανότητα του </a:t>
            </a:r>
            <a:b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br>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Κυκλοφορικού Συστήματος </a:t>
            </a:r>
            <a:r>
              <a:rPr lang="el-GR" sz="2800" dirty="0" smtClean="0">
                <a:solidFill>
                  <a:srgbClr val="800000"/>
                </a:solidFill>
                <a:ea typeface="Tahoma" pitchFamily="34" charset="0"/>
                <a:cs typeface="Tahoma" pitchFamily="34" charset="0"/>
              </a:rPr>
              <a:t>[2/3]</a:t>
            </a:r>
            <a:endParaRPr lang="el-GR" sz="3200" dirty="0"/>
          </a:p>
        </p:txBody>
      </p:sp>
      <p:sp>
        <p:nvSpPr>
          <p:cNvPr id="3" name="Θέση περιεχομένου 2"/>
          <p:cNvSpPr>
            <a:spLocks noGrp="1"/>
          </p:cNvSpPr>
          <p:nvPr>
            <p:ph idx="1"/>
          </p:nvPr>
        </p:nvSpPr>
        <p:spPr>
          <a:xfrm>
            <a:off x="457200" y="1412776"/>
            <a:ext cx="8229600" cy="4680520"/>
          </a:xfrm>
        </p:spPr>
        <p:txBody>
          <a:bodyPr>
            <a:noAutofit/>
          </a:bodyPr>
          <a:lstStyle/>
          <a:p>
            <a:pPr>
              <a:buClr>
                <a:schemeClr val="tx2">
                  <a:lumMod val="75000"/>
                </a:schemeClr>
              </a:buClr>
              <a:buSzPct val="70000"/>
              <a:defRPr/>
            </a:pPr>
            <a:endParaRPr lang="el-GR" sz="2400" dirty="0" smtClean="0"/>
          </a:p>
          <a:p>
            <a:pPr>
              <a:buClr>
                <a:srgbClr val="800000"/>
              </a:buClr>
              <a:buSzPct val="110000"/>
              <a:buFont typeface="Wingdings" pitchFamily="2" charset="2"/>
              <a:buChar char="§"/>
              <a:defRPr/>
            </a:pPr>
            <a:r>
              <a:rPr lang="el-GR" sz="2400" dirty="0" smtClean="0">
                <a:cs typeface="Arial" pitchFamily="34" charset="0"/>
              </a:rPr>
              <a:t>Η λειτουργική ικανότητα </a:t>
            </a:r>
            <a:r>
              <a:rPr lang="el-GR" sz="2400" dirty="0">
                <a:cs typeface="Arial" pitchFamily="34" charset="0"/>
              </a:rPr>
              <a:t>και </a:t>
            </a:r>
            <a:r>
              <a:rPr lang="el-GR" sz="2400" dirty="0" smtClean="0">
                <a:cs typeface="Arial" pitchFamily="34" charset="0"/>
              </a:rPr>
              <a:t>αποτελεσματικότητα </a:t>
            </a:r>
            <a:r>
              <a:rPr lang="el-GR" sz="2400" dirty="0">
                <a:cs typeface="Arial" pitchFamily="34" charset="0"/>
              </a:rPr>
              <a:t>του κυκλοφορικού συστήματος προϋποθέτει τόσο την ικανή του απόδοση, όσο και τη βέλτιστη οικονομία της </a:t>
            </a:r>
            <a:r>
              <a:rPr lang="el-GR" sz="2400" dirty="0" smtClean="0">
                <a:cs typeface="Arial" pitchFamily="34" charset="0"/>
              </a:rPr>
              <a:t>μυοκαρδιακής λειτουργίας</a:t>
            </a:r>
            <a:r>
              <a:rPr lang="en-US" sz="2400" dirty="0" smtClean="0">
                <a:cs typeface="Arial" pitchFamily="34" charset="0"/>
              </a:rPr>
              <a:t>,</a:t>
            </a:r>
            <a:endParaRPr lang="el-GR" sz="2400" dirty="0" smtClean="0">
              <a:cs typeface="Arial" pitchFamily="34" charset="0"/>
            </a:endParaRPr>
          </a:p>
          <a:p>
            <a:pPr>
              <a:buClr>
                <a:srgbClr val="800000"/>
              </a:buClr>
              <a:buSzPct val="110000"/>
              <a:buFont typeface="Wingdings" pitchFamily="2" charset="2"/>
              <a:buChar char="§"/>
              <a:defRPr/>
            </a:pPr>
            <a:endParaRPr lang="el-GR" sz="800" dirty="0" smtClean="0">
              <a:cs typeface="Arial" pitchFamily="34" charset="0"/>
            </a:endParaRPr>
          </a:p>
          <a:p>
            <a:pPr>
              <a:buClr>
                <a:srgbClr val="800000"/>
              </a:buClr>
              <a:buSzPct val="120000"/>
              <a:buFont typeface="Wingdings" pitchFamily="2" charset="2"/>
              <a:buChar char="§"/>
              <a:defRPr/>
            </a:pPr>
            <a:r>
              <a:rPr lang="el-GR" sz="2400" dirty="0" smtClean="0">
                <a:cs typeface="Arial" pitchFamily="34" charset="0"/>
              </a:rPr>
              <a:t>Η</a:t>
            </a:r>
            <a:r>
              <a:rPr lang="el-GR" sz="2400" b="1" i="1" dirty="0" smtClean="0">
                <a:cs typeface="Arial" pitchFamily="34" charset="0"/>
              </a:rPr>
              <a:t> </a:t>
            </a:r>
            <a:r>
              <a:rPr lang="el-GR" sz="2400" dirty="0">
                <a:cs typeface="Arial" pitchFamily="34" charset="0"/>
              </a:rPr>
              <a:t>βελτίωση της καρδιοαγγειακής λειτουργικής ικανότητας συνίσταται στην παροχή επαρκών ποσοτήτων αίματος και Ο</a:t>
            </a:r>
            <a:r>
              <a:rPr lang="el-GR" sz="2400" b="1" baseline="-25000" dirty="0">
                <a:cs typeface="Arial" pitchFamily="34" charset="0"/>
              </a:rPr>
              <a:t>2</a:t>
            </a:r>
            <a:r>
              <a:rPr lang="el-GR" sz="2400" dirty="0">
                <a:cs typeface="Arial" pitchFamily="34" charset="0"/>
              </a:rPr>
              <a:t> στους ενεργούς ιστούς (</a:t>
            </a:r>
            <a:r>
              <a:rPr lang="el-GR" sz="2400" b="1" dirty="0" smtClean="0">
                <a:solidFill>
                  <a:srgbClr val="800000"/>
                </a:solidFill>
                <a:cs typeface="Arial" pitchFamily="34" charset="0"/>
              </a:rPr>
              <a:t>απόδοση του κυκλοφορικού συστήματος</a:t>
            </a:r>
            <a:r>
              <a:rPr lang="el-GR" sz="2400" dirty="0" smtClean="0">
                <a:cs typeface="Arial" pitchFamily="34" charset="0"/>
              </a:rPr>
              <a:t>) </a:t>
            </a:r>
            <a:r>
              <a:rPr lang="el-GR" sz="2400" dirty="0">
                <a:cs typeface="Arial" pitchFamily="34" charset="0"/>
              </a:rPr>
              <a:t>με τη μικρότερη δυνατή </a:t>
            </a:r>
            <a:r>
              <a:rPr lang="el-GR" sz="2400" dirty="0" smtClean="0">
                <a:cs typeface="Arial" pitchFamily="34" charset="0"/>
              </a:rPr>
              <a:t>επιβάρυνση και καταπόνηση του μυοκαρδίου (</a:t>
            </a:r>
            <a:r>
              <a:rPr lang="el-GR" sz="2400" b="1" dirty="0" smtClean="0">
                <a:solidFill>
                  <a:srgbClr val="800000"/>
                </a:solidFill>
                <a:cs typeface="Arial" pitchFamily="34" charset="0"/>
              </a:rPr>
              <a:t>οικονομία της καρδιακής λειτουργίας</a:t>
            </a:r>
            <a:r>
              <a:rPr lang="el-GR" sz="2400" dirty="0" smtClean="0">
                <a:cs typeface="Arial" pitchFamily="34" charset="0"/>
              </a:rPr>
              <a:t>).</a:t>
            </a:r>
          </a:p>
        </p:txBody>
      </p:sp>
      <p:sp>
        <p:nvSpPr>
          <p:cNvPr id="76804" name="Line 4"/>
          <p:cNvSpPr>
            <a:spLocks noChangeShapeType="1"/>
          </p:cNvSpPr>
          <p:nvPr/>
        </p:nvSpPr>
        <p:spPr bwMode="auto">
          <a:xfrm>
            <a:off x="251520" y="1412776"/>
            <a:ext cx="861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solidFill>
                <a:prstClr val="black"/>
              </a:solidFill>
            </a:endParaRPr>
          </a:p>
        </p:txBody>
      </p:sp>
      <p:sp>
        <p:nvSpPr>
          <p:cNvPr id="5" name="TextBox 4"/>
          <p:cNvSpPr txBox="1"/>
          <p:nvPr/>
        </p:nvSpPr>
        <p:spPr>
          <a:xfrm>
            <a:off x="4685656" y="5965280"/>
            <a:ext cx="4176464" cy="400110"/>
          </a:xfrm>
          <a:prstGeom prst="rect">
            <a:avLst/>
          </a:prstGeom>
          <a:noFill/>
        </p:spPr>
        <p:txBody>
          <a:bodyPr wrap="square" rtlCol="0">
            <a:spAutoFit/>
          </a:bodyPr>
          <a:lstStyle/>
          <a:p>
            <a:r>
              <a:rPr lang="el-GR" sz="2000" dirty="0">
                <a:solidFill>
                  <a:srgbClr val="800000"/>
                </a:solidFill>
                <a:latin typeface="Arial Narrow" pitchFamily="34" charset="0"/>
              </a:rPr>
              <a:t>[</a:t>
            </a:r>
            <a:r>
              <a:rPr lang="en-GB" sz="2000" dirty="0">
                <a:solidFill>
                  <a:srgbClr val="800000"/>
                </a:solidFill>
                <a:latin typeface="Arial Narrow" pitchFamily="34" charset="0"/>
              </a:rPr>
              <a:t>Fletcher </a:t>
            </a:r>
            <a:r>
              <a:rPr lang="en-US" sz="2000" dirty="0">
                <a:solidFill>
                  <a:srgbClr val="800000"/>
                </a:solidFill>
                <a:latin typeface="Arial Narrow" pitchFamily="34" charset="0"/>
              </a:rPr>
              <a:t>et al</a:t>
            </a:r>
            <a:r>
              <a:rPr lang="el-GR" sz="2000" dirty="0">
                <a:solidFill>
                  <a:srgbClr val="800000"/>
                </a:solidFill>
                <a:latin typeface="Arial Narrow" pitchFamily="34" charset="0"/>
              </a:rPr>
              <a:t> 2001, </a:t>
            </a:r>
            <a:r>
              <a:rPr lang="en-US" sz="2000" dirty="0">
                <a:solidFill>
                  <a:srgbClr val="800000"/>
                </a:solidFill>
                <a:latin typeface="Arial Narrow" pitchFamily="34" charset="0"/>
              </a:rPr>
              <a:t> </a:t>
            </a:r>
            <a:r>
              <a:rPr lang="en-GB" sz="2000" dirty="0" err="1">
                <a:solidFill>
                  <a:srgbClr val="800000"/>
                </a:solidFill>
                <a:latin typeface="Arial Narrow" pitchFamily="34" charset="0"/>
              </a:rPr>
              <a:t>Astrand</a:t>
            </a:r>
            <a:r>
              <a:rPr lang="en-GB" sz="2000" dirty="0">
                <a:solidFill>
                  <a:srgbClr val="800000"/>
                </a:solidFill>
                <a:latin typeface="Arial Narrow" pitchFamily="34" charset="0"/>
              </a:rPr>
              <a:t> </a:t>
            </a:r>
            <a:r>
              <a:rPr lang="en-US" sz="2000" dirty="0">
                <a:solidFill>
                  <a:srgbClr val="800000"/>
                </a:solidFill>
                <a:latin typeface="Arial Narrow" pitchFamily="34" charset="0"/>
              </a:rPr>
              <a:t>et al</a:t>
            </a:r>
            <a:r>
              <a:rPr lang="el-GR" sz="2000" dirty="0">
                <a:solidFill>
                  <a:srgbClr val="800000"/>
                </a:solidFill>
                <a:latin typeface="Arial Narrow" pitchFamily="34" charset="0"/>
              </a:rPr>
              <a:t> 2003]</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18654546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pPr>
              <a:defRPr/>
            </a:pPr>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Λειτουργική Ικανότητα του </a:t>
            </a:r>
            <a:b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br>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Κυκλοφορικού </a:t>
            </a: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Συστήματος </a:t>
            </a:r>
            <a:r>
              <a:rPr lang="el-GR" sz="2800" dirty="0" smtClean="0">
                <a:solidFill>
                  <a:srgbClr val="800000"/>
                </a:solidFill>
                <a:ea typeface="Tahoma" pitchFamily="34" charset="0"/>
                <a:cs typeface="Tahoma" pitchFamily="34" charset="0"/>
              </a:rPr>
              <a:t>[3/3]</a:t>
            </a:r>
            <a:endParaRPr lang="el-GR" sz="3200" dirty="0"/>
          </a:p>
        </p:txBody>
      </p:sp>
      <p:sp>
        <p:nvSpPr>
          <p:cNvPr id="77827" name="Θέση περιεχομένου 2"/>
          <p:cNvSpPr>
            <a:spLocks noGrp="1"/>
          </p:cNvSpPr>
          <p:nvPr>
            <p:ph idx="1"/>
          </p:nvPr>
        </p:nvSpPr>
        <p:spPr>
          <a:xfrm>
            <a:off x="251520" y="1916832"/>
            <a:ext cx="8610600" cy="1368152"/>
          </a:xfrm>
        </p:spPr>
        <p:txBody>
          <a:bodyPr>
            <a:noAutofit/>
          </a:bodyPr>
          <a:lstStyle/>
          <a:p>
            <a:pPr marL="0" indent="0" algn="ctr">
              <a:lnSpc>
                <a:spcPct val="140000"/>
              </a:lnSpc>
              <a:buNone/>
            </a:pPr>
            <a:r>
              <a:rPr lang="el-GR" sz="2800" dirty="0" smtClean="0">
                <a:cs typeface="Arial" pitchFamily="34" charset="0"/>
              </a:rPr>
              <a:t>Ικανή </a:t>
            </a:r>
            <a:r>
              <a:rPr lang="el-GR" sz="2800" b="1" dirty="0" smtClean="0">
                <a:solidFill>
                  <a:srgbClr val="800000"/>
                </a:solidFill>
                <a:cs typeface="Arial" pitchFamily="34" charset="0"/>
              </a:rPr>
              <a:t>Απόδοση </a:t>
            </a:r>
            <a:r>
              <a:rPr lang="el-GR" sz="2800" dirty="0" smtClean="0">
                <a:cs typeface="Arial" pitchFamily="34" charset="0"/>
              </a:rPr>
              <a:t>και Βέλτιστη </a:t>
            </a:r>
            <a:r>
              <a:rPr lang="el-GR" sz="2800" b="1" dirty="0" smtClean="0">
                <a:solidFill>
                  <a:srgbClr val="800000"/>
                </a:solidFill>
                <a:cs typeface="Arial" pitchFamily="34" charset="0"/>
              </a:rPr>
              <a:t>Οικονομία</a:t>
            </a:r>
            <a:r>
              <a:rPr lang="el-GR" sz="2800" dirty="0" smtClean="0">
                <a:cs typeface="Arial" pitchFamily="34" charset="0"/>
              </a:rPr>
              <a:t> της Καρδιακής Λειτουργίας</a:t>
            </a:r>
            <a:r>
              <a:rPr lang="el-GR" sz="2800" dirty="0" smtClean="0"/>
              <a:t>	</a:t>
            </a:r>
          </a:p>
        </p:txBody>
      </p:sp>
      <p:sp>
        <p:nvSpPr>
          <p:cNvPr id="77828" name="Line 4"/>
          <p:cNvSpPr>
            <a:spLocks noChangeShapeType="1"/>
          </p:cNvSpPr>
          <p:nvPr/>
        </p:nvSpPr>
        <p:spPr bwMode="auto">
          <a:xfrm>
            <a:off x="251520" y="1412776"/>
            <a:ext cx="861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solidFill>
                <a:prstClr val="black"/>
              </a:solidFill>
            </a:endParaRPr>
          </a:p>
        </p:txBody>
      </p:sp>
      <p:grpSp>
        <p:nvGrpSpPr>
          <p:cNvPr id="7" name="Ομάδα 6" descr="εικόνα με βέλη με φορά προς τα κάτω"/>
          <p:cNvGrpSpPr/>
          <p:nvPr/>
        </p:nvGrpSpPr>
        <p:grpSpPr>
          <a:xfrm>
            <a:off x="3923928" y="3522712"/>
            <a:ext cx="1260140" cy="576064"/>
            <a:chOff x="3923928" y="3522712"/>
            <a:chExt cx="1260140" cy="576064"/>
          </a:xfrm>
        </p:grpSpPr>
        <p:sp>
          <p:nvSpPr>
            <p:cNvPr id="6" name="Βέλος προς τα κάτω 5"/>
            <p:cNvSpPr/>
            <p:nvPr/>
          </p:nvSpPr>
          <p:spPr>
            <a:xfrm>
              <a:off x="3923928" y="3522712"/>
              <a:ext cx="216024" cy="576064"/>
            </a:xfrm>
            <a:prstGeom prst="down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Βέλος προς τα κάτω 8"/>
            <p:cNvSpPr/>
            <p:nvPr/>
          </p:nvSpPr>
          <p:spPr>
            <a:xfrm>
              <a:off x="4448808" y="3522712"/>
              <a:ext cx="216024" cy="576064"/>
            </a:xfrm>
            <a:prstGeom prst="down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Βέλος προς τα κάτω 9"/>
            <p:cNvSpPr/>
            <p:nvPr/>
          </p:nvSpPr>
          <p:spPr>
            <a:xfrm>
              <a:off x="4968044" y="3522712"/>
              <a:ext cx="216024" cy="576064"/>
            </a:xfrm>
            <a:prstGeom prst="down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sp>
        <p:nvSpPr>
          <p:cNvPr id="4" name="TextBox 3"/>
          <p:cNvSpPr txBox="1"/>
          <p:nvPr/>
        </p:nvSpPr>
        <p:spPr>
          <a:xfrm>
            <a:off x="251520" y="4365104"/>
            <a:ext cx="8610600" cy="1298817"/>
          </a:xfrm>
          <a:prstGeom prst="rect">
            <a:avLst/>
          </a:prstGeom>
          <a:noFill/>
        </p:spPr>
        <p:txBody>
          <a:bodyPr wrap="square" rtlCol="0">
            <a:spAutoFit/>
          </a:bodyPr>
          <a:lstStyle/>
          <a:p>
            <a:pPr algn="ctr">
              <a:lnSpc>
                <a:spcPct val="140000"/>
              </a:lnSpc>
            </a:pPr>
            <a:r>
              <a:rPr lang="el-GR" sz="2800" dirty="0">
                <a:solidFill>
                  <a:prstClr val="black"/>
                </a:solidFill>
                <a:latin typeface="Calibri"/>
                <a:cs typeface="Arial" pitchFamily="34" charset="0"/>
              </a:rPr>
              <a:t>Σημαντική Βελτίωση της Λειτουργικής Ικανότητας του Κυκλοφορικού Συστήματος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6718942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500"/>
                                        <p:tgtEl>
                                          <p:spTgt spid="7782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152525"/>
          </a:xfrm>
        </p:spPr>
        <p:txBody>
          <a:bodyPr>
            <a:noAutofit/>
          </a:bodyPr>
          <a:lstStyle/>
          <a:p>
            <a:pPr fontAlgn="auto">
              <a:spcAft>
                <a:spcPts val="0"/>
              </a:spcAft>
              <a:defRPr/>
            </a:pPr>
            <a:r>
              <a:rPr lang="el-GR" sz="3600" dirty="0">
                <a:cs typeface="Times New Roman" pitchFamily="18" charset="0"/>
              </a:rPr>
              <a:t>Θεματική Ενότητα </a:t>
            </a:r>
            <a:r>
              <a:rPr lang="en-US" sz="3600" dirty="0">
                <a:cs typeface="Times New Roman" pitchFamily="18" charset="0"/>
              </a:rPr>
              <a:t>2</a:t>
            </a:r>
            <a:r>
              <a:rPr lang="el-GR" sz="3600" dirty="0">
                <a:cs typeface="Times New Roman" pitchFamily="18" charset="0"/>
              </a:rPr>
              <a:t/>
            </a:r>
            <a:br>
              <a:rPr lang="el-GR" sz="3600" dirty="0">
                <a:cs typeface="Times New Roman" pitchFamily="18" charset="0"/>
              </a:rPr>
            </a:br>
            <a:r>
              <a:rPr lang="el-GR" sz="3200" dirty="0">
                <a:cs typeface="Times New Roman" pitchFamily="18" charset="0"/>
              </a:rPr>
              <a:t>Βιβλιογραφία</a:t>
            </a:r>
            <a:r>
              <a:rPr lang="en-US" sz="3600" dirty="0">
                <a:cs typeface="Times New Roman" pitchFamily="18" charset="0"/>
              </a:rPr>
              <a:t> </a:t>
            </a:r>
            <a:r>
              <a:rPr lang="en-US" sz="2400" dirty="0">
                <a:effectLst/>
                <a:cs typeface="Times New Roman" pitchFamily="18" charset="0"/>
              </a:rPr>
              <a:t>[</a:t>
            </a:r>
            <a:r>
              <a:rPr lang="el-GR" sz="2400" dirty="0">
                <a:effectLst/>
                <a:cs typeface="Times New Roman" pitchFamily="18" charset="0"/>
              </a:rPr>
              <a:t>1/2</a:t>
            </a:r>
            <a:r>
              <a:rPr lang="en-US" sz="2400" dirty="0">
                <a:effectLst/>
                <a:cs typeface="Times New Roman" pitchFamily="18" charset="0"/>
              </a:rPr>
              <a:t>]</a:t>
            </a:r>
            <a:endParaRPr lang="el-GR" sz="2400" dirty="0">
              <a:effectLst/>
              <a:cs typeface="Times New Roman" pitchFamily="18" charset="0"/>
            </a:endParaRPr>
          </a:p>
        </p:txBody>
      </p:sp>
      <p:sp>
        <p:nvSpPr>
          <p:cNvPr id="3" name="Θέση περιεχομένου 2"/>
          <p:cNvSpPr>
            <a:spLocks noGrp="1"/>
          </p:cNvSpPr>
          <p:nvPr>
            <p:ph idx="1"/>
          </p:nvPr>
        </p:nvSpPr>
        <p:spPr>
          <a:xfrm>
            <a:off x="457200" y="1701949"/>
            <a:ext cx="8362950" cy="4751387"/>
          </a:xfrm>
        </p:spPr>
        <p:txBody>
          <a:bodyPr rtlCol="0">
            <a:noAutofit/>
          </a:bodyPr>
          <a:lstStyle/>
          <a:p>
            <a:pPr lvl="0" eaLnBrk="0" hangingPunct="0">
              <a:buClr>
                <a:srgbClr val="800000"/>
              </a:buClr>
              <a:buSzPct val="100000"/>
              <a:buFont typeface="Wingdings" panose="05000000000000000000" pitchFamily="2" charset="2"/>
              <a:buChar char="§"/>
              <a:defRPr/>
            </a:pPr>
            <a:r>
              <a:rPr lang="en-GB" altLang="el-GR" sz="2000" kern="0" dirty="0">
                <a:solidFill>
                  <a:srgbClr val="000000"/>
                </a:solidFill>
              </a:rPr>
              <a:t>American College of Sports Medicine: ACSM`s Guidelines for Exercise Testing and Prescription. </a:t>
            </a:r>
            <a:r>
              <a:rPr lang="en-GB" altLang="el-GR" sz="2000" kern="0" dirty="0" err="1">
                <a:solidFill>
                  <a:srgbClr val="000000"/>
                </a:solidFill>
              </a:rPr>
              <a:t>Wolters</a:t>
            </a:r>
            <a:r>
              <a:rPr lang="en-GB" altLang="el-GR" sz="2000" kern="0" dirty="0">
                <a:solidFill>
                  <a:srgbClr val="000000"/>
                </a:solidFill>
              </a:rPr>
              <a:t> Kluwer/ Lippincott Williams &amp; Wilkins, 9th Edition, 2013.</a:t>
            </a:r>
          </a:p>
          <a:p>
            <a:pPr lvl="0" eaLnBrk="0" hangingPunct="0">
              <a:buClr>
                <a:srgbClr val="800000"/>
              </a:buClr>
              <a:buSzPct val="100000"/>
              <a:buFont typeface="Wingdings" panose="05000000000000000000" pitchFamily="2" charset="2"/>
              <a:buChar char="§"/>
              <a:defRPr/>
            </a:pPr>
            <a:r>
              <a:rPr lang="en-US" altLang="el-GR" sz="2000" kern="0" dirty="0">
                <a:solidFill>
                  <a:srgbClr val="000000"/>
                </a:solidFill>
              </a:rPr>
              <a:t>American College of Sports Medicine: ACSM`s Resource Manual for Guidelines for Exercise Testing and Prescription. </a:t>
            </a:r>
            <a:r>
              <a:rPr lang="en-US" altLang="el-GR" sz="2000" kern="0" dirty="0" err="1">
                <a:solidFill>
                  <a:srgbClr val="000000"/>
                </a:solidFill>
              </a:rPr>
              <a:t>Wolters</a:t>
            </a:r>
            <a:r>
              <a:rPr lang="en-US" altLang="el-GR" sz="2000" kern="0" dirty="0">
                <a:solidFill>
                  <a:srgbClr val="000000"/>
                </a:solidFill>
              </a:rPr>
              <a:t> Kluwer/ Lippincott Williams &amp; Wilkins, 7th Edition, 2013.</a:t>
            </a:r>
          </a:p>
          <a:p>
            <a:pPr fontAlgn="auto">
              <a:spcAft>
                <a:spcPts val="0"/>
              </a:spcAft>
              <a:buClr>
                <a:srgbClr val="800000"/>
              </a:buClr>
              <a:buFont typeface="Wingdings" pitchFamily="2" charset="2"/>
              <a:buChar char="§"/>
              <a:defRPr/>
            </a:pPr>
            <a:r>
              <a:rPr lang="en-US" sz="2000" dirty="0" smtClean="0">
                <a:cs typeface="Arial" pitchFamily="34" charset="0"/>
              </a:rPr>
              <a:t>American </a:t>
            </a:r>
            <a:r>
              <a:rPr lang="en-US" sz="2000" dirty="0">
                <a:cs typeface="Arial" pitchFamily="34" charset="0"/>
              </a:rPr>
              <a:t>Heart Association. Exercise testing and training of apparently healthy individuals. </a:t>
            </a:r>
            <a:r>
              <a:rPr lang="el-GR" sz="2000" dirty="0" err="1">
                <a:cs typeface="Arial" pitchFamily="34" charset="0"/>
              </a:rPr>
              <a:t>New</a:t>
            </a:r>
            <a:r>
              <a:rPr lang="el-GR" sz="2000" dirty="0">
                <a:cs typeface="Arial" pitchFamily="34" charset="0"/>
              </a:rPr>
              <a:t> </a:t>
            </a:r>
            <a:r>
              <a:rPr lang="el-GR" sz="2000" dirty="0" err="1">
                <a:cs typeface="Arial" pitchFamily="34" charset="0"/>
              </a:rPr>
              <a:t>York</a:t>
            </a:r>
            <a:r>
              <a:rPr lang="el-GR" sz="2000" dirty="0">
                <a:cs typeface="Arial" pitchFamily="34" charset="0"/>
              </a:rPr>
              <a:t>: AHA, </a:t>
            </a:r>
            <a:r>
              <a:rPr lang="el-GR" sz="2000" dirty="0" smtClean="0">
                <a:cs typeface="Arial" pitchFamily="34" charset="0"/>
              </a:rPr>
              <a:t>1972</a:t>
            </a:r>
            <a:r>
              <a:rPr lang="en-US" sz="2000" dirty="0" smtClean="0">
                <a:cs typeface="Arial" pitchFamily="34" charset="0"/>
              </a:rPr>
              <a:t>.</a:t>
            </a:r>
          </a:p>
          <a:p>
            <a:pPr fontAlgn="auto">
              <a:spcAft>
                <a:spcPts val="0"/>
              </a:spcAft>
              <a:buClr>
                <a:srgbClr val="800000"/>
              </a:buClr>
              <a:buFont typeface="Wingdings" pitchFamily="2" charset="2"/>
              <a:buChar char="§"/>
              <a:defRPr/>
            </a:pPr>
            <a:r>
              <a:rPr lang="en-US" sz="2000" dirty="0" err="1">
                <a:cs typeface="Arial" pitchFamily="34" charset="0"/>
              </a:rPr>
              <a:t>Astrand</a:t>
            </a:r>
            <a:r>
              <a:rPr lang="en-US" sz="2000" dirty="0">
                <a:cs typeface="Arial" pitchFamily="34" charset="0"/>
              </a:rPr>
              <a:t> PO, </a:t>
            </a:r>
            <a:r>
              <a:rPr lang="en-US" sz="2000" dirty="0" err="1">
                <a:cs typeface="Arial" pitchFamily="34" charset="0"/>
              </a:rPr>
              <a:t>Rodahl</a:t>
            </a:r>
            <a:r>
              <a:rPr lang="en-US" sz="2000" dirty="0">
                <a:cs typeface="Arial" pitchFamily="34" charset="0"/>
              </a:rPr>
              <a:t> K, Dahl HA, </a:t>
            </a:r>
            <a:r>
              <a:rPr lang="en-US" sz="2000" dirty="0" err="1">
                <a:cs typeface="Arial" pitchFamily="34" charset="0"/>
              </a:rPr>
              <a:t>Stromme</a:t>
            </a:r>
            <a:r>
              <a:rPr lang="en-US" sz="2000" dirty="0">
                <a:cs typeface="Arial" pitchFamily="34" charset="0"/>
              </a:rPr>
              <a:t> SB. Textbook of work physiology. Physiological basis of Exercise. </a:t>
            </a:r>
            <a:r>
              <a:rPr lang="el-GR" sz="2000" dirty="0" err="1">
                <a:cs typeface="Arial" pitchFamily="34" charset="0"/>
              </a:rPr>
              <a:t>Champagne</a:t>
            </a:r>
            <a:r>
              <a:rPr lang="el-GR" sz="2000" dirty="0">
                <a:cs typeface="Arial" pitchFamily="34" charset="0"/>
              </a:rPr>
              <a:t>, IL: </a:t>
            </a:r>
            <a:r>
              <a:rPr lang="el-GR" sz="2000" dirty="0" err="1">
                <a:cs typeface="Arial" pitchFamily="34" charset="0"/>
              </a:rPr>
              <a:t>Human</a:t>
            </a:r>
            <a:r>
              <a:rPr lang="el-GR" sz="2000" dirty="0">
                <a:cs typeface="Arial" pitchFamily="34" charset="0"/>
              </a:rPr>
              <a:t> </a:t>
            </a:r>
            <a:r>
              <a:rPr lang="el-GR" sz="2000" dirty="0" err="1">
                <a:cs typeface="Arial" pitchFamily="34" charset="0"/>
              </a:rPr>
              <a:t>Kinetics</a:t>
            </a:r>
            <a:r>
              <a:rPr lang="el-GR" sz="2000" dirty="0">
                <a:cs typeface="Arial" pitchFamily="34" charset="0"/>
              </a:rPr>
              <a:t>, 2003; </a:t>
            </a:r>
            <a:r>
              <a:rPr lang="el-GR" sz="2000" dirty="0" smtClean="0">
                <a:cs typeface="Arial" pitchFamily="34" charset="0"/>
              </a:rPr>
              <a:t>pp.127-176</a:t>
            </a:r>
            <a:r>
              <a:rPr lang="el-GR" sz="2000" dirty="0">
                <a:cs typeface="Arial" pitchFamily="34" charset="0"/>
              </a:rPr>
              <a:t>.</a:t>
            </a:r>
          </a:p>
          <a:p>
            <a:pPr fontAlgn="auto">
              <a:spcAft>
                <a:spcPts val="0"/>
              </a:spcAft>
              <a:buClr>
                <a:srgbClr val="800000"/>
              </a:buClr>
              <a:buFont typeface="Wingdings" pitchFamily="2" charset="2"/>
              <a:buChar char="§"/>
              <a:defRPr/>
            </a:pPr>
            <a:r>
              <a:rPr lang="en-US" sz="2000" dirty="0" err="1">
                <a:cs typeface="Arial" pitchFamily="34" charset="0"/>
              </a:rPr>
              <a:t>Astrand</a:t>
            </a:r>
            <a:r>
              <a:rPr lang="en-US" sz="2000" dirty="0">
                <a:cs typeface="Arial" pitchFamily="34" charset="0"/>
              </a:rPr>
              <a:t> PO, </a:t>
            </a:r>
            <a:r>
              <a:rPr lang="en-US" sz="2000" dirty="0" err="1">
                <a:cs typeface="Arial" pitchFamily="34" charset="0"/>
              </a:rPr>
              <a:t>Rodahl</a:t>
            </a:r>
            <a:r>
              <a:rPr lang="en-US" sz="2000" dirty="0">
                <a:cs typeface="Arial" pitchFamily="34" charset="0"/>
              </a:rPr>
              <a:t> K. Textbook of Work Physiology. McGraw Hill Book Co, 1986; </a:t>
            </a:r>
            <a:r>
              <a:rPr lang="en-US" sz="2000" dirty="0" smtClean="0">
                <a:cs typeface="Arial" pitchFamily="34" charset="0"/>
              </a:rPr>
              <a:t>pp.127-208.</a:t>
            </a:r>
          </a:p>
          <a:p>
            <a:pPr fontAlgn="auto">
              <a:spcAft>
                <a:spcPts val="0"/>
              </a:spcAft>
              <a:buFont typeface="Wingdings" pitchFamily="2" charset="2"/>
              <a:buChar char="§"/>
              <a:defRPr/>
            </a:pPr>
            <a:endParaRPr lang="el-GR" sz="2400" dirty="0"/>
          </a:p>
        </p:txBody>
      </p:sp>
      <p:sp>
        <p:nvSpPr>
          <p:cNvPr id="1434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92CC6C-0A26-45C5-9D58-61BE02421D35}" type="slidenum">
              <a:rPr lang="el-GR" altLang="el-GR">
                <a:solidFill>
                  <a:srgbClr val="000000"/>
                </a:solidFill>
              </a:rPr>
              <a:pPr/>
              <a:t>15</a:t>
            </a:fld>
            <a:endParaRPr lang="el-GR" altLang="el-GR">
              <a:solidFill>
                <a:srgbClr val="000000"/>
              </a:solidFill>
            </a:endParaRPr>
          </a:p>
        </p:txBody>
      </p:sp>
    </p:spTree>
    <p:extLst>
      <p:ext uri="{BB962C8B-B14F-4D97-AF65-F5344CB8AC3E}">
        <p14:creationId xmlns:p14="http://schemas.microsoft.com/office/powerpoint/2010/main" val="12535208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199"/>
            <a:ext cx="8229600" cy="1152000"/>
          </a:xfrm>
        </p:spPr>
        <p:txBody>
          <a:bodyPr>
            <a:normAutofit fontScale="90000"/>
          </a:bodyPr>
          <a:lstStyle/>
          <a:p>
            <a:pPr fontAlgn="auto">
              <a:spcAft>
                <a:spcPts val="0"/>
              </a:spcAft>
              <a:defRPr/>
            </a:pPr>
            <a:r>
              <a:rPr lang="el-GR" dirty="0">
                <a:cs typeface="Times New Roman" pitchFamily="18" charset="0"/>
              </a:rPr>
              <a:t>Θεματική Ενότητα </a:t>
            </a:r>
            <a:r>
              <a:rPr lang="en-US" dirty="0">
                <a:cs typeface="Times New Roman" pitchFamily="18" charset="0"/>
              </a:rPr>
              <a:t>2</a:t>
            </a:r>
            <a:r>
              <a:rPr lang="el-GR" dirty="0">
                <a:cs typeface="Times New Roman" pitchFamily="18" charset="0"/>
              </a:rPr>
              <a:t/>
            </a:r>
            <a:br>
              <a:rPr lang="el-GR" dirty="0">
                <a:cs typeface="Times New Roman" pitchFamily="18" charset="0"/>
              </a:rPr>
            </a:br>
            <a:r>
              <a:rPr lang="el-GR" sz="3600" dirty="0">
                <a:cs typeface="Times New Roman" pitchFamily="18" charset="0"/>
              </a:rPr>
              <a:t>Βιβλιογραφία</a:t>
            </a:r>
            <a:r>
              <a:rPr lang="en-US" dirty="0">
                <a:cs typeface="Times New Roman" pitchFamily="18" charset="0"/>
              </a:rPr>
              <a:t> </a:t>
            </a:r>
            <a:r>
              <a:rPr lang="en-US" sz="2700" dirty="0" smtClean="0">
                <a:effectLst/>
                <a:cs typeface="Times New Roman" pitchFamily="18" charset="0"/>
              </a:rPr>
              <a:t>[</a:t>
            </a:r>
            <a:r>
              <a:rPr lang="el-GR" sz="2700" dirty="0" smtClean="0">
                <a:effectLst/>
                <a:cs typeface="Times New Roman" pitchFamily="18" charset="0"/>
              </a:rPr>
              <a:t>2/2</a:t>
            </a:r>
            <a:r>
              <a:rPr lang="en-US" sz="2700" dirty="0">
                <a:effectLst/>
                <a:cs typeface="Times New Roman" pitchFamily="18" charset="0"/>
              </a:rPr>
              <a:t>]</a:t>
            </a:r>
            <a:endParaRPr lang="el-GR" sz="2700" dirty="0"/>
          </a:p>
        </p:txBody>
      </p:sp>
      <p:sp>
        <p:nvSpPr>
          <p:cNvPr id="3" name="Θέση περιεχομένου 2"/>
          <p:cNvSpPr>
            <a:spLocks noGrp="1"/>
          </p:cNvSpPr>
          <p:nvPr>
            <p:ph idx="1"/>
          </p:nvPr>
        </p:nvSpPr>
        <p:spPr>
          <a:xfrm>
            <a:off x="457200" y="1702800"/>
            <a:ext cx="8229600" cy="4464248"/>
          </a:xfrm>
        </p:spPr>
        <p:txBody>
          <a:bodyPr rtlCol="0">
            <a:normAutofit/>
          </a:bodyPr>
          <a:lstStyle/>
          <a:p>
            <a:pPr fontAlgn="auto">
              <a:spcAft>
                <a:spcPts val="0"/>
              </a:spcAft>
              <a:buClr>
                <a:srgbClr val="800000"/>
              </a:buClr>
              <a:buFont typeface="Wingdings" pitchFamily="2" charset="2"/>
              <a:buChar char="§"/>
              <a:defRPr/>
            </a:pPr>
            <a:r>
              <a:rPr lang="en-US" sz="2000" dirty="0" smtClean="0">
                <a:solidFill>
                  <a:prstClr val="black"/>
                </a:solidFill>
                <a:cs typeface="Arial" pitchFamily="34" charset="0"/>
              </a:rPr>
              <a:t>Bruce </a:t>
            </a:r>
            <a:r>
              <a:rPr lang="en-US" sz="2000" dirty="0">
                <a:solidFill>
                  <a:prstClr val="black"/>
                </a:solidFill>
                <a:cs typeface="Arial" pitchFamily="34" charset="0"/>
              </a:rPr>
              <a:t>RA, </a:t>
            </a:r>
            <a:r>
              <a:rPr lang="en-US" sz="2000" dirty="0" err="1">
                <a:solidFill>
                  <a:prstClr val="black"/>
                </a:solidFill>
                <a:cs typeface="Arial" pitchFamily="34" charset="0"/>
              </a:rPr>
              <a:t>Kusumi</a:t>
            </a:r>
            <a:r>
              <a:rPr lang="en-US" sz="2000" dirty="0">
                <a:solidFill>
                  <a:prstClr val="black"/>
                </a:solidFill>
                <a:cs typeface="Arial" pitchFamily="34" charset="0"/>
              </a:rPr>
              <a:t> F and </a:t>
            </a:r>
            <a:r>
              <a:rPr lang="en-US" sz="2000" dirty="0" err="1">
                <a:solidFill>
                  <a:prstClr val="black"/>
                </a:solidFill>
                <a:cs typeface="Arial" pitchFamily="34" charset="0"/>
              </a:rPr>
              <a:t>Hosmer</a:t>
            </a:r>
            <a:r>
              <a:rPr lang="en-US" sz="2000" dirty="0">
                <a:solidFill>
                  <a:prstClr val="black"/>
                </a:solidFill>
                <a:cs typeface="Arial" pitchFamily="34" charset="0"/>
              </a:rPr>
              <a:t> D. Maximal oxygen uptake and </a:t>
            </a:r>
            <a:r>
              <a:rPr lang="en-US" sz="2000" dirty="0" err="1">
                <a:solidFill>
                  <a:prstClr val="black"/>
                </a:solidFill>
                <a:cs typeface="Arial" pitchFamily="34" charset="0"/>
              </a:rPr>
              <a:t>nomographic</a:t>
            </a:r>
            <a:r>
              <a:rPr lang="en-US" sz="2000" dirty="0">
                <a:solidFill>
                  <a:prstClr val="black"/>
                </a:solidFill>
                <a:cs typeface="Arial" pitchFamily="34" charset="0"/>
              </a:rPr>
              <a:t> assessment of functional aerobic impairment in cardiovascular disease. </a:t>
            </a:r>
            <a:r>
              <a:rPr lang="el-GR" sz="2000" dirty="0" err="1">
                <a:solidFill>
                  <a:prstClr val="black"/>
                </a:solidFill>
                <a:cs typeface="Arial" pitchFamily="34" charset="0"/>
              </a:rPr>
              <a:t>Am</a:t>
            </a:r>
            <a:r>
              <a:rPr lang="el-GR" sz="2000" dirty="0">
                <a:solidFill>
                  <a:prstClr val="black"/>
                </a:solidFill>
                <a:cs typeface="Arial" pitchFamily="34" charset="0"/>
              </a:rPr>
              <a:t> </a:t>
            </a:r>
            <a:r>
              <a:rPr lang="el-GR" sz="2000" dirty="0" err="1">
                <a:solidFill>
                  <a:prstClr val="black"/>
                </a:solidFill>
                <a:cs typeface="Arial" pitchFamily="34" charset="0"/>
              </a:rPr>
              <a:t>Heart</a:t>
            </a:r>
            <a:r>
              <a:rPr lang="el-GR" sz="2000" dirty="0">
                <a:solidFill>
                  <a:prstClr val="black"/>
                </a:solidFill>
                <a:cs typeface="Arial" pitchFamily="34" charset="0"/>
              </a:rPr>
              <a:t> J 1973; 85:546-562</a:t>
            </a:r>
            <a:r>
              <a:rPr lang="el-GR" sz="2000" dirty="0" smtClean="0">
                <a:solidFill>
                  <a:prstClr val="black"/>
                </a:solidFill>
                <a:cs typeface="Arial" pitchFamily="34" charset="0"/>
              </a:rPr>
              <a:t>.</a:t>
            </a:r>
          </a:p>
          <a:p>
            <a:pPr lvl="0">
              <a:buClr>
                <a:srgbClr val="800000"/>
              </a:buClr>
              <a:buFont typeface="Wingdings" pitchFamily="2" charset="2"/>
              <a:buChar char="§"/>
            </a:pPr>
            <a:r>
              <a:rPr lang="en-US" altLang="el-GR" sz="2000" dirty="0">
                <a:solidFill>
                  <a:prstClr val="black"/>
                </a:solidFill>
                <a:cs typeface="Arial" charset="0"/>
              </a:rPr>
              <a:t>Fletcher GF, </a:t>
            </a:r>
            <a:r>
              <a:rPr lang="en-US" altLang="el-GR" sz="2000" dirty="0" err="1">
                <a:solidFill>
                  <a:prstClr val="black"/>
                </a:solidFill>
                <a:cs typeface="Arial" charset="0"/>
              </a:rPr>
              <a:t>Balady</a:t>
            </a:r>
            <a:r>
              <a:rPr lang="en-US" altLang="el-GR" sz="2000" dirty="0">
                <a:solidFill>
                  <a:prstClr val="black"/>
                </a:solidFill>
                <a:cs typeface="Arial" charset="0"/>
              </a:rPr>
              <a:t> G, </a:t>
            </a:r>
            <a:r>
              <a:rPr lang="en-US" altLang="el-GR" sz="2000" dirty="0" err="1">
                <a:solidFill>
                  <a:prstClr val="black"/>
                </a:solidFill>
                <a:cs typeface="Arial" charset="0"/>
              </a:rPr>
              <a:t>Froelicher</a:t>
            </a:r>
            <a:r>
              <a:rPr lang="en-US" altLang="el-GR" sz="2000" dirty="0">
                <a:solidFill>
                  <a:prstClr val="black"/>
                </a:solidFill>
                <a:cs typeface="Arial" charset="0"/>
              </a:rPr>
              <a:t> VF, et al. Exercise standards for testing and training. </a:t>
            </a:r>
            <a:r>
              <a:rPr lang="el-GR" altLang="el-GR" sz="2000" dirty="0">
                <a:solidFill>
                  <a:prstClr val="black"/>
                </a:solidFill>
                <a:cs typeface="Arial" charset="0"/>
              </a:rPr>
              <a:t>A </a:t>
            </a:r>
            <a:r>
              <a:rPr lang="el-GR" altLang="el-GR" sz="2000" dirty="0" err="1">
                <a:solidFill>
                  <a:prstClr val="black"/>
                </a:solidFill>
                <a:cs typeface="Arial" charset="0"/>
              </a:rPr>
              <a:t>statement</a:t>
            </a:r>
            <a:r>
              <a:rPr lang="el-GR" altLang="el-GR" sz="2000" dirty="0">
                <a:solidFill>
                  <a:prstClr val="black"/>
                </a:solidFill>
                <a:cs typeface="Arial" charset="0"/>
              </a:rPr>
              <a:t> </a:t>
            </a:r>
            <a:r>
              <a:rPr lang="el-GR" altLang="el-GR" sz="2000" dirty="0" err="1">
                <a:solidFill>
                  <a:prstClr val="black"/>
                </a:solidFill>
                <a:cs typeface="Arial" charset="0"/>
              </a:rPr>
              <a:t>from</a:t>
            </a:r>
            <a:r>
              <a:rPr lang="el-GR" altLang="el-GR" sz="2000" dirty="0">
                <a:solidFill>
                  <a:prstClr val="black"/>
                </a:solidFill>
                <a:cs typeface="Arial" charset="0"/>
              </a:rPr>
              <a:t> </a:t>
            </a:r>
            <a:r>
              <a:rPr lang="el-GR" altLang="el-GR" sz="2000" dirty="0" err="1">
                <a:solidFill>
                  <a:prstClr val="black"/>
                </a:solidFill>
                <a:cs typeface="Arial" charset="0"/>
              </a:rPr>
              <a:t>the</a:t>
            </a:r>
            <a:r>
              <a:rPr lang="el-GR" altLang="el-GR" sz="2000" dirty="0">
                <a:solidFill>
                  <a:prstClr val="black"/>
                </a:solidFill>
                <a:cs typeface="Arial" charset="0"/>
              </a:rPr>
              <a:t> AHA. </a:t>
            </a:r>
            <a:r>
              <a:rPr lang="el-GR" altLang="el-GR" sz="2000" dirty="0" err="1">
                <a:solidFill>
                  <a:prstClr val="black"/>
                </a:solidFill>
                <a:cs typeface="Arial" charset="0"/>
              </a:rPr>
              <a:t>Circulation</a:t>
            </a:r>
            <a:r>
              <a:rPr lang="el-GR" altLang="el-GR" sz="2000" dirty="0">
                <a:solidFill>
                  <a:prstClr val="black"/>
                </a:solidFill>
                <a:cs typeface="Arial" charset="0"/>
              </a:rPr>
              <a:t> 2001; 104:1694-1740.</a:t>
            </a:r>
            <a:endParaRPr lang="en-US" altLang="el-GR" sz="2000" dirty="0">
              <a:solidFill>
                <a:prstClr val="black"/>
              </a:solidFill>
              <a:cs typeface="Arial" charset="0"/>
            </a:endParaRPr>
          </a:p>
          <a:p>
            <a:pPr lvl="0">
              <a:buClr>
                <a:srgbClr val="800000"/>
              </a:buClr>
              <a:buFont typeface="Wingdings" pitchFamily="2" charset="2"/>
              <a:buChar char="§"/>
            </a:pPr>
            <a:r>
              <a:rPr lang="en-US" altLang="el-GR" sz="2000" dirty="0">
                <a:solidFill>
                  <a:prstClr val="black"/>
                </a:solidFill>
                <a:cs typeface="Arial" charset="0"/>
              </a:rPr>
              <a:t>Guyton AC, Hall JE. Textbook of Medical Physiology. Philadelphia: Elsevier/Saunders; 11th </a:t>
            </a:r>
            <a:r>
              <a:rPr lang="en-US" altLang="el-GR" sz="2000" dirty="0" err="1">
                <a:solidFill>
                  <a:prstClr val="black"/>
                </a:solidFill>
                <a:cs typeface="Arial" charset="0"/>
              </a:rPr>
              <a:t>ed</a:t>
            </a:r>
            <a:r>
              <a:rPr lang="en-US" altLang="el-GR" sz="2000" dirty="0">
                <a:solidFill>
                  <a:prstClr val="black"/>
                </a:solidFill>
                <a:cs typeface="Arial" charset="0"/>
              </a:rPr>
              <a:t>, 2006. pp. 103-114, 161-179, 195-214, 232-256</a:t>
            </a:r>
            <a:r>
              <a:rPr lang="en-US" altLang="el-GR" sz="2000" dirty="0" smtClean="0">
                <a:solidFill>
                  <a:prstClr val="black"/>
                </a:solidFill>
                <a:cs typeface="Arial" charset="0"/>
              </a:rPr>
              <a:t>.</a:t>
            </a:r>
            <a:endParaRPr lang="el-GR" altLang="el-GR" sz="2000" dirty="0" smtClean="0">
              <a:solidFill>
                <a:prstClr val="black"/>
              </a:solidFill>
              <a:cs typeface="Arial" charset="0"/>
            </a:endParaRPr>
          </a:p>
          <a:p>
            <a:pPr lvl="0">
              <a:buClr>
                <a:srgbClr val="800000"/>
              </a:buClr>
              <a:buFont typeface="Wingdings" pitchFamily="2" charset="2"/>
              <a:buChar char="§"/>
            </a:pPr>
            <a:r>
              <a:rPr lang="es-ES_tradnl" altLang="el-GR" sz="2000" dirty="0">
                <a:solidFill>
                  <a:prstClr val="black"/>
                </a:solidFill>
                <a:cs typeface="Arial" charset="0"/>
              </a:rPr>
              <a:t>Kokkinos P, Myers J, Kokkinos JP, et al. </a:t>
            </a:r>
            <a:r>
              <a:rPr lang="en-US" altLang="el-GR" sz="2000" dirty="0">
                <a:solidFill>
                  <a:prstClr val="black"/>
                </a:solidFill>
                <a:cs typeface="Arial" charset="0"/>
              </a:rPr>
              <a:t>Exercise capacity and mortality in black and white men. Circulation 2008; 117:614-622</a:t>
            </a:r>
            <a:r>
              <a:rPr lang="en-US" altLang="el-GR" sz="2000" dirty="0" smtClean="0">
                <a:solidFill>
                  <a:prstClr val="black"/>
                </a:solidFill>
                <a:cs typeface="Arial" charset="0"/>
              </a:rPr>
              <a:t>.</a:t>
            </a:r>
            <a:endParaRPr lang="el-GR" altLang="el-GR" sz="2000" dirty="0" smtClean="0">
              <a:solidFill>
                <a:prstClr val="black"/>
              </a:solidFill>
              <a:cs typeface="Arial" charset="0"/>
            </a:endParaRPr>
          </a:p>
          <a:p>
            <a:pPr lvl="0">
              <a:buClr>
                <a:srgbClr val="800000"/>
              </a:buClr>
              <a:buFont typeface="Wingdings" pitchFamily="2" charset="2"/>
              <a:buChar char="§"/>
            </a:pPr>
            <a:r>
              <a:rPr lang="en-US" altLang="el-GR" sz="2000" dirty="0" err="1">
                <a:solidFill>
                  <a:prstClr val="black"/>
                </a:solidFill>
                <a:cs typeface="Arial" charset="0"/>
              </a:rPr>
              <a:t>McArdle</a:t>
            </a:r>
            <a:r>
              <a:rPr lang="en-US" altLang="el-GR" sz="2000" dirty="0">
                <a:solidFill>
                  <a:prstClr val="black"/>
                </a:solidFill>
                <a:cs typeface="Arial" charset="0"/>
              </a:rPr>
              <a:t> WD, </a:t>
            </a:r>
            <a:r>
              <a:rPr lang="en-US" altLang="el-GR" sz="2000" dirty="0" err="1">
                <a:solidFill>
                  <a:prstClr val="black"/>
                </a:solidFill>
                <a:cs typeface="Arial" charset="0"/>
              </a:rPr>
              <a:t>Katch</a:t>
            </a:r>
            <a:r>
              <a:rPr lang="en-US" altLang="el-GR" sz="2000" dirty="0">
                <a:solidFill>
                  <a:prstClr val="black"/>
                </a:solidFill>
                <a:cs typeface="Arial" charset="0"/>
              </a:rPr>
              <a:t> FI, </a:t>
            </a:r>
            <a:r>
              <a:rPr lang="en-US" altLang="el-GR" sz="2000" dirty="0" err="1">
                <a:solidFill>
                  <a:prstClr val="black"/>
                </a:solidFill>
                <a:cs typeface="Arial" charset="0"/>
              </a:rPr>
              <a:t>Katch</a:t>
            </a:r>
            <a:r>
              <a:rPr lang="en-US" altLang="el-GR" sz="2000" dirty="0">
                <a:solidFill>
                  <a:prstClr val="black"/>
                </a:solidFill>
                <a:cs typeface="Arial" charset="0"/>
              </a:rPr>
              <a:t> VL. Essentials of exercise physiology. Philadelphia: Lippincott Williams &amp;Wilkins; 2th </a:t>
            </a:r>
            <a:r>
              <a:rPr lang="en-US" altLang="el-GR" sz="2000" dirty="0" err="1">
                <a:solidFill>
                  <a:prstClr val="black"/>
                </a:solidFill>
                <a:cs typeface="Arial" charset="0"/>
              </a:rPr>
              <a:t>ed</a:t>
            </a:r>
            <a:r>
              <a:rPr lang="en-US" altLang="el-GR" sz="2000" dirty="0">
                <a:solidFill>
                  <a:prstClr val="black"/>
                </a:solidFill>
                <a:cs typeface="Arial" charset="0"/>
              </a:rPr>
              <a:t>, 2000. pp. 357-398.</a:t>
            </a:r>
          </a:p>
          <a:p>
            <a:pPr marL="0" lvl="0" indent="0">
              <a:buNone/>
            </a:pPr>
            <a:endParaRPr lang="en-US" altLang="el-GR" sz="2000" dirty="0">
              <a:solidFill>
                <a:prstClr val="black"/>
              </a:solidFill>
              <a:cs typeface="Arial" charset="0"/>
            </a:endParaRPr>
          </a:p>
          <a:p>
            <a:pPr lvl="0">
              <a:buFont typeface="Wingdings" pitchFamily="2" charset="2"/>
              <a:buChar char="§"/>
            </a:pPr>
            <a:endParaRPr lang="el-GR" altLang="el-GR" sz="2000" dirty="0">
              <a:solidFill>
                <a:prstClr val="black"/>
              </a:solidFill>
              <a:cs typeface="Arial" charset="0"/>
            </a:endParaRPr>
          </a:p>
          <a:p>
            <a:pPr fontAlgn="auto">
              <a:spcAft>
                <a:spcPts val="0"/>
              </a:spcAft>
              <a:buFont typeface="Wingdings" pitchFamily="2" charset="2"/>
              <a:buChar char="§"/>
              <a:defRPr/>
            </a:pPr>
            <a:endParaRPr lang="en-US" sz="2000" dirty="0">
              <a:solidFill>
                <a:prstClr val="black"/>
              </a:solidFill>
              <a:cs typeface="Arial" pitchFamily="34" charset="0"/>
            </a:endParaRPr>
          </a:p>
          <a:p>
            <a:pPr fontAlgn="auto">
              <a:spcAft>
                <a:spcPts val="0"/>
              </a:spcAft>
              <a:buFont typeface="Wingdings" pitchFamily="2" charset="2"/>
              <a:buChar char="§"/>
              <a:defRPr/>
            </a:pPr>
            <a:endParaRPr lang="el-GR" sz="2000" dirty="0">
              <a:solidFill>
                <a:prstClr val="black"/>
              </a:solidFill>
              <a:cs typeface="Arial" pitchFamily="34" charset="0"/>
            </a:endParaRPr>
          </a:p>
          <a:p>
            <a:pPr fontAlgn="auto">
              <a:spcAft>
                <a:spcPts val="0"/>
              </a:spcAft>
              <a:buFont typeface="Arial" pitchFamily="34" charset="0"/>
              <a:buChar char="•"/>
              <a:defRPr/>
            </a:pPr>
            <a:endParaRPr lang="el-GR" dirty="0"/>
          </a:p>
        </p:txBody>
      </p:sp>
      <p:sp>
        <p:nvSpPr>
          <p:cNvPr id="1536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0BA979-520E-49D5-B6A2-CD107E508B91}" type="slidenum">
              <a:rPr lang="el-GR" altLang="el-GR">
                <a:solidFill>
                  <a:srgbClr val="000000"/>
                </a:solidFill>
              </a:rPr>
              <a:pPr/>
              <a:t>16</a:t>
            </a:fld>
            <a:endParaRPr lang="el-GR" altLang="el-GR">
              <a:solidFill>
                <a:srgbClr val="000000"/>
              </a:solidFill>
            </a:endParaRPr>
          </a:p>
        </p:txBody>
      </p:sp>
    </p:spTree>
    <p:extLst>
      <p:ext uri="{BB962C8B-B14F-4D97-AF65-F5344CB8AC3E}">
        <p14:creationId xmlns:p14="http://schemas.microsoft.com/office/powerpoint/2010/main" val="1812874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82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94594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864096"/>
            <a:ext cx="8229600" cy="908720"/>
          </a:xfrm>
        </p:spPr>
        <p:txBody>
          <a:bodyPr>
            <a:normAutofit/>
          </a:bodyPr>
          <a:lstStyle/>
          <a:p>
            <a:pPr>
              <a:defRPr/>
            </a:pP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Θεματική </a:t>
            </a:r>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Ενότητα </a:t>
            </a: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2</a:t>
            </a:r>
            <a:endParaRPr lang="el-GR" dirty="0">
              <a:solidFill>
                <a:srgbClr val="800000"/>
              </a:solidFill>
              <a:effectLst>
                <a:outerShdw blurRad="38100" dist="38100" dir="2700000" algn="tl">
                  <a:srgbClr val="000000">
                    <a:alpha val="43137"/>
                  </a:srgbClr>
                </a:outerShdw>
              </a:effectLst>
              <a:ea typeface="Tahoma" pitchFamily="34" charset="0"/>
              <a:cs typeface="Tahoma" pitchFamily="34" charset="0"/>
            </a:endParaRPr>
          </a:p>
        </p:txBody>
      </p:sp>
      <p:sp>
        <p:nvSpPr>
          <p:cNvPr id="3" name="Θέση περιεχομένου 2"/>
          <p:cNvSpPr>
            <a:spLocks noGrp="1"/>
          </p:cNvSpPr>
          <p:nvPr>
            <p:ph idx="1"/>
          </p:nvPr>
        </p:nvSpPr>
        <p:spPr>
          <a:xfrm>
            <a:off x="251520" y="1772816"/>
            <a:ext cx="8784976" cy="3888432"/>
          </a:xfrm>
        </p:spPr>
        <p:txBody>
          <a:bodyPr>
            <a:noAutofit/>
          </a:bodyPr>
          <a:lstStyle/>
          <a:p>
            <a:pPr>
              <a:buClr>
                <a:srgbClr val="800000"/>
              </a:buClr>
              <a:buSzPct val="110000"/>
              <a:buFont typeface="Wingdings" pitchFamily="2" charset="2"/>
              <a:buChar char="§"/>
              <a:defRPr/>
            </a:pPr>
            <a:endParaRPr lang="el-GR" sz="2400" dirty="0" smtClean="0">
              <a:cs typeface="Arial" pitchFamily="34" charset="0"/>
            </a:endParaRPr>
          </a:p>
          <a:p>
            <a:pPr>
              <a:buClr>
                <a:srgbClr val="800000"/>
              </a:buClr>
              <a:buSzPct val="110000"/>
              <a:buFont typeface="Wingdings" pitchFamily="2" charset="2"/>
              <a:buChar char="§"/>
              <a:defRPr/>
            </a:pPr>
            <a:r>
              <a:rPr lang="el-GR" sz="2800" dirty="0" smtClean="0">
                <a:cs typeface="Arial" pitchFamily="34" charset="0"/>
              </a:rPr>
              <a:t>Ενεργειακή </a:t>
            </a:r>
            <a:r>
              <a:rPr lang="el-GR" sz="2800" dirty="0">
                <a:cs typeface="Arial" pitchFamily="34" charset="0"/>
              </a:rPr>
              <a:t>Βάση του Σωματικού Έργου και της </a:t>
            </a:r>
            <a:r>
              <a:rPr lang="el-GR" sz="2800" dirty="0" smtClean="0">
                <a:cs typeface="Arial" pitchFamily="34" charset="0"/>
              </a:rPr>
              <a:t>Άσκησης</a:t>
            </a:r>
          </a:p>
          <a:p>
            <a:pPr>
              <a:buClr>
                <a:srgbClr val="800000"/>
              </a:buClr>
              <a:buSzPct val="110000"/>
              <a:buFont typeface="Wingdings" pitchFamily="2" charset="2"/>
              <a:buChar char="§"/>
              <a:defRPr/>
            </a:pPr>
            <a:endParaRPr lang="el-GR" sz="1000" dirty="0" smtClean="0">
              <a:cs typeface="Arial" pitchFamily="34" charset="0"/>
            </a:endParaRPr>
          </a:p>
          <a:p>
            <a:pPr>
              <a:buClr>
                <a:srgbClr val="800000"/>
              </a:buClr>
              <a:buSzPct val="110000"/>
              <a:buFont typeface="Wingdings" pitchFamily="2" charset="2"/>
              <a:buChar char="§"/>
              <a:defRPr/>
            </a:pPr>
            <a:r>
              <a:rPr lang="el-GR" sz="2800" dirty="0" smtClean="0">
                <a:cs typeface="Arial" pitchFamily="34" charset="0"/>
              </a:rPr>
              <a:t>Αερόβιος </a:t>
            </a:r>
            <a:r>
              <a:rPr lang="el-GR" sz="2800" dirty="0">
                <a:cs typeface="Arial" pitchFamily="34" charset="0"/>
              </a:rPr>
              <a:t>Μεταβολισμός - Αεροβική </a:t>
            </a:r>
            <a:r>
              <a:rPr lang="el-GR" sz="2800" dirty="0" smtClean="0">
                <a:cs typeface="Arial" pitchFamily="34" charset="0"/>
              </a:rPr>
              <a:t>Άσκηση</a:t>
            </a:r>
          </a:p>
          <a:p>
            <a:pPr>
              <a:buClr>
                <a:srgbClr val="800000"/>
              </a:buClr>
              <a:buSzPct val="110000"/>
              <a:buFont typeface="Wingdings" pitchFamily="2" charset="2"/>
              <a:buChar char="§"/>
              <a:defRPr/>
            </a:pPr>
            <a:endParaRPr lang="el-GR" sz="1000" dirty="0">
              <a:cs typeface="Arial" pitchFamily="34" charset="0"/>
            </a:endParaRPr>
          </a:p>
          <a:p>
            <a:pPr>
              <a:buClr>
                <a:srgbClr val="800000"/>
              </a:buClr>
              <a:buSzPct val="110000"/>
              <a:buFont typeface="Wingdings" pitchFamily="2" charset="2"/>
              <a:buChar char="§"/>
              <a:defRPr/>
            </a:pPr>
            <a:r>
              <a:rPr lang="el-GR" sz="2800" dirty="0">
                <a:cs typeface="Arial" pitchFamily="34" charset="0"/>
              </a:rPr>
              <a:t>Αναερόβιος Μεταβολισμός - Πρόγραμμα </a:t>
            </a:r>
            <a:r>
              <a:rPr lang="el-GR" sz="2800" dirty="0" smtClean="0">
                <a:cs typeface="Arial" pitchFamily="34" charset="0"/>
              </a:rPr>
              <a:t>Ενδυνάμωσης</a:t>
            </a:r>
          </a:p>
          <a:p>
            <a:pPr marL="0" indent="0">
              <a:buClr>
                <a:srgbClr val="800000"/>
              </a:buClr>
              <a:buSzPct val="110000"/>
              <a:buNone/>
              <a:defRPr/>
            </a:pPr>
            <a:endParaRPr lang="el-GR" sz="1000" dirty="0">
              <a:cs typeface="Arial" pitchFamily="34" charset="0"/>
            </a:endParaRPr>
          </a:p>
          <a:p>
            <a:pPr>
              <a:buClr>
                <a:srgbClr val="800000"/>
              </a:buClr>
              <a:buSzPct val="110000"/>
              <a:buFont typeface="Wingdings" pitchFamily="2" charset="2"/>
              <a:buChar char="§"/>
              <a:defRPr/>
            </a:pPr>
            <a:r>
              <a:rPr lang="el-GR" sz="2800" dirty="0" smtClean="0">
                <a:cs typeface="Arial" pitchFamily="34" charset="0"/>
              </a:rPr>
              <a:t>Λειτουργική </a:t>
            </a:r>
            <a:r>
              <a:rPr lang="el-GR" sz="2800" dirty="0">
                <a:cs typeface="Arial" pitchFamily="34" charset="0"/>
              </a:rPr>
              <a:t>Ικανότητα του Κυκλοφορικού </a:t>
            </a:r>
            <a:r>
              <a:rPr lang="el-GR" sz="2800" dirty="0" smtClean="0">
                <a:cs typeface="Arial" pitchFamily="34" charset="0"/>
              </a:rPr>
              <a:t>Συστήματος</a:t>
            </a:r>
            <a:endParaRPr lang="el-GR" sz="2400" dirty="0">
              <a:cs typeface="Arial"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31236729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Γεώργιος </a:t>
            </a:r>
            <a:r>
              <a:rPr lang="el-GR" sz="2000" dirty="0"/>
              <a:t>Παπαθανασίου. «Φυσικοθεραπεία Καρδιοαγγειακών Παθήσεων. Ενότητα </a:t>
            </a:r>
            <a:r>
              <a:rPr lang="en-US" sz="2000" dirty="0"/>
              <a:t>2:</a:t>
            </a:r>
            <a:r>
              <a:rPr lang="el-GR" sz="2000" dirty="0"/>
              <a:t> Ενεργειακή Βάση του Σωματικού Έργου και της Άσκησης». Έκδοση: 1.0. Αθήνα 2014. Διαθέσιμο από τη δικτυακή διεύθυνση: </a:t>
            </a:r>
            <a:r>
              <a:rPr lang="el-GR" sz="2000" dirty="0" smtClean="0"/>
              <a:t>ocp.teiath.gr.</a:t>
            </a:r>
            <a:r>
              <a:rPr lang="en-US" sz="2000" dirty="0"/>
              <a:t> </a:t>
            </a:r>
            <a:r>
              <a:rPr lang="el-GR" sz="2000" dirty="0" smtClean="0"/>
              <a:t>Copyright </a:t>
            </a:r>
            <a:r>
              <a:rPr lang="el-GR" sz="2000" dirty="0"/>
              <a:t>Τεχνολογικό Εκπαιδευτικό Ίδρυμα Αθήνας, Γεώργιος Παπαθανασίου 2014. </a:t>
            </a:r>
          </a:p>
          <a:p>
            <a:endParaRPr lang="el-GR" sz="2000" dirty="0"/>
          </a:p>
        </p:txBody>
      </p:sp>
    </p:spTree>
    <p:extLst>
      <p:ext uri="{BB962C8B-B14F-4D97-AF65-F5344CB8AC3E}">
        <p14:creationId xmlns:p14="http://schemas.microsoft.com/office/powerpoint/2010/main" val="3698102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84845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862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774030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304169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800000"/>
                </a:solidFill>
                <a:effectLst>
                  <a:outerShdw blurRad="38100" dist="38100" dir="2700000" algn="tl">
                    <a:srgbClr val="000000"/>
                  </a:outerShdw>
                </a:effectLst>
                <a:ea typeface="Tahoma" pitchFamily="34" charset="0"/>
                <a:cs typeface="Tahoma" pitchFamily="34" charset="0"/>
              </a:rPr>
              <a:t>Ενεργειακή Βάση της Άσκησης</a:t>
            </a:r>
            <a:endParaRPr lang="el-GR" dirty="0"/>
          </a:p>
        </p:txBody>
      </p:sp>
      <p:sp>
        <p:nvSpPr>
          <p:cNvPr id="3" name="Θέση περιεχομένου 2"/>
          <p:cNvSpPr>
            <a:spLocks noGrp="1"/>
          </p:cNvSpPr>
          <p:nvPr>
            <p:ph idx="1"/>
          </p:nvPr>
        </p:nvSpPr>
        <p:spPr>
          <a:xfrm>
            <a:off x="457199" y="1628800"/>
            <a:ext cx="8434917" cy="1368152"/>
          </a:xfrm>
        </p:spPr>
        <p:txBody>
          <a:bodyPr>
            <a:normAutofit/>
          </a:bodyPr>
          <a:lstStyle/>
          <a:p>
            <a:pPr marL="0" indent="0">
              <a:buNone/>
            </a:pPr>
            <a:r>
              <a:rPr lang="el-GR" sz="2400" dirty="0"/>
              <a:t>Πηγή ενέργειας για την εκτέλεση μυϊκού έργου, αλλά και κάθε σωματικής δραστηριότητας, αποτελεί η </a:t>
            </a:r>
            <a:r>
              <a:rPr lang="el-GR" sz="2400" dirty="0" smtClean="0"/>
              <a:t>απελευθέρωση ενέργειας κατά τη διάσπαση </a:t>
            </a:r>
            <a:r>
              <a:rPr lang="el-GR" sz="2400" dirty="0"/>
              <a:t>της </a:t>
            </a:r>
            <a:r>
              <a:rPr lang="el-GR" sz="2400" dirty="0" smtClean="0"/>
              <a:t>ΑΤΡ (</a:t>
            </a:r>
            <a:r>
              <a:rPr lang="el-GR" sz="2400" dirty="0" err="1" smtClean="0"/>
              <a:t>Τριφωσφορική</a:t>
            </a:r>
            <a:r>
              <a:rPr lang="el-GR" sz="2400" dirty="0" smtClean="0"/>
              <a:t> </a:t>
            </a:r>
            <a:r>
              <a:rPr lang="el-GR" sz="2400" dirty="0" err="1" smtClean="0"/>
              <a:t>Αδενοσίνη</a:t>
            </a:r>
            <a:r>
              <a:rPr lang="el-GR" sz="2400" dirty="0" smtClean="0"/>
              <a:t>)</a:t>
            </a:r>
            <a:r>
              <a:rPr lang="en-US" sz="2400" dirty="0" smtClean="0"/>
              <a:t>.</a:t>
            </a:r>
            <a:endParaRPr lang="en-GB" sz="2400" dirty="0"/>
          </a:p>
          <a:p>
            <a:pPr marL="0" indent="0">
              <a:buNone/>
            </a:pPr>
            <a:endParaRPr lang="el-GR" sz="2400" dirty="0"/>
          </a:p>
        </p:txBody>
      </p:sp>
      <p:sp>
        <p:nvSpPr>
          <p:cNvPr id="66565" name="Line 9"/>
          <p:cNvSpPr>
            <a:spLocks noChangeShapeType="1"/>
          </p:cNvSpPr>
          <p:nvPr/>
        </p:nvSpPr>
        <p:spPr bwMode="auto">
          <a:xfrm>
            <a:off x="357717" y="1124744"/>
            <a:ext cx="853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grpSp>
        <p:nvGrpSpPr>
          <p:cNvPr id="7" name="Ομάδα 6"/>
          <p:cNvGrpSpPr/>
          <p:nvPr/>
        </p:nvGrpSpPr>
        <p:grpSpPr>
          <a:xfrm>
            <a:off x="1963389" y="3165305"/>
            <a:ext cx="5217223" cy="642552"/>
            <a:chOff x="1963389" y="3165305"/>
            <a:chExt cx="5217223" cy="642552"/>
          </a:xfrm>
        </p:grpSpPr>
        <p:sp>
          <p:nvSpPr>
            <p:cNvPr id="60423" name="Text Box 7"/>
            <p:cNvSpPr txBox="1">
              <a:spLocks noChangeArrowheads="1"/>
            </p:cNvSpPr>
            <p:nvPr/>
          </p:nvSpPr>
          <p:spPr bwMode="auto">
            <a:xfrm>
              <a:off x="3347864" y="3165305"/>
              <a:ext cx="576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600" b="1" dirty="0">
                  <a:solidFill>
                    <a:prstClr val="black"/>
                  </a:solidFill>
                </a:rPr>
                <a:t>H</a:t>
              </a:r>
              <a:r>
                <a:rPr lang="en-GB" sz="1600" b="1" baseline="-50000" dirty="0">
                  <a:solidFill>
                    <a:prstClr val="black"/>
                  </a:solidFill>
                </a:rPr>
                <a:t>2</a:t>
              </a:r>
              <a:r>
                <a:rPr lang="en-GB" sz="1600" b="1" dirty="0">
                  <a:solidFill>
                    <a:prstClr val="black"/>
                  </a:solidFill>
                </a:rPr>
                <a:t>O</a:t>
              </a:r>
              <a:endParaRPr lang="el-GR" sz="1600" b="1" dirty="0">
                <a:solidFill>
                  <a:prstClr val="black"/>
                </a:solidFill>
              </a:endParaRPr>
            </a:p>
          </p:txBody>
        </p:sp>
        <p:sp>
          <p:nvSpPr>
            <p:cNvPr id="60427" name="Text Box 11"/>
            <p:cNvSpPr txBox="1">
              <a:spLocks noChangeArrowheads="1"/>
            </p:cNvSpPr>
            <p:nvPr/>
          </p:nvSpPr>
          <p:spPr bwMode="auto">
            <a:xfrm>
              <a:off x="1963389" y="3438525"/>
              <a:ext cx="52172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l-GR" b="1" dirty="0">
                  <a:solidFill>
                    <a:prstClr val="black"/>
                  </a:solidFill>
                </a:rPr>
                <a:t>1 μόριο </a:t>
              </a:r>
              <a:r>
                <a:rPr lang="el-GR" b="1" dirty="0" smtClean="0">
                  <a:solidFill>
                    <a:prstClr val="black"/>
                  </a:solidFill>
                </a:rPr>
                <a:t>ΑΤΡ </a:t>
              </a:r>
              <a:r>
                <a:rPr lang="en-GB" b="1" dirty="0" smtClean="0">
                  <a:solidFill>
                    <a:prstClr val="black"/>
                  </a:solidFill>
                </a:rPr>
                <a:t>  </a:t>
              </a:r>
              <a:r>
                <a:rPr lang="el-GR" b="1" dirty="0" smtClean="0">
                  <a:solidFill>
                    <a:prstClr val="black"/>
                  </a:solidFill>
                </a:rPr>
                <a:t>     </a:t>
              </a:r>
              <a:r>
                <a:rPr lang="en-GB" b="1" dirty="0" smtClean="0">
                  <a:solidFill>
                    <a:prstClr val="black"/>
                  </a:solidFill>
                </a:rPr>
                <a:t>ADP + </a:t>
              </a:r>
              <a:r>
                <a:rPr lang="en-GB" b="1" dirty="0">
                  <a:solidFill>
                    <a:prstClr val="black"/>
                  </a:solidFill>
                </a:rPr>
                <a:t>P + E </a:t>
              </a:r>
              <a:r>
                <a:rPr lang="el-GR" b="1" dirty="0" smtClean="0">
                  <a:solidFill>
                    <a:prstClr val="black"/>
                  </a:solidFill>
                </a:rPr>
                <a:t> </a:t>
              </a:r>
              <a:r>
                <a:rPr lang="en-GB" b="1" dirty="0" smtClean="0">
                  <a:solidFill>
                    <a:prstClr val="black"/>
                  </a:solidFill>
                </a:rPr>
                <a:t>(~</a:t>
              </a:r>
              <a:r>
                <a:rPr lang="el-GR" b="1" dirty="0" smtClean="0">
                  <a:solidFill>
                    <a:prstClr val="black"/>
                  </a:solidFill>
                </a:rPr>
                <a:t> </a:t>
              </a:r>
              <a:r>
                <a:rPr lang="en-GB" b="1" dirty="0">
                  <a:solidFill>
                    <a:prstClr val="black"/>
                  </a:solidFill>
                </a:rPr>
                <a:t>10.000 </a:t>
              </a:r>
              <a:r>
                <a:rPr lang="en-US" b="1" dirty="0">
                  <a:solidFill>
                    <a:prstClr val="black"/>
                  </a:solidFill>
                </a:rPr>
                <a:t>k</a:t>
              </a:r>
              <a:r>
                <a:rPr lang="en-GB" b="1" dirty="0" err="1">
                  <a:solidFill>
                    <a:prstClr val="black"/>
                  </a:solidFill>
                </a:rPr>
                <a:t>cal</a:t>
              </a:r>
              <a:r>
                <a:rPr lang="en-GB" b="1" dirty="0">
                  <a:solidFill>
                    <a:prstClr val="black"/>
                  </a:solidFill>
                </a:rPr>
                <a:t>)</a:t>
              </a:r>
            </a:p>
          </p:txBody>
        </p:sp>
        <p:cxnSp>
          <p:nvCxnSpPr>
            <p:cNvPr id="6" name="Ευθύγραμμο βέλος σύνδεσης 5"/>
            <p:cNvCxnSpPr/>
            <p:nvPr/>
          </p:nvCxnSpPr>
          <p:spPr>
            <a:xfrm>
              <a:off x="3491880" y="3623191"/>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6568" name="Text Box 12"/>
          <p:cNvSpPr txBox="1">
            <a:spLocks noChangeArrowheads="1"/>
          </p:cNvSpPr>
          <p:nvPr/>
        </p:nvSpPr>
        <p:spPr bwMode="auto">
          <a:xfrm>
            <a:off x="251883" y="4047728"/>
            <a:ext cx="864023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aseline="-25000">
                <a:solidFill>
                  <a:schemeClr val="tx1"/>
                </a:solidFill>
                <a:latin typeface="Times New Roman" pitchFamily="18" charset="0"/>
              </a:defRPr>
            </a:lvl1pPr>
            <a:lvl2pPr marL="742950" indent="-285750" eaLnBrk="0" hangingPunct="0">
              <a:defRPr sz="2800" baseline="-25000">
                <a:solidFill>
                  <a:schemeClr val="tx1"/>
                </a:solidFill>
                <a:latin typeface="Times New Roman" pitchFamily="18" charset="0"/>
              </a:defRPr>
            </a:lvl2pPr>
            <a:lvl3pPr marL="1143000" indent="-228600" eaLnBrk="0" hangingPunct="0">
              <a:defRPr sz="2800" baseline="-25000">
                <a:solidFill>
                  <a:schemeClr val="tx1"/>
                </a:solidFill>
                <a:latin typeface="Times New Roman" pitchFamily="18" charset="0"/>
              </a:defRPr>
            </a:lvl3pPr>
            <a:lvl4pPr marL="1600200" indent="-228600" eaLnBrk="0" hangingPunct="0">
              <a:defRPr sz="2800" baseline="-25000">
                <a:solidFill>
                  <a:schemeClr val="tx1"/>
                </a:solidFill>
                <a:latin typeface="Times New Roman" pitchFamily="18" charset="0"/>
              </a:defRPr>
            </a:lvl4pPr>
            <a:lvl5pPr marL="2057400" indent="-228600" eaLnBrk="0" hangingPunct="0">
              <a:defRPr sz="2800" baseline="-25000">
                <a:solidFill>
                  <a:schemeClr val="tx1"/>
                </a:solidFill>
                <a:latin typeface="Times New Roman" pitchFamily="18" charset="0"/>
              </a:defRPr>
            </a:lvl5pPr>
            <a:lvl6pPr marL="2514600" indent="-228600" eaLnBrk="0" fontAlgn="base" hangingPunct="0">
              <a:spcBef>
                <a:spcPct val="0"/>
              </a:spcBef>
              <a:spcAft>
                <a:spcPct val="0"/>
              </a:spcAft>
              <a:defRPr sz="2800" baseline="-25000">
                <a:solidFill>
                  <a:schemeClr val="tx1"/>
                </a:solidFill>
                <a:latin typeface="Times New Roman" pitchFamily="18" charset="0"/>
              </a:defRPr>
            </a:lvl6pPr>
            <a:lvl7pPr marL="2971800" indent="-228600" eaLnBrk="0" fontAlgn="base" hangingPunct="0">
              <a:spcBef>
                <a:spcPct val="0"/>
              </a:spcBef>
              <a:spcAft>
                <a:spcPct val="0"/>
              </a:spcAft>
              <a:defRPr sz="2800" baseline="-25000">
                <a:solidFill>
                  <a:schemeClr val="tx1"/>
                </a:solidFill>
                <a:latin typeface="Times New Roman" pitchFamily="18" charset="0"/>
              </a:defRPr>
            </a:lvl7pPr>
            <a:lvl8pPr marL="3429000" indent="-228600" eaLnBrk="0" fontAlgn="base" hangingPunct="0">
              <a:spcBef>
                <a:spcPct val="0"/>
              </a:spcBef>
              <a:spcAft>
                <a:spcPct val="0"/>
              </a:spcAft>
              <a:defRPr sz="2800" baseline="-25000">
                <a:solidFill>
                  <a:schemeClr val="tx1"/>
                </a:solidFill>
                <a:latin typeface="Times New Roman" pitchFamily="18" charset="0"/>
              </a:defRPr>
            </a:lvl8pPr>
            <a:lvl9pPr marL="3886200" indent="-228600" eaLnBrk="0" fontAlgn="base" hangingPunct="0">
              <a:spcBef>
                <a:spcPct val="0"/>
              </a:spcBef>
              <a:spcAft>
                <a:spcPct val="0"/>
              </a:spcAft>
              <a:defRPr sz="2800" baseline="-25000">
                <a:solidFill>
                  <a:schemeClr val="tx1"/>
                </a:solidFill>
                <a:latin typeface="Times New Roman" pitchFamily="18" charset="0"/>
              </a:defRPr>
            </a:lvl9pPr>
          </a:lstStyle>
          <a:p>
            <a:pPr marL="457200" indent="-457200" eaLnBrk="1" hangingPunct="1">
              <a:spcBef>
                <a:spcPct val="50000"/>
              </a:spcBef>
              <a:buClr>
                <a:srgbClr val="800000"/>
              </a:buClr>
              <a:buSzPct val="80000"/>
              <a:buFont typeface="Wingdings" pitchFamily="2" charset="2"/>
              <a:buChar char="Ø"/>
            </a:pPr>
            <a:r>
              <a:rPr lang="el-GR" sz="2400" baseline="0" dirty="0">
                <a:solidFill>
                  <a:prstClr val="black"/>
                </a:solidFill>
                <a:latin typeface="Calibri"/>
              </a:rPr>
              <a:t>Τα αποθέματα του </a:t>
            </a:r>
            <a:r>
              <a:rPr lang="el-GR" sz="2400" baseline="0" dirty="0" smtClean="0">
                <a:solidFill>
                  <a:prstClr val="black"/>
                </a:solidFill>
                <a:latin typeface="Calibri"/>
              </a:rPr>
              <a:t>σώματος</a:t>
            </a:r>
            <a:r>
              <a:rPr lang="el-GR" sz="2400" baseline="0" dirty="0">
                <a:solidFill>
                  <a:prstClr val="black"/>
                </a:solidFill>
                <a:latin typeface="Calibri"/>
              </a:rPr>
              <a:t> </a:t>
            </a:r>
            <a:r>
              <a:rPr lang="el-GR" sz="2400" baseline="0" dirty="0" smtClean="0">
                <a:solidFill>
                  <a:prstClr val="black"/>
                </a:solidFill>
                <a:latin typeface="Calibri"/>
              </a:rPr>
              <a:t>σε ΑΤΡ αρκούν για </a:t>
            </a:r>
            <a:r>
              <a:rPr lang="el-GR" sz="2400" baseline="0" dirty="0">
                <a:solidFill>
                  <a:prstClr val="black"/>
                </a:solidFill>
                <a:latin typeface="Calibri"/>
              </a:rPr>
              <a:t>να καλύψουν </a:t>
            </a:r>
            <a:r>
              <a:rPr lang="el-GR" sz="2400" baseline="0" dirty="0" smtClean="0">
                <a:solidFill>
                  <a:prstClr val="black"/>
                </a:solidFill>
                <a:latin typeface="Calibri"/>
              </a:rPr>
              <a:t>τις ενεργειακές </a:t>
            </a:r>
            <a:r>
              <a:rPr lang="el-GR" sz="2400" baseline="0" dirty="0">
                <a:solidFill>
                  <a:prstClr val="black"/>
                </a:solidFill>
                <a:latin typeface="Calibri"/>
              </a:rPr>
              <a:t>ανάγκες σωματικής προσπάθειας μερικών μόνο δεκάδων </a:t>
            </a:r>
            <a:r>
              <a:rPr lang="el-GR" sz="2400" baseline="0" dirty="0" smtClean="0">
                <a:solidFill>
                  <a:prstClr val="black"/>
                </a:solidFill>
                <a:latin typeface="Calibri"/>
              </a:rPr>
              <a:t>δευτερολέπτων. Έτσι</a:t>
            </a:r>
            <a:r>
              <a:rPr lang="el-GR" sz="2400" baseline="0" dirty="0">
                <a:solidFill>
                  <a:prstClr val="black"/>
                </a:solidFill>
                <a:latin typeface="Calibri"/>
              </a:rPr>
              <a:t>, βασική προϋπόθεση για τη συνέχιση </a:t>
            </a:r>
            <a:r>
              <a:rPr lang="el-GR" sz="2400" baseline="0" dirty="0" smtClean="0">
                <a:solidFill>
                  <a:prstClr val="black"/>
                </a:solidFill>
                <a:latin typeface="Calibri"/>
              </a:rPr>
              <a:t>κάθε </a:t>
            </a:r>
            <a:r>
              <a:rPr lang="el-GR" sz="2400" baseline="0" dirty="0">
                <a:solidFill>
                  <a:prstClr val="black"/>
                </a:solidFill>
                <a:latin typeface="Calibri"/>
              </a:rPr>
              <a:t>σωματικής δραστηριότητας και μυϊκού έργου αποτελεί η συνεχής παραγωγή </a:t>
            </a:r>
            <a:r>
              <a:rPr lang="el-GR" sz="2400" baseline="0" dirty="0" smtClean="0">
                <a:solidFill>
                  <a:prstClr val="black"/>
                </a:solidFill>
                <a:latin typeface="Calibri"/>
              </a:rPr>
              <a:t>και ανασύνθεση μορίων </a:t>
            </a:r>
            <a:r>
              <a:rPr lang="el-GR" sz="2400" baseline="0" dirty="0">
                <a:solidFill>
                  <a:prstClr val="black"/>
                </a:solidFill>
                <a:latin typeface="Calibri"/>
              </a:rPr>
              <a:t>ΑΤΡ.</a:t>
            </a:r>
            <a:endParaRPr lang="en-GB" sz="2400" baseline="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180338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800000"/>
                </a:solidFill>
                <a:effectLst>
                  <a:outerShdw blurRad="38100" dist="38100" dir="2700000" algn="tl">
                    <a:srgbClr val="000000"/>
                  </a:outerShdw>
                </a:effectLst>
                <a:ea typeface="Tahoma" pitchFamily="34" charset="0"/>
                <a:cs typeface="Tahoma" pitchFamily="34" charset="0"/>
              </a:rPr>
              <a:t>Παραγωγή - Ανασύνθεση </a:t>
            </a:r>
            <a:r>
              <a:rPr lang="en-US" dirty="0" smtClean="0">
                <a:solidFill>
                  <a:srgbClr val="800000"/>
                </a:solidFill>
                <a:effectLst>
                  <a:outerShdw blurRad="38100" dist="38100" dir="2700000" algn="tl">
                    <a:srgbClr val="000000"/>
                  </a:outerShdw>
                </a:effectLst>
                <a:ea typeface="Tahoma" pitchFamily="34" charset="0"/>
                <a:cs typeface="Tahoma" pitchFamily="34" charset="0"/>
              </a:rPr>
              <a:t>ATP</a:t>
            </a:r>
            <a:endParaRPr lang="el-GR" dirty="0"/>
          </a:p>
        </p:txBody>
      </p:sp>
      <p:sp>
        <p:nvSpPr>
          <p:cNvPr id="3" name="Θέση περιεχομένου 2"/>
          <p:cNvSpPr>
            <a:spLocks noGrp="1"/>
          </p:cNvSpPr>
          <p:nvPr>
            <p:ph idx="1"/>
          </p:nvPr>
        </p:nvSpPr>
        <p:spPr>
          <a:xfrm>
            <a:off x="457200" y="1196752"/>
            <a:ext cx="8363272" cy="5040560"/>
          </a:xfrm>
        </p:spPr>
        <p:txBody>
          <a:bodyPr>
            <a:noAutofit/>
          </a:bodyPr>
          <a:lstStyle/>
          <a:p>
            <a:pPr marL="0" indent="0">
              <a:buNone/>
              <a:defRPr/>
            </a:pPr>
            <a:endParaRPr lang="el-GR" dirty="0">
              <a:effectLst>
                <a:outerShdw blurRad="38100" dist="38100" dir="2700000" algn="tl">
                  <a:srgbClr val="000000"/>
                </a:outerShdw>
              </a:effectLst>
            </a:endParaRPr>
          </a:p>
          <a:p>
            <a:pPr marL="0" indent="0">
              <a:buNone/>
              <a:defRPr/>
            </a:pPr>
            <a:r>
              <a:rPr lang="el-GR" b="1" dirty="0">
                <a:solidFill>
                  <a:srgbClr val="800000"/>
                </a:solidFill>
              </a:rPr>
              <a:t>Α.  Αναερόβια </a:t>
            </a:r>
            <a:r>
              <a:rPr lang="el-GR" b="1" dirty="0" smtClean="0">
                <a:solidFill>
                  <a:srgbClr val="800000"/>
                </a:solidFill>
              </a:rPr>
              <a:t>Γλυκόλυση</a:t>
            </a:r>
            <a:endParaRPr lang="en-US" b="1" dirty="0" smtClean="0">
              <a:solidFill>
                <a:srgbClr val="800000"/>
              </a:solidFill>
            </a:endParaRPr>
          </a:p>
          <a:p>
            <a:pPr marL="0" indent="0">
              <a:buNone/>
              <a:defRPr/>
            </a:pPr>
            <a:r>
              <a:rPr lang="el-GR" sz="2400" dirty="0" smtClean="0"/>
              <a:t>(Αναερόβιος </a:t>
            </a:r>
            <a:r>
              <a:rPr lang="el-GR" sz="2400" dirty="0"/>
              <a:t>μεταβολισμός </a:t>
            </a:r>
            <a:r>
              <a:rPr lang="el-GR" sz="2400" dirty="0" smtClean="0"/>
              <a:t>υδατανθράκων)</a:t>
            </a:r>
            <a:endParaRPr lang="en-US" sz="2400" dirty="0" smtClean="0"/>
          </a:p>
          <a:p>
            <a:pPr marL="0" indent="0">
              <a:buNone/>
              <a:defRPr/>
            </a:pPr>
            <a:r>
              <a:rPr lang="el-GR" sz="2400" dirty="0" smtClean="0"/>
              <a:t>1 </a:t>
            </a:r>
            <a:r>
              <a:rPr lang="el-GR" sz="2400" dirty="0"/>
              <a:t>μόριο </a:t>
            </a:r>
            <a:r>
              <a:rPr lang="en-US" sz="2400" dirty="0"/>
              <a:t>C</a:t>
            </a:r>
            <a:r>
              <a:rPr lang="el-GR" sz="2400" baseline="-16000" dirty="0"/>
              <a:t>6</a:t>
            </a:r>
            <a:r>
              <a:rPr lang="en-US" sz="2400" dirty="0"/>
              <a:t>H</a:t>
            </a:r>
            <a:r>
              <a:rPr lang="el-GR" sz="2400" baseline="-16000" dirty="0"/>
              <a:t>12</a:t>
            </a:r>
            <a:r>
              <a:rPr lang="en-US" sz="2400" dirty="0"/>
              <a:t>O</a:t>
            </a:r>
            <a:r>
              <a:rPr lang="el-GR" sz="2400" baseline="-16000" dirty="0"/>
              <a:t>6</a:t>
            </a:r>
            <a:r>
              <a:rPr lang="el-GR" sz="2400" dirty="0"/>
              <a:t> → 2 μόρια ΑΤΡ → 20.000 </a:t>
            </a:r>
            <a:r>
              <a:rPr lang="en-US" sz="2400" dirty="0"/>
              <a:t>kcal</a:t>
            </a:r>
            <a:endParaRPr lang="en-GB" sz="2400" dirty="0"/>
          </a:p>
          <a:p>
            <a:pPr>
              <a:spcBef>
                <a:spcPts val="0"/>
              </a:spcBef>
              <a:defRPr/>
            </a:pPr>
            <a:endParaRPr lang="el-GR" dirty="0"/>
          </a:p>
          <a:p>
            <a:pPr marL="0" indent="0">
              <a:buNone/>
              <a:defRPr/>
            </a:pPr>
            <a:r>
              <a:rPr lang="el-GR" b="1" dirty="0">
                <a:solidFill>
                  <a:srgbClr val="800000"/>
                </a:solidFill>
              </a:rPr>
              <a:t>Β.  Αερόβιος Μεταβολισμός</a:t>
            </a:r>
          </a:p>
          <a:p>
            <a:pPr marL="0" indent="0">
              <a:buNone/>
              <a:defRPr/>
            </a:pPr>
            <a:r>
              <a:rPr lang="en-US" sz="2400" dirty="0" smtClean="0"/>
              <a:t>(</a:t>
            </a:r>
            <a:r>
              <a:rPr lang="el-GR" sz="2400" dirty="0"/>
              <a:t>Αερόβια οξείδωση υδατανθράκων  και λιπαρών οξέων</a:t>
            </a:r>
            <a:r>
              <a:rPr lang="en-US" sz="2400" dirty="0" smtClean="0"/>
              <a:t>)</a:t>
            </a:r>
            <a:endParaRPr lang="en-US" sz="2400" dirty="0"/>
          </a:p>
          <a:p>
            <a:pPr marL="0" indent="0">
              <a:buNone/>
              <a:defRPr/>
            </a:pPr>
            <a:r>
              <a:rPr lang="el-GR" sz="2400" dirty="0" smtClean="0"/>
              <a:t>1 </a:t>
            </a:r>
            <a:r>
              <a:rPr lang="el-GR" sz="2400" dirty="0"/>
              <a:t>μόριο </a:t>
            </a:r>
            <a:r>
              <a:rPr lang="en-US" sz="2400" dirty="0"/>
              <a:t>C</a:t>
            </a:r>
            <a:r>
              <a:rPr lang="el-GR" sz="2400" baseline="-16000" dirty="0"/>
              <a:t>6</a:t>
            </a:r>
            <a:r>
              <a:rPr lang="en-US" sz="2400" dirty="0"/>
              <a:t>H</a:t>
            </a:r>
            <a:r>
              <a:rPr lang="el-GR" sz="2400" baseline="-16000" dirty="0"/>
              <a:t>12</a:t>
            </a:r>
            <a:r>
              <a:rPr lang="en-US" sz="2400" dirty="0"/>
              <a:t>O</a:t>
            </a:r>
            <a:r>
              <a:rPr lang="el-GR" sz="2400" baseline="-16000" dirty="0"/>
              <a:t>6</a:t>
            </a:r>
            <a:r>
              <a:rPr lang="el-GR" sz="2400" dirty="0"/>
              <a:t> → 38 μόρια ΑΤΡ → 380.000 </a:t>
            </a:r>
            <a:r>
              <a:rPr lang="en-US" sz="2400" dirty="0"/>
              <a:t>kcal</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67587" name="Line 6"/>
          <p:cNvSpPr>
            <a:spLocks noChangeShapeType="1"/>
          </p:cNvSpPr>
          <p:nvPr/>
        </p:nvSpPr>
        <p:spPr bwMode="auto">
          <a:xfrm>
            <a:off x="395536" y="1052736"/>
            <a:ext cx="83529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spTree>
    <p:extLst>
      <p:ext uri="{BB962C8B-B14F-4D97-AF65-F5344CB8AC3E}">
        <p14:creationId xmlns:p14="http://schemas.microsoft.com/office/powerpoint/2010/main" val="27583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defRPr/>
            </a:pP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 Αερόβιος μεταβολισμός</a:t>
            </a:r>
            <a:endParaRPr lang="el-GR" sz="4000" dirty="0" smtClean="0">
              <a:solidFill>
                <a:srgbClr val="800000"/>
              </a:solidFill>
              <a:effectLst>
                <a:outerShdw blurRad="38100" dist="38100" dir="2700000" algn="tl">
                  <a:srgbClr val="000000">
                    <a:alpha val="43137"/>
                  </a:srgbClr>
                </a:outerShdw>
              </a:effectLst>
              <a:ea typeface="Tahoma" pitchFamily="34" charset="0"/>
              <a:cs typeface="Tahoma" pitchFamily="34" charset="0"/>
            </a:endParaRPr>
          </a:p>
        </p:txBody>
      </p:sp>
      <p:sp>
        <p:nvSpPr>
          <p:cNvPr id="3" name="Θέση περιεχομένου 2"/>
          <p:cNvSpPr>
            <a:spLocks noGrp="1"/>
          </p:cNvSpPr>
          <p:nvPr>
            <p:ph idx="1"/>
          </p:nvPr>
        </p:nvSpPr>
        <p:spPr>
          <a:xfrm>
            <a:off x="251520" y="1268760"/>
            <a:ext cx="8435280" cy="5184576"/>
          </a:xfrm>
        </p:spPr>
        <p:txBody>
          <a:bodyPr>
            <a:normAutofit lnSpcReduction="10000"/>
          </a:bodyPr>
          <a:lstStyle/>
          <a:p>
            <a:pPr eaLnBrk="1" hangingPunct="1">
              <a:lnSpc>
                <a:spcPct val="110000"/>
              </a:lnSpc>
              <a:spcBef>
                <a:spcPts val="600"/>
              </a:spcBef>
              <a:buClr>
                <a:srgbClr val="800000"/>
              </a:buClr>
              <a:buSzPct val="100000"/>
              <a:buFont typeface="Wingdings" pitchFamily="2" charset="2"/>
              <a:buChar char="Ø"/>
              <a:defRPr/>
            </a:pPr>
            <a:r>
              <a:rPr lang="el-GR" sz="2400" dirty="0" smtClean="0">
                <a:cs typeface="Arial" pitchFamily="34" charset="0"/>
              </a:rPr>
              <a:t>Τα βασικά χαρακτηριστικά, αλλά συγχρόνως και πλεονεκτήματα, του αερόβιου μεταβολισμού, όσον αφορά στις εφαρμογές των προγραμμάτων άσκησης στην Καρδιοαγγειακή Φυσικοθεραπεία είναι:</a:t>
            </a:r>
            <a:endParaRPr lang="en-US" sz="2400" dirty="0" smtClean="0">
              <a:cs typeface="Arial" pitchFamily="34" charset="0"/>
            </a:endParaRPr>
          </a:p>
          <a:p>
            <a:pPr marL="540000" indent="-361950">
              <a:lnSpc>
                <a:spcPct val="110000"/>
              </a:lnSpc>
              <a:spcBef>
                <a:spcPts val="600"/>
              </a:spcBef>
              <a:buClr>
                <a:srgbClr val="800000"/>
              </a:buClr>
              <a:buSzPct val="110000"/>
              <a:buFont typeface="Wingdings" pitchFamily="2" charset="2"/>
              <a:buChar char="§"/>
              <a:defRPr/>
            </a:pPr>
            <a:r>
              <a:rPr lang="el-GR" sz="2400" dirty="0" smtClean="0">
                <a:cs typeface="Arial" pitchFamily="34" charset="0"/>
              </a:rPr>
              <a:t>Μεγάλη δυνατότητα μεταβολισμού των λιπιδίων, και συνεπώς αποφασιστική συμβολή στη μείωση του σωματικού λίπους και βάρους</a:t>
            </a:r>
            <a:r>
              <a:rPr lang="en-US" sz="2400" dirty="0" smtClean="0">
                <a:cs typeface="Arial" pitchFamily="34" charset="0"/>
              </a:rPr>
              <a:t>,</a:t>
            </a:r>
            <a:endParaRPr lang="el-GR" sz="2400" dirty="0" smtClean="0">
              <a:cs typeface="Arial" pitchFamily="34" charset="0"/>
            </a:endParaRPr>
          </a:p>
          <a:p>
            <a:pPr marL="540000" indent="-361950" eaLnBrk="1" hangingPunct="1">
              <a:lnSpc>
                <a:spcPct val="110000"/>
              </a:lnSpc>
              <a:spcBef>
                <a:spcPts val="600"/>
              </a:spcBef>
              <a:buClr>
                <a:srgbClr val="800000"/>
              </a:buClr>
              <a:buSzPct val="110000"/>
              <a:buFont typeface="Wingdings" pitchFamily="2" charset="2"/>
              <a:buChar char="§"/>
              <a:defRPr/>
            </a:pPr>
            <a:r>
              <a:rPr lang="el-GR" sz="2400" dirty="0" smtClean="0">
                <a:cs typeface="Arial" pitchFamily="34" charset="0"/>
              </a:rPr>
              <a:t>Απόδοση μεγάλης ποσότητας ενέργειας (19 φορές περισσότερη σε σχέση με τον αναερόβιο μεταβολισμό), διαθέσιμης για σημαντικά μεγαλύτερης διάρκειας σωματική δραστηριότητα και άσκηση</a:t>
            </a:r>
            <a:r>
              <a:rPr lang="en-US" sz="2400" dirty="0">
                <a:cs typeface="Arial" pitchFamily="34" charset="0"/>
              </a:rPr>
              <a:t>,</a:t>
            </a:r>
            <a:endParaRPr lang="el-GR" sz="2400" dirty="0" smtClean="0">
              <a:cs typeface="Arial" pitchFamily="34" charset="0"/>
            </a:endParaRPr>
          </a:p>
          <a:p>
            <a:pPr marL="540000" indent="-361950" eaLnBrk="1" hangingPunct="1">
              <a:lnSpc>
                <a:spcPct val="110000"/>
              </a:lnSpc>
              <a:spcBef>
                <a:spcPts val="600"/>
              </a:spcBef>
              <a:buClr>
                <a:srgbClr val="800000"/>
              </a:buClr>
              <a:buSzPct val="110000"/>
              <a:buFont typeface="Wingdings" pitchFamily="2" charset="2"/>
              <a:buChar char="§"/>
              <a:defRPr/>
            </a:pPr>
            <a:r>
              <a:rPr lang="el-GR" sz="2400" dirty="0" smtClean="0">
                <a:cs typeface="Arial" pitchFamily="34" charset="0"/>
              </a:rPr>
              <a:t>Τα παράγωγα προϊόντα του είναι ακίνδυνα (</a:t>
            </a:r>
            <a:r>
              <a:rPr lang="en-US" sz="2400" dirty="0" smtClean="0">
                <a:cs typeface="Arial" pitchFamily="34" charset="0"/>
              </a:rPr>
              <a:t>H</a:t>
            </a:r>
            <a:r>
              <a:rPr lang="en-US" sz="2400" baseline="-25000" dirty="0" smtClean="0">
                <a:cs typeface="Arial" pitchFamily="34" charset="0"/>
              </a:rPr>
              <a:t>2</a:t>
            </a:r>
            <a:r>
              <a:rPr lang="en-US" sz="2400" dirty="0" smtClean="0">
                <a:cs typeface="Arial" pitchFamily="34" charset="0"/>
              </a:rPr>
              <a:t>0 </a:t>
            </a:r>
            <a:r>
              <a:rPr lang="el-GR" sz="2400" dirty="0" smtClean="0">
                <a:cs typeface="Arial" pitchFamily="34" charset="0"/>
              </a:rPr>
              <a:t>και</a:t>
            </a:r>
            <a:r>
              <a:rPr lang="en-US" sz="2400" dirty="0" smtClean="0">
                <a:cs typeface="Arial" pitchFamily="34" charset="0"/>
              </a:rPr>
              <a:t> CO</a:t>
            </a:r>
            <a:r>
              <a:rPr lang="en-US" sz="2400" baseline="-25000" dirty="0" smtClean="0">
                <a:cs typeface="Arial" pitchFamily="34" charset="0"/>
              </a:rPr>
              <a:t>2</a:t>
            </a:r>
            <a:r>
              <a:rPr lang="el-GR" sz="2400" dirty="0" smtClean="0">
                <a:cs typeface="Arial" pitchFamily="34" charset="0"/>
              </a:rPr>
              <a:t>)</a:t>
            </a:r>
            <a:r>
              <a:rPr lang="en-US" sz="2400" dirty="0" smtClean="0">
                <a:cs typeface="Arial" pitchFamily="34" charset="0"/>
              </a:rPr>
              <a:t>, </a:t>
            </a:r>
            <a:r>
              <a:rPr lang="el-GR" sz="2400" dirty="0" smtClean="0">
                <a:cs typeface="Arial" pitchFamily="34" charset="0"/>
              </a:rPr>
              <a:t>ενώ αποβάλλονται γρήγορα από το σώμα.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4" name="Line 6"/>
          <p:cNvSpPr>
            <a:spLocks noChangeShapeType="1"/>
          </p:cNvSpPr>
          <p:nvPr/>
        </p:nvSpPr>
        <p:spPr bwMode="auto">
          <a:xfrm>
            <a:off x="381000" y="1052736"/>
            <a:ext cx="853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spTree>
    <p:extLst>
      <p:ext uri="{BB962C8B-B14F-4D97-AF65-F5344CB8AC3E}">
        <p14:creationId xmlns:p14="http://schemas.microsoft.com/office/powerpoint/2010/main" val="271619217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Αεροβική Άσκηση</a:t>
            </a:r>
            <a:endParaRPr lang="el-GR" dirty="0">
              <a:effectLst>
                <a:outerShdw blurRad="38100" dist="38100" dir="2700000" algn="tl">
                  <a:srgbClr val="000000">
                    <a:alpha val="43137"/>
                  </a:srgbClr>
                </a:outerShdw>
              </a:effectLst>
            </a:endParaRPr>
          </a:p>
        </p:txBody>
      </p:sp>
      <p:sp>
        <p:nvSpPr>
          <p:cNvPr id="4" name="Θέση περιεχομένου 3"/>
          <p:cNvSpPr>
            <a:spLocks noGrp="1"/>
          </p:cNvSpPr>
          <p:nvPr>
            <p:ph idx="1"/>
          </p:nvPr>
        </p:nvSpPr>
        <p:spPr/>
        <p:txBody>
          <a:bodyPr>
            <a:normAutofit/>
          </a:bodyPr>
          <a:lstStyle/>
          <a:p>
            <a:pPr marL="0" indent="0">
              <a:buNone/>
            </a:pPr>
            <a:endParaRPr lang="el-GR" sz="2400" dirty="0" smtClean="0">
              <a:cs typeface="Arial" pitchFamily="34" charset="0"/>
            </a:endParaRPr>
          </a:p>
          <a:p>
            <a:pPr marL="0" indent="0">
              <a:buNone/>
            </a:pPr>
            <a:r>
              <a:rPr lang="el-GR" sz="2400" dirty="0" smtClean="0">
                <a:cs typeface="Arial" pitchFamily="34" charset="0"/>
              </a:rPr>
              <a:t>Καλείται </a:t>
            </a:r>
            <a:r>
              <a:rPr lang="el-GR" sz="2400" dirty="0">
                <a:cs typeface="Arial" pitchFamily="34" charset="0"/>
              </a:rPr>
              <a:t>η παρατεταμένη και ρυθμικά επαναλαμβανόμενη ισοτονική ή  ισοκινητική  άσκηση, </a:t>
            </a:r>
            <a:r>
              <a:rPr lang="en-US" sz="2400" dirty="0">
                <a:cs typeface="Arial" pitchFamily="34" charset="0"/>
              </a:rPr>
              <a:t> </a:t>
            </a:r>
            <a:r>
              <a:rPr lang="el-GR" sz="2400" dirty="0">
                <a:cs typeface="Arial" pitchFamily="34" charset="0"/>
              </a:rPr>
              <a:t>που χρησιμοποιεί σαν πηγή  ενέργειας τον, παρουσία 0</a:t>
            </a:r>
            <a:r>
              <a:rPr lang="el-GR" sz="2400" baseline="-25000" dirty="0">
                <a:cs typeface="Arial" pitchFamily="34" charset="0"/>
              </a:rPr>
              <a:t>2</a:t>
            </a:r>
            <a:r>
              <a:rPr lang="el-GR" sz="2400" dirty="0">
                <a:cs typeface="Arial" pitchFamily="34" charset="0"/>
              </a:rPr>
              <a:t>, αερόβιο μεταβολισμό των υδατανθράκων και λιπιδίων.</a:t>
            </a:r>
            <a:br>
              <a:rPr lang="el-GR" sz="2400" dirty="0">
                <a:cs typeface="Arial" pitchFamily="34" charset="0"/>
              </a:rPr>
            </a:br>
            <a:r>
              <a:rPr lang="el-GR" sz="2400" dirty="0">
                <a:cs typeface="Arial" pitchFamily="34" charset="0"/>
              </a:rPr>
              <a:t/>
            </a:r>
            <a:br>
              <a:rPr lang="el-GR" sz="2400" dirty="0">
                <a:cs typeface="Arial" pitchFamily="34" charset="0"/>
              </a:rPr>
            </a:br>
            <a:r>
              <a:rPr lang="el-GR" sz="2400" dirty="0" err="1" smtClean="0">
                <a:cs typeface="Arial" pitchFamily="34" charset="0"/>
              </a:rPr>
              <a:t>Π.χ</a:t>
            </a:r>
            <a:r>
              <a:rPr lang="el-GR" sz="2400" dirty="0">
                <a:cs typeface="Arial" pitchFamily="34" charset="0"/>
              </a:rPr>
              <a:t>: Δρόμος αντοχής, κολύμβηση μεσαίων αποστάσεων, ποδήλατο σε οριζόντιο ή ελαφρά επικλινές έδαφος, χορός,</a:t>
            </a:r>
            <a:r>
              <a:rPr lang="en-US" sz="2400" dirty="0">
                <a:cs typeface="Arial" pitchFamily="34" charset="0"/>
              </a:rPr>
              <a:t> </a:t>
            </a:r>
            <a:r>
              <a:rPr lang="el-GR" sz="2400" dirty="0">
                <a:cs typeface="Arial" pitchFamily="34" charset="0"/>
              </a:rPr>
              <a:t>“σχοινάκι”, χαλαρό τρέξιμο,</a:t>
            </a:r>
            <a:r>
              <a:rPr lang="en-US" sz="2400" dirty="0">
                <a:cs typeface="Arial" pitchFamily="34" charset="0"/>
              </a:rPr>
              <a:t> </a:t>
            </a:r>
            <a:r>
              <a:rPr lang="el-GR" sz="2400" dirty="0">
                <a:cs typeface="Arial" pitchFamily="34" charset="0"/>
              </a:rPr>
              <a:t>γρήγορο περπάτημα, κ.α.</a:t>
            </a:r>
            <a:endParaRPr lang="el-GR" sz="24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69635" name="Line 6"/>
          <p:cNvSpPr>
            <a:spLocks noChangeShapeType="1"/>
          </p:cNvSpPr>
          <p:nvPr/>
        </p:nvSpPr>
        <p:spPr bwMode="auto">
          <a:xfrm>
            <a:off x="338667" y="1052736"/>
            <a:ext cx="853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spTree>
    <p:extLst>
      <p:ext uri="{BB962C8B-B14F-4D97-AF65-F5344CB8AC3E}">
        <p14:creationId xmlns:p14="http://schemas.microsoft.com/office/powerpoint/2010/main" val="391019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7544" y="116632"/>
            <a:ext cx="8229600" cy="1152128"/>
          </a:xfrm>
        </p:spPr>
        <p:txBody>
          <a:bodyPr>
            <a:noAutofit/>
          </a:bodyPr>
          <a:lstStyle/>
          <a:p>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Μακρόχρονη Εκγύμναση με Αεροβική Άσκηση</a:t>
            </a:r>
            <a:endParaRPr lang="el-GR" dirty="0"/>
          </a:p>
        </p:txBody>
      </p:sp>
      <p:sp>
        <p:nvSpPr>
          <p:cNvPr id="2" name="Θέση περιεχομένου 1"/>
          <p:cNvSpPr>
            <a:spLocks noGrp="1"/>
          </p:cNvSpPr>
          <p:nvPr>
            <p:ph idx="1"/>
          </p:nvPr>
        </p:nvSpPr>
        <p:spPr>
          <a:xfrm>
            <a:off x="394386" y="1700808"/>
            <a:ext cx="8382000" cy="4680520"/>
          </a:xfrm>
        </p:spPr>
        <p:txBody>
          <a:bodyPr>
            <a:noAutofit/>
          </a:bodyPr>
          <a:lstStyle/>
          <a:p>
            <a:pPr>
              <a:spcAft>
                <a:spcPts val="600"/>
              </a:spcAft>
              <a:buClr>
                <a:srgbClr val="800000"/>
              </a:buClr>
              <a:buFont typeface="Wingdings" panose="05000000000000000000" pitchFamily="2" charset="2"/>
              <a:buChar char="§"/>
            </a:pPr>
            <a:r>
              <a:rPr lang="el-GR" sz="2400" dirty="0" smtClean="0">
                <a:cs typeface="Arial" pitchFamily="34" charset="0"/>
              </a:rPr>
              <a:t>Έντονη </a:t>
            </a:r>
            <a:r>
              <a:rPr lang="el-GR" sz="2400" dirty="0">
                <a:cs typeface="Arial" pitchFamily="34" charset="0"/>
              </a:rPr>
              <a:t>ενεργοποίηση του αερόβιου μεταβολισμού και σημαντική βελτίωση της αερόβιας ικανότητας, που όμως προϋποθέτουν αυξημένη παροχή αίματος και Ο</a:t>
            </a:r>
            <a:r>
              <a:rPr lang="el-GR" sz="2400" baseline="-16000" dirty="0">
                <a:cs typeface="Arial" pitchFamily="34" charset="0"/>
              </a:rPr>
              <a:t>2</a:t>
            </a:r>
            <a:r>
              <a:rPr lang="el-GR" sz="2400" dirty="0">
                <a:cs typeface="Arial" pitchFamily="34" charset="0"/>
              </a:rPr>
              <a:t> στους ενεργούς ιστούς</a:t>
            </a:r>
            <a:r>
              <a:rPr lang="en-US" sz="2400" dirty="0" smtClean="0">
                <a:cs typeface="Arial" pitchFamily="34" charset="0"/>
              </a:rPr>
              <a:t>.</a:t>
            </a:r>
            <a:endParaRPr lang="en-US" sz="2400" dirty="0">
              <a:cs typeface="Arial" pitchFamily="34" charset="0"/>
            </a:endParaRPr>
          </a:p>
          <a:p>
            <a:pPr>
              <a:spcAft>
                <a:spcPts val="600"/>
              </a:spcAft>
              <a:buClr>
                <a:srgbClr val="800000"/>
              </a:buClr>
              <a:buFont typeface="Wingdings" panose="05000000000000000000" pitchFamily="2" charset="2"/>
              <a:buChar char="§"/>
            </a:pPr>
            <a:r>
              <a:rPr lang="el-GR" sz="2400" dirty="0" smtClean="0">
                <a:cs typeface="Arial" pitchFamily="34" charset="0"/>
              </a:rPr>
              <a:t>Προσαρμογή </a:t>
            </a:r>
            <a:r>
              <a:rPr lang="el-GR" sz="2400" dirty="0">
                <a:cs typeface="Arial" pitchFamily="34" charset="0"/>
              </a:rPr>
              <a:t>του κυκλοφορικού συστήματος για την κάλυψη των αυξημένων αναγκών του μυϊκού συστήματος σε αίμα και  </a:t>
            </a:r>
            <a:r>
              <a:rPr lang="el-GR" sz="2400" dirty="0" smtClean="0">
                <a:cs typeface="Arial" pitchFamily="34" charset="0"/>
              </a:rPr>
              <a:t>Ο</a:t>
            </a:r>
            <a:r>
              <a:rPr lang="el-GR" sz="2400" baseline="-16000" dirty="0" smtClean="0">
                <a:cs typeface="Arial" pitchFamily="34" charset="0"/>
              </a:rPr>
              <a:t>2</a:t>
            </a:r>
            <a:r>
              <a:rPr lang="el-GR" sz="2400" dirty="0" smtClean="0">
                <a:cs typeface="Arial" pitchFamily="34" charset="0"/>
              </a:rPr>
              <a:t>.</a:t>
            </a:r>
            <a:endParaRPr lang="en-US" sz="2400" dirty="0">
              <a:cs typeface="Arial" pitchFamily="34" charset="0"/>
            </a:endParaRPr>
          </a:p>
          <a:p>
            <a:pPr>
              <a:spcAft>
                <a:spcPts val="600"/>
              </a:spcAft>
              <a:buClr>
                <a:srgbClr val="800000"/>
              </a:buClr>
              <a:buFont typeface="Wingdings" panose="05000000000000000000" pitchFamily="2" charset="2"/>
              <a:buChar char="§"/>
            </a:pPr>
            <a:r>
              <a:rPr lang="el-GR" sz="2400" dirty="0" smtClean="0">
                <a:cs typeface="Arial" pitchFamily="34" charset="0"/>
              </a:rPr>
              <a:t>Βελτίωση </a:t>
            </a:r>
            <a:r>
              <a:rPr lang="el-GR" sz="2400" dirty="0">
                <a:cs typeface="Arial" pitchFamily="34" charset="0"/>
              </a:rPr>
              <a:t>της οικονομίας, της απόδοσης και συνολικά της λειτουργικής ικανότητας του κυκλοφορικού </a:t>
            </a:r>
            <a:r>
              <a:rPr lang="el-GR" sz="2400" dirty="0" smtClean="0">
                <a:cs typeface="Arial" pitchFamily="34" charset="0"/>
              </a:rPr>
              <a:t>συστήματος</a:t>
            </a:r>
            <a:r>
              <a:rPr lang="en-US" sz="2400" dirty="0" smtClean="0">
                <a:cs typeface="Arial" pitchFamily="34" charset="0"/>
              </a:rPr>
              <a:t>.</a:t>
            </a:r>
          </a:p>
          <a:p>
            <a:pPr>
              <a:spcAft>
                <a:spcPts val="600"/>
              </a:spcAft>
              <a:buClr>
                <a:srgbClr val="800000"/>
              </a:buClr>
              <a:buFont typeface="Wingdings" panose="05000000000000000000" pitchFamily="2" charset="2"/>
              <a:buChar char="§"/>
            </a:pPr>
            <a:r>
              <a:rPr lang="el-GR" sz="2400" dirty="0" smtClean="0">
                <a:cs typeface="Arial" pitchFamily="34" charset="0"/>
              </a:rPr>
              <a:t>Αξιοποίηση </a:t>
            </a:r>
            <a:r>
              <a:rPr lang="el-GR" sz="2400" dirty="0">
                <a:cs typeface="Arial" pitchFamily="34" charset="0"/>
              </a:rPr>
              <a:t>των αποτελεσμάτων και των ωφελειών</a:t>
            </a:r>
            <a:r>
              <a:rPr lang="en-US" sz="2400" dirty="0">
                <a:cs typeface="Arial" pitchFamily="34" charset="0"/>
              </a:rPr>
              <a:t> </a:t>
            </a:r>
            <a:r>
              <a:rPr lang="el-GR" sz="2400" dirty="0">
                <a:cs typeface="Arial" pitchFamily="34" charset="0"/>
              </a:rPr>
              <a:t>που προκύπτουν, τόσο στην </a:t>
            </a:r>
            <a:r>
              <a:rPr lang="el-GR" sz="2400" b="1" dirty="0">
                <a:solidFill>
                  <a:srgbClr val="800000"/>
                </a:solidFill>
                <a:cs typeface="Arial" pitchFamily="34" charset="0"/>
              </a:rPr>
              <a:t>Πρόληψη</a:t>
            </a:r>
            <a:r>
              <a:rPr lang="el-GR" sz="2400" dirty="0">
                <a:cs typeface="Arial" pitchFamily="34" charset="0"/>
              </a:rPr>
              <a:t> όσο και στην </a:t>
            </a:r>
            <a:r>
              <a:rPr lang="el-GR" sz="2400" b="1" dirty="0">
                <a:solidFill>
                  <a:srgbClr val="800000"/>
                </a:solidFill>
                <a:cs typeface="Arial" pitchFamily="34" charset="0"/>
              </a:rPr>
              <a:t>Αποκατάσταση</a:t>
            </a:r>
            <a:r>
              <a:rPr lang="el-GR" sz="2400" dirty="0">
                <a:cs typeface="Arial" pitchFamily="34" charset="0"/>
              </a:rPr>
              <a:t> των</a:t>
            </a:r>
            <a:r>
              <a:rPr lang="en-US" sz="2400" dirty="0">
                <a:cs typeface="Arial" pitchFamily="34" charset="0"/>
              </a:rPr>
              <a:t> </a:t>
            </a:r>
            <a:r>
              <a:rPr lang="el-GR" sz="2400" dirty="0">
                <a:cs typeface="Arial" pitchFamily="34" charset="0"/>
              </a:rPr>
              <a:t>Καρδιαγγειακών Παθήσεων.</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3" name="Line 6"/>
          <p:cNvSpPr>
            <a:spLocks noChangeShapeType="1"/>
          </p:cNvSpPr>
          <p:nvPr/>
        </p:nvSpPr>
        <p:spPr bwMode="auto">
          <a:xfrm>
            <a:off x="251520" y="1484784"/>
            <a:ext cx="853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spTree>
    <p:extLst>
      <p:ext uri="{BB962C8B-B14F-4D97-AF65-F5344CB8AC3E}">
        <p14:creationId xmlns:p14="http://schemas.microsoft.com/office/powerpoint/2010/main" val="428440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Αποτελέσματα </a:t>
            </a:r>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της Μακρόχρονης     </a:t>
            </a:r>
            <a:b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b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και </a:t>
            </a:r>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Συστηματικής </a:t>
            </a: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Άσκησης</a:t>
            </a:r>
            <a:r>
              <a:rPr lang="en-US" dirty="0" smtClean="0">
                <a:solidFill>
                  <a:srgbClr val="800000"/>
                </a:solidFill>
                <a:effectLst>
                  <a:outerShdw blurRad="38100" dist="38100" dir="2700000" algn="tl">
                    <a:srgbClr val="000000">
                      <a:alpha val="43137"/>
                    </a:srgbClr>
                  </a:outerShdw>
                </a:effectLst>
                <a:ea typeface="Tahoma" pitchFamily="34" charset="0"/>
                <a:cs typeface="Tahoma" pitchFamily="34" charset="0"/>
              </a:rPr>
              <a:t> </a:t>
            </a:r>
            <a:r>
              <a:rPr lang="el-GR" sz="2800" dirty="0" smtClean="0">
                <a:solidFill>
                  <a:srgbClr val="800000"/>
                </a:solidFill>
                <a:ea typeface="Tahoma" pitchFamily="34" charset="0"/>
                <a:cs typeface="Tahoma" pitchFamily="34" charset="0"/>
              </a:rPr>
              <a:t>[1/2]</a:t>
            </a:r>
            <a:endParaRPr lang="el-GR" sz="2800" dirty="0"/>
          </a:p>
        </p:txBody>
      </p:sp>
      <p:sp>
        <p:nvSpPr>
          <p:cNvPr id="3" name="Θέση περιεχομένου 2"/>
          <p:cNvSpPr>
            <a:spLocks noGrp="1"/>
          </p:cNvSpPr>
          <p:nvPr>
            <p:ph idx="1"/>
          </p:nvPr>
        </p:nvSpPr>
        <p:spPr>
          <a:xfrm>
            <a:off x="338667" y="1556792"/>
            <a:ext cx="8534400" cy="4824536"/>
          </a:xfrm>
        </p:spPr>
        <p:txBody>
          <a:bodyPr>
            <a:noAutofit/>
          </a:bodyPr>
          <a:lstStyle/>
          <a:p>
            <a:pPr>
              <a:buClr>
                <a:srgbClr val="800000"/>
              </a:buClr>
              <a:buFont typeface="Wingdings" pitchFamily="2" charset="2"/>
              <a:buChar char="Ø"/>
            </a:pPr>
            <a:r>
              <a:rPr lang="el-GR" sz="2400" dirty="0" smtClean="0">
                <a:cs typeface="Arial" pitchFamily="34" charset="0"/>
              </a:rPr>
              <a:t>Η μακρόχρονη, συστηματική </a:t>
            </a:r>
            <a:r>
              <a:rPr lang="el-GR" sz="2400" dirty="0">
                <a:cs typeface="Arial" pitchFamily="34" charset="0"/>
              </a:rPr>
              <a:t>και σωστά σχεδιασμένη </a:t>
            </a:r>
            <a:r>
              <a:rPr lang="el-GR" sz="2400" dirty="0" smtClean="0">
                <a:cs typeface="Arial" pitchFamily="34" charset="0"/>
              </a:rPr>
              <a:t>αεροβική άσκηση</a:t>
            </a:r>
            <a:r>
              <a:rPr lang="el-GR" sz="2400" dirty="0">
                <a:cs typeface="Arial" pitchFamily="34" charset="0"/>
              </a:rPr>
              <a:t>, που είναι και ο βασικός κορμός των προγραμμάτων </a:t>
            </a:r>
            <a:r>
              <a:rPr lang="el-GR" sz="2400" dirty="0" smtClean="0">
                <a:cs typeface="Arial" pitchFamily="34" charset="0"/>
              </a:rPr>
              <a:t>καρδιοαγγειακής αποκατάστασης</a:t>
            </a:r>
            <a:r>
              <a:rPr lang="el-GR" sz="2400" dirty="0">
                <a:cs typeface="Arial" pitchFamily="34" charset="0"/>
              </a:rPr>
              <a:t>, επιφέρει σημαντικές μεταβολικές, μορφολογικές και αιμοδυναμικές προσαρμογές, τα κυριότερα αποτελέσματα των οποίων είναι</a:t>
            </a:r>
            <a:r>
              <a:rPr lang="el-GR" sz="2400" dirty="0" smtClean="0">
                <a:cs typeface="Arial" pitchFamily="34" charset="0"/>
              </a:rPr>
              <a:t>:</a:t>
            </a:r>
            <a:endParaRPr lang="el-GR" sz="2400" dirty="0">
              <a:cs typeface="Arial" pitchFamily="34" charset="0"/>
            </a:endParaRPr>
          </a:p>
          <a:p>
            <a:pPr marL="542925" indent="-457200">
              <a:spcBef>
                <a:spcPts val="0"/>
              </a:spcBef>
              <a:buClr>
                <a:srgbClr val="800000"/>
              </a:buClr>
              <a:buFont typeface="+mj-lt"/>
              <a:buAutoNum type="arabicPeriod"/>
            </a:pPr>
            <a:r>
              <a:rPr lang="el-GR" sz="2400" dirty="0" err="1" smtClean="0">
                <a:cs typeface="Arial" pitchFamily="34" charset="0"/>
              </a:rPr>
              <a:t>Αντιαρτηριοσκληρωτική</a:t>
            </a:r>
            <a:r>
              <a:rPr lang="el-GR" sz="2400" dirty="0" smtClean="0">
                <a:cs typeface="Arial" pitchFamily="34" charset="0"/>
              </a:rPr>
              <a:t> και αντιθρομβωτική προστασία</a:t>
            </a:r>
            <a:r>
              <a:rPr lang="en-US" sz="2400" dirty="0" smtClean="0">
                <a:cs typeface="Arial" pitchFamily="34" charset="0"/>
              </a:rPr>
              <a:t>,</a:t>
            </a:r>
          </a:p>
          <a:p>
            <a:pPr marL="542925" indent="-457200">
              <a:spcBef>
                <a:spcPts val="0"/>
              </a:spcBef>
              <a:buClr>
                <a:srgbClr val="800000"/>
              </a:buClr>
              <a:buFont typeface="+mj-lt"/>
              <a:buAutoNum type="arabicPeriod"/>
            </a:pPr>
            <a:r>
              <a:rPr lang="el-GR" sz="2400" dirty="0" smtClean="0">
                <a:cs typeface="Arial" pitchFamily="34" charset="0"/>
              </a:rPr>
              <a:t>Αλλαγές </a:t>
            </a:r>
            <a:r>
              <a:rPr lang="el-GR" sz="2400" dirty="0">
                <a:cs typeface="Arial" pitchFamily="34" charset="0"/>
              </a:rPr>
              <a:t>στην αυτόνομη λειτουργία και μειωμένος </a:t>
            </a:r>
            <a:r>
              <a:rPr lang="el-GR" sz="2400" dirty="0" smtClean="0">
                <a:cs typeface="Arial" pitchFamily="34" charset="0"/>
              </a:rPr>
              <a:t>κίνδυνος</a:t>
            </a:r>
            <a:r>
              <a:rPr lang="en-US" sz="2400" dirty="0" smtClean="0">
                <a:cs typeface="Arial" pitchFamily="34" charset="0"/>
              </a:rPr>
              <a:t> </a:t>
            </a:r>
            <a:r>
              <a:rPr lang="el-GR" sz="2400" dirty="0" smtClean="0">
                <a:cs typeface="Arial" pitchFamily="34" charset="0"/>
              </a:rPr>
              <a:t>αρρυθμιών</a:t>
            </a:r>
            <a:r>
              <a:rPr lang="en-US" sz="2400" dirty="0" smtClean="0">
                <a:cs typeface="Arial" pitchFamily="34" charset="0"/>
              </a:rPr>
              <a:t>,</a:t>
            </a:r>
          </a:p>
          <a:p>
            <a:pPr marL="542925" indent="-457200">
              <a:spcBef>
                <a:spcPts val="0"/>
              </a:spcBef>
              <a:buClr>
                <a:srgbClr val="800000"/>
              </a:buClr>
              <a:buFont typeface="+mj-lt"/>
              <a:buAutoNum type="arabicPeriod"/>
            </a:pPr>
            <a:r>
              <a:rPr lang="el-GR" sz="2400" dirty="0" err="1" smtClean="0">
                <a:cs typeface="Arial" pitchFamily="34" charset="0"/>
              </a:rPr>
              <a:t>Αντιισχαιμική</a:t>
            </a:r>
            <a:r>
              <a:rPr lang="el-GR" sz="2400" dirty="0" smtClean="0">
                <a:cs typeface="Arial" pitchFamily="34" charset="0"/>
              </a:rPr>
              <a:t> προστασία</a:t>
            </a:r>
            <a:r>
              <a:rPr lang="en-US" sz="2400" dirty="0" smtClean="0">
                <a:cs typeface="Arial" pitchFamily="34" charset="0"/>
              </a:rPr>
              <a:t>,</a:t>
            </a:r>
          </a:p>
          <a:p>
            <a:pPr marL="542925" indent="-457200">
              <a:spcBef>
                <a:spcPts val="0"/>
              </a:spcBef>
              <a:buClr>
                <a:srgbClr val="800000"/>
              </a:buClr>
              <a:buFont typeface="+mj-lt"/>
              <a:buAutoNum type="arabicPeriod"/>
            </a:pPr>
            <a:r>
              <a:rPr lang="el-GR" sz="2400" dirty="0" err="1" smtClean="0">
                <a:cs typeface="Arial" pitchFamily="34" charset="0"/>
              </a:rPr>
              <a:t>Αιμοδυναμικές</a:t>
            </a:r>
            <a:r>
              <a:rPr lang="el-GR" sz="2400" dirty="0" smtClean="0">
                <a:cs typeface="Arial" pitchFamily="34" charset="0"/>
              </a:rPr>
              <a:t> </a:t>
            </a:r>
            <a:r>
              <a:rPr lang="el-GR" sz="2400" dirty="0">
                <a:cs typeface="Arial" pitchFamily="34" charset="0"/>
              </a:rPr>
              <a:t>προσαρμογές – βελτίωση της </a:t>
            </a:r>
            <a:r>
              <a:rPr lang="el-GR" sz="2400" dirty="0" smtClean="0">
                <a:cs typeface="Arial" pitchFamily="34" charset="0"/>
              </a:rPr>
              <a:t>καρδιακής</a:t>
            </a:r>
            <a:r>
              <a:rPr lang="en-US" sz="2400" dirty="0" smtClean="0">
                <a:cs typeface="Arial" pitchFamily="34" charset="0"/>
              </a:rPr>
              <a:t> </a:t>
            </a:r>
            <a:r>
              <a:rPr lang="el-GR" sz="2400" dirty="0" smtClean="0">
                <a:cs typeface="Arial" pitchFamily="34" charset="0"/>
              </a:rPr>
              <a:t>λειτουργικής ικανότητας</a:t>
            </a:r>
            <a:r>
              <a:rPr lang="en-US" sz="2400" dirty="0" smtClean="0">
                <a:cs typeface="Arial" pitchFamily="34" charset="0"/>
              </a:rPr>
              <a:t>,</a:t>
            </a:r>
            <a:endParaRPr lang="en-US" sz="2400" dirty="0">
              <a:cs typeface="Arial" pitchFamily="34" charset="0"/>
            </a:endParaRPr>
          </a:p>
          <a:p>
            <a:pPr marL="542925" indent="-457200">
              <a:spcBef>
                <a:spcPts val="0"/>
              </a:spcBef>
              <a:buClr>
                <a:srgbClr val="800000"/>
              </a:buClr>
              <a:buFont typeface="+mj-lt"/>
              <a:buAutoNum type="arabicPeriod"/>
            </a:pPr>
            <a:r>
              <a:rPr lang="el-GR" sz="2400" dirty="0" smtClean="0">
                <a:cs typeface="Arial" pitchFamily="34" charset="0"/>
              </a:rPr>
              <a:t>Ψυχολογική υποστήριξη</a:t>
            </a:r>
            <a:r>
              <a:rPr lang="en-US" sz="2400" dirty="0" smtClean="0">
                <a:cs typeface="Arial" pitchFamily="34" charset="0"/>
              </a:rPr>
              <a:t>,</a:t>
            </a:r>
          </a:p>
          <a:p>
            <a:pPr marL="542925" indent="-457200">
              <a:spcBef>
                <a:spcPts val="0"/>
              </a:spcBef>
              <a:buClr>
                <a:srgbClr val="800000"/>
              </a:buClr>
              <a:buFont typeface="+mj-lt"/>
              <a:buAutoNum type="arabicPeriod"/>
            </a:pPr>
            <a:r>
              <a:rPr lang="el-GR" sz="2400" dirty="0" smtClean="0">
                <a:cs typeface="Arial" pitchFamily="34" charset="0"/>
              </a:rPr>
              <a:t>Μειωμένη νοσηρότητα </a:t>
            </a:r>
            <a:r>
              <a:rPr lang="el-GR" sz="2400" dirty="0">
                <a:cs typeface="Arial" pitchFamily="34" charset="0"/>
              </a:rPr>
              <a:t>- αυξημένο προσδόκιμο </a:t>
            </a:r>
            <a:r>
              <a:rPr lang="el-GR" sz="2400" dirty="0" smtClean="0">
                <a:cs typeface="Arial" pitchFamily="34" charset="0"/>
              </a:rPr>
              <a:t>επιβίωσης</a:t>
            </a:r>
            <a:r>
              <a:rPr lang="en-US" sz="2400" dirty="0">
                <a:cs typeface="Arial" pitchFamily="34" charset="0"/>
              </a:rPr>
              <a:t>,</a:t>
            </a:r>
            <a:endParaRPr lang="en-US" sz="2400" dirty="0" smtClean="0">
              <a:cs typeface="Arial" pitchFamily="34" charset="0"/>
            </a:endParaRPr>
          </a:p>
          <a:p>
            <a:pPr marL="542925" indent="-457200">
              <a:spcBef>
                <a:spcPts val="0"/>
              </a:spcBef>
              <a:buClr>
                <a:srgbClr val="800000"/>
              </a:buClr>
              <a:buFont typeface="+mj-lt"/>
              <a:buAutoNum type="arabicPeriod"/>
            </a:pPr>
            <a:r>
              <a:rPr lang="el-GR" sz="2400" dirty="0">
                <a:cs typeface="Arial" pitchFamily="34" charset="0"/>
              </a:rPr>
              <a:t>Θεαματική βελτίωση στην ποιότητα </a:t>
            </a:r>
            <a:r>
              <a:rPr lang="el-GR" sz="2400" dirty="0" smtClean="0">
                <a:cs typeface="Arial" pitchFamily="34" charset="0"/>
              </a:rPr>
              <a:t>ζωής</a:t>
            </a:r>
            <a:r>
              <a:rPr lang="en-US" sz="2400" dirty="0" smtClean="0">
                <a:cs typeface="Arial" pitchFamily="34" charset="0"/>
              </a:rPr>
              <a:t>.</a:t>
            </a:r>
            <a:r>
              <a:rPr lang="el-GR" sz="2400" dirty="0" smtClean="0">
                <a:cs typeface="Arial" pitchFamily="34" charset="0"/>
              </a:rPr>
              <a:t> </a:t>
            </a:r>
            <a:r>
              <a:rPr lang="el-GR" sz="2400" b="1" dirty="0" smtClean="0">
                <a:cs typeface="Arial" pitchFamily="34" charset="0"/>
              </a:rPr>
              <a:t> </a:t>
            </a:r>
            <a:endParaRPr lang="el-GR" sz="2400" dirty="0">
              <a:cs typeface="Arial" pitchFamily="34"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4" name="Line 6"/>
          <p:cNvSpPr>
            <a:spLocks noChangeShapeType="1"/>
          </p:cNvSpPr>
          <p:nvPr/>
        </p:nvSpPr>
        <p:spPr bwMode="auto">
          <a:xfrm>
            <a:off x="338667" y="1412776"/>
            <a:ext cx="853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spTree>
    <p:extLst>
      <p:ext uri="{BB962C8B-B14F-4D97-AF65-F5344CB8AC3E}">
        <p14:creationId xmlns:p14="http://schemas.microsoft.com/office/powerpoint/2010/main" val="19873845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467544" y="116632"/>
            <a:ext cx="8229600" cy="1080120"/>
          </a:xfrm>
        </p:spPr>
        <p:txBody>
          <a:bodyPr>
            <a:noAutofit/>
          </a:bodyPr>
          <a:lstStyle/>
          <a:p>
            <a:pPr>
              <a:defRPr/>
            </a:pPr>
            <a:r>
              <a:rPr lang="el-GR" dirty="0" smtClean="0">
                <a:solidFill>
                  <a:srgbClr val="800000"/>
                </a:solidFill>
                <a:effectLst>
                  <a:outerShdw blurRad="38100" dist="38100" dir="2700000" algn="tl">
                    <a:srgbClr val="000000">
                      <a:alpha val="43137"/>
                    </a:srgbClr>
                  </a:outerShdw>
                </a:effectLst>
                <a:ea typeface="Tahoma" pitchFamily="34" charset="0"/>
                <a:cs typeface="Tahoma" pitchFamily="34" charset="0"/>
              </a:rPr>
              <a:t>Αποτελέσματα </a:t>
            </a:r>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της Μακρόχρονης     </a:t>
            </a:r>
            <a:b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br>
            <a:r>
              <a:rPr lang="el-GR" dirty="0">
                <a:solidFill>
                  <a:srgbClr val="800000"/>
                </a:solidFill>
                <a:effectLst>
                  <a:outerShdw blurRad="38100" dist="38100" dir="2700000" algn="tl">
                    <a:srgbClr val="000000">
                      <a:alpha val="43137"/>
                    </a:srgbClr>
                  </a:outerShdw>
                </a:effectLst>
                <a:ea typeface="Tahoma" pitchFamily="34" charset="0"/>
                <a:cs typeface="Tahoma" pitchFamily="34" charset="0"/>
              </a:rPr>
              <a:t>και Συστηματικής Άσκησης</a:t>
            </a:r>
            <a:r>
              <a:rPr lang="en-US" dirty="0">
                <a:solidFill>
                  <a:srgbClr val="800000"/>
                </a:solidFill>
                <a:effectLst>
                  <a:outerShdw blurRad="38100" dist="38100" dir="2700000" algn="tl">
                    <a:srgbClr val="000000">
                      <a:alpha val="43137"/>
                    </a:srgbClr>
                  </a:outerShdw>
                </a:effectLst>
                <a:ea typeface="Tahoma" pitchFamily="34" charset="0"/>
                <a:cs typeface="Tahoma" pitchFamily="34" charset="0"/>
              </a:rPr>
              <a:t> </a:t>
            </a:r>
            <a:r>
              <a:rPr lang="el-GR" sz="2800" dirty="0" smtClean="0">
                <a:solidFill>
                  <a:srgbClr val="800000"/>
                </a:solidFill>
                <a:ea typeface="Tahoma" pitchFamily="34" charset="0"/>
                <a:cs typeface="Tahoma" pitchFamily="34" charset="0"/>
              </a:rPr>
              <a:t>[2/2]</a:t>
            </a:r>
            <a:endParaRPr lang="en-GB" sz="3200" dirty="0" smtClean="0">
              <a:solidFill>
                <a:schemeClr val="tx1"/>
              </a:solidFill>
              <a:effectLst/>
              <a:cs typeface="Arial" pitchFamily="34" charset="0"/>
            </a:endParaRPr>
          </a:p>
        </p:txBody>
      </p:sp>
      <p:sp>
        <p:nvSpPr>
          <p:cNvPr id="2" name="Θέση περιεχομένου 1"/>
          <p:cNvSpPr>
            <a:spLocks noGrp="1"/>
          </p:cNvSpPr>
          <p:nvPr>
            <p:ph idx="1"/>
          </p:nvPr>
        </p:nvSpPr>
        <p:spPr>
          <a:xfrm>
            <a:off x="491067" y="1628800"/>
            <a:ext cx="8229600" cy="5040560"/>
          </a:xfrm>
        </p:spPr>
        <p:txBody>
          <a:bodyPr>
            <a:noAutofit/>
          </a:bodyPr>
          <a:lstStyle/>
          <a:p>
            <a:pPr marL="0" indent="0">
              <a:buNone/>
            </a:pPr>
            <a:r>
              <a:rPr lang="el-GR" sz="2400" b="1" dirty="0" smtClean="0">
                <a:solidFill>
                  <a:srgbClr val="800000"/>
                </a:solidFill>
                <a:cs typeface="Arial" pitchFamily="34" charset="0"/>
              </a:rPr>
              <a:t>Ι</a:t>
            </a:r>
            <a:r>
              <a:rPr lang="el-GR" sz="2400" b="1" dirty="0">
                <a:solidFill>
                  <a:srgbClr val="800000"/>
                </a:solidFill>
                <a:cs typeface="Arial" pitchFamily="34" charset="0"/>
              </a:rPr>
              <a:t>. </a:t>
            </a:r>
            <a:r>
              <a:rPr lang="el-GR" sz="2400" b="1" dirty="0" err="1">
                <a:solidFill>
                  <a:srgbClr val="800000"/>
                </a:solidFill>
                <a:cs typeface="Arial" pitchFamily="34" charset="0"/>
              </a:rPr>
              <a:t>Αιμοδυναμικές</a:t>
            </a:r>
            <a:r>
              <a:rPr lang="el-GR" sz="2400" b="1" dirty="0">
                <a:solidFill>
                  <a:srgbClr val="800000"/>
                </a:solidFill>
                <a:cs typeface="Arial" pitchFamily="34" charset="0"/>
              </a:rPr>
              <a:t> μεταβολές:  </a:t>
            </a:r>
            <a:r>
              <a:rPr lang="el-GR" sz="2400" dirty="0">
                <a:cs typeface="Arial" pitchFamily="34" charset="0"/>
              </a:rPr>
              <a:t>↓ ΚΣ ηρεμίας, ↓ ΚΣ και συστολικής ΑΠ </a:t>
            </a:r>
            <a:r>
              <a:rPr lang="el-GR" sz="2400" dirty="0" err="1">
                <a:cs typeface="Arial" pitchFamily="34" charset="0"/>
              </a:rPr>
              <a:t>υπομέγιστου</a:t>
            </a:r>
            <a:r>
              <a:rPr lang="el-GR" sz="2400" dirty="0">
                <a:cs typeface="Arial" pitchFamily="34" charset="0"/>
              </a:rPr>
              <a:t> έργου, ↓ ΔΓ ηρεμίας, ↓ ΔΓ</a:t>
            </a:r>
            <a:r>
              <a:rPr lang="en-US" sz="2400" dirty="0">
                <a:cs typeface="Arial" pitchFamily="34" charset="0"/>
              </a:rPr>
              <a:t> </a:t>
            </a:r>
            <a:r>
              <a:rPr lang="el-GR" sz="2400" dirty="0">
                <a:cs typeface="Arial" pitchFamily="34" charset="0"/>
              </a:rPr>
              <a:t>κατά</a:t>
            </a:r>
            <a:r>
              <a:rPr lang="en-US" sz="2400" dirty="0">
                <a:cs typeface="Arial" pitchFamily="34" charset="0"/>
              </a:rPr>
              <a:t> </a:t>
            </a:r>
            <a:r>
              <a:rPr lang="el-GR" sz="2400" dirty="0">
                <a:cs typeface="Arial" pitchFamily="34" charset="0"/>
              </a:rPr>
              <a:t> την </a:t>
            </a:r>
            <a:r>
              <a:rPr lang="en-US" sz="2400" dirty="0">
                <a:cs typeface="Arial" pitchFamily="34" charset="0"/>
              </a:rPr>
              <a:t> </a:t>
            </a:r>
            <a:r>
              <a:rPr lang="el-GR" sz="2400" dirty="0">
                <a:cs typeface="Arial" pitchFamily="34" charset="0"/>
              </a:rPr>
              <a:t>άσκηση, </a:t>
            </a:r>
            <a:r>
              <a:rPr lang="el-GR" sz="2400" dirty="0" smtClean="0">
                <a:cs typeface="Arial" pitchFamily="34" charset="0"/>
              </a:rPr>
              <a:t>↑ </a:t>
            </a:r>
            <a:r>
              <a:rPr lang="el-GR" sz="2400" dirty="0">
                <a:cs typeface="Arial" pitchFamily="34" charset="0"/>
              </a:rPr>
              <a:t>Όγκος Παλμού</a:t>
            </a:r>
            <a:r>
              <a:rPr lang="el-GR" sz="2400" dirty="0" smtClean="0">
                <a:cs typeface="Arial" pitchFamily="34" charset="0"/>
              </a:rPr>
              <a:t>, </a:t>
            </a:r>
            <a:r>
              <a:rPr lang="el-GR" sz="2400" dirty="0">
                <a:cs typeface="Arial" pitchFamily="34" charset="0"/>
              </a:rPr>
              <a:t>↑ Μέγιστης Καρδιακής Παροχής, ↑</a:t>
            </a:r>
            <a:r>
              <a:rPr lang="en-US" sz="2400" dirty="0">
                <a:cs typeface="Arial" pitchFamily="34" charset="0"/>
              </a:rPr>
              <a:t>V</a:t>
            </a:r>
            <a:r>
              <a:rPr lang="el-GR" sz="2400" dirty="0">
                <a:cs typeface="Arial" pitchFamily="34" charset="0"/>
              </a:rPr>
              <a:t>0</a:t>
            </a:r>
            <a:r>
              <a:rPr lang="el-GR" sz="2400" b="1" baseline="-25000" dirty="0">
                <a:cs typeface="Arial" pitchFamily="34" charset="0"/>
              </a:rPr>
              <a:t>2</a:t>
            </a:r>
            <a:r>
              <a:rPr lang="en-US" sz="2400" dirty="0">
                <a:cs typeface="Arial" pitchFamily="34" charset="0"/>
              </a:rPr>
              <a:t>max, </a:t>
            </a:r>
            <a:r>
              <a:rPr lang="el-GR" sz="2400" dirty="0">
                <a:cs typeface="Arial" pitchFamily="34" charset="0"/>
              </a:rPr>
              <a:t>Ταχύτερη επαναφορά της ΚΣ και της συστολικής ΑΠ μετά τον τερματισμό της άσκησης.</a:t>
            </a:r>
            <a:br>
              <a:rPr lang="el-GR" sz="2400" dirty="0">
                <a:cs typeface="Arial" pitchFamily="34" charset="0"/>
              </a:rPr>
            </a:br>
            <a:r>
              <a:rPr lang="el-GR" sz="1000" dirty="0"/>
              <a:t/>
            </a:r>
            <a:br>
              <a:rPr lang="el-GR" sz="1000" dirty="0"/>
            </a:br>
            <a:r>
              <a:rPr lang="el-GR" sz="2400" b="1" dirty="0">
                <a:solidFill>
                  <a:srgbClr val="800000"/>
                </a:solidFill>
                <a:cs typeface="Arial" pitchFamily="34" charset="0"/>
              </a:rPr>
              <a:t>ΙΙ. Μορφολογικές αλλαγές:</a:t>
            </a:r>
            <a:r>
              <a:rPr lang="el-GR" sz="2400" dirty="0">
                <a:cs typeface="Arial" pitchFamily="34" charset="0"/>
              </a:rPr>
              <a:t>  ↑ τελοδιαστολικού όγκου αριστερής κοιλίας, διαστολή στεφανιαίων αρτηριών, ↑ αριθμού τριχοειδών που </a:t>
            </a:r>
            <a:r>
              <a:rPr lang="el-GR" sz="2400" dirty="0" smtClean="0">
                <a:cs typeface="Arial" pitchFamily="34" charset="0"/>
              </a:rPr>
              <a:t>αιματώνουν </a:t>
            </a:r>
            <a:r>
              <a:rPr lang="el-GR" sz="2400" dirty="0">
                <a:cs typeface="Arial" pitchFamily="34" charset="0"/>
              </a:rPr>
              <a:t>τις ίνες του μυοκαρδίου, κ.α.</a:t>
            </a:r>
            <a:br>
              <a:rPr lang="el-GR" sz="2400" dirty="0">
                <a:cs typeface="Arial" pitchFamily="34" charset="0"/>
              </a:rPr>
            </a:br>
            <a:r>
              <a:rPr lang="el-GR" sz="1000" dirty="0">
                <a:cs typeface="Arial" pitchFamily="34" charset="0"/>
              </a:rPr>
              <a:t/>
            </a:r>
            <a:br>
              <a:rPr lang="el-GR" sz="1000" dirty="0">
                <a:cs typeface="Arial" pitchFamily="34" charset="0"/>
              </a:rPr>
            </a:br>
            <a:r>
              <a:rPr lang="el-GR" sz="2400" b="1" dirty="0">
                <a:solidFill>
                  <a:srgbClr val="800000"/>
                </a:solidFill>
                <a:cs typeface="Arial" pitchFamily="34" charset="0"/>
              </a:rPr>
              <a:t>ΙΙΙ. Μεταβολικές προσαρμογές:  </a:t>
            </a:r>
            <a:r>
              <a:rPr lang="el-GR" sz="2400" dirty="0">
                <a:cs typeface="Arial" pitchFamily="34" charset="0"/>
              </a:rPr>
              <a:t>↑</a:t>
            </a:r>
            <a:r>
              <a:rPr lang="en-US" sz="2400" dirty="0">
                <a:cs typeface="Arial" pitchFamily="34" charset="0"/>
              </a:rPr>
              <a:t>HDL</a:t>
            </a:r>
            <a:r>
              <a:rPr lang="el-GR" sz="2400" dirty="0">
                <a:cs typeface="Arial" pitchFamily="34" charset="0"/>
              </a:rPr>
              <a:t>, ↓</a:t>
            </a:r>
            <a:r>
              <a:rPr lang="en-US" sz="2400" dirty="0">
                <a:cs typeface="Arial" pitchFamily="34" charset="0"/>
              </a:rPr>
              <a:t>LDL</a:t>
            </a:r>
            <a:r>
              <a:rPr lang="el-GR" sz="2400" dirty="0">
                <a:cs typeface="Arial" pitchFamily="34" charset="0"/>
              </a:rPr>
              <a:t>, ↓</a:t>
            </a:r>
            <a:r>
              <a:rPr lang="en-US" sz="2400" dirty="0">
                <a:cs typeface="Arial" pitchFamily="34" charset="0"/>
              </a:rPr>
              <a:t>VLDL</a:t>
            </a:r>
            <a:r>
              <a:rPr lang="el-GR" sz="2400" dirty="0">
                <a:cs typeface="Arial" pitchFamily="34" charset="0"/>
              </a:rPr>
              <a:t>,</a:t>
            </a:r>
            <a:r>
              <a:rPr lang="en-US" sz="2400" dirty="0">
                <a:cs typeface="Arial" pitchFamily="34" charset="0"/>
              </a:rPr>
              <a:t>  </a:t>
            </a:r>
            <a:r>
              <a:rPr lang="el-GR" sz="2400" dirty="0">
                <a:cs typeface="Arial" pitchFamily="34" charset="0"/>
              </a:rPr>
              <a:t>                              ↓ τριγλυκερίδια, βελτίωση μεταβολισμού ινσουλίνης και</a:t>
            </a:r>
            <a:r>
              <a:rPr lang="en-US" sz="2400" dirty="0">
                <a:cs typeface="Arial" pitchFamily="34" charset="0"/>
              </a:rPr>
              <a:t> </a:t>
            </a:r>
            <a:r>
              <a:rPr lang="el-GR" sz="2400" dirty="0">
                <a:cs typeface="Arial" pitchFamily="34" charset="0"/>
              </a:rPr>
              <a:t>γλυκογόνου, </a:t>
            </a:r>
            <a:r>
              <a:rPr lang="el-GR" sz="2400" dirty="0" smtClean="0">
                <a:cs typeface="Arial" pitchFamily="34" charset="0"/>
              </a:rPr>
              <a:t> </a:t>
            </a:r>
            <a:r>
              <a:rPr lang="el-GR" sz="2400" dirty="0">
                <a:cs typeface="Arial" pitchFamily="34" charset="0"/>
              </a:rPr>
              <a:t>↓ κατεχολαμίνες στο αίμα</a:t>
            </a:r>
            <a:r>
              <a:rPr lang="el-GR" sz="2400" dirty="0" smtClean="0">
                <a:cs typeface="Arial" pitchFamily="34" charset="0"/>
              </a:rPr>
              <a:t>, </a:t>
            </a:r>
            <a:r>
              <a:rPr lang="el-GR" sz="2400" dirty="0">
                <a:cs typeface="Arial" pitchFamily="34" charset="0"/>
              </a:rPr>
              <a:t>↑ ινοδολυτική ικανότητα, κ.α.</a:t>
            </a:r>
            <a:endParaRPr lang="el-GR" sz="24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71683" name="Line 6"/>
          <p:cNvSpPr>
            <a:spLocks noChangeShapeType="1"/>
          </p:cNvSpPr>
          <p:nvPr/>
        </p:nvSpPr>
        <p:spPr bwMode="auto">
          <a:xfrm>
            <a:off x="338667" y="1412776"/>
            <a:ext cx="840979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a:solidFill>
                <a:prstClr val="black"/>
              </a:solidFill>
            </a:endParaRPr>
          </a:p>
        </p:txBody>
      </p:sp>
    </p:spTree>
    <p:extLst>
      <p:ext uri="{BB962C8B-B14F-4D97-AF65-F5344CB8AC3E}">
        <p14:creationId xmlns:p14="http://schemas.microsoft.com/office/powerpoint/2010/main" val="298790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6acd659b4765cfa572ec245ffbd559807712"/>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papathanasiou">
  <a:themeElements>
    <a:clrScheme name="Προσαρμοσμένο 1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TotalTime>
  <Words>1810</Words>
  <Application>Microsoft Office PowerPoint</Application>
  <PresentationFormat>Προβολή στην οθόνη (4:3)</PresentationFormat>
  <Paragraphs>181</Paragraphs>
  <Slides>24</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OC_template_updated</vt:lpstr>
      <vt:lpstr>2_OC_template_papathanasiou</vt:lpstr>
      <vt:lpstr>Φυσικοθεραπεία Καρδιοαγγειακών Παθήσεων</vt:lpstr>
      <vt:lpstr>Θεματική Ενότητα 2</vt:lpstr>
      <vt:lpstr>Ενεργειακή Βάση της Άσκησης</vt:lpstr>
      <vt:lpstr>Παραγωγή - Ανασύνθεση ATP</vt:lpstr>
      <vt:lpstr> Αερόβιος μεταβολισμός</vt:lpstr>
      <vt:lpstr>Αεροβική Άσκηση</vt:lpstr>
      <vt:lpstr>Μακρόχρονη Εκγύμναση με Αεροβική Άσκηση</vt:lpstr>
      <vt:lpstr>Αποτελέσματα της Μακρόχρονης      και Συστηματικής Άσκησης [1/2]</vt:lpstr>
      <vt:lpstr>Αποτελέσματα της Μακρόχρονης      και Συστηματικής Άσκησης [2/2]</vt:lpstr>
      <vt:lpstr>Αναερόβιος Μεταβολισμός</vt:lpstr>
      <vt:lpstr>Πρόγραμμα Ενδυνάμωσης Ασκήσεις Αντίστασης [1/2]</vt:lpstr>
      <vt:lpstr>Πρόγραμμα Ενδυνάμωσης Ασκήσεις Αντίστασης [2/2]</vt:lpstr>
      <vt:lpstr>Λειτουργική Ικανότητα του  Κυκλοφορικού Συστήματος [1/3]</vt:lpstr>
      <vt:lpstr>Λειτουργική Ικανότητα του  Κυκλοφορικού Συστήματος [2/3]</vt:lpstr>
      <vt:lpstr>Λειτουργική Ικανότητα του  Κυκλοφορικού Συστήματος [3/3]</vt:lpstr>
      <vt:lpstr>Θεματική Ενότητα 2 Βιβλιογραφία [1/2]</vt:lpstr>
      <vt:lpstr>Θεματική Ενότητα 2 Βιβλιογραφία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40</cp:revision>
  <dcterms:created xsi:type="dcterms:W3CDTF">2013-03-04T13:35:19Z</dcterms:created>
  <dcterms:modified xsi:type="dcterms:W3CDTF">2015-12-02T13:36:57Z</dcterms:modified>
</cp:coreProperties>
</file>