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9" r:id="rId6"/>
    <p:sldId id="336" r:id="rId7"/>
    <p:sldId id="330" r:id="rId8"/>
    <p:sldId id="337" r:id="rId9"/>
    <p:sldId id="327" r:id="rId10"/>
    <p:sldId id="329" r:id="rId11"/>
    <p:sldId id="310" r:id="rId12"/>
    <p:sldId id="311" r:id="rId13"/>
    <p:sldId id="334" r:id="rId14"/>
    <p:sldId id="322" r:id="rId15"/>
    <p:sldId id="312" r:id="rId16"/>
    <p:sldId id="332" r:id="rId17"/>
    <p:sldId id="298" r:id="rId18"/>
    <p:sldId id="288" r:id="rId19"/>
    <p:sldId id="287" r:id="rId20"/>
    <p:sldId id="331" r:id="rId21"/>
    <p:sldId id="280" r:id="rId22"/>
    <p:sldId id="333" r:id="rId23"/>
    <p:sldId id="278" r:id="rId24"/>
    <p:sldId id="257" r:id="rId25"/>
    <p:sldId id="267" r:id="rId26"/>
    <p:sldId id="269" r:id="rId27"/>
    <p:sldId id="276" r:id="rId28"/>
    <p:sldId id="277" r:id="rId29"/>
    <p:sldId id="271" r:id="rId30"/>
    <p:sldId id="274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A82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kle_Pronation_Posi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Ducky2315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chenkelhalswinkel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ILA-bo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3%CE%B9%CF%8C%CE%B3%CE%BA%CE%B1-%CE%B4%CE%B9%CE%B1%CE%BB%CE%BF%CE%B3%CE%B9%CF%83%CE%BC%CF%8C-%CF%80%CE%BD%CE%B5%CF%85%CE%BC%CE%B1%CF%84%CE%B9%CE%BA%CE%AE-%CF%88%CF%85%CF%87%CE%B9%CE%BA%CE%AE-15343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publicdomain/zero/1.0/deed.e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4%CE%B9%CE%B1%CF%84%CE%AC%CF%83%CE%B5%CE%B9%CF%82-%CE%AC%CF%83%CE%BA%CE%B7%CF%83%CE%B7-%CF%84%CE%AD%CE%BD%CF%84%CF%89%CE%BC%CE%B1-%CF%84%CE%B1%CE%B9%CF%81%CE%B9%CE%AC%CE%B6%CE%B5%CE%B9-37268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publicdomain/zero/1.0/deed.e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portex/564317333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2.0/" TargetMode="External"/><Relationship Id="rId4" Type="http://schemas.openxmlformats.org/officeDocument/2006/relationships/hyperlink" Target="https://www.flickr.com/photos/sportex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epilateshundred.blogspot.gr/2011/04/posture-201-kyphosi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100" b="1" dirty="0" smtClean="0"/>
              <a:t>Ενότητα </a:t>
            </a:r>
            <a:r>
              <a:rPr lang="en-US" sz="3100" b="1" dirty="0" smtClean="0"/>
              <a:t>2</a:t>
            </a:r>
            <a:r>
              <a:rPr lang="el-GR" sz="3100" dirty="0" smtClean="0"/>
              <a:t>:</a:t>
            </a:r>
            <a:r>
              <a:rPr lang="en-US" sz="3100" dirty="0" smtClean="0"/>
              <a:t> </a:t>
            </a:r>
            <a:r>
              <a:rPr lang="el-GR" sz="3100" dirty="0" smtClean="0"/>
              <a:t>Όρθια στάση</a:t>
            </a:r>
            <a:endParaRPr lang="en-US" sz="31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2600" dirty="0"/>
              <a:t>Δωροθέα Μακρυγιάννη</a:t>
            </a:r>
            <a:r>
              <a:rPr lang="en-US" sz="2600" dirty="0"/>
              <a:t> Pt MSc</a:t>
            </a:r>
            <a:endParaRPr lang="el-GR" sz="2600" dirty="0"/>
          </a:p>
          <a:p>
            <a:r>
              <a:rPr lang="el-GR" sz="2600" dirty="0"/>
              <a:t>Τμήμα </a:t>
            </a:r>
            <a:r>
              <a:rPr lang="el-GR" sz="2600" dirty="0" smtClean="0"/>
              <a:t>Φυσικοθεραπείας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Ποδοκνημική</a:t>
            </a:r>
            <a:r>
              <a:rPr lang="el-GR" sz="3600" dirty="0" smtClean="0"/>
              <a:t> Άρθρωση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Picture 4" descr="File:Ankle Pronation Posi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453" y="1412776"/>
            <a:ext cx="6626923" cy="48451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73469" y="5805264"/>
            <a:ext cx="63367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Πρηνισμός                   Μέση θέση                   Υπτιασμός </a:t>
            </a:r>
            <a:endParaRPr lang="el-GR" dirty="0"/>
          </a:p>
        </p:txBody>
      </p:sp>
      <p:sp>
        <p:nvSpPr>
          <p:cNvPr id="8" name="Rectangle 11"/>
          <p:cNvSpPr/>
          <p:nvPr/>
        </p:nvSpPr>
        <p:spPr>
          <a:xfrm>
            <a:off x="2913629" y="6297765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Ankle Pronation </a:t>
            </a:r>
            <a:r>
              <a:rPr lang="en-US" sz="1200" dirty="0" smtClean="0">
                <a:latin typeface="+mn-lt"/>
                <a:hlinkClick r:id="rId3"/>
              </a:rPr>
              <a:t>Position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+mn-lt"/>
                <a:hlinkClick r:id="rId4" tooltip="User:Ducky2315 (page does not exist)"/>
              </a:rPr>
              <a:t>Ducky2315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5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Ραιβό - Βλαισό  Γόνατο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Στη περίπτωση ραιβού ή βλαισού γόνατος, τα φορτία που ασκούνται δεν εξισορροπούνται φυσιολογικά. </a:t>
            </a:r>
          </a:p>
          <a:p>
            <a:r>
              <a:rPr lang="el-GR" dirty="0" smtClean="0"/>
              <a:t>Στην μία πλευρά του γόνατος αναπτύσσεται παθολογική  πίεση και στην αντίθετη παθολογική διάταση, ανάλογα με την παρέκκλιση.</a:t>
            </a:r>
          </a:p>
          <a:p>
            <a:r>
              <a:rPr lang="el-GR" dirty="0" smtClean="0"/>
              <a:t>Σε βάθος χρόνου, στις αρθρώσεις, προκαλούνται  εκφυλιστικές αλλοιώσεις.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Ραιβό - Βλαισό  Γόνατο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184576"/>
          </a:xfrm>
        </p:spPr>
        <p:txBody>
          <a:bodyPr/>
          <a:lstStyle/>
          <a:p>
            <a:r>
              <a:rPr lang="el-GR" dirty="0" smtClean="0"/>
              <a:t>Στην όρθια στάση,  με τα κάτω άκρα σε προσαγωγή, η </a:t>
            </a:r>
            <a:r>
              <a:rPr lang="el-GR" dirty="0" err="1" smtClean="0"/>
              <a:t>μεσοκονδύλια</a:t>
            </a:r>
            <a:r>
              <a:rPr lang="el-GR" dirty="0" smtClean="0"/>
              <a:t> και η </a:t>
            </a:r>
            <a:r>
              <a:rPr lang="el-GR" dirty="0" err="1" smtClean="0"/>
              <a:t>μεσοσφυριαία</a:t>
            </a:r>
            <a:r>
              <a:rPr lang="el-GR" dirty="0" smtClean="0"/>
              <a:t> απόσταση σε γόνατα και </a:t>
            </a:r>
            <a:r>
              <a:rPr lang="el-GR" dirty="0" err="1" smtClean="0"/>
              <a:t>ποδοκνημικές</a:t>
            </a:r>
            <a:r>
              <a:rPr lang="el-GR" dirty="0" smtClean="0"/>
              <a:t> αντίστοιχα δείχνουν παρέκκλιση από τους φυσιολογικούς άξονες φόρτισης. </a:t>
            </a:r>
          </a:p>
          <a:p>
            <a:r>
              <a:rPr lang="el-GR" dirty="0" err="1" smtClean="0"/>
              <a:t>Μεσοκονδύλια</a:t>
            </a:r>
            <a:r>
              <a:rPr lang="el-GR" dirty="0" smtClean="0"/>
              <a:t> απόσταση μεγαλύτερη των 3</a:t>
            </a:r>
            <a:r>
              <a:rPr lang="en-US" dirty="0" smtClean="0"/>
              <a:t> cm</a:t>
            </a:r>
            <a:r>
              <a:rPr lang="el-GR" dirty="0" smtClean="0"/>
              <a:t> και </a:t>
            </a:r>
            <a:r>
              <a:rPr lang="el-GR" dirty="0" err="1" smtClean="0"/>
              <a:t>μεσοσφυριαία</a:t>
            </a:r>
            <a:r>
              <a:rPr lang="el-GR" dirty="0" smtClean="0"/>
              <a:t> μεγαλύτερη των 5 </a:t>
            </a:r>
            <a:r>
              <a:rPr lang="en-US" dirty="0" smtClean="0"/>
              <a:t>cm</a:t>
            </a:r>
            <a:r>
              <a:rPr lang="el-GR" dirty="0" smtClean="0"/>
              <a:t> είναι τιμές παθολογικές.</a:t>
            </a:r>
          </a:p>
          <a:p>
            <a:r>
              <a:rPr lang="el-GR" dirty="0" smtClean="0"/>
              <a:t>Στην διάρκεια του πρώτου έτους ραιβό γόνατο 20</a:t>
            </a:r>
            <a:r>
              <a:rPr lang="el-GR" baseline="30000" dirty="0" smtClean="0"/>
              <a:t>Ο</a:t>
            </a:r>
            <a:r>
              <a:rPr lang="el-GR" dirty="0" smtClean="0"/>
              <a:t> και στην ηλικία των δύο ετών 10</a:t>
            </a:r>
            <a:r>
              <a:rPr lang="el-GR" baseline="30000" dirty="0" smtClean="0"/>
              <a:t>Ο</a:t>
            </a:r>
            <a:r>
              <a:rPr lang="el-GR" dirty="0" smtClean="0"/>
              <a:t> θεωρείται φυσιολογικό. </a:t>
            </a:r>
          </a:p>
          <a:p>
            <a:r>
              <a:rPr lang="el-GR" dirty="0" smtClean="0"/>
              <a:t>Τα κάτω άκρα με την εξέλιξη της ανάπτυξης </a:t>
            </a:r>
            <a:r>
              <a:rPr lang="el-GR" dirty="0" err="1" smtClean="0"/>
              <a:t>ευθιάζονται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Από την σχολική ηλικία οι τιμές είναι οι μέσες φυσιολογικές.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Ηλικία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4" descr="File:Schenkelhalswinkel.sv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396109" cy="308503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Στρογγυλεμένο ορθογώνιο"/>
          <p:cNvSpPr/>
          <p:nvPr/>
        </p:nvSpPr>
        <p:spPr>
          <a:xfrm>
            <a:off x="395536" y="2924944"/>
            <a:ext cx="2304256" cy="72008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Παιδιά  (3 ετών) </a:t>
            </a:r>
            <a:endParaRPr lang="el-GR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3347864" y="2924944"/>
            <a:ext cx="2160240" cy="64807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Ενήλικες</a:t>
            </a:r>
            <a:endParaRPr lang="el-GR" dirty="0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6156176" y="2924944"/>
            <a:ext cx="2304256" cy="64807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Υπερήλικες  </a:t>
            </a:r>
            <a:endParaRPr lang="el-GR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95536" y="112474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στάση του ατόμου επηρεάζεται από την ηλικία καθώς πολλές παράμετροι σχετίζονται με αυτή.                  Παράδειγμα η γωνία έγκλισης του ισχίου.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3201362" y="6093296"/>
            <a:ext cx="2617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Schenkelhalswinkel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ILA-boy"/>
              </a:rPr>
              <a:t>ILA-boy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Εκτίμηση Κίνησης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  τον έλεγχο της στάσης και την εκτίμηση της κίνησης   εντοπίζονται:</a:t>
            </a:r>
          </a:p>
          <a:p>
            <a:pPr lvl="1"/>
            <a:r>
              <a:rPr lang="el-GR" dirty="0" smtClean="0"/>
              <a:t>Οι  παρεκκλίσεις από τις φυσιολογικές συνεργασίες, που αφορούν  στα συστήματα του σώματος,</a:t>
            </a:r>
          </a:p>
          <a:p>
            <a:pPr lvl="1"/>
            <a:r>
              <a:rPr lang="el-GR" dirty="0" smtClean="0"/>
              <a:t>Οι παράγοντες, που εμπλέκονται, και ευθύνονται για τις εν λόγω παρεκκλίσεις. </a:t>
            </a:r>
          </a:p>
          <a:p>
            <a:r>
              <a:rPr lang="el-GR" dirty="0" smtClean="0"/>
              <a:t>Με κατάλληλες παρεμβάσεις, επιδιώκεται διόρθωση των μυών, των αρθρώσεων, της ιδιοδεκτικότητας  και της </a:t>
            </a:r>
            <a:r>
              <a:rPr lang="el-GR" dirty="0" err="1" smtClean="0"/>
              <a:t>νευρομυϊκής</a:t>
            </a:r>
            <a:r>
              <a:rPr lang="el-GR" dirty="0" smtClean="0"/>
              <a:t>  συναρμογής. 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Στόχοι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Όταν εκτιμάται η στάση, καθώς γίνεται παρατήρηση, πρέπει:</a:t>
            </a:r>
          </a:p>
          <a:p>
            <a:pPr lvl="1"/>
            <a:r>
              <a:rPr lang="el-GR" dirty="0" smtClean="0"/>
              <a:t>Να γίνεται συνολικά  προσέγγιση της κίνησης.</a:t>
            </a:r>
          </a:p>
          <a:p>
            <a:pPr lvl="1"/>
            <a:r>
              <a:rPr lang="el-GR" dirty="0" smtClean="0"/>
              <a:t>Να εντοπίζεται η προβληματική κινητική αλυσίδα.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φυσικοθεραπευτική</a:t>
            </a:r>
            <a:r>
              <a:rPr lang="el-GR" dirty="0" smtClean="0"/>
              <a:t> παρέμβαση  έχει στόχο:</a:t>
            </a:r>
          </a:p>
          <a:p>
            <a:pPr lvl="1"/>
            <a:r>
              <a:rPr lang="el-GR" dirty="0" smtClean="0"/>
              <a:t>Την  ενεργοποίηση των μυϊκών δομών μέσω της σταθεροποίησης με εφαρμογή καταλλήλων ασκήσεων.</a:t>
            </a:r>
          </a:p>
          <a:p>
            <a:pPr lvl="1"/>
            <a:r>
              <a:rPr lang="el-GR" dirty="0" smtClean="0"/>
              <a:t>Την  επίδραση  στο κεντρικό νευρικό σύστημα  και  τη πολύπλοκη </a:t>
            </a:r>
            <a:r>
              <a:rPr lang="el-GR" dirty="0" err="1" smtClean="0"/>
              <a:t>νευρομυϊκή</a:t>
            </a:r>
            <a:r>
              <a:rPr lang="el-GR" dirty="0" smtClean="0"/>
              <a:t> λειτουργία με ασκήσεις ενεργητικές.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Στόχοι</a:t>
            </a:r>
            <a:r>
              <a:rPr lang="el-GR" dirty="0" smtClean="0"/>
              <a:t>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l-GR" dirty="0" smtClean="0"/>
              <a:t>Δίνουμε στο άτομο ένα εξατομικευμένο πρόγραμμα διορθωτικών ασκήσεων.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dirty="0" smtClean="0"/>
              <a:t>Γίνεται συστηματική πρόοδος στην εκγύμναση με επίτευξη συγκεκριμένων στόχων, όπως: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l-GR" dirty="0" smtClean="0"/>
              <a:t>Η ταχύτητα, ο ρυθμός και η  ένταση της κίνησης,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l-GR" dirty="0" smtClean="0"/>
              <a:t>Η  δύναμη και η μυϊκή  ισχύς.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l-GR" dirty="0" smtClean="0"/>
              <a:t>Η  φυσιολογική τροχιά των αρθρώσεων και η ελαστικότητα των συσταλτών και μη συσταλτών κατασκευών.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l-GR" dirty="0" smtClean="0"/>
              <a:t>Ο έλεγχος του πυρήνα του σώματος - της λεκάνης.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Ελαστικότητα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4" descr="Γιόγκα, Διαλογισμό, Πνευματική, Ψυχική, Hindui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360706" cy="381642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6660232" y="1340768"/>
            <a:ext cx="241176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λαστικότητα</a:t>
            </a:r>
            <a:r>
              <a:rPr lang="el-GR" sz="2600" dirty="0" smtClean="0">
                <a:latin typeface="+mn-lt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αυξάνει την 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λειτουργική</a:t>
            </a:r>
            <a:r>
              <a:rPr lang="el-GR" sz="2600" dirty="0">
                <a:latin typeface="+mn-lt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τροχιά και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μειώνει την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πιθανότητα</a:t>
            </a:r>
            <a:r>
              <a:rPr lang="el-GR" sz="2600" dirty="0">
                <a:latin typeface="+mn-lt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τραυματισμού.</a:t>
            </a:r>
          </a:p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691680" y="5522748"/>
            <a:ext cx="3312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3"/>
              </a:rPr>
              <a:t>pixabay.com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CC0 1.0</a:t>
            </a:r>
            <a:r>
              <a:rPr lang="el-GR" sz="1200" dirty="0" smtClean="0">
                <a:latin typeface="+mn-lt"/>
              </a:rPr>
              <a:t> 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Κινητική Προσέγγιση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l-GR" dirty="0" smtClean="0"/>
              <a:t>Το εφαρμοζόμενο πρόγραμμα,  με γνώμονα τον τελικό στόχο, πρέπει να χαρακτηρίζεται  από  απλότητα  συγχρόνως και  πολυπλοκότητα.</a:t>
            </a:r>
          </a:p>
          <a:p>
            <a:r>
              <a:rPr lang="el-GR" dirty="0" smtClean="0"/>
              <a:t>Σκοπός είναι η διόρθωση των αποκλίσεων στη μυϊκή δραστηριότητα με ενεργητική άσκηση για: </a:t>
            </a:r>
          </a:p>
          <a:p>
            <a:pPr lvl="1"/>
            <a:r>
              <a:rPr lang="el-GR" dirty="0" smtClean="0"/>
              <a:t> Διάταση των μυϊκών συστημάτων</a:t>
            </a:r>
          </a:p>
          <a:p>
            <a:pPr lvl="1"/>
            <a:r>
              <a:rPr lang="el-GR" dirty="0" smtClean="0"/>
              <a:t>Χαλάρωση των μυϊκών συστημάτων</a:t>
            </a:r>
          </a:p>
          <a:p>
            <a:pPr lvl="1"/>
            <a:r>
              <a:rPr lang="el-GR" dirty="0" smtClean="0"/>
              <a:t>Ενεργοποίηση των μυϊκών συστημάτων  που έχουν την ευθύνη του ελέγχου και της υλοποίησης της κίνησης.</a:t>
            </a:r>
          </a:p>
          <a:p>
            <a:endParaRPr lang="el-GR" dirty="0" smtClean="0"/>
          </a:p>
          <a:p>
            <a:pPr lvl="1"/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Κινητική Προσέγγιση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544616"/>
          </a:xfrm>
        </p:spPr>
        <p:txBody>
          <a:bodyPr>
            <a:norm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l-GR" dirty="0" smtClean="0"/>
              <a:t>Το πολυσύνθετο πρόγραμμα της ενεργητικής άσκησης φιλοδοξεί να επηρεάσει όλες τις παραμέτρους της κίνησης.</a:t>
            </a:r>
          </a:p>
          <a:p>
            <a:r>
              <a:rPr lang="el-GR" dirty="0" smtClean="0"/>
              <a:t>Τα μαλακά μόρια επιμηκύνονται ή βραχύνονται εκλεκτικά, εξασφαλίζοντας κάθε στιγμή το κατάλληλο μήκος των εμπλεκομένων ιστών, ώστε να προκαλέσουν ή να επιτρέψουν την κίνηση. </a:t>
            </a:r>
          </a:p>
          <a:p>
            <a:r>
              <a:rPr lang="el-GR" dirty="0" smtClean="0"/>
              <a:t>Η σπονδυλική στήλη εξασφαλίζει  εσωτερική σταθερότητα με τους μεσοσπονδύλιους δίσκους και τους περιβάλλοντες συνδέσμους,  ενώ οι μύες  δίδουν εξωτερική σταθερότητα. </a:t>
            </a:r>
          </a:p>
          <a:p>
            <a:r>
              <a:rPr lang="el-GR" dirty="0" smtClean="0"/>
              <a:t>Η  φυσιολογική στάση έχει το μικρότερο ενεργειακό κόστος δηλαδή  είναι  η πιο «φθηνή στάση»  και η πλέον αποδεκτή. 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Γραμμή της Βαρύτητας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Στον όρθιο φυσιολογικό  άνθρωπο η γραμμή της βαρύτητας:</a:t>
            </a:r>
          </a:p>
          <a:p>
            <a:pPr lvl="1"/>
            <a:r>
              <a:rPr lang="el-GR" dirty="0" smtClean="0"/>
              <a:t>Φέρεται κατακόρυφα από το κέντρο βάρους του σώματος  μέχρι το έδαφος.</a:t>
            </a:r>
          </a:p>
          <a:p>
            <a:pPr lvl="1"/>
            <a:r>
              <a:rPr lang="el-GR" dirty="0" smtClean="0"/>
              <a:t>Διασχίζει τον έξω ακουστικό πόρο, τον οδόντα του άξονα, τα σημεία μετάπτωσης των φυσιολογικών καμπών της σπονδυλικής στήλης (αυχενική - θωρακική και θωρακική - οσφυϊκή), τις αρθρώσεις του ισχίου, γόνατος και </a:t>
            </a:r>
            <a:r>
              <a:rPr lang="el-GR" dirty="0" err="1" smtClean="0"/>
              <a:t>ποδοκνημικής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Περνά  λίγα εκατοστά εμπρός από τον εγκάρσιο άξονα της άρθρωσης του ισχίου.</a:t>
            </a: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Ενεργητική Άσκηση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5" name="Picture 2" descr="Διατάσεις, Άσκηση, Τέντωμα, Ταιριάζει, Εκπαίδευσ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381642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827584" y="1700808"/>
            <a:ext cx="4104456" cy="10801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Χαλάρωση - Διάταση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Ιδιοδεκτικότητα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Κιναισθησία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67109" y="5681630"/>
            <a:ext cx="3312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3"/>
              </a:rPr>
              <a:t>pixabay.com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CC0 1.0</a:t>
            </a:r>
            <a:r>
              <a:rPr lang="el-GR" sz="1200" dirty="0" smtClean="0">
                <a:latin typeface="+mn-lt"/>
              </a:rPr>
              <a:t> 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</a:t>
            </a:r>
            <a:r>
              <a:rPr lang="el-GR" sz="2000" smtClean="0"/>
              <a:t>Εργονομία </a:t>
            </a:r>
            <a:r>
              <a:rPr lang="el-GR" sz="2000" smtClean="0"/>
              <a:t>(Ε).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Όρθια στάση».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Γραμμή της Βαρύτητας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2" descr="https://farm6.staticflickr.com/5221/5643173332_730633ee93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407" t="3947" r="36787" b="22312"/>
          <a:stretch>
            <a:fillRect/>
          </a:stretch>
        </p:blipFill>
        <p:spPr bwMode="auto">
          <a:xfrm>
            <a:off x="3534176" y="1052736"/>
            <a:ext cx="1584176" cy="5713499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046344" y="2041091"/>
            <a:ext cx="236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Αυχενικοί  σπόνδυλοι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974336" y="3193219"/>
            <a:ext cx="234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Οσφυϊκοί  σπόνδυλοι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974336" y="3697275"/>
            <a:ext cx="227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Άρθρωση του ισχίου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5046344" y="1537035"/>
            <a:ext cx="2622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Έξω ακουστικός πόρος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5190360" y="477739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Κέντρο της άρθρωσης  του γόνατος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5046344" y="5857515"/>
            <a:ext cx="158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Έξω σφυρό, </a:t>
            </a:r>
            <a:r>
              <a:rPr lang="el-GR" dirty="0" err="1" smtClean="0"/>
              <a:t>ποδοκνημική</a:t>
            </a:r>
            <a:endParaRPr lang="el-GR" dirty="0" smtClean="0"/>
          </a:p>
        </p:txBody>
      </p:sp>
      <p:sp>
        <p:nvSpPr>
          <p:cNvPr id="12" name="11 - Ορθογώνιο"/>
          <p:cNvSpPr/>
          <p:nvPr/>
        </p:nvSpPr>
        <p:spPr>
          <a:xfrm>
            <a:off x="1733976" y="3913299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Ηβική σύμφυση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402336" y="3409243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Πρόσθια άνω λαγόνια άκανθα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797872" y="2113099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/>
              <a:t>Γληνοβραχιόνια</a:t>
            </a:r>
            <a:r>
              <a:rPr lang="el-GR" dirty="0" smtClean="0"/>
              <a:t> άρθρωση</a:t>
            </a:r>
          </a:p>
        </p:txBody>
      </p:sp>
      <p:sp>
        <p:nvSpPr>
          <p:cNvPr id="16" name="Rectangle 6"/>
          <p:cNvSpPr/>
          <p:nvPr/>
        </p:nvSpPr>
        <p:spPr>
          <a:xfrm>
            <a:off x="844300" y="6273013"/>
            <a:ext cx="29225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latin typeface="+mn-lt"/>
                <a:hlinkClick r:id="rId3"/>
              </a:rPr>
              <a:t>Optimal posture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>
                <a:latin typeface="+mn-lt"/>
                <a:hlinkClick r:id="rId4" tooltip="Go to sportEX journals's photostream"/>
              </a:rPr>
              <a:t>sportEX</a:t>
            </a:r>
            <a:r>
              <a:rPr lang="en-US" sz="1200" dirty="0">
                <a:latin typeface="+mn-lt"/>
                <a:hlinkClick r:id="rId4" tooltip="Go to sportEX journals's photostream"/>
              </a:rPr>
              <a:t> journals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latin typeface="+mn-lt"/>
                <a:hlinkClick r:id="rId5"/>
              </a:rPr>
              <a:t>CC BY-ND 2.0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Παράγοντες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Οι παράγοντες που επηρεάζουν τη διαμόρφωση της στάσης του ατόμου  σχετίζονται με:</a:t>
            </a:r>
          </a:p>
          <a:p>
            <a:pPr lvl="1"/>
            <a:r>
              <a:rPr lang="el-GR" dirty="0" smtClean="0"/>
              <a:t>Την εξέλιξη,</a:t>
            </a:r>
          </a:p>
          <a:p>
            <a:pPr lvl="1"/>
            <a:r>
              <a:rPr lang="el-GR" dirty="0" smtClean="0"/>
              <a:t>Την κληρονομικότητα, </a:t>
            </a:r>
          </a:p>
          <a:p>
            <a:pPr lvl="1"/>
            <a:r>
              <a:rPr lang="el-GR" dirty="0" smtClean="0"/>
              <a:t>Επιδράσεις Οικογενειακές,</a:t>
            </a:r>
          </a:p>
          <a:p>
            <a:pPr lvl="1"/>
            <a:r>
              <a:rPr lang="el-GR" dirty="0" smtClean="0"/>
              <a:t>Πιθανή συγγενή πάθηση,</a:t>
            </a:r>
          </a:p>
          <a:p>
            <a:pPr lvl="1"/>
            <a:r>
              <a:rPr lang="el-GR" dirty="0" smtClean="0"/>
              <a:t>Με οργανικές λειτουργίες,</a:t>
            </a:r>
          </a:p>
          <a:p>
            <a:pPr lvl="1"/>
            <a:r>
              <a:rPr lang="el-GR" dirty="0" smtClean="0"/>
              <a:t>Με την δύναμη και την ελαστικότητα του </a:t>
            </a:r>
            <a:r>
              <a:rPr lang="el-GR" dirty="0" err="1" smtClean="0"/>
              <a:t>μυοσκελετικού</a:t>
            </a:r>
            <a:r>
              <a:rPr lang="el-GR" dirty="0" smtClean="0"/>
              <a:t> συστήματος,</a:t>
            </a:r>
          </a:p>
          <a:p>
            <a:pPr lvl="1"/>
            <a:r>
              <a:rPr lang="el-GR" dirty="0" smtClean="0"/>
              <a:t>Την ψυχολογική διάσταση της στάσης. 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Ηλικία-Οστεοπόρωση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24578" name="Picture 2" descr="http://2.bp.blogspot.com/-mlkwRmBSZ5k/TY_RtL7aVQI/AAAAAAAAACY/buldhuTPnDY/s1600/aging+pos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542159" cy="4248472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2312663" y="58104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 action="ppaction://hlinkfile"/>
              </a:rPr>
              <a:t>hepilateshundred.blogspot.gr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Έλεγχος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 τον έλεγχο της όρθιας στάσης  γίνεται  μακροσκοπική παρατήρηση και εξέταση,  με σκοπό να εντοπιστούν:</a:t>
            </a:r>
          </a:p>
          <a:p>
            <a:pPr lvl="1"/>
            <a:r>
              <a:rPr lang="el-GR" dirty="0" smtClean="0"/>
              <a:t>Οι προβληματικές </a:t>
            </a:r>
            <a:r>
              <a:rPr lang="el-GR" dirty="0" err="1" smtClean="0"/>
              <a:t>νευρομυϊκές</a:t>
            </a:r>
            <a:r>
              <a:rPr lang="el-GR" dirty="0" smtClean="0"/>
              <a:t> συνεργασίες.</a:t>
            </a:r>
          </a:p>
          <a:p>
            <a:pPr lvl="1"/>
            <a:r>
              <a:rPr lang="el-GR" dirty="0" smtClean="0"/>
              <a:t>Η απόκλιση από το φυσιολογικό, όσον αφορά στην κίνηση και την  μηχανική επιβάρυνση.</a:t>
            </a:r>
          </a:p>
          <a:p>
            <a:r>
              <a:rPr lang="el-GR" dirty="0" smtClean="0"/>
              <a:t>Μια χρόνια απόκλιση από οποιοδήποτε σημείο αναφοράς της γραμμής  της βαρύτητας, προκαλεί παθολογικές επιβαρύνσεις.</a:t>
            </a:r>
          </a:p>
          <a:p>
            <a:endParaRPr lang="el-GR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Έλεγχος</a:t>
            </a:r>
            <a:r>
              <a:rPr lang="el-GR" dirty="0" smtClean="0"/>
              <a:t>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Εκτιμάται η συμπεριφορά των  αρθρώσεων:</a:t>
            </a:r>
          </a:p>
          <a:p>
            <a:pPr lvl="1"/>
            <a:r>
              <a:rPr lang="el-GR" dirty="0" smtClean="0"/>
              <a:t>των κάτω άκρων </a:t>
            </a:r>
          </a:p>
          <a:p>
            <a:pPr lvl="1"/>
            <a:r>
              <a:rPr lang="el-GR" dirty="0" smtClean="0"/>
              <a:t> της αυχενικής μοίρας της σπονδυλικής στήλης και</a:t>
            </a:r>
          </a:p>
          <a:p>
            <a:pPr lvl="1"/>
            <a:r>
              <a:rPr lang="el-GR" dirty="0" smtClean="0"/>
              <a:t> της ωμικής ζώνης </a:t>
            </a:r>
          </a:p>
          <a:p>
            <a:pPr lvl="1">
              <a:buNone/>
            </a:pPr>
            <a:r>
              <a:rPr lang="el-GR" dirty="0" smtClean="0"/>
              <a:t>κατά την κίνηση του κορμού και την στήριξη του ατόμου</a:t>
            </a:r>
          </a:p>
          <a:p>
            <a:pPr lvl="1">
              <a:buNone/>
            </a:pPr>
            <a:r>
              <a:rPr lang="el-GR" dirty="0" smtClean="0"/>
              <a:t>συμμετρικά και εναλλακτικά στο κάτω άκρο. </a:t>
            </a:r>
          </a:p>
          <a:p>
            <a:r>
              <a:rPr lang="el-GR" dirty="0" smtClean="0"/>
              <a:t>Η στάση του ατόμου επηρεάζεται από τις συνήθειές του.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Μηχανικός επιμήκης άξονας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268760"/>
            <a:ext cx="7499176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Σε ένα άτομο με φυσιολογική αξονική διάταξη, οι μεγάλες αρθρώσεις του κάτω άκρου ευρίσκονται σε  μία ευθεία, τον  μηχανικό επιμήκη άξονα του σκέλους (γραμμή του </a:t>
            </a:r>
            <a:r>
              <a:rPr lang="en-US" dirty="0" err="1" smtClean="0"/>
              <a:t>Mikulizc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Ο μηχανικός επιμήκης  άξονας ξεκινά από το κέντρο της στροφής της μηριαίας κεφαλής, περνά από το </a:t>
            </a:r>
            <a:r>
              <a:rPr lang="el-GR" dirty="0" err="1" smtClean="0"/>
              <a:t>μεσοκονδύλιο</a:t>
            </a:r>
            <a:r>
              <a:rPr lang="el-GR" dirty="0" smtClean="0"/>
              <a:t> έπαρμα του άνω άκρου της κνήμης και διασχίζει το κέντρο της </a:t>
            </a:r>
            <a:r>
              <a:rPr lang="el-GR" dirty="0" err="1" smtClean="0"/>
              <a:t>κνημοπερονιαίας</a:t>
            </a:r>
            <a:r>
              <a:rPr lang="el-GR" dirty="0" smtClean="0"/>
              <a:t> αρθρικής </a:t>
            </a:r>
            <a:r>
              <a:rPr lang="el-GR" dirty="0" err="1" smtClean="0"/>
              <a:t>γλήνης</a:t>
            </a:r>
            <a:r>
              <a:rPr lang="el-GR" dirty="0" smtClean="0"/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Μηχανικός επιμήκης άξονας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Στην </a:t>
            </a:r>
            <a:r>
              <a:rPr lang="el-GR" dirty="0" err="1" smtClean="0"/>
              <a:t>κνημιαία</a:t>
            </a:r>
            <a:r>
              <a:rPr lang="el-GR" dirty="0" smtClean="0"/>
              <a:t> </a:t>
            </a:r>
            <a:r>
              <a:rPr lang="el-GR" dirty="0" err="1" smtClean="0"/>
              <a:t>διάφυση</a:t>
            </a:r>
            <a:r>
              <a:rPr lang="el-GR" dirty="0" smtClean="0"/>
              <a:t>  ο μηχανικός και ο ανατομικός άξονας συμπίπτουν.</a:t>
            </a:r>
          </a:p>
          <a:p>
            <a:r>
              <a:rPr lang="el-GR" dirty="0" smtClean="0"/>
              <a:t>Στην μηριαία </a:t>
            </a:r>
            <a:r>
              <a:rPr lang="el-GR" dirty="0" err="1" smtClean="0"/>
              <a:t>διάφυση</a:t>
            </a:r>
            <a:r>
              <a:rPr lang="el-GR" dirty="0" smtClean="0"/>
              <a:t> ο ανατομικός και ο μηχανικός άξονας σχηματίζουν μεταξύ τους γωνία 6 μοιρών.</a:t>
            </a:r>
          </a:p>
          <a:p>
            <a:r>
              <a:rPr lang="el-GR" dirty="0" smtClean="0"/>
              <a:t>Οι επιμήκεις ανατομικοί  άξονες του μηριαίου και της κνήμης δεν ευρίσκονται στην ίδια ευθεία αλλά σχηματίζουν μεταξύ τους, στο επίπεδο της άρθρωσης του γόνατος, ανοιχτή γωνία 174</a:t>
            </a:r>
            <a:r>
              <a:rPr lang="el-GR" baseline="30000" dirty="0" smtClean="0"/>
              <a:t> </a:t>
            </a:r>
            <a:r>
              <a:rPr lang="el-GR" dirty="0" smtClean="0"/>
              <a:t> μοιρών. </a:t>
            </a:r>
          </a:p>
          <a:p>
            <a:r>
              <a:rPr lang="el-GR" dirty="0" smtClean="0"/>
              <a:t>Το κέντρο της άρθρωσης του γόνατος,  σε σχέση με τον μηχανικό επιμήκη άξονα του κάτω άκρου, ευρίσκεται:</a:t>
            </a:r>
          </a:p>
          <a:p>
            <a:pPr lvl="1"/>
            <a:r>
              <a:rPr lang="el-GR" dirty="0" smtClean="0"/>
              <a:t>στο ραιβό γόνατο, πλάγια έξω και </a:t>
            </a:r>
          </a:p>
          <a:p>
            <a:pPr lvl="1"/>
            <a:r>
              <a:rPr lang="el-GR" dirty="0" smtClean="0"/>
              <a:t>στο  βλαισό γόνατο, πλάγια μέσα.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1593</TotalTime>
  <Words>1610</Words>
  <Application>Microsoft Office PowerPoint</Application>
  <PresentationFormat>Προβολή στην οθόνη (4:3)</PresentationFormat>
  <Paragraphs>194</Paragraphs>
  <Slides>27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(Ε)</vt:lpstr>
      <vt:lpstr>Γραμμή της Βαρύτητας 1/2</vt:lpstr>
      <vt:lpstr>Γραμμή της Βαρύτητας 2/2</vt:lpstr>
      <vt:lpstr>Παράγοντες </vt:lpstr>
      <vt:lpstr>Ηλικία-Οστεοπόρωση</vt:lpstr>
      <vt:lpstr>Έλεγχος 1/2</vt:lpstr>
      <vt:lpstr>Έλεγχος 2/2</vt:lpstr>
      <vt:lpstr>Μηχανικός επιμήκης άξονας 1/2</vt:lpstr>
      <vt:lpstr>Μηχανικός επιμήκης άξονας 2/2</vt:lpstr>
      <vt:lpstr>Ποδοκνημική Άρθρωση </vt:lpstr>
      <vt:lpstr>Ραιβό - Βλαισό  Γόνατο 1/2</vt:lpstr>
      <vt:lpstr>Ραιβό - Βλαισό  Γόνατο 2/2</vt:lpstr>
      <vt:lpstr>Ηλικία </vt:lpstr>
      <vt:lpstr>Εκτίμηση Κίνησης</vt:lpstr>
      <vt:lpstr>Στόχοι 1/2</vt:lpstr>
      <vt:lpstr>Στόχοι 2/2</vt:lpstr>
      <vt:lpstr>Ελαστικότητα </vt:lpstr>
      <vt:lpstr>Κινητική Προσέγγιση 1/2</vt:lpstr>
      <vt:lpstr>Κινητική Προσέγγιση 2/2</vt:lpstr>
      <vt:lpstr>Ενεργητική Άσκηση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42</cp:revision>
  <dcterms:created xsi:type="dcterms:W3CDTF">2015-03-09T10:26:02Z</dcterms:created>
  <dcterms:modified xsi:type="dcterms:W3CDTF">2015-08-31T07:21:40Z</dcterms:modified>
</cp:coreProperties>
</file>