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</p:sldMasterIdLst>
  <p:notesMasterIdLst>
    <p:notesMasterId r:id="rId24"/>
  </p:notesMasterIdLst>
  <p:sldIdLst>
    <p:sldId id="275" r:id="rId5"/>
    <p:sldId id="264" r:id="rId6"/>
    <p:sldId id="265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1022-CCD4-4642-BAD7-D05F5A8392FE}" type="datetimeFigureOut">
              <a:rPr lang="el-GR" smtClean="0"/>
              <a:t>26/10/2015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F996-371C-43E5-AE42-BC36726B1F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3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 Σφαιρόμετρο – </a:t>
            </a:r>
            <a:r>
              <a:rPr lang="el-GR" dirty="0" err="1" smtClean="0"/>
              <a:t>Παχύμετρο</a:t>
            </a:r>
            <a:r>
              <a:rPr lang="el-GR" dirty="0" smtClean="0"/>
              <a:t> - Φακόμετρο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6F996-371C-43E5-AE42-BC36726B1FAE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EC18-C584-45C9-AEE7-C155A2904CD0}" type="datetime1">
              <a:rPr lang="el-GR" smtClean="0"/>
              <a:t>26/10/2015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9C91-2988-4C98-AD80-5BAD2C70FF71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24B4-4045-4F55-956B-5F9FD8AAA687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2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6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l-GR" dirty="0" smtClean="0"/>
              <a:t>Στυλ υποδείγματος κειμένου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C94B-A6C1-4F99-A721-CF3A4D62B1AE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0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7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0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4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1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9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C989-671D-40B1-BEC1-E8659CF0820C}" type="datetime1">
              <a:rPr lang="el-GR" smtClean="0"/>
              <a:t>26/10/2015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9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8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0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909A-278F-45D2-818C-31E17D03068E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5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C48-2A27-434E-8431-3E76B9E4DB4C}" type="datetime1">
              <a:rPr lang="el-GR" smtClean="0"/>
              <a:t>26/10/2015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1333-B398-4E34-A7B0-6DE5C5DD62D9}" type="datetime1">
              <a:rPr lang="el-GR" smtClean="0"/>
              <a:t>26/10/2015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8513-00BD-46FB-AB16-C1851E460134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D317-741E-40AC-878B-FA523CD621F2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4B6A-A71F-4CBB-9C6B-27E68F53AF69}" type="datetime1">
              <a:rPr lang="el-GR" smtClean="0"/>
              <a:t>26/10/2015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B1050A-3F65-4EBB-9527-111D23718C44}" type="datetime1">
              <a:rPr lang="el-GR" smtClean="0"/>
              <a:t>26/10/2015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07A6FC-F3AF-4EA0-A4CE-7207D0B786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5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1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6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οφθαλμικών φακών Ι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Σφαιρόμετρο </a:t>
            </a:r>
            <a:r>
              <a:rPr lang="el-GR" sz="2800" dirty="0" err="1" smtClean="0"/>
              <a:t>Παχύμετρο</a:t>
            </a:r>
            <a:r>
              <a:rPr lang="el-GR" sz="2800" dirty="0" smtClean="0"/>
              <a:t> Φακόμετρο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Θεμιστοκλής </a:t>
            </a:r>
            <a:r>
              <a:rPr lang="el-GR" sz="2400" dirty="0" err="1" smtClean="0"/>
              <a:t>Γιαλελής</a:t>
            </a:r>
            <a:r>
              <a:rPr lang="el-GR" sz="24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Οπτικός, </a:t>
            </a:r>
            <a:r>
              <a:rPr lang="el-GR" sz="2400" dirty="0" err="1" smtClean="0"/>
              <a:t>MSc</a:t>
            </a:r>
            <a:r>
              <a:rPr lang="el-GR" sz="2400" dirty="0"/>
              <a:t>, </a:t>
            </a:r>
            <a:r>
              <a:rPr lang="el-GR" sz="2400" dirty="0" err="1"/>
              <a:t>PhD</a:t>
            </a:r>
            <a:r>
              <a:rPr lang="el-GR" sz="2400" dirty="0"/>
              <a:t> </a:t>
            </a:r>
            <a:r>
              <a:rPr lang="el-GR" sz="2400" dirty="0" err="1"/>
              <a:t>candidate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ΕΔΙΠ του τμήματος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403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ΗΛΕΚΤΡΟΝΙΚΟ ΦΑΚΟΜΕΤΡΟ</a:t>
            </a:r>
            <a:endParaRPr lang="el-GR" dirty="0"/>
          </a:p>
        </p:txBody>
      </p:sp>
      <p:pic>
        <p:nvPicPr>
          <p:cNvPr id="4098" name="Picture 2" descr="C:\Users\themis\Desktop\αρχείο λήψης HL FAKOMET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484784"/>
            <a:ext cx="2808312" cy="50461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3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ΠΡΑΚΤΙΚΟ ΜΕΡΟΣ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Αφού καταγραφούν τα στοιχεία δοθέντων φακών (διάμετρος, τύπος, χρώμα κλπ) να μετρηθούν σε ένα φακόμετρο και να γραφούν οι συνταγές σε σφαιρική και σε </a:t>
            </a:r>
            <a:r>
              <a:rPr lang="el-GR" dirty="0" err="1" smtClean="0"/>
              <a:t>σφαιροκυλινδρική</a:t>
            </a:r>
            <a:r>
              <a:rPr lang="el-GR" dirty="0" smtClean="0"/>
              <a:t> μορφή όπου </a:t>
            </a:r>
            <a:r>
              <a:rPr lang="el-GR" dirty="0" smtClean="0"/>
              <a:t>απαιτείται.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 marL="137160" indent="0">
              <a:buNone/>
            </a:pPr>
            <a:r>
              <a:rPr lang="el-GR" dirty="0" smtClean="0"/>
              <a:t>Διάμετρος  /  τύπος φακού   /  υλικό</a:t>
            </a:r>
          </a:p>
          <a:p>
            <a:pPr marL="137160" indent="0">
              <a:buNone/>
            </a:pPr>
            <a:endParaRPr lang="el-GR" dirty="0"/>
          </a:p>
          <a:p>
            <a:pPr marL="137160" indent="0">
              <a:buNone/>
            </a:pPr>
            <a:endParaRPr lang="el-GR" dirty="0" smtClean="0"/>
          </a:p>
          <a:p>
            <a:pPr marL="137160" indent="0">
              <a:buNone/>
            </a:pPr>
            <a:endParaRPr lang="el-GR" dirty="0"/>
          </a:p>
          <a:p>
            <a:pPr marL="137160" indent="0">
              <a:buNone/>
            </a:pPr>
            <a:r>
              <a:rPr lang="en-US" dirty="0" err="1" smtClean="0"/>
              <a:t>Sph</a:t>
            </a:r>
            <a:r>
              <a:rPr lang="en-US" dirty="0" smtClean="0"/>
              <a:t> /</a:t>
            </a:r>
            <a:r>
              <a:rPr lang="en-US" dirty="0" err="1" smtClean="0"/>
              <a:t>cyl</a:t>
            </a:r>
            <a:r>
              <a:rPr lang="en-US" dirty="0" smtClean="0"/>
              <a:t> (DC)  /AXE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6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ΜΕΤΡΗΣΗ ΠΑΧΟΥΣ ΦΑΚΟΥ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l-GR" dirty="0" smtClean="0"/>
              <a:t>Η καμπυλότητα μπορεί να ορισθεί σαν τη γωνία κατά την οποία η επιφάνεια μετατρέπεται σε μονάδα μήκους του τόξου.</a:t>
            </a:r>
          </a:p>
          <a:p>
            <a:pPr marL="137160" indent="0">
              <a:buNone/>
            </a:pPr>
            <a:r>
              <a:rPr lang="el-GR" dirty="0" smtClean="0"/>
              <a:t>Καμπυλότητα =1/</a:t>
            </a:r>
            <a:r>
              <a:rPr lang="en-US" dirty="0" smtClean="0"/>
              <a:t>r</a:t>
            </a:r>
            <a:r>
              <a:rPr lang="el-GR" dirty="0" smtClean="0"/>
              <a:t> όπου </a:t>
            </a:r>
            <a:r>
              <a:rPr lang="en-US" dirty="0" smtClean="0"/>
              <a:t>r </a:t>
            </a:r>
            <a:r>
              <a:rPr lang="el-GR" dirty="0" smtClean="0"/>
              <a:t>η ακτίνα καμπυλότητας.</a:t>
            </a:r>
          </a:p>
          <a:p>
            <a:pPr marL="137160" indent="0">
              <a:buNone/>
            </a:pPr>
            <a:r>
              <a:rPr lang="el-GR" dirty="0" smtClean="0"/>
              <a:t>Η καμπυλότητα συμβολίζεται με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l-GR" dirty="0" smtClean="0"/>
              <a:t>, όπου</a:t>
            </a:r>
            <a:r>
              <a:rPr lang="en-US" dirty="0" smtClean="0"/>
              <a:t> R=1/r</a:t>
            </a:r>
            <a:r>
              <a:rPr lang="el-GR" dirty="0" smtClean="0"/>
              <a:t>,</a:t>
            </a:r>
          </a:p>
          <a:p>
            <a:pPr marL="137160" indent="0">
              <a:buNone/>
            </a:pPr>
            <a:r>
              <a:rPr lang="el-GR" dirty="0" smtClean="0"/>
              <a:t>Αν το </a:t>
            </a:r>
            <a:r>
              <a:rPr lang="en-US" dirty="0" smtClean="0"/>
              <a:t>r </a:t>
            </a:r>
            <a:r>
              <a:rPr lang="el-GR" dirty="0" smtClean="0"/>
              <a:t> το εκφράσουμε σε μέτρα τότε το </a:t>
            </a:r>
            <a:r>
              <a:rPr lang="en-US" dirty="0" smtClean="0"/>
              <a:t>R </a:t>
            </a:r>
            <a:r>
              <a:rPr lang="el-GR" dirty="0" smtClean="0"/>
              <a:t>το εκφράζουμε σε </a:t>
            </a:r>
            <a:r>
              <a:rPr lang="el-GR" dirty="0" err="1" smtClean="0"/>
              <a:t>διοπτρίες</a:t>
            </a:r>
            <a:r>
              <a:rPr lang="el-GR" dirty="0" smtClean="0"/>
              <a:t>.</a:t>
            </a:r>
          </a:p>
          <a:p>
            <a:pPr marL="137160" indent="0">
              <a:buNone/>
            </a:pPr>
            <a:r>
              <a:rPr lang="el-GR" dirty="0" smtClean="0"/>
              <a:t>Η ισχύς ενός φακού εξαρτάται από το πάχος και τις επιφανειακές δυνάμεις.</a:t>
            </a:r>
          </a:p>
          <a:p>
            <a:pPr marL="137160" indent="0">
              <a:buNone/>
            </a:pPr>
            <a:r>
              <a:rPr lang="el-GR" dirty="0" smtClean="0"/>
              <a:t>Λαμβάνοντας υπόψη το πάχος δεν ισχύει η υπόθεση ότι η συνολική ισχύς ενός φακού υπολογίζεται από το άθροισμα των επιφανειακών </a:t>
            </a:r>
            <a:r>
              <a:rPr lang="el-GR" dirty="0" smtClean="0"/>
              <a:t>δυνάμεων.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82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2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Θεμιστοκλής </a:t>
            </a:r>
            <a:r>
              <a:rPr lang="el-GR" sz="2000" dirty="0" err="1"/>
              <a:t>Γιαλελής</a:t>
            </a:r>
            <a:r>
              <a:rPr lang="el-GR" sz="2000" dirty="0"/>
              <a:t>. «Τεχνολογία οφθαλμικών φακών Ι (Ε). </a:t>
            </a:r>
            <a:r>
              <a:rPr lang="el-GR" sz="2000" dirty="0" smtClean="0"/>
              <a:t>Ενότητα </a:t>
            </a:r>
            <a:r>
              <a:rPr lang="el-GR" sz="2000" dirty="0" smtClean="0"/>
              <a:t>3</a:t>
            </a:r>
            <a:r>
              <a:rPr lang="en-US" sz="2000" dirty="0" smtClean="0"/>
              <a:t>:</a:t>
            </a:r>
            <a:r>
              <a:rPr lang="el-GR" sz="2000" dirty="0"/>
              <a:t> Σφαιρόμετρο </a:t>
            </a:r>
            <a:r>
              <a:rPr lang="el-GR" sz="2000" dirty="0" err="1"/>
              <a:t>Παχύμετρο</a:t>
            </a:r>
            <a:r>
              <a:rPr lang="el-GR" sz="2000" dirty="0"/>
              <a:t> Φακόμετρο».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544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334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ΣΦΑΙΡΟΜΕΤΡΟ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l-GR" dirty="0" smtClean="0"/>
              <a:t>Μετράει ακτίνα καμπυλότητας και κάτω από συνθήκες ισχύ (όταν ο </a:t>
            </a:r>
            <a:r>
              <a:rPr lang="el-GR" dirty="0" err="1" smtClean="0"/>
              <a:t>δ.δ</a:t>
            </a:r>
            <a:r>
              <a:rPr lang="el-GR" dirty="0" smtClean="0"/>
              <a:t> του μετρούμενου φακού είναι ίδιος με τον </a:t>
            </a:r>
            <a:r>
              <a:rPr lang="el-GR" dirty="0" err="1" smtClean="0"/>
              <a:t>δ.δ</a:t>
            </a:r>
            <a:r>
              <a:rPr lang="el-GR" dirty="0" smtClean="0"/>
              <a:t> του σφαιρομέτρου).</a:t>
            </a:r>
          </a:p>
          <a:p>
            <a:pPr marL="137160" indent="0">
              <a:buNone/>
            </a:pPr>
            <a:endParaRPr lang="el-GR" dirty="0" smtClean="0"/>
          </a:p>
          <a:p>
            <a:pPr marL="13716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026" name="Picture 2" descr="C:\Users\themis\Desktop\Spherometer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438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ΠΑΧΥΜΕΤΡΟ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Απαραίτητο όργανο για την εύρεση του πάχους των φακών.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Έχει βαθμολογηθεί έτσι ώστε να διαβάζει πάχος σε δέκατα του χιλιοστού.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050" name="Picture 2" descr="C:\Users\themis\Desktop\paxyme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1731"/>
            <a:ext cx="2571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ΠΡΑΚΤΙΚΟ ΜΕΡΟΣ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Μέτρηση κεντρικού και περιφερικού πάχους σε δοθέντες φακούς με την χρήση </a:t>
            </a:r>
            <a:r>
              <a:rPr lang="el-GR" dirty="0" err="1" smtClean="0"/>
              <a:t>παχυμέτρου</a:t>
            </a:r>
            <a:r>
              <a:rPr lang="el-GR" dirty="0" smtClean="0"/>
              <a:t>.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Μετρώντας τις καμπυλότητες των δυο επιφανειών ενός φακού με το σφαιρόμετρο υπολογίστε την ισχύ.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dirty="0" smtClean="0"/>
              <a:t>Με την χρήση σφαιρομέτρου υπολογίστε τον </a:t>
            </a:r>
            <a:r>
              <a:rPr lang="el-GR" dirty="0" err="1" smtClean="0"/>
              <a:t>δ.δ</a:t>
            </a:r>
            <a:r>
              <a:rPr lang="el-GR" dirty="0" smtClean="0"/>
              <a:t> του φακού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ΜΕΤΡΗΣΗ ΙΣΧΥΟΣ </a:t>
            </a:r>
            <a:r>
              <a:rPr lang="el-GR" dirty="0" smtClean="0"/>
              <a:t>ΦΑΚΩΝ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2600" b="1" dirty="0" smtClean="0"/>
              <a:t>ΦΑΚΟΜΕΤΡΟ</a:t>
            </a:r>
          </a:p>
          <a:p>
            <a:pPr marL="137160" indent="0">
              <a:buNone/>
            </a:pPr>
            <a:r>
              <a:rPr lang="el-GR" sz="2600" dirty="0" smtClean="0"/>
              <a:t>Το βασικότερο όργανο για την μέτρηση της ισχύος των φακών.</a:t>
            </a:r>
          </a:p>
          <a:p>
            <a:pPr marL="137160" indent="0">
              <a:buNone/>
            </a:pPr>
            <a:r>
              <a:rPr lang="el-GR" sz="2600" b="1" dirty="0" smtClean="0"/>
              <a:t>ΤΑ ΚΥΡΙΑ ΜΕΡΗ ΤΟΥ </a:t>
            </a:r>
            <a:r>
              <a:rPr lang="el-GR" sz="2600" b="1" dirty="0" smtClean="0"/>
              <a:t>ΕΊΝΑΙ</a:t>
            </a:r>
            <a:r>
              <a:rPr lang="el-GR" sz="2600" b="1" dirty="0"/>
              <a:t>:</a:t>
            </a:r>
            <a:endParaRPr lang="el-GR" sz="2600" b="1" dirty="0" smtClean="0"/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sz="2600" dirty="0" smtClean="0"/>
              <a:t>Κοχλίας προσοφθαλμίου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sz="2600" dirty="0" smtClean="0"/>
              <a:t>Κοχλίας περιστροφής μοιρογνωμονίου</a:t>
            </a:r>
          </a:p>
          <a:p>
            <a:pPr marL="708660" indent="-571500">
              <a:buSzPct val="100000"/>
              <a:buFont typeface="+mj-lt"/>
              <a:buAutoNum type="romanLcPeriod"/>
            </a:pPr>
            <a:r>
              <a:rPr lang="el-GR" sz="2600" dirty="0" smtClean="0"/>
              <a:t>Υποδοχή εφοδιασμένη με ελατήρια και κεφαλές συγκράτησης του φακού στην έδρα στήριξης του φακού.</a:t>
            </a:r>
          </a:p>
          <a:p>
            <a:pPr marL="137160" indent="0">
              <a:buNone/>
            </a:pP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ΜΕΤΡΗΣΗ ΙΣΧΥΟΣ ΦΑΚΩΝ </a:t>
            </a:r>
            <a:r>
              <a:rPr lang="el-GR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Autofit/>
          </a:bodyPr>
          <a:lstStyle/>
          <a:p>
            <a:pPr marL="708660" indent="-571500">
              <a:buSzPct val="100000"/>
              <a:buFont typeface="+mj-lt"/>
              <a:buAutoNum type="romanLcPeriod" startAt="4"/>
            </a:pPr>
            <a:r>
              <a:rPr lang="el-GR" sz="2600" dirty="0" smtClean="0"/>
              <a:t>Πλήκτρο </a:t>
            </a:r>
            <a:r>
              <a:rPr lang="el-GR" sz="2600" dirty="0" smtClean="0"/>
              <a:t>απελευθέρωσης του μηχανισμού συγκράτησης του προς μέτρηση φακού.</a:t>
            </a:r>
          </a:p>
          <a:p>
            <a:pPr marL="708660" indent="-571500">
              <a:buSzPct val="100000"/>
              <a:buFont typeface="+mj-lt"/>
              <a:buAutoNum type="romanLcPeriod" startAt="4"/>
            </a:pPr>
            <a:r>
              <a:rPr lang="el-GR" sz="2600" dirty="0" smtClean="0"/>
              <a:t>Σύστημα μαρκαρίσματος, που περιλαμβάνει συστοιχία τριών ακίδων με μελανοδοχείο, που η κάθε μια αφήνει ένα σημάδι μελάνης στην επιφάνεια του φακού. Η μεσαία μας δίνει το οπτικό κέντρο ενώ οι άλλες συμβάλουν στον καθορισμό της οριζόντιας γραμμής που περιέχει το οπτικό </a:t>
            </a:r>
            <a:r>
              <a:rPr lang="el-GR" sz="2600" dirty="0" smtClean="0"/>
              <a:t>κέντρο</a:t>
            </a:r>
          </a:p>
          <a:p>
            <a:pPr marL="708660" indent="-571500">
              <a:buSzPct val="100000"/>
              <a:buFont typeface="+mj-lt"/>
              <a:buAutoNum type="romanLcPeriod" startAt="4"/>
            </a:pPr>
            <a:r>
              <a:rPr lang="el-GR" sz="2600" dirty="0" smtClean="0"/>
              <a:t>Μοχλός </a:t>
            </a:r>
            <a:r>
              <a:rPr lang="el-GR" sz="2600" dirty="0"/>
              <a:t>για την μετακίνηση και χρήση του συστήματος μαρκαρίσματος των φακών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ΜΕΤΡΗΣΗ ΙΣΧΥΟΣ ΦΑΚΩΝ </a:t>
            </a:r>
            <a:r>
              <a:rPr lang="el-GR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08660" indent="-571500">
              <a:buSzPct val="100000"/>
              <a:buFont typeface="+mj-lt"/>
              <a:buAutoNum type="romanLcPeriod" startAt="7"/>
            </a:pPr>
            <a:r>
              <a:rPr lang="el-GR" sz="2600" dirty="0" smtClean="0"/>
              <a:t>Πλατφόρμα </a:t>
            </a:r>
            <a:r>
              <a:rPr lang="el-GR" sz="2600" dirty="0" smtClean="0"/>
              <a:t>συγκράτησης των σκελετών εξασφαλίζει την οριζόντια θέση.</a:t>
            </a:r>
          </a:p>
          <a:p>
            <a:pPr marL="708660" indent="-571500">
              <a:buSzPct val="100000"/>
              <a:buFont typeface="+mj-lt"/>
              <a:buAutoNum type="romanLcPeriod" startAt="7"/>
            </a:pPr>
            <a:r>
              <a:rPr lang="el-GR" sz="2600" dirty="0" smtClean="0"/>
              <a:t>Μοχλός </a:t>
            </a:r>
            <a:r>
              <a:rPr lang="el-GR" sz="2600" dirty="0" smtClean="0"/>
              <a:t>για την ανύψωση η τη βύθιση </a:t>
            </a:r>
            <a:r>
              <a:rPr lang="en-US" sz="2600" dirty="0" smtClean="0"/>
              <a:t> </a:t>
            </a:r>
            <a:r>
              <a:rPr lang="el-GR" sz="2600" dirty="0" smtClean="0"/>
              <a:t>της πλατφόρμας στήριξης του σκελετού.</a:t>
            </a:r>
          </a:p>
          <a:p>
            <a:pPr marL="708660" indent="-571500">
              <a:buSzPct val="100000"/>
              <a:buFont typeface="+mj-lt"/>
              <a:buAutoNum type="romanLcPeriod" startAt="7"/>
            </a:pPr>
            <a:r>
              <a:rPr lang="el-GR" sz="2600" dirty="0" err="1" smtClean="0"/>
              <a:t>Βερνιέρος</a:t>
            </a:r>
            <a:r>
              <a:rPr lang="en-US" sz="2600" dirty="0" smtClean="0"/>
              <a:t> </a:t>
            </a:r>
            <a:r>
              <a:rPr lang="el-GR" sz="2600" dirty="0" smtClean="0"/>
              <a:t>μέτρησης των </a:t>
            </a:r>
            <a:r>
              <a:rPr lang="el-GR" sz="2600" dirty="0" err="1" smtClean="0"/>
              <a:t>διοπτριών</a:t>
            </a:r>
            <a:r>
              <a:rPr lang="el-GR" sz="2600" dirty="0" smtClean="0"/>
              <a:t> ισχύος  του φακού με τη μέθοδο νεταρίσματος του σταυρονήματος –στόχου με την βοήθεια συστήματος κοχλιών στο εσωτερικό 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1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ΜΕΤΡΗΣΗ ΙΣΧΥΟΣ ΦΑΚΩΝ </a:t>
            </a:r>
            <a:r>
              <a:rPr lang="el-GR" sz="3200" b="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08660" indent="-571500">
              <a:buSzPct val="100000"/>
              <a:buFont typeface="+mj-lt"/>
              <a:buAutoNum type="romanLcPeriod" startAt="10"/>
            </a:pPr>
            <a:r>
              <a:rPr lang="el-GR" sz="2600" dirty="0" smtClean="0"/>
              <a:t>Κοχλίας  </a:t>
            </a:r>
            <a:r>
              <a:rPr lang="el-GR" sz="2600" dirty="0" smtClean="0"/>
              <a:t>με εξωτερικό γωνιόμετρο για την περιστροφή του σταυρονήματος – στόχου.</a:t>
            </a:r>
          </a:p>
          <a:p>
            <a:pPr marL="708660" indent="-571500">
              <a:buSzPct val="100000"/>
              <a:buFont typeface="+mj-lt"/>
              <a:buAutoNum type="romanLcPeriod" startAt="10"/>
            </a:pPr>
            <a:r>
              <a:rPr lang="el-GR" sz="2600" dirty="0" smtClean="0"/>
              <a:t>Μοχλός </a:t>
            </a:r>
            <a:r>
              <a:rPr lang="el-GR" sz="2600" dirty="0" smtClean="0"/>
              <a:t>για την ρύθμιση της κλίσης της συσκευής για την διευκόλυνση του παρατηρητή.</a:t>
            </a:r>
          </a:p>
          <a:p>
            <a:pPr marL="708660" indent="-571500">
              <a:buSzPct val="100000"/>
              <a:buFont typeface="+mj-lt"/>
              <a:buAutoNum type="romanLcPeriod" startAt="10"/>
            </a:pPr>
            <a:r>
              <a:rPr lang="el-GR" sz="2600" dirty="0" smtClean="0"/>
              <a:t>Διακόπτης </a:t>
            </a:r>
            <a:r>
              <a:rPr lang="el-GR" sz="2600" dirty="0" smtClean="0"/>
              <a:t>τροφοδοσίας ηλεκτρικού ρεύματος </a:t>
            </a:r>
            <a:r>
              <a:rPr lang="en-US" sz="2600" dirty="0" smtClean="0"/>
              <a:t>on/off.</a:t>
            </a: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0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ΦΑΚΟΜΕΤΡΟ</a:t>
            </a:r>
            <a:endParaRPr lang="el-GR" dirty="0"/>
          </a:p>
        </p:txBody>
      </p:sp>
      <p:pic>
        <p:nvPicPr>
          <p:cNvPr id="3074" name="Picture 2" descr="C:\Users\themis\Desktop\αρχείο λήψης fakomet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556792"/>
            <a:ext cx="3862536" cy="44550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A6FC-F3AF-4EA0-A4CE-7207D0B7861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1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867</TotalTime>
  <Words>1054</Words>
  <Application>Microsoft Office PowerPoint</Application>
  <PresentationFormat>Προβολή στην οθόνη (4:3)</PresentationFormat>
  <Paragraphs>125</Paragraphs>
  <Slides>19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Αποκορύφωμα</vt:lpstr>
      <vt:lpstr>exo-opistho_simeiomata</vt:lpstr>
      <vt:lpstr>1_exo-opistho_simeiomata</vt:lpstr>
      <vt:lpstr>OC_template_updated</vt:lpstr>
      <vt:lpstr>Τεχνολογία οφθαλμικών φακών Ι (Ε)</vt:lpstr>
      <vt:lpstr>ΣΦΑΙΡΟΜΕΤΡΟ</vt:lpstr>
      <vt:lpstr>ΠΑΧΥΜΕΤΡΟ</vt:lpstr>
      <vt:lpstr>ΠΡΑΚΤΙΚΟ ΜΕΡΟΣ</vt:lpstr>
      <vt:lpstr>ΜΕΤΡΗΣΗ ΙΣΧΥΟΣ ΦΑΚΩΝ 1/4</vt:lpstr>
      <vt:lpstr>ΜΕΤΡΗΣΗ ΙΣΧΥΟΣ ΦΑΚΩΝ 2/4</vt:lpstr>
      <vt:lpstr>ΜΕΤΡΗΣΗ ΙΣΧΥΟΣ ΦΑΚΩΝ 3/4</vt:lpstr>
      <vt:lpstr>ΜΕΤΡΗΣΗ ΙΣΧΥΟΣ ΦΑΚΩΝ 4/4</vt:lpstr>
      <vt:lpstr>ΦΑΚΟΜΕΤΡΟ</vt:lpstr>
      <vt:lpstr>ΗΛΕΚΤΡΟΝΙΚΟ ΦΑΚΟΜΕΤΡΟ</vt:lpstr>
      <vt:lpstr>ΠΡΑΚΤΙΚΟ ΜΕΡΟΣ</vt:lpstr>
      <vt:lpstr>ΜΕΤΡΗΣΗ ΠΑΧΟΥΣ ΦΑΚΟΥ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τεχνολογια οφθαλμικων φακων I</dc:title>
  <dc:creator>themis</dc:creator>
  <cp:lastModifiedBy>fkaram2</cp:lastModifiedBy>
  <cp:revision>50</cp:revision>
  <dcterms:created xsi:type="dcterms:W3CDTF">2015-10-25T07:36:07Z</dcterms:created>
  <dcterms:modified xsi:type="dcterms:W3CDTF">2015-10-26T13:38:29Z</dcterms:modified>
</cp:coreProperties>
</file>