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57"/>
  </p:notesMasterIdLst>
  <p:handoutMasterIdLst>
    <p:handoutMasterId r:id="rId58"/>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257" r:id="rId50"/>
    <p:sldId id="262" r:id="rId51"/>
    <p:sldId id="264" r:id="rId52"/>
    <p:sldId id="312" r:id="rId53"/>
    <p:sldId id="313" r:id="rId54"/>
    <p:sldId id="266" r:id="rId55"/>
    <p:sldId id="261" r:id="rId56"/>
  </p:sldIdLst>
  <p:sldSz cx="9144000" cy="6858000" type="screen4x3"/>
  <p:notesSz cx="7104063" cy="10234613"/>
  <p:custDataLst>
    <p:tags r:id="rId5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19/3/2015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19/3/2015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876845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2298507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207547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835276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1499780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3067751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2496388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1930505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1679539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smtClean="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1003507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371739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782172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2042364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121014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3835363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1184081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381380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lvl1pPr>
              <a:buClr>
                <a:srgbClr val="004A82"/>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796399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095666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588327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636762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591448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794853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89424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662945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413886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591560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0663474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82514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0295613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5077401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7660404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7925995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5290545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383145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046674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886881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9677142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Bloodbags.jpg" TargetMode="External"/><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hyperlink" Target="http://creativecommons.org/licenses/by-sa/2.0/deed.en" TargetMode="External"/><Relationship Id="rId4" Type="http://schemas.openxmlformats.org/officeDocument/2006/relationships/hyperlink" Target="http://commons.wikimedia.org/wiki/User:Sam_Derbyshir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flickr.com/photos/canadianbloodservices/4911093498/" TargetMode="External"/><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hyperlink" Target="http://creativecommons.org/licenses/by-nc/2.0/deed.en" TargetMode="External"/><Relationship Id="rId5" Type="http://schemas.openxmlformats.org/officeDocument/2006/relationships/hyperlink" Target="http://commons.wikimedia.org/wiki/User:Sam_Derbyshire" TargetMode="External"/><Relationship Id="rId4" Type="http://schemas.openxmlformats.org/officeDocument/2006/relationships/hyperlink" Target="http://www.flickr.com/photos/canadianbloodservic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drugline.org/drug/medicament/815/" TargetMode="External"/><Relationship Id="rId3" Type="http://schemas.openxmlformats.org/officeDocument/2006/relationships/image" Target="../media/image17.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DiverDave" TargetMode="External"/><Relationship Id="rId4" Type="http://schemas.openxmlformats.org/officeDocument/2006/relationships/hyperlink" Target="http://commons.wikimedia.org/wiki/File:FreshFrozenPlasma.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commons.wikimedia.org/wiki/File:Platelet_blood_bag.jpg" TargetMode="External"/><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hyperlink" Target="http://commons.wikimedia.org/wiki/User:PhilippN"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pn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hyperlink" Target="http://commons.wikimedia.org/wiki/User:Jjw" TargetMode="External"/><Relationship Id="rId5" Type="http://schemas.openxmlformats.org/officeDocument/2006/relationships/image" Target="../media/image29.png"/><Relationship Id="rId10" Type="http://schemas.openxmlformats.org/officeDocument/2006/relationships/hyperlink" Target="http://commons.wikimedia.org/wiki/File:796px_ABO_blood_type_Kr.png" TargetMode="External"/><Relationship Id="rId4" Type="http://schemas.openxmlformats.org/officeDocument/2006/relationships/image" Target="../media/image28.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hyperlink" Target="https://commons.wikimedia.org/wiki/File:Blood_Compatibility.svg" TargetMode="External"/><Relationship Id="rId3" Type="http://schemas.openxmlformats.org/officeDocument/2006/relationships/image" Target="../media/image5.jpe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creativecommons.org/licenses/by-sa/2.0/deed.en" TargetMode="External"/><Relationship Id="rId5" Type="http://schemas.openxmlformats.org/officeDocument/2006/relationships/hyperlink" Target="http://commons.wikimedia.org/wiki/User:Sam_Derbyshire" TargetMode="External"/><Relationship Id="rId4" Type="http://schemas.openxmlformats.org/officeDocument/2006/relationships/hyperlink" Target="http://commons.wikimedia.org/wiki/File:Bloodbags.jpg" TargetMode="External"/><Relationship Id="rId9" Type="http://schemas.openxmlformats.org/officeDocument/2006/relationships/hyperlink" Target="https://commons.wikimedia.org/wiki/User:InvictaHO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pixabay.com/en/old-people-lady-woman-faces-kids-31141/" TargetMode="External"/><Relationship Id="rId7" Type="http://schemas.openxmlformats.org/officeDocument/2006/relationships/hyperlink" Target="http://pixabay.com/en/baby-head-eyes-red-eye-old-black-31130/" TargetMode="External"/><Relationship Id="rId12"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hyperlink" Target="http://commons.wikimedia.org/wiki/User:Sam_Derbyshire" TargetMode="External"/><Relationship Id="rId10" Type="http://schemas.openxmlformats.org/officeDocument/2006/relationships/image" Target="../media/image41.png"/><Relationship Id="rId4" Type="http://schemas.openxmlformats.org/officeDocument/2006/relationships/hyperlink" Target="http://pixabay.com/en/users/Nemo/" TargetMode="External"/><Relationship Id="rId9" Type="http://schemas.openxmlformats.org/officeDocument/2006/relationships/hyperlink" Target="http://pixabay.com/en/baby-yellow-girl-faces-face-white-31102/"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www.flickr.com/photos/alegrya/3195782235/" TargetMode="External"/><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5.jpeg"/><Relationship Id="rId5" Type="http://schemas.openxmlformats.org/officeDocument/2006/relationships/hyperlink" Target="http://creativecommons.org/licenses/by-nc-sa/2.0/deed.en" TargetMode="External"/><Relationship Id="rId4" Type="http://schemas.openxmlformats.org/officeDocument/2006/relationships/hyperlink" Target="http://www.flickr.com/photos/alegrya/"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http://www.leekiseung.com/" TargetMode="External"/><Relationship Id="rId4" Type="http://schemas.openxmlformats.org/officeDocument/2006/relationships/hyperlink" Target="http://www.leekiseung.com/IMAGE/SAM_14633212611.jp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commons.wikimedia.org/wiki/File:Bloodbags.jpg" TargetMode="External"/><Relationship Id="rId7" Type="http://schemas.openxmlformats.org/officeDocument/2006/relationships/hyperlink" Target="http://commons.wikimedia.org/wiki/User:PhilippN" TargetMode="External"/><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hyperlink" Target="http://commons.wikimedia.org/wiki/File:Platelet_blood_bag.jpg" TargetMode="External"/><Relationship Id="rId5" Type="http://schemas.openxmlformats.org/officeDocument/2006/relationships/hyperlink" Target="http://creativecommons.org/licenses/by-sa/2.0/deed.en" TargetMode="External"/><Relationship Id="rId4" Type="http://schemas.openxmlformats.org/officeDocument/2006/relationships/hyperlink" Target="http://commons.wikimedia.org/wiki/User:Sam_Derbyshire"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8" Type="http://schemas.openxmlformats.org/officeDocument/2006/relationships/hyperlink" Target="http://www.blogger.com/profile/04629849789960071177" TargetMode="External"/><Relationship Id="rId13" Type="http://schemas.openxmlformats.org/officeDocument/2006/relationships/hyperlink" Target="http://creativecommons.org/licenses/by-sa/3.0/deed.en" TargetMode="External"/><Relationship Id="rId3" Type="http://schemas.openxmlformats.org/officeDocument/2006/relationships/hyperlink" Target="http://www.flickr.com/photos/tyfn/6773029276/" TargetMode="External"/><Relationship Id="rId7" Type="http://schemas.openxmlformats.org/officeDocument/2006/relationships/hyperlink" Target="http://bestandworstever.blogspot.gr/2012/09/worst-confusion-over-fake-blood-bag-ever.html" TargetMode="External"/><Relationship Id="rId12" Type="http://schemas.openxmlformats.org/officeDocument/2006/relationships/hyperlink" Target="http://commons.wikimedia.org/wiki/User:DiverDave" TargetMode="External"/><Relationship Id="rId2" Type="http://schemas.openxmlformats.org/officeDocument/2006/relationships/hyperlink" Target="http://www.biblionet.gr/main.asp?page=showauthor&amp;personsid=100262" TargetMode="External"/><Relationship Id="rId1" Type="http://schemas.openxmlformats.org/officeDocument/2006/relationships/slideLayout" Target="../slideLayouts/slideLayout12.xml"/><Relationship Id="rId6" Type="http://schemas.openxmlformats.org/officeDocument/2006/relationships/hyperlink" Target="http://creativecommons.org/licenses/by-nc-nd/2.0/deed.en" TargetMode="External"/><Relationship Id="rId11" Type="http://schemas.openxmlformats.org/officeDocument/2006/relationships/hyperlink" Target="http://commons.wikimedia.org/wiki/File:FreshFrozenPlasma.JPG" TargetMode="External"/><Relationship Id="rId5" Type="http://schemas.openxmlformats.org/officeDocument/2006/relationships/hyperlink" Target="http://commons.wikimedia.org/wiki/User:PhilippN" TargetMode="External"/><Relationship Id="rId15" Type="http://schemas.openxmlformats.org/officeDocument/2006/relationships/hyperlink" Target="http://pixabay.com/en/users/sabinurce/" TargetMode="External"/><Relationship Id="rId10" Type="http://schemas.openxmlformats.org/officeDocument/2006/relationships/hyperlink" Target="http://commons.wikimedia.org/wiki/File:Platelet_blood_bag.jpg" TargetMode="External"/><Relationship Id="rId4" Type="http://schemas.openxmlformats.org/officeDocument/2006/relationships/hyperlink" Target="http://www.flickr.com/photos/tyfn/" TargetMode="External"/><Relationship Id="rId9" Type="http://schemas.openxmlformats.org/officeDocument/2006/relationships/hyperlink" Target="http://creativecommons.org/licenses/by/2.5/" TargetMode="External"/><Relationship Id="rId14" Type="http://schemas.openxmlformats.org/officeDocument/2006/relationships/hyperlink" Target="http://pixabay.com/en/blood-bags-red-red-blood-cells-91170/"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Direct-blood-transfusion.jpg" TargetMode="External"/><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File_Upload_Bot_(Magnus_Manske)"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Agote_1a_transfusi%C3%B3n.jpg" TargetMode="External"/><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hyperlink" Target="http://commons.wikimedia.org/wiki/User:Csoliverez"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flickr.com/photos/warrenski/8233513058/" TargetMode="External"/><Relationship Id="rId2" Type="http://schemas.openxmlformats.org/officeDocument/2006/relationships/image" Target="../media/image9.jpeg"/><Relationship Id="rId1" Type="http://schemas.openxmlformats.org/officeDocument/2006/relationships/slideLayout" Target="../slideLayouts/slideLayout12.xml"/><Relationship Id="rId5" Type="http://schemas.openxmlformats.org/officeDocument/2006/relationships/hyperlink" Target="http://creativecommons.org/licenses/by-sa/2.0/deed.en" TargetMode="External"/><Relationship Id="rId4" Type="http://schemas.openxmlformats.org/officeDocument/2006/relationships/hyperlink" Target="http://www.flickr.com/photos/warrensk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Παθολογική Νοσηλευτική Ι</a:t>
            </a:r>
            <a:r>
              <a:rPr lang="en-US" sz="3600" b="1" dirty="0" smtClean="0">
                <a:solidFill>
                  <a:schemeClr val="tx1"/>
                </a:solidFill>
                <a:latin typeface="+mn-lt"/>
              </a:rPr>
              <a:t> (</a:t>
            </a:r>
            <a:r>
              <a:rPr lang="el-GR" sz="3600" b="1" dirty="0" smtClean="0">
                <a:solidFill>
                  <a:schemeClr val="tx1"/>
                </a:solidFill>
                <a:latin typeface="+mn-lt"/>
              </a:rPr>
              <a:t>Ε</a:t>
            </a:r>
            <a:r>
              <a:rPr lang="en-US" sz="3600" b="1" dirty="0" smtClean="0">
                <a:solidFill>
                  <a:schemeClr val="tx1"/>
                </a:solidFill>
                <a:latin typeface="+mn-lt"/>
              </a:rPr>
              <a:t>)</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3</a:t>
            </a:r>
            <a:r>
              <a:rPr lang="el-GR" sz="2800" dirty="0" smtClean="0"/>
              <a:t>:</a:t>
            </a:r>
            <a:r>
              <a:rPr lang="en-US" sz="2800" dirty="0" smtClean="0"/>
              <a:t> </a:t>
            </a:r>
            <a:r>
              <a:rPr lang="el-GR" sz="2800" dirty="0"/>
              <a:t>Μετάγγιση </a:t>
            </a:r>
          </a:p>
          <a:p>
            <a:pPr>
              <a:spcBef>
                <a:spcPts val="0"/>
              </a:spcBef>
            </a:pPr>
            <a:r>
              <a:rPr lang="el-GR" sz="2400" dirty="0" smtClean="0"/>
              <a:t>Σ.Παρισσόπουλος</a:t>
            </a:r>
            <a:r>
              <a:rPr lang="el-GR" sz="2400" dirty="0"/>
              <a:t>, Ο.Γκοβίνα, Μ.Μπουζίκα</a:t>
            </a:r>
          </a:p>
          <a:p>
            <a:pPr>
              <a:spcBef>
                <a:spcPts val="0"/>
              </a:spcBef>
            </a:pPr>
            <a:r>
              <a:rPr lang="el-GR" sz="2400" dirty="0"/>
              <a:t>Τμήμα Νοσηλευτικής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Εικόνες από Τμήμα Αιμοδοσίας</a:t>
            </a:r>
            <a:endParaRPr lang="el-GR" dirty="0"/>
          </a:p>
        </p:txBody>
      </p:sp>
      <p:sp>
        <p:nvSpPr>
          <p:cNvPr id="12" name="Rectangle 11"/>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13" name="Picture 4" descr="καρέκλα αιμοδοσίας"/>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611560" y="1260416"/>
            <a:ext cx="3795138" cy="201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ectangle 16"/>
          <p:cNvSpPr/>
          <p:nvPr/>
        </p:nvSpPr>
        <p:spPr>
          <a:xfrm>
            <a:off x="1259632" y="3273200"/>
            <a:ext cx="2348595" cy="276999"/>
          </a:xfrm>
          <a:prstGeom prst="rect">
            <a:avLst/>
          </a:prstGeom>
        </p:spPr>
        <p:txBody>
          <a:bodyPr wrap="square">
            <a:spAutoFit/>
          </a:bodyPr>
          <a:lstStyle/>
          <a:p>
            <a:pPr algn="ctr"/>
            <a:r>
              <a:rPr lang="el-GR" sz="1200" dirty="0" smtClean="0">
                <a:solidFill>
                  <a:prstClr val="black">
                    <a:lumMod val="65000"/>
                    <a:lumOff val="35000"/>
                  </a:prstClr>
                </a:solidFill>
                <a:latin typeface="Calibri"/>
              </a:rPr>
              <a:t>Σ. Παρισσόπουλος</a:t>
            </a:r>
            <a:endParaRPr lang="en-US" sz="1200" dirty="0">
              <a:solidFill>
                <a:prstClr val="black">
                  <a:lumMod val="65000"/>
                  <a:lumOff val="35000"/>
                </a:prstClr>
              </a:solidFill>
              <a:latin typeface="Calibri"/>
            </a:endParaRPr>
          </a:p>
        </p:txBody>
      </p:sp>
      <p:pic>
        <p:nvPicPr>
          <p:cNvPr id="14" name="Picture 6" descr="αιμοδότη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882611" y="1256976"/>
            <a:ext cx="3639346" cy="201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17"/>
          <p:cNvSpPr/>
          <p:nvPr/>
        </p:nvSpPr>
        <p:spPr>
          <a:xfrm>
            <a:off x="5527986" y="3269431"/>
            <a:ext cx="2348595" cy="276999"/>
          </a:xfrm>
          <a:prstGeom prst="rect">
            <a:avLst/>
          </a:prstGeom>
        </p:spPr>
        <p:txBody>
          <a:bodyPr wrap="square">
            <a:spAutoFit/>
          </a:bodyPr>
          <a:lstStyle/>
          <a:p>
            <a:pPr algn="ctr"/>
            <a:r>
              <a:rPr lang="el-GR" sz="1200" dirty="0" smtClean="0">
                <a:solidFill>
                  <a:prstClr val="black">
                    <a:lumMod val="65000"/>
                    <a:lumOff val="35000"/>
                  </a:prstClr>
                </a:solidFill>
                <a:latin typeface="Calibri"/>
              </a:rPr>
              <a:t>Σ. Παρισσόπουλος</a:t>
            </a:r>
            <a:endParaRPr lang="en-US" sz="1200" dirty="0">
              <a:solidFill>
                <a:prstClr val="black">
                  <a:lumMod val="65000"/>
                  <a:lumOff val="35000"/>
                </a:prstClr>
              </a:solidFill>
              <a:latin typeface="Calibri"/>
            </a:endParaRPr>
          </a:p>
        </p:txBody>
      </p:sp>
      <p:pic>
        <p:nvPicPr>
          <p:cNvPr id="15" name="Picture 8" descr="μονάδα αίματος"/>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611560" y="3808618"/>
            <a:ext cx="3794442" cy="2376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Rectangle 18"/>
          <p:cNvSpPr/>
          <p:nvPr/>
        </p:nvSpPr>
        <p:spPr>
          <a:xfrm>
            <a:off x="1259631" y="6184882"/>
            <a:ext cx="2348595" cy="276999"/>
          </a:xfrm>
          <a:prstGeom prst="rect">
            <a:avLst/>
          </a:prstGeom>
        </p:spPr>
        <p:txBody>
          <a:bodyPr wrap="square">
            <a:spAutoFit/>
          </a:bodyPr>
          <a:lstStyle/>
          <a:p>
            <a:pPr algn="ctr"/>
            <a:r>
              <a:rPr lang="el-GR" sz="1200" dirty="0" smtClean="0">
                <a:solidFill>
                  <a:prstClr val="black">
                    <a:lumMod val="65000"/>
                    <a:lumOff val="35000"/>
                  </a:prstClr>
                </a:solidFill>
                <a:latin typeface="Calibri"/>
              </a:rPr>
              <a:t>Σ. Παρισσόπουλος</a:t>
            </a:r>
            <a:endParaRPr lang="en-US" sz="1200" dirty="0">
              <a:solidFill>
                <a:prstClr val="black">
                  <a:lumMod val="65000"/>
                  <a:lumOff val="35000"/>
                </a:prstClr>
              </a:solidFill>
              <a:latin typeface="Calibri"/>
            </a:endParaRPr>
          </a:p>
        </p:txBody>
      </p:sp>
      <p:pic>
        <p:nvPicPr>
          <p:cNvPr id="16" name="Picture 10" descr="μονάδες αίματος"/>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4943147" y="3781170"/>
            <a:ext cx="3074772" cy="2376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Rectangle 19"/>
          <p:cNvSpPr/>
          <p:nvPr/>
        </p:nvSpPr>
        <p:spPr>
          <a:xfrm>
            <a:off x="5220072" y="6157410"/>
            <a:ext cx="2348595" cy="276999"/>
          </a:xfrm>
          <a:prstGeom prst="rect">
            <a:avLst/>
          </a:prstGeom>
        </p:spPr>
        <p:txBody>
          <a:bodyPr wrap="square">
            <a:spAutoFit/>
          </a:bodyPr>
          <a:lstStyle/>
          <a:p>
            <a:pPr algn="ctr"/>
            <a:r>
              <a:rPr lang="el-GR" sz="1200" dirty="0" smtClean="0">
                <a:solidFill>
                  <a:prstClr val="black">
                    <a:lumMod val="65000"/>
                    <a:lumOff val="35000"/>
                  </a:prstClr>
                </a:solidFill>
                <a:latin typeface="Calibri"/>
              </a:rPr>
              <a:t>Σ. Παρισσόπουλος</a:t>
            </a:r>
            <a:endParaRPr lang="en-US" sz="1200" dirty="0">
              <a:solidFill>
                <a:prstClr val="black">
                  <a:lumMod val="65000"/>
                  <a:lumOff val="35000"/>
                </a:prstClr>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3816219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Μονάδα Αίματος</a:t>
            </a:r>
            <a:endParaRPr lang="el-GR" dirty="0"/>
          </a:p>
        </p:txBody>
      </p:sp>
      <p:sp>
        <p:nvSpPr>
          <p:cNvPr id="7" name="Rectangle 6"/>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2050" name="Picture 2" descr="μονάδα αίματο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394" y="1008895"/>
            <a:ext cx="6399212" cy="54864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635896" y="6495295"/>
            <a:ext cx="2348595" cy="276999"/>
          </a:xfrm>
          <a:prstGeom prst="rect">
            <a:avLst/>
          </a:prstGeom>
        </p:spPr>
        <p:txBody>
          <a:bodyPr wrap="square">
            <a:spAutoFit/>
          </a:bodyPr>
          <a:lstStyle/>
          <a:p>
            <a:pPr algn="ctr"/>
            <a:r>
              <a:rPr lang="el-GR" sz="1200" dirty="0" smtClean="0">
                <a:solidFill>
                  <a:prstClr val="black">
                    <a:lumMod val="65000"/>
                    <a:lumOff val="35000"/>
                  </a:prstClr>
                </a:solidFill>
                <a:latin typeface="Calibri"/>
              </a:rPr>
              <a:t>Σ. Παρισσόπουλος</a:t>
            </a:r>
            <a:endParaRPr lang="en-US" sz="1200" dirty="0">
              <a:solidFill>
                <a:prstClr val="black">
                  <a:lumMod val="65000"/>
                  <a:lumOff val="35000"/>
                </a:prstClr>
              </a:solidFill>
              <a:latin typeface="Calibri"/>
            </a:endParaRPr>
          </a:p>
        </p:txBody>
      </p:sp>
      <p:sp>
        <p:nvSpPr>
          <p:cNvPr id="8" name="7 - Ορθογώνιο"/>
          <p:cNvSpPr/>
          <p:nvPr/>
        </p:nvSpPr>
        <p:spPr>
          <a:xfrm>
            <a:off x="5220072" y="3356992"/>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968090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Αίμα</a:t>
            </a:r>
          </a:p>
        </p:txBody>
      </p:sp>
      <p:sp>
        <p:nvSpPr>
          <p:cNvPr id="7" name="Rectangle 6"/>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196752"/>
            <a:ext cx="8003232" cy="2448272"/>
          </a:xfrm>
        </p:spPr>
        <p:txBody>
          <a:bodyPr/>
          <a:lstStyle/>
          <a:p>
            <a:pPr>
              <a:spcBef>
                <a:spcPts val="3600"/>
              </a:spcBef>
            </a:pPr>
            <a:r>
              <a:rPr lang="el-GR" sz="2400" b="1" dirty="0"/>
              <a:t>Ολικό ή πλήρες αίμα (σπάνια) </a:t>
            </a:r>
            <a:r>
              <a:rPr lang="el-GR" sz="2400" dirty="0"/>
              <a:t>(500 +/- 50 </a:t>
            </a:r>
            <a:r>
              <a:rPr lang="el-GR" sz="2400" dirty="0" err="1"/>
              <a:t>mls)</a:t>
            </a:r>
            <a:r>
              <a:rPr lang="el-GR" sz="2400" dirty="0" err="1" smtClean="0"/>
              <a:t>‏</a:t>
            </a:r>
            <a:r>
              <a:rPr lang="en-US" sz="2400" dirty="0" smtClean="0"/>
              <a:t>,</a:t>
            </a:r>
            <a:endParaRPr lang="el-GR" sz="2400" dirty="0"/>
          </a:p>
          <a:p>
            <a:pPr>
              <a:spcBef>
                <a:spcPts val="3600"/>
              </a:spcBef>
            </a:pPr>
            <a:r>
              <a:rPr lang="el-GR" sz="2400" b="1" dirty="0"/>
              <a:t>Συμπυκνωμένα ερυθρά αιμοσφαίρια </a:t>
            </a:r>
            <a:r>
              <a:rPr lang="el-GR" sz="2400" dirty="0"/>
              <a:t>(200 – 250 mls)</a:t>
            </a:r>
            <a:r>
              <a:rPr lang="el-GR" sz="2400" dirty="0" smtClean="0"/>
              <a:t>‏</a:t>
            </a:r>
            <a:r>
              <a:rPr lang="en-US" sz="2400" dirty="0" smtClean="0"/>
              <a:t>,</a:t>
            </a:r>
            <a:endParaRPr lang="el-GR" sz="2400" dirty="0"/>
          </a:p>
          <a:p>
            <a:pPr>
              <a:spcBef>
                <a:spcPts val="3600"/>
              </a:spcBef>
            </a:pPr>
            <a:r>
              <a:rPr lang="el-GR" sz="2400" b="1" dirty="0"/>
              <a:t>Πλυμένα ερυθρά αιμοσφαίρια </a:t>
            </a:r>
            <a:r>
              <a:rPr lang="el-GR" sz="2400" dirty="0"/>
              <a:t>(200 mls</a:t>
            </a:r>
            <a:r>
              <a:rPr lang="el-GR" sz="2400" dirty="0" smtClean="0"/>
              <a:t>)</a:t>
            </a:r>
            <a:r>
              <a:rPr lang="en-US" sz="2400" dirty="0" smtClean="0"/>
              <a:t>.</a:t>
            </a:r>
            <a:endParaRPr lang="el-GR" sz="2400" dirty="0"/>
          </a:p>
          <a:p>
            <a:pPr>
              <a:spcBef>
                <a:spcPts val="2400"/>
              </a:spcBef>
            </a:pPr>
            <a:endParaRPr lang="el-GR" dirty="0"/>
          </a:p>
          <a:p>
            <a:endParaRPr lang="el-GR" dirty="0"/>
          </a:p>
        </p:txBody>
      </p:sp>
      <p:pic>
        <p:nvPicPr>
          <p:cNvPr id="8" name="Picture 2" descr="μονάδες αίματο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9" y="3549979"/>
            <a:ext cx="3383360" cy="22953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741076" y="5920840"/>
            <a:ext cx="3661848" cy="461665"/>
          </a:xfrm>
          <a:prstGeom prst="rect">
            <a:avLst/>
          </a:prstGeom>
        </p:spPr>
        <p:txBody>
          <a:bodyPr wrap="square">
            <a:spAutoFit/>
          </a:bodyPr>
          <a:lstStyle/>
          <a:p>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Bloodbags</a:t>
            </a: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3"/>
              </a:rPr>
              <a:t>Alan012</a:t>
            </a:r>
            <a:r>
              <a:rPr lang="en-US" sz="1200" dirty="0" smtClean="0">
                <a:solidFill>
                  <a:prstClr val="black">
                    <a:lumMod val="75000"/>
                    <a:lumOff val="25000"/>
                  </a:prstClr>
                </a:solidFill>
                <a:latin typeface="Calibri"/>
                <a:hlinkClick r:id="rId4"/>
              </a:rPr>
              <a:t> </a:t>
            </a:r>
            <a:r>
              <a:rPr lang="el-GR" sz="1200" dirty="0" smtClean="0">
                <a:solidFill>
                  <a:prstClr val="black">
                    <a:lumMod val="75000"/>
                    <a:lumOff val="25000"/>
                  </a:prstClr>
                </a:solidFill>
                <a:latin typeface="Calibri"/>
              </a:rPr>
              <a:t> διαθέσιμο με άδεια</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CC BY-SA 2.0</a:t>
            </a:r>
            <a:endParaRPr lang="en-US" sz="1200" dirty="0">
              <a:solidFill>
                <a:prstClr val="black">
                  <a:lumMod val="75000"/>
                  <a:lumOff val="25000"/>
                </a:prstClr>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1659090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Αίμα </a:t>
            </a:r>
            <a:r>
              <a:rPr lang="el-GR" dirty="0" smtClean="0"/>
              <a:t>– Ενδείξεις χορήγησης</a:t>
            </a:r>
            <a:endParaRPr lang="el-GR" dirty="0"/>
          </a:p>
        </p:txBody>
      </p:sp>
      <p:sp>
        <p:nvSpPr>
          <p:cNvPr id="8" name="Rectangle 7"/>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84264" y="1331763"/>
            <a:ext cx="5050904" cy="1656184"/>
          </a:xfrm>
        </p:spPr>
        <p:txBody>
          <a:bodyPr>
            <a:normAutofit lnSpcReduction="10000"/>
          </a:bodyPr>
          <a:lstStyle/>
          <a:p>
            <a:pPr>
              <a:spcBef>
                <a:spcPts val="1200"/>
              </a:spcBef>
            </a:pPr>
            <a:r>
              <a:rPr lang="el-GR" sz="2400" dirty="0"/>
              <a:t>Οι ασθενείς που υποβάλλονται σε μείζονα προγραμματισμένη </a:t>
            </a:r>
            <a:r>
              <a:rPr lang="el-GR" sz="2400" b="1" dirty="0">
                <a:solidFill>
                  <a:srgbClr val="820000"/>
                </a:solidFill>
              </a:rPr>
              <a:t>χειρουργική </a:t>
            </a:r>
            <a:r>
              <a:rPr lang="el-GR" sz="2400" b="1" dirty="0" smtClean="0">
                <a:solidFill>
                  <a:srgbClr val="820000"/>
                </a:solidFill>
              </a:rPr>
              <a:t>επέμβαση</a:t>
            </a:r>
            <a:r>
              <a:rPr lang="en-US" sz="2400" b="1" dirty="0" smtClean="0">
                <a:solidFill>
                  <a:srgbClr val="820000"/>
                </a:solidFill>
              </a:rPr>
              <a:t>,</a:t>
            </a:r>
            <a:endParaRPr lang="el-GR" sz="2400" b="1" dirty="0">
              <a:solidFill>
                <a:srgbClr val="820000"/>
              </a:solidFill>
            </a:endParaRPr>
          </a:p>
          <a:p>
            <a:pPr>
              <a:spcBef>
                <a:spcPts val="1200"/>
              </a:spcBef>
            </a:pPr>
            <a:r>
              <a:rPr lang="el-GR" sz="2400" dirty="0"/>
              <a:t>Σ</a:t>
            </a:r>
            <a:r>
              <a:rPr lang="el-GR" sz="2400" dirty="0" smtClean="0"/>
              <a:t>ε </a:t>
            </a:r>
            <a:r>
              <a:rPr lang="el-GR" sz="2400" b="1" dirty="0">
                <a:solidFill>
                  <a:srgbClr val="820000"/>
                </a:solidFill>
              </a:rPr>
              <a:t>επίπεδα αιμοσφαιρίνης &lt;</a:t>
            </a:r>
            <a:r>
              <a:rPr lang="el-GR" sz="2400" b="1" dirty="0" smtClean="0">
                <a:solidFill>
                  <a:srgbClr val="820000"/>
                </a:solidFill>
              </a:rPr>
              <a:t>7g/dl</a:t>
            </a:r>
            <a:r>
              <a:rPr lang="en-US" sz="2400" b="1" dirty="0" smtClean="0">
                <a:solidFill>
                  <a:srgbClr val="820000"/>
                </a:solidFill>
              </a:rPr>
              <a:t>,</a:t>
            </a:r>
            <a:endParaRPr lang="el-GR" sz="2400" dirty="0"/>
          </a:p>
        </p:txBody>
      </p:sp>
      <p:sp>
        <p:nvSpPr>
          <p:cNvPr id="9" name="Rectangle 8"/>
          <p:cNvSpPr/>
          <p:nvPr/>
        </p:nvSpPr>
        <p:spPr>
          <a:xfrm>
            <a:off x="484264" y="3006812"/>
            <a:ext cx="8435280" cy="3508653"/>
          </a:xfrm>
          <a:prstGeom prst="rect">
            <a:avLst/>
          </a:prstGeom>
        </p:spPr>
        <p:txBody>
          <a:bodyPr wrap="square">
            <a:spAutoFit/>
          </a:bodyPr>
          <a:lstStyle/>
          <a:p>
            <a:pPr marL="285750" indent="-285750">
              <a:spcBef>
                <a:spcPts val="1200"/>
              </a:spcBef>
              <a:buClr>
                <a:srgbClr val="004A82"/>
              </a:buClr>
              <a:buFont typeface="Arial" pitchFamily="34" charset="0"/>
              <a:buChar char="•"/>
            </a:pPr>
            <a:r>
              <a:rPr lang="el-GR" sz="2400" dirty="0">
                <a:solidFill>
                  <a:prstClr val="black"/>
                </a:solidFill>
                <a:latin typeface="Calibri"/>
              </a:rPr>
              <a:t>Ηλικιωμένοι ασθενείς και τα άτομα με καρδιακή νόσο, περιφερική αγγειακή νόσος, αγγειακή εγκεφαλική νόσος και ΧΑΠ </a:t>
            </a:r>
            <a:r>
              <a:rPr lang="el-GR" sz="2400" dirty="0" smtClean="0">
                <a:solidFill>
                  <a:prstClr val="black"/>
                </a:solidFill>
                <a:latin typeface="Calibri"/>
              </a:rPr>
              <a:t>είναι </a:t>
            </a:r>
            <a:r>
              <a:rPr lang="el-GR" sz="2400" dirty="0">
                <a:solidFill>
                  <a:prstClr val="black"/>
                </a:solidFill>
                <a:latin typeface="Calibri"/>
              </a:rPr>
              <a:t>πιθανό να επωφεληθούν από τη μετάγγιση, </a:t>
            </a:r>
            <a:r>
              <a:rPr lang="el-GR" sz="2400" b="1" dirty="0">
                <a:solidFill>
                  <a:srgbClr val="820000"/>
                </a:solidFill>
                <a:latin typeface="Calibri"/>
              </a:rPr>
              <a:t>σε επίπεδα αιμοσφαιρίνης &lt;9g/dl </a:t>
            </a:r>
            <a:r>
              <a:rPr lang="en-US" sz="2400" b="1" dirty="0" smtClean="0">
                <a:solidFill>
                  <a:srgbClr val="820000"/>
                </a:solidFill>
                <a:latin typeface="Calibri"/>
              </a:rPr>
              <a:t>,</a:t>
            </a:r>
            <a:endParaRPr lang="el-GR" sz="2400" b="1" dirty="0">
              <a:solidFill>
                <a:srgbClr val="820000"/>
              </a:solidFill>
              <a:latin typeface="Calibri"/>
            </a:endParaRPr>
          </a:p>
          <a:p>
            <a:pPr marL="285750" indent="-285750">
              <a:spcBef>
                <a:spcPts val="1200"/>
              </a:spcBef>
              <a:buClr>
                <a:srgbClr val="004A82"/>
              </a:buClr>
              <a:buFont typeface="Arial" pitchFamily="34" charset="0"/>
              <a:buChar char="•"/>
            </a:pPr>
            <a:r>
              <a:rPr lang="el-GR" sz="2400" dirty="0">
                <a:solidFill>
                  <a:prstClr val="black"/>
                </a:solidFill>
                <a:latin typeface="Calibri"/>
              </a:rPr>
              <a:t>Οι ασθενείς με </a:t>
            </a:r>
            <a:r>
              <a:rPr lang="el-GR" sz="2400" b="1" dirty="0">
                <a:solidFill>
                  <a:srgbClr val="820000"/>
                </a:solidFill>
                <a:latin typeface="Calibri"/>
              </a:rPr>
              <a:t>οξεία μαζική απώλεια αίματος </a:t>
            </a:r>
            <a:r>
              <a:rPr lang="en-US" sz="2400" b="1" dirty="0" smtClean="0">
                <a:solidFill>
                  <a:srgbClr val="820000"/>
                </a:solidFill>
                <a:latin typeface="Calibri"/>
              </a:rPr>
              <a:t>,</a:t>
            </a:r>
            <a:endParaRPr lang="el-GR" sz="2400" b="1" dirty="0">
              <a:solidFill>
                <a:srgbClr val="820000"/>
              </a:solidFill>
              <a:latin typeface="Calibri"/>
            </a:endParaRPr>
          </a:p>
          <a:p>
            <a:pPr marL="285750" indent="-285750">
              <a:spcBef>
                <a:spcPts val="1200"/>
              </a:spcBef>
              <a:buClr>
                <a:srgbClr val="004A82"/>
              </a:buClr>
              <a:buFont typeface="Arial" pitchFamily="34" charset="0"/>
              <a:buChar char="•"/>
            </a:pPr>
            <a:r>
              <a:rPr lang="el-GR" sz="2400" dirty="0">
                <a:solidFill>
                  <a:prstClr val="black"/>
                </a:solidFill>
                <a:latin typeface="Calibri"/>
              </a:rPr>
              <a:t>Οι ασθενείς με αναιμία και οξύ έμφραγμα του μυοκαρδίου, θα πρέπει να μεταγγιστούν για να επιτευχθεί </a:t>
            </a:r>
            <a:r>
              <a:rPr lang="el-GR" sz="2400" b="1" dirty="0">
                <a:solidFill>
                  <a:srgbClr val="820000"/>
                </a:solidFill>
                <a:latin typeface="Calibri"/>
              </a:rPr>
              <a:t>Hb &gt;</a:t>
            </a:r>
            <a:r>
              <a:rPr lang="el-GR" sz="2400" b="1" dirty="0" smtClean="0">
                <a:solidFill>
                  <a:srgbClr val="820000"/>
                </a:solidFill>
                <a:latin typeface="Calibri"/>
              </a:rPr>
              <a:t>10g/dL</a:t>
            </a:r>
            <a:r>
              <a:rPr lang="en-US" sz="2400" b="1" dirty="0" smtClean="0">
                <a:solidFill>
                  <a:srgbClr val="820000"/>
                </a:solidFill>
                <a:latin typeface="Calibri"/>
              </a:rPr>
              <a:t>,</a:t>
            </a:r>
            <a:endParaRPr lang="el-GR" sz="2400" b="1" dirty="0">
              <a:solidFill>
                <a:srgbClr val="820000"/>
              </a:solidFill>
              <a:latin typeface="Calibri"/>
            </a:endParaRPr>
          </a:p>
          <a:p>
            <a:pPr marL="285750" indent="-285750">
              <a:spcBef>
                <a:spcPts val="1200"/>
              </a:spcBef>
              <a:buClr>
                <a:srgbClr val="004A82"/>
              </a:buClr>
              <a:buFont typeface="Arial" pitchFamily="34" charset="0"/>
              <a:buChar char="•"/>
            </a:pPr>
            <a:r>
              <a:rPr lang="el-GR" sz="2400" dirty="0">
                <a:solidFill>
                  <a:prstClr val="black"/>
                </a:solidFill>
                <a:latin typeface="Calibri"/>
              </a:rPr>
              <a:t>Σε </a:t>
            </a:r>
            <a:r>
              <a:rPr lang="el-GR" sz="2400" b="1" dirty="0">
                <a:solidFill>
                  <a:srgbClr val="820000"/>
                </a:solidFill>
                <a:latin typeface="Calibri"/>
              </a:rPr>
              <a:t>χρόνιες </a:t>
            </a:r>
            <a:r>
              <a:rPr lang="el-GR" sz="2400" b="1" dirty="0" smtClean="0">
                <a:solidFill>
                  <a:srgbClr val="820000"/>
                </a:solidFill>
                <a:latin typeface="Calibri"/>
              </a:rPr>
              <a:t>αναιμίες</a:t>
            </a:r>
            <a:r>
              <a:rPr lang="en-US" sz="2400" b="1" dirty="0" smtClean="0">
                <a:solidFill>
                  <a:srgbClr val="820000"/>
                </a:solidFill>
                <a:latin typeface="Calibri"/>
              </a:rPr>
              <a:t>.</a:t>
            </a:r>
            <a:endParaRPr lang="el-GR" sz="2400" b="1" dirty="0">
              <a:solidFill>
                <a:srgbClr val="820000"/>
              </a:solidFill>
              <a:latin typeface="Calibri"/>
            </a:endParaRPr>
          </a:p>
        </p:txBody>
      </p:sp>
      <p:pic>
        <p:nvPicPr>
          <p:cNvPr id="5" name="Picture 4" descr="μονάδα αίματος"/>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6444208" y="1124743"/>
            <a:ext cx="2340260" cy="1456384"/>
          </a:xfrm>
          <a:prstGeom prst="rect">
            <a:avLst/>
          </a:prstGeom>
          <a:ln>
            <a:noFill/>
          </a:ln>
          <a:effectLst>
            <a:outerShdw blurRad="190500" algn="tl" rotWithShape="0">
              <a:srgbClr val="000000">
                <a:alpha val="70000"/>
              </a:srgbClr>
            </a:outerShdw>
          </a:effectLst>
        </p:spPr>
      </p:pic>
      <p:sp>
        <p:nvSpPr>
          <p:cNvPr id="6" name="Rectangle 5"/>
          <p:cNvSpPr/>
          <p:nvPr/>
        </p:nvSpPr>
        <p:spPr>
          <a:xfrm>
            <a:off x="6192180" y="2591039"/>
            <a:ext cx="2844316" cy="646331"/>
          </a:xfrm>
          <a:prstGeom prst="rect">
            <a:avLst/>
          </a:prstGeom>
        </p:spPr>
        <p:txBody>
          <a:bodyPr wrap="square">
            <a:spAutoFit/>
          </a:bodyPr>
          <a:lstStyle/>
          <a:p>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Blood bag on </a:t>
            </a:r>
            <a:r>
              <a:rPr lang="en-US" sz="1200" dirty="0" smtClean="0">
                <a:solidFill>
                  <a:prstClr val="black">
                    <a:lumMod val="75000"/>
                    <a:lumOff val="25000"/>
                  </a:prstClr>
                </a:solidFill>
                <a:latin typeface="Calibri"/>
                <a:hlinkClick r:id="rId3"/>
              </a:rPr>
              <a:t>haker</a:t>
            </a: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Canadian Blood Services </a:t>
            </a:r>
            <a:r>
              <a:rPr lang="en-US" sz="1200" dirty="0" smtClean="0">
                <a:solidFill>
                  <a:prstClr val="black">
                    <a:lumMod val="75000"/>
                    <a:lumOff val="25000"/>
                  </a:prstClr>
                </a:solidFill>
                <a:latin typeface="Calibri"/>
                <a:hlinkClick r:id="rId5"/>
              </a:rPr>
              <a:t> </a:t>
            </a:r>
            <a:r>
              <a:rPr lang="el-GR" sz="1200" dirty="0" smtClean="0">
                <a:solidFill>
                  <a:prstClr val="black">
                    <a:lumMod val="75000"/>
                    <a:lumOff val="25000"/>
                  </a:prstClr>
                </a:solidFill>
                <a:latin typeface="Calibri"/>
              </a:rPr>
              <a:t> διαθέσιμο με άδεια</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6"/>
              </a:rPr>
              <a:t>CC BY-NC 2.0</a:t>
            </a:r>
            <a:endParaRPr lang="en-US" sz="1200" dirty="0">
              <a:solidFill>
                <a:prstClr val="black">
                  <a:lumMod val="75000"/>
                  <a:lumOff val="25000"/>
                </a:prstClr>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4166775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Μονάδα αίματος </a:t>
            </a:r>
            <a:r>
              <a:rPr lang="el-GR" dirty="0" smtClean="0"/>
              <a:t>– η παρασκευή</a:t>
            </a:r>
            <a:endParaRPr lang="el-GR"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p:txBody>
          <a:bodyPr>
            <a:normAutofit/>
          </a:bodyPr>
          <a:lstStyle/>
          <a:p>
            <a:pPr>
              <a:spcBef>
                <a:spcPts val="1200"/>
              </a:spcBef>
            </a:pPr>
            <a:r>
              <a:rPr lang="el-GR" sz="2400" dirty="0"/>
              <a:t>63 mls της CPD Α1 (citrate-phosphate-dextrose-adenine: συντηρητική ουσία) τοποθετούνται σε μαλακή </a:t>
            </a:r>
            <a:r>
              <a:rPr lang="el-GR" sz="2400" dirty="0" smtClean="0"/>
              <a:t>φιάλη</a:t>
            </a:r>
            <a:r>
              <a:rPr lang="en-US" sz="2400" dirty="0"/>
              <a:t>,</a:t>
            </a:r>
            <a:endParaRPr lang="el-GR" sz="2400" dirty="0"/>
          </a:p>
          <a:p>
            <a:pPr>
              <a:spcBef>
                <a:spcPts val="1200"/>
              </a:spcBef>
            </a:pPr>
            <a:r>
              <a:rPr lang="el-GR" sz="2400" dirty="0" smtClean="0"/>
              <a:t>Αίμα </a:t>
            </a:r>
            <a:r>
              <a:rPr lang="el-GR" sz="2400" dirty="0"/>
              <a:t>(απομάκρυνση αιμοπεταλίων το συντομότερο δυνατό</a:t>
            </a:r>
            <a:r>
              <a:rPr lang="el-GR" sz="2400" dirty="0" smtClean="0"/>
              <a:t>)</a:t>
            </a:r>
            <a:r>
              <a:rPr lang="en-US" sz="2400" dirty="0"/>
              <a:t>,</a:t>
            </a:r>
            <a:endParaRPr lang="el-GR" sz="2400" dirty="0"/>
          </a:p>
          <a:p>
            <a:pPr>
              <a:spcBef>
                <a:spcPts val="1200"/>
              </a:spcBef>
            </a:pPr>
            <a:r>
              <a:rPr lang="el-GR" sz="2400" dirty="0" smtClean="0"/>
              <a:t>Φυγοκέντρηση </a:t>
            </a:r>
            <a:r>
              <a:rPr lang="el-GR" sz="2400" dirty="0"/>
              <a:t>ερυθροκυττάρων σε Hct  95</a:t>
            </a:r>
            <a:r>
              <a:rPr lang="el-GR" sz="2400" dirty="0" smtClean="0"/>
              <a:t>%</a:t>
            </a:r>
            <a:r>
              <a:rPr lang="en-US" sz="2400" dirty="0" smtClean="0"/>
              <a:t>,</a:t>
            </a:r>
            <a:endParaRPr lang="el-GR" sz="2400" dirty="0"/>
          </a:p>
          <a:p>
            <a:pPr>
              <a:spcBef>
                <a:spcPts val="1200"/>
              </a:spcBef>
            </a:pPr>
            <a:r>
              <a:rPr lang="el-GR" sz="2400" dirty="0" smtClean="0"/>
              <a:t>Αφαιρείται </a:t>
            </a:r>
            <a:r>
              <a:rPr lang="el-GR" sz="2400" dirty="0"/>
              <a:t>το </a:t>
            </a:r>
            <a:r>
              <a:rPr lang="el-GR" sz="2400" dirty="0" smtClean="0"/>
              <a:t>πλάσμα</a:t>
            </a:r>
            <a:r>
              <a:rPr lang="en-US" sz="2400" dirty="0"/>
              <a:t>,</a:t>
            </a:r>
            <a:endParaRPr lang="el-GR" sz="2400" dirty="0"/>
          </a:p>
          <a:p>
            <a:pPr>
              <a:spcBef>
                <a:spcPts val="1200"/>
              </a:spcBef>
            </a:pPr>
            <a:r>
              <a:rPr lang="el-GR" sz="2400" dirty="0"/>
              <a:t>Στα ερυθρά αιμοσφαίρια προστίθενται 100 ML </a:t>
            </a:r>
            <a:r>
              <a:rPr lang="el-GR" sz="2400" dirty="0" smtClean="0"/>
              <a:t>SAG-M</a:t>
            </a:r>
            <a:r>
              <a:rPr lang="en-US" sz="2400" dirty="0"/>
              <a:t>,</a:t>
            </a:r>
            <a:endParaRPr lang="el-GR" sz="2400" dirty="0"/>
          </a:p>
          <a:p>
            <a:pPr marL="719138" indent="-365125">
              <a:spcBef>
                <a:spcPts val="1200"/>
              </a:spcBef>
              <a:buFont typeface="Calibri" pitchFamily="34" charset="0"/>
              <a:buChar char="‐"/>
            </a:pPr>
            <a:r>
              <a:rPr lang="el-GR" sz="2400" dirty="0" smtClean="0"/>
              <a:t>Μειώνει </a:t>
            </a:r>
            <a:r>
              <a:rPr lang="el-GR" sz="2400" dirty="0"/>
              <a:t>το ιξώδες (viscocity)</a:t>
            </a:r>
            <a:r>
              <a:rPr lang="el-GR" sz="2400" dirty="0" smtClean="0"/>
              <a:t>‏</a:t>
            </a:r>
            <a:r>
              <a:rPr lang="en-US" sz="2400" dirty="0" smtClean="0"/>
              <a:t>,</a:t>
            </a:r>
            <a:endParaRPr lang="el-GR" sz="2400" dirty="0"/>
          </a:p>
          <a:p>
            <a:pPr marL="719138" indent="-365125">
              <a:spcBef>
                <a:spcPts val="1200"/>
              </a:spcBef>
              <a:buFont typeface="Calibri" pitchFamily="34" charset="0"/>
              <a:buChar char="‐"/>
            </a:pPr>
            <a:r>
              <a:rPr lang="el-GR" sz="2400" dirty="0" smtClean="0"/>
              <a:t>Παρέχει θρέψη</a:t>
            </a:r>
            <a:r>
              <a:rPr lang="en-US" sz="2400" dirty="0"/>
              <a:t>,</a:t>
            </a:r>
            <a:endParaRPr lang="el-GR" sz="2400" dirty="0"/>
          </a:p>
          <a:p>
            <a:pPr marL="719138" indent="-365125">
              <a:spcBef>
                <a:spcPts val="1200"/>
              </a:spcBef>
              <a:buFont typeface="Calibri" pitchFamily="34" charset="0"/>
              <a:buChar char="‐"/>
            </a:pPr>
            <a:r>
              <a:rPr lang="el-GR" sz="2400" dirty="0"/>
              <a:t>Hct τώρα το 65</a:t>
            </a:r>
            <a:r>
              <a:rPr lang="el-GR" sz="2400" dirty="0" smtClean="0"/>
              <a:t>%</a:t>
            </a:r>
            <a:r>
              <a:rPr lang="en-US" sz="2400" dirty="0" smtClean="0"/>
              <a:t>,</a:t>
            </a:r>
            <a:endParaRPr lang="el-GR" sz="2400" dirty="0"/>
          </a:p>
          <a:p>
            <a:pPr marL="719138" indent="-365125">
              <a:spcBef>
                <a:spcPts val="1200"/>
              </a:spcBef>
              <a:buFont typeface="Calibri" pitchFamily="34" charset="0"/>
              <a:buChar char="‐"/>
            </a:pPr>
            <a:r>
              <a:rPr lang="el-GR" sz="2400" dirty="0"/>
              <a:t>Ο </a:t>
            </a:r>
            <a:r>
              <a:rPr lang="el-GR" sz="2400" dirty="0" smtClean="0"/>
              <a:t>παράγοντας </a:t>
            </a:r>
            <a:r>
              <a:rPr lang="el-GR" sz="2400" dirty="0"/>
              <a:t>VIII απομακρύνεται από το </a:t>
            </a:r>
            <a:r>
              <a:rPr lang="el-GR" sz="2400" dirty="0" smtClean="0"/>
              <a:t>πλάσμα</a:t>
            </a:r>
            <a:r>
              <a:rPr lang="en-US" sz="2400" dirty="0" smtClean="0"/>
              <a:t>.</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4181755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Νωπό Κατεψυγμένο Πλάσμα – </a:t>
            </a:r>
            <a:r>
              <a:rPr lang="en-US" dirty="0"/>
              <a:t>FFP</a:t>
            </a:r>
            <a:endParaRPr lang="el-GR" dirty="0"/>
          </a:p>
        </p:txBody>
      </p:sp>
      <p:sp>
        <p:nvSpPr>
          <p:cNvPr id="8" name="Rectangle 7"/>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196752"/>
            <a:ext cx="6059016" cy="5040560"/>
          </a:xfrm>
        </p:spPr>
        <p:txBody>
          <a:bodyPr>
            <a:normAutofit/>
          </a:bodyPr>
          <a:lstStyle/>
          <a:p>
            <a:r>
              <a:rPr lang="el-GR" sz="2400" b="1" dirty="0"/>
              <a:t>Νωπό Κατεψυγμένο </a:t>
            </a:r>
            <a:r>
              <a:rPr lang="el-GR" sz="2400" b="1" dirty="0" smtClean="0"/>
              <a:t>Πλάσμα</a:t>
            </a:r>
            <a:r>
              <a:rPr lang="en-US" sz="2400" b="1" dirty="0" smtClean="0"/>
              <a:t> </a:t>
            </a:r>
            <a:r>
              <a:rPr lang="el-GR" sz="2400" b="1" dirty="0" smtClean="0"/>
              <a:t>(200mls</a:t>
            </a:r>
            <a:r>
              <a:rPr lang="el-GR" sz="2400" b="1" dirty="0"/>
              <a:t>)‏ - απαιτείται συμβατότητα</a:t>
            </a:r>
            <a:r>
              <a:rPr lang="el-GR" sz="2400" dirty="0"/>
              <a:t> </a:t>
            </a:r>
            <a:r>
              <a:rPr lang="el-GR" sz="2400" b="1" dirty="0">
                <a:solidFill>
                  <a:srgbClr val="820000"/>
                </a:solidFill>
              </a:rPr>
              <a:t>ΑΒΟ</a:t>
            </a:r>
            <a:r>
              <a:rPr lang="el-GR" sz="2400" dirty="0"/>
              <a:t>, </a:t>
            </a:r>
            <a:r>
              <a:rPr lang="el-GR" sz="2400" b="1" dirty="0">
                <a:solidFill>
                  <a:srgbClr val="820000"/>
                </a:solidFill>
              </a:rPr>
              <a:t>χορηγείται σε </a:t>
            </a:r>
            <a:r>
              <a:rPr lang="el-GR" sz="2400" b="1" dirty="0" smtClean="0">
                <a:solidFill>
                  <a:srgbClr val="820000"/>
                </a:solidFill>
              </a:rPr>
              <a:t>15-30’</a:t>
            </a:r>
            <a:r>
              <a:rPr lang="en-US" sz="2400" b="1" dirty="0" smtClean="0">
                <a:solidFill>
                  <a:srgbClr val="820000"/>
                </a:solidFill>
              </a:rPr>
              <a:t>.</a:t>
            </a:r>
          </a:p>
          <a:p>
            <a:pPr marL="0" indent="0">
              <a:buNone/>
            </a:pPr>
            <a:r>
              <a:rPr lang="el-GR" sz="2400" b="1" dirty="0" smtClean="0">
                <a:solidFill>
                  <a:srgbClr val="820000"/>
                </a:solidFill>
              </a:rPr>
              <a:t>Λοιπά </a:t>
            </a:r>
            <a:r>
              <a:rPr lang="el-GR" sz="2400" b="1" dirty="0">
                <a:solidFill>
                  <a:srgbClr val="820000"/>
                </a:solidFill>
              </a:rPr>
              <a:t>παράγωγα πλάσματος:</a:t>
            </a:r>
          </a:p>
          <a:p>
            <a:r>
              <a:rPr lang="el-GR" sz="2400" dirty="0"/>
              <a:t>Πρωτεϊνικό Κλάσμα Πλάσματος (PPF)‏ - συμπυκνωμένη ανθρώπινη </a:t>
            </a:r>
            <a:r>
              <a:rPr lang="el-GR" sz="2400" dirty="0" smtClean="0"/>
              <a:t>λευκωματίνη</a:t>
            </a:r>
            <a:r>
              <a:rPr lang="en-US" sz="2400" dirty="0"/>
              <a:t> </a:t>
            </a:r>
            <a:r>
              <a:rPr lang="el-GR" sz="2400" dirty="0" smtClean="0"/>
              <a:t>(Human </a:t>
            </a:r>
            <a:r>
              <a:rPr lang="el-GR" sz="2400" dirty="0"/>
              <a:t>Serum Albumin) 4.5%, 20</a:t>
            </a:r>
            <a:r>
              <a:rPr lang="el-GR" sz="2400" dirty="0" smtClean="0"/>
              <a:t>%</a:t>
            </a:r>
            <a:r>
              <a:rPr lang="en-US" sz="2400" dirty="0"/>
              <a:t>,</a:t>
            </a:r>
            <a:endParaRPr lang="el-GR" sz="2400" dirty="0"/>
          </a:p>
          <a:p>
            <a:r>
              <a:rPr lang="el-GR" sz="2400" dirty="0"/>
              <a:t>Αντιαιμορροφιλικοί </a:t>
            </a:r>
            <a:r>
              <a:rPr lang="el-GR" sz="2400" dirty="0" smtClean="0"/>
              <a:t>παράγοντες</a:t>
            </a:r>
            <a:r>
              <a:rPr lang="en-US" sz="2400" dirty="0" smtClean="0"/>
              <a:t>,</a:t>
            </a:r>
            <a:endParaRPr lang="el-GR" sz="2400" dirty="0"/>
          </a:p>
          <a:p>
            <a:r>
              <a:rPr lang="el-GR" sz="2400" dirty="0" smtClean="0"/>
              <a:t>Κρυοκαθίζημα</a:t>
            </a:r>
            <a:r>
              <a:rPr lang="en-US" sz="2400" dirty="0" smtClean="0"/>
              <a:t>,</a:t>
            </a:r>
            <a:endParaRPr lang="el-GR" sz="2400" dirty="0"/>
          </a:p>
          <a:p>
            <a:r>
              <a:rPr lang="el-GR" sz="2400" dirty="0"/>
              <a:t>Ειδικές </a:t>
            </a:r>
            <a:r>
              <a:rPr lang="el-GR" sz="2400" dirty="0" smtClean="0"/>
              <a:t>ανοσοσφαιρίνες</a:t>
            </a:r>
            <a:r>
              <a:rPr lang="en-US" sz="2400" dirty="0" smtClean="0"/>
              <a:t>,</a:t>
            </a:r>
            <a:endParaRPr lang="el-GR" sz="2400" dirty="0"/>
          </a:p>
          <a:p>
            <a:r>
              <a:rPr lang="el-GR" sz="2400" dirty="0" smtClean="0"/>
              <a:t>γ-σφαιρίνες</a:t>
            </a:r>
            <a:r>
              <a:rPr lang="en-US" sz="2400" dirty="0" smtClean="0"/>
              <a:t>.</a:t>
            </a:r>
            <a:endParaRPr lang="el-GR" sz="2400" dirty="0"/>
          </a:p>
          <a:p>
            <a:endParaRPr lang="el-GR" dirty="0"/>
          </a:p>
        </p:txBody>
      </p:sp>
      <p:pic>
        <p:nvPicPr>
          <p:cNvPr id="5" name="Picture 4" descr="πλάσμα αίματος"/>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0552" y="1124744"/>
            <a:ext cx="2201400" cy="2817604"/>
          </a:xfrm>
          <a:prstGeom prst="rect">
            <a:avLst/>
          </a:prstGeom>
          <a:ln>
            <a:noFill/>
          </a:ln>
          <a:effectLst>
            <a:outerShdw blurRad="190500" algn="tl" rotWithShape="0">
              <a:srgbClr val="000000">
                <a:alpha val="70000"/>
              </a:srgbClr>
            </a:outerShdw>
          </a:effectLst>
        </p:spPr>
      </p:pic>
      <p:sp>
        <p:nvSpPr>
          <p:cNvPr id="6" name="Rectangle 5"/>
          <p:cNvSpPr/>
          <p:nvPr/>
        </p:nvSpPr>
        <p:spPr>
          <a:xfrm>
            <a:off x="6423628" y="3942348"/>
            <a:ext cx="2520280" cy="461665"/>
          </a:xfrm>
          <a:prstGeom prst="rect">
            <a:avLst/>
          </a:prstGeom>
        </p:spPr>
        <p:txBody>
          <a:bodyPr wrap="square">
            <a:spAutoFit/>
          </a:bodyPr>
          <a:lstStyle/>
          <a:p>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4"/>
              </a:rPr>
              <a:t>FreshFrozenPlasma</a:t>
            </a: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lumMod val="75000"/>
                    <a:lumOff val="25000"/>
                  </a:prstClr>
                </a:solidFill>
                <a:latin typeface="Calibri"/>
                <a:hlinkClick r:id="rId5"/>
              </a:rPr>
              <a:t>DiverDave </a:t>
            </a:r>
            <a:r>
              <a:rPr lang="el-GR" sz="1200" dirty="0" smtClean="0">
                <a:solidFill>
                  <a:prstClr val="black">
                    <a:lumMod val="75000"/>
                    <a:lumOff val="25000"/>
                  </a:prstClr>
                </a:solidFill>
                <a:latin typeface="Calibri"/>
              </a:rPr>
              <a:t>διαθέσιμο με άδεια</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500552" y="4373524"/>
            <a:ext cx="2201400" cy="21886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7025188" y="6562178"/>
            <a:ext cx="1152128" cy="276999"/>
          </a:xfrm>
          <a:prstGeom prst="rect">
            <a:avLst/>
          </a:prstGeom>
        </p:spPr>
        <p:txBody>
          <a:bodyPr wrap="square">
            <a:spAutoFit/>
          </a:bodyPr>
          <a:lstStyle/>
          <a:p>
            <a:pPr algn="ctr"/>
            <a:r>
              <a:rPr lang="en-US" sz="1200" dirty="0" smtClean="0">
                <a:solidFill>
                  <a:prstClr val="black">
                    <a:lumMod val="75000"/>
                    <a:lumOff val="25000"/>
                  </a:prstClr>
                </a:solidFill>
                <a:latin typeface="Calibri"/>
                <a:hlinkClick r:id="rId8"/>
              </a:rPr>
              <a:t>drugline.org</a:t>
            </a:r>
            <a:endParaRPr lang="en-US" sz="1200" dirty="0">
              <a:solidFill>
                <a:prstClr val="black">
                  <a:lumMod val="75000"/>
                  <a:lumOff val="25000"/>
                </a:prstClr>
              </a:solidFill>
              <a:latin typeface="Calibri"/>
            </a:endParaRPr>
          </a:p>
        </p:txBody>
      </p:sp>
      <p:sp>
        <p:nvSpPr>
          <p:cNvPr id="4" name="Slide Number Placeholder 3"/>
          <p:cNvSpPr>
            <a:spLocks noGrp="1"/>
          </p:cNvSpPr>
          <p:nvPr>
            <p:ph type="sldNum" sz="quarter" idx="12"/>
          </p:nvPr>
        </p:nvSpPr>
        <p:spPr>
          <a:xfrm>
            <a:off x="8225860" y="6416200"/>
            <a:ext cx="730424" cy="365125"/>
          </a:xfrm>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3366537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FFP </a:t>
            </a:r>
            <a:r>
              <a:rPr lang="en-US" dirty="0" smtClean="0"/>
              <a:t>– </a:t>
            </a:r>
            <a:r>
              <a:rPr lang="el-GR" dirty="0" smtClean="0"/>
              <a:t>Ενδείξεις χορήγησης</a:t>
            </a:r>
            <a:endParaRPr lang="el-GR"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p:txBody>
          <a:bodyPr>
            <a:normAutofit/>
          </a:bodyPr>
          <a:lstStyle/>
          <a:p>
            <a:pPr>
              <a:spcBef>
                <a:spcPts val="2400"/>
              </a:spcBef>
            </a:pPr>
            <a:r>
              <a:rPr lang="el-GR" sz="2400" dirty="0"/>
              <a:t>Ανεπάρκεια </a:t>
            </a:r>
            <a:r>
              <a:rPr lang="el-GR" sz="2400" b="1" dirty="0">
                <a:solidFill>
                  <a:srgbClr val="820000"/>
                </a:solidFill>
              </a:rPr>
              <a:t>παραγόντων </a:t>
            </a:r>
            <a:r>
              <a:rPr lang="el-GR" sz="2400" b="1" dirty="0" smtClean="0">
                <a:solidFill>
                  <a:srgbClr val="820000"/>
                </a:solidFill>
              </a:rPr>
              <a:t>πήξης</a:t>
            </a:r>
            <a:r>
              <a:rPr lang="en-US" sz="2400" b="1" dirty="0" smtClean="0">
                <a:solidFill>
                  <a:srgbClr val="820000"/>
                </a:solidFill>
              </a:rPr>
              <a:t> </a:t>
            </a:r>
            <a:r>
              <a:rPr lang="el-GR" sz="2400" dirty="0" smtClean="0"/>
              <a:t>για </a:t>
            </a:r>
            <a:r>
              <a:rPr lang="el-GR" sz="2400" dirty="0"/>
              <a:t>την αντιμετώπιση </a:t>
            </a:r>
            <a:r>
              <a:rPr lang="el-GR" sz="2400" b="1" dirty="0">
                <a:solidFill>
                  <a:srgbClr val="820000"/>
                </a:solidFill>
              </a:rPr>
              <a:t>αιμορραγικών</a:t>
            </a:r>
            <a:r>
              <a:rPr lang="el-GR" sz="2400" dirty="0"/>
              <a:t> </a:t>
            </a:r>
            <a:r>
              <a:rPr lang="el-GR" sz="2400" b="1" dirty="0">
                <a:solidFill>
                  <a:srgbClr val="820000"/>
                </a:solidFill>
              </a:rPr>
              <a:t>επεισοδίων</a:t>
            </a:r>
            <a:r>
              <a:rPr lang="el-GR" sz="2400" dirty="0"/>
              <a:t> και για την προετοιμασία των ασθενών πριν από επεμβατικές διαδικασίες, όταν υπάρχουν διαταραχές της </a:t>
            </a:r>
            <a:r>
              <a:rPr lang="el-GR" sz="2400" dirty="0" smtClean="0"/>
              <a:t>πήξης</a:t>
            </a:r>
            <a:r>
              <a:rPr lang="en-US" sz="2400" dirty="0" smtClean="0"/>
              <a:t>,</a:t>
            </a:r>
            <a:endParaRPr lang="el-GR" sz="2400" dirty="0"/>
          </a:p>
          <a:p>
            <a:pPr>
              <a:spcBef>
                <a:spcPts val="2400"/>
              </a:spcBef>
            </a:pPr>
            <a:r>
              <a:rPr lang="el-GR" sz="2400" dirty="0"/>
              <a:t>Οξεία διάχυτη ενδαγγειακή πήξη </a:t>
            </a:r>
            <a:r>
              <a:rPr lang="el-GR" sz="2400" b="1" dirty="0">
                <a:solidFill>
                  <a:srgbClr val="820000"/>
                </a:solidFill>
              </a:rPr>
              <a:t>(DIC)</a:t>
            </a:r>
            <a:r>
              <a:rPr lang="el-GR" sz="2400" b="1" dirty="0" smtClean="0">
                <a:solidFill>
                  <a:srgbClr val="820000"/>
                </a:solidFill>
              </a:rPr>
              <a:t>‏</a:t>
            </a:r>
            <a:r>
              <a:rPr lang="en-US" sz="2400" b="1" dirty="0" smtClean="0">
                <a:solidFill>
                  <a:srgbClr val="820000"/>
                </a:solidFill>
              </a:rPr>
              <a:t>,</a:t>
            </a:r>
            <a:endParaRPr lang="el-GR" sz="2400" b="1" dirty="0">
              <a:solidFill>
                <a:srgbClr val="820000"/>
              </a:solidFill>
            </a:endParaRPr>
          </a:p>
          <a:p>
            <a:pPr>
              <a:spcBef>
                <a:spcPts val="2400"/>
              </a:spcBef>
            </a:pPr>
            <a:r>
              <a:rPr lang="el-GR" sz="2400" b="1" dirty="0">
                <a:solidFill>
                  <a:srgbClr val="820000"/>
                </a:solidFill>
              </a:rPr>
              <a:t>Μαζική απώλεια </a:t>
            </a:r>
            <a:r>
              <a:rPr lang="el-GR" sz="2400" b="1" dirty="0" smtClean="0">
                <a:solidFill>
                  <a:srgbClr val="820000"/>
                </a:solidFill>
              </a:rPr>
              <a:t>αίματος</a:t>
            </a:r>
            <a:r>
              <a:rPr lang="en-US" sz="2400" b="1" dirty="0" smtClean="0">
                <a:solidFill>
                  <a:srgbClr val="820000"/>
                </a:solidFill>
              </a:rPr>
              <a:t>,</a:t>
            </a:r>
            <a:endParaRPr lang="el-GR" sz="2400" b="1" dirty="0">
              <a:solidFill>
                <a:srgbClr val="820000"/>
              </a:solidFill>
            </a:endParaRPr>
          </a:p>
          <a:p>
            <a:pPr>
              <a:spcBef>
                <a:spcPts val="2400"/>
              </a:spcBef>
            </a:pPr>
            <a:r>
              <a:rPr lang="el-GR" sz="2400" dirty="0"/>
              <a:t>Η χρήση </a:t>
            </a:r>
            <a:r>
              <a:rPr lang="el-GR" sz="2400" b="1" dirty="0" smtClean="0">
                <a:solidFill>
                  <a:srgbClr val="990000"/>
                </a:solidFill>
              </a:rPr>
              <a:t>παραγώγων πλάσματος </a:t>
            </a:r>
            <a:r>
              <a:rPr lang="el-GR" sz="2400" dirty="0"/>
              <a:t>πρέπει πάντα να παρακολουθείται και να αξιολογείται συνεχώς με προσδιορισμό των παραμέτρων πήξης.</a:t>
            </a:r>
          </a:p>
          <a:p>
            <a:pPr>
              <a:spcBef>
                <a:spcPts val="2400"/>
              </a:spcBef>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4224644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Αιμοπετάλια</a:t>
            </a:r>
          </a:p>
        </p:txBody>
      </p:sp>
      <p:sp>
        <p:nvSpPr>
          <p:cNvPr id="7" name="Rectangle 6"/>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196752"/>
            <a:ext cx="5842992" cy="5400600"/>
          </a:xfrm>
        </p:spPr>
        <p:txBody>
          <a:bodyPr>
            <a:normAutofit lnSpcReduction="10000"/>
          </a:bodyPr>
          <a:lstStyle/>
          <a:p>
            <a:pPr marL="0" indent="0">
              <a:spcBef>
                <a:spcPts val="1200"/>
              </a:spcBef>
              <a:buNone/>
            </a:pPr>
            <a:r>
              <a:rPr lang="el-GR" sz="2400" dirty="0"/>
              <a:t>Από πολλούς δότες: </a:t>
            </a:r>
            <a:r>
              <a:rPr lang="el-GR" sz="2400" dirty="0" smtClean="0"/>
              <a:t>300ml</a:t>
            </a:r>
            <a:r>
              <a:rPr lang="en-US" sz="2400" dirty="0"/>
              <a:t>.</a:t>
            </a:r>
            <a:endParaRPr lang="el-GR" sz="2400" dirty="0"/>
          </a:p>
          <a:p>
            <a:pPr marL="0" indent="0">
              <a:spcBef>
                <a:spcPts val="1200"/>
              </a:spcBef>
              <a:buNone/>
            </a:pPr>
            <a:r>
              <a:rPr lang="el-GR" sz="2400" dirty="0"/>
              <a:t>Από ένα δότη: </a:t>
            </a:r>
            <a:r>
              <a:rPr lang="el-GR" sz="2400" dirty="0" smtClean="0"/>
              <a:t>200ml</a:t>
            </a:r>
            <a:r>
              <a:rPr lang="en-US" sz="2400" dirty="0"/>
              <a:t>.</a:t>
            </a:r>
            <a:endParaRPr lang="el-GR" sz="2400" dirty="0"/>
          </a:p>
          <a:p>
            <a:pPr marL="0" indent="0">
              <a:spcBef>
                <a:spcPts val="1800"/>
              </a:spcBef>
              <a:buNone/>
            </a:pPr>
            <a:r>
              <a:rPr lang="el-GR" sz="2400" b="1" dirty="0"/>
              <a:t>Ενδείξεις</a:t>
            </a:r>
          </a:p>
          <a:p>
            <a:pPr>
              <a:spcBef>
                <a:spcPts val="1200"/>
              </a:spcBef>
            </a:pPr>
            <a:r>
              <a:rPr lang="el-GR" sz="2400" dirty="0"/>
              <a:t>Θρομβοκυτταροπενία &lt;</a:t>
            </a:r>
            <a:r>
              <a:rPr lang="el-GR" sz="2400" dirty="0" smtClean="0"/>
              <a:t>20,000/mm3</a:t>
            </a:r>
            <a:r>
              <a:rPr lang="en-US" sz="2400" dirty="0" smtClean="0"/>
              <a:t>,</a:t>
            </a:r>
            <a:endParaRPr lang="el-GR" sz="2400" dirty="0"/>
          </a:p>
          <a:p>
            <a:pPr>
              <a:spcBef>
                <a:spcPts val="1200"/>
              </a:spcBef>
            </a:pPr>
            <a:r>
              <a:rPr lang="el-GR" sz="2400" dirty="0"/>
              <a:t>Ενεργός αιμορραγία &lt;</a:t>
            </a:r>
            <a:r>
              <a:rPr lang="el-GR" sz="2400" dirty="0" smtClean="0"/>
              <a:t>80,000/mm3</a:t>
            </a:r>
            <a:r>
              <a:rPr lang="en-US" sz="2400" dirty="0" smtClean="0"/>
              <a:t>,</a:t>
            </a:r>
            <a:endParaRPr lang="el-GR" sz="2400" dirty="0"/>
          </a:p>
          <a:p>
            <a:pPr>
              <a:spcBef>
                <a:spcPts val="1200"/>
              </a:spcBef>
            </a:pPr>
            <a:r>
              <a:rPr lang="el-GR" sz="2400" b="1" dirty="0">
                <a:solidFill>
                  <a:srgbClr val="820000"/>
                </a:solidFill>
              </a:rPr>
              <a:t>Μαζική μετάγγιση αίματος</a:t>
            </a:r>
            <a:r>
              <a:rPr lang="el-GR" sz="2400" dirty="0"/>
              <a:t>, όπου αναμένεται θρομβοπενία μετά από αντικατάσταση 1,5-2 x του όγκου </a:t>
            </a:r>
            <a:r>
              <a:rPr lang="el-GR" sz="2400" dirty="0" smtClean="0"/>
              <a:t>αίματος</a:t>
            </a:r>
            <a:r>
              <a:rPr lang="en-US" sz="2400" dirty="0" smtClean="0"/>
              <a:t>,</a:t>
            </a:r>
            <a:r>
              <a:rPr lang="el-GR" sz="2400" dirty="0" smtClean="0"/>
              <a:t> </a:t>
            </a:r>
            <a:endParaRPr lang="el-GR" sz="2400" dirty="0"/>
          </a:p>
          <a:p>
            <a:pPr>
              <a:spcBef>
                <a:spcPts val="1200"/>
              </a:spcBef>
            </a:pPr>
            <a:r>
              <a:rPr lang="el-GR" sz="2400" b="1" dirty="0">
                <a:solidFill>
                  <a:srgbClr val="820000"/>
                </a:solidFill>
              </a:rPr>
              <a:t>Οξεία διάχυτη ενδαγγειακή πήξη </a:t>
            </a:r>
            <a:r>
              <a:rPr lang="el-GR" sz="2400" dirty="0"/>
              <a:t>με </a:t>
            </a:r>
            <a:r>
              <a:rPr lang="el-GR" sz="2400" dirty="0" smtClean="0"/>
              <a:t>αιμορραγία</a:t>
            </a:r>
            <a:r>
              <a:rPr lang="en-US" sz="2400" dirty="0" smtClean="0"/>
              <a:t>,</a:t>
            </a:r>
            <a:r>
              <a:rPr lang="el-GR" sz="2400" dirty="0"/>
              <a:t/>
            </a:r>
            <a:br>
              <a:rPr lang="el-GR" sz="2400" dirty="0"/>
            </a:br>
            <a:r>
              <a:rPr lang="el-GR" sz="2400" dirty="0"/>
              <a:t>Ηπατική νόσος - βιοψία </a:t>
            </a:r>
            <a:r>
              <a:rPr lang="el-GR" sz="2400" dirty="0" smtClean="0"/>
              <a:t>ήπατος</a:t>
            </a:r>
            <a:r>
              <a:rPr lang="en-US" sz="2400" dirty="0" smtClean="0"/>
              <a:t>,</a:t>
            </a:r>
            <a:endParaRPr lang="el-GR" sz="2400" dirty="0"/>
          </a:p>
          <a:p>
            <a:pPr>
              <a:spcBef>
                <a:spcPts val="1200"/>
              </a:spcBef>
            </a:pPr>
            <a:r>
              <a:rPr lang="el-GR" sz="2400" b="1" dirty="0">
                <a:solidFill>
                  <a:srgbClr val="820000"/>
                </a:solidFill>
              </a:rPr>
              <a:t>Αυτοάνοση </a:t>
            </a:r>
            <a:r>
              <a:rPr lang="el-GR" sz="2400" b="1" dirty="0" smtClean="0">
                <a:solidFill>
                  <a:srgbClr val="820000"/>
                </a:solidFill>
              </a:rPr>
              <a:t>θρομβοπενία</a:t>
            </a:r>
            <a:r>
              <a:rPr lang="en-US" sz="2400" b="1" dirty="0" smtClean="0">
                <a:solidFill>
                  <a:srgbClr val="820000"/>
                </a:solidFill>
              </a:rPr>
              <a:t>.</a:t>
            </a:r>
          </a:p>
        </p:txBody>
      </p:sp>
      <p:pic>
        <p:nvPicPr>
          <p:cNvPr id="6146" name="Picture 2" descr="μονάδα αίματο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8468" y="1052735"/>
            <a:ext cx="2286000" cy="39322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407126" y="5077545"/>
            <a:ext cx="2468684"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Platelet blood bag</a:t>
            </a: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PhilippN</a:t>
            </a:r>
            <a:r>
              <a:rPr lang="el-GR" sz="1200" dirty="0" smtClean="0">
                <a:solidFill>
                  <a:prstClr val="black">
                    <a:lumMod val="75000"/>
                    <a:lumOff val="25000"/>
                  </a:prstClr>
                </a:solidFill>
                <a:latin typeface="Calibri"/>
                <a:hlinkClick r:id="rId4"/>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cxnSp>
        <p:nvCxnSpPr>
          <p:cNvPr id="8" name="Straight Connector 7"/>
          <p:cNvCxnSpPr/>
          <p:nvPr/>
        </p:nvCxnSpPr>
        <p:spPr>
          <a:xfrm>
            <a:off x="539552" y="2132856"/>
            <a:ext cx="57606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46815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4684"/>
          </a:xfrm>
        </p:spPr>
        <p:txBody>
          <a:bodyPr>
            <a:noAutofit/>
          </a:bodyPr>
          <a:lstStyle/>
          <a:p>
            <a:r>
              <a:rPr lang="el-GR" sz="3000" dirty="0" smtClean="0"/>
              <a:t>Επεξεργασία αίματος και παραγώγων του</a:t>
            </a:r>
            <a:endParaRPr lang="el-GR" sz="3000" dirty="0"/>
          </a:p>
        </p:txBody>
      </p:sp>
      <p:sp>
        <p:nvSpPr>
          <p:cNvPr id="7183" name="TextBox 7182"/>
          <p:cNvSpPr txBox="1"/>
          <p:nvPr/>
        </p:nvSpPr>
        <p:spPr>
          <a:xfrm>
            <a:off x="0" y="735266"/>
            <a:ext cx="2051948" cy="2585323"/>
          </a:xfrm>
          <a:prstGeom prst="rect">
            <a:avLst/>
          </a:prstGeom>
          <a:noFill/>
        </p:spPr>
        <p:txBody>
          <a:bodyPr wrap="square" rtlCol="0">
            <a:spAutoFit/>
          </a:bodyPr>
          <a:lstStyle/>
          <a:p>
            <a:r>
              <a:rPr lang="el-GR" b="1" dirty="0" smtClean="0">
                <a:solidFill>
                  <a:prstClr val="black"/>
                </a:solidFill>
                <a:latin typeface="Calibri"/>
              </a:rPr>
              <a:t>Εξετάσεις</a:t>
            </a:r>
          </a:p>
          <a:p>
            <a:r>
              <a:rPr lang="en-US" dirty="0" smtClean="0">
                <a:solidFill>
                  <a:prstClr val="black"/>
                </a:solidFill>
                <a:latin typeface="Calibri"/>
              </a:rPr>
              <a:t>HIV, Hepatitis B</a:t>
            </a:r>
          </a:p>
          <a:p>
            <a:r>
              <a:rPr lang="en-US" dirty="0" smtClean="0">
                <a:solidFill>
                  <a:prstClr val="black"/>
                </a:solidFill>
                <a:latin typeface="Calibri"/>
              </a:rPr>
              <a:t>Hepatitis C</a:t>
            </a:r>
          </a:p>
          <a:p>
            <a:r>
              <a:rPr lang="en-US" dirty="0" smtClean="0">
                <a:solidFill>
                  <a:prstClr val="black"/>
                </a:solidFill>
                <a:latin typeface="Calibri"/>
              </a:rPr>
              <a:t>HTLV, Syphilis</a:t>
            </a:r>
          </a:p>
          <a:p>
            <a:r>
              <a:rPr lang="en-US" dirty="0" smtClean="0">
                <a:solidFill>
                  <a:prstClr val="black"/>
                </a:solidFill>
                <a:latin typeface="Calibri"/>
              </a:rPr>
              <a:t>ABO + RhD</a:t>
            </a:r>
          </a:p>
          <a:p>
            <a:r>
              <a:rPr lang="en-US" dirty="0" smtClean="0">
                <a:solidFill>
                  <a:prstClr val="black"/>
                </a:solidFill>
                <a:latin typeface="Calibri"/>
              </a:rPr>
              <a:t>Other</a:t>
            </a:r>
          </a:p>
          <a:p>
            <a:r>
              <a:rPr lang="en-US" dirty="0" smtClean="0">
                <a:solidFill>
                  <a:prstClr val="black"/>
                </a:solidFill>
                <a:latin typeface="Calibri"/>
              </a:rPr>
              <a:t>phenotypes</a:t>
            </a:r>
          </a:p>
          <a:p>
            <a:r>
              <a:rPr lang="en-US" dirty="0" smtClean="0">
                <a:solidFill>
                  <a:prstClr val="black"/>
                </a:solidFill>
                <a:latin typeface="Calibri"/>
              </a:rPr>
              <a:t>(CMV, HbS, </a:t>
            </a:r>
          </a:p>
          <a:p>
            <a:r>
              <a:rPr lang="en-US" dirty="0" smtClean="0">
                <a:solidFill>
                  <a:prstClr val="black"/>
                </a:solidFill>
                <a:latin typeface="Calibri"/>
              </a:rPr>
              <a:t>malaria)</a:t>
            </a:r>
            <a:endParaRPr lang="el-GR" dirty="0">
              <a:solidFill>
                <a:prstClr val="black"/>
              </a:solidFill>
              <a:latin typeface="Calibri"/>
            </a:endParaRPr>
          </a:p>
        </p:txBody>
      </p:sp>
      <p:sp>
        <p:nvSpPr>
          <p:cNvPr id="3" name="Content Placeholder 2"/>
          <p:cNvSpPr>
            <a:spLocks noGrp="1"/>
          </p:cNvSpPr>
          <p:nvPr>
            <p:ph idx="1"/>
          </p:nvPr>
        </p:nvSpPr>
        <p:spPr>
          <a:xfrm>
            <a:off x="2461507" y="788402"/>
            <a:ext cx="4432974" cy="900297"/>
          </a:xfrm>
          <a:ln w="19050">
            <a:solidFill>
              <a:schemeClr val="tx1"/>
            </a:solidFill>
          </a:ln>
        </p:spPr>
        <p:txBody>
          <a:bodyPr>
            <a:normAutofit lnSpcReduction="10000"/>
          </a:bodyPr>
          <a:lstStyle/>
          <a:p>
            <a:pPr marL="0" indent="0" algn="ctr">
              <a:lnSpc>
                <a:spcPct val="80000"/>
              </a:lnSpc>
              <a:spcBef>
                <a:spcPts val="0"/>
              </a:spcBef>
              <a:buNone/>
            </a:pPr>
            <a:r>
              <a:rPr lang="el-GR" sz="1800" dirty="0"/>
              <a:t>Εκπαίδευση – ευαισθητοποίηση πληθυσμού</a:t>
            </a:r>
          </a:p>
          <a:p>
            <a:pPr marL="0" indent="0" algn="ctr">
              <a:lnSpc>
                <a:spcPct val="80000"/>
              </a:lnSpc>
              <a:spcBef>
                <a:spcPts val="0"/>
              </a:spcBef>
              <a:buNone/>
            </a:pPr>
            <a:r>
              <a:rPr lang="el-GR" sz="1800" dirty="0"/>
              <a:t>Στρατολόγηση αιμοδοτών</a:t>
            </a:r>
          </a:p>
          <a:p>
            <a:pPr marL="0" indent="0" algn="ctr">
              <a:lnSpc>
                <a:spcPct val="80000"/>
              </a:lnSpc>
              <a:spcBef>
                <a:spcPts val="0"/>
              </a:spcBef>
              <a:buNone/>
            </a:pPr>
            <a:r>
              <a:rPr lang="el-GR" sz="1800" dirty="0"/>
              <a:t>Επιλογή</a:t>
            </a:r>
          </a:p>
          <a:p>
            <a:pPr marL="0" indent="0" algn="ctr">
              <a:lnSpc>
                <a:spcPct val="80000"/>
              </a:lnSpc>
              <a:spcBef>
                <a:spcPts val="0"/>
              </a:spcBef>
              <a:buNone/>
            </a:pPr>
            <a:r>
              <a:rPr lang="el-GR" sz="1800" dirty="0" smtClean="0"/>
              <a:t>Αιμοδοσία</a:t>
            </a:r>
            <a:endParaRPr lang="el-GR" sz="1800" dirty="0"/>
          </a:p>
          <a:p>
            <a:endParaRPr lang="el-GR"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252" y="1948340"/>
            <a:ext cx="1570287" cy="1042422"/>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046539" y="2062260"/>
            <a:ext cx="2376264" cy="368616"/>
          </a:xfrm>
          <a:prstGeom prst="rect">
            <a:avLst/>
          </a:prstGeom>
          <a:noFill/>
          <a:ln>
            <a:noFill/>
          </a:ln>
        </p:spPr>
        <p:txBody>
          <a:bodyPr wrap="square" rtlCol="0">
            <a:spAutoFit/>
          </a:bodyPr>
          <a:lstStyle/>
          <a:p>
            <a:r>
              <a:rPr lang="el-GR" dirty="0" smtClean="0">
                <a:solidFill>
                  <a:prstClr val="black"/>
                </a:solidFill>
                <a:latin typeface="Calibri"/>
              </a:rPr>
              <a:t>Επεξεργασία Αίματος</a:t>
            </a:r>
            <a:endParaRPr lang="el-GR" dirty="0">
              <a:solidFill>
                <a:prstClr val="black"/>
              </a:solidFill>
              <a:latin typeface="Calibri"/>
            </a:endParaRPr>
          </a:p>
        </p:txBody>
      </p:sp>
      <p:cxnSp>
        <p:nvCxnSpPr>
          <p:cNvPr id="8" name="Straight Arrow Connector 7"/>
          <p:cNvCxnSpPr>
            <a:stCxn id="3" idx="1"/>
            <a:endCxn id="9" idx="0"/>
          </p:cNvCxnSpPr>
          <p:nvPr/>
        </p:nvCxnSpPr>
        <p:spPr>
          <a:xfrm flipH="1">
            <a:off x="1823274" y="1238551"/>
            <a:ext cx="638233" cy="4566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4030" r="17620"/>
          <a:stretch/>
        </p:blipFill>
        <p:spPr>
          <a:xfrm>
            <a:off x="1422475" y="1695177"/>
            <a:ext cx="801598" cy="780436"/>
          </a:xfrm>
          <a:prstGeom prst="rect">
            <a:avLst/>
          </a:prstGeom>
          <a:ln w="9525" cap="sq">
            <a:solidFill>
              <a:srgbClr val="000000"/>
            </a:solidFill>
            <a:prstDash val="solid"/>
            <a:miter lim="800000"/>
          </a:ln>
          <a:effectLst/>
        </p:spPr>
      </p:pic>
      <p:cxnSp>
        <p:nvCxnSpPr>
          <p:cNvPr id="11" name="Straight Arrow Connector 10"/>
          <p:cNvCxnSpPr>
            <a:stCxn id="3" idx="2"/>
            <a:endCxn id="50" idx="0"/>
          </p:cNvCxnSpPr>
          <p:nvPr/>
        </p:nvCxnSpPr>
        <p:spPr>
          <a:xfrm>
            <a:off x="4677994" y="1688699"/>
            <a:ext cx="0" cy="24744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6362" y="4331602"/>
            <a:ext cx="2882046" cy="369332"/>
          </a:xfrm>
          <a:prstGeom prst="rect">
            <a:avLst/>
          </a:prstGeom>
          <a:noFill/>
          <a:ln w="19050">
            <a:solidFill>
              <a:srgbClr val="990000"/>
            </a:solidFill>
          </a:ln>
        </p:spPr>
        <p:txBody>
          <a:bodyPr wrap="square" rtlCol="0">
            <a:spAutoFit/>
          </a:bodyPr>
          <a:lstStyle/>
          <a:p>
            <a:r>
              <a:rPr lang="el-GR" b="1" dirty="0" smtClean="0">
                <a:solidFill>
                  <a:prstClr val="black"/>
                </a:solidFill>
                <a:latin typeface="Calibri"/>
              </a:rPr>
              <a:t>Έλεγχος Συμβατότητας</a:t>
            </a:r>
          </a:p>
        </p:txBody>
      </p:sp>
      <p:cxnSp>
        <p:nvCxnSpPr>
          <p:cNvPr id="34" name="Straight Arrow Connector 33"/>
          <p:cNvCxnSpPr>
            <a:stCxn id="14" idx="2"/>
          </p:cNvCxnSpPr>
          <p:nvPr/>
        </p:nvCxnSpPr>
        <p:spPr>
          <a:xfrm>
            <a:off x="2067385" y="4700934"/>
            <a:ext cx="1517605" cy="5898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3563592" y="3974858"/>
                <a:ext cx="1998010" cy="369332"/>
              </a:xfrm>
              <a:prstGeom prst="rect">
                <a:avLst/>
              </a:prstGeom>
              <a:noFill/>
              <a:ln w="6350">
                <a:solidFill>
                  <a:schemeClr val="tx1"/>
                </a:solidFill>
              </a:ln>
            </p:spPr>
            <p:txBody>
              <a:bodyPr wrap="square" rtlCol="0">
                <a:spAutoFit/>
              </a:bodyPr>
              <a:lstStyle/>
              <a:p>
                <a:pPr algn="ctr"/>
                <a14:m>
                  <m:oMath xmlns:m="http://schemas.openxmlformats.org/officeDocument/2006/math">
                    <m:sSup>
                      <m:sSupPr>
                        <m:ctrlPr>
                          <a:rPr lang="el-GR" i="1" smtClean="0">
                            <a:solidFill>
                              <a:prstClr val="black"/>
                            </a:solidFill>
                            <a:latin typeface="Cambria Math"/>
                          </a:rPr>
                        </m:ctrlPr>
                      </m:sSupPr>
                      <m:e>
                        <m:r>
                          <a:rPr lang="el-GR" i="1" smtClean="0">
                            <a:solidFill>
                              <a:prstClr val="black"/>
                            </a:solidFill>
                            <a:latin typeface="Cambria Math"/>
                          </a:rPr>
                          <m:t>22</m:t>
                        </m:r>
                      </m:e>
                      <m:sup>
                        <m:r>
                          <m:rPr>
                            <m:sty m:val="p"/>
                          </m:rPr>
                          <a:rPr lang="el-GR">
                            <a:solidFill>
                              <a:prstClr val="black"/>
                            </a:solidFill>
                            <a:latin typeface="Cambria Math"/>
                          </a:rPr>
                          <m:t>ο</m:t>
                        </m:r>
                      </m:sup>
                    </m:sSup>
                    <m:r>
                      <a:rPr lang="el-GR" i="1">
                        <a:solidFill>
                          <a:prstClr val="black"/>
                        </a:solidFill>
                        <a:latin typeface="Cambria Math"/>
                      </a:rPr>
                      <m:t> </m:t>
                    </m:r>
                  </m:oMath>
                </a14:m>
                <a:r>
                  <a:rPr lang="en-US" dirty="0" smtClean="0">
                    <a:solidFill>
                      <a:prstClr val="black"/>
                    </a:solidFill>
                    <a:latin typeface="Calibri"/>
                  </a:rPr>
                  <a:t>C </a:t>
                </a:r>
                <a:r>
                  <a:rPr lang="el-GR" dirty="0" smtClean="0">
                    <a:solidFill>
                      <a:prstClr val="black"/>
                    </a:solidFill>
                    <a:latin typeface="Calibri"/>
                  </a:rPr>
                  <a:t>5 μέρες</a:t>
                </a:r>
                <a:endParaRPr lang="el-GR" dirty="0">
                  <a:solidFill>
                    <a:prstClr val="black"/>
                  </a:solidFill>
                  <a:latin typeface="Calibri"/>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563592" y="3974858"/>
                <a:ext cx="1998010" cy="369332"/>
              </a:xfrm>
              <a:prstGeom prst="rect">
                <a:avLst/>
              </a:prstGeom>
              <a:blipFill rotWithShape="0">
                <a:blip r:embed="rId5"/>
                <a:stretch>
                  <a:fillRect t="-8065" b="-22581"/>
                </a:stretch>
              </a:blipFill>
              <a:ln w="6350">
                <a:solidFill>
                  <a:schemeClr val="tx1"/>
                </a:solidFill>
              </a:ln>
            </p:spPr>
            <p:txBody>
              <a:bodyPr/>
              <a:lstStyle/>
              <a:p>
                <a:r>
                  <a:rPr lang="el-GR">
                    <a:noFill/>
                  </a:rPr>
                  <a:t> </a:t>
                </a:r>
              </a:p>
            </p:txBody>
          </p:sp>
        </mc:Fallback>
      </mc:AlternateContent>
      <p:cxnSp>
        <p:nvCxnSpPr>
          <p:cNvPr id="39" name="Straight Arrow Connector 38"/>
          <p:cNvCxnSpPr>
            <a:stCxn id="104" idx="2"/>
            <a:endCxn id="81" idx="0"/>
          </p:cNvCxnSpPr>
          <p:nvPr/>
        </p:nvCxnSpPr>
        <p:spPr>
          <a:xfrm>
            <a:off x="4557814" y="4717934"/>
            <a:ext cx="17193" cy="57201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5602555" y="3974858"/>
                <a:ext cx="2499548" cy="369332"/>
              </a:xfrm>
              <a:prstGeom prst="rect">
                <a:avLst/>
              </a:prstGeom>
              <a:noFill/>
              <a:ln w="6350">
                <a:solidFill>
                  <a:schemeClr val="tx1"/>
                </a:solidFill>
              </a:ln>
            </p:spPr>
            <p:txBody>
              <a:bodyPr wrap="square" rtlCol="0">
                <a:spAutoFit/>
              </a:bodyPr>
              <a:lstStyle/>
              <a:p>
                <a:pPr algn="ctr"/>
                <a14:m>
                  <m:oMath xmlns:m="http://schemas.openxmlformats.org/officeDocument/2006/math">
                    <m:sSup>
                      <m:sSupPr>
                        <m:ctrlPr>
                          <a:rPr lang="el-GR" i="1" smtClean="0">
                            <a:solidFill>
                              <a:prstClr val="black"/>
                            </a:solidFill>
                            <a:latin typeface="Cambria Math"/>
                          </a:rPr>
                        </m:ctrlPr>
                      </m:sSupPr>
                      <m:e>
                        <m:r>
                          <a:rPr lang="en-US" i="1" smtClean="0">
                            <a:solidFill>
                              <a:prstClr val="black"/>
                            </a:solidFill>
                            <a:latin typeface="Cambria Math"/>
                          </a:rPr>
                          <m:t>−</m:t>
                        </m:r>
                        <m:r>
                          <a:rPr lang="en-US" i="1" smtClean="0">
                            <a:solidFill>
                              <a:prstClr val="black"/>
                            </a:solidFill>
                            <a:latin typeface="Cambria Math"/>
                          </a:rPr>
                          <m:t>30</m:t>
                        </m:r>
                      </m:e>
                      <m:sup>
                        <m:r>
                          <m:rPr>
                            <m:sty m:val="p"/>
                          </m:rPr>
                          <a:rPr lang="el-GR">
                            <a:solidFill>
                              <a:prstClr val="black"/>
                            </a:solidFill>
                            <a:latin typeface="Cambria Math"/>
                          </a:rPr>
                          <m:t>ο</m:t>
                        </m:r>
                      </m:sup>
                    </m:sSup>
                    <m:r>
                      <a:rPr lang="el-GR" i="1">
                        <a:solidFill>
                          <a:prstClr val="black"/>
                        </a:solidFill>
                        <a:latin typeface="Cambria Math"/>
                      </a:rPr>
                      <m:t> </m:t>
                    </m:r>
                  </m:oMath>
                </a14:m>
                <a:r>
                  <a:rPr lang="en-US" dirty="0" smtClean="0">
                    <a:solidFill>
                      <a:prstClr val="black"/>
                    </a:solidFill>
                    <a:latin typeface="Calibri"/>
                  </a:rPr>
                  <a:t>C </a:t>
                </a:r>
                <a:r>
                  <a:rPr lang="el-GR" dirty="0" smtClean="0">
                    <a:solidFill>
                      <a:prstClr val="black"/>
                    </a:solidFill>
                    <a:latin typeface="Calibri"/>
                  </a:rPr>
                  <a:t>24 μήνες</a:t>
                </a:r>
                <a:endParaRPr lang="el-GR" dirty="0">
                  <a:solidFill>
                    <a:prstClr val="black"/>
                  </a:solidFill>
                  <a:latin typeface="Calibri"/>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5602555" y="3974858"/>
                <a:ext cx="2499548" cy="369332"/>
              </a:xfrm>
              <a:prstGeom prst="rect">
                <a:avLst/>
              </a:prstGeom>
              <a:blipFill rotWithShape="0">
                <a:blip r:embed="rId6"/>
                <a:stretch>
                  <a:fillRect t="-8065" b="-22581"/>
                </a:stretch>
              </a:blipFill>
              <a:ln w="6350">
                <a:solidFill>
                  <a:schemeClr val="tx1"/>
                </a:solidFill>
              </a:ln>
            </p:spPr>
            <p:txBody>
              <a:bodyPr/>
              <a:lstStyle/>
              <a:p>
                <a:r>
                  <a:rPr lang="el-GR">
                    <a:noFill/>
                  </a:rPr>
                  <a:t> </a:t>
                </a:r>
              </a:p>
            </p:txBody>
          </p:sp>
        </mc:Fallback>
      </mc:AlternateContent>
      <p:cxnSp>
        <p:nvCxnSpPr>
          <p:cNvPr id="41" name="Straight Arrow Connector 40"/>
          <p:cNvCxnSpPr>
            <a:stCxn id="3" idx="3"/>
            <a:endCxn id="43" idx="0"/>
          </p:cNvCxnSpPr>
          <p:nvPr/>
        </p:nvCxnSpPr>
        <p:spPr>
          <a:xfrm>
            <a:off x="6894481" y="1238551"/>
            <a:ext cx="962027" cy="52367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056786" y="1762230"/>
            <a:ext cx="1599443" cy="646331"/>
          </a:xfrm>
          <a:prstGeom prst="rect">
            <a:avLst/>
          </a:prstGeom>
          <a:noFill/>
          <a:ln>
            <a:solidFill>
              <a:schemeClr val="tx1"/>
            </a:solidFill>
          </a:ln>
        </p:spPr>
        <p:txBody>
          <a:bodyPr wrap="square" rtlCol="0">
            <a:spAutoFit/>
          </a:bodyPr>
          <a:lstStyle/>
          <a:p>
            <a:r>
              <a:rPr lang="el-GR" dirty="0" smtClean="0">
                <a:solidFill>
                  <a:prstClr val="black"/>
                </a:solidFill>
                <a:latin typeface="Calibri"/>
              </a:rPr>
              <a:t>Αφαίρεση αιμοπεταλίων</a:t>
            </a:r>
            <a:endParaRPr lang="el-GR" dirty="0">
              <a:solidFill>
                <a:prstClr val="black"/>
              </a:solidFill>
              <a:latin typeface="Calibri"/>
            </a:endParaRPr>
          </a:p>
        </p:txBody>
      </p:sp>
      <p:sp>
        <p:nvSpPr>
          <p:cNvPr id="47" name="TextBox 46"/>
          <p:cNvSpPr txBox="1"/>
          <p:nvPr/>
        </p:nvSpPr>
        <p:spPr>
          <a:xfrm>
            <a:off x="8157044" y="3375709"/>
            <a:ext cx="998371" cy="464871"/>
          </a:xfrm>
          <a:prstGeom prst="rect">
            <a:avLst/>
          </a:prstGeom>
          <a:noFill/>
          <a:ln w="19050">
            <a:noFill/>
          </a:ln>
        </p:spPr>
        <p:txBody>
          <a:bodyPr wrap="square" rtlCol="0">
            <a:spAutoFit/>
          </a:bodyPr>
          <a:lstStyle/>
          <a:p>
            <a:pPr>
              <a:lnSpc>
                <a:spcPct val="150000"/>
              </a:lnSpc>
            </a:pPr>
            <a:r>
              <a:rPr lang="el-GR" dirty="0" smtClean="0">
                <a:solidFill>
                  <a:prstClr val="black"/>
                </a:solidFill>
                <a:latin typeface="Calibri"/>
              </a:rPr>
              <a:t>Πλάσμα</a:t>
            </a:r>
            <a:endParaRPr lang="el-GR" dirty="0">
              <a:solidFill>
                <a:prstClr val="black"/>
              </a:solidFill>
              <a:latin typeface="Calibri"/>
            </a:endParaRPr>
          </a:p>
        </p:txBody>
      </p:sp>
      <p:cxnSp>
        <p:nvCxnSpPr>
          <p:cNvPr id="67" name="Straight Arrow Connector 66"/>
          <p:cNvCxnSpPr>
            <a:stCxn id="106" idx="2"/>
          </p:cNvCxnSpPr>
          <p:nvPr/>
        </p:nvCxnSpPr>
        <p:spPr>
          <a:xfrm>
            <a:off x="8643704" y="3956909"/>
            <a:ext cx="0" cy="108358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178411" y="5040498"/>
            <a:ext cx="1965589" cy="369332"/>
          </a:xfrm>
          <a:prstGeom prst="rect">
            <a:avLst/>
          </a:prstGeom>
          <a:noFill/>
          <a:ln>
            <a:solidFill>
              <a:schemeClr val="tx1"/>
            </a:solidFill>
          </a:ln>
        </p:spPr>
        <p:txBody>
          <a:bodyPr wrap="square" rtlCol="0">
            <a:spAutoFit/>
          </a:bodyPr>
          <a:lstStyle/>
          <a:p>
            <a:r>
              <a:rPr lang="el-GR" dirty="0" smtClean="0">
                <a:solidFill>
                  <a:prstClr val="black"/>
                </a:solidFill>
                <a:latin typeface="Calibri"/>
              </a:rPr>
              <a:t>Κλασματοποίηση </a:t>
            </a:r>
            <a:endParaRPr lang="el-GR" dirty="0">
              <a:solidFill>
                <a:prstClr val="black"/>
              </a:solidFill>
              <a:latin typeface="Calibri"/>
            </a:endParaRPr>
          </a:p>
        </p:txBody>
      </p:sp>
      <p:cxnSp>
        <p:nvCxnSpPr>
          <p:cNvPr id="70" name="Straight Arrow Connector 69"/>
          <p:cNvCxnSpPr/>
          <p:nvPr/>
        </p:nvCxnSpPr>
        <p:spPr>
          <a:xfrm>
            <a:off x="8143407" y="5409830"/>
            <a:ext cx="0" cy="3330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158559" y="5768719"/>
            <a:ext cx="1985441" cy="646331"/>
          </a:xfrm>
          <a:prstGeom prst="rect">
            <a:avLst/>
          </a:prstGeom>
          <a:noFill/>
          <a:ln>
            <a:solidFill>
              <a:schemeClr val="tx1"/>
            </a:solidFill>
          </a:ln>
        </p:spPr>
        <p:txBody>
          <a:bodyPr wrap="square" rtlCol="0">
            <a:spAutoFit/>
          </a:bodyPr>
          <a:lstStyle/>
          <a:p>
            <a:r>
              <a:rPr lang="el-GR" dirty="0" smtClean="0">
                <a:solidFill>
                  <a:prstClr val="black"/>
                </a:solidFill>
                <a:latin typeface="Calibri"/>
              </a:rPr>
              <a:t>Πλάσμα και παράγωγά του</a:t>
            </a:r>
            <a:endParaRPr lang="el-GR" dirty="0">
              <a:solidFill>
                <a:prstClr val="black"/>
              </a:solidFill>
              <a:latin typeface="Calibri"/>
            </a:endParaRPr>
          </a:p>
        </p:txBody>
      </p:sp>
      <p:sp>
        <p:nvSpPr>
          <p:cNvPr id="72" name="TextBox 71"/>
          <p:cNvSpPr txBox="1"/>
          <p:nvPr/>
        </p:nvSpPr>
        <p:spPr>
          <a:xfrm>
            <a:off x="5602555" y="4330786"/>
            <a:ext cx="2499548" cy="369332"/>
          </a:xfrm>
          <a:prstGeom prst="rect">
            <a:avLst/>
          </a:prstGeom>
          <a:noFill/>
          <a:ln w="6350">
            <a:solidFill>
              <a:schemeClr val="tx1"/>
            </a:solidFill>
          </a:ln>
        </p:spPr>
        <p:txBody>
          <a:bodyPr wrap="square" rtlCol="0">
            <a:spAutoFit/>
          </a:bodyPr>
          <a:lstStyle/>
          <a:p>
            <a:pPr algn="ctr"/>
            <a:r>
              <a:rPr lang="el-GR" b="1" dirty="0" smtClean="0">
                <a:solidFill>
                  <a:prstClr val="black"/>
                </a:solidFill>
                <a:latin typeface="Calibri"/>
              </a:rPr>
              <a:t>Απόψυξη </a:t>
            </a:r>
            <a:endParaRPr lang="el-GR" b="1" dirty="0">
              <a:solidFill>
                <a:prstClr val="black"/>
              </a:solidFill>
              <a:latin typeface="Calibri"/>
            </a:endParaRPr>
          </a:p>
        </p:txBody>
      </p:sp>
      <p:cxnSp>
        <p:nvCxnSpPr>
          <p:cNvPr id="73" name="Straight Arrow Connector 72"/>
          <p:cNvCxnSpPr>
            <a:stCxn id="72" idx="2"/>
            <a:endCxn id="81" idx="3"/>
          </p:cNvCxnSpPr>
          <p:nvPr/>
        </p:nvCxnSpPr>
        <p:spPr>
          <a:xfrm flipH="1">
            <a:off x="5325157" y="4700118"/>
            <a:ext cx="1527172" cy="7744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3824857" y="5289944"/>
            <a:ext cx="1500300" cy="369332"/>
          </a:xfrm>
          <a:prstGeom prst="rect">
            <a:avLst/>
          </a:prstGeom>
          <a:noFill/>
          <a:ln w="38100">
            <a:solidFill>
              <a:srgbClr val="004A82"/>
            </a:solidFill>
          </a:ln>
        </p:spPr>
        <p:txBody>
          <a:bodyPr wrap="square" rtlCol="0">
            <a:spAutoFit/>
          </a:bodyPr>
          <a:lstStyle/>
          <a:p>
            <a:pPr algn="ctr"/>
            <a:r>
              <a:rPr lang="el-GR" b="1" dirty="0" smtClean="0">
                <a:solidFill>
                  <a:prstClr val="black"/>
                </a:solidFill>
                <a:latin typeface="Calibri"/>
              </a:rPr>
              <a:t>Ασθενής </a:t>
            </a:r>
            <a:endParaRPr lang="el-GR" b="1" dirty="0">
              <a:solidFill>
                <a:prstClr val="black"/>
              </a:solidFill>
              <a:latin typeface="Calibri"/>
            </a:endParaRPr>
          </a:p>
        </p:txBody>
      </p:sp>
      <p:sp>
        <p:nvSpPr>
          <p:cNvPr id="86" name="TextBox 85"/>
          <p:cNvSpPr txBox="1"/>
          <p:nvPr/>
        </p:nvSpPr>
        <p:spPr>
          <a:xfrm>
            <a:off x="2476252" y="6440438"/>
            <a:ext cx="4197510" cy="369332"/>
          </a:xfrm>
          <a:prstGeom prst="rect">
            <a:avLst/>
          </a:prstGeom>
          <a:noFill/>
          <a:ln w="19050">
            <a:solidFill>
              <a:srgbClr val="CC3300"/>
            </a:solidFill>
          </a:ln>
        </p:spPr>
        <p:txBody>
          <a:bodyPr wrap="square" rtlCol="0">
            <a:spAutoFit/>
          </a:bodyPr>
          <a:lstStyle/>
          <a:p>
            <a:pPr algn="ctr"/>
            <a:r>
              <a:rPr lang="el-GR" dirty="0" smtClean="0">
                <a:solidFill>
                  <a:prstClr val="black"/>
                </a:solidFill>
                <a:latin typeface="Calibri"/>
              </a:rPr>
              <a:t>Αιμοπετάλια/ πλάσμα = χορήγηση 15-30’</a:t>
            </a:r>
            <a:endParaRPr lang="el-GR" dirty="0">
              <a:solidFill>
                <a:prstClr val="black"/>
              </a:solidFill>
              <a:latin typeface="Calibri"/>
            </a:endParaRPr>
          </a:p>
        </p:txBody>
      </p:sp>
      <p:sp>
        <p:nvSpPr>
          <p:cNvPr id="87" name="TextBox 86"/>
          <p:cNvSpPr txBox="1"/>
          <p:nvPr/>
        </p:nvSpPr>
        <p:spPr>
          <a:xfrm>
            <a:off x="2476252" y="6038585"/>
            <a:ext cx="4197510" cy="369332"/>
          </a:xfrm>
          <a:prstGeom prst="rect">
            <a:avLst/>
          </a:prstGeom>
          <a:noFill/>
          <a:ln w="19050">
            <a:solidFill>
              <a:srgbClr val="CC3300"/>
            </a:solidFill>
          </a:ln>
        </p:spPr>
        <p:txBody>
          <a:bodyPr wrap="square" rtlCol="0">
            <a:spAutoFit/>
          </a:bodyPr>
          <a:lstStyle/>
          <a:p>
            <a:pPr algn="ctr"/>
            <a:r>
              <a:rPr lang="el-GR" dirty="0" smtClean="0">
                <a:solidFill>
                  <a:prstClr val="black"/>
                </a:solidFill>
                <a:latin typeface="Calibri"/>
              </a:rPr>
              <a:t>Μονάδα αίματος= χορήγηση 2-4 ώρες</a:t>
            </a:r>
            <a:endParaRPr lang="el-GR" dirty="0">
              <a:solidFill>
                <a:prstClr val="black"/>
              </a:solidFill>
              <a:latin typeface="Calibri"/>
            </a:endParaRPr>
          </a:p>
        </p:txBody>
      </p:sp>
      <p:sp>
        <p:nvSpPr>
          <p:cNvPr id="20" name="TextBox 19"/>
          <p:cNvSpPr txBox="1"/>
          <p:nvPr/>
        </p:nvSpPr>
        <p:spPr>
          <a:xfrm>
            <a:off x="4046539" y="2469551"/>
            <a:ext cx="2790428" cy="369332"/>
          </a:xfrm>
          <a:prstGeom prst="rect">
            <a:avLst/>
          </a:prstGeom>
          <a:noFill/>
          <a:ln>
            <a:noFill/>
          </a:ln>
        </p:spPr>
        <p:txBody>
          <a:bodyPr wrap="square" rtlCol="0">
            <a:spAutoFit/>
          </a:bodyPr>
          <a:lstStyle/>
          <a:p>
            <a:r>
              <a:rPr lang="el-GR" dirty="0" smtClean="0">
                <a:solidFill>
                  <a:prstClr val="black"/>
                </a:solidFill>
                <a:latin typeface="Calibri"/>
              </a:rPr>
              <a:t>Αφαίρεση λευκοκυττάρων</a:t>
            </a:r>
            <a:endParaRPr lang="el-GR" dirty="0">
              <a:solidFill>
                <a:prstClr val="black"/>
              </a:solidFill>
              <a:latin typeface="Calibri"/>
            </a:endParaRPr>
          </a:p>
        </p:txBody>
      </p:sp>
      <p:sp>
        <p:nvSpPr>
          <p:cNvPr id="50" name="Rectangle 49"/>
          <p:cNvSpPr/>
          <p:nvPr/>
        </p:nvSpPr>
        <p:spPr>
          <a:xfrm>
            <a:off x="2461507" y="1936148"/>
            <a:ext cx="4432973" cy="10546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nvGrpSpPr>
          <p:cNvPr id="56" name="Group 55"/>
          <p:cNvGrpSpPr/>
          <p:nvPr/>
        </p:nvGrpSpPr>
        <p:grpSpPr>
          <a:xfrm>
            <a:off x="626362" y="3238311"/>
            <a:ext cx="2998316" cy="1462623"/>
            <a:chOff x="874307" y="3045858"/>
            <a:chExt cx="2998316" cy="1462623"/>
          </a:xfrm>
        </p:grpSpPr>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4307" y="3045858"/>
              <a:ext cx="766068" cy="723959"/>
            </a:xfrm>
            <a:prstGeom prst="rect">
              <a:avLst/>
            </a:prstGeom>
            <a:ln w="9525" cap="sq">
              <a:solidFill>
                <a:srgbClr val="000000"/>
              </a:solidFill>
              <a:prstDash val="solid"/>
              <a:miter lim="800000"/>
            </a:ln>
            <a:effectLst/>
          </p:spPr>
        </p:pic>
        <p:sp>
          <p:nvSpPr>
            <p:cNvPr id="24" name="TextBox 23"/>
            <p:cNvSpPr txBox="1"/>
            <p:nvPr/>
          </p:nvSpPr>
          <p:spPr>
            <a:xfrm>
              <a:off x="1640375" y="3223529"/>
              <a:ext cx="2232248" cy="368616"/>
            </a:xfrm>
            <a:prstGeom prst="rect">
              <a:avLst/>
            </a:prstGeom>
            <a:noFill/>
            <a:ln>
              <a:noFill/>
            </a:ln>
          </p:spPr>
          <p:txBody>
            <a:bodyPr wrap="square" rtlCol="0">
              <a:spAutoFit/>
            </a:bodyPr>
            <a:lstStyle/>
            <a:p>
              <a:r>
                <a:rPr lang="el-GR" dirty="0" smtClean="0">
                  <a:solidFill>
                    <a:prstClr val="black"/>
                  </a:solidFill>
                  <a:latin typeface="Calibri"/>
                </a:rPr>
                <a:t>Ερυθρά Αιμοσφαίρια</a:t>
              </a:r>
              <a:endParaRPr lang="el-GR" dirty="0">
                <a:solidFill>
                  <a:prstClr val="black"/>
                </a:solidFill>
                <a:latin typeface="Calibri"/>
              </a:endParaRPr>
            </a:p>
          </p:txBody>
        </p:sp>
        <p:sp>
          <p:nvSpPr>
            <p:cNvPr id="68" name="Rectangle 67"/>
            <p:cNvSpPr/>
            <p:nvPr/>
          </p:nvSpPr>
          <p:spPr>
            <a:xfrm>
              <a:off x="874307" y="3045858"/>
              <a:ext cx="2882046" cy="1462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grpSp>
        <p:nvGrpSpPr>
          <p:cNvPr id="60" name="Group 59"/>
          <p:cNvGrpSpPr/>
          <p:nvPr/>
        </p:nvGrpSpPr>
        <p:grpSpPr>
          <a:xfrm>
            <a:off x="3554025" y="3238311"/>
            <a:ext cx="2033861" cy="1461807"/>
            <a:chOff x="3688502" y="2981402"/>
            <a:chExt cx="2033861" cy="1461807"/>
          </a:xfrm>
        </p:grpSpPr>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93493" y="2998398"/>
              <a:ext cx="593027" cy="705676"/>
            </a:xfrm>
            <a:prstGeom prst="rect">
              <a:avLst/>
            </a:prstGeom>
            <a:ln w="9525" cap="sq">
              <a:solidFill>
                <a:srgbClr val="000000"/>
              </a:solidFill>
              <a:prstDash val="solid"/>
              <a:miter lim="800000"/>
            </a:ln>
            <a:effectLst/>
          </p:spPr>
        </p:pic>
        <p:grpSp>
          <p:nvGrpSpPr>
            <p:cNvPr id="58" name="Group 57"/>
            <p:cNvGrpSpPr/>
            <p:nvPr/>
          </p:nvGrpSpPr>
          <p:grpSpPr>
            <a:xfrm>
              <a:off x="3688502" y="2981402"/>
              <a:ext cx="2033861" cy="1461807"/>
              <a:chOff x="3130977" y="2997109"/>
              <a:chExt cx="2033861" cy="1461807"/>
            </a:xfrm>
          </p:grpSpPr>
          <p:sp>
            <p:nvSpPr>
              <p:cNvPr id="29" name="TextBox 28"/>
              <p:cNvSpPr txBox="1"/>
              <p:nvPr/>
            </p:nvSpPr>
            <p:spPr>
              <a:xfrm>
                <a:off x="3744161" y="3175066"/>
                <a:ext cx="1420677" cy="369332"/>
              </a:xfrm>
              <a:prstGeom prst="rect">
                <a:avLst/>
              </a:prstGeom>
              <a:noFill/>
              <a:ln>
                <a:noFill/>
              </a:ln>
            </p:spPr>
            <p:txBody>
              <a:bodyPr wrap="square" rtlCol="0">
                <a:spAutoFit/>
              </a:bodyPr>
              <a:lstStyle/>
              <a:p>
                <a:r>
                  <a:rPr lang="el-GR" dirty="0" smtClean="0">
                    <a:solidFill>
                      <a:prstClr val="black"/>
                    </a:solidFill>
                    <a:latin typeface="Calibri"/>
                  </a:rPr>
                  <a:t>Αιμοπετάλια</a:t>
                </a:r>
                <a:endParaRPr lang="el-GR" dirty="0">
                  <a:solidFill>
                    <a:prstClr val="black"/>
                  </a:solidFill>
                  <a:latin typeface="Calibri"/>
                </a:endParaRPr>
              </a:p>
            </p:txBody>
          </p:sp>
          <p:sp>
            <p:nvSpPr>
              <p:cNvPr id="74" name="Rectangle 73"/>
              <p:cNvSpPr/>
              <p:nvPr/>
            </p:nvSpPr>
            <p:spPr>
              <a:xfrm>
                <a:off x="3130977" y="2997109"/>
                <a:ext cx="2007577" cy="14618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grpSp>
      <p:grpSp>
        <p:nvGrpSpPr>
          <p:cNvPr id="59" name="Group 58"/>
          <p:cNvGrpSpPr/>
          <p:nvPr/>
        </p:nvGrpSpPr>
        <p:grpSpPr>
          <a:xfrm>
            <a:off x="5595890" y="3238311"/>
            <a:ext cx="2645802" cy="1479623"/>
            <a:chOff x="5172842" y="2998397"/>
            <a:chExt cx="2808432" cy="1479623"/>
          </a:xfrm>
        </p:grpSpPr>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79917" y="3005043"/>
              <a:ext cx="559431" cy="716025"/>
            </a:xfrm>
            <a:prstGeom prst="rect">
              <a:avLst/>
            </a:prstGeom>
            <a:ln w="9525" cap="sq">
              <a:solidFill>
                <a:srgbClr val="000000"/>
              </a:solidFill>
              <a:prstDash val="solid"/>
              <a:miter lim="800000"/>
            </a:ln>
            <a:effectLst/>
          </p:spPr>
        </p:pic>
        <p:sp>
          <p:nvSpPr>
            <p:cNvPr id="33" name="TextBox 32"/>
            <p:cNvSpPr txBox="1"/>
            <p:nvPr/>
          </p:nvSpPr>
          <p:spPr>
            <a:xfrm>
              <a:off x="5723998" y="3070664"/>
              <a:ext cx="2257276" cy="646331"/>
            </a:xfrm>
            <a:prstGeom prst="rect">
              <a:avLst/>
            </a:prstGeom>
            <a:noFill/>
            <a:ln>
              <a:noFill/>
            </a:ln>
          </p:spPr>
          <p:txBody>
            <a:bodyPr wrap="square" rtlCol="0">
              <a:spAutoFit/>
            </a:bodyPr>
            <a:lstStyle/>
            <a:p>
              <a:r>
                <a:rPr lang="el-GR" dirty="0" smtClean="0">
                  <a:solidFill>
                    <a:prstClr val="black"/>
                  </a:solidFill>
                  <a:latin typeface="Calibri"/>
                </a:rPr>
                <a:t>Νωπό κατεψυγμένο πλάσμα</a:t>
              </a:r>
              <a:endParaRPr lang="el-GR" dirty="0">
                <a:solidFill>
                  <a:prstClr val="black"/>
                </a:solidFill>
                <a:latin typeface="Calibri"/>
              </a:endParaRPr>
            </a:p>
          </p:txBody>
        </p:sp>
        <p:sp>
          <p:nvSpPr>
            <p:cNvPr id="76" name="Rectangle 75"/>
            <p:cNvSpPr/>
            <p:nvPr/>
          </p:nvSpPr>
          <p:spPr>
            <a:xfrm>
              <a:off x="5172842" y="2998397"/>
              <a:ext cx="2660263" cy="1479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cxnSp>
        <p:nvCxnSpPr>
          <p:cNvPr id="88" name="Straight Arrow Connector 87"/>
          <p:cNvCxnSpPr/>
          <p:nvPr/>
        </p:nvCxnSpPr>
        <p:spPr>
          <a:xfrm flipH="1">
            <a:off x="2627784" y="2997508"/>
            <a:ext cx="1" cy="24744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6673761" y="2978858"/>
            <a:ext cx="1" cy="24744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4644662" y="3013673"/>
            <a:ext cx="1" cy="24744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5" name="Rectangle 7174"/>
              <p:cNvSpPr/>
              <p:nvPr/>
            </p:nvSpPr>
            <p:spPr>
              <a:xfrm>
                <a:off x="626362" y="3962270"/>
                <a:ext cx="2882046" cy="369332"/>
              </a:xfrm>
              <a:prstGeom prst="rect">
                <a:avLst/>
              </a:prstGeom>
              <a:ln w="19050">
                <a:solidFill>
                  <a:srgbClr val="003300"/>
                </a:solidFill>
              </a:ln>
            </p:spPr>
            <p:txBody>
              <a:bodyPr wrap="square">
                <a:spAutoFit/>
              </a:bodyPr>
              <a:lstStyle/>
              <a:p>
                <a:pPr algn="ctr"/>
                <a14:m>
                  <m:oMath xmlns:m="http://schemas.openxmlformats.org/officeDocument/2006/math">
                    <m:sSup>
                      <m:sSupPr>
                        <m:ctrlPr>
                          <a:rPr lang="el-GR" i="1" smtClean="0">
                            <a:solidFill>
                              <a:prstClr val="black"/>
                            </a:solidFill>
                            <a:latin typeface="Cambria Math"/>
                          </a:rPr>
                        </m:ctrlPr>
                      </m:sSupPr>
                      <m:e>
                        <m:r>
                          <a:rPr lang="el-GR" i="1" smtClean="0">
                            <a:solidFill>
                              <a:prstClr val="black"/>
                            </a:solidFill>
                            <a:latin typeface="Cambria Math"/>
                          </a:rPr>
                          <m:t>4</m:t>
                        </m:r>
                      </m:e>
                      <m:sup>
                        <m:r>
                          <m:rPr>
                            <m:sty m:val="p"/>
                          </m:rPr>
                          <a:rPr lang="el-GR" smtClean="0">
                            <a:solidFill>
                              <a:prstClr val="black"/>
                            </a:solidFill>
                            <a:latin typeface="Cambria Math"/>
                          </a:rPr>
                          <m:t>ο</m:t>
                        </m:r>
                      </m:sup>
                    </m:sSup>
                  </m:oMath>
                </a14:m>
                <a:r>
                  <a:rPr lang="en-US" dirty="0">
                    <a:solidFill>
                      <a:prstClr val="black"/>
                    </a:solidFill>
                    <a:latin typeface="Calibri"/>
                  </a:rPr>
                  <a:t> C </a:t>
                </a:r>
                <a:r>
                  <a:rPr lang="el-GR" dirty="0">
                    <a:solidFill>
                      <a:prstClr val="black"/>
                    </a:solidFill>
                    <a:latin typeface="Calibri"/>
                  </a:rPr>
                  <a:t>35 μέρες</a:t>
                </a:r>
              </a:p>
            </p:txBody>
          </p:sp>
        </mc:Choice>
        <mc:Fallback xmlns="">
          <p:sp>
            <p:nvSpPr>
              <p:cNvPr id="7175" name="Rectangle 7174"/>
              <p:cNvSpPr>
                <a:spLocks noRot="1" noChangeAspect="1" noMove="1" noResize="1" noEditPoints="1" noAdjustHandles="1" noChangeArrowheads="1" noChangeShapeType="1" noTextEdit="1"/>
              </p:cNvSpPr>
              <p:nvPr/>
            </p:nvSpPr>
            <p:spPr>
              <a:xfrm>
                <a:off x="626362" y="3962270"/>
                <a:ext cx="2882046" cy="369332"/>
              </a:xfrm>
              <a:prstGeom prst="rect">
                <a:avLst/>
              </a:prstGeom>
              <a:blipFill rotWithShape="0">
                <a:blip r:embed="rId10"/>
                <a:stretch>
                  <a:fillRect t="-7813" b="-20313"/>
                </a:stretch>
              </a:blipFill>
              <a:ln w="19050">
                <a:solidFill>
                  <a:srgbClr val="003300"/>
                </a:solidFill>
              </a:ln>
            </p:spPr>
            <p:txBody>
              <a:bodyPr/>
              <a:lstStyle/>
              <a:p>
                <a:r>
                  <a:rPr lang="el-GR">
                    <a:noFill/>
                  </a:rPr>
                  <a:t> </a:t>
                </a:r>
              </a:p>
            </p:txBody>
          </p:sp>
        </mc:Fallback>
      </mc:AlternateContent>
      <p:sp>
        <p:nvSpPr>
          <p:cNvPr id="104" name="TextBox 103"/>
          <p:cNvSpPr txBox="1"/>
          <p:nvPr/>
        </p:nvSpPr>
        <p:spPr>
          <a:xfrm>
            <a:off x="3554025" y="4348602"/>
            <a:ext cx="2007577" cy="369332"/>
          </a:xfrm>
          <a:prstGeom prst="rect">
            <a:avLst/>
          </a:prstGeom>
          <a:noFill/>
          <a:ln w="6350">
            <a:solidFill>
              <a:schemeClr val="tx1"/>
            </a:solidFill>
          </a:ln>
        </p:spPr>
        <p:txBody>
          <a:bodyPr wrap="square" rtlCol="0">
            <a:spAutoFit/>
          </a:bodyPr>
          <a:lstStyle/>
          <a:p>
            <a:pPr algn="ctr"/>
            <a:r>
              <a:rPr lang="en-US" b="1" dirty="0" smtClean="0">
                <a:solidFill>
                  <a:prstClr val="black"/>
                </a:solidFill>
                <a:latin typeface="Calibri"/>
              </a:rPr>
              <a:t>Pool</a:t>
            </a:r>
            <a:endParaRPr lang="el-GR" b="1" dirty="0">
              <a:solidFill>
                <a:prstClr val="black"/>
              </a:solidFill>
              <a:latin typeface="Calibri"/>
            </a:endParaRPr>
          </a:p>
        </p:txBody>
      </p:sp>
      <p:sp>
        <p:nvSpPr>
          <p:cNvPr id="106" name="Rectangle 105"/>
          <p:cNvSpPr/>
          <p:nvPr/>
        </p:nvSpPr>
        <p:spPr>
          <a:xfrm>
            <a:off x="8143407" y="3226309"/>
            <a:ext cx="1000594" cy="730600"/>
          </a:xfrm>
          <a:prstGeom prst="rect">
            <a:avLst/>
          </a:prstGeom>
          <a:noFill/>
          <a:ln w="1905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19" name="Rectangle 118"/>
          <p:cNvSpPr/>
          <p:nvPr/>
        </p:nvSpPr>
        <p:spPr>
          <a:xfrm>
            <a:off x="333334" y="667034"/>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20" name="Straight Arrow Connector 119"/>
          <p:cNvCxnSpPr>
            <a:stCxn id="71" idx="1"/>
            <a:endCxn id="81" idx="3"/>
          </p:cNvCxnSpPr>
          <p:nvPr/>
        </p:nvCxnSpPr>
        <p:spPr>
          <a:xfrm flipH="1" flipV="1">
            <a:off x="5325157" y="5474610"/>
            <a:ext cx="1833402" cy="6172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1702009" y="2475613"/>
            <a:ext cx="1" cy="7693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997263" y="6492875"/>
            <a:ext cx="2133600" cy="365125"/>
          </a:xfrm>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232556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025352"/>
          </a:xfrm>
        </p:spPr>
        <p:txBody>
          <a:bodyPr/>
          <a:lstStyle/>
          <a:p>
            <a:r>
              <a:rPr lang="el-GR" dirty="0" smtClean="0"/>
              <a:t>Ομάδες Αίματος </a:t>
            </a:r>
            <a:r>
              <a:rPr lang="el-GR" sz="3200" b="0" dirty="0" smtClean="0"/>
              <a:t>(1 από 2)</a:t>
            </a:r>
            <a:endParaRPr lang="el-GR" sz="3200" b="0"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p:txBody>
          <a:bodyPr>
            <a:normAutofit/>
          </a:bodyPr>
          <a:lstStyle/>
          <a:p>
            <a:pPr>
              <a:spcBef>
                <a:spcPts val="6000"/>
              </a:spcBef>
              <a:buFont typeface="Wingdings" pitchFamily="2" charset="2"/>
              <a:buChar char="Ø"/>
            </a:pPr>
            <a:r>
              <a:rPr lang="el-GR" sz="2400" dirty="0"/>
              <a:t>4 ομάδες αίματος: </a:t>
            </a:r>
            <a:r>
              <a:rPr lang="el-GR" sz="2400" b="1" dirty="0">
                <a:solidFill>
                  <a:srgbClr val="004A82"/>
                </a:solidFill>
              </a:rPr>
              <a:t>ΑΒ, Α, Β, </a:t>
            </a:r>
            <a:r>
              <a:rPr lang="el-GR" sz="2400" b="1" dirty="0" smtClean="0">
                <a:solidFill>
                  <a:srgbClr val="004A82"/>
                </a:solidFill>
              </a:rPr>
              <a:t>Ο</a:t>
            </a:r>
            <a:r>
              <a:rPr lang="en-US" sz="2400" b="1" dirty="0" smtClean="0">
                <a:solidFill>
                  <a:srgbClr val="004A82"/>
                </a:solidFill>
              </a:rPr>
              <a:t>.</a:t>
            </a:r>
            <a:endParaRPr lang="el-GR" sz="2400" b="1" dirty="0">
              <a:solidFill>
                <a:srgbClr val="004A82"/>
              </a:solidFill>
            </a:endParaRPr>
          </a:p>
          <a:p>
            <a:pPr>
              <a:spcBef>
                <a:spcPts val="3000"/>
              </a:spcBef>
            </a:pPr>
            <a:r>
              <a:rPr lang="en-US" sz="2400" b="1" dirty="0" smtClean="0">
                <a:solidFill>
                  <a:srgbClr val="820000"/>
                </a:solidFill>
              </a:rPr>
              <a:t>A</a:t>
            </a:r>
            <a:r>
              <a:rPr lang="el-GR" sz="2400" b="1" dirty="0" smtClean="0">
                <a:solidFill>
                  <a:srgbClr val="820000"/>
                </a:solidFill>
              </a:rPr>
              <a:t>ντιγόνα </a:t>
            </a:r>
            <a:r>
              <a:rPr lang="el-GR" sz="2400" b="1" dirty="0">
                <a:solidFill>
                  <a:srgbClr val="820000"/>
                </a:solidFill>
              </a:rPr>
              <a:t>Α </a:t>
            </a:r>
            <a:r>
              <a:rPr lang="el-GR" sz="2400" dirty="0"/>
              <a:t>&amp; </a:t>
            </a:r>
            <a:r>
              <a:rPr lang="el-GR" sz="2400" b="1" dirty="0">
                <a:solidFill>
                  <a:srgbClr val="820000"/>
                </a:solidFill>
              </a:rPr>
              <a:t>Β</a:t>
            </a:r>
            <a:r>
              <a:rPr lang="el-GR" sz="2400" dirty="0"/>
              <a:t> που βρίσκονται στην κυτταρική μεμβράνη των ερυθρών </a:t>
            </a:r>
            <a:r>
              <a:rPr lang="el-GR" sz="2400" dirty="0" smtClean="0"/>
              <a:t>αιμοσφαιρίων</a:t>
            </a:r>
            <a:r>
              <a:rPr lang="en-US" sz="2400" dirty="0"/>
              <a:t>,</a:t>
            </a:r>
            <a:endParaRPr lang="el-GR" sz="2400" dirty="0"/>
          </a:p>
          <a:p>
            <a:pPr>
              <a:spcBef>
                <a:spcPts val="3000"/>
              </a:spcBef>
            </a:pPr>
            <a:r>
              <a:rPr lang="el-GR" sz="2400" b="1" dirty="0">
                <a:solidFill>
                  <a:srgbClr val="09430F"/>
                </a:solidFill>
              </a:rPr>
              <a:t>Συγκολλητίνες αντι-α</a:t>
            </a:r>
            <a:r>
              <a:rPr lang="el-GR" sz="2400" dirty="0"/>
              <a:t> &amp; </a:t>
            </a:r>
            <a:r>
              <a:rPr lang="el-GR" sz="2400" b="1" dirty="0">
                <a:solidFill>
                  <a:srgbClr val="09430F"/>
                </a:solidFill>
              </a:rPr>
              <a:t>αντι-β</a:t>
            </a:r>
            <a:r>
              <a:rPr lang="el-GR" sz="2400" dirty="0"/>
              <a:t> που βρίσκονται στο </a:t>
            </a:r>
            <a:r>
              <a:rPr lang="el-GR" sz="2400" dirty="0" smtClean="0"/>
              <a:t>πλάσμα</a:t>
            </a:r>
            <a:r>
              <a:rPr lang="en-US" sz="2400" dirty="0"/>
              <a:t>.</a:t>
            </a:r>
            <a:endParaRPr lang="el-GR" sz="2400" dirty="0"/>
          </a:p>
          <a:p>
            <a:pPr>
              <a:spcBef>
                <a:spcPts val="3000"/>
              </a:spcBef>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3405010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008" y="332656"/>
            <a:ext cx="8229600" cy="908720"/>
          </a:xfrm>
        </p:spPr>
        <p:txBody>
          <a:bodyPr>
            <a:noAutofit/>
          </a:bodyPr>
          <a:lstStyle/>
          <a:p>
            <a:r>
              <a:rPr lang="el-GR" dirty="0" smtClean="0"/>
              <a:t>Παθολογική Νοσηλευτική Ι</a:t>
            </a:r>
            <a:br>
              <a:rPr lang="el-GR" dirty="0" smtClean="0"/>
            </a:br>
            <a:r>
              <a:rPr lang="el-GR" dirty="0" smtClean="0"/>
              <a:t>Εργαστήριο</a:t>
            </a:r>
            <a:endParaRPr lang="el-GR" dirty="0"/>
          </a:p>
        </p:txBody>
      </p:sp>
      <p:sp>
        <p:nvSpPr>
          <p:cNvPr id="5" name="Rectangle 4"/>
          <p:cNvSpPr/>
          <p:nvPr/>
        </p:nvSpPr>
        <p:spPr>
          <a:xfrm>
            <a:off x="347340" y="15567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347340" y="2204864"/>
            <a:ext cx="8424936" cy="4032448"/>
          </a:xfrm>
          <a:ln>
            <a:solidFill>
              <a:srgbClr val="004A82"/>
            </a:solidFill>
          </a:ln>
        </p:spPr>
        <p:txBody>
          <a:bodyPr>
            <a:normAutofit lnSpcReduction="10000"/>
          </a:bodyPr>
          <a:lstStyle/>
          <a:p>
            <a:pPr marL="0" indent="0" algn="ctr">
              <a:spcBef>
                <a:spcPts val="3600"/>
              </a:spcBef>
              <a:buNone/>
            </a:pPr>
            <a:r>
              <a:rPr lang="el-GR" sz="2400" b="1" dirty="0" smtClean="0"/>
              <a:t>Γ’ Χειμερινό Εξάμηνο</a:t>
            </a:r>
            <a:r>
              <a:rPr lang="en-US" sz="2400" b="1" dirty="0" smtClean="0"/>
              <a:t> </a:t>
            </a:r>
            <a:r>
              <a:rPr lang="el-GR" sz="2400" b="1" dirty="0" smtClean="0"/>
              <a:t>2012-2013</a:t>
            </a:r>
          </a:p>
          <a:p>
            <a:pPr marL="0" indent="0" algn="ctr">
              <a:spcBef>
                <a:spcPts val="3600"/>
              </a:spcBef>
              <a:buNone/>
            </a:pPr>
            <a:r>
              <a:rPr lang="el-GR" sz="2400" b="1" dirty="0" smtClean="0"/>
              <a:t>Τμήμα Νοσηλευτικής, ΤΕΙ Αθήνας</a:t>
            </a:r>
          </a:p>
          <a:p>
            <a:pPr marL="0" indent="0" algn="ctr">
              <a:spcBef>
                <a:spcPts val="3600"/>
              </a:spcBef>
              <a:buNone/>
            </a:pPr>
            <a:r>
              <a:rPr lang="el-GR" sz="2400" dirty="0" smtClean="0"/>
              <a:t>Το Εργαστήριο Διδάσκεται Σε Ομάδες 20 Ατόμων Από Τους Εξής Καθηγητές</a:t>
            </a:r>
            <a:r>
              <a:rPr lang="el-GR" sz="2400" dirty="0" smtClean="0"/>
              <a:t>:</a:t>
            </a:r>
            <a:endParaRPr lang="en-US" sz="2400" dirty="0" smtClean="0"/>
          </a:p>
          <a:p>
            <a:pPr marL="0" indent="0" algn="ctr">
              <a:spcBef>
                <a:spcPts val="3600"/>
              </a:spcBef>
              <a:buNone/>
            </a:pPr>
            <a:endParaRPr lang="el-GR" sz="2400" dirty="0" smtClean="0"/>
          </a:p>
          <a:p>
            <a:pPr marL="0" indent="0" algn="ctr">
              <a:lnSpc>
                <a:spcPct val="110000"/>
              </a:lnSpc>
              <a:spcBef>
                <a:spcPts val="0"/>
              </a:spcBef>
              <a:buNone/>
            </a:pPr>
            <a:r>
              <a:rPr lang="el-GR" sz="2400" dirty="0"/>
              <a:t>Ο.</a:t>
            </a:r>
            <a:r>
              <a:rPr lang="en-US" sz="2400" dirty="0"/>
              <a:t> </a:t>
            </a:r>
            <a:r>
              <a:rPr lang="el-GR" sz="2400" dirty="0"/>
              <a:t>Γκοβίνα, Χ.</a:t>
            </a:r>
            <a:r>
              <a:rPr lang="en-US" sz="2400" dirty="0"/>
              <a:t> </a:t>
            </a:r>
            <a:r>
              <a:rPr lang="el-GR" sz="2400" dirty="0"/>
              <a:t>Τσίου, Σ.</a:t>
            </a:r>
            <a:r>
              <a:rPr lang="en-US" sz="2400" dirty="0"/>
              <a:t> </a:t>
            </a:r>
            <a:r>
              <a:rPr lang="el-GR" sz="2400" dirty="0"/>
              <a:t>Παρισσόπουλος, Μ.</a:t>
            </a:r>
            <a:r>
              <a:rPr lang="en-US" sz="2400" dirty="0"/>
              <a:t> </a:t>
            </a:r>
            <a:r>
              <a:rPr lang="el-GR" sz="2400" dirty="0"/>
              <a:t>Μπουζίκα,</a:t>
            </a:r>
            <a:endParaRPr lang="en-US" sz="2400" dirty="0"/>
          </a:p>
          <a:p>
            <a:pPr marL="0" indent="0" algn="ctr">
              <a:lnSpc>
                <a:spcPct val="110000"/>
              </a:lnSpc>
              <a:spcBef>
                <a:spcPts val="0"/>
              </a:spcBef>
              <a:buNone/>
            </a:pPr>
            <a:r>
              <a:rPr lang="el-GR" sz="2400" dirty="0"/>
              <a:t> Θ.</a:t>
            </a:r>
            <a:r>
              <a:rPr lang="en-US" sz="2400" dirty="0"/>
              <a:t> </a:t>
            </a:r>
            <a:r>
              <a:rPr lang="el-GR" sz="2400" dirty="0"/>
              <a:t>Στρουμπούκη, Γ.</a:t>
            </a:r>
            <a:r>
              <a:rPr lang="en-US" sz="2400" dirty="0"/>
              <a:t> </a:t>
            </a:r>
            <a:r>
              <a:rPr lang="el-GR" sz="2400" dirty="0"/>
              <a:t>Τουλιά</a:t>
            </a:r>
            <a:r>
              <a:rPr lang="en-US" sz="2400" dirty="0"/>
              <a:t>, </a:t>
            </a:r>
            <a:r>
              <a:rPr lang="el-GR" sz="2400" dirty="0"/>
              <a:t>Β.</a:t>
            </a:r>
            <a:r>
              <a:rPr lang="en-US" sz="2400" dirty="0"/>
              <a:t> </a:t>
            </a:r>
            <a:r>
              <a:rPr lang="el-GR" sz="2400"/>
              <a:t>Κουτσοπούλου</a:t>
            </a:r>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465661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92088"/>
          </a:xfrm>
        </p:spPr>
        <p:txBody>
          <a:bodyPr>
            <a:normAutofit/>
          </a:bodyPr>
          <a:lstStyle/>
          <a:p>
            <a:r>
              <a:rPr lang="el-GR" dirty="0"/>
              <a:t>Ομάδες Αίματος </a:t>
            </a:r>
            <a:r>
              <a:rPr lang="el-GR" sz="3200" b="0" dirty="0" smtClean="0"/>
              <a:t>(2 </a:t>
            </a:r>
            <a:r>
              <a:rPr lang="el-GR" sz="3200" b="0" dirty="0"/>
              <a:t>από 2)</a:t>
            </a:r>
          </a:p>
        </p:txBody>
      </p:sp>
      <p:sp>
        <p:nvSpPr>
          <p:cNvPr id="23" name="Rectangle 22"/>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aphicFrame>
        <p:nvGraphicFramePr>
          <p:cNvPr id="8" name="Table 7"/>
          <p:cNvGraphicFramePr>
            <a:graphicFrameLocks noGrp="1"/>
          </p:cNvGraphicFramePr>
          <p:nvPr>
            <p:extLst/>
          </p:nvPr>
        </p:nvGraphicFramePr>
        <p:xfrm>
          <a:off x="1524000" y="1556792"/>
          <a:ext cx="6096000" cy="4320480"/>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439628">
                <a:tc>
                  <a:txBody>
                    <a:bodyPr/>
                    <a:lstStyle/>
                    <a:p>
                      <a:endParaRPr lang="el-GR" dirty="0"/>
                    </a:p>
                  </a:txBody>
                  <a:tcPr/>
                </a:tc>
                <a:tc>
                  <a:txBody>
                    <a:bodyPr/>
                    <a:lstStyle/>
                    <a:p>
                      <a:r>
                        <a:rPr lang="en-US" b="1" dirty="0" smtClean="0"/>
                        <a:t>Group A</a:t>
                      </a:r>
                      <a:endParaRPr lang="el-GR" b="1" dirty="0"/>
                    </a:p>
                  </a:txBody>
                  <a:tcPr/>
                </a:tc>
                <a:tc>
                  <a:txBody>
                    <a:bodyPr/>
                    <a:lstStyle/>
                    <a:p>
                      <a:r>
                        <a:rPr lang="en-US" b="1" dirty="0" smtClean="0"/>
                        <a:t>Group B</a:t>
                      </a:r>
                      <a:endParaRPr lang="el-GR" b="1" dirty="0"/>
                    </a:p>
                  </a:txBody>
                  <a:tcPr/>
                </a:tc>
                <a:tc>
                  <a:txBody>
                    <a:bodyPr/>
                    <a:lstStyle/>
                    <a:p>
                      <a:r>
                        <a:rPr lang="en-US" b="1" dirty="0" smtClean="0"/>
                        <a:t>Group AB</a:t>
                      </a:r>
                      <a:endParaRPr lang="el-GR" b="1" dirty="0"/>
                    </a:p>
                  </a:txBody>
                  <a:tcPr/>
                </a:tc>
                <a:tc>
                  <a:txBody>
                    <a:bodyPr/>
                    <a:lstStyle/>
                    <a:p>
                      <a:r>
                        <a:rPr lang="en-US" b="1" dirty="0" smtClean="0"/>
                        <a:t>Group 0</a:t>
                      </a:r>
                      <a:endParaRPr lang="el-GR" b="1" dirty="0"/>
                    </a:p>
                  </a:txBody>
                  <a:tcPr/>
                </a:tc>
              </a:tr>
              <a:tr h="1392155">
                <a:tc>
                  <a:txBody>
                    <a:bodyPr/>
                    <a:lstStyle/>
                    <a:p>
                      <a:r>
                        <a:rPr lang="en-US" b="1" dirty="0" smtClean="0"/>
                        <a:t>Red</a:t>
                      </a:r>
                      <a:r>
                        <a:rPr lang="en-US" b="1" baseline="0" dirty="0" smtClean="0"/>
                        <a:t> blood type</a:t>
                      </a:r>
                      <a:endParaRPr lang="el-GR" b="1"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1392155">
                <a:tc>
                  <a:txBody>
                    <a:bodyPr/>
                    <a:lstStyle/>
                    <a:p>
                      <a:r>
                        <a:rPr lang="en-US" b="1" dirty="0" smtClean="0"/>
                        <a:t>Antibodies</a:t>
                      </a:r>
                      <a:r>
                        <a:rPr lang="en-US" b="1" baseline="0" dirty="0" smtClean="0"/>
                        <a:t> present</a:t>
                      </a:r>
                      <a:endParaRPr lang="el-GR" b="1" dirty="0"/>
                    </a:p>
                  </a:txBody>
                  <a:tcPr/>
                </a:tc>
                <a:tc>
                  <a:txBody>
                    <a:bodyPr/>
                    <a:lstStyle/>
                    <a:p>
                      <a:pPr algn="ctr"/>
                      <a:r>
                        <a:rPr lang="en-US" dirty="0" smtClean="0"/>
                        <a:t>Anti-B</a:t>
                      </a:r>
                      <a:endParaRPr lang="el-GR" dirty="0"/>
                    </a:p>
                  </a:txBody>
                  <a:tcPr/>
                </a:tc>
                <a:tc>
                  <a:txBody>
                    <a:bodyPr/>
                    <a:lstStyle/>
                    <a:p>
                      <a:pPr algn="ctr"/>
                      <a:r>
                        <a:rPr lang="en-US" dirty="0" smtClean="0"/>
                        <a:t>Anti-A</a:t>
                      </a:r>
                      <a:endParaRPr lang="el-GR" dirty="0"/>
                    </a:p>
                  </a:txBody>
                  <a:tcPr/>
                </a:tc>
                <a:tc>
                  <a:txBody>
                    <a:bodyPr/>
                    <a:lstStyle/>
                    <a:p>
                      <a:r>
                        <a:rPr lang="en-US" dirty="0" smtClean="0"/>
                        <a:t>None</a:t>
                      </a:r>
                      <a:endParaRPr lang="el-GR" dirty="0"/>
                    </a:p>
                  </a:txBody>
                  <a:tcPr/>
                </a:tc>
                <a:tc>
                  <a:txBody>
                    <a:bodyPr/>
                    <a:lstStyle/>
                    <a:p>
                      <a:r>
                        <a:rPr lang="en-US" dirty="0" smtClean="0"/>
                        <a:t>Anti-A and Anti-B</a:t>
                      </a:r>
                      <a:endParaRPr lang="el-GR" dirty="0"/>
                    </a:p>
                  </a:txBody>
                  <a:tcPr/>
                </a:tc>
              </a:tr>
              <a:tr h="1096542">
                <a:tc>
                  <a:txBody>
                    <a:bodyPr/>
                    <a:lstStyle/>
                    <a:p>
                      <a:r>
                        <a:rPr lang="en-US" b="1" dirty="0" smtClean="0"/>
                        <a:t>Antigens present</a:t>
                      </a:r>
                      <a:endParaRPr lang="el-GR" b="1" dirty="0"/>
                    </a:p>
                  </a:txBody>
                  <a:tcPr/>
                </a:tc>
                <a:tc>
                  <a:txBody>
                    <a:bodyPr/>
                    <a:lstStyle/>
                    <a:p>
                      <a:r>
                        <a:rPr lang="en-US" dirty="0" smtClean="0"/>
                        <a:t>A antigen</a:t>
                      </a:r>
                      <a:endParaRPr lang="el-GR" dirty="0"/>
                    </a:p>
                  </a:txBody>
                  <a:tcPr/>
                </a:tc>
                <a:tc>
                  <a:txBody>
                    <a:bodyPr/>
                    <a:lstStyle/>
                    <a:p>
                      <a:r>
                        <a:rPr lang="en-US" dirty="0" smtClean="0"/>
                        <a:t>B antigen</a:t>
                      </a:r>
                      <a:endParaRPr lang="el-GR" dirty="0"/>
                    </a:p>
                  </a:txBody>
                  <a:tcPr/>
                </a:tc>
                <a:tc>
                  <a:txBody>
                    <a:bodyPr/>
                    <a:lstStyle/>
                    <a:p>
                      <a:r>
                        <a:rPr lang="en-US" dirty="0" smtClean="0"/>
                        <a:t>A and</a:t>
                      </a:r>
                      <a:r>
                        <a:rPr lang="en-US" baseline="0" dirty="0" smtClean="0"/>
                        <a:t> B antigens</a:t>
                      </a:r>
                      <a:endParaRPr lang="el-GR" dirty="0"/>
                    </a:p>
                  </a:txBody>
                  <a:tcPr/>
                </a:tc>
                <a:tc>
                  <a:txBody>
                    <a:bodyPr/>
                    <a:lstStyle/>
                    <a:p>
                      <a:r>
                        <a:rPr lang="en-US" dirty="0" smtClean="0"/>
                        <a:t>None </a:t>
                      </a:r>
                      <a:endParaRPr lang="el-GR" dirty="0"/>
                    </a:p>
                  </a:txBody>
                  <a:tcPr/>
                </a:tc>
              </a:tr>
            </a:tbl>
          </a:graphicData>
        </a:graphic>
      </p:graphicFrame>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2069093"/>
            <a:ext cx="1074326" cy="116743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247" y="2134041"/>
            <a:ext cx="1028085" cy="110248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2151881"/>
            <a:ext cx="984916" cy="104285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2187564"/>
            <a:ext cx="1036362" cy="1007169"/>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6752" y="3851093"/>
            <a:ext cx="990476" cy="838095"/>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0060" y="3745562"/>
            <a:ext cx="961905" cy="88571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305" y="4141509"/>
            <a:ext cx="578816" cy="489767"/>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2707" y="4128587"/>
            <a:ext cx="543847" cy="500769"/>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29767" y="5192350"/>
            <a:ext cx="364446" cy="580414"/>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3475" y="5295176"/>
            <a:ext cx="377628" cy="477588"/>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9947" y="5416337"/>
            <a:ext cx="257143" cy="409524"/>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8514" y="5409792"/>
            <a:ext cx="323810" cy="409524"/>
          </a:xfrm>
          <a:prstGeom prst="rect">
            <a:avLst/>
          </a:prstGeom>
        </p:spPr>
      </p:pic>
      <p:sp>
        <p:nvSpPr>
          <p:cNvPr id="22" name="Rectangle 21"/>
          <p:cNvSpPr/>
          <p:nvPr/>
        </p:nvSpPr>
        <p:spPr>
          <a:xfrm>
            <a:off x="1943708" y="5933891"/>
            <a:ext cx="5256584" cy="276999"/>
          </a:xfrm>
          <a:prstGeom prst="rect">
            <a:avLst/>
          </a:prstGeom>
        </p:spPr>
        <p:txBody>
          <a:bodyPr wrap="square">
            <a:spAutoFit/>
          </a:bodyPr>
          <a:lstStyle/>
          <a:p>
            <a:r>
              <a:rPr lang="en-US" sz="1200" dirty="0">
                <a:solidFill>
                  <a:prstClr val="black">
                    <a:lumMod val="75000"/>
                    <a:lumOff val="25000"/>
                  </a:prstClr>
                </a:solidFill>
                <a:latin typeface="Calibri"/>
              </a:rPr>
              <a:t>Translation of</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10"/>
              </a:rPr>
              <a:t>796px ABO blood type Kr</a:t>
            </a: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11"/>
              </a:rPr>
              <a:t>Jjw</a:t>
            </a:r>
            <a:r>
              <a:rPr lang="el-GR" sz="1200" dirty="0" smtClean="0">
                <a:solidFill>
                  <a:prstClr val="black">
                    <a:lumMod val="75000"/>
                    <a:lumOff val="25000"/>
                  </a:prstClr>
                </a:solidFill>
                <a:latin typeface="Calibri"/>
                <a:hlinkClick r:id="rId11"/>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196680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 </a:t>
            </a:r>
            <a:r>
              <a:rPr lang="el-GR" dirty="0" smtClean="0"/>
              <a:t>Συμβατότητα</a:t>
            </a:r>
            <a:endParaRPr lang="el-GR" dirty="0"/>
          </a:p>
        </p:txBody>
      </p:sp>
      <p:sp>
        <p:nvSpPr>
          <p:cNvPr id="17" name="Rectangle 16"/>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5" name="Content Placeholder 4" descr="μονάδες αίματος"/>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20072" y="2060848"/>
            <a:ext cx="3716429" cy="2520280"/>
          </a:xfrm>
          <a:prstGeom prst="rect">
            <a:avLst/>
          </a:prstGeom>
          <a:ln>
            <a:noFill/>
          </a:ln>
          <a:effectLst>
            <a:outerShdw blurRad="190500" algn="tl" rotWithShape="0">
              <a:srgbClr val="000000">
                <a:alpha val="70000"/>
              </a:srgbClr>
            </a:outerShdw>
          </a:effectLst>
        </p:spPr>
      </p:pic>
      <p:sp>
        <p:nvSpPr>
          <p:cNvPr id="6" name="Rectangle 5"/>
          <p:cNvSpPr/>
          <p:nvPr/>
        </p:nvSpPr>
        <p:spPr>
          <a:xfrm>
            <a:off x="5220072" y="4574647"/>
            <a:ext cx="3780420" cy="461665"/>
          </a:xfrm>
          <a:prstGeom prst="rect">
            <a:avLst/>
          </a:prstGeom>
        </p:spPr>
        <p:txBody>
          <a:bodyPr wrap="square">
            <a:spAutoFit/>
          </a:bodyPr>
          <a:lstStyle/>
          <a:p>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4"/>
              </a:rPr>
              <a:t>Bloodbags</a:t>
            </a: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Alan012</a:t>
            </a:r>
            <a:r>
              <a:rPr lang="en-US" sz="1200" dirty="0" smtClean="0">
                <a:solidFill>
                  <a:prstClr val="black">
                    <a:lumMod val="75000"/>
                    <a:lumOff val="25000"/>
                  </a:prstClr>
                </a:solidFill>
                <a:latin typeface="Calibri"/>
                <a:hlinkClick r:id="rId5"/>
              </a:rPr>
              <a:t> </a:t>
            </a:r>
            <a:r>
              <a:rPr lang="el-GR" sz="1200" dirty="0" smtClean="0">
                <a:solidFill>
                  <a:prstClr val="black">
                    <a:lumMod val="75000"/>
                    <a:lumOff val="25000"/>
                  </a:prstClr>
                </a:solidFill>
                <a:latin typeface="Calibri"/>
              </a:rPr>
              <a:t> διαθέσιμο με άδεια</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6"/>
              </a:rPr>
              <a:t>CC BY-SA 2.0</a:t>
            </a:r>
            <a:endParaRPr lang="en-US" sz="1200" dirty="0">
              <a:solidFill>
                <a:prstClr val="black">
                  <a:lumMod val="75000"/>
                  <a:lumOff val="25000"/>
                </a:prstClr>
              </a:solidFill>
              <a:latin typeface="Calibri"/>
            </a:endParaRPr>
          </a:p>
        </p:txBody>
      </p:sp>
      <p:pic>
        <p:nvPicPr>
          <p:cNvPr id="1026" name="Picture 2" descr="σχήμα συμβατότητας αίματος"/>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532" y="1143361"/>
            <a:ext cx="4704834" cy="453650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343797" y="5797874"/>
            <a:ext cx="2736304"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lumMod val="75000"/>
                    <a:lumOff val="25000"/>
                  </a:prstClr>
                </a:solidFill>
                <a:latin typeface="Calibri"/>
                <a:hlinkClick r:id="rId8"/>
              </a:rPr>
              <a:t>Blood Compatibility</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9"/>
              </a:rPr>
              <a:t>InvictaHOG</a:t>
            </a:r>
            <a:r>
              <a:rPr lang="en-US" sz="1200" dirty="0" smtClean="0">
                <a:solidFill>
                  <a:prstClr val="black">
                    <a:lumMod val="75000"/>
                    <a:lumOff val="25000"/>
                  </a:prstClr>
                </a:solidFill>
                <a:latin typeface="Calibri"/>
                <a:hlinkClick r:id="rId5"/>
              </a:rPr>
              <a:t> </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2651378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Ομάδα </a:t>
            </a:r>
            <a:r>
              <a:rPr lang="en-US" dirty="0"/>
              <a:t>Rhesus </a:t>
            </a:r>
            <a:r>
              <a:rPr lang="el-GR" dirty="0" smtClean="0"/>
              <a:t>1</a:t>
            </a:r>
            <a:endParaRPr lang="el-GR" dirty="0"/>
          </a:p>
        </p:txBody>
      </p:sp>
      <p:sp>
        <p:nvSpPr>
          <p:cNvPr id="26" name="Rectangle 25"/>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nvGrpSpPr>
          <p:cNvPr id="35" name="Group 34"/>
          <p:cNvGrpSpPr/>
          <p:nvPr/>
        </p:nvGrpSpPr>
        <p:grpSpPr>
          <a:xfrm>
            <a:off x="342340" y="1881430"/>
            <a:ext cx="4176464" cy="2592288"/>
            <a:chOff x="230600" y="1982000"/>
            <a:chExt cx="4176464" cy="2592288"/>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7736" y="2535716"/>
              <a:ext cx="1350570" cy="1287751"/>
            </a:xfrm>
            <a:prstGeom prst="rect">
              <a:avLst/>
            </a:prstGeom>
          </p:spPr>
        </p:pic>
        <p:grpSp>
          <p:nvGrpSpPr>
            <p:cNvPr id="29" name="Group 28"/>
            <p:cNvGrpSpPr/>
            <p:nvPr/>
          </p:nvGrpSpPr>
          <p:grpSpPr>
            <a:xfrm>
              <a:off x="230600" y="1982000"/>
              <a:ext cx="4176464" cy="2592288"/>
              <a:chOff x="251520" y="2276872"/>
              <a:chExt cx="4176464" cy="2592288"/>
            </a:xfrm>
          </p:grpSpPr>
          <p:sp>
            <p:nvSpPr>
              <p:cNvPr id="5" name="Rectangle 4"/>
              <p:cNvSpPr/>
              <p:nvPr/>
            </p:nvSpPr>
            <p:spPr>
              <a:xfrm>
                <a:off x="251520" y="2276872"/>
                <a:ext cx="4176464" cy="2592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4" name="Straight Connector 13"/>
              <p:cNvCxnSpPr/>
              <p:nvPr/>
            </p:nvCxnSpPr>
            <p:spPr>
              <a:xfrm flipV="1">
                <a:off x="2890712" y="2760370"/>
                <a:ext cx="138672" cy="3257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885368" y="2507704"/>
                <a:ext cx="288032" cy="28803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7" name="Straight Connector 16"/>
              <p:cNvCxnSpPr/>
              <p:nvPr/>
            </p:nvCxnSpPr>
            <p:spPr>
              <a:xfrm flipV="1">
                <a:off x="2098656" y="3846808"/>
                <a:ext cx="287984" cy="2316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807648" y="3924391"/>
                <a:ext cx="288032" cy="28803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1" name="Straight Connector 20"/>
              <p:cNvCxnSpPr/>
              <p:nvPr/>
            </p:nvCxnSpPr>
            <p:spPr>
              <a:xfrm flipH="1" flipV="1">
                <a:off x="3029384" y="3800904"/>
                <a:ext cx="298720" cy="3234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rot="1026666">
                <a:off x="3322054" y="4055776"/>
                <a:ext cx="302829" cy="27671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mc:AlternateContent xmlns:mc="http://schemas.openxmlformats.org/markup-compatibility/2006" xmlns:a14="http://schemas.microsoft.com/office/drawing/2010/main">
            <mc:Choice Requires="a14">
              <p:sp>
                <p:nvSpPr>
                  <p:cNvPr id="23" name="TextBox 22"/>
                  <p:cNvSpPr txBox="1"/>
                  <p:nvPr/>
                </p:nvSpPr>
                <p:spPr>
                  <a:xfrm>
                    <a:off x="251520" y="2276872"/>
                    <a:ext cx="864096" cy="461665"/>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l-GR" sz="2400" b="1" i="1" smtClean="0">
                                  <a:solidFill>
                                    <a:prstClr val="black"/>
                                  </a:solidFill>
                                  <a:latin typeface="Cambria Math"/>
                                </a:rPr>
                              </m:ctrlPr>
                            </m:sSupPr>
                            <m:e>
                              <m:r>
                                <a:rPr lang="en-US" sz="2400" b="1" i="1" smtClean="0">
                                  <a:solidFill>
                                    <a:prstClr val="black"/>
                                  </a:solidFill>
                                  <a:latin typeface="Cambria Math"/>
                                </a:rPr>
                                <m:t>𝑹𝒉</m:t>
                              </m:r>
                            </m:e>
                            <m:sup>
                              <m:r>
                                <a:rPr lang="en-US" sz="2400" b="1" i="1" smtClean="0">
                                  <a:solidFill>
                                    <a:prstClr val="black"/>
                                  </a:solidFill>
                                  <a:latin typeface="Cambria Math"/>
                                </a:rPr>
                                <m:t>+</m:t>
                              </m:r>
                            </m:sup>
                          </m:sSup>
                        </m:oMath>
                      </m:oMathPara>
                    </a14:m>
                    <a:endParaRPr lang="el-GR" sz="2400" b="1" dirty="0">
                      <a:solidFill>
                        <a:prstClr val="black"/>
                      </a:solidFill>
                      <a:latin typeface="Calibri"/>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51520" y="2276872"/>
                    <a:ext cx="864096" cy="461665"/>
                  </a:xfrm>
                  <a:prstGeom prst="rect">
                    <a:avLst/>
                  </a:prstGeom>
                  <a:blipFill rotWithShape="0">
                    <a:blip r:embed="rId4"/>
                    <a:stretch>
                      <a:fillRect/>
                    </a:stretch>
                  </a:blipFill>
                  <a:ln>
                    <a:solidFill>
                      <a:schemeClr val="tx1"/>
                    </a:solidFill>
                  </a:ln>
                </p:spPr>
                <p:txBody>
                  <a:bodyPr/>
                  <a:lstStyle/>
                  <a:p>
                    <a:r>
                      <a:rPr lang="el-GR">
                        <a:noFill/>
                      </a:rPr>
                      <a:t> </a:t>
                    </a:r>
                  </a:p>
                </p:txBody>
              </p:sp>
            </mc:Fallback>
          </mc:AlternateContent>
          <p:sp>
            <p:nvSpPr>
              <p:cNvPr id="25" name="TextBox 24"/>
              <p:cNvSpPr txBox="1"/>
              <p:nvPr/>
            </p:nvSpPr>
            <p:spPr>
              <a:xfrm>
                <a:off x="655520" y="2963233"/>
                <a:ext cx="1440160" cy="400110"/>
              </a:xfrm>
              <a:prstGeom prst="rect">
                <a:avLst/>
              </a:prstGeom>
              <a:noFill/>
            </p:spPr>
            <p:txBody>
              <a:bodyPr wrap="square" rtlCol="0">
                <a:spAutoFit/>
              </a:bodyPr>
              <a:lstStyle/>
              <a:p>
                <a:r>
                  <a:rPr lang="en-US" sz="2000" dirty="0" smtClean="0">
                    <a:solidFill>
                      <a:prstClr val="black"/>
                    </a:solidFill>
                    <a:latin typeface="Calibri"/>
                  </a:rPr>
                  <a:t>Rh antigen</a:t>
                </a:r>
                <a:endParaRPr lang="el-GR" sz="2000" dirty="0">
                  <a:solidFill>
                    <a:prstClr val="black"/>
                  </a:solidFill>
                  <a:latin typeface="Calibri"/>
                </a:endParaRPr>
              </a:p>
            </p:txBody>
          </p:sp>
          <p:cxnSp>
            <p:nvCxnSpPr>
              <p:cNvPr id="27" name="Straight Arrow Connector 26"/>
              <p:cNvCxnSpPr>
                <a:endCxn id="15" idx="1"/>
              </p:cNvCxnSpPr>
              <p:nvPr/>
            </p:nvCxnSpPr>
            <p:spPr>
              <a:xfrm flipV="1">
                <a:off x="1946320" y="2651720"/>
                <a:ext cx="939048" cy="5469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37" name="Group 36"/>
          <p:cNvGrpSpPr/>
          <p:nvPr/>
        </p:nvGrpSpPr>
        <p:grpSpPr>
          <a:xfrm>
            <a:off x="4608004" y="1881430"/>
            <a:ext cx="4176464" cy="2592288"/>
            <a:chOff x="230600" y="1982000"/>
            <a:chExt cx="4176464" cy="2592288"/>
          </a:xfrm>
        </p:grpSpPr>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7736" y="2535716"/>
              <a:ext cx="1350570" cy="1287751"/>
            </a:xfrm>
            <a:prstGeom prst="rect">
              <a:avLst/>
            </a:prstGeom>
          </p:spPr>
        </p:pic>
        <p:grpSp>
          <p:nvGrpSpPr>
            <p:cNvPr id="39" name="Group 38"/>
            <p:cNvGrpSpPr/>
            <p:nvPr/>
          </p:nvGrpSpPr>
          <p:grpSpPr>
            <a:xfrm>
              <a:off x="230600" y="1982000"/>
              <a:ext cx="4176464" cy="2592288"/>
              <a:chOff x="251520" y="2276872"/>
              <a:chExt cx="4176464" cy="2592288"/>
            </a:xfrm>
          </p:grpSpPr>
          <p:sp>
            <p:nvSpPr>
              <p:cNvPr id="40" name="Rectangle 39"/>
              <p:cNvSpPr/>
              <p:nvPr/>
            </p:nvSpPr>
            <p:spPr>
              <a:xfrm>
                <a:off x="251520" y="2276872"/>
                <a:ext cx="4176464" cy="2592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mc:AlternateContent xmlns:mc="http://schemas.openxmlformats.org/markup-compatibility/2006" xmlns:a14="http://schemas.microsoft.com/office/drawing/2010/main">
            <mc:Choice Requires="a14">
              <p:sp>
                <p:nvSpPr>
                  <p:cNvPr id="47" name="TextBox 46"/>
                  <p:cNvSpPr txBox="1"/>
                  <p:nvPr/>
                </p:nvSpPr>
                <p:spPr>
                  <a:xfrm>
                    <a:off x="251520" y="2276872"/>
                    <a:ext cx="864096" cy="461665"/>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l-GR" sz="2400" b="1" i="1" smtClean="0">
                                  <a:solidFill>
                                    <a:prstClr val="black"/>
                                  </a:solidFill>
                                  <a:latin typeface="Cambria Math"/>
                                </a:rPr>
                              </m:ctrlPr>
                            </m:sSupPr>
                            <m:e>
                              <m:r>
                                <a:rPr lang="en-US" sz="2400" b="1" i="1" smtClean="0">
                                  <a:solidFill>
                                    <a:prstClr val="black"/>
                                  </a:solidFill>
                                  <a:latin typeface="Cambria Math"/>
                                </a:rPr>
                                <m:t>𝑹𝒉</m:t>
                              </m:r>
                            </m:e>
                            <m:sup>
                              <m:r>
                                <a:rPr lang="en-US" sz="2400" b="1" i="1" smtClean="0">
                                  <a:solidFill>
                                    <a:prstClr val="black"/>
                                  </a:solidFill>
                                  <a:latin typeface="Cambria Math"/>
                                </a:rPr>
                                <m:t>−</m:t>
                              </m:r>
                            </m:sup>
                          </m:sSup>
                        </m:oMath>
                      </m:oMathPara>
                    </a14:m>
                    <a:endParaRPr lang="el-GR" sz="2400" b="1" dirty="0">
                      <a:solidFill>
                        <a:prstClr val="black"/>
                      </a:solidFill>
                      <a:latin typeface="Calibri"/>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251520" y="2276872"/>
                    <a:ext cx="864096" cy="461665"/>
                  </a:xfrm>
                  <a:prstGeom prst="rect">
                    <a:avLst/>
                  </a:prstGeom>
                  <a:blipFill rotWithShape="0">
                    <a:blip r:embed="rId5"/>
                    <a:stretch>
                      <a:fillRect/>
                    </a:stretch>
                  </a:blipFill>
                  <a:ln>
                    <a:solidFill>
                      <a:schemeClr val="tx1"/>
                    </a:solidFill>
                  </a:ln>
                </p:spPr>
                <p:txBody>
                  <a:bodyPr/>
                  <a:lstStyle/>
                  <a:p>
                    <a:r>
                      <a:rPr lang="el-GR">
                        <a:noFill/>
                      </a:rPr>
                      <a:t> </a:t>
                    </a:r>
                  </a:p>
                </p:txBody>
              </p:sp>
            </mc:Fallback>
          </mc:AlternateContent>
          <p:sp>
            <p:nvSpPr>
              <p:cNvPr id="48" name="TextBox 47"/>
              <p:cNvSpPr txBox="1"/>
              <p:nvPr/>
            </p:nvSpPr>
            <p:spPr>
              <a:xfrm>
                <a:off x="2362208" y="4212423"/>
                <a:ext cx="1440160" cy="400110"/>
              </a:xfrm>
              <a:prstGeom prst="rect">
                <a:avLst/>
              </a:prstGeom>
              <a:noFill/>
            </p:spPr>
            <p:txBody>
              <a:bodyPr wrap="square" rtlCol="0">
                <a:spAutoFit/>
              </a:bodyPr>
              <a:lstStyle/>
              <a:p>
                <a:r>
                  <a:rPr lang="en-US" sz="2000" dirty="0" smtClean="0">
                    <a:solidFill>
                      <a:prstClr val="black"/>
                    </a:solidFill>
                    <a:latin typeface="Calibri"/>
                  </a:rPr>
                  <a:t>Rh antibody</a:t>
                </a:r>
                <a:endParaRPr lang="el-GR" sz="2000" dirty="0">
                  <a:solidFill>
                    <a:prstClr val="black"/>
                  </a:solidFill>
                  <a:latin typeface="Calibri"/>
                </a:endParaRPr>
              </a:p>
            </p:txBody>
          </p:sp>
        </p:grpSp>
      </p:grpSp>
      <p:sp>
        <p:nvSpPr>
          <p:cNvPr id="52" name="Freeform 51"/>
          <p:cNvSpPr/>
          <p:nvPr/>
        </p:nvSpPr>
        <p:spPr bwMode="auto">
          <a:xfrm>
            <a:off x="5310020" y="3195743"/>
            <a:ext cx="792091" cy="852329"/>
          </a:xfrm>
          <a:custGeom>
            <a:avLst/>
            <a:gdLst>
              <a:gd name="connsiteX0" fmla="*/ 81191 w 792091"/>
              <a:gd name="connsiteY0" fmla="*/ 335494 h 852329"/>
              <a:gd name="connsiteX1" fmla="*/ 94443 w 792091"/>
              <a:gd name="connsiteY1" fmla="*/ 269233 h 852329"/>
              <a:gd name="connsiteX2" fmla="*/ 107695 w 792091"/>
              <a:gd name="connsiteY2" fmla="*/ 4190 h 852329"/>
              <a:gd name="connsiteX3" fmla="*/ 147452 w 792091"/>
              <a:gd name="connsiteY3" fmla="*/ 17442 h 852329"/>
              <a:gd name="connsiteX4" fmla="*/ 226965 w 792091"/>
              <a:gd name="connsiteY4" fmla="*/ 30694 h 852329"/>
              <a:gd name="connsiteX5" fmla="*/ 240217 w 792091"/>
              <a:gd name="connsiteY5" fmla="*/ 70451 h 852329"/>
              <a:gd name="connsiteX6" fmla="*/ 200460 w 792091"/>
              <a:gd name="connsiteY6" fmla="*/ 149964 h 852329"/>
              <a:gd name="connsiteX7" fmla="*/ 213712 w 792091"/>
              <a:gd name="connsiteY7" fmla="*/ 322242 h 852329"/>
              <a:gd name="connsiteX8" fmla="*/ 293226 w 792091"/>
              <a:gd name="connsiteY8" fmla="*/ 348746 h 852329"/>
              <a:gd name="connsiteX9" fmla="*/ 438999 w 792091"/>
              <a:gd name="connsiteY9" fmla="*/ 375251 h 852329"/>
              <a:gd name="connsiteX10" fmla="*/ 478756 w 792091"/>
              <a:gd name="connsiteY10" fmla="*/ 388503 h 852329"/>
              <a:gd name="connsiteX11" fmla="*/ 545017 w 792091"/>
              <a:gd name="connsiteY11" fmla="*/ 401755 h 852329"/>
              <a:gd name="connsiteX12" fmla="*/ 637782 w 792091"/>
              <a:gd name="connsiteY12" fmla="*/ 388503 h 852329"/>
              <a:gd name="connsiteX13" fmla="*/ 651034 w 792091"/>
              <a:gd name="connsiteY13" fmla="*/ 348746 h 852329"/>
              <a:gd name="connsiteX14" fmla="*/ 664286 w 792091"/>
              <a:gd name="connsiteY14" fmla="*/ 202973 h 852329"/>
              <a:gd name="connsiteX15" fmla="*/ 677539 w 792091"/>
              <a:gd name="connsiteY15" fmla="*/ 110207 h 852329"/>
              <a:gd name="connsiteX16" fmla="*/ 783556 w 792091"/>
              <a:gd name="connsiteY16" fmla="*/ 123460 h 852329"/>
              <a:gd name="connsiteX17" fmla="*/ 770304 w 792091"/>
              <a:gd name="connsiteY17" fmla="*/ 255981 h 852329"/>
              <a:gd name="connsiteX18" fmla="*/ 757052 w 792091"/>
              <a:gd name="connsiteY18" fmla="*/ 428260 h 852329"/>
              <a:gd name="connsiteX19" fmla="*/ 730547 w 792091"/>
              <a:gd name="connsiteY19" fmla="*/ 600538 h 852329"/>
              <a:gd name="connsiteX20" fmla="*/ 704043 w 792091"/>
              <a:gd name="connsiteY20" fmla="*/ 786068 h 852329"/>
              <a:gd name="connsiteX21" fmla="*/ 690791 w 792091"/>
              <a:gd name="connsiteY21" fmla="*/ 825825 h 852329"/>
              <a:gd name="connsiteX22" fmla="*/ 664286 w 792091"/>
              <a:gd name="connsiteY22" fmla="*/ 852329 h 852329"/>
              <a:gd name="connsiteX23" fmla="*/ 611278 w 792091"/>
              <a:gd name="connsiteY23" fmla="*/ 839077 h 852329"/>
              <a:gd name="connsiteX24" fmla="*/ 611278 w 792091"/>
              <a:gd name="connsiteY24" fmla="*/ 706555 h 852329"/>
              <a:gd name="connsiteX25" fmla="*/ 598026 w 792091"/>
              <a:gd name="connsiteY25" fmla="*/ 560781 h 852329"/>
              <a:gd name="connsiteX26" fmla="*/ 518512 w 792091"/>
              <a:gd name="connsiteY26" fmla="*/ 534277 h 852329"/>
              <a:gd name="connsiteX27" fmla="*/ 478756 w 792091"/>
              <a:gd name="connsiteY27" fmla="*/ 521025 h 852329"/>
              <a:gd name="connsiteX28" fmla="*/ 359486 w 792091"/>
              <a:gd name="connsiteY28" fmla="*/ 494520 h 852329"/>
              <a:gd name="connsiteX29" fmla="*/ 240217 w 792091"/>
              <a:gd name="connsiteY29" fmla="*/ 481268 h 852329"/>
              <a:gd name="connsiteX30" fmla="*/ 187208 w 792091"/>
              <a:gd name="connsiteY30" fmla="*/ 494520 h 852329"/>
              <a:gd name="connsiteX31" fmla="*/ 173956 w 792091"/>
              <a:gd name="connsiteY31" fmla="*/ 600538 h 852329"/>
              <a:gd name="connsiteX32" fmla="*/ 147452 w 792091"/>
              <a:gd name="connsiteY32" fmla="*/ 680051 h 852329"/>
              <a:gd name="connsiteX33" fmla="*/ 120947 w 792091"/>
              <a:gd name="connsiteY33" fmla="*/ 759564 h 852329"/>
              <a:gd name="connsiteX34" fmla="*/ 107695 w 792091"/>
              <a:gd name="connsiteY34" fmla="*/ 799320 h 852329"/>
              <a:gd name="connsiteX35" fmla="*/ 1678 w 792091"/>
              <a:gd name="connsiteY35" fmla="*/ 759564 h 852329"/>
              <a:gd name="connsiteX36" fmla="*/ 14930 w 792091"/>
              <a:gd name="connsiteY36" fmla="*/ 653546 h 852329"/>
              <a:gd name="connsiteX37" fmla="*/ 54686 w 792091"/>
              <a:gd name="connsiteY37" fmla="*/ 375251 h 852329"/>
              <a:gd name="connsiteX38" fmla="*/ 94443 w 792091"/>
              <a:gd name="connsiteY38" fmla="*/ 282486 h 85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92091" h="852329">
                <a:moveTo>
                  <a:pt x="81191" y="335494"/>
                </a:moveTo>
                <a:cubicBezTo>
                  <a:pt x="85608" y="313407"/>
                  <a:pt x="92647" y="291686"/>
                  <a:pt x="94443" y="269233"/>
                </a:cubicBezTo>
                <a:cubicBezTo>
                  <a:pt x="101497" y="181057"/>
                  <a:pt x="89472" y="90751"/>
                  <a:pt x="107695" y="4190"/>
                </a:cubicBezTo>
                <a:cubicBezTo>
                  <a:pt x="110573" y="-9480"/>
                  <a:pt x="133815" y="14412"/>
                  <a:pt x="147452" y="17442"/>
                </a:cubicBezTo>
                <a:cubicBezTo>
                  <a:pt x="173682" y="23271"/>
                  <a:pt x="200461" y="26277"/>
                  <a:pt x="226965" y="30694"/>
                </a:cubicBezTo>
                <a:cubicBezTo>
                  <a:pt x="231382" y="43946"/>
                  <a:pt x="240217" y="56482"/>
                  <a:pt x="240217" y="70451"/>
                </a:cubicBezTo>
                <a:cubicBezTo>
                  <a:pt x="240217" y="97884"/>
                  <a:pt x="213861" y="129863"/>
                  <a:pt x="200460" y="149964"/>
                </a:cubicBezTo>
                <a:cubicBezTo>
                  <a:pt x="204877" y="207390"/>
                  <a:pt x="189355" y="270050"/>
                  <a:pt x="213712" y="322242"/>
                </a:cubicBezTo>
                <a:cubicBezTo>
                  <a:pt x="225527" y="347559"/>
                  <a:pt x="265668" y="344153"/>
                  <a:pt x="293226" y="348746"/>
                </a:cubicBezTo>
                <a:cubicBezTo>
                  <a:pt x="328664" y="354653"/>
                  <a:pt x="401962" y="365992"/>
                  <a:pt x="438999" y="375251"/>
                </a:cubicBezTo>
                <a:cubicBezTo>
                  <a:pt x="452551" y="378639"/>
                  <a:pt x="465204" y="385115"/>
                  <a:pt x="478756" y="388503"/>
                </a:cubicBezTo>
                <a:cubicBezTo>
                  <a:pt x="500608" y="393966"/>
                  <a:pt x="522930" y="397338"/>
                  <a:pt x="545017" y="401755"/>
                </a:cubicBezTo>
                <a:cubicBezTo>
                  <a:pt x="575939" y="397338"/>
                  <a:pt x="609844" y="402472"/>
                  <a:pt x="637782" y="388503"/>
                </a:cubicBezTo>
                <a:cubicBezTo>
                  <a:pt x="650276" y="382256"/>
                  <a:pt x="649058" y="362575"/>
                  <a:pt x="651034" y="348746"/>
                </a:cubicBezTo>
                <a:cubicBezTo>
                  <a:pt x="657934" y="300445"/>
                  <a:pt x="658898" y="251466"/>
                  <a:pt x="664286" y="202973"/>
                </a:cubicBezTo>
                <a:cubicBezTo>
                  <a:pt x="667736" y="171928"/>
                  <a:pt x="673121" y="141129"/>
                  <a:pt x="677539" y="110207"/>
                </a:cubicBezTo>
                <a:cubicBezTo>
                  <a:pt x="712878" y="114625"/>
                  <a:pt x="764436" y="93414"/>
                  <a:pt x="783556" y="123460"/>
                </a:cubicBezTo>
                <a:cubicBezTo>
                  <a:pt x="807390" y="160914"/>
                  <a:pt x="774150" y="211754"/>
                  <a:pt x="770304" y="255981"/>
                </a:cubicBezTo>
                <a:cubicBezTo>
                  <a:pt x="765315" y="313360"/>
                  <a:pt x="762042" y="370881"/>
                  <a:pt x="757052" y="428260"/>
                </a:cubicBezTo>
                <a:cubicBezTo>
                  <a:pt x="744994" y="566926"/>
                  <a:pt x="757024" y="521105"/>
                  <a:pt x="730547" y="600538"/>
                </a:cubicBezTo>
                <a:cubicBezTo>
                  <a:pt x="722301" y="674755"/>
                  <a:pt x="720920" y="718557"/>
                  <a:pt x="704043" y="786068"/>
                </a:cubicBezTo>
                <a:cubicBezTo>
                  <a:pt x="700655" y="799620"/>
                  <a:pt x="697978" y="813847"/>
                  <a:pt x="690791" y="825825"/>
                </a:cubicBezTo>
                <a:cubicBezTo>
                  <a:pt x="684363" y="836539"/>
                  <a:pt x="673121" y="843494"/>
                  <a:pt x="664286" y="852329"/>
                </a:cubicBezTo>
                <a:cubicBezTo>
                  <a:pt x="646617" y="847912"/>
                  <a:pt x="625500" y="850455"/>
                  <a:pt x="611278" y="839077"/>
                </a:cubicBezTo>
                <a:cubicBezTo>
                  <a:pt x="581625" y="815354"/>
                  <a:pt x="610638" y="711036"/>
                  <a:pt x="611278" y="706555"/>
                </a:cubicBezTo>
                <a:cubicBezTo>
                  <a:pt x="606861" y="657964"/>
                  <a:pt x="621158" y="603741"/>
                  <a:pt x="598026" y="560781"/>
                </a:cubicBezTo>
                <a:cubicBezTo>
                  <a:pt x="584780" y="536182"/>
                  <a:pt x="545017" y="543112"/>
                  <a:pt x="518512" y="534277"/>
                </a:cubicBezTo>
                <a:cubicBezTo>
                  <a:pt x="505260" y="529860"/>
                  <a:pt x="492308" y="524413"/>
                  <a:pt x="478756" y="521025"/>
                </a:cubicBezTo>
                <a:cubicBezTo>
                  <a:pt x="440181" y="511381"/>
                  <a:pt x="398732" y="500127"/>
                  <a:pt x="359486" y="494520"/>
                </a:cubicBezTo>
                <a:cubicBezTo>
                  <a:pt x="319887" y="488863"/>
                  <a:pt x="279973" y="485685"/>
                  <a:pt x="240217" y="481268"/>
                </a:cubicBezTo>
                <a:cubicBezTo>
                  <a:pt x="222547" y="485685"/>
                  <a:pt x="196053" y="478599"/>
                  <a:pt x="187208" y="494520"/>
                </a:cubicBezTo>
                <a:cubicBezTo>
                  <a:pt x="169912" y="525653"/>
                  <a:pt x="181418" y="565714"/>
                  <a:pt x="173956" y="600538"/>
                </a:cubicBezTo>
                <a:cubicBezTo>
                  <a:pt x="168102" y="627856"/>
                  <a:pt x="156287" y="653547"/>
                  <a:pt x="147452" y="680051"/>
                </a:cubicBezTo>
                <a:lnTo>
                  <a:pt x="120947" y="759564"/>
                </a:lnTo>
                <a:lnTo>
                  <a:pt x="107695" y="799320"/>
                </a:lnTo>
                <a:cubicBezTo>
                  <a:pt x="100502" y="797882"/>
                  <a:pt x="7365" y="788000"/>
                  <a:pt x="1678" y="759564"/>
                </a:cubicBezTo>
                <a:cubicBezTo>
                  <a:pt x="-5306" y="724641"/>
                  <a:pt x="11553" y="689000"/>
                  <a:pt x="14930" y="653546"/>
                </a:cubicBezTo>
                <a:cubicBezTo>
                  <a:pt x="27791" y="518503"/>
                  <a:pt x="16227" y="490624"/>
                  <a:pt x="54686" y="375251"/>
                </a:cubicBezTo>
                <a:cubicBezTo>
                  <a:pt x="83167" y="289812"/>
                  <a:pt x="61436" y="315493"/>
                  <a:pt x="94443" y="282486"/>
                </a:cubicBezTo>
              </a:path>
            </a:pathLst>
          </a:custGeom>
          <a:solidFill>
            <a:schemeClr val="bg1">
              <a:lumMod val="75000"/>
            </a:schemeClr>
          </a:solidFill>
          <a:ln w="222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a:buClr>
                <a:srgbClr val="000000"/>
              </a:buClr>
              <a:buSzPct val="100000"/>
              <a:buFont typeface="Times New Roman" pitchFamily="16" charset="0"/>
              <a:buNone/>
            </a:pPr>
            <a:endParaRPr lang="el-GR" sz="2400" dirty="0" smtClean="0">
              <a:solidFill>
                <a:prstClr val="white"/>
              </a:solidFill>
              <a:latin typeface="Times New Roman" pitchFamily="16" charset="0"/>
              <a:cs typeface="Arial Unicode MS" pitchFamily="32"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2791856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Ομάδα </a:t>
            </a:r>
            <a:r>
              <a:rPr lang="en-US" dirty="0" smtClean="0"/>
              <a:t>Rhesus </a:t>
            </a:r>
            <a:r>
              <a:rPr lang="el-GR" dirty="0" smtClean="0"/>
              <a:t>2</a:t>
            </a:r>
            <a:endParaRPr lang="el-GR" dirty="0"/>
          </a:p>
        </p:txBody>
      </p:sp>
      <p:sp>
        <p:nvSpPr>
          <p:cNvPr id="30" name="Rectangle 29"/>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412776"/>
            <a:ext cx="2088232" cy="1667323"/>
          </a:xfrm>
          <a:prstGeom prst="rect">
            <a:avLst/>
          </a:prstGeom>
        </p:spPr>
      </p:pic>
      <p:sp>
        <p:nvSpPr>
          <p:cNvPr id="6" name="Rectangle 5"/>
          <p:cNvSpPr/>
          <p:nvPr/>
        </p:nvSpPr>
        <p:spPr>
          <a:xfrm>
            <a:off x="251520" y="3097627"/>
            <a:ext cx="2088232" cy="461665"/>
          </a:xfrm>
          <a:prstGeom prst="rect">
            <a:avLst/>
          </a:prstGeom>
        </p:spPr>
        <p:txBody>
          <a:bodyPr wrap="square">
            <a:spAutoFit/>
          </a:bodyPr>
          <a:lstStyle/>
          <a:p>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face person</a:t>
            </a: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Nemo </a:t>
            </a:r>
            <a:r>
              <a:rPr lang="en-US" sz="1200" dirty="0" smtClean="0">
                <a:solidFill>
                  <a:prstClr val="black">
                    <a:lumMod val="75000"/>
                    <a:lumOff val="25000"/>
                  </a:prstClr>
                </a:solidFill>
                <a:latin typeface="Calibri"/>
                <a:hlinkClick r:id="rId5"/>
              </a:rPr>
              <a:t> </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7" name="TextBox 6"/>
          <p:cNvSpPr txBox="1"/>
          <p:nvPr/>
        </p:nvSpPr>
        <p:spPr>
          <a:xfrm>
            <a:off x="953597" y="3473283"/>
            <a:ext cx="1242245" cy="523220"/>
          </a:xfrm>
          <a:prstGeom prst="rect">
            <a:avLst/>
          </a:prstGeom>
          <a:noFill/>
        </p:spPr>
        <p:txBody>
          <a:bodyPr wrap="square" rtlCol="0">
            <a:spAutoFit/>
          </a:bodyPr>
          <a:lstStyle/>
          <a:p>
            <a:r>
              <a:rPr lang="en-US" sz="2800" b="1" dirty="0" smtClean="0">
                <a:solidFill>
                  <a:prstClr val="black"/>
                </a:solidFill>
                <a:latin typeface="Calibri"/>
              </a:rPr>
              <a:t>Rh+</a:t>
            </a:r>
            <a:endParaRPr lang="el-GR" sz="2800" b="1" dirty="0">
              <a:solidFill>
                <a:prstClr val="black"/>
              </a:solidFill>
              <a:latin typeface="Calibri"/>
            </a:endParaRPr>
          </a:p>
        </p:txBody>
      </p:sp>
      <p:sp>
        <p:nvSpPr>
          <p:cNvPr id="15" name="Arc 14"/>
          <p:cNvSpPr/>
          <p:nvPr/>
        </p:nvSpPr>
        <p:spPr>
          <a:xfrm rot="19586142">
            <a:off x="864120" y="2398264"/>
            <a:ext cx="3095281" cy="1586606"/>
          </a:xfrm>
          <a:prstGeom prst="arc">
            <a:avLst>
              <a:gd name="adj1" fmla="val 16200000"/>
              <a:gd name="adj2" fmla="val 6353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solidFill>
                <a:prstClr val="black"/>
              </a:solidFill>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3067" y="1177827"/>
            <a:ext cx="1838979" cy="1871139"/>
          </a:xfrm>
          <a:prstGeom prst="rect">
            <a:avLst/>
          </a:prstGeom>
        </p:spPr>
      </p:pic>
      <p:sp>
        <p:nvSpPr>
          <p:cNvPr id="17" name="Rectangle 16"/>
          <p:cNvSpPr/>
          <p:nvPr/>
        </p:nvSpPr>
        <p:spPr>
          <a:xfrm>
            <a:off x="3469244" y="3048966"/>
            <a:ext cx="2349528"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7"/>
              </a:rPr>
              <a:t>head</a:t>
            </a: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Nemo </a:t>
            </a:r>
            <a:r>
              <a:rPr lang="el-GR" sz="1200" dirty="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18" name="TextBox 17"/>
          <p:cNvSpPr txBox="1"/>
          <p:nvPr/>
        </p:nvSpPr>
        <p:spPr>
          <a:xfrm>
            <a:off x="4184690" y="3473283"/>
            <a:ext cx="963374" cy="523220"/>
          </a:xfrm>
          <a:prstGeom prst="rect">
            <a:avLst/>
          </a:prstGeom>
          <a:noFill/>
        </p:spPr>
        <p:txBody>
          <a:bodyPr wrap="square" rtlCol="0">
            <a:spAutoFit/>
          </a:bodyPr>
          <a:lstStyle/>
          <a:p>
            <a:r>
              <a:rPr lang="en-US" sz="2800" b="1" dirty="0" smtClean="0">
                <a:solidFill>
                  <a:prstClr val="black"/>
                </a:solidFill>
                <a:latin typeface="Calibri"/>
              </a:rPr>
              <a:t>Rh+</a:t>
            </a:r>
            <a:endParaRPr lang="el-GR" sz="2800" b="1" dirty="0">
              <a:solidFill>
                <a:prstClr val="black"/>
              </a:solidFill>
              <a:latin typeface="Calibri"/>
            </a:endParaRP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2240" y="1058186"/>
            <a:ext cx="1512168" cy="1983172"/>
          </a:xfrm>
          <a:prstGeom prst="rect">
            <a:avLst/>
          </a:prstGeom>
        </p:spPr>
      </p:pic>
      <p:sp>
        <p:nvSpPr>
          <p:cNvPr id="24" name="Rectangle 23"/>
          <p:cNvSpPr/>
          <p:nvPr/>
        </p:nvSpPr>
        <p:spPr>
          <a:xfrm>
            <a:off x="6414824" y="3095815"/>
            <a:ext cx="2349528"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9"/>
              </a:rPr>
              <a:t>baby</a:t>
            </a: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Nemo </a:t>
            </a:r>
            <a:r>
              <a:rPr lang="el-GR" sz="1200" dirty="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25" name="TextBox 24"/>
          <p:cNvSpPr txBox="1"/>
          <p:nvPr/>
        </p:nvSpPr>
        <p:spPr>
          <a:xfrm>
            <a:off x="7394516" y="3473283"/>
            <a:ext cx="963374" cy="523220"/>
          </a:xfrm>
          <a:prstGeom prst="rect">
            <a:avLst/>
          </a:prstGeom>
          <a:noFill/>
        </p:spPr>
        <p:txBody>
          <a:bodyPr wrap="square" rtlCol="0">
            <a:spAutoFit/>
          </a:bodyPr>
          <a:lstStyle/>
          <a:p>
            <a:r>
              <a:rPr lang="en-US" sz="2800" b="1" dirty="0" smtClean="0">
                <a:solidFill>
                  <a:prstClr val="black"/>
                </a:solidFill>
                <a:latin typeface="Calibri"/>
              </a:rPr>
              <a:t>Rh</a:t>
            </a:r>
            <a:r>
              <a:rPr lang="el-GR" sz="2800" b="1" dirty="0" smtClean="0">
                <a:solidFill>
                  <a:prstClr val="black"/>
                </a:solidFill>
                <a:latin typeface="Calibri"/>
              </a:rPr>
              <a:t>-</a:t>
            </a:r>
            <a:endParaRPr lang="el-GR" sz="2800" b="1" dirty="0">
              <a:solidFill>
                <a:prstClr val="black"/>
              </a:solidFill>
              <a:latin typeface="Calibri"/>
            </a:endParaRPr>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3014" y="4293096"/>
            <a:ext cx="1945244" cy="1613945"/>
          </a:xfrm>
          <a:prstGeom prst="rect">
            <a:avLst/>
          </a:prstGeom>
        </p:spPr>
      </p:pic>
      <p:sp>
        <p:nvSpPr>
          <p:cNvPr id="27" name="Rectangle 26"/>
          <p:cNvSpPr/>
          <p:nvPr/>
        </p:nvSpPr>
        <p:spPr>
          <a:xfrm>
            <a:off x="251520" y="5907041"/>
            <a:ext cx="2349528"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7"/>
              </a:rPr>
              <a:t>head</a:t>
            </a: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Nemo </a:t>
            </a:r>
            <a:r>
              <a:rPr lang="el-GR" sz="1200" dirty="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28" name="TextBox 27"/>
          <p:cNvSpPr txBox="1"/>
          <p:nvPr/>
        </p:nvSpPr>
        <p:spPr>
          <a:xfrm>
            <a:off x="953597" y="6284596"/>
            <a:ext cx="684076" cy="523220"/>
          </a:xfrm>
          <a:prstGeom prst="rect">
            <a:avLst/>
          </a:prstGeom>
          <a:noFill/>
        </p:spPr>
        <p:txBody>
          <a:bodyPr wrap="square" rtlCol="0">
            <a:spAutoFit/>
          </a:bodyPr>
          <a:lstStyle/>
          <a:p>
            <a:r>
              <a:rPr lang="en-US" sz="2800" b="1" dirty="0" smtClean="0">
                <a:solidFill>
                  <a:prstClr val="black"/>
                </a:solidFill>
                <a:latin typeface="Calibri"/>
              </a:rPr>
              <a:t>Rh</a:t>
            </a:r>
            <a:r>
              <a:rPr lang="el-GR" sz="2800" b="1" dirty="0" smtClean="0">
                <a:solidFill>
                  <a:prstClr val="black"/>
                </a:solidFill>
                <a:latin typeface="Calibri"/>
              </a:rPr>
              <a:t>-</a:t>
            </a:r>
            <a:endParaRPr lang="el-GR" sz="2800" b="1" dirty="0">
              <a:solidFill>
                <a:prstClr val="black"/>
              </a:solidFill>
              <a:latin typeface="Calibri"/>
            </a:endParaRPr>
          </a:p>
        </p:txBody>
      </p:sp>
      <p:sp>
        <p:nvSpPr>
          <p:cNvPr id="29" name="Arc 28"/>
          <p:cNvSpPr/>
          <p:nvPr/>
        </p:nvSpPr>
        <p:spPr>
          <a:xfrm rot="19586142">
            <a:off x="794792" y="4667145"/>
            <a:ext cx="3095281" cy="1586606"/>
          </a:xfrm>
          <a:prstGeom prst="arc">
            <a:avLst>
              <a:gd name="adj1" fmla="val 16200000"/>
              <a:gd name="adj2" fmla="val 6353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solidFill>
                <a:prstClr val="black"/>
              </a:solidFill>
            </a:endParaRPr>
          </a:p>
        </p:txBody>
      </p:sp>
      <p:pic>
        <p:nvPicPr>
          <p:cNvPr id="205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79066" y="4165779"/>
            <a:ext cx="1713199" cy="174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p:cNvSpPr/>
          <p:nvPr/>
        </p:nvSpPr>
        <p:spPr>
          <a:xfrm>
            <a:off x="3360901" y="5905604"/>
            <a:ext cx="2349528"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7"/>
              </a:rPr>
              <a:t>head</a:t>
            </a: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Nemo </a:t>
            </a:r>
            <a:r>
              <a:rPr lang="el-GR" sz="1200" dirty="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32" name="TextBox 31"/>
          <p:cNvSpPr txBox="1"/>
          <p:nvPr/>
        </p:nvSpPr>
        <p:spPr>
          <a:xfrm>
            <a:off x="4184690" y="6284596"/>
            <a:ext cx="954437" cy="523220"/>
          </a:xfrm>
          <a:prstGeom prst="rect">
            <a:avLst/>
          </a:prstGeom>
          <a:noFill/>
        </p:spPr>
        <p:txBody>
          <a:bodyPr wrap="square" rtlCol="0">
            <a:spAutoFit/>
          </a:bodyPr>
          <a:lstStyle/>
          <a:p>
            <a:r>
              <a:rPr lang="en-US" sz="2800" b="1" dirty="0" smtClean="0">
                <a:solidFill>
                  <a:prstClr val="black"/>
                </a:solidFill>
                <a:latin typeface="Calibri"/>
              </a:rPr>
              <a:t>Rh+</a:t>
            </a:r>
            <a:endParaRPr lang="el-GR" sz="2800" b="1" dirty="0">
              <a:solidFill>
                <a:prstClr val="black"/>
              </a:solidFill>
              <a:latin typeface="Calibri"/>
            </a:endParaRPr>
          </a:p>
        </p:txBody>
      </p:sp>
      <p:pic>
        <p:nvPicPr>
          <p:cNvPr id="2051"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19093" y="4222757"/>
            <a:ext cx="1338462" cy="175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34"/>
          <p:cNvSpPr/>
          <p:nvPr/>
        </p:nvSpPr>
        <p:spPr>
          <a:xfrm>
            <a:off x="6313560" y="5968733"/>
            <a:ext cx="2349528"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9"/>
              </a:rPr>
              <a:t>baby</a:t>
            </a: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Nemo </a:t>
            </a:r>
            <a:r>
              <a:rPr lang="el-GR" sz="1200" dirty="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36" name="TextBox 35"/>
          <p:cNvSpPr txBox="1"/>
          <p:nvPr/>
        </p:nvSpPr>
        <p:spPr>
          <a:xfrm>
            <a:off x="7394516" y="6284596"/>
            <a:ext cx="684076" cy="523220"/>
          </a:xfrm>
          <a:prstGeom prst="rect">
            <a:avLst/>
          </a:prstGeom>
          <a:noFill/>
        </p:spPr>
        <p:txBody>
          <a:bodyPr wrap="square" rtlCol="0">
            <a:spAutoFit/>
          </a:bodyPr>
          <a:lstStyle/>
          <a:p>
            <a:r>
              <a:rPr lang="en-US" sz="2800" b="1" dirty="0" smtClean="0">
                <a:solidFill>
                  <a:prstClr val="black"/>
                </a:solidFill>
                <a:latin typeface="Calibri"/>
              </a:rPr>
              <a:t>Rh</a:t>
            </a:r>
            <a:r>
              <a:rPr lang="el-GR" sz="2800" b="1" dirty="0" smtClean="0">
                <a:solidFill>
                  <a:prstClr val="black"/>
                </a:solidFill>
                <a:latin typeface="Calibri"/>
              </a:rPr>
              <a:t>-</a:t>
            </a:r>
            <a:endParaRPr lang="el-GR" sz="2800" b="1" dirty="0">
              <a:solidFill>
                <a:prstClr val="black"/>
              </a:solidFill>
              <a:latin typeface="Calibri"/>
            </a:endParaRPr>
          </a:p>
        </p:txBody>
      </p:sp>
      <p:sp>
        <p:nvSpPr>
          <p:cNvPr id="3" name="Freeform 2"/>
          <p:cNvSpPr/>
          <p:nvPr/>
        </p:nvSpPr>
        <p:spPr>
          <a:xfrm>
            <a:off x="1804416" y="3755136"/>
            <a:ext cx="5620512" cy="272928"/>
          </a:xfrm>
          <a:custGeom>
            <a:avLst/>
            <a:gdLst>
              <a:gd name="connsiteX0" fmla="*/ 0 w 5620512"/>
              <a:gd name="connsiteY0" fmla="*/ 0 h 272928"/>
              <a:gd name="connsiteX1" fmla="*/ 1353312 w 5620512"/>
              <a:gd name="connsiteY1" fmla="*/ 158496 h 272928"/>
              <a:gd name="connsiteX2" fmla="*/ 3048000 w 5620512"/>
              <a:gd name="connsiteY2" fmla="*/ 268224 h 272928"/>
              <a:gd name="connsiteX3" fmla="*/ 5620512 w 5620512"/>
              <a:gd name="connsiteY3" fmla="*/ 0 h 272928"/>
              <a:gd name="connsiteX4" fmla="*/ 5620512 w 5620512"/>
              <a:gd name="connsiteY4" fmla="*/ 0 h 27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0512" h="272928">
                <a:moveTo>
                  <a:pt x="0" y="0"/>
                </a:moveTo>
                <a:cubicBezTo>
                  <a:pt x="422656" y="56896"/>
                  <a:pt x="845312" y="113792"/>
                  <a:pt x="1353312" y="158496"/>
                </a:cubicBezTo>
                <a:cubicBezTo>
                  <a:pt x="1861312" y="203200"/>
                  <a:pt x="2336800" y="294640"/>
                  <a:pt x="3048000" y="268224"/>
                </a:cubicBezTo>
                <a:cubicBezTo>
                  <a:pt x="3759200" y="241808"/>
                  <a:pt x="5620512" y="0"/>
                  <a:pt x="5620512" y="0"/>
                </a:cubicBezTo>
                <a:lnTo>
                  <a:pt x="5620512" y="0"/>
                </a:lnTo>
              </a:path>
            </a:pathLst>
          </a:custGeom>
          <a:noFill/>
          <a:ln>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2" name="TextBox 21"/>
          <p:cNvSpPr txBox="1"/>
          <p:nvPr/>
        </p:nvSpPr>
        <p:spPr>
          <a:xfrm>
            <a:off x="2677336" y="3581004"/>
            <a:ext cx="864096" cy="584775"/>
          </a:xfrm>
          <a:prstGeom prst="rect">
            <a:avLst/>
          </a:prstGeom>
          <a:noFill/>
        </p:spPr>
        <p:txBody>
          <a:bodyPr wrap="square" rtlCol="0">
            <a:spAutoFit/>
          </a:bodyPr>
          <a:lstStyle/>
          <a:p>
            <a:pPr algn="ctr"/>
            <a:r>
              <a:rPr lang="el-GR" sz="3200" b="1" dirty="0" smtClean="0">
                <a:solidFill>
                  <a:srgbClr val="820000"/>
                </a:solidFill>
                <a:latin typeface="Calibri"/>
              </a:rPr>
              <a:t>Χ</a:t>
            </a:r>
            <a:endParaRPr lang="el-GR" sz="3200" b="1" dirty="0">
              <a:solidFill>
                <a:srgbClr val="820000"/>
              </a:solidFill>
              <a:latin typeface="Calibri"/>
            </a:endParaRPr>
          </a:p>
        </p:txBody>
      </p:sp>
      <p:sp>
        <p:nvSpPr>
          <p:cNvPr id="34" name="Freeform 33"/>
          <p:cNvSpPr/>
          <p:nvPr/>
        </p:nvSpPr>
        <p:spPr>
          <a:xfrm>
            <a:off x="1587034" y="6510369"/>
            <a:ext cx="5620512" cy="272928"/>
          </a:xfrm>
          <a:custGeom>
            <a:avLst/>
            <a:gdLst>
              <a:gd name="connsiteX0" fmla="*/ 0 w 5620512"/>
              <a:gd name="connsiteY0" fmla="*/ 0 h 272928"/>
              <a:gd name="connsiteX1" fmla="*/ 1353312 w 5620512"/>
              <a:gd name="connsiteY1" fmla="*/ 158496 h 272928"/>
              <a:gd name="connsiteX2" fmla="*/ 3048000 w 5620512"/>
              <a:gd name="connsiteY2" fmla="*/ 268224 h 272928"/>
              <a:gd name="connsiteX3" fmla="*/ 5620512 w 5620512"/>
              <a:gd name="connsiteY3" fmla="*/ 0 h 272928"/>
              <a:gd name="connsiteX4" fmla="*/ 5620512 w 5620512"/>
              <a:gd name="connsiteY4" fmla="*/ 0 h 27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0512" h="272928">
                <a:moveTo>
                  <a:pt x="0" y="0"/>
                </a:moveTo>
                <a:cubicBezTo>
                  <a:pt x="422656" y="56896"/>
                  <a:pt x="845312" y="113792"/>
                  <a:pt x="1353312" y="158496"/>
                </a:cubicBezTo>
                <a:cubicBezTo>
                  <a:pt x="1861312" y="203200"/>
                  <a:pt x="2336800" y="294640"/>
                  <a:pt x="3048000" y="268224"/>
                </a:cubicBezTo>
                <a:cubicBezTo>
                  <a:pt x="3759200" y="241808"/>
                  <a:pt x="5620512" y="0"/>
                  <a:pt x="5620512" y="0"/>
                </a:cubicBezTo>
                <a:lnTo>
                  <a:pt x="5620512" y="0"/>
                </a:lnTo>
              </a:path>
            </a:pathLst>
          </a:custGeom>
          <a:noFill/>
          <a:ln>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2045306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Είδη Μετάγγισης</a:t>
            </a:r>
            <a:endParaRPr lang="el-GR" dirty="0"/>
          </a:p>
        </p:txBody>
      </p:sp>
      <p:sp>
        <p:nvSpPr>
          <p:cNvPr id="3" name="Content Placeholder 2"/>
          <p:cNvSpPr>
            <a:spLocks noGrp="1"/>
          </p:cNvSpPr>
          <p:nvPr>
            <p:ph idx="1"/>
          </p:nvPr>
        </p:nvSpPr>
        <p:spPr/>
        <p:txBody>
          <a:bodyPr>
            <a:normAutofit/>
          </a:bodyPr>
          <a:lstStyle/>
          <a:p>
            <a:pPr marL="0" indent="0">
              <a:spcBef>
                <a:spcPts val="2400"/>
              </a:spcBef>
              <a:buNone/>
            </a:pPr>
            <a:r>
              <a:rPr lang="el-GR" sz="2600" b="1" dirty="0">
                <a:solidFill>
                  <a:srgbClr val="990000"/>
                </a:solidFill>
              </a:rPr>
              <a:t>Αυτόλογη μετάγγιση</a:t>
            </a:r>
          </a:p>
          <a:p>
            <a:pPr>
              <a:spcBef>
                <a:spcPts val="2400"/>
              </a:spcBef>
            </a:pPr>
            <a:r>
              <a:rPr lang="en-US" sz="2400" dirty="0" smtClean="0"/>
              <a:t>T</a:t>
            </a:r>
            <a:r>
              <a:rPr lang="el-GR" sz="2400" dirty="0" smtClean="0"/>
              <a:t>ο </a:t>
            </a:r>
            <a:r>
              <a:rPr lang="el-GR" sz="2400" dirty="0"/>
              <a:t>άτομο χρησιμοποιεί το δικό του </a:t>
            </a:r>
            <a:r>
              <a:rPr lang="el-GR" sz="2400" dirty="0" smtClean="0"/>
              <a:t>αίμα</a:t>
            </a:r>
            <a:r>
              <a:rPr lang="en-US" sz="2400" dirty="0" smtClean="0"/>
              <a:t>,</a:t>
            </a:r>
            <a:endParaRPr lang="el-GR" sz="2400" dirty="0"/>
          </a:p>
          <a:p>
            <a:pPr>
              <a:spcBef>
                <a:spcPts val="2400"/>
              </a:spcBef>
            </a:pPr>
            <a:r>
              <a:rPr lang="el-GR" sz="2400" dirty="0"/>
              <a:t>Αυτόλογη μετάγγιση χαρακτηρίζουμε τη συλλογή αίματος από ασθενή και εν συνεχεία τη χορήγηση του στον </a:t>
            </a:r>
            <a:r>
              <a:rPr lang="el-GR" sz="2400" dirty="0" smtClean="0"/>
              <a:t>ίδιο</a:t>
            </a:r>
            <a:r>
              <a:rPr lang="en-US" sz="2400" dirty="0" smtClean="0"/>
              <a:t>,</a:t>
            </a:r>
            <a:endParaRPr lang="el-GR" sz="2400" dirty="0"/>
          </a:p>
          <a:p>
            <a:pPr marL="719138" indent="-365125">
              <a:spcBef>
                <a:spcPts val="2400"/>
              </a:spcBef>
              <a:buFont typeface="Calibri" pitchFamily="34" charset="0"/>
              <a:buChar char="‐"/>
            </a:pPr>
            <a:r>
              <a:rPr lang="el-GR" sz="2400" dirty="0" smtClean="0"/>
              <a:t>Προεγχειρητική </a:t>
            </a:r>
            <a:r>
              <a:rPr lang="el-GR" sz="2400" dirty="0"/>
              <a:t>αυτόλογη </a:t>
            </a:r>
            <a:r>
              <a:rPr lang="el-GR" sz="2400" dirty="0" smtClean="0"/>
              <a:t>δωρεά</a:t>
            </a:r>
            <a:r>
              <a:rPr lang="en-US" sz="2400" dirty="0" smtClean="0"/>
              <a:t>,</a:t>
            </a:r>
            <a:endParaRPr lang="el-GR" sz="2400" dirty="0"/>
          </a:p>
          <a:p>
            <a:pPr marL="719138" indent="-365125">
              <a:spcBef>
                <a:spcPts val="2400"/>
              </a:spcBef>
              <a:buFont typeface="Calibri" pitchFamily="34" charset="0"/>
              <a:buChar char="‐"/>
            </a:pPr>
            <a:r>
              <a:rPr lang="el-GR" sz="2400" dirty="0"/>
              <a:t>Οξεία ισο-ογκαιμική </a:t>
            </a:r>
            <a:r>
              <a:rPr lang="el-GR" sz="2400" dirty="0" smtClean="0"/>
              <a:t>αιμοδιύλιση</a:t>
            </a:r>
            <a:r>
              <a:rPr lang="en-US" sz="2400" dirty="0" smtClean="0"/>
              <a:t>,</a:t>
            </a:r>
            <a:endParaRPr lang="el-GR" sz="2400" dirty="0"/>
          </a:p>
          <a:p>
            <a:pPr marL="719138" indent="-365125">
              <a:spcBef>
                <a:spcPts val="2400"/>
              </a:spcBef>
              <a:buFont typeface="Calibri" pitchFamily="34" charset="0"/>
              <a:buChar char="‐"/>
            </a:pPr>
            <a:r>
              <a:rPr lang="el-GR" sz="2400" dirty="0"/>
              <a:t>Διεγχειρητική αυτόλογη </a:t>
            </a:r>
            <a:r>
              <a:rPr lang="el-GR" sz="2400" dirty="0" smtClean="0"/>
              <a:t>μετάγγιση</a:t>
            </a:r>
            <a:r>
              <a:rPr lang="en-US" sz="2400" dirty="0" smtClean="0"/>
              <a:t>,</a:t>
            </a:r>
            <a:endParaRPr lang="el-GR" sz="2400" dirty="0"/>
          </a:p>
          <a:p>
            <a:pPr marL="719138" indent="-365125">
              <a:spcBef>
                <a:spcPts val="2400"/>
              </a:spcBef>
              <a:buFont typeface="Calibri" pitchFamily="34" charset="0"/>
              <a:buChar char="‐"/>
            </a:pPr>
            <a:r>
              <a:rPr lang="el-GR" sz="2400" dirty="0"/>
              <a:t>Μετεγχειρητική διάσωση </a:t>
            </a:r>
            <a:r>
              <a:rPr lang="el-GR" sz="2400" dirty="0" smtClean="0"/>
              <a:t>αίματος</a:t>
            </a:r>
            <a:r>
              <a:rPr lang="en-US" sz="2400" dirty="0" smtClean="0"/>
              <a:t>.</a:t>
            </a:r>
            <a:endParaRPr lang="el-GR" sz="2400"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6" name="Straight Connector 5"/>
          <p:cNvCxnSpPr/>
          <p:nvPr/>
        </p:nvCxnSpPr>
        <p:spPr>
          <a:xfrm>
            <a:off x="539552" y="1772816"/>
            <a:ext cx="30243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523891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4260" y="116632"/>
            <a:ext cx="8229600" cy="792088"/>
          </a:xfrm>
        </p:spPr>
        <p:txBody>
          <a:bodyPr/>
          <a:lstStyle/>
          <a:p>
            <a:r>
              <a:rPr lang="el-GR" dirty="0" smtClean="0"/>
              <a:t>Έντυπο αιμοδοσίας (παράδειγμα)</a:t>
            </a:r>
            <a:endParaRPr lang="el-GR" dirty="0"/>
          </a:p>
        </p:txBody>
      </p:sp>
      <p:sp>
        <p:nvSpPr>
          <p:cNvPr id="8" name="Content Placeholder 7"/>
          <p:cNvSpPr>
            <a:spLocks noGrp="1"/>
          </p:cNvSpPr>
          <p:nvPr>
            <p:ph idx="1"/>
          </p:nvPr>
        </p:nvSpPr>
        <p:spPr/>
        <p:txBody>
          <a:bodyPr/>
          <a:lstStyle/>
          <a:p>
            <a:endParaRPr lang="el-GR" dirty="0"/>
          </a:p>
        </p:txBody>
      </p:sp>
      <p:pic>
        <p:nvPicPr>
          <p:cNvPr id="1026" name="Picture 2" descr="C:\Users\alex\Desktop\28-6-2013 11-15-19 πμ.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932" y="955200"/>
            <a:ext cx="8615078" cy="53541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424784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74172"/>
          </a:xfrm>
        </p:spPr>
        <p:txBody>
          <a:bodyPr>
            <a:normAutofit/>
          </a:bodyPr>
          <a:lstStyle/>
          <a:p>
            <a:pPr>
              <a:tabLst>
                <a:tab pos="536575" algn="l"/>
              </a:tabLst>
            </a:pPr>
            <a:r>
              <a:rPr lang="el-GR" sz="3600" dirty="0" smtClean="0"/>
              <a:t>Έντυπο αιμοδοσίας </a:t>
            </a:r>
            <a:r>
              <a:rPr lang="el-GR" sz="3200" b="0" dirty="0" smtClean="0"/>
              <a:t>(1 από 3) </a:t>
            </a:r>
            <a:endParaRPr lang="el-GR" sz="3200" b="0" dirty="0"/>
          </a:p>
        </p:txBody>
      </p:sp>
      <p:sp>
        <p:nvSpPr>
          <p:cNvPr id="3" name="Content Placeholder 2"/>
          <p:cNvSpPr>
            <a:spLocks noGrp="1"/>
          </p:cNvSpPr>
          <p:nvPr>
            <p:ph idx="1"/>
          </p:nvPr>
        </p:nvSpPr>
        <p:spPr>
          <a:xfrm>
            <a:off x="251520" y="692696"/>
            <a:ext cx="8722872" cy="6048672"/>
          </a:xfrm>
        </p:spPr>
        <p:txBody>
          <a:bodyPr>
            <a:normAutofit fontScale="62500" lnSpcReduction="20000"/>
          </a:bodyPr>
          <a:lstStyle/>
          <a:p>
            <a:pPr marL="0" indent="0">
              <a:buNone/>
            </a:pPr>
            <a:r>
              <a:rPr lang="el-GR" dirty="0"/>
              <a:t>ΠΕΡΙΦΕΡΕΙΑΚΟ ΠΑΝΕΠΙΣΤΗΜΙΑΚΟ ΓΕΝΙΚΟ </a:t>
            </a:r>
          </a:p>
          <a:p>
            <a:pPr marL="0" indent="0">
              <a:buNone/>
            </a:pPr>
            <a:r>
              <a:rPr lang="el-GR" dirty="0"/>
              <a:t>ΝΟΣΟΚΟΜΕΙΟ ΗΡΑΚΛΕΙΟΥ </a:t>
            </a:r>
          </a:p>
          <a:p>
            <a:pPr marL="0" indent="0">
              <a:buNone/>
            </a:pPr>
            <a:r>
              <a:rPr lang="el-GR" dirty="0"/>
              <a:t>Σταθμός Αιμοδοσίας Πε. Πα. Γ.Ν.Η. </a:t>
            </a:r>
          </a:p>
          <a:p>
            <a:pPr marL="0" indent="0">
              <a:lnSpc>
                <a:spcPct val="120000"/>
              </a:lnSpc>
              <a:buNone/>
            </a:pPr>
            <a:r>
              <a:rPr lang="el-GR" dirty="0"/>
              <a:t>Προς ....................................................................................... κλινική </a:t>
            </a:r>
            <a:r>
              <a:rPr lang="el-GR" dirty="0" smtClean="0"/>
              <a:t> </a:t>
            </a:r>
            <a:endParaRPr lang="el-GR" dirty="0"/>
          </a:p>
          <a:p>
            <a:pPr marL="0" indent="0">
              <a:lnSpc>
                <a:spcPct val="120000"/>
              </a:lnSpc>
              <a:buNone/>
            </a:pPr>
            <a:r>
              <a:rPr lang="el-GR" dirty="0"/>
              <a:t>Θα θέλαμε να σας ενημερώσουμε σχετικά με την Αυτόλογη μετάγγιση που γίνεται στην Αιμοδοσία. </a:t>
            </a:r>
          </a:p>
          <a:p>
            <a:pPr marL="0" indent="0">
              <a:lnSpc>
                <a:spcPct val="120000"/>
              </a:lnSpc>
              <a:buNone/>
            </a:pPr>
            <a:r>
              <a:rPr lang="el-GR" dirty="0" smtClean="0"/>
              <a:t>Αυτόλογη </a:t>
            </a:r>
            <a:r>
              <a:rPr lang="el-GR" dirty="0"/>
              <a:t>μετάγγιση χαρακτηρίζουμε τη </a:t>
            </a:r>
            <a:r>
              <a:rPr lang="el-GR" b="1" dirty="0"/>
              <a:t>συλλογή αίματος από ασθενή </a:t>
            </a:r>
            <a:r>
              <a:rPr lang="el-GR" dirty="0"/>
              <a:t>και εν συνεχεία τη χορήγηση του στον ίδιο. </a:t>
            </a:r>
          </a:p>
          <a:p>
            <a:pPr marL="0" indent="0">
              <a:lnSpc>
                <a:spcPct val="120000"/>
              </a:lnSpc>
              <a:buNone/>
            </a:pPr>
            <a:r>
              <a:rPr lang="el-GR" dirty="0" smtClean="0"/>
              <a:t>Στις </a:t>
            </a:r>
            <a:r>
              <a:rPr lang="el-GR" dirty="0"/>
              <a:t>περιπτώσεις που </a:t>
            </a:r>
            <a:r>
              <a:rPr lang="el-GR" b="1" dirty="0"/>
              <a:t>είναι δυνατή </a:t>
            </a:r>
            <a:r>
              <a:rPr lang="el-GR" dirty="0"/>
              <a:t>η πρόβλεψη για τις ανάγκες αίματος ή παραγώγων, που δημιουργεί μια προγραμματισμένη επέμβαση, ο ασθενής </a:t>
            </a:r>
            <a:r>
              <a:rPr lang="el-GR" b="1" dirty="0"/>
              <a:t>μπορεί να προκαταθέσει </a:t>
            </a:r>
            <a:r>
              <a:rPr lang="el-GR" dirty="0"/>
              <a:t>έναν αριθμό μονάδων αίματος με σκοπό τη </a:t>
            </a:r>
            <a:r>
              <a:rPr lang="el-GR" b="1" dirty="0"/>
              <a:t>μετάγγιση </a:t>
            </a:r>
            <a:r>
              <a:rPr lang="el-GR" dirty="0"/>
              <a:t>τους κατά την </a:t>
            </a:r>
            <a:r>
              <a:rPr lang="el-GR" b="1" dirty="0"/>
              <a:t>επέμβαση</a:t>
            </a:r>
            <a:r>
              <a:rPr lang="el-GR" dirty="0"/>
              <a:t> και την </a:t>
            </a:r>
            <a:r>
              <a:rPr lang="el-GR" b="1" dirty="0"/>
              <a:t>αποφυγή</a:t>
            </a:r>
            <a:r>
              <a:rPr lang="el-GR" dirty="0"/>
              <a:t> συνεπώς της μετάγγισης αίματος από </a:t>
            </a:r>
            <a:r>
              <a:rPr lang="el-GR" b="1" dirty="0"/>
              <a:t>ξένο δότη </a:t>
            </a:r>
            <a:r>
              <a:rPr lang="el-GR" dirty="0"/>
              <a:t>με τους συνεπαγόμενους κινδύνους. </a:t>
            </a:r>
          </a:p>
          <a:p>
            <a:pPr marL="0" indent="0">
              <a:lnSpc>
                <a:spcPct val="120000"/>
              </a:lnSpc>
              <a:buNone/>
            </a:pPr>
            <a:r>
              <a:rPr lang="el-GR" dirty="0"/>
              <a:t>Ο αριθμός των μονάδων που δύναται να προκαταθέσει ένας ασθενής εξαρτάται από το </a:t>
            </a:r>
            <a:r>
              <a:rPr lang="el-GR" b="1" dirty="0"/>
              <a:t>χρόνο</a:t>
            </a:r>
            <a:r>
              <a:rPr lang="el-GR" dirty="0"/>
              <a:t> που μεσολαβεί μέχρι την επέμβαση. Η πρώτη κατάθεση μπορεί να γίνει περίπου </a:t>
            </a:r>
            <a:r>
              <a:rPr lang="el-GR" b="1" dirty="0"/>
              <a:t>35 ημέρες πριν την εγχείρηση </a:t>
            </a:r>
            <a:r>
              <a:rPr lang="el-GR" dirty="0"/>
              <a:t>και συνήθως επαναλαμβάνεται ανά εβδομάδα. Δεν μπορεί να γίνει κατάθεση σε διάστημα μικρότερο των </a:t>
            </a:r>
            <a:r>
              <a:rPr lang="el-GR" b="1" dirty="0"/>
              <a:t>72 ωρών πριν τη χειρουργική επέμβαση</a:t>
            </a:r>
            <a:r>
              <a:rPr lang="el-GR" dirty="0"/>
              <a:t>.</a:t>
            </a:r>
          </a:p>
        </p:txBody>
      </p:sp>
      <p:sp>
        <p:nvSpPr>
          <p:cNvPr id="5" name="Rectangle 4"/>
          <p:cNvSpPr/>
          <p:nvPr/>
        </p:nvSpPr>
        <p:spPr>
          <a:xfrm>
            <a:off x="369436" y="620688"/>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1053893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73200"/>
          </a:xfrm>
        </p:spPr>
        <p:txBody>
          <a:bodyPr>
            <a:normAutofit/>
          </a:bodyPr>
          <a:lstStyle/>
          <a:p>
            <a:r>
              <a:rPr lang="el-GR" sz="3600" dirty="0" smtClean="0"/>
              <a:t>Έντυπο αιμοδοσίας </a:t>
            </a:r>
            <a:r>
              <a:rPr lang="el-GR" sz="3200" b="0" dirty="0" smtClean="0"/>
              <a:t>(2 από 3) </a:t>
            </a:r>
            <a:endParaRPr lang="el-GR" sz="3200" b="0" dirty="0"/>
          </a:p>
        </p:txBody>
      </p:sp>
      <p:sp>
        <p:nvSpPr>
          <p:cNvPr id="3" name="Content Placeholder 2"/>
          <p:cNvSpPr>
            <a:spLocks noGrp="1"/>
          </p:cNvSpPr>
          <p:nvPr>
            <p:ph idx="1"/>
          </p:nvPr>
        </p:nvSpPr>
        <p:spPr>
          <a:xfrm>
            <a:off x="467104" y="692696"/>
            <a:ext cx="8229600" cy="6048672"/>
          </a:xfrm>
        </p:spPr>
        <p:txBody>
          <a:bodyPr>
            <a:normAutofit/>
          </a:bodyPr>
          <a:lstStyle/>
          <a:p>
            <a:pPr marL="0" indent="0">
              <a:spcBef>
                <a:spcPts val="1200"/>
              </a:spcBef>
              <a:buNone/>
            </a:pPr>
            <a:r>
              <a:rPr lang="el-GR" sz="2200" dirty="0"/>
              <a:t>Τα πλεονεκτήματα της Αυτόλογης μετάγγισης είναι: </a:t>
            </a:r>
          </a:p>
          <a:p>
            <a:pPr marL="0" indent="0">
              <a:spcBef>
                <a:spcPts val="1200"/>
              </a:spcBef>
              <a:buNone/>
            </a:pPr>
            <a:r>
              <a:rPr lang="el-GR" sz="2200" dirty="0"/>
              <a:t>1.   Μείωση του κινδύνου μετάδοσης </a:t>
            </a:r>
            <a:r>
              <a:rPr lang="el-GR" sz="2200" dirty="0" smtClean="0"/>
              <a:t>λοιμώξεων</a:t>
            </a:r>
            <a:r>
              <a:rPr lang="en-US" sz="2200" dirty="0" smtClean="0"/>
              <a:t>,</a:t>
            </a:r>
            <a:endParaRPr lang="el-GR" sz="2200" dirty="0"/>
          </a:p>
          <a:p>
            <a:pPr marL="0" indent="0">
              <a:spcBef>
                <a:spcPts val="1200"/>
              </a:spcBef>
              <a:buNone/>
            </a:pPr>
            <a:r>
              <a:rPr lang="el-GR" sz="2200" dirty="0"/>
              <a:t>2.   Αποφυγή έκθεσης του ασθενή σε ξένα αντιγόνα (ευαισθητοποίηση) και συνεπώς των αντιδράσεων που αυτά προκαλούν (πυρετικές -αλλεργικές αντιδράσεις</a:t>
            </a:r>
            <a:r>
              <a:rPr lang="el-GR" sz="2200" dirty="0" smtClean="0"/>
              <a:t>)</a:t>
            </a:r>
            <a:r>
              <a:rPr lang="en-US" sz="2200" dirty="0" smtClean="0"/>
              <a:t>,</a:t>
            </a:r>
            <a:endParaRPr lang="el-GR" sz="2200" dirty="0"/>
          </a:p>
          <a:p>
            <a:pPr marL="0" indent="0">
              <a:spcBef>
                <a:spcPts val="1200"/>
              </a:spcBef>
              <a:buNone/>
            </a:pPr>
            <a:r>
              <a:rPr lang="el-GR" sz="2200" dirty="0"/>
              <a:t>3.   Αποφυγή ανοσοκατασταλτικής επίδρασης της μετάγγισης αίματος από ξένο </a:t>
            </a:r>
            <a:r>
              <a:rPr lang="el-GR" sz="2200" dirty="0" smtClean="0"/>
              <a:t>δότη</a:t>
            </a:r>
            <a:r>
              <a:rPr lang="en-US" sz="2200" dirty="0"/>
              <a:t>,</a:t>
            </a:r>
            <a:endParaRPr lang="el-GR" sz="2200" dirty="0"/>
          </a:p>
          <a:p>
            <a:pPr marL="0" indent="0">
              <a:spcBef>
                <a:spcPts val="1200"/>
              </a:spcBef>
              <a:buNone/>
            </a:pPr>
            <a:r>
              <a:rPr lang="el-GR" sz="2200" dirty="0"/>
              <a:t>4.   Οικονομία στα αποθέματα </a:t>
            </a:r>
            <a:r>
              <a:rPr lang="el-GR" sz="2200" dirty="0" smtClean="0"/>
              <a:t>αίματος,</a:t>
            </a:r>
            <a:endParaRPr lang="el-GR" sz="2200" dirty="0"/>
          </a:p>
          <a:p>
            <a:pPr marL="0" indent="0">
              <a:spcBef>
                <a:spcPts val="1200"/>
              </a:spcBef>
              <a:buNone/>
            </a:pPr>
            <a:r>
              <a:rPr lang="el-GR" sz="2200" dirty="0" smtClean="0"/>
              <a:t>Οι </a:t>
            </a:r>
            <a:r>
              <a:rPr lang="el-GR" sz="2200" dirty="0"/>
              <a:t>προϋποθέσεις για Αυτόλογη μετάγγιση είναι: </a:t>
            </a:r>
          </a:p>
          <a:p>
            <a:pPr marL="0" indent="0">
              <a:spcBef>
                <a:spcPts val="1200"/>
              </a:spcBef>
              <a:buNone/>
            </a:pPr>
            <a:r>
              <a:rPr lang="el-GR" sz="2200" dirty="0"/>
              <a:t>α) Αιματοκρίτης &gt; 33%, ΗΒ &gt; 11 G/DL </a:t>
            </a:r>
            <a:r>
              <a:rPr lang="el-GR" sz="2200" dirty="0" smtClean="0"/>
              <a:t>,</a:t>
            </a:r>
            <a:endParaRPr lang="el-GR" sz="2200" dirty="0"/>
          </a:p>
          <a:p>
            <a:pPr marL="0" indent="0">
              <a:spcBef>
                <a:spcPts val="1200"/>
              </a:spcBef>
              <a:buNone/>
            </a:pPr>
            <a:r>
              <a:rPr lang="el-GR" sz="2200" dirty="0"/>
              <a:t>β) Απουσία λοίμωξης </a:t>
            </a:r>
            <a:r>
              <a:rPr lang="el-GR" sz="2200" dirty="0" smtClean="0"/>
              <a:t>,</a:t>
            </a:r>
            <a:endParaRPr lang="el-GR" sz="2200" dirty="0"/>
          </a:p>
          <a:p>
            <a:pPr marL="0" indent="0">
              <a:spcBef>
                <a:spcPts val="1200"/>
              </a:spcBef>
              <a:buNone/>
            </a:pPr>
            <a:r>
              <a:rPr lang="el-GR" sz="2200" dirty="0"/>
              <a:t>γ) Απουσία σοβαρής καρδιαγγειακής παθήσεως </a:t>
            </a:r>
            <a:r>
              <a:rPr lang="el-GR" sz="2200" dirty="0" smtClean="0"/>
              <a:t>,</a:t>
            </a:r>
            <a:endParaRPr lang="el-GR" sz="2200" dirty="0"/>
          </a:p>
          <a:p>
            <a:pPr marL="0" indent="0">
              <a:spcBef>
                <a:spcPts val="1200"/>
              </a:spcBef>
              <a:buNone/>
            </a:pPr>
            <a:r>
              <a:rPr lang="el-GR" sz="2200" dirty="0"/>
              <a:t>δ) Γραπτή συγκατάθεση του ασθενούς </a:t>
            </a:r>
            <a:r>
              <a:rPr lang="el-GR" sz="2200" dirty="0" smtClean="0"/>
              <a:t>.</a:t>
            </a:r>
            <a:endParaRPr lang="el-GR" sz="2200" dirty="0"/>
          </a:p>
        </p:txBody>
      </p:sp>
      <p:sp>
        <p:nvSpPr>
          <p:cNvPr id="5" name="Rectangle 4"/>
          <p:cNvSpPr/>
          <p:nvPr/>
        </p:nvSpPr>
        <p:spPr>
          <a:xfrm>
            <a:off x="369436" y="620688"/>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1035714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04" y="0"/>
            <a:ext cx="8229600" cy="673200"/>
          </a:xfrm>
        </p:spPr>
        <p:txBody>
          <a:bodyPr>
            <a:normAutofit fontScale="90000"/>
          </a:bodyPr>
          <a:lstStyle/>
          <a:p>
            <a:r>
              <a:rPr lang="el-GR" dirty="0" smtClean="0"/>
              <a:t>Έντυπο αιμοδοσίας </a:t>
            </a:r>
            <a:r>
              <a:rPr lang="el-GR" sz="3600" b="0" dirty="0" smtClean="0"/>
              <a:t>(3 </a:t>
            </a:r>
            <a:r>
              <a:rPr lang="el-GR" sz="3600" b="0" dirty="0"/>
              <a:t>από 3</a:t>
            </a:r>
            <a:r>
              <a:rPr lang="el-GR" sz="3600" b="0" dirty="0" smtClean="0"/>
              <a:t>)</a:t>
            </a:r>
            <a:endParaRPr lang="el-GR" sz="3600" dirty="0"/>
          </a:p>
        </p:txBody>
      </p:sp>
      <p:sp>
        <p:nvSpPr>
          <p:cNvPr id="3" name="Content Placeholder 2"/>
          <p:cNvSpPr>
            <a:spLocks noGrp="1"/>
          </p:cNvSpPr>
          <p:nvPr>
            <p:ph idx="1"/>
          </p:nvPr>
        </p:nvSpPr>
        <p:spPr/>
        <p:txBody>
          <a:bodyPr>
            <a:noAutofit/>
          </a:bodyPr>
          <a:lstStyle/>
          <a:p>
            <a:pPr marL="0" indent="0">
              <a:spcBef>
                <a:spcPts val="1800"/>
              </a:spcBef>
              <a:buNone/>
            </a:pPr>
            <a:r>
              <a:rPr lang="el-GR" sz="2200" dirty="0"/>
              <a:t>Τέλος, δεν υπάρχει περιορισμός στο όριο ηλικίας για την Αυτόλογη μετάγγιση. Σημειώνεται ότι η τελική απόφαση για την προκατάθεση μονάδων αίματος για Αυτόλογη μετάγγιση λαμβάνεται από τον ιατρό της Αιμοδοσίας. </a:t>
            </a:r>
          </a:p>
          <a:p>
            <a:pPr marL="0" indent="0">
              <a:spcBef>
                <a:spcPts val="1800"/>
              </a:spcBef>
              <a:buNone/>
            </a:pPr>
            <a:r>
              <a:rPr lang="el-GR" sz="2200" dirty="0" smtClean="0"/>
              <a:t>Οι </a:t>
            </a:r>
            <a:r>
              <a:rPr lang="el-GR" sz="2200" dirty="0"/>
              <a:t>επεμβάσεις στις οποίες κατ</a:t>
            </a:r>
            <a:r>
              <a:rPr lang="el-GR" sz="2200" dirty="0" smtClean="0"/>
              <a:t>΄ εξοχήν </a:t>
            </a:r>
            <a:r>
              <a:rPr lang="el-GR" sz="2200" dirty="0"/>
              <a:t>ενδείκνυται η Αυτόλογη μετάγγιση είναι: οι Ορθοπεδικές, οι Γναθοχειρουργικές, Ουρολογικές και γενικά οι προγραμματισμένες επεμβάσεις στις οποίες η πιθανότητα μετάγγισης είναι 20-25% τουλάχιστον. </a:t>
            </a:r>
          </a:p>
          <a:p>
            <a:pPr marL="0" indent="0">
              <a:spcBef>
                <a:spcPts val="1800"/>
              </a:spcBef>
              <a:buNone/>
            </a:pPr>
            <a:r>
              <a:rPr lang="el-GR" sz="2200" dirty="0"/>
              <a:t>  </a:t>
            </a:r>
            <a:r>
              <a:rPr lang="el-GR" sz="2200" dirty="0" smtClean="0"/>
              <a:t>Σας </a:t>
            </a:r>
            <a:r>
              <a:rPr lang="el-GR" sz="2200" dirty="0"/>
              <a:t>παρακαλούμε ενημερώστε σχετικά τους ασθενείς οι οποίοι πληρούν τα κριτήρια για να μπουν στο πρόγραμμα των Αυτόλογων μεταγγίσεων. </a:t>
            </a:r>
          </a:p>
          <a:p>
            <a:pPr marL="0" indent="0">
              <a:spcBef>
                <a:spcPts val="1800"/>
              </a:spcBef>
              <a:buNone/>
            </a:pPr>
            <a:endParaRPr lang="el-GR" sz="2200" dirty="0"/>
          </a:p>
        </p:txBody>
      </p:sp>
      <p:sp>
        <p:nvSpPr>
          <p:cNvPr id="5" name="Rectangle 4"/>
          <p:cNvSpPr/>
          <p:nvPr/>
        </p:nvSpPr>
        <p:spPr>
          <a:xfrm>
            <a:off x="369436" y="620688"/>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768440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Διαδικασία</a:t>
            </a:r>
            <a:endParaRPr lang="el-GR" dirty="0"/>
          </a:p>
        </p:txBody>
      </p:sp>
      <p:sp>
        <p:nvSpPr>
          <p:cNvPr id="3" name="Content Placeholder 2"/>
          <p:cNvSpPr>
            <a:spLocks noGrp="1"/>
          </p:cNvSpPr>
          <p:nvPr>
            <p:ph idx="1"/>
          </p:nvPr>
        </p:nvSpPr>
        <p:spPr>
          <a:xfrm>
            <a:off x="457200" y="1484784"/>
            <a:ext cx="8229600" cy="3816424"/>
          </a:xfrm>
        </p:spPr>
        <p:txBody>
          <a:bodyPr>
            <a:normAutofit/>
          </a:bodyPr>
          <a:lstStyle/>
          <a:p>
            <a:pPr marL="514350" indent="-514350">
              <a:spcBef>
                <a:spcPts val="3000"/>
              </a:spcBef>
              <a:buFont typeface="+mj-lt"/>
              <a:buAutoNum type="arabicPeriod"/>
            </a:pPr>
            <a:r>
              <a:rPr lang="el-GR" sz="2400" b="1" dirty="0" smtClean="0">
                <a:solidFill>
                  <a:srgbClr val="820000"/>
                </a:solidFill>
              </a:rPr>
              <a:t>Προετοιμασία</a:t>
            </a:r>
            <a:r>
              <a:rPr lang="el-GR" sz="2400" dirty="0" smtClean="0"/>
              <a:t> ασθενή και </a:t>
            </a:r>
            <a:r>
              <a:rPr lang="el-GR" sz="2400" b="1" dirty="0" smtClean="0">
                <a:solidFill>
                  <a:srgbClr val="820000"/>
                </a:solidFill>
              </a:rPr>
              <a:t>παραγγελία</a:t>
            </a:r>
            <a:r>
              <a:rPr lang="el-GR" sz="2400" dirty="0" smtClean="0"/>
              <a:t> αίματος,</a:t>
            </a:r>
          </a:p>
          <a:p>
            <a:pPr marL="514350" indent="-514350">
              <a:spcBef>
                <a:spcPts val="3000"/>
              </a:spcBef>
              <a:buFont typeface="+mj-lt"/>
              <a:buAutoNum type="arabicPeriod"/>
            </a:pPr>
            <a:r>
              <a:rPr lang="el-GR" sz="2400" b="1" dirty="0" smtClean="0">
                <a:solidFill>
                  <a:srgbClr val="820000"/>
                </a:solidFill>
              </a:rPr>
              <a:t>Παραλαβή</a:t>
            </a:r>
            <a:r>
              <a:rPr lang="el-GR" sz="2400" dirty="0" smtClean="0"/>
              <a:t> αίματος από την αιμοδοσία,</a:t>
            </a:r>
          </a:p>
          <a:p>
            <a:pPr marL="514350" indent="-514350">
              <a:spcBef>
                <a:spcPts val="3000"/>
              </a:spcBef>
              <a:buFont typeface="+mj-lt"/>
              <a:buAutoNum type="arabicPeriod"/>
            </a:pPr>
            <a:r>
              <a:rPr lang="el-GR" sz="2400" b="1" dirty="0">
                <a:solidFill>
                  <a:srgbClr val="820000"/>
                </a:solidFill>
              </a:rPr>
              <a:t>Έ</a:t>
            </a:r>
            <a:r>
              <a:rPr lang="el-GR" sz="2400" b="1" dirty="0" smtClean="0">
                <a:solidFill>
                  <a:srgbClr val="820000"/>
                </a:solidFill>
              </a:rPr>
              <a:t>λεγχος</a:t>
            </a:r>
            <a:r>
              <a:rPr lang="el-GR" sz="2400" dirty="0" smtClean="0"/>
              <a:t> αίματος και ασθενή,</a:t>
            </a:r>
          </a:p>
          <a:p>
            <a:pPr marL="514350" indent="-514350">
              <a:spcBef>
                <a:spcPts val="3000"/>
              </a:spcBef>
              <a:buFont typeface="+mj-lt"/>
              <a:buAutoNum type="arabicPeriod"/>
            </a:pPr>
            <a:r>
              <a:rPr lang="el-GR" sz="2400" b="1" dirty="0" smtClean="0">
                <a:solidFill>
                  <a:srgbClr val="820000"/>
                </a:solidFill>
              </a:rPr>
              <a:t>Χορήγηση</a:t>
            </a:r>
            <a:r>
              <a:rPr lang="el-GR" sz="2400" dirty="0" smtClean="0"/>
              <a:t> αίματος,</a:t>
            </a:r>
          </a:p>
          <a:p>
            <a:pPr marL="514350" indent="-514350">
              <a:spcBef>
                <a:spcPts val="3000"/>
              </a:spcBef>
              <a:buFont typeface="+mj-lt"/>
              <a:buAutoNum type="arabicPeriod"/>
            </a:pPr>
            <a:r>
              <a:rPr lang="el-GR" sz="2400" b="1" dirty="0" smtClean="0">
                <a:solidFill>
                  <a:srgbClr val="820000"/>
                </a:solidFill>
              </a:rPr>
              <a:t>Παρακολούθηση</a:t>
            </a:r>
            <a:r>
              <a:rPr lang="el-GR" sz="2400" dirty="0" smtClean="0"/>
              <a:t> ασθενή.</a:t>
            </a:r>
            <a:endParaRPr lang="el-GR" sz="2400" dirty="0"/>
          </a:p>
        </p:txBody>
      </p:sp>
      <p:sp>
        <p:nvSpPr>
          <p:cNvPr id="6" name="Rectangle 5"/>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498498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Στόχοι μαθήματος</a:t>
            </a:r>
            <a:endParaRPr lang="el-GR"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107504" y="1196752"/>
            <a:ext cx="8686800" cy="5400600"/>
          </a:xfrm>
        </p:spPr>
        <p:txBody>
          <a:bodyPr>
            <a:normAutofit lnSpcReduction="10000"/>
          </a:bodyPr>
          <a:lstStyle/>
          <a:p>
            <a:pPr>
              <a:spcBef>
                <a:spcPts val="2400"/>
              </a:spcBef>
              <a:buClr>
                <a:srgbClr val="004B82"/>
              </a:buClr>
            </a:pPr>
            <a:r>
              <a:rPr lang="el-GR" sz="2400" dirty="0" smtClean="0"/>
              <a:t>Περιγραφή και κατανόηση σχετικής θεωρίας:</a:t>
            </a:r>
          </a:p>
          <a:p>
            <a:pPr lvl="1">
              <a:spcBef>
                <a:spcPts val="2400"/>
              </a:spcBef>
              <a:buClr>
                <a:srgbClr val="004B82"/>
              </a:buClr>
            </a:pPr>
            <a:r>
              <a:rPr lang="el-GR" sz="2400" dirty="0" smtClean="0"/>
              <a:t>Αίμα και τα παράγωγά του &amp; ενδείξεις χορήγησης, ομάδες αίματος και συμβατότητα</a:t>
            </a:r>
            <a:r>
              <a:rPr lang="en-US" sz="2400" dirty="0" smtClean="0"/>
              <a:t>,</a:t>
            </a:r>
            <a:endParaRPr lang="el-GR" sz="2400" dirty="0" smtClean="0"/>
          </a:p>
          <a:p>
            <a:pPr lvl="1">
              <a:spcBef>
                <a:spcPts val="2400"/>
              </a:spcBef>
              <a:buClr>
                <a:srgbClr val="004B82"/>
              </a:buClr>
            </a:pPr>
            <a:r>
              <a:rPr lang="el-GR" sz="2400" dirty="0" smtClean="0"/>
              <a:t>Έλεγχος και διασταύρωση στοιχείων, βασικές αρχές φροντίδας ασθενούς</a:t>
            </a:r>
            <a:r>
              <a:rPr lang="en-US" sz="2400" dirty="0" smtClean="0"/>
              <a:t>,</a:t>
            </a:r>
            <a:endParaRPr lang="el-GR" sz="2400" dirty="0" smtClean="0"/>
          </a:p>
          <a:p>
            <a:pPr lvl="1">
              <a:spcBef>
                <a:spcPts val="2400"/>
              </a:spcBef>
              <a:buClr>
                <a:srgbClr val="004B82"/>
              </a:buClr>
            </a:pPr>
            <a:r>
              <a:rPr lang="el-GR" sz="2400" dirty="0" smtClean="0"/>
              <a:t>Πιθανές επιπλοκές, αναγνώριση &amp; αντιμετώπιση</a:t>
            </a:r>
            <a:r>
              <a:rPr lang="en-US" sz="2400" dirty="0" smtClean="0"/>
              <a:t>.</a:t>
            </a:r>
            <a:endParaRPr lang="el-GR" sz="2400" dirty="0" smtClean="0"/>
          </a:p>
          <a:p>
            <a:pPr>
              <a:spcBef>
                <a:spcPts val="2400"/>
              </a:spcBef>
            </a:pPr>
            <a:r>
              <a:rPr lang="el-GR" sz="2400" dirty="0" smtClean="0"/>
              <a:t>Ορθή επιλογή και χρήση υλικού, εκμάθηση και εκτέλεση της διαδικασίας υπό επίβλεψη</a:t>
            </a:r>
            <a:r>
              <a:rPr lang="en-US" sz="2400" dirty="0" smtClean="0"/>
              <a:t>,</a:t>
            </a:r>
            <a:endParaRPr lang="el-GR" sz="2400" dirty="0" smtClean="0"/>
          </a:p>
          <a:p>
            <a:pPr>
              <a:spcBef>
                <a:spcPts val="3600"/>
              </a:spcBef>
            </a:pPr>
            <a:r>
              <a:rPr lang="el-GR" sz="2400" dirty="0" smtClean="0"/>
              <a:t>Αναγνώριση των προβλημάτων </a:t>
            </a:r>
            <a:r>
              <a:rPr lang="el-GR" sz="2400" dirty="0"/>
              <a:t>που ίσως προκύψουν κατά την </a:t>
            </a:r>
            <a:r>
              <a:rPr lang="el-GR" sz="2400" dirty="0" smtClean="0"/>
              <a:t>διαδικασία</a:t>
            </a:r>
            <a:r>
              <a:rPr lang="en-US" sz="2400" dirty="0" smtClean="0"/>
              <a:t>,</a:t>
            </a:r>
            <a:r>
              <a:rPr lang="el-GR" sz="2400" dirty="0" smtClean="0"/>
              <a:t>, περιγραφή και κατανόηση του πλάνου φροντίδας</a:t>
            </a:r>
            <a:r>
              <a:rPr lang="en-US" sz="2400" dirty="0" smtClean="0"/>
              <a:t>.</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42701899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Υλικό - </a:t>
            </a:r>
            <a:r>
              <a:rPr lang="el-GR" dirty="0"/>
              <a:t>Μετάγγιση</a:t>
            </a:r>
          </a:p>
        </p:txBody>
      </p:sp>
      <p:sp>
        <p:nvSpPr>
          <p:cNvPr id="3" name="Content Placeholder 2"/>
          <p:cNvSpPr>
            <a:spLocks noGrp="1"/>
          </p:cNvSpPr>
          <p:nvPr>
            <p:ph idx="1"/>
          </p:nvPr>
        </p:nvSpPr>
        <p:spPr>
          <a:xfrm>
            <a:off x="457200" y="1052736"/>
            <a:ext cx="8229600" cy="5544616"/>
          </a:xfrm>
        </p:spPr>
        <p:txBody>
          <a:bodyPr>
            <a:normAutofit fontScale="70000" lnSpcReduction="20000"/>
          </a:bodyPr>
          <a:lstStyle/>
          <a:p>
            <a:pPr>
              <a:spcBef>
                <a:spcPts val="1200"/>
              </a:spcBef>
            </a:pPr>
            <a:r>
              <a:rPr lang="el-GR" sz="3100" dirty="0"/>
              <a:t>Καρτέλα φαρμάκων – ιατρική </a:t>
            </a:r>
            <a:r>
              <a:rPr lang="el-GR" sz="3100" dirty="0" smtClean="0"/>
              <a:t>οδηγία,</a:t>
            </a:r>
            <a:endParaRPr lang="el-GR" sz="3100" dirty="0"/>
          </a:p>
          <a:p>
            <a:pPr>
              <a:spcBef>
                <a:spcPts val="1200"/>
              </a:spcBef>
            </a:pPr>
            <a:r>
              <a:rPr lang="el-GR" sz="3100" dirty="0"/>
              <a:t>Τροχήλατο </a:t>
            </a:r>
            <a:r>
              <a:rPr lang="el-GR" sz="3100" dirty="0" smtClean="0"/>
              <a:t>τρόλεϊ,</a:t>
            </a:r>
            <a:endParaRPr lang="el-GR" sz="3100" dirty="0"/>
          </a:p>
          <a:p>
            <a:pPr>
              <a:spcBef>
                <a:spcPts val="1200"/>
              </a:spcBef>
            </a:pPr>
            <a:r>
              <a:rPr lang="el-GR" sz="3100" dirty="0" smtClean="0"/>
              <a:t>Στατό ορού (</a:t>
            </a:r>
            <a:r>
              <a:rPr lang="en-US" sz="3100" dirty="0" smtClean="0"/>
              <a:t>drip stand)</a:t>
            </a:r>
            <a:r>
              <a:rPr lang="el-GR" sz="3100" dirty="0" smtClean="0"/>
              <a:t>,</a:t>
            </a:r>
            <a:endParaRPr lang="el-GR" sz="3100" dirty="0"/>
          </a:p>
          <a:p>
            <a:pPr>
              <a:spcBef>
                <a:spcPts val="1200"/>
              </a:spcBef>
            </a:pPr>
            <a:r>
              <a:rPr lang="el-GR" sz="3100" dirty="0" smtClean="0"/>
              <a:t>Βραχιολάκι </a:t>
            </a:r>
            <a:r>
              <a:rPr lang="el-GR" sz="3100" dirty="0"/>
              <a:t>ταυτότητας </a:t>
            </a:r>
            <a:r>
              <a:rPr lang="el-GR" sz="3100" dirty="0" smtClean="0"/>
              <a:t>ασθενή,</a:t>
            </a:r>
            <a:endParaRPr lang="el-GR" sz="3100" dirty="0"/>
          </a:p>
          <a:p>
            <a:pPr>
              <a:spcBef>
                <a:spcPts val="1200"/>
              </a:spcBef>
            </a:pPr>
            <a:r>
              <a:rPr lang="el-GR" sz="3100" dirty="0"/>
              <a:t>Ασκός / Μονάδα αίματος + συνοδευτικό έγγραφο από την </a:t>
            </a:r>
            <a:r>
              <a:rPr lang="el-GR" sz="3100" dirty="0" smtClean="0"/>
              <a:t>αιμοδοσία,</a:t>
            </a:r>
            <a:endParaRPr lang="el-GR" sz="3100" dirty="0"/>
          </a:p>
          <a:p>
            <a:pPr>
              <a:spcBef>
                <a:spcPts val="1200"/>
              </a:spcBef>
            </a:pPr>
            <a:r>
              <a:rPr lang="el-GR" sz="3100" dirty="0"/>
              <a:t>Γάντια μη </a:t>
            </a:r>
            <a:r>
              <a:rPr lang="el-GR" sz="3100" dirty="0" smtClean="0"/>
              <a:t>αποστειρωμένα,</a:t>
            </a:r>
            <a:endParaRPr lang="el-GR" sz="3100" dirty="0"/>
          </a:p>
          <a:p>
            <a:pPr>
              <a:spcBef>
                <a:spcPts val="1200"/>
              </a:spcBef>
            </a:pPr>
            <a:r>
              <a:rPr lang="el-GR" sz="3100" dirty="0" smtClean="0"/>
              <a:t>Οινόπνευμα,</a:t>
            </a:r>
            <a:endParaRPr lang="el-GR" sz="3100" dirty="0"/>
          </a:p>
          <a:p>
            <a:pPr>
              <a:spcBef>
                <a:spcPts val="1200"/>
              </a:spcBef>
            </a:pPr>
            <a:r>
              <a:rPr lang="el-GR" sz="3100" dirty="0" smtClean="0"/>
              <a:t>Γάζες,</a:t>
            </a:r>
            <a:endParaRPr lang="el-GR" sz="3100" dirty="0"/>
          </a:p>
          <a:p>
            <a:pPr>
              <a:spcBef>
                <a:spcPts val="1200"/>
              </a:spcBef>
            </a:pPr>
            <a:r>
              <a:rPr lang="el-GR" sz="3100" dirty="0"/>
              <a:t>Συσκευή μετάγγισης αίματος με </a:t>
            </a:r>
            <a:r>
              <a:rPr lang="el-GR" sz="3100" dirty="0" smtClean="0"/>
              <a:t>φίλτρο,</a:t>
            </a:r>
            <a:endParaRPr lang="el-GR" sz="3100" dirty="0"/>
          </a:p>
          <a:p>
            <a:pPr>
              <a:spcBef>
                <a:spcPts val="1200"/>
              </a:spcBef>
            </a:pPr>
            <a:r>
              <a:rPr lang="el-GR" sz="3100" dirty="0"/>
              <a:t>Αντιαλλεργική </a:t>
            </a:r>
            <a:r>
              <a:rPr lang="el-GR" sz="3100" dirty="0" smtClean="0"/>
              <a:t>ταινία,</a:t>
            </a:r>
            <a:endParaRPr lang="el-GR" sz="3100" dirty="0"/>
          </a:p>
          <a:p>
            <a:pPr>
              <a:spcBef>
                <a:spcPts val="1200"/>
              </a:spcBef>
            </a:pPr>
            <a:r>
              <a:rPr lang="el-GR" sz="3100" dirty="0" smtClean="0"/>
              <a:t>Στυλό,</a:t>
            </a:r>
            <a:endParaRPr lang="el-GR" sz="3100" dirty="0"/>
          </a:p>
          <a:p>
            <a:pPr>
              <a:spcBef>
                <a:spcPts val="1200"/>
              </a:spcBef>
            </a:pPr>
            <a:r>
              <a:rPr lang="el-GR" sz="3100" dirty="0"/>
              <a:t>Πιεσόμετρο / </a:t>
            </a:r>
            <a:r>
              <a:rPr lang="el-GR" sz="3100" dirty="0" smtClean="0"/>
              <a:t>θερμόμετρο.</a:t>
            </a:r>
            <a:endParaRPr lang="el-GR" sz="3100" dirty="0"/>
          </a:p>
          <a:p>
            <a:endParaRPr lang="el-GR"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14856286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400" dirty="0" smtClean="0"/>
              <a:t>Προετοιμασίας Ασθενή Και Παραγγελία Αίματος</a:t>
            </a:r>
            <a:endParaRPr lang="el-GR" sz="3400" dirty="0"/>
          </a:p>
        </p:txBody>
      </p:sp>
      <p:sp>
        <p:nvSpPr>
          <p:cNvPr id="3" name="Content Placeholder 2"/>
          <p:cNvSpPr>
            <a:spLocks noGrp="1"/>
          </p:cNvSpPr>
          <p:nvPr>
            <p:ph idx="1"/>
          </p:nvPr>
        </p:nvSpPr>
        <p:spPr/>
        <p:txBody>
          <a:bodyPr>
            <a:normAutofit/>
          </a:bodyPr>
          <a:lstStyle/>
          <a:p>
            <a:pPr>
              <a:spcBef>
                <a:spcPts val="2400"/>
              </a:spcBef>
            </a:pPr>
            <a:r>
              <a:rPr lang="el-GR" sz="2400" dirty="0"/>
              <a:t>Αποστολή Δελτίου Αίτησης για </a:t>
            </a:r>
            <a:r>
              <a:rPr lang="el-GR" sz="2400" dirty="0" smtClean="0"/>
              <a:t>μετάγγιση,</a:t>
            </a:r>
            <a:endParaRPr lang="el-GR" sz="2400" dirty="0"/>
          </a:p>
          <a:p>
            <a:pPr>
              <a:spcBef>
                <a:spcPts val="2400"/>
              </a:spcBef>
            </a:pPr>
            <a:r>
              <a:rPr lang="el-GR" sz="2400" dirty="0"/>
              <a:t>Αποστολή αίματος του ασθενούς για καθορισμό ομάδας αίματος (ABO), Rhesus + Διασταύρωση, Αιματοκρίτη / </a:t>
            </a:r>
            <a:r>
              <a:rPr lang="el-GR" sz="2400" dirty="0" smtClean="0"/>
              <a:t>αιμοσφαιρίνη,</a:t>
            </a:r>
            <a:endParaRPr lang="el-GR" sz="2400" dirty="0"/>
          </a:p>
          <a:p>
            <a:pPr>
              <a:spcBef>
                <a:spcPts val="2400"/>
              </a:spcBef>
            </a:pPr>
            <a:r>
              <a:rPr lang="el-GR" sz="2400" dirty="0"/>
              <a:t>Έλεγχος φλεβικής </a:t>
            </a:r>
            <a:r>
              <a:rPr lang="el-GR" sz="2400" dirty="0" smtClean="0"/>
              <a:t>προσπέλασης,</a:t>
            </a:r>
            <a:endParaRPr lang="el-GR" sz="2400" dirty="0"/>
          </a:p>
          <a:p>
            <a:pPr>
              <a:spcBef>
                <a:spcPts val="2400"/>
              </a:spcBef>
            </a:pPr>
            <a:r>
              <a:rPr lang="el-GR" sz="2400" dirty="0"/>
              <a:t>Έλεγχος γενικής κατάσταση του </a:t>
            </a:r>
            <a:r>
              <a:rPr lang="el-GR" sz="2400" dirty="0" smtClean="0"/>
              <a:t>ασθενή,</a:t>
            </a:r>
            <a:endParaRPr lang="el-GR" sz="2400" dirty="0"/>
          </a:p>
          <a:p>
            <a:pPr>
              <a:spcBef>
                <a:spcPts val="2400"/>
              </a:spcBef>
            </a:pPr>
            <a:r>
              <a:rPr lang="el-GR" sz="2400" dirty="0"/>
              <a:t>Ταυτότητα ασθενή / </a:t>
            </a:r>
            <a:r>
              <a:rPr lang="el-GR" sz="2400" dirty="0" smtClean="0"/>
              <a:t>βραχιολάκι</a:t>
            </a:r>
            <a:r>
              <a:rPr lang="en-US" sz="2400" dirty="0" smtClean="0"/>
              <a:t>.</a:t>
            </a:r>
            <a:endParaRPr lang="el-GR" sz="2400" dirty="0"/>
          </a:p>
          <a:p>
            <a:pPr>
              <a:spcBef>
                <a:spcPts val="2400"/>
              </a:spcBef>
            </a:pPr>
            <a:endParaRPr lang="el-GR" sz="2400"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34535377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Παραλαβή Αίματος</a:t>
            </a:r>
            <a:endParaRPr lang="el-GR" dirty="0"/>
          </a:p>
        </p:txBody>
      </p:sp>
      <p:sp>
        <p:nvSpPr>
          <p:cNvPr id="3" name="Content Placeholder 2"/>
          <p:cNvSpPr>
            <a:spLocks noGrp="1"/>
          </p:cNvSpPr>
          <p:nvPr>
            <p:ph idx="1"/>
          </p:nvPr>
        </p:nvSpPr>
        <p:spPr/>
        <p:txBody>
          <a:bodyPr>
            <a:normAutofit/>
          </a:bodyPr>
          <a:lstStyle/>
          <a:p>
            <a:pPr>
              <a:spcBef>
                <a:spcPts val="3000"/>
              </a:spcBef>
            </a:pPr>
            <a:r>
              <a:rPr lang="el-GR" sz="2400" b="1" dirty="0"/>
              <a:t>Χρόνος παραλαβής-χορήγησης !!! </a:t>
            </a:r>
            <a:r>
              <a:rPr lang="el-GR" sz="2400" dirty="0"/>
              <a:t>(&lt;20 λεπτά) 	χωρίς καθυστέρηση -κίνδυνος </a:t>
            </a:r>
            <a:r>
              <a:rPr lang="el-GR" sz="2400" dirty="0" smtClean="0"/>
              <a:t>αλλοίωσης,</a:t>
            </a:r>
            <a:endParaRPr lang="el-GR" sz="2400" dirty="0"/>
          </a:p>
          <a:p>
            <a:pPr>
              <a:spcBef>
                <a:spcPts val="3000"/>
              </a:spcBef>
            </a:pPr>
            <a:r>
              <a:rPr lang="el-GR" sz="2400" b="1" dirty="0"/>
              <a:t>Έλεγχος </a:t>
            </a:r>
            <a:r>
              <a:rPr lang="el-GR" sz="2400" dirty="0"/>
              <a:t>ποσότητας &amp; είδους αίματος, </a:t>
            </a:r>
            <a:r>
              <a:rPr lang="el-GR" sz="2400" dirty="0" smtClean="0"/>
              <a:t>φυσαλίδες, </a:t>
            </a:r>
            <a:r>
              <a:rPr lang="el-GR" sz="2400" dirty="0"/>
              <a:t>αλλοίωση χροιάς, </a:t>
            </a:r>
            <a:r>
              <a:rPr lang="el-GR" sz="2400" dirty="0" smtClean="0"/>
              <a:t>θολερότητα,</a:t>
            </a:r>
            <a:endParaRPr lang="el-GR" sz="2400" dirty="0"/>
          </a:p>
          <a:p>
            <a:pPr>
              <a:spcBef>
                <a:spcPts val="3000"/>
              </a:spcBef>
            </a:pPr>
            <a:r>
              <a:rPr lang="el-GR" sz="2400" b="1" dirty="0"/>
              <a:t>Ενημέρωση</a:t>
            </a:r>
            <a:r>
              <a:rPr lang="el-GR" sz="2400" dirty="0"/>
              <a:t> γιατρού-προετοιμασία υλικού, </a:t>
            </a:r>
            <a:r>
              <a:rPr lang="el-GR" sz="2400" dirty="0" smtClean="0"/>
              <a:t>έλεγχος </a:t>
            </a:r>
            <a:r>
              <a:rPr lang="el-GR" sz="2400" dirty="0"/>
              <a:t>εργαστηριακών (Ht, αιμοπετάλια)</a:t>
            </a:r>
            <a:r>
              <a:rPr lang="el-GR" sz="2400" dirty="0" smtClean="0"/>
              <a:t>‏.</a:t>
            </a:r>
            <a:endParaRPr lang="el-GR" sz="2400" dirty="0"/>
          </a:p>
          <a:p>
            <a:pPr>
              <a:spcBef>
                <a:spcPts val="3000"/>
              </a:spcBef>
            </a:pPr>
            <a:endParaRPr lang="el-GR" sz="2400"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36355419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096"/>
            <a:ext cx="8229600" cy="908720"/>
          </a:xfrm>
        </p:spPr>
        <p:txBody>
          <a:bodyPr/>
          <a:lstStyle/>
          <a:p>
            <a:r>
              <a:rPr lang="el-GR" dirty="0"/>
              <a:t>Έ</a:t>
            </a:r>
            <a:r>
              <a:rPr lang="el-GR" dirty="0" smtClean="0"/>
              <a:t>λεγχος – Διασταύρωση Στοιχείων</a:t>
            </a:r>
            <a:endParaRPr lang="el-GR" dirty="0"/>
          </a:p>
        </p:txBody>
      </p:sp>
      <p:sp>
        <p:nvSpPr>
          <p:cNvPr id="3" name="Content Placeholder 2"/>
          <p:cNvSpPr>
            <a:spLocks noGrp="1"/>
          </p:cNvSpPr>
          <p:nvPr>
            <p:ph idx="1"/>
          </p:nvPr>
        </p:nvSpPr>
        <p:spPr>
          <a:xfrm>
            <a:off x="251520" y="1916832"/>
            <a:ext cx="5760640" cy="4797152"/>
          </a:xfrm>
        </p:spPr>
        <p:txBody>
          <a:bodyPr>
            <a:normAutofit fontScale="92500"/>
          </a:bodyPr>
          <a:lstStyle/>
          <a:p>
            <a:r>
              <a:rPr lang="el-GR" sz="2400" b="1" dirty="0" smtClean="0">
                <a:solidFill>
                  <a:srgbClr val="820000"/>
                </a:solidFill>
              </a:rPr>
              <a:t>Σωστός </a:t>
            </a:r>
            <a:r>
              <a:rPr lang="el-GR" sz="2400" b="1" dirty="0">
                <a:solidFill>
                  <a:srgbClr val="820000"/>
                </a:solidFill>
              </a:rPr>
              <a:t>ασθενής </a:t>
            </a:r>
            <a:r>
              <a:rPr lang="el-GR" sz="2400" dirty="0"/>
              <a:t>(θετική ταυτοποίηση από </a:t>
            </a:r>
            <a:r>
              <a:rPr lang="el-GR" sz="2400" b="1" u="sng" dirty="0" smtClean="0"/>
              <a:t>δύο</a:t>
            </a:r>
            <a:r>
              <a:rPr lang="el-GR" sz="2400" dirty="0" smtClean="0"/>
              <a:t> επαγγελματίες υγείας!)‏</a:t>
            </a:r>
            <a:r>
              <a:rPr lang="en-US" sz="2400" dirty="0" smtClean="0"/>
              <a:t>,</a:t>
            </a:r>
            <a:endParaRPr lang="el-GR" sz="2400" dirty="0"/>
          </a:p>
          <a:p>
            <a:r>
              <a:rPr lang="el-GR" sz="2400" b="1" dirty="0">
                <a:solidFill>
                  <a:srgbClr val="820000"/>
                </a:solidFill>
              </a:rPr>
              <a:t>Σωστό αίμα </a:t>
            </a:r>
            <a:r>
              <a:rPr lang="el-GR" sz="2400" dirty="0"/>
              <a:t>- </a:t>
            </a:r>
            <a:r>
              <a:rPr lang="el-GR" sz="2400" dirty="0" smtClean="0"/>
              <a:t>(από </a:t>
            </a:r>
            <a:r>
              <a:rPr lang="el-GR" sz="2400" dirty="0"/>
              <a:t>δύο άτομα: νοσηλευτή &amp; γιατρό)‏ - διασταύρωση στοιχείων μεταξύ εγγράφου αιμοδοσίας, μονάδας αίματος – και βραχιολάκι / ταυτότητα </a:t>
            </a:r>
            <a:r>
              <a:rPr lang="el-GR" sz="2400" dirty="0" smtClean="0"/>
              <a:t>ασθενή</a:t>
            </a:r>
            <a:r>
              <a:rPr lang="en-US" sz="2400" dirty="0" smtClean="0"/>
              <a:t>,</a:t>
            </a:r>
            <a:endParaRPr lang="el-GR" sz="2400" dirty="0"/>
          </a:p>
          <a:p>
            <a:r>
              <a:rPr lang="el-GR" sz="2400" dirty="0"/>
              <a:t>Ετικέτες δότη &amp; δέκτη: συμβατότητα, ομάδα αίματος, </a:t>
            </a:r>
            <a:r>
              <a:rPr lang="el-GR" sz="2400" dirty="0" smtClean="0"/>
              <a:t>Rhesus</a:t>
            </a:r>
            <a:r>
              <a:rPr lang="en-US" sz="2400" dirty="0" smtClean="0"/>
              <a:t>,</a:t>
            </a:r>
            <a:endParaRPr lang="el-GR" sz="2400" dirty="0"/>
          </a:p>
          <a:p>
            <a:r>
              <a:rPr lang="el-GR" sz="2400" dirty="0"/>
              <a:t>Ημερομηνία λήξης του </a:t>
            </a:r>
            <a:r>
              <a:rPr lang="el-GR" sz="2400" dirty="0" smtClean="0"/>
              <a:t>αίματος</a:t>
            </a:r>
            <a:r>
              <a:rPr lang="en-US" sz="2400" dirty="0" smtClean="0"/>
              <a:t>,</a:t>
            </a:r>
            <a:endParaRPr lang="el-GR" sz="2400" dirty="0"/>
          </a:p>
          <a:p>
            <a:r>
              <a:rPr lang="el-GR" sz="2400" dirty="0"/>
              <a:t>Βεβαιωθείτε ότι έχει ελεγχθεί ως προς VDRL, HIV, </a:t>
            </a:r>
            <a:r>
              <a:rPr lang="el-GR" sz="2400" dirty="0" smtClean="0"/>
              <a:t>HbsAg</a:t>
            </a:r>
            <a:r>
              <a:rPr lang="en-US" sz="2400" dirty="0" smtClean="0"/>
              <a:t>,</a:t>
            </a:r>
            <a:endParaRPr lang="el-GR" sz="2400" dirty="0"/>
          </a:p>
          <a:p>
            <a:r>
              <a:rPr lang="el-GR" sz="2400" dirty="0"/>
              <a:t>Ενημέρωση ασθενή για την επικείμενη </a:t>
            </a:r>
            <a:r>
              <a:rPr lang="el-GR" sz="2400" dirty="0" smtClean="0"/>
              <a:t>μετάγγιση</a:t>
            </a:r>
            <a:r>
              <a:rPr lang="en-US" sz="2400" dirty="0" smtClean="0"/>
              <a:t>.</a:t>
            </a:r>
            <a:endParaRPr lang="el-GR" sz="2400" dirty="0"/>
          </a:p>
        </p:txBody>
      </p:sp>
      <p:sp>
        <p:nvSpPr>
          <p:cNvPr id="6" name="Rectangle 5"/>
          <p:cNvSpPr/>
          <p:nvPr/>
        </p:nvSpPr>
        <p:spPr>
          <a:xfrm>
            <a:off x="6201607" y="4983559"/>
            <a:ext cx="2618294" cy="461665"/>
          </a:xfrm>
          <a:prstGeom prst="rect">
            <a:avLst/>
          </a:prstGeom>
        </p:spPr>
        <p:txBody>
          <a:bodyPr wrap="square">
            <a:spAutoFit/>
          </a:bodyPr>
          <a:lstStyle/>
          <a:p>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14 January 2009</a:t>
            </a: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Alison Young</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με άδεια</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CC BY-NC-SA 2.0</a:t>
            </a:r>
            <a:endParaRPr lang="en-US" sz="1200" dirty="0">
              <a:solidFill>
                <a:prstClr val="black">
                  <a:lumMod val="75000"/>
                  <a:lumOff val="25000"/>
                </a:prstClr>
              </a:solidFill>
              <a:latin typeface="Calibri"/>
            </a:endParaRPr>
          </a:p>
        </p:txBody>
      </p:sp>
      <p:pic>
        <p:nvPicPr>
          <p:cNvPr id="7" name="Picture 6" descr="βραχιόλι στοιχείων ασθενή"/>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180687" y="2000648"/>
            <a:ext cx="2603781" cy="2868512"/>
          </a:xfrm>
          <a:prstGeom prst="rect">
            <a:avLst/>
          </a:prstGeom>
          <a:ln>
            <a:noFill/>
          </a:ln>
          <a:effectLst>
            <a:outerShdw blurRad="190500" algn="tl" rotWithShape="0">
              <a:srgbClr val="000000">
                <a:alpha val="70000"/>
              </a:srgbClr>
            </a:outerShdw>
          </a:effectLst>
        </p:spPr>
      </p:pic>
      <p:sp>
        <p:nvSpPr>
          <p:cNvPr id="8" name="Rectangle 7"/>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 name="Rectangle 4"/>
          <p:cNvSpPr/>
          <p:nvPr/>
        </p:nvSpPr>
        <p:spPr>
          <a:xfrm>
            <a:off x="337044" y="1052736"/>
            <a:ext cx="8447424" cy="646331"/>
          </a:xfrm>
          <a:prstGeom prst="rect">
            <a:avLst/>
          </a:prstGeom>
          <a:ln>
            <a:solidFill>
              <a:srgbClr val="004A82"/>
            </a:solidFill>
          </a:ln>
        </p:spPr>
        <p:txBody>
          <a:bodyPr wrap="square">
            <a:spAutoFit/>
          </a:bodyPr>
          <a:lstStyle/>
          <a:p>
            <a:r>
              <a:rPr lang="el-GR" b="1" dirty="0">
                <a:solidFill>
                  <a:srgbClr val="820000"/>
                </a:solidFill>
              </a:rPr>
              <a:t>Η ΑΥΣΤΗΡΗ ΕΠΑΛΗΘΕΥΣΗ ΣΤΟΙΧΕΙΩΝ ΜΕΙΩΝΕΙ ΕΞΑΙΡΕΤΙΚΑ ΤΟΝ ΚΙΝΔΥΝΟ ΝΑ ΜΕΤΑΓΓΙΣΘΕΙ ΛΑΘΟΣ ΑΙΜΑ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23305701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Χορήγηση Αίματος </a:t>
            </a:r>
            <a:r>
              <a:rPr lang="el-GR" sz="3200" b="0" dirty="0" smtClean="0"/>
              <a:t>(1 από 2)</a:t>
            </a:r>
            <a:endParaRPr lang="el-GR" sz="3200" b="0" dirty="0"/>
          </a:p>
        </p:txBody>
      </p:sp>
      <p:sp>
        <p:nvSpPr>
          <p:cNvPr id="3" name="Content Placeholder 2"/>
          <p:cNvSpPr>
            <a:spLocks noGrp="1"/>
          </p:cNvSpPr>
          <p:nvPr>
            <p:ph idx="1"/>
          </p:nvPr>
        </p:nvSpPr>
        <p:spPr>
          <a:xfrm>
            <a:off x="457200" y="1484784"/>
            <a:ext cx="8229600" cy="4752528"/>
          </a:xfrm>
        </p:spPr>
        <p:txBody>
          <a:bodyPr>
            <a:normAutofit/>
          </a:bodyPr>
          <a:lstStyle/>
          <a:p>
            <a:pPr>
              <a:spcBef>
                <a:spcPts val="3600"/>
              </a:spcBef>
            </a:pPr>
            <a:r>
              <a:rPr lang="el-GR" sz="2400" b="1" dirty="0"/>
              <a:t>Πλύσιμο </a:t>
            </a:r>
            <a:r>
              <a:rPr lang="el-GR" sz="2400" b="1" dirty="0" smtClean="0"/>
              <a:t>χεριών,</a:t>
            </a:r>
            <a:endParaRPr lang="el-GR" sz="2400" b="1" dirty="0"/>
          </a:p>
          <a:p>
            <a:pPr>
              <a:spcBef>
                <a:spcPts val="3600"/>
              </a:spcBef>
            </a:pPr>
            <a:r>
              <a:rPr lang="el-GR" sz="2400" b="1" dirty="0"/>
              <a:t>Εφαρμογή συσκευής </a:t>
            </a:r>
            <a:r>
              <a:rPr lang="el-GR" sz="2400" dirty="0" smtClean="0"/>
              <a:t>μετάγγισης </a:t>
            </a:r>
            <a:r>
              <a:rPr lang="el-GR" sz="2400" dirty="0"/>
              <a:t>στη μονάδα </a:t>
            </a:r>
            <a:r>
              <a:rPr lang="el-GR" sz="2400" dirty="0" smtClean="0"/>
              <a:t>αίματος,</a:t>
            </a:r>
            <a:endParaRPr lang="el-GR" sz="2400" dirty="0"/>
          </a:p>
          <a:p>
            <a:pPr>
              <a:spcBef>
                <a:spcPts val="3600"/>
              </a:spcBef>
            </a:pPr>
            <a:r>
              <a:rPr lang="el-GR" sz="2400" b="1" dirty="0"/>
              <a:t>Αφαίρεση </a:t>
            </a:r>
            <a:r>
              <a:rPr lang="el-GR" sz="2400" b="1" dirty="0" smtClean="0"/>
              <a:t>αέρα από την συσκευή χορήγησης </a:t>
            </a:r>
            <a:r>
              <a:rPr lang="el-GR" sz="2400" dirty="0" smtClean="0"/>
              <a:t>( </a:t>
            </a:r>
            <a:r>
              <a:rPr lang="el-GR" sz="2400" dirty="0"/>
              <a:t>όπως στην ετοιμασία του ορού)</a:t>
            </a:r>
            <a:r>
              <a:rPr lang="el-GR" sz="2400" dirty="0" smtClean="0"/>
              <a:t>‏,</a:t>
            </a:r>
            <a:endParaRPr lang="el-GR" sz="2400" dirty="0"/>
          </a:p>
          <a:p>
            <a:pPr>
              <a:spcBef>
                <a:spcPts val="3600"/>
              </a:spcBef>
            </a:pPr>
            <a:r>
              <a:rPr lang="el-GR" sz="2400" b="1" dirty="0"/>
              <a:t>Φλεβοκέντηση</a:t>
            </a:r>
            <a:r>
              <a:rPr lang="el-GR" sz="2400" dirty="0"/>
              <a:t> </a:t>
            </a:r>
            <a:r>
              <a:rPr lang="el-GR" sz="2400" dirty="0" smtClean="0"/>
              <a:t>(εάν </a:t>
            </a:r>
            <a:r>
              <a:rPr lang="el-GR" sz="2400" dirty="0"/>
              <a:t>δεν </a:t>
            </a:r>
            <a:r>
              <a:rPr lang="el-GR" sz="2400" dirty="0" smtClean="0"/>
              <a:t>υπάρχει </a:t>
            </a:r>
            <a:r>
              <a:rPr lang="el-GR" sz="2400" dirty="0"/>
              <a:t>φλεβική </a:t>
            </a:r>
            <a:r>
              <a:rPr lang="el-GR" sz="2400" dirty="0" smtClean="0"/>
              <a:t>γραμμή).</a:t>
            </a:r>
            <a:endParaRPr lang="el-GR" sz="2400" dirty="0"/>
          </a:p>
          <a:p>
            <a:pPr>
              <a:spcBef>
                <a:spcPts val="3600"/>
              </a:spcBef>
            </a:pPr>
            <a:endParaRPr lang="el-GR" sz="2400"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37340465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Χορήγηση Αίματος </a:t>
            </a:r>
            <a:r>
              <a:rPr lang="el-GR" sz="3200" b="0" dirty="0" smtClean="0"/>
              <a:t>(2 από 2)</a:t>
            </a:r>
            <a:endParaRPr lang="el-GR" sz="3200" b="0" dirty="0"/>
          </a:p>
        </p:txBody>
      </p:sp>
      <p:sp>
        <p:nvSpPr>
          <p:cNvPr id="3" name="Content Placeholder 2"/>
          <p:cNvSpPr>
            <a:spLocks noGrp="1"/>
          </p:cNvSpPr>
          <p:nvPr>
            <p:ph idx="1"/>
          </p:nvPr>
        </p:nvSpPr>
        <p:spPr/>
        <p:txBody>
          <a:bodyPr>
            <a:normAutofit/>
          </a:bodyPr>
          <a:lstStyle/>
          <a:p>
            <a:pPr>
              <a:spcBef>
                <a:spcPts val="2400"/>
              </a:spcBef>
            </a:pPr>
            <a:r>
              <a:rPr lang="el-GR" sz="2400" b="1" dirty="0"/>
              <a:t>Σύνδεση της συσκευής </a:t>
            </a:r>
            <a:r>
              <a:rPr lang="el-GR" sz="2400" dirty="0" smtClean="0"/>
              <a:t>με </a:t>
            </a:r>
            <a:r>
              <a:rPr lang="el-GR" sz="2400" dirty="0"/>
              <a:t>τον φλεβοκαθετήρα &amp; ροή 10σταγ/min/ πρώτα </a:t>
            </a:r>
            <a:r>
              <a:rPr lang="el-GR" sz="2400" dirty="0" smtClean="0"/>
              <a:t>15min,</a:t>
            </a:r>
            <a:endParaRPr lang="el-GR" sz="2400" dirty="0"/>
          </a:p>
          <a:p>
            <a:pPr>
              <a:spcBef>
                <a:spcPts val="2400"/>
              </a:spcBef>
            </a:pPr>
            <a:r>
              <a:rPr lang="el-GR" sz="2400" b="1" dirty="0" smtClean="0">
                <a:solidFill>
                  <a:srgbClr val="820000"/>
                </a:solidFill>
              </a:rPr>
              <a:t>Ζωτικά σημεία</a:t>
            </a:r>
            <a:r>
              <a:rPr lang="el-GR" sz="2400" dirty="0" smtClean="0"/>
              <a:t> </a:t>
            </a:r>
            <a:r>
              <a:rPr lang="el-GR" sz="2400" dirty="0"/>
              <a:t>πριν την έναρξη της </a:t>
            </a:r>
            <a:r>
              <a:rPr lang="el-GR" sz="2400" dirty="0" smtClean="0"/>
              <a:t>μετάγγισης,</a:t>
            </a:r>
            <a:endParaRPr lang="el-GR" sz="2400" dirty="0"/>
          </a:p>
          <a:p>
            <a:pPr>
              <a:spcBef>
                <a:spcPts val="2400"/>
              </a:spcBef>
            </a:pPr>
            <a:r>
              <a:rPr lang="el-GR" sz="2400" b="1" dirty="0" smtClean="0">
                <a:solidFill>
                  <a:srgbClr val="820000"/>
                </a:solidFill>
              </a:rPr>
              <a:t>Ζωτικά σημεία </a:t>
            </a:r>
            <a:r>
              <a:rPr lang="el-GR" sz="2400" dirty="0" smtClean="0"/>
              <a:t>15 </a:t>
            </a:r>
            <a:r>
              <a:rPr lang="el-GR" sz="2400" dirty="0"/>
              <a:t>λεπτά μετά την έναρξη της έγχυσης, κάθε ώρα και στο τέλος της κάθε μονάδος αίματος (BSUH 2008)</a:t>
            </a:r>
            <a:r>
              <a:rPr lang="el-GR" sz="2400" dirty="0" smtClean="0"/>
              <a:t>‏,</a:t>
            </a:r>
            <a:endParaRPr lang="el-GR" sz="2400" dirty="0"/>
          </a:p>
          <a:p>
            <a:pPr>
              <a:spcBef>
                <a:spcPts val="2400"/>
              </a:spcBef>
            </a:pPr>
            <a:r>
              <a:rPr lang="el-GR" sz="2400" dirty="0" smtClean="0"/>
              <a:t>Διάρκεια χορήγησης: </a:t>
            </a:r>
            <a:r>
              <a:rPr lang="el-GR" sz="2400" b="1" dirty="0">
                <a:solidFill>
                  <a:srgbClr val="820000"/>
                </a:solidFill>
              </a:rPr>
              <a:t>όχι περισσότερο </a:t>
            </a:r>
            <a:r>
              <a:rPr lang="el-GR" sz="2400" dirty="0"/>
              <a:t>από 2,5 –3 ώρες η κάθε μονάδα </a:t>
            </a:r>
            <a:r>
              <a:rPr lang="el-GR" sz="2400" dirty="0" smtClean="0"/>
              <a:t>αίματος,</a:t>
            </a:r>
            <a:endParaRPr lang="el-GR" sz="2400" dirty="0"/>
          </a:p>
          <a:p>
            <a:pPr>
              <a:spcBef>
                <a:spcPts val="2400"/>
              </a:spcBef>
            </a:pPr>
            <a:r>
              <a:rPr lang="el-GR" sz="2400" b="1" dirty="0">
                <a:solidFill>
                  <a:srgbClr val="820000"/>
                </a:solidFill>
              </a:rPr>
              <a:t>Όχι</a:t>
            </a:r>
            <a:r>
              <a:rPr lang="el-GR" sz="2400" dirty="0"/>
              <a:t> φάρμακα στο </a:t>
            </a:r>
            <a:r>
              <a:rPr lang="el-GR" sz="2400" dirty="0" smtClean="0"/>
              <a:t>αίμα.</a:t>
            </a:r>
            <a:endParaRPr lang="el-GR" sz="2400" dirty="0"/>
          </a:p>
          <a:p>
            <a:pPr>
              <a:spcBef>
                <a:spcPts val="2400"/>
              </a:spcBef>
            </a:pPr>
            <a:endParaRPr lang="el-GR" sz="2400"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19427885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20080"/>
          </a:xfrm>
        </p:spPr>
        <p:txBody>
          <a:bodyPr/>
          <a:lstStyle/>
          <a:p>
            <a:r>
              <a:rPr lang="el-GR" dirty="0" smtClean="0"/>
              <a:t>Παρακολούθηση Ασθενή</a:t>
            </a:r>
            <a:endParaRPr lang="el-GR" dirty="0"/>
          </a:p>
        </p:txBody>
      </p:sp>
      <p:sp>
        <p:nvSpPr>
          <p:cNvPr id="3" name="Content Placeholder 2"/>
          <p:cNvSpPr>
            <a:spLocks noGrp="1"/>
          </p:cNvSpPr>
          <p:nvPr>
            <p:ph idx="1"/>
          </p:nvPr>
        </p:nvSpPr>
        <p:spPr>
          <a:xfrm>
            <a:off x="359532" y="967728"/>
            <a:ext cx="5652628" cy="5642152"/>
          </a:xfrm>
        </p:spPr>
        <p:txBody>
          <a:bodyPr>
            <a:normAutofit/>
          </a:bodyPr>
          <a:lstStyle/>
          <a:p>
            <a:pPr>
              <a:lnSpc>
                <a:spcPct val="110000"/>
              </a:lnSpc>
              <a:spcBef>
                <a:spcPts val="1200"/>
              </a:spcBef>
            </a:pPr>
            <a:r>
              <a:rPr lang="el-GR" sz="2400" dirty="0"/>
              <a:t>Παρατήρηση για </a:t>
            </a:r>
            <a:r>
              <a:rPr lang="el-GR" sz="2400" b="1" dirty="0" smtClean="0">
                <a:solidFill>
                  <a:srgbClr val="820000"/>
                </a:solidFill>
              </a:rPr>
              <a:t>αντίδραση,</a:t>
            </a:r>
            <a:endParaRPr lang="el-GR" sz="2400" b="1" dirty="0">
              <a:solidFill>
                <a:srgbClr val="820000"/>
              </a:solidFill>
            </a:endParaRPr>
          </a:p>
          <a:p>
            <a:pPr>
              <a:lnSpc>
                <a:spcPct val="110000"/>
              </a:lnSpc>
              <a:spcBef>
                <a:spcPts val="1200"/>
              </a:spcBef>
            </a:pPr>
            <a:r>
              <a:rPr lang="el-GR" sz="2400" dirty="0"/>
              <a:t>Λήψη  </a:t>
            </a:r>
            <a:r>
              <a:rPr lang="el-GR" sz="2400" dirty="0" smtClean="0"/>
              <a:t>Ζωτικών Σημείων,</a:t>
            </a:r>
            <a:endParaRPr lang="el-GR" sz="2400" dirty="0"/>
          </a:p>
          <a:p>
            <a:pPr>
              <a:lnSpc>
                <a:spcPct val="110000"/>
              </a:lnSpc>
              <a:spcBef>
                <a:spcPts val="1200"/>
              </a:spcBef>
            </a:pPr>
            <a:r>
              <a:rPr lang="el-GR" sz="2400" dirty="0"/>
              <a:t>Καταγραφή της </a:t>
            </a:r>
            <a:r>
              <a:rPr lang="el-GR" sz="2400" b="1" dirty="0">
                <a:solidFill>
                  <a:srgbClr val="820000"/>
                </a:solidFill>
              </a:rPr>
              <a:t>μετάγγισης</a:t>
            </a:r>
            <a:r>
              <a:rPr lang="el-GR" sz="2400" dirty="0"/>
              <a:t> στο Θερμομετρικό </a:t>
            </a:r>
            <a:r>
              <a:rPr lang="el-GR" sz="2400" dirty="0" smtClean="0"/>
              <a:t>Διάγραμμα,</a:t>
            </a:r>
            <a:endParaRPr lang="el-GR" sz="2400" dirty="0"/>
          </a:p>
          <a:p>
            <a:pPr>
              <a:lnSpc>
                <a:spcPct val="110000"/>
              </a:lnSpc>
              <a:spcBef>
                <a:spcPts val="1200"/>
              </a:spcBef>
            </a:pPr>
            <a:r>
              <a:rPr lang="el-GR" sz="2400" dirty="0"/>
              <a:t>Ενημέρωση του φύλλου </a:t>
            </a:r>
            <a:r>
              <a:rPr lang="el-GR" sz="2400" dirty="0" smtClean="0"/>
              <a:t>νοσηλείας,</a:t>
            </a:r>
            <a:endParaRPr lang="el-GR" sz="2400" dirty="0"/>
          </a:p>
          <a:p>
            <a:pPr marL="804863" indent="-450850">
              <a:lnSpc>
                <a:spcPct val="110000"/>
              </a:lnSpc>
              <a:spcBef>
                <a:spcPts val="1200"/>
              </a:spcBef>
              <a:buFont typeface="Calibri" pitchFamily="34" charset="0"/>
              <a:buChar char="‐"/>
            </a:pPr>
            <a:r>
              <a:rPr lang="el-GR" sz="2400" dirty="0" smtClean="0"/>
              <a:t>Χρόνος χορήγησης,</a:t>
            </a:r>
            <a:endParaRPr lang="el-GR" sz="2400" dirty="0"/>
          </a:p>
          <a:p>
            <a:pPr marL="804863" indent="-450850">
              <a:lnSpc>
                <a:spcPct val="110000"/>
              </a:lnSpc>
              <a:spcBef>
                <a:spcPts val="1200"/>
              </a:spcBef>
              <a:buFont typeface="Calibri" pitchFamily="34" charset="0"/>
              <a:buChar char="‐"/>
            </a:pPr>
            <a:r>
              <a:rPr lang="el-GR" sz="2400" dirty="0"/>
              <a:t> </a:t>
            </a:r>
            <a:r>
              <a:rPr lang="el-GR" sz="2400" dirty="0" smtClean="0"/>
              <a:t>Ποσότητα</a:t>
            </a:r>
            <a:endParaRPr lang="el-GR" sz="2400" dirty="0"/>
          </a:p>
          <a:p>
            <a:pPr marL="804863" indent="-450850">
              <a:lnSpc>
                <a:spcPct val="110000"/>
              </a:lnSpc>
              <a:spcBef>
                <a:spcPts val="1200"/>
              </a:spcBef>
              <a:buFont typeface="Calibri" pitchFamily="34" charset="0"/>
              <a:buChar char="‐"/>
            </a:pPr>
            <a:r>
              <a:rPr lang="el-GR" sz="2400" dirty="0"/>
              <a:t> </a:t>
            </a:r>
            <a:r>
              <a:rPr lang="el-GR" sz="2400" dirty="0" smtClean="0"/>
              <a:t>Ρυθμός ροής,</a:t>
            </a:r>
            <a:endParaRPr lang="el-GR" sz="2400" dirty="0"/>
          </a:p>
          <a:p>
            <a:pPr marL="804863" indent="-450850">
              <a:lnSpc>
                <a:spcPct val="110000"/>
              </a:lnSpc>
              <a:spcBef>
                <a:spcPts val="1200"/>
              </a:spcBef>
              <a:buFont typeface="Calibri" pitchFamily="34" charset="0"/>
              <a:buChar char="‐"/>
            </a:pPr>
            <a:r>
              <a:rPr lang="el-GR" sz="2400" dirty="0"/>
              <a:t> Ζωτικά </a:t>
            </a:r>
            <a:r>
              <a:rPr lang="el-GR" sz="2400" dirty="0" smtClean="0"/>
              <a:t>Σημεία,</a:t>
            </a:r>
            <a:endParaRPr lang="el-GR" sz="2400" dirty="0"/>
          </a:p>
          <a:p>
            <a:pPr marL="804863" indent="-450850">
              <a:lnSpc>
                <a:spcPct val="110000"/>
              </a:lnSpc>
              <a:spcBef>
                <a:spcPts val="1200"/>
              </a:spcBef>
              <a:buFont typeface="Calibri" pitchFamily="34" charset="0"/>
              <a:buChar char="‐"/>
            </a:pPr>
            <a:r>
              <a:rPr lang="el-GR" sz="2400" dirty="0"/>
              <a:t> </a:t>
            </a:r>
            <a:r>
              <a:rPr lang="el-GR" sz="2400" dirty="0" smtClean="0"/>
              <a:t>Τυχόν αντίδραση.</a:t>
            </a:r>
            <a:endParaRPr lang="el-GR" dirty="0"/>
          </a:p>
        </p:txBody>
      </p:sp>
      <p:sp>
        <p:nvSpPr>
          <p:cNvPr id="6" name="Rectangle 5"/>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5" name="Picture 2" descr="μονάδα αίματο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352" y="2276872"/>
            <a:ext cx="2825228" cy="28252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5960352" y="5126348"/>
            <a:ext cx="2824116" cy="461665"/>
          </a:xfrm>
          <a:prstGeom prst="rect">
            <a:avLst/>
          </a:prstGeom>
        </p:spPr>
        <p:txBody>
          <a:bodyPr wrap="square">
            <a:spAutoFit/>
          </a:bodyPr>
          <a:lstStyle/>
          <a:p>
            <a:pPr algn="ctr"/>
            <a:r>
              <a:rPr lang="en-US" sz="1200" dirty="0">
                <a:solidFill>
                  <a:prstClr val="black">
                    <a:lumMod val="75000"/>
                    <a:lumOff val="25000"/>
                  </a:prstClr>
                </a:solidFill>
                <a:latin typeface="Calibri"/>
                <a:hlinkClick r:id="rId4"/>
              </a:rPr>
              <a:t>Blood pack of santaclaus</a:t>
            </a:r>
            <a:r>
              <a:rPr lang="el-GR"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rPr>
              <a:t>Designer Kiseung </a:t>
            </a:r>
            <a:r>
              <a:rPr lang="en-US" sz="1200" dirty="0" smtClean="0">
                <a:solidFill>
                  <a:prstClr val="black">
                    <a:lumMod val="75000"/>
                    <a:lumOff val="25000"/>
                  </a:prstClr>
                </a:solidFill>
                <a:latin typeface="Calibri"/>
              </a:rPr>
              <a:t>Lee</a:t>
            </a:r>
            <a:r>
              <a:rPr lang="el-GR"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leekiseung.com</a:t>
            </a:r>
            <a:endParaRPr lang="en-US" sz="1200" dirty="0">
              <a:solidFill>
                <a:prstClr val="black">
                  <a:lumMod val="75000"/>
                  <a:lumOff val="25000"/>
                </a:prstClr>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74702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Προβλήματα –Αντιδράσεις </a:t>
            </a:r>
            <a:r>
              <a:rPr lang="el-GR" sz="3200" b="0" dirty="0" smtClean="0"/>
              <a:t>(1 από 2) </a:t>
            </a:r>
            <a:endParaRPr lang="el-GR" sz="3200" b="0" dirty="0"/>
          </a:p>
        </p:txBody>
      </p:sp>
      <p:sp>
        <p:nvSpPr>
          <p:cNvPr id="3" name="Content Placeholder 2"/>
          <p:cNvSpPr>
            <a:spLocks noGrp="1"/>
          </p:cNvSpPr>
          <p:nvPr>
            <p:ph idx="1"/>
          </p:nvPr>
        </p:nvSpPr>
        <p:spPr/>
        <p:txBody>
          <a:bodyPr>
            <a:normAutofit/>
          </a:bodyPr>
          <a:lstStyle/>
          <a:p>
            <a:pPr marL="0" indent="0">
              <a:spcBef>
                <a:spcPts val="3600"/>
              </a:spcBef>
              <a:buNone/>
            </a:pPr>
            <a:r>
              <a:rPr lang="el-GR" sz="2400" b="1" dirty="0">
                <a:solidFill>
                  <a:srgbClr val="820000"/>
                </a:solidFill>
              </a:rPr>
              <a:t>ΑΜΕΣΕΣ ΑΝΤΙΔΡΑΣΕΙΣ</a:t>
            </a:r>
          </a:p>
          <a:p>
            <a:pPr>
              <a:spcBef>
                <a:spcPts val="2400"/>
              </a:spcBef>
            </a:pPr>
            <a:r>
              <a:rPr lang="el-GR" sz="2400" dirty="0" smtClean="0"/>
              <a:t>Πυρετική Αντίδραση,</a:t>
            </a:r>
          </a:p>
          <a:p>
            <a:pPr>
              <a:spcBef>
                <a:spcPts val="2400"/>
              </a:spcBef>
            </a:pPr>
            <a:r>
              <a:rPr lang="el-GR" sz="2400" dirty="0" smtClean="0"/>
              <a:t>Αλλεργική Αντίδραση,</a:t>
            </a:r>
          </a:p>
          <a:p>
            <a:pPr>
              <a:spcBef>
                <a:spcPts val="2400"/>
              </a:spcBef>
            </a:pPr>
            <a:r>
              <a:rPr lang="el-GR" sz="2400" dirty="0" smtClean="0"/>
              <a:t>Αιμολυτική Αντίδραση,</a:t>
            </a:r>
          </a:p>
          <a:p>
            <a:pPr>
              <a:spcBef>
                <a:spcPts val="2400"/>
              </a:spcBef>
            </a:pPr>
            <a:r>
              <a:rPr lang="el-GR" sz="2400" dirty="0" smtClean="0"/>
              <a:t>Κυκλοφορική Υπερφόρτωση,</a:t>
            </a:r>
          </a:p>
          <a:p>
            <a:pPr>
              <a:spcBef>
                <a:spcPts val="2400"/>
              </a:spcBef>
            </a:pPr>
            <a:r>
              <a:rPr lang="el-GR" sz="2400" dirty="0" smtClean="0"/>
              <a:t>Σηπτικές Αντίδραση.</a:t>
            </a:r>
          </a:p>
          <a:p>
            <a:endParaRPr lang="el-GR" sz="2400"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6" name="Straight Connector 5"/>
          <p:cNvCxnSpPr/>
          <p:nvPr/>
        </p:nvCxnSpPr>
        <p:spPr>
          <a:xfrm>
            <a:off x="539552" y="1772816"/>
            <a:ext cx="30243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23723858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Προβλήματα –Αντιδράσεις </a:t>
            </a:r>
            <a:r>
              <a:rPr lang="el-GR" sz="3200" b="0" dirty="0" smtClean="0"/>
              <a:t>(2 από 2) </a:t>
            </a:r>
            <a:endParaRPr lang="el-GR" sz="3200" b="0" dirty="0"/>
          </a:p>
        </p:txBody>
      </p:sp>
      <p:sp>
        <p:nvSpPr>
          <p:cNvPr id="3" name="Content Placeholder 2"/>
          <p:cNvSpPr>
            <a:spLocks noGrp="1"/>
          </p:cNvSpPr>
          <p:nvPr>
            <p:ph idx="1"/>
          </p:nvPr>
        </p:nvSpPr>
        <p:spPr/>
        <p:txBody>
          <a:bodyPr>
            <a:normAutofit/>
          </a:bodyPr>
          <a:lstStyle/>
          <a:p>
            <a:pPr marL="0" indent="0">
              <a:spcBef>
                <a:spcPts val="3000"/>
              </a:spcBef>
              <a:buNone/>
            </a:pPr>
            <a:r>
              <a:rPr lang="el-GR" sz="2400" b="1" dirty="0">
                <a:solidFill>
                  <a:srgbClr val="820000"/>
                </a:solidFill>
              </a:rPr>
              <a:t>ΕΜΜΕΣΕΣ ΑΝΤΙΔΡΑΣΕΙΣ</a:t>
            </a:r>
          </a:p>
          <a:p>
            <a:pPr>
              <a:spcBef>
                <a:spcPts val="2400"/>
              </a:spcBef>
            </a:pPr>
            <a:r>
              <a:rPr lang="el-GR" sz="2400" dirty="0" smtClean="0"/>
              <a:t>Αντίδραση Αντί-σωμάτων &amp; Αντιγόνων, </a:t>
            </a:r>
          </a:p>
          <a:p>
            <a:pPr>
              <a:spcBef>
                <a:spcPts val="2400"/>
              </a:spcBef>
            </a:pPr>
            <a:r>
              <a:rPr lang="el-GR" sz="2400" dirty="0" smtClean="0"/>
              <a:t>Μετάδοση Νόσων,</a:t>
            </a:r>
          </a:p>
          <a:p>
            <a:pPr>
              <a:spcBef>
                <a:spcPts val="2400"/>
              </a:spcBef>
            </a:pPr>
            <a:r>
              <a:rPr lang="el-GR" sz="2400" dirty="0" smtClean="0"/>
              <a:t> Ηπατίτιδας Β, C,</a:t>
            </a:r>
          </a:p>
          <a:p>
            <a:pPr>
              <a:spcBef>
                <a:spcPts val="2400"/>
              </a:spcBef>
            </a:pPr>
            <a:r>
              <a:rPr lang="el-GR" sz="2400" dirty="0" smtClean="0"/>
              <a:t>Ελονοσία, Σύφιλη κλπ,</a:t>
            </a:r>
          </a:p>
          <a:p>
            <a:pPr>
              <a:spcBef>
                <a:spcPts val="2400"/>
              </a:spcBef>
            </a:pPr>
            <a:r>
              <a:rPr lang="el-GR" sz="2400" dirty="0" smtClean="0"/>
              <a:t>Υπερκαλιαιμία,</a:t>
            </a:r>
          </a:p>
          <a:p>
            <a:pPr>
              <a:spcBef>
                <a:spcPts val="2400"/>
              </a:spcBef>
            </a:pPr>
            <a:r>
              <a:rPr lang="el-GR" sz="2400" dirty="0" smtClean="0"/>
              <a:t>Υπασβετιαιμία </a:t>
            </a:r>
            <a:r>
              <a:rPr lang="el-GR" sz="2400" dirty="0"/>
              <a:t>από Κιτρικό </a:t>
            </a:r>
            <a:r>
              <a:rPr lang="el-GR" sz="2400" dirty="0" smtClean="0"/>
              <a:t>Νάτριο.</a:t>
            </a:r>
            <a:endParaRPr lang="el-GR" sz="2400" dirty="0"/>
          </a:p>
        </p:txBody>
      </p:sp>
      <p:cxnSp>
        <p:nvCxnSpPr>
          <p:cNvPr id="5" name="Straight Connector 4"/>
          <p:cNvCxnSpPr/>
          <p:nvPr/>
        </p:nvCxnSpPr>
        <p:spPr>
          <a:xfrm>
            <a:off x="539552" y="1772816"/>
            <a:ext cx="30243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ω</a:t>
            </a:r>
            <a:endParaRPr lang="el-GR" dirty="0">
              <a:solidFill>
                <a:prstClr val="white"/>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6535157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600" dirty="0" smtClean="0"/>
              <a:t>Νοσηλευτικές Ευθύνες - Αντιδράσεις </a:t>
            </a:r>
            <a:r>
              <a:rPr lang="el-GR" sz="3200" b="0" dirty="0" smtClean="0"/>
              <a:t>(1 από 2) </a:t>
            </a:r>
            <a:endParaRPr lang="el-GR" sz="3200" b="0" dirty="0"/>
          </a:p>
        </p:txBody>
      </p:sp>
      <p:sp>
        <p:nvSpPr>
          <p:cNvPr id="3" name="Content Placeholder 2"/>
          <p:cNvSpPr>
            <a:spLocks noGrp="1"/>
          </p:cNvSpPr>
          <p:nvPr>
            <p:ph idx="1"/>
          </p:nvPr>
        </p:nvSpPr>
        <p:spPr/>
        <p:txBody>
          <a:bodyPr>
            <a:normAutofit/>
          </a:bodyPr>
          <a:lstStyle/>
          <a:p>
            <a:pPr>
              <a:spcBef>
                <a:spcPts val="1800"/>
              </a:spcBef>
            </a:pPr>
            <a:r>
              <a:rPr lang="el-GR" sz="2400" b="1" dirty="0">
                <a:solidFill>
                  <a:srgbClr val="820000"/>
                </a:solidFill>
              </a:rPr>
              <a:t>Ειδοποιήστε αμέσως </a:t>
            </a:r>
            <a:r>
              <a:rPr lang="el-GR" sz="2400" dirty="0"/>
              <a:t>γιατρό &amp; τράπεζα </a:t>
            </a:r>
            <a:r>
              <a:rPr lang="el-GR" sz="2400" dirty="0" smtClean="0"/>
              <a:t>αίματος,</a:t>
            </a:r>
            <a:endParaRPr lang="el-GR" sz="2400" dirty="0"/>
          </a:p>
          <a:p>
            <a:pPr>
              <a:spcBef>
                <a:spcPts val="1800"/>
              </a:spcBef>
            </a:pPr>
            <a:r>
              <a:rPr lang="el-GR" sz="2400" b="1" dirty="0">
                <a:solidFill>
                  <a:srgbClr val="820000"/>
                </a:solidFill>
              </a:rPr>
              <a:t>Διακόψτε την χορήγηση αίματος </a:t>
            </a:r>
            <a:r>
              <a:rPr lang="el-GR" sz="2400" dirty="0"/>
              <a:t>&amp; διατηρήστε την φλέβα </a:t>
            </a:r>
            <a:r>
              <a:rPr lang="el-GR" sz="2400" dirty="0" smtClean="0"/>
              <a:t>ανοιχτή,</a:t>
            </a:r>
            <a:endParaRPr lang="el-GR" sz="2400" dirty="0"/>
          </a:p>
          <a:p>
            <a:pPr>
              <a:spcBef>
                <a:spcPts val="1800"/>
              </a:spcBef>
            </a:pPr>
            <a:r>
              <a:rPr lang="el-GR" sz="2400" b="1" dirty="0">
                <a:solidFill>
                  <a:srgbClr val="820000"/>
                </a:solidFill>
              </a:rPr>
              <a:t>Φυλάξτε </a:t>
            </a:r>
            <a:r>
              <a:rPr lang="el-GR" sz="2400" dirty="0"/>
              <a:t>το αίμα &amp; τη </a:t>
            </a:r>
            <a:r>
              <a:rPr lang="el-GR" sz="2400" dirty="0" smtClean="0"/>
              <a:t>συσκευή,</a:t>
            </a:r>
            <a:endParaRPr lang="el-GR" sz="2400" dirty="0"/>
          </a:p>
          <a:p>
            <a:pPr>
              <a:spcBef>
                <a:spcPts val="1800"/>
              </a:spcBef>
            </a:pPr>
            <a:r>
              <a:rPr lang="el-GR" sz="2400" b="1" dirty="0">
                <a:solidFill>
                  <a:srgbClr val="820000"/>
                </a:solidFill>
              </a:rPr>
              <a:t>Δείγματα</a:t>
            </a:r>
            <a:r>
              <a:rPr lang="el-GR" sz="2400" dirty="0"/>
              <a:t>  από τον ασθενή:</a:t>
            </a:r>
          </a:p>
          <a:p>
            <a:pPr marL="719138" indent="-365125">
              <a:spcBef>
                <a:spcPts val="1800"/>
              </a:spcBef>
              <a:buFont typeface="Calibri" pitchFamily="34" charset="0"/>
              <a:buChar char="‐"/>
            </a:pPr>
            <a:r>
              <a:rPr lang="el-GR" sz="2400" b="1" dirty="0" smtClean="0">
                <a:solidFill>
                  <a:srgbClr val="820000"/>
                </a:solidFill>
              </a:rPr>
              <a:t>Αίματος </a:t>
            </a:r>
            <a:r>
              <a:rPr lang="el-GR" sz="2400" dirty="0"/>
              <a:t>για αιμοσφαιρίνη, καλλιέργεια &amp; επανάληψη ομάδας, ούρα για ανίχνευση </a:t>
            </a:r>
            <a:r>
              <a:rPr lang="el-GR" sz="2400" dirty="0" smtClean="0"/>
              <a:t>αιμοσφαιρίνης.,</a:t>
            </a:r>
            <a:endParaRPr lang="el-GR" sz="2400" dirty="0"/>
          </a:p>
          <a:p>
            <a:pPr>
              <a:spcBef>
                <a:spcPts val="1800"/>
              </a:spcBef>
            </a:pPr>
            <a:r>
              <a:rPr lang="el-GR" sz="2400" dirty="0"/>
              <a:t>Μην αφήνετε τον άρρωστο μόνο </a:t>
            </a:r>
            <a:r>
              <a:rPr lang="el-GR" sz="2400" dirty="0" smtClean="0"/>
              <a:t>του.</a:t>
            </a:r>
            <a:endParaRPr lang="el-GR" sz="2400"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193918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Μετάγγιση αίματος</a:t>
            </a:r>
          </a:p>
        </p:txBody>
      </p:sp>
      <p:sp>
        <p:nvSpPr>
          <p:cNvPr id="10" name="Rectangle 9"/>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196752"/>
            <a:ext cx="8327268" cy="5040560"/>
          </a:xfrm>
        </p:spPr>
        <p:txBody>
          <a:bodyPr/>
          <a:lstStyle/>
          <a:p>
            <a:pPr marL="0" indent="0">
              <a:buNone/>
            </a:pPr>
            <a:r>
              <a:rPr lang="el-GR" sz="2400" b="1" dirty="0">
                <a:solidFill>
                  <a:srgbClr val="820000"/>
                </a:solidFill>
              </a:rPr>
              <a:t>Μετάγγιση </a:t>
            </a:r>
          </a:p>
          <a:p>
            <a:pPr>
              <a:spcBef>
                <a:spcPts val="2400"/>
              </a:spcBef>
            </a:pPr>
            <a:r>
              <a:rPr lang="el-GR" sz="2400" dirty="0" smtClean="0"/>
              <a:t>Είναι </a:t>
            </a:r>
            <a:r>
              <a:rPr lang="el-GR" sz="2400" dirty="0"/>
              <a:t>η ενδοφλέβια χορήγηση αίματος ή ενός παραγώγου </a:t>
            </a:r>
            <a:r>
              <a:rPr lang="el-GR" sz="2400" dirty="0" smtClean="0"/>
              <a:t>του</a:t>
            </a:r>
            <a:r>
              <a:rPr lang="en-US" sz="2400" dirty="0" smtClean="0"/>
              <a:t>,</a:t>
            </a:r>
            <a:endParaRPr lang="el-GR" sz="2400" dirty="0"/>
          </a:p>
          <a:p>
            <a:pPr>
              <a:spcBef>
                <a:spcPts val="2400"/>
              </a:spcBef>
            </a:pPr>
            <a:r>
              <a:rPr lang="el-GR" sz="2400" dirty="0"/>
              <a:t>Μεταμόσχευση </a:t>
            </a:r>
            <a:r>
              <a:rPr lang="el-GR" sz="2400" dirty="0" smtClean="0"/>
              <a:t>ιστού</a:t>
            </a:r>
            <a:r>
              <a:rPr lang="en-US" sz="2400" dirty="0" smtClean="0"/>
              <a:t>.</a:t>
            </a:r>
            <a:endParaRPr lang="el-GR" sz="2400" dirty="0"/>
          </a:p>
          <a:p>
            <a:endParaRPr lang="el-GR" dirty="0"/>
          </a:p>
        </p:txBody>
      </p:sp>
      <p:pic>
        <p:nvPicPr>
          <p:cNvPr id="5" name="Picture 4" descr="μονάδες αίματος"/>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3398242"/>
            <a:ext cx="3240360" cy="2197436"/>
          </a:xfrm>
          <a:prstGeom prst="rect">
            <a:avLst/>
          </a:prstGeom>
          <a:ln>
            <a:noFill/>
          </a:ln>
          <a:effectLst>
            <a:outerShdw blurRad="190500" algn="tl" rotWithShape="0">
              <a:srgbClr val="000000">
                <a:alpha val="70000"/>
              </a:srgbClr>
            </a:outerShdw>
          </a:effectLst>
        </p:spPr>
      </p:pic>
      <p:sp>
        <p:nvSpPr>
          <p:cNvPr id="6" name="Rectangle 5"/>
          <p:cNvSpPr/>
          <p:nvPr/>
        </p:nvSpPr>
        <p:spPr>
          <a:xfrm>
            <a:off x="1907704" y="5622605"/>
            <a:ext cx="2304256" cy="461665"/>
          </a:xfrm>
          <a:prstGeom prst="rect">
            <a:avLst/>
          </a:prstGeom>
        </p:spPr>
        <p:txBody>
          <a:bodyPr wrap="square">
            <a:spAutoFit/>
          </a:bodyPr>
          <a:lstStyle/>
          <a:p>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Bloodbags</a:t>
            </a: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3"/>
              </a:rPr>
              <a:t>Alan012</a:t>
            </a:r>
            <a:r>
              <a:rPr lang="en-US" sz="1200" dirty="0" smtClean="0">
                <a:solidFill>
                  <a:prstClr val="black">
                    <a:lumMod val="75000"/>
                    <a:lumOff val="25000"/>
                  </a:prstClr>
                </a:solidFill>
                <a:latin typeface="Calibri"/>
                <a:hlinkClick r:id="rId4"/>
              </a:rPr>
              <a:t> </a:t>
            </a:r>
            <a:r>
              <a:rPr lang="el-GR" sz="1200" dirty="0" smtClean="0">
                <a:solidFill>
                  <a:prstClr val="black">
                    <a:lumMod val="75000"/>
                    <a:lumOff val="25000"/>
                  </a:prstClr>
                </a:solidFill>
                <a:latin typeface="Calibri"/>
              </a:rPr>
              <a:t> διαθέσιμο με άδεια</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CC BY-SA 2.0</a:t>
            </a:r>
            <a:endParaRPr lang="en-US" sz="1200" dirty="0">
              <a:solidFill>
                <a:prstClr val="black">
                  <a:lumMod val="75000"/>
                  <a:lumOff val="25000"/>
                </a:prstClr>
              </a:solidFill>
              <a:latin typeface="Calibri"/>
            </a:endParaRPr>
          </a:p>
        </p:txBody>
      </p:sp>
      <p:sp>
        <p:nvSpPr>
          <p:cNvPr id="9" name="Rectangle 8"/>
          <p:cNvSpPr/>
          <p:nvPr/>
        </p:nvSpPr>
        <p:spPr>
          <a:xfrm>
            <a:off x="4810179" y="5622606"/>
            <a:ext cx="2553515"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6"/>
              </a:rPr>
              <a:t>Platelet blood bag</a:t>
            </a: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7"/>
              </a:rPr>
              <a:t>PhilippN</a:t>
            </a:r>
            <a:r>
              <a:rPr lang="el-GR" sz="1200" dirty="0" smtClean="0">
                <a:solidFill>
                  <a:prstClr val="black">
                    <a:lumMod val="75000"/>
                    <a:lumOff val="25000"/>
                  </a:prstClr>
                </a:solidFill>
                <a:latin typeface="Calibri"/>
                <a:hlinkClick r:id="rId7"/>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pic>
        <p:nvPicPr>
          <p:cNvPr id="11" name="Picture 10" descr="πλάσμα αίματος"/>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32040" y="2780928"/>
            <a:ext cx="2309795" cy="2814750"/>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34465964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600" dirty="0"/>
              <a:t>Νοσηλευτικές Ευθύνες </a:t>
            </a:r>
            <a:r>
              <a:rPr lang="el-GR" sz="3600" dirty="0" smtClean="0"/>
              <a:t>- Αντιδράσεις </a:t>
            </a:r>
            <a:r>
              <a:rPr lang="el-GR" sz="3200" b="0" dirty="0" smtClean="0"/>
              <a:t>(2 </a:t>
            </a:r>
            <a:r>
              <a:rPr lang="el-GR" sz="3200" b="0" dirty="0"/>
              <a:t>από </a:t>
            </a:r>
            <a:r>
              <a:rPr lang="el-GR" sz="3200" b="0" dirty="0" smtClean="0"/>
              <a:t>2)</a:t>
            </a:r>
            <a:endParaRPr lang="el-GR" sz="3200" b="0" dirty="0"/>
          </a:p>
        </p:txBody>
      </p:sp>
      <p:sp>
        <p:nvSpPr>
          <p:cNvPr id="3" name="Content Placeholder 2"/>
          <p:cNvSpPr>
            <a:spLocks noGrp="1"/>
          </p:cNvSpPr>
          <p:nvPr>
            <p:ph idx="1"/>
          </p:nvPr>
        </p:nvSpPr>
        <p:spPr>
          <a:xfrm>
            <a:off x="457200" y="1196752"/>
            <a:ext cx="8229600" cy="5256584"/>
          </a:xfrm>
        </p:spPr>
        <p:txBody>
          <a:bodyPr>
            <a:normAutofit fontScale="92500"/>
          </a:bodyPr>
          <a:lstStyle/>
          <a:p>
            <a:pPr marL="0" indent="0">
              <a:spcBef>
                <a:spcPts val="1800"/>
              </a:spcBef>
              <a:spcAft>
                <a:spcPts val="1800"/>
              </a:spcAft>
              <a:buNone/>
            </a:pPr>
            <a:r>
              <a:rPr lang="el-GR" sz="2600" b="1" dirty="0">
                <a:solidFill>
                  <a:srgbClr val="004A82"/>
                </a:solidFill>
              </a:rPr>
              <a:t>ΑΝΑΓΡΑΦΕΤΕ στο φύλλο ΝΟΣΗΛΕΙΑΣ:</a:t>
            </a:r>
          </a:p>
          <a:p>
            <a:r>
              <a:rPr lang="el-GR" sz="2600" b="1" dirty="0">
                <a:solidFill>
                  <a:srgbClr val="820000"/>
                </a:solidFill>
              </a:rPr>
              <a:t>ΩΡΑ</a:t>
            </a:r>
            <a:r>
              <a:rPr lang="el-GR" sz="2600" dirty="0"/>
              <a:t> που άρχισε &amp;  που σταμάτησε η </a:t>
            </a:r>
            <a:r>
              <a:rPr lang="el-GR" sz="2600" dirty="0" smtClean="0"/>
              <a:t>αντίδραση,</a:t>
            </a:r>
            <a:endParaRPr lang="el-GR" sz="2600" dirty="0"/>
          </a:p>
          <a:p>
            <a:r>
              <a:rPr lang="el-GR" sz="2600" b="1" dirty="0" smtClean="0">
                <a:solidFill>
                  <a:srgbClr val="820000"/>
                </a:solidFill>
              </a:rPr>
              <a:t>Συμπτώματα,</a:t>
            </a:r>
            <a:endParaRPr lang="el-GR" sz="2600" b="1" dirty="0">
              <a:solidFill>
                <a:srgbClr val="820000"/>
              </a:solidFill>
            </a:endParaRPr>
          </a:p>
          <a:p>
            <a:r>
              <a:rPr lang="el-GR" sz="2600" b="1" dirty="0">
                <a:solidFill>
                  <a:srgbClr val="820000"/>
                </a:solidFill>
              </a:rPr>
              <a:t> </a:t>
            </a:r>
            <a:r>
              <a:rPr lang="el-GR" sz="2600" b="1" dirty="0" smtClean="0">
                <a:solidFill>
                  <a:srgbClr val="820000"/>
                </a:solidFill>
              </a:rPr>
              <a:t>Ζωτικά Σημεία,</a:t>
            </a:r>
            <a:endParaRPr lang="el-GR" sz="2600" b="1" dirty="0">
              <a:solidFill>
                <a:srgbClr val="820000"/>
              </a:solidFill>
            </a:endParaRPr>
          </a:p>
          <a:p>
            <a:r>
              <a:rPr lang="el-GR" sz="2600" b="1" dirty="0">
                <a:solidFill>
                  <a:srgbClr val="820000"/>
                </a:solidFill>
              </a:rPr>
              <a:t>Μέτρα</a:t>
            </a:r>
            <a:r>
              <a:rPr lang="el-GR" sz="2600" dirty="0"/>
              <a:t> &amp; αντιμετώπιση που </a:t>
            </a:r>
            <a:r>
              <a:rPr lang="el-GR" sz="2600" dirty="0" smtClean="0"/>
              <a:t>έγιναν,</a:t>
            </a:r>
            <a:endParaRPr lang="el-GR" sz="2600" dirty="0"/>
          </a:p>
          <a:p>
            <a:r>
              <a:rPr lang="el-GR" sz="2600" b="1" dirty="0">
                <a:solidFill>
                  <a:srgbClr val="820000"/>
                </a:solidFill>
              </a:rPr>
              <a:t>ΑΙΜΑ:</a:t>
            </a:r>
          </a:p>
          <a:p>
            <a:pPr marL="719138" indent="-365125">
              <a:buFont typeface="Calibri" pitchFamily="34" charset="0"/>
              <a:buChar char="‐"/>
            </a:pPr>
            <a:r>
              <a:rPr lang="el-GR" sz="2600" dirty="0"/>
              <a:t>Χορηγούμενη ποσότητα αίματος, </a:t>
            </a:r>
          </a:p>
          <a:p>
            <a:pPr marL="719138" indent="-365125">
              <a:buFont typeface="Calibri" pitchFamily="34" charset="0"/>
              <a:buChar char="‐"/>
            </a:pPr>
            <a:r>
              <a:rPr lang="el-GR" sz="2600" dirty="0"/>
              <a:t>τον αριθμό της μονάδας αίματος &amp; </a:t>
            </a:r>
          </a:p>
          <a:p>
            <a:pPr marL="719138" indent="-365125">
              <a:buFont typeface="Calibri" pitchFamily="34" charset="0"/>
              <a:buChar char="‐"/>
            </a:pPr>
            <a:r>
              <a:rPr lang="el-GR" sz="2600" dirty="0"/>
              <a:t>την </a:t>
            </a:r>
            <a:r>
              <a:rPr lang="el-GR" sz="2600" dirty="0" smtClean="0"/>
              <a:t>ομάδα</a:t>
            </a:r>
            <a:r>
              <a:rPr lang="en-US" sz="2600" dirty="0" smtClean="0"/>
              <a:t>.</a:t>
            </a:r>
            <a:endParaRPr lang="el-GR" sz="2600" dirty="0"/>
          </a:p>
          <a:p>
            <a:r>
              <a:rPr lang="el-GR" sz="2600" b="1" dirty="0" smtClean="0">
                <a:solidFill>
                  <a:srgbClr val="820000"/>
                </a:solidFill>
              </a:rPr>
              <a:t>Ώρα</a:t>
            </a:r>
            <a:r>
              <a:rPr lang="el-GR" sz="2600" dirty="0" smtClean="0"/>
              <a:t> </a:t>
            </a:r>
            <a:r>
              <a:rPr lang="el-GR" sz="2600" dirty="0"/>
              <a:t>που στάλθηκε το δείγμα των ούρων για </a:t>
            </a:r>
            <a:r>
              <a:rPr lang="el-GR" sz="2600" dirty="0" smtClean="0"/>
              <a:t>έλεγχο,</a:t>
            </a:r>
            <a:endParaRPr lang="el-GR" sz="2600" dirty="0"/>
          </a:p>
          <a:p>
            <a:r>
              <a:rPr lang="el-GR" sz="2600" b="1" dirty="0" smtClean="0">
                <a:solidFill>
                  <a:srgbClr val="820000"/>
                </a:solidFill>
              </a:rPr>
              <a:t>Ώρα</a:t>
            </a:r>
            <a:r>
              <a:rPr lang="el-GR" sz="2600" dirty="0" smtClean="0"/>
              <a:t> </a:t>
            </a:r>
            <a:r>
              <a:rPr lang="el-GR" sz="2600" dirty="0"/>
              <a:t>που ειδοποιήθηκε ο γιατρός &amp; ώρα που ήρθε ο </a:t>
            </a:r>
            <a:r>
              <a:rPr lang="el-GR" sz="2600" dirty="0" smtClean="0"/>
              <a:t>γιατρός.</a:t>
            </a:r>
            <a:endParaRPr lang="el-GR" sz="2600"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6" name="Straight Connector 5"/>
          <p:cNvCxnSpPr/>
          <p:nvPr/>
        </p:nvCxnSpPr>
        <p:spPr>
          <a:xfrm>
            <a:off x="539552" y="1772816"/>
            <a:ext cx="4824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25177488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dirty="0" smtClean="0"/>
              <a:t>Παράδειγμα πλάνου φροντίδας</a:t>
            </a:r>
            <a:endParaRPr lang="el-GR"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004" y="1031400"/>
            <a:ext cx="7356720" cy="327453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1096002" y="4085345"/>
            <a:ext cx="7356721" cy="271268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36522537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3192"/>
          </a:xfrm>
        </p:spPr>
        <p:txBody>
          <a:bodyPr>
            <a:normAutofit fontScale="90000"/>
          </a:bodyPr>
          <a:lstStyle/>
          <a:p>
            <a:r>
              <a:rPr lang="el-GR" dirty="0" smtClean="0"/>
              <a:t>Πλάνο Φροντίδας: Μετάγγιση Αίματος</a:t>
            </a:r>
            <a:r>
              <a:rPr lang="en-US" sz="3300" dirty="0" smtClean="0"/>
              <a:t> </a:t>
            </a:r>
            <a:r>
              <a:rPr lang="en-US" sz="3300" b="0" dirty="0" smtClean="0"/>
              <a:t>(1 </a:t>
            </a:r>
            <a:r>
              <a:rPr lang="el-GR" sz="3300" b="0" dirty="0" smtClean="0"/>
              <a:t>από 4)</a:t>
            </a:r>
            <a:endParaRPr lang="el-GR" sz="3300" b="0" dirty="0"/>
          </a:p>
        </p:txBody>
      </p:sp>
      <p:sp>
        <p:nvSpPr>
          <p:cNvPr id="7" name="Content Placeholder 4"/>
          <p:cNvSpPr txBox="1">
            <a:spLocks/>
          </p:cNvSpPr>
          <p:nvPr/>
        </p:nvSpPr>
        <p:spPr>
          <a:xfrm>
            <a:off x="353844" y="996400"/>
            <a:ext cx="3610744"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1800" b="1" dirty="0" smtClean="0">
                <a:solidFill>
                  <a:prstClr val="black"/>
                </a:solidFill>
              </a:rPr>
              <a:t>ΤΜΗΜΑ:</a:t>
            </a:r>
          </a:p>
          <a:p>
            <a:pPr marL="0" indent="0" fontAlgn="auto">
              <a:spcAft>
                <a:spcPts val="0"/>
              </a:spcAft>
              <a:buFont typeface="Arial" pitchFamily="34" charset="0"/>
              <a:buNone/>
            </a:pPr>
            <a:r>
              <a:rPr lang="el-GR" sz="1800" b="1" dirty="0" smtClean="0">
                <a:solidFill>
                  <a:prstClr val="black"/>
                </a:solidFill>
              </a:rPr>
              <a:t>ΟΝΟΜΑΤΕΠΩΝΥΜΟ ΑΡΡΩΣΤΟΥ: </a:t>
            </a:r>
            <a:endParaRPr lang="el-GR" sz="1800" b="1" dirty="0">
              <a:solidFill>
                <a:prstClr val="black"/>
              </a:solidFill>
            </a:endParaRPr>
          </a:p>
        </p:txBody>
      </p:sp>
      <p:sp>
        <p:nvSpPr>
          <p:cNvPr id="5" name="Content Placeholder 4"/>
          <p:cNvSpPr>
            <a:spLocks noGrp="1"/>
          </p:cNvSpPr>
          <p:nvPr>
            <p:ph idx="1"/>
          </p:nvPr>
        </p:nvSpPr>
        <p:spPr>
          <a:xfrm>
            <a:off x="6350252" y="1317272"/>
            <a:ext cx="2434216" cy="512440"/>
          </a:xfrm>
        </p:spPr>
        <p:txBody>
          <a:bodyPr>
            <a:normAutofit/>
          </a:bodyPr>
          <a:lstStyle/>
          <a:p>
            <a:pPr marL="0" indent="0">
              <a:buNone/>
            </a:pPr>
            <a:r>
              <a:rPr lang="el-GR" sz="1800" b="1" dirty="0" smtClean="0"/>
              <a:t>ΗΜ/ΝΙΑ ΓΕΝΝΗΣΗΣ</a:t>
            </a:r>
            <a:r>
              <a:rPr lang="en-US" sz="1800" b="1" dirty="0" smtClean="0"/>
              <a:t>:</a:t>
            </a:r>
            <a:endParaRPr lang="el-GR" sz="1800" b="1" dirty="0"/>
          </a:p>
        </p:txBody>
      </p:sp>
      <p:sp>
        <p:nvSpPr>
          <p:cNvPr id="6" name="Rectangle 5"/>
          <p:cNvSpPr/>
          <p:nvPr/>
        </p:nvSpPr>
        <p:spPr>
          <a:xfrm>
            <a:off x="335424" y="1757815"/>
            <a:ext cx="8449044" cy="369332"/>
          </a:xfrm>
          <a:prstGeom prst="rect">
            <a:avLst/>
          </a:prstGeom>
          <a:ln>
            <a:solidFill>
              <a:srgbClr val="003300"/>
            </a:solidFill>
          </a:ln>
        </p:spPr>
        <p:txBody>
          <a:bodyPr wrap="square">
            <a:spAutoFit/>
          </a:bodyPr>
          <a:lstStyle/>
          <a:p>
            <a:r>
              <a:rPr lang="el-GR" dirty="0" smtClean="0">
                <a:solidFill>
                  <a:prstClr val="black"/>
                </a:solidFill>
                <a:latin typeface="Arial Narrow" pitchFamily="34" charset="0"/>
              </a:rPr>
              <a:t>ΝΟΣΗΛΕΥΤIΚΟ ΠΡΟΒΛΗΜA</a:t>
            </a:r>
            <a:r>
              <a:rPr lang="el-GR" dirty="0">
                <a:solidFill>
                  <a:prstClr val="black"/>
                </a:solidFill>
                <a:latin typeface="Calibri"/>
              </a:rPr>
              <a:t>: </a:t>
            </a:r>
            <a:r>
              <a:rPr lang="el-GR" dirty="0" smtClean="0">
                <a:solidFill>
                  <a:prstClr val="black"/>
                </a:solidFill>
                <a:latin typeface="Calibri"/>
              </a:rPr>
              <a:t>____ απαιτεί μετάγγιση αίματος και/ή </a:t>
            </a:r>
            <a:r>
              <a:rPr lang="el-GR" dirty="0">
                <a:solidFill>
                  <a:prstClr val="black"/>
                </a:solidFill>
                <a:latin typeface="Calibri"/>
              </a:rPr>
              <a:t>παραγόντων </a:t>
            </a:r>
            <a:r>
              <a:rPr lang="el-GR" dirty="0" smtClean="0">
                <a:solidFill>
                  <a:prstClr val="black"/>
                </a:solidFill>
                <a:latin typeface="Calibri"/>
              </a:rPr>
              <a:t>αίματος</a:t>
            </a:r>
            <a:endParaRPr lang="el-GR" dirty="0">
              <a:solidFill>
                <a:prstClr val="black"/>
              </a:solidFill>
              <a:latin typeface="Calibri"/>
            </a:endParaRPr>
          </a:p>
        </p:txBody>
      </p:sp>
      <p:sp>
        <p:nvSpPr>
          <p:cNvPr id="8" name="Rectangle 7"/>
          <p:cNvSpPr/>
          <p:nvPr/>
        </p:nvSpPr>
        <p:spPr>
          <a:xfrm>
            <a:off x="340180" y="2127147"/>
            <a:ext cx="8444288" cy="1015663"/>
          </a:xfrm>
          <a:prstGeom prst="rect">
            <a:avLst/>
          </a:prstGeom>
          <a:ln>
            <a:solidFill>
              <a:srgbClr val="003300"/>
            </a:solidFill>
          </a:ln>
        </p:spPr>
        <p:txBody>
          <a:bodyPr wrap="square">
            <a:spAutoFit/>
          </a:bodyPr>
          <a:lstStyle/>
          <a:p>
            <a:r>
              <a:rPr lang="el-GR" sz="2000" dirty="0">
                <a:solidFill>
                  <a:prstClr val="black"/>
                </a:solidFill>
                <a:latin typeface="Calibri"/>
              </a:rPr>
              <a:t>ΣΤΟΧΟΣ: Η ασφαλής χορήγηση του αίματος, σύμφωνα με την πολιτική του νοσοκομείου, και </a:t>
            </a:r>
            <a:r>
              <a:rPr lang="el-GR" sz="2000" dirty="0" smtClean="0">
                <a:solidFill>
                  <a:prstClr val="black"/>
                </a:solidFill>
                <a:latin typeface="Calibri"/>
              </a:rPr>
              <a:t>η </a:t>
            </a:r>
            <a:r>
              <a:rPr lang="el-GR" sz="2000" dirty="0">
                <a:solidFill>
                  <a:prstClr val="black"/>
                </a:solidFill>
                <a:latin typeface="Calibri"/>
              </a:rPr>
              <a:t>έγκαιρη ανίχνευση των ανεπιθύμητων αντιδράσεων ή </a:t>
            </a:r>
            <a:r>
              <a:rPr lang="el-GR" sz="2000" dirty="0" smtClean="0">
                <a:solidFill>
                  <a:prstClr val="black"/>
                </a:solidFill>
                <a:latin typeface="Calibri"/>
              </a:rPr>
              <a:t>επιπλοκών</a:t>
            </a:r>
            <a:endParaRPr lang="el-GR" sz="2000" dirty="0">
              <a:solidFill>
                <a:prstClr val="black"/>
              </a:solidFill>
              <a:latin typeface="Calibri"/>
            </a:endParaRPr>
          </a:p>
        </p:txBody>
      </p:sp>
      <p:sp>
        <p:nvSpPr>
          <p:cNvPr id="9" name="Rectangle 8"/>
          <p:cNvSpPr/>
          <p:nvPr/>
        </p:nvSpPr>
        <p:spPr>
          <a:xfrm>
            <a:off x="340180" y="3142810"/>
            <a:ext cx="5670560" cy="723275"/>
          </a:xfrm>
          <a:prstGeom prst="rect">
            <a:avLst/>
          </a:prstGeom>
          <a:ln>
            <a:solidFill>
              <a:srgbClr val="003300"/>
            </a:solidFill>
          </a:ln>
        </p:spPr>
        <p:txBody>
          <a:bodyPr wrap="square" anchor="t">
            <a:spAutoFit/>
          </a:bodyPr>
          <a:lstStyle/>
          <a:p>
            <a:pPr>
              <a:spcBef>
                <a:spcPts val="0"/>
              </a:spcBef>
              <a:spcAft>
                <a:spcPts val="600"/>
              </a:spcAft>
            </a:pPr>
            <a:r>
              <a:rPr lang="el-GR" dirty="0">
                <a:solidFill>
                  <a:prstClr val="black"/>
                </a:solidFill>
                <a:latin typeface="Calibri"/>
              </a:rPr>
              <a:t>ΠΑΡΕΜΒΑΣΕΙΣ (ΚΥΚΛΩΣΤΕ ΤΗΝ ΚΑΤΑΛΛΗΛΗ ΠΑΡΕΜΒΑΣΗ</a:t>
            </a:r>
            <a:r>
              <a:rPr lang="el-GR" dirty="0" smtClean="0">
                <a:solidFill>
                  <a:prstClr val="black"/>
                </a:solidFill>
                <a:latin typeface="Calibri"/>
              </a:rPr>
              <a:t>)</a:t>
            </a:r>
            <a:endParaRPr lang="en-US" dirty="0" smtClean="0">
              <a:solidFill>
                <a:prstClr val="black"/>
              </a:solidFill>
              <a:latin typeface="Calibri"/>
            </a:endParaRPr>
          </a:p>
          <a:p>
            <a:pPr>
              <a:spcBef>
                <a:spcPts val="0"/>
              </a:spcBef>
              <a:spcAft>
                <a:spcPts val="600"/>
              </a:spcAft>
            </a:pPr>
            <a:endParaRPr lang="el-GR" dirty="0">
              <a:solidFill>
                <a:prstClr val="black"/>
              </a:solidFill>
              <a:latin typeface="Calibri"/>
            </a:endParaRPr>
          </a:p>
        </p:txBody>
      </p:sp>
      <p:sp>
        <p:nvSpPr>
          <p:cNvPr id="12" name="Content Placeholder 4"/>
          <p:cNvSpPr txBox="1">
            <a:spLocks/>
          </p:cNvSpPr>
          <p:nvPr/>
        </p:nvSpPr>
        <p:spPr>
          <a:xfrm>
            <a:off x="6010740" y="3143656"/>
            <a:ext cx="2773728" cy="717392"/>
          </a:xfrm>
          <a:prstGeom prst="rect">
            <a:avLst/>
          </a:prstGeom>
          <a:ln>
            <a:solidFill>
              <a:srgbClr val="003300"/>
            </a:solidFill>
          </a:ln>
        </p:spPr>
        <p:txBody>
          <a:bodyPr vert="horz" lIns="91440" tIns="45720" rIns="91440" bIns="45720" rtlCol="0">
            <a:noAutofit/>
          </a:bodyPr>
          <a:lstStyle>
            <a:lvl1pPr marL="342900" indent="-342900" algn="l" defTabSz="914400" rtl="0" eaLnBrk="1" latinLnBrk="0" hangingPunct="1">
              <a:spcBef>
                <a:spcPct val="20000"/>
              </a:spcBef>
              <a:buClr>
                <a:srgbClr val="004A8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1700" b="1" dirty="0" smtClean="0">
                <a:solidFill>
                  <a:prstClr val="black"/>
                </a:solidFill>
              </a:rPr>
              <a:t>ΤΡΟΠΟΠΟΙΗΣΕΙΣ</a:t>
            </a:r>
          </a:p>
          <a:p>
            <a:pPr marL="0" indent="0" fontAlgn="auto">
              <a:spcAft>
                <a:spcPts val="0"/>
              </a:spcAft>
              <a:buFont typeface="Arial" pitchFamily="34" charset="0"/>
              <a:buNone/>
            </a:pPr>
            <a:r>
              <a:rPr lang="el-GR" sz="1700" dirty="0" smtClean="0">
                <a:solidFill>
                  <a:prstClr val="black"/>
                </a:solidFill>
              </a:rPr>
              <a:t>(ΗΜΕΡΟΜΗΝΙΑ/ ΥΠΟΓΡΑΦΗ)</a:t>
            </a:r>
            <a:endParaRPr lang="el-GR" sz="1700" dirty="0">
              <a:solidFill>
                <a:prstClr val="black"/>
              </a:solidFill>
            </a:endParaRPr>
          </a:p>
        </p:txBody>
      </p:sp>
      <p:sp>
        <p:nvSpPr>
          <p:cNvPr id="11" name="Rectangle 10"/>
          <p:cNvSpPr/>
          <p:nvPr/>
        </p:nvSpPr>
        <p:spPr>
          <a:xfrm>
            <a:off x="335424" y="3861048"/>
            <a:ext cx="8449044" cy="2554545"/>
          </a:xfrm>
          <a:prstGeom prst="rect">
            <a:avLst/>
          </a:prstGeom>
          <a:ln>
            <a:solidFill>
              <a:srgbClr val="003300"/>
            </a:solidFill>
          </a:ln>
        </p:spPr>
        <p:txBody>
          <a:bodyPr wrap="square">
            <a:spAutoFit/>
          </a:bodyPr>
          <a:lstStyle/>
          <a:p>
            <a:pPr marL="457200" indent="-457200">
              <a:spcBef>
                <a:spcPts val="1200"/>
              </a:spcBef>
              <a:buClr>
                <a:srgbClr val="004A82"/>
              </a:buClr>
              <a:buFont typeface="+mj-lt"/>
              <a:buAutoNum type="arabicPeriod"/>
            </a:pPr>
            <a:r>
              <a:rPr lang="el-GR" sz="2000" dirty="0">
                <a:solidFill>
                  <a:prstClr val="black"/>
                </a:solidFill>
                <a:latin typeface="Calibri"/>
              </a:rPr>
              <a:t>Εξασφαλίστε ότι ο ασθενής έχει κατανοήσει τους λόγους για τους </a:t>
            </a:r>
            <a:r>
              <a:rPr lang="el-GR" sz="2000" dirty="0" smtClean="0">
                <a:solidFill>
                  <a:prstClr val="black"/>
                </a:solidFill>
                <a:latin typeface="Calibri"/>
              </a:rPr>
              <a:t>οποίους </a:t>
            </a:r>
            <a:r>
              <a:rPr lang="el-GR" sz="2000" dirty="0">
                <a:solidFill>
                  <a:prstClr val="black"/>
                </a:solidFill>
                <a:latin typeface="Calibri"/>
              </a:rPr>
              <a:t>η μετάγγιση είναι </a:t>
            </a:r>
            <a:r>
              <a:rPr lang="el-GR" sz="2000" dirty="0" smtClean="0">
                <a:solidFill>
                  <a:prstClr val="black"/>
                </a:solidFill>
                <a:latin typeface="Calibri"/>
              </a:rPr>
              <a:t>απαραίτητη. </a:t>
            </a:r>
            <a:r>
              <a:rPr lang="el-GR" sz="2000" dirty="0">
                <a:solidFill>
                  <a:prstClr val="black"/>
                </a:solidFill>
                <a:latin typeface="Calibri"/>
              </a:rPr>
              <a:t>Επίσης, μπορείτε να δώσετε στο ασθενή </a:t>
            </a:r>
            <a:r>
              <a:rPr lang="el-GR" sz="2000" dirty="0" smtClean="0">
                <a:solidFill>
                  <a:prstClr val="black"/>
                </a:solidFill>
                <a:latin typeface="Calibri"/>
              </a:rPr>
              <a:t>ενημερωτικό </a:t>
            </a:r>
            <a:r>
              <a:rPr lang="el-GR" sz="2000" dirty="0">
                <a:solidFill>
                  <a:prstClr val="black"/>
                </a:solidFill>
                <a:latin typeface="Calibri"/>
              </a:rPr>
              <a:t>φυλλάδιο για τη «Λήψη μετάγγισης αίματος</a:t>
            </a:r>
            <a:r>
              <a:rPr lang="el-GR" sz="2000" dirty="0" smtClean="0">
                <a:solidFill>
                  <a:prstClr val="black"/>
                </a:solidFill>
                <a:latin typeface="Calibri"/>
              </a:rPr>
              <a:t>».</a:t>
            </a:r>
          </a:p>
          <a:p>
            <a:pPr marL="457200" indent="-457200">
              <a:spcBef>
                <a:spcPts val="1200"/>
              </a:spcBef>
              <a:buClr>
                <a:srgbClr val="004A82"/>
              </a:buClr>
              <a:buFont typeface="+mj-lt"/>
              <a:buAutoNum type="arabicPeriod"/>
            </a:pPr>
            <a:r>
              <a:rPr lang="el-GR" sz="2000" dirty="0">
                <a:solidFill>
                  <a:prstClr val="black"/>
                </a:solidFill>
                <a:latin typeface="Calibri"/>
              </a:rPr>
              <a:t>Αποκτήστε και καταγράφετε την λεκτική συναίνεση του ασθενή για τη μετάγγιση </a:t>
            </a:r>
            <a:r>
              <a:rPr lang="el-GR" sz="2000" dirty="0" smtClean="0">
                <a:solidFill>
                  <a:prstClr val="black"/>
                </a:solidFill>
                <a:latin typeface="Calibri"/>
              </a:rPr>
              <a:t>αίματος</a:t>
            </a:r>
          </a:p>
          <a:p>
            <a:pPr marL="457200" indent="-457200">
              <a:spcBef>
                <a:spcPts val="1200"/>
              </a:spcBef>
              <a:buClr>
                <a:srgbClr val="004A82"/>
              </a:buClr>
              <a:buFont typeface="+mj-lt"/>
              <a:buAutoNum type="arabicPeriod"/>
            </a:pPr>
            <a:r>
              <a:rPr lang="el-GR" sz="2000" dirty="0">
                <a:solidFill>
                  <a:prstClr val="black"/>
                </a:solidFill>
                <a:latin typeface="Calibri"/>
              </a:rPr>
              <a:t>Βεβαιωθείτε ότι υπάρχει κατάλληλος φλεβοκαθετήρας σύμφωνα με την πολιτική του νοσοκομείου.</a:t>
            </a:r>
          </a:p>
        </p:txBody>
      </p:sp>
      <p:sp>
        <p:nvSpPr>
          <p:cNvPr id="10" name="Rectangle 9"/>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4" name="Straight Connector 13"/>
          <p:cNvCxnSpPr/>
          <p:nvPr/>
        </p:nvCxnSpPr>
        <p:spPr>
          <a:xfrm>
            <a:off x="340180" y="4869160"/>
            <a:ext cx="8444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9532" y="5661248"/>
            <a:ext cx="8444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35169487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2000"/>
          </a:xfrm>
        </p:spPr>
        <p:txBody>
          <a:bodyPr>
            <a:normAutofit/>
          </a:bodyPr>
          <a:lstStyle/>
          <a:p>
            <a:r>
              <a:rPr lang="el-GR" sz="3600" dirty="0"/>
              <a:t>Πλάνο Φροντίδας: Μετάγγιση Αίματος</a:t>
            </a:r>
            <a:r>
              <a:rPr lang="en-US" sz="3000" dirty="0"/>
              <a:t> </a:t>
            </a:r>
            <a:r>
              <a:rPr lang="en-US" sz="3000" b="0" dirty="0" smtClean="0"/>
              <a:t>(</a:t>
            </a:r>
            <a:r>
              <a:rPr lang="el-GR" sz="3000" b="0" dirty="0" smtClean="0"/>
              <a:t>2</a:t>
            </a:r>
            <a:r>
              <a:rPr lang="en-US" sz="3000" b="0" dirty="0" smtClean="0"/>
              <a:t> </a:t>
            </a:r>
            <a:r>
              <a:rPr lang="el-GR" sz="3000" b="0" dirty="0"/>
              <a:t>από 4)</a:t>
            </a:r>
            <a:endParaRPr lang="el-GR" sz="3000" dirty="0"/>
          </a:p>
        </p:txBody>
      </p:sp>
      <p:sp>
        <p:nvSpPr>
          <p:cNvPr id="3" name="Content Placeholder 2"/>
          <p:cNvSpPr>
            <a:spLocks noGrp="1"/>
          </p:cNvSpPr>
          <p:nvPr>
            <p:ph idx="1"/>
          </p:nvPr>
        </p:nvSpPr>
        <p:spPr>
          <a:xfrm>
            <a:off x="359532" y="1196752"/>
            <a:ext cx="8424936" cy="5184576"/>
          </a:xfrm>
          <a:ln>
            <a:solidFill>
              <a:schemeClr val="tx1"/>
            </a:solidFill>
          </a:ln>
        </p:spPr>
        <p:txBody>
          <a:bodyPr>
            <a:normAutofit fontScale="92500" lnSpcReduction="10000"/>
          </a:bodyPr>
          <a:lstStyle/>
          <a:p>
            <a:pPr marL="457200" indent="-457200">
              <a:lnSpc>
                <a:spcPct val="110000"/>
              </a:lnSpc>
              <a:spcBef>
                <a:spcPts val="600"/>
              </a:spcBef>
              <a:spcAft>
                <a:spcPts val="300"/>
              </a:spcAft>
              <a:buFont typeface="+mj-lt"/>
              <a:buAutoNum type="arabicPeriod" startAt="4"/>
            </a:pPr>
            <a:r>
              <a:rPr lang="el-GR" sz="2000" dirty="0"/>
              <a:t>Πριν από τη μετάγγιση, </a:t>
            </a:r>
            <a:r>
              <a:rPr lang="el-GR" sz="2000" b="1" dirty="0"/>
              <a:t>ελέγξτε και καταγράψετε τα ζωτικά σημεία του </a:t>
            </a:r>
            <a:r>
              <a:rPr lang="el-GR" sz="2000" b="1" dirty="0" smtClean="0"/>
              <a:t>ασθενή</a:t>
            </a:r>
            <a:r>
              <a:rPr lang="el-GR" sz="2000" dirty="0" smtClean="0"/>
              <a:t>. </a:t>
            </a:r>
            <a:r>
              <a:rPr lang="el-GR" sz="2000" dirty="0"/>
              <a:t>Καρδιακό παλμό, αρτηριακή πίεση, το σφυγμό, αναπνοές και θερμοκρασία. Επίσης, αξιολογήστε τη κατάσταση του ασθενή και για συμπτώματα που θα μπορούσαν αργότερα να συσχετιστούν με μια αντίδραση στη μετάγγιση, συμπεριλαμβανομένου του εξανθήματος, της δυσκολίας στην αναπνοή ή του πόνου χαμηλά στην </a:t>
            </a:r>
            <a:r>
              <a:rPr lang="el-GR" sz="2000" dirty="0" smtClean="0"/>
              <a:t>πλάτη</a:t>
            </a:r>
          </a:p>
          <a:p>
            <a:pPr marL="457200" indent="-457200">
              <a:lnSpc>
                <a:spcPct val="110000"/>
              </a:lnSpc>
              <a:spcBef>
                <a:spcPts val="600"/>
              </a:spcBef>
              <a:spcAft>
                <a:spcPts val="300"/>
              </a:spcAft>
              <a:buFont typeface="+mj-lt"/>
              <a:buAutoNum type="arabicPeriod" startAt="4"/>
            </a:pPr>
            <a:r>
              <a:rPr lang="el-GR" sz="2000" dirty="0" smtClean="0"/>
              <a:t>Όταν </a:t>
            </a:r>
            <a:r>
              <a:rPr lang="el-GR" sz="2000" dirty="0"/>
              <a:t>παραλάβετε το αίμα (ή τα παράγωγά του) από το εργαστήριο, </a:t>
            </a:r>
            <a:r>
              <a:rPr lang="el-GR" sz="2000" b="1" dirty="0"/>
              <a:t>διεξάγετε όλους του ελέγχους που </a:t>
            </a:r>
            <a:r>
              <a:rPr lang="el-GR" sz="2000" b="1" dirty="0" smtClean="0"/>
              <a:t>απαιτούνται </a:t>
            </a:r>
            <a:r>
              <a:rPr lang="el-GR" sz="2000" b="1" dirty="0"/>
              <a:t>πριν από τη μετάγγιση σύμφωνα με τη πολιτική του ιδρύματος (Trust</a:t>
            </a:r>
            <a:r>
              <a:rPr lang="el-GR" sz="2000" b="1" dirty="0" smtClean="0"/>
              <a:t>). </a:t>
            </a:r>
            <a:r>
              <a:rPr lang="el-GR" sz="2000" dirty="0" smtClean="0"/>
              <a:t>Βεβαιωθείτε </a:t>
            </a:r>
            <a:r>
              <a:rPr lang="el-GR" sz="2000" dirty="0"/>
              <a:t>ότι το αίμα δεν έχει παραμείνει εκτός ψυγείου περισσότερο από </a:t>
            </a:r>
            <a:r>
              <a:rPr lang="el-GR" sz="2000" b="1" dirty="0"/>
              <a:t>30 </a:t>
            </a:r>
            <a:r>
              <a:rPr lang="el-GR" sz="2000" b="1" dirty="0" smtClean="0"/>
              <a:t>λεπτά </a:t>
            </a:r>
            <a:r>
              <a:rPr lang="el-GR" sz="2000" dirty="0"/>
              <a:t>πριν την έναρξη της </a:t>
            </a:r>
            <a:r>
              <a:rPr lang="el-GR" sz="2000" dirty="0" smtClean="0"/>
              <a:t>μετάγγισης. Βεβαιωθείτε </a:t>
            </a:r>
            <a:r>
              <a:rPr lang="el-GR" sz="2000" dirty="0"/>
              <a:t>ότι η αποκομμένη ετικέτα (tear off) με τα στοιχεία της μονάδος αίματος (που βρίσκεται πάνω στην μονάδα αίματος και αφορά τις μονάδες αίματος στο Η.Β.) αφαιρείται από τη μονάδα αίματος και τοποθετείται στο φύλλο των ιατρικών </a:t>
            </a:r>
            <a:r>
              <a:rPr lang="el-GR" sz="2000" dirty="0" smtClean="0"/>
              <a:t>εντολών. Βεβαιωθείτε </a:t>
            </a:r>
            <a:r>
              <a:rPr lang="el-GR" sz="2000" dirty="0"/>
              <a:t>ότι η ιατρική εντολή (prescription) φέρει υπογραφή ιατρού, καθώς και ώρα και ημερομηνία Χρησιμοποιήσετε τη σωστή συσκευή χορήγησης (giving set) αίματος / φρέσκου κατεψυγμένου πλάσματος ή </a:t>
            </a:r>
            <a:r>
              <a:rPr lang="el-GR" sz="2000" dirty="0" smtClean="0"/>
              <a:t>αιμοπεταλίων.</a:t>
            </a:r>
            <a:endParaRPr lang="el-GR" sz="2000" dirty="0"/>
          </a:p>
          <a:p>
            <a:pPr marL="457200" indent="-457200">
              <a:buFont typeface="+mj-lt"/>
              <a:buAutoNum type="arabicPeriod" startAt="4"/>
            </a:pPr>
            <a:endParaRPr lang="el-GR" sz="2000"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6" name="Straight Connector 5"/>
          <p:cNvCxnSpPr/>
          <p:nvPr/>
        </p:nvCxnSpPr>
        <p:spPr>
          <a:xfrm>
            <a:off x="349856" y="2996952"/>
            <a:ext cx="84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17413736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2000"/>
          </a:xfrm>
        </p:spPr>
        <p:txBody>
          <a:bodyPr>
            <a:noAutofit/>
          </a:bodyPr>
          <a:lstStyle/>
          <a:p>
            <a:r>
              <a:rPr lang="el-GR" sz="3600" dirty="0"/>
              <a:t>Πλάνο Φροντίδας: Μετάγγιση Αίματος</a:t>
            </a:r>
            <a:r>
              <a:rPr lang="el-GR" sz="3000" dirty="0"/>
              <a:t> </a:t>
            </a:r>
            <a:r>
              <a:rPr lang="el-GR" sz="3000" b="0" dirty="0" smtClean="0"/>
              <a:t>(3 από 4</a:t>
            </a:r>
            <a:r>
              <a:rPr lang="el-GR" sz="3000" b="0" dirty="0"/>
              <a:t>)</a:t>
            </a:r>
          </a:p>
        </p:txBody>
      </p:sp>
      <p:sp>
        <p:nvSpPr>
          <p:cNvPr id="3" name="Content Placeholder 2"/>
          <p:cNvSpPr>
            <a:spLocks noGrp="1"/>
          </p:cNvSpPr>
          <p:nvPr>
            <p:ph idx="1"/>
          </p:nvPr>
        </p:nvSpPr>
        <p:spPr>
          <a:xfrm>
            <a:off x="359532" y="1196752"/>
            <a:ext cx="8434612" cy="5040560"/>
          </a:xfrm>
          <a:ln>
            <a:solidFill>
              <a:schemeClr val="tx1"/>
            </a:solidFill>
          </a:ln>
        </p:spPr>
        <p:txBody>
          <a:bodyPr>
            <a:normAutofit/>
          </a:bodyPr>
          <a:lstStyle/>
          <a:p>
            <a:pPr marL="457200" indent="-457200">
              <a:lnSpc>
                <a:spcPct val="114000"/>
              </a:lnSpc>
              <a:spcBef>
                <a:spcPts val="600"/>
              </a:spcBef>
              <a:spcAft>
                <a:spcPts val="600"/>
              </a:spcAft>
              <a:buFont typeface="+mj-lt"/>
              <a:buAutoNum type="arabicPeriod" startAt="6"/>
            </a:pPr>
            <a:r>
              <a:rPr lang="el-GR" sz="2000" dirty="0" smtClean="0"/>
              <a:t>Ελέγξτε </a:t>
            </a:r>
            <a:r>
              <a:rPr lang="el-GR" sz="2000" dirty="0"/>
              <a:t>και καταγράψετε </a:t>
            </a:r>
            <a:r>
              <a:rPr lang="el-GR" sz="2000" b="1" dirty="0"/>
              <a:t>τα ζωτικά σημεία του ασθενή 15 </a:t>
            </a:r>
            <a:r>
              <a:rPr lang="el-GR" sz="2000" b="1" dirty="0" smtClean="0"/>
              <a:t>λεπτά </a:t>
            </a:r>
            <a:r>
              <a:rPr lang="el-GR" sz="2000" b="1" dirty="0"/>
              <a:t>μετά την έναρξη της μετάγγισης, καθώς και στο τέλος της κάθε μονάδας αίματος / προϊόντων αίματος.</a:t>
            </a:r>
            <a:r>
              <a:rPr lang="el-GR" sz="2000" dirty="0"/>
              <a:t> Εάν υπάρχουν σημεία αντίδρασης στη μετάγγισης ή ο ασθενής αισθάνεται </a:t>
            </a:r>
            <a:r>
              <a:rPr lang="el-GR" sz="2000" dirty="0" smtClean="0"/>
              <a:t>καλά, </a:t>
            </a:r>
            <a:r>
              <a:rPr lang="el-GR" sz="2000" dirty="0"/>
              <a:t>επιβάλλεται η πιο συχνή παρακολούθηση του ασθενή</a:t>
            </a:r>
            <a:r>
              <a:rPr lang="el-GR" sz="2000" dirty="0" smtClean="0"/>
              <a:t>.</a:t>
            </a:r>
          </a:p>
          <a:p>
            <a:pPr marL="457200" indent="-457200">
              <a:lnSpc>
                <a:spcPct val="114000"/>
              </a:lnSpc>
              <a:spcBef>
                <a:spcPts val="600"/>
              </a:spcBef>
              <a:spcAft>
                <a:spcPts val="600"/>
              </a:spcAft>
              <a:buFont typeface="+mj-lt"/>
              <a:buAutoNum type="arabicPeriod" startAt="6"/>
            </a:pPr>
            <a:r>
              <a:rPr lang="el-GR" sz="2000" dirty="0" smtClean="0"/>
              <a:t>Η </a:t>
            </a:r>
            <a:r>
              <a:rPr lang="el-GR" sz="2000" dirty="0"/>
              <a:t>μετάγγιση θα πρέπει να αρχίσει </a:t>
            </a:r>
            <a:r>
              <a:rPr lang="el-GR" sz="2000" b="1" dirty="0"/>
              <a:t>σιγά-σιγά</a:t>
            </a:r>
            <a:r>
              <a:rPr lang="el-GR" sz="2000" dirty="0"/>
              <a:t> (αυτή η οδηγία αφορά το πλήρες / συμπυκνωμένο αίμα), επιτρέποντας μόλις </a:t>
            </a:r>
            <a:r>
              <a:rPr lang="el-GR" sz="2000" dirty="0" smtClean="0"/>
              <a:t>10- </a:t>
            </a:r>
            <a:r>
              <a:rPr lang="el-GR" sz="2000" dirty="0"/>
              <a:t>25 ml αίματος να χορηγηθούν στα πρώτα 15 </a:t>
            </a:r>
            <a:r>
              <a:rPr lang="el-GR" sz="2000" dirty="0" smtClean="0"/>
              <a:t>λεπτά </a:t>
            </a:r>
            <a:r>
              <a:rPr lang="el-GR" sz="2000" dirty="0"/>
              <a:t>Αφού παρέλθουν τα πρώτα 15 </a:t>
            </a:r>
            <a:r>
              <a:rPr lang="el-GR" sz="2000" dirty="0" smtClean="0"/>
              <a:t>λεπτά</a:t>
            </a:r>
            <a:r>
              <a:rPr lang="el-GR" sz="2000" dirty="0"/>
              <a:t>. προσαρμόστε </a:t>
            </a:r>
            <a:r>
              <a:rPr lang="el-GR" sz="2000" dirty="0" smtClean="0"/>
              <a:t>τη ροή </a:t>
            </a:r>
            <a:r>
              <a:rPr lang="el-GR" sz="2000" dirty="0"/>
              <a:t>έγχυσης ώστε η χορήγηση της μονάδας αίματος να έχει ολοκληρωθεί εντός του προκαθορισμένου χρόνου (όχι περισσότερο από 2.5 ώρες) Σε περίπτωση που η συνολική διαδικασία της </a:t>
            </a:r>
            <a:r>
              <a:rPr lang="el-GR" sz="2000" dirty="0" smtClean="0"/>
              <a:t>μετάγγισης </a:t>
            </a:r>
            <a:r>
              <a:rPr lang="el-GR" sz="2000" dirty="0"/>
              <a:t>διαρκέσει περισσότερο από 12 ώρες (π.χ χορηγούνται 5 μονάδες αίματος), θα πρέπει να χρησιμοποιήσετε καινούργια συσκευή έγχυσης αίματος</a:t>
            </a:r>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6" name="Straight Connector 5"/>
          <p:cNvCxnSpPr/>
          <p:nvPr/>
        </p:nvCxnSpPr>
        <p:spPr>
          <a:xfrm>
            <a:off x="349856" y="2996952"/>
            <a:ext cx="84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24453487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2000"/>
          </a:xfrm>
        </p:spPr>
        <p:txBody>
          <a:bodyPr>
            <a:normAutofit fontScale="90000"/>
          </a:bodyPr>
          <a:lstStyle/>
          <a:p>
            <a:pPr>
              <a:tabLst>
                <a:tab pos="2511425" algn="l"/>
              </a:tabLst>
            </a:pPr>
            <a:r>
              <a:rPr lang="el-GR" dirty="0"/>
              <a:t>Πλάνο Φροντίδας: Μετάγγιση Αίματος</a:t>
            </a:r>
            <a:r>
              <a:rPr lang="el-GR" sz="3300" dirty="0"/>
              <a:t> </a:t>
            </a:r>
            <a:r>
              <a:rPr lang="el-GR" sz="3300" b="0" dirty="0" smtClean="0"/>
              <a:t>(4 από 4</a:t>
            </a:r>
            <a:r>
              <a:rPr lang="el-GR" sz="3300" b="0" dirty="0"/>
              <a:t>)</a:t>
            </a:r>
          </a:p>
        </p:txBody>
      </p:sp>
      <p:sp>
        <p:nvSpPr>
          <p:cNvPr id="3" name="Content Placeholder 2"/>
          <p:cNvSpPr>
            <a:spLocks noGrp="1"/>
          </p:cNvSpPr>
          <p:nvPr>
            <p:ph idx="1"/>
          </p:nvPr>
        </p:nvSpPr>
        <p:spPr>
          <a:xfrm>
            <a:off x="367016" y="4331513"/>
            <a:ext cx="8419772" cy="2049816"/>
          </a:xfrm>
          <a:ln>
            <a:solidFill>
              <a:schemeClr val="tx1"/>
            </a:solidFill>
          </a:ln>
        </p:spPr>
        <p:txBody>
          <a:bodyPr>
            <a:noAutofit/>
          </a:bodyPr>
          <a:lstStyle/>
          <a:p>
            <a:pPr marL="0" indent="0">
              <a:lnSpc>
                <a:spcPct val="120000"/>
              </a:lnSpc>
              <a:buNone/>
            </a:pPr>
            <a:r>
              <a:rPr lang="el-GR" sz="1800" b="1" dirty="0" smtClean="0"/>
              <a:t>Υπογραφή </a:t>
            </a:r>
            <a:r>
              <a:rPr lang="el-GR" sz="1800" b="1" dirty="0"/>
              <a:t>του Νοσηλευτή που εκπόνησε το πλάνο </a:t>
            </a:r>
            <a:r>
              <a:rPr lang="el-GR" sz="1800" b="1" dirty="0" smtClean="0"/>
              <a:t>φροντίδας:</a:t>
            </a:r>
          </a:p>
          <a:p>
            <a:pPr marL="0" indent="0">
              <a:lnSpc>
                <a:spcPct val="120000"/>
              </a:lnSpc>
              <a:buNone/>
            </a:pPr>
            <a:r>
              <a:rPr lang="el-GR" sz="1800" b="1" dirty="0" smtClean="0"/>
              <a:t>Βιβλιογραφία:</a:t>
            </a:r>
          </a:p>
          <a:p>
            <a:pPr marL="0" indent="0">
              <a:lnSpc>
                <a:spcPct val="120000"/>
              </a:lnSpc>
              <a:buNone/>
            </a:pPr>
            <a:r>
              <a:rPr lang="el-GR" sz="1500" dirty="0" smtClean="0"/>
              <a:t>1 .</a:t>
            </a:r>
            <a:r>
              <a:rPr lang="en-US" sz="1500" dirty="0" smtClean="0"/>
              <a:t>Blood transfusion </a:t>
            </a:r>
            <a:r>
              <a:rPr lang="en-US" sz="1500" dirty="0"/>
              <a:t>policy (</a:t>
            </a:r>
            <a:r>
              <a:rPr lang="en-US" sz="1500" dirty="0" smtClean="0"/>
              <a:t>TCP </a:t>
            </a:r>
            <a:r>
              <a:rPr lang="en-US" sz="1500" dirty="0"/>
              <a:t>181). Brighton &amp; Sussex University </a:t>
            </a:r>
            <a:r>
              <a:rPr lang="en-US" sz="1500" dirty="0" smtClean="0"/>
              <a:t>Hospitals, 2006. </a:t>
            </a:r>
          </a:p>
          <a:p>
            <a:pPr marL="0" indent="0">
              <a:lnSpc>
                <a:spcPct val="120000"/>
              </a:lnSpc>
              <a:buNone/>
            </a:pPr>
            <a:r>
              <a:rPr lang="en-US" sz="1500" dirty="0" smtClean="0"/>
              <a:t>2</a:t>
            </a:r>
            <a:r>
              <a:rPr lang="el-GR" sz="1500" dirty="0" smtClean="0"/>
              <a:t>.</a:t>
            </a:r>
            <a:r>
              <a:rPr lang="en-US" sz="1500" dirty="0" smtClean="0"/>
              <a:t>Intravenous </a:t>
            </a:r>
            <a:r>
              <a:rPr lang="en-US" sz="1500" dirty="0"/>
              <a:t>Therapy Administration for Adults (TCP 021). Brighton &amp; Sussex University Hospitals. </a:t>
            </a:r>
            <a:r>
              <a:rPr lang="en-US" sz="1500" dirty="0" smtClean="0"/>
              <a:t>2006. </a:t>
            </a:r>
          </a:p>
          <a:p>
            <a:pPr marL="0" indent="0">
              <a:lnSpc>
                <a:spcPct val="120000"/>
              </a:lnSpc>
              <a:buNone/>
            </a:pPr>
            <a:r>
              <a:rPr lang="en-US" sz="1500" dirty="0" smtClean="0"/>
              <a:t>3.Better Blood </a:t>
            </a:r>
            <a:r>
              <a:rPr lang="en-US" sz="1500" dirty="0"/>
              <a:t>transfusion - safe and </a:t>
            </a:r>
            <a:r>
              <a:rPr lang="en-US" sz="1500" dirty="0" smtClean="0"/>
              <a:t>appropriate </a:t>
            </a:r>
            <a:r>
              <a:rPr lang="en-US" sz="1500" dirty="0"/>
              <a:t>use of </a:t>
            </a:r>
            <a:r>
              <a:rPr lang="en-US" sz="1500" dirty="0" smtClean="0"/>
              <a:t>Blood (HSC 2007/01) Department </a:t>
            </a:r>
            <a:r>
              <a:rPr lang="en-US" sz="1500" dirty="0"/>
              <a:t>of </a:t>
            </a:r>
            <a:r>
              <a:rPr lang="en-US" sz="1500" dirty="0" smtClean="0"/>
              <a:t>Health,2007 </a:t>
            </a:r>
          </a:p>
          <a:p>
            <a:pPr marL="0" indent="0">
              <a:lnSpc>
                <a:spcPct val="120000"/>
              </a:lnSpc>
              <a:buNone/>
            </a:pPr>
            <a:r>
              <a:rPr lang="en-US" sz="1500" dirty="0" smtClean="0"/>
              <a:t>4</a:t>
            </a:r>
            <a:r>
              <a:rPr lang="en-US" sz="1500" dirty="0"/>
              <a:t>. </a:t>
            </a:r>
            <a:r>
              <a:rPr lang="en-US" sz="1500" dirty="0" smtClean="0"/>
              <a:t>Chapter </a:t>
            </a:r>
            <a:r>
              <a:rPr lang="en-US" sz="1500" dirty="0"/>
              <a:t>42 of The </a:t>
            </a:r>
            <a:r>
              <a:rPr lang="en-US" sz="1500" dirty="0" smtClean="0"/>
              <a:t>Marsden Manual 6</a:t>
            </a:r>
            <a:r>
              <a:rPr lang="en-US" sz="1500" baseline="30000" dirty="0" smtClean="0"/>
              <a:t>th</a:t>
            </a:r>
            <a:r>
              <a:rPr lang="en-US" sz="1500" dirty="0" smtClean="0"/>
              <a:t> Edition</a:t>
            </a:r>
            <a:r>
              <a:rPr lang="en-US" sz="1500" dirty="0"/>
              <a:t>. Royal Marsden Hospital, </a:t>
            </a:r>
            <a:r>
              <a:rPr lang="en-US" sz="1500" dirty="0" smtClean="0"/>
              <a:t>2006</a:t>
            </a:r>
            <a:endParaRPr lang="el-GR" sz="1500" dirty="0"/>
          </a:p>
        </p:txBody>
      </p:sp>
      <p:sp>
        <p:nvSpPr>
          <p:cNvPr id="6" name="Rectangle 5"/>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 name="Rectangle 6"/>
          <p:cNvSpPr/>
          <p:nvPr/>
        </p:nvSpPr>
        <p:spPr>
          <a:xfrm>
            <a:off x="367948" y="961360"/>
            <a:ext cx="8418840" cy="3370153"/>
          </a:xfrm>
          <a:prstGeom prst="rect">
            <a:avLst/>
          </a:prstGeom>
          <a:ln>
            <a:solidFill>
              <a:schemeClr val="tx1"/>
            </a:solidFill>
          </a:ln>
        </p:spPr>
        <p:txBody>
          <a:bodyPr wrap="square">
            <a:spAutoFit/>
          </a:bodyPr>
          <a:lstStyle/>
          <a:p>
            <a:pPr marL="457200" indent="-457200">
              <a:spcBef>
                <a:spcPts val="600"/>
              </a:spcBef>
              <a:spcAft>
                <a:spcPts val="300"/>
              </a:spcAft>
              <a:buClr>
                <a:srgbClr val="004A82"/>
              </a:buClr>
              <a:buFont typeface="+mj-lt"/>
              <a:buAutoNum type="arabicPeriod" startAt="8"/>
            </a:pPr>
            <a:r>
              <a:rPr lang="el-GR" dirty="0">
                <a:solidFill>
                  <a:prstClr val="black"/>
                </a:solidFill>
                <a:latin typeface="Calibri"/>
              </a:rPr>
              <a:t>Η ώρα ολοκλήρωσης της κάθε μονάδας αίματος πρέπει να καταγράφεται στο φύλλο νοσηλείας. Εάν η μονάδα αίματος συνοδεύεται και από έντυπα ιχνηλασιμότητας </a:t>
            </a:r>
            <a:r>
              <a:rPr lang="en-US" dirty="0">
                <a:solidFill>
                  <a:prstClr val="black"/>
                </a:solidFill>
                <a:latin typeface="Calibri"/>
              </a:rPr>
              <a:t> </a:t>
            </a:r>
            <a:r>
              <a:rPr lang="el-GR" dirty="0">
                <a:solidFill>
                  <a:prstClr val="black"/>
                </a:solidFill>
                <a:latin typeface="Calibri"/>
              </a:rPr>
              <a:t>(traceability forms), τα συμπληρώνετε και τα επιστρέφετε στην αιμοδοσία (</a:t>
            </a:r>
            <a:r>
              <a:rPr lang="en-US" dirty="0">
                <a:solidFill>
                  <a:prstClr val="black"/>
                </a:solidFill>
                <a:latin typeface="Calibri"/>
              </a:rPr>
              <a:t>blood</a:t>
            </a:r>
            <a:r>
              <a:rPr lang="el-GR" dirty="0">
                <a:solidFill>
                  <a:prstClr val="black"/>
                </a:solidFill>
                <a:latin typeface="Calibri"/>
              </a:rPr>
              <a:t> bank).</a:t>
            </a:r>
            <a:endParaRPr lang="en-US" dirty="0">
              <a:solidFill>
                <a:prstClr val="black"/>
              </a:solidFill>
              <a:latin typeface="Calibri"/>
            </a:endParaRPr>
          </a:p>
          <a:p>
            <a:pPr marL="457200" indent="-457200">
              <a:spcBef>
                <a:spcPts val="600"/>
              </a:spcBef>
              <a:spcAft>
                <a:spcPts val="300"/>
              </a:spcAft>
              <a:buClr>
                <a:srgbClr val="004A82"/>
              </a:buClr>
              <a:buFont typeface="+mj-lt"/>
              <a:buAutoNum type="arabicPeriod" startAt="8"/>
            </a:pPr>
            <a:r>
              <a:rPr lang="el-GR" dirty="0">
                <a:solidFill>
                  <a:prstClr val="black"/>
                </a:solidFill>
                <a:latin typeface="Calibri"/>
              </a:rPr>
              <a:t>Χορηγείτε διουρητικά κατόπιν συνταγής ιατρού. Παρακολουθήστε την αποτελεσματικότητα τους και καταγράφετε τη ποσότητα της χορηγηθείσας μετάγγισης αίματος στο φυλλάδιο καταγραφής ισοζυγίου των υγρών.</a:t>
            </a:r>
          </a:p>
          <a:p>
            <a:pPr marL="457200" indent="-457200">
              <a:spcBef>
                <a:spcPts val="600"/>
              </a:spcBef>
              <a:spcAft>
                <a:spcPts val="300"/>
              </a:spcAft>
              <a:buClr>
                <a:srgbClr val="004A82"/>
              </a:buClr>
              <a:buFont typeface="+mj-lt"/>
              <a:buAutoNum type="arabicPeriod" startAt="8"/>
            </a:pPr>
            <a:r>
              <a:rPr lang="el-GR" dirty="0">
                <a:solidFill>
                  <a:prstClr val="black"/>
                </a:solidFill>
                <a:latin typeface="Calibri"/>
              </a:rPr>
              <a:t>Ο ασθενής πρέπει να παρακολουθείται για </a:t>
            </a:r>
            <a:r>
              <a:rPr lang="el-GR" b="1" dirty="0">
                <a:solidFill>
                  <a:prstClr val="black"/>
                </a:solidFill>
                <a:latin typeface="Calibri"/>
              </a:rPr>
              <a:t>συμπτώματα πιθανών επιπλοκών κατά τη διάρκεια της μετάγγισης.</a:t>
            </a:r>
            <a:r>
              <a:rPr lang="el-GR" dirty="0">
                <a:solidFill>
                  <a:prstClr val="black"/>
                </a:solidFill>
                <a:latin typeface="Calibri"/>
              </a:rPr>
              <a:t> Στην προκειμένη περίπτωση, η μετάγγιση διακόπτεται αμέσως και τα τυχόν προβλήματα του ασθενή αντιμετωπίζονται άμεσα και αποτελεσματικά σύμφωνα με την πολιτική του νοσοκομείου</a:t>
            </a:r>
          </a:p>
        </p:txBody>
      </p:sp>
      <p:sp>
        <p:nvSpPr>
          <p:cNvPr id="8" name="Content Placeholder 4"/>
          <p:cNvSpPr txBox="1">
            <a:spLocks/>
          </p:cNvSpPr>
          <p:nvPr/>
        </p:nvSpPr>
        <p:spPr>
          <a:xfrm>
            <a:off x="7396788" y="4326567"/>
            <a:ext cx="1386864" cy="358696"/>
          </a:xfrm>
          <a:prstGeom prst="rect">
            <a:avLst/>
          </a:prstGeom>
          <a:ln>
            <a:solidFill>
              <a:srgbClr val="003300"/>
            </a:solidFill>
          </a:ln>
        </p:spPr>
        <p:txBody>
          <a:bodyPr vert="horz" lIns="91440" tIns="45720" rIns="91440" bIns="45720" rtlCol="0">
            <a:noAutofit/>
          </a:bodyPr>
          <a:lstStyle>
            <a:lvl1pPr marL="342900" indent="-342900" algn="l" defTabSz="914400" rtl="0" eaLnBrk="1" latinLnBrk="0" hangingPunct="1">
              <a:spcBef>
                <a:spcPct val="20000"/>
              </a:spcBef>
              <a:buClr>
                <a:srgbClr val="004A8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1700" dirty="0" smtClean="0">
                <a:solidFill>
                  <a:prstClr val="black"/>
                </a:solidFill>
              </a:rPr>
              <a:t>Ημερομηνία</a:t>
            </a:r>
            <a:r>
              <a:rPr lang="en-US" sz="1700" dirty="0" smtClean="0">
                <a:solidFill>
                  <a:prstClr val="black"/>
                </a:solidFill>
              </a:rPr>
              <a:t>:</a:t>
            </a:r>
            <a:endParaRPr lang="el-GR" sz="1700" dirty="0" smtClean="0">
              <a:solidFill>
                <a:prstClr val="black"/>
              </a:solidFill>
            </a:endParaRPr>
          </a:p>
        </p:txBody>
      </p:sp>
      <p:sp>
        <p:nvSpPr>
          <p:cNvPr id="5" name="TextBox 4"/>
          <p:cNvSpPr txBox="1"/>
          <p:nvPr/>
        </p:nvSpPr>
        <p:spPr>
          <a:xfrm>
            <a:off x="350412" y="6434656"/>
            <a:ext cx="7344816" cy="369332"/>
          </a:xfrm>
          <a:prstGeom prst="rect">
            <a:avLst/>
          </a:prstGeom>
          <a:noFill/>
        </p:spPr>
        <p:txBody>
          <a:bodyPr wrap="square" rtlCol="0">
            <a:spAutoFit/>
          </a:bodyPr>
          <a:lstStyle/>
          <a:p>
            <a:r>
              <a:rPr lang="el-GR" b="1" dirty="0" smtClean="0">
                <a:solidFill>
                  <a:prstClr val="black"/>
                </a:solidFill>
                <a:latin typeface="Calibri"/>
              </a:rPr>
              <a:t>ΠΙΘΑΝΗ ΗΜ/ΝΙΑ ΠΑΥΣΗΣ ΤΟΥ ΣΧΕΔΙΟΥ ΦΡΟΝΤΙΔΑΣ</a:t>
            </a:r>
            <a:r>
              <a:rPr lang="en-US" b="1" dirty="0" smtClean="0">
                <a:solidFill>
                  <a:prstClr val="black"/>
                </a:solidFill>
                <a:latin typeface="Calibri"/>
              </a:rPr>
              <a:t>: __________</a:t>
            </a:r>
            <a:endParaRPr lang="el-GR" b="1" dirty="0">
              <a:solidFill>
                <a:prstClr val="black"/>
              </a:solidFill>
              <a:latin typeface="Calibri"/>
            </a:endParaRPr>
          </a:p>
        </p:txBody>
      </p:sp>
      <p:cxnSp>
        <p:nvCxnSpPr>
          <p:cNvPr id="9" name="Straight Connector 8"/>
          <p:cNvCxnSpPr/>
          <p:nvPr/>
        </p:nvCxnSpPr>
        <p:spPr>
          <a:xfrm>
            <a:off x="359532" y="2132856"/>
            <a:ext cx="84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0144" y="4685263"/>
            <a:ext cx="84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9856" y="3068960"/>
            <a:ext cx="8444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10910736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Βιβλιογραφία</a:t>
            </a:r>
          </a:p>
        </p:txBody>
      </p:sp>
      <p:sp>
        <p:nvSpPr>
          <p:cNvPr id="3" name="Content Placeholder 2"/>
          <p:cNvSpPr>
            <a:spLocks noGrp="1"/>
          </p:cNvSpPr>
          <p:nvPr>
            <p:ph idx="1"/>
          </p:nvPr>
        </p:nvSpPr>
        <p:spPr>
          <a:xfrm>
            <a:off x="457200" y="1052736"/>
            <a:ext cx="8229600" cy="5472608"/>
          </a:xfrm>
        </p:spPr>
        <p:txBody>
          <a:bodyPr>
            <a:normAutofit lnSpcReduction="10000"/>
          </a:bodyPr>
          <a:lstStyle/>
          <a:p>
            <a:pPr>
              <a:spcBef>
                <a:spcPts val="1200"/>
              </a:spcBef>
            </a:pPr>
            <a:r>
              <a:rPr lang="en-GB" sz="2400" dirty="0" smtClean="0"/>
              <a:t>Endacott R, Jevon  P, and Cooper P (2009) Clinical Nursing Skills Core and Advanced. </a:t>
            </a:r>
            <a:r>
              <a:rPr lang="el-GR" sz="2400" dirty="0" smtClean="0"/>
              <a:t>Oxford University Press, Oxford</a:t>
            </a:r>
            <a:r>
              <a:rPr lang="en-US" sz="2400" dirty="0" smtClean="0"/>
              <a:t>.</a:t>
            </a:r>
            <a:endParaRPr lang="el-GR" sz="2400" u="sng" dirty="0" smtClean="0"/>
          </a:p>
          <a:p>
            <a:pPr>
              <a:spcBef>
                <a:spcPts val="1200"/>
              </a:spcBef>
            </a:pPr>
            <a:r>
              <a:rPr lang="en-US" sz="2400" dirty="0" smtClean="0"/>
              <a:t>Gray </a:t>
            </a:r>
            <a:r>
              <a:rPr lang="en-US" sz="2400" dirty="0"/>
              <a:t>A et al (2007) Safe transfusion of blood and blood components. Nursing Standard. 21, 51, </a:t>
            </a:r>
            <a:r>
              <a:rPr lang="en-US" sz="2400" dirty="0" smtClean="0"/>
              <a:t>40-47</a:t>
            </a:r>
            <a:r>
              <a:rPr lang="en-US" sz="2400" dirty="0"/>
              <a:t>.</a:t>
            </a:r>
          </a:p>
          <a:p>
            <a:pPr lvl="0"/>
            <a:r>
              <a:rPr lang="en-GB" sz="2400" dirty="0" smtClean="0"/>
              <a:t>Gallacher R (2004). Using guidance to prevent errors when giving blood transfusions. </a:t>
            </a:r>
            <a:r>
              <a:rPr lang="en-GB" sz="2400" i="1" dirty="0" smtClean="0"/>
              <a:t>Nursing Times</a:t>
            </a:r>
            <a:r>
              <a:rPr lang="en-GB" sz="2400" dirty="0" smtClean="0"/>
              <a:t>, 100(43), 34.</a:t>
            </a:r>
            <a:endParaRPr lang="el-GR" sz="2400" dirty="0" smtClean="0"/>
          </a:p>
          <a:p>
            <a:r>
              <a:rPr lang="en-GB" sz="2400" dirty="0" smtClean="0">
                <a:hlinkClick r:id="rId2"/>
              </a:rPr>
              <a:t>Lynn</a:t>
            </a:r>
            <a:r>
              <a:rPr lang="en-GB" sz="2400" dirty="0" smtClean="0"/>
              <a:t> P</a:t>
            </a:r>
            <a:r>
              <a:rPr lang="el-GR" sz="2400" dirty="0" smtClean="0"/>
              <a:t>. (2012) Κλινικές νοσηλευτικές δεξιότητες και νοσηλευτική διεργασία Έγχρωμος άτλας. Ιατρικές Εκδόσεις Π. Χ. Πασχαλίδης, Αθήνα</a:t>
            </a:r>
            <a:r>
              <a:rPr lang="en-US" sz="2400" dirty="0" smtClean="0"/>
              <a:t>.</a:t>
            </a:r>
            <a:endParaRPr lang="el-GR" sz="2400" dirty="0" smtClean="0"/>
          </a:p>
          <a:p>
            <a:r>
              <a:rPr lang="en-US" sz="2400" dirty="0" smtClean="0"/>
              <a:t>Creative </a:t>
            </a:r>
            <a:r>
              <a:rPr lang="en-US" sz="2400" dirty="0"/>
              <a:t>commons </a:t>
            </a:r>
            <a:r>
              <a:rPr lang="el-GR" sz="2400" dirty="0" smtClean="0"/>
              <a:t>εικόνων διαφάνειας 1</a:t>
            </a:r>
            <a:r>
              <a:rPr lang="en-US" sz="2400" dirty="0" smtClean="0"/>
              <a:t>7</a:t>
            </a:r>
            <a:r>
              <a:rPr lang="en-US" sz="2000" dirty="0" smtClean="0"/>
              <a:t>: </a:t>
            </a:r>
            <a:r>
              <a:rPr lang="en-US" sz="2000" dirty="0" smtClean="0">
                <a:solidFill>
                  <a:prstClr val="black">
                    <a:lumMod val="75000"/>
                    <a:lumOff val="25000"/>
                  </a:prstClr>
                </a:solidFill>
                <a:hlinkClick r:id="rId3"/>
              </a:rPr>
              <a:t>There's </a:t>
            </a:r>
            <a:r>
              <a:rPr lang="en-US" sz="2000" dirty="0">
                <a:solidFill>
                  <a:prstClr val="black">
                    <a:lumMod val="75000"/>
                    <a:lumOff val="25000"/>
                  </a:prstClr>
                </a:solidFill>
                <a:hlinkClick r:id="rId3"/>
              </a:rPr>
              <a:t>cancer in my blood</a:t>
            </a:r>
            <a:r>
              <a:rPr lang="en-US" sz="2000" dirty="0">
                <a:solidFill>
                  <a:prstClr val="black">
                    <a:lumMod val="75000"/>
                    <a:lumOff val="25000"/>
                  </a:prstClr>
                </a:solidFill>
              </a:rPr>
              <a:t>”,  </a:t>
            </a:r>
            <a:r>
              <a:rPr lang="el-GR" sz="2000" dirty="0" smtClean="0">
                <a:solidFill>
                  <a:prstClr val="black">
                    <a:lumMod val="75000"/>
                    <a:lumOff val="25000"/>
                  </a:prstClr>
                </a:solidFill>
              </a:rPr>
              <a:t>από</a:t>
            </a:r>
            <a:r>
              <a:rPr lang="en-US" sz="2000" dirty="0">
                <a:solidFill>
                  <a:prstClr val="black">
                    <a:lumMod val="75000"/>
                    <a:lumOff val="25000"/>
                  </a:prstClr>
                </a:solidFill>
              </a:rPr>
              <a:t> </a:t>
            </a:r>
            <a:r>
              <a:rPr lang="en-US" sz="2000" dirty="0">
                <a:solidFill>
                  <a:prstClr val="black">
                    <a:lumMod val="75000"/>
                    <a:lumOff val="25000"/>
                  </a:prstClr>
                </a:solidFill>
                <a:hlinkClick r:id="rId4"/>
              </a:rPr>
              <a:t>Phillip </a:t>
            </a:r>
            <a:r>
              <a:rPr lang="el-GR" sz="2000" dirty="0">
                <a:solidFill>
                  <a:prstClr val="black">
                    <a:lumMod val="75000"/>
                    <a:lumOff val="25000"/>
                  </a:prstClr>
                </a:solidFill>
                <a:hlinkClick r:id="rId5"/>
              </a:rPr>
              <a:t> </a:t>
            </a:r>
            <a:r>
              <a:rPr lang="el-GR" sz="2000" dirty="0" smtClean="0">
                <a:solidFill>
                  <a:prstClr val="black">
                    <a:lumMod val="75000"/>
                    <a:lumOff val="25000"/>
                  </a:prstClr>
                </a:solidFill>
              </a:rPr>
              <a:t>διαθέσιμο με άδεια</a:t>
            </a:r>
            <a:r>
              <a:rPr lang="en-US" sz="2000" dirty="0" smtClean="0">
                <a:solidFill>
                  <a:prstClr val="black">
                    <a:lumMod val="75000"/>
                    <a:lumOff val="25000"/>
                  </a:prstClr>
                </a:solidFill>
              </a:rPr>
              <a:t>  </a:t>
            </a:r>
            <a:r>
              <a:rPr lang="en-US" sz="2000" dirty="0">
                <a:solidFill>
                  <a:prstClr val="black">
                    <a:lumMod val="75000"/>
                    <a:lumOff val="25000"/>
                  </a:prstClr>
                </a:solidFill>
                <a:hlinkClick r:id="rId6"/>
              </a:rPr>
              <a:t>CC BY-NC-ND </a:t>
            </a:r>
            <a:r>
              <a:rPr lang="en-US" sz="2000" dirty="0" smtClean="0">
                <a:solidFill>
                  <a:prstClr val="black">
                    <a:lumMod val="75000"/>
                    <a:lumOff val="25000"/>
                  </a:prstClr>
                </a:solidFill>
                <a:hlinkClick r:id="rId6"/>
              </a:rPr>
              <a:t>2.0</a:t>
            </a:r>
            <a:r>
              <a:rPr lang="en-US" sz="2000" dirty="0" smtClean="0">
                <a:solidFill>
                  <a:prstClr val="black">
                    <a:lumMod val="75000"/>
                    <a:lumOff val="25000"/>
                  </a:prstClr>
                </a:solidFill>
              </a:rPr>
              <a:t> , </a:t>
            </a:r>
            <a:r>
              <a:rPr lang="en-US" sz="2000" dirty="0">
                <a:solidFill>
                  <a:prstClr val="black">
                    <a:lumMod val="75000"/>
                    <a:lumOff val="25000"/>
                  </a:prstClr>
                </a:solidFill>
              </a:rPr>
              <a:t>“</a:t>
            </a:r>
            <a:r>
              <a:rPr lang="en-US" sz="2000" dirty="0">
                <a:solidFill>
                  <a:prstClr val="black">
                    <a:lumMod val="75000"/>
                    <a:lumOff val="25000"/>
                  </a:prstClr>
                </a:solidFill>
                <a:hlinkClick r:id="rId7"/>
              </a:rPr>
              <a:t>Worst confusion over a fake blood bag ever </a:t>
            </a:r>
            <a:r>
              <a:rPr lang="en-US" sz="2000" dirty="0">
                <a:solidFill>
                  <a:prstClr val="black">
                    <a:lumMod val="75000"/>
                    <a:lumOff val="25000"/>
                  </a:prstClr>
                </a:solidFill>
              </a:rPr>
              <a:t>”,  </a:t>
            </a:r>
            <a:r>
              <a:rPr lang="el-GR" sz="2000" dirty="0" smtClean="0">
                <a:solidFill>
                  <a:prstClr val="black">
                    <a:lumMod val="75000"/>
                    <a:lumOff val="25000"/>
                  </a:prstClr>
                </a:solidFill>
              </a:rPr>
              <a:t>από</a:t>
            </a:r>
            <a:r>
              <a:rPr lang="en-US" sz="2000" dirty="0">
                <a:solidFill>
                  <a:prstClr val="black">
                    <a:lumMod val="75000"/>
                    <a:lumOff val="25000"/>
                  </a:prstClr>
                </a:solidFill>
              </a:rPr>
              <a:t> </a:t>
            </a:r>
            <a:r>
              <a:rPr lang="en-US" sz="2000" dirty="0">
                <a:solidFill>
                  <a:prstClr val="black">
                    <a:lumMod val="75000"/>
                    <a:lumOff val="25000"/>
                  </a:prstClr>
                </a:solidFill>
                <a:hlinkClick r:id="rId8"/>
              </a:rPr>
              <a:t>ThatsABigIf</a:t>
            </a:r>
            <a:r>
              <a:rPr lang="en-US" sz="2000" dirty="0">
                <a:solidFill>
                  <a:prstClr val="black">
                    <a:lumMod val="75000"/>
                    <a:lumOff val="25000"/>
                  </a:prstClr>
                </a:solidFill>
                <a:hlinkClick r:id="rId4"/>
              </a:rPr>
              <a:t> </a:t>
            </a:r>
            <a:r>
              <a:rPr lang="el-GR" sz="2000" dirty="0">
                <a:solidFill>
                  <a:prstClr val="black">
                    <a:lumMod val="75000"/>
                    <a:lumOff val="25000"/>
                  </a:prstClr>
                </a:solidFill>
                <a:hlinkClick r:id="rId5"/>
              </a:rPr>
              <a:t> </a:t>
            </a:r>
            <a:r>
              <a:rPr lang="el-GR" sz="2000" dirty="0" smtClean="0">
                <a:solidFill>
                  <a:prstClr val="black">
                    <a:lumMod val="75000"/>
                    <a:lumOff val="25000"/>
                  </a:prstClr>
                </a:solidFill>
              </a:rPr>
              <a:t>διαθέσιμο με άδεια</a:t>
            </a:r>
            <a:r>
              <a:rPr lang="en-US" sz="2000" dirty="0" smtClean="0">
                <a:solidFill>
                  <a:prstClr val="black">
                    <a:lumMod val="75000"/>
                    <a:lumOff val="25000"/>
                  </a:prstClr>
                </a:solidFill>
              </a:rPr>
              <a:t>  </a:t>
            </a:r>
            <a:r>
              <a:rPr lang="en-US" sz="2000" dirty="0">
                <a:solidFill>
                  <a:prstClr val="black">
                    <a:lumMod val="75000"/>
                    <a:lumOff val="25000"/>
                  </a:prstClr>
                </a:solidFill>
                <a:hlinkClick r:id="rId9"/>
              </a:rPr>
              <a:t>CC BY </a:t>
            </a:r>
            <a:r>
              <a:rPr lang="en-US" sz="2000" dirty="0" smtClean="0">
                <a:solidFill>
                  <a:prstClr val="black">
                    <a:lumMod val="75000"/>
                    <a:lumOff val="25000"/>
                  </a:prstClr>
                </a:solidFill>
                <a:hlinkClick r:id="rId9"/>
              </a:rPr>
              <a:t>2.5</a:t>
            </a:r>
            <a:r>
              <a:rPr lang="en-US" sz="2000" dirty="0" smtClean="0">
                <a:solidFill>
                  <a:prstClr val="black">
                    <a:lumMod val="75000"/>
                    <a:lumOff val="25000"/>
                  </a:prstClr>
                </a:solidFill>
              </a:rPr>
              <a:t>, </a:t>
            </a:r>
            <a:r>
              <a:rPr lang="en-US" sz="2000" dirty="0">
                <a:solidFill>
                  <a:prstClr val="black">
                    <a:lumMod val="75000"/>
                    <a:lumOff val="25000"/>
                  </a:prstClr>
                </a:solidFill>
              </a:rPr>
              <a:t>“</a:t>
            </a:r>
            <a:r>
              <a:rPr lang="en-US" sz="2000" dirty="0">
                <a:solidFill>
                  <a:prstClr val="black">
                    <a:lumMod val="75000"/>
                    <a:lumOff val="25000"/>
                  </a:prstClr>
                </a:solidFill>
                <a:hlinkClick r:id="rId10"/>
              </a:rPr>
              <a:t>Platelet blood bag</a:t>
            </a:r>
            <a:r>
              <a:rPr lang="en-US" sz="2000" dirty="0">
                <a:solidFill>
                  <a:prstClr val="black">
                    <a:lumMod val="75000"/>
                    <a:lumOff val="25000"/>
                  </a:prstClr>
                </a:solidFill>
              </a:rPr>
              <a:t>”,  </a:t>
            </a:r>
            <a:r>
              <a:rPr lang="el-GR" sz="2000" dirty="0" smtClean="0">
                <a:solidFill>
                  <a:prstClr val="black">
                    <a:lumMod val="75000"/>
                    <a:lumOff val="25000"/>
                  </a:prstClr>
                </a:solidFill>
              </a:rPr>
              <a:t>από</a:t>
            </a:r>
            <a:r>
              <a:rPr lang="en-US" sz="2000" dirty="0">
                <a:solidFill>
                  <a:prstClr val="black">
                    <a:lumMod val="75000"/>
                    <a:lumOff val="25000"/>
                  </a:prstClr>
                </a:solidFill>
              </a:rPr>
              <a:t> </a:t>
            </a:r>
            <a:r>
              <a:rPr lang="en-US" sz="2000" dirty="0">
                <a:solidFill>
                  <a:prstClr val="black">
                    <a:lumMod val="75000"/>
                    <a:lumOff val="25000"/>
                  </a:prstClr>
                </a:solidFill>
                <a:hlinkClick r:id="rId5"/>
              </a:rPr>
              <a:t>PhilippN</a:t>
            </a:r>
            <a:r>
              <a:rPr lang="el-GR" sz="2000" dirty="0">
                <a:solidFill>
                  <a:prstClr val="black">
                    <a:lumMod val="75000"/>
                    <a:lumOff val="25000"/>
                  </a:prstClr>
                </a:solidFill>
                <a:hlinkClick r:id="rId5"/>
              </a:rPr>
              <a:t> </a:t>
            </a:r>
            <a:r>
              <a:rPr lang="el-GR" sz="2000" dirty="0" smtClean="0">
                <a:solidFill>
                  <a:prstClr val="black">
                    <a:lumMod val="75000"/>
                    <a:lumOff val="25000"/>
                  </a:prstClr>
                </a:solidFill>
              </a:rPr>
              <a:t>διαθέσιμο ως κοινό κτήμα</a:t>
            </a:r>
            <a:r>
              <a:rPr lang="en-US" sz="2000" dirty="0" smtClean="0">
                <a:solidFill>
                  <a:prstClr val="black">
                    <a:lumMod val="75000"/>
                    <a:lumOff val="25000"/>
                  </a:prstClr>
                </a:solidFill>
              </a:rPr>
              <a:t>, “</a:t>
            </a:r>
            <a:r>
              <a:rPr lang="en-US" sz="2000" dirty="0">
                <a:solidFill>
                  <a:prstClr val="black">
                    <a:lumMod val="75000"/>
                    <a:lumOff val="25000"/>
                  </a:prstClr>
                </a:solidFill>
                <a:hlinkClick r:id="rId11"/>
              </a:rPr>
              <a:t>FreshFrozenPlasma</a:t>
            </a:r>
            <a:r>
              <a:rPr lang="en-US" sz="2000" dirty="0">
                <a:solidFill>
                  <a:prstClr val="black">
                    <a:lumMod val="75000"/>
                    <a:lumOff val="25000"/>
                  </a:prstClr>
                </a:solidFill>
              </a:rPr>
              <a:t>”,  </a:t>
            </a:r>
            <a:r>
              <a:rPr lang="el-GR" sz="2000" dirty="0" smtClean="0">
                <a:solidFill>
                  <a:prstClr val="black">
                    <a:lumMod val="75000"/>
                    <a:lumOff val="25000"/>
                  </a:prstClr>
                </a:solidFill>
              </a:rPr>
              <a:t>από</a:t>
            </a:r>
            <a:r>
              <a:rPr lang="en-US" sz="2000" dirty="0">
                <a:solidFill>
                  <a:prstClr val="black">
                    <a:lumMod val="75000"/>
                    <a:lumOff val="25000"/>
                  </a:prstClr>
                </a:solidFill>
              </a:rPr>
              <a:t> </a:t>
            </a:r>
            <a:r>
              <a:rPr lang="en-US" sz="2000" dirty="0">
                <a:solidFill>
                  <a:prstClr val="black">
                    <a:lumMod val="75000"/>
                    <a:lumOff val="25000"/>
                  </a:prstClr>
                </a:solidFill>
                <a:hlinkClick r:id="rId12"/>
              </a:rPr>
              <a:t>DiverDave </a:t>
            </a:r>
            <a:r>
              <a:rPr lang="el-GR" sz="2000" dirty="0" smtClean="0">
                <a:solidFill>
                  <a:prstClr val="black">
                    <a:lumMod val="75000"/>
                    <a:lumOff val="25000"/>
                  </a:prstClr>
                </a:solidFill>
              </a:rPr>
              <a:t>διαθέσιμο με άδεια</a:t>
            </a:r>
            <a:r>
              <a:rPr lang="en-US" sz="2000" dirty="0" smtClean="0">
                <a:solidFill>
                  <a:prstClr val="black">
                    <a:lumMod val="75000"/>
                    <a:lumOff val="25000"/>
                  </a:prstClr>
                </a:solidFill>
              </a:rPr>
              <a:t>  </a:t>
            </a:r>
            <a:r>
              <a:rPr lang="en-US" sz="2000" dirty="0">
                <a:solidFill>
                  <a:prstClr val="black">
                    <a:lumMod val="75000"/>
                    <a:lumOff val="25000"/>
                  </a:prstClr>
                </a:solidFill>
                <a:hlinkClick r:id="rId13"/>
              </a:rPr>
              <a:t>CC BY-SA </a:t>
            </a:r>
            <a:r>
              <a:rPr lang="en-US" sz="2000" dirty="0" smtClean="0">
                <a:solidFill>
                  <a:prstClr val="black">
                    <a:lumMod val="75000"/>
                    <a:lumOff val="25000"/>
                  </a:prstClr>
                </a:solidFill>
                <a:hlinkClick r:id="rId13"/>
              </a:rPr>
              <a:t>3.0</a:t>
            </a:r>
            <a:r>
              <a:rPr lang="en-US" sz="2000" dirty="0" smtClean="0">
                <a:solidFill>
                  <a:prstClr val="black">
                    <a:lumMod val="75000"/>
                    <a:lumOff val="25000"/>
                  </a:prstClr>
                </a:solidFill>
              </a:rPr>
              <a:t>, </a:t>
            </a:r>
            <a:r>
              <a:rPr lang="en-US" sz="2000" dirty="0">
                <a:solidFill>
                  <a:prstClr val="black">
                    <a:lumMod val="75000"/>
                    <a:lumOff val="25000"/>
                  </a:prstClr>
                </a:solidFill>
              </a:rPr>
              <a:t>“</a:t>
            </a:r>
            <a:r>
              <a:rPr lang="en-US" sz="2000" dirty="0">
                <a:solidFill>
                  <a:prstClr val="black">
                    <a:lumMod val="75000"/>
                    <a:lumOff val="25000"/>
                  </a:prstClr>
                </a:solidFill>
                <a:hlinkClick r:id="rId14"/>
              </a:rPr>
              <a:t>blood bags</a:t>
            </a:r>
            <a:r>
              <a:rPr lang="en-US" sz="2000" dirty="0">
                <a:solidFill>
                  <a:prstClr val="black">
                    <a:lumMod val="75000"/>
                    <a:lumOff val="25000"/>
                  </a:prstClr>
                </a:solidFill>
              </a:rPr>
              <a:t>”,  </a:t>
            </a:r>
            <a:r>
              <a:rPr lang="el-GR" sz="2000" dirty="0" smtClean="0">
                <a:solidFill>
                  <a:prstClr val="black">
                    <a:lumMod val="75000"/>
                    <a:lumOff val="25000"/>
                  </a:prstClr>
                </a:solidFill>
              </a:rPr>
              <a:t>από</a:t>
            </a:r>
            <a:r>
              <a:rPr lang="en-US" sz="2000" dirty="0">
                <a:solidFill>
                  <a:prstClr val="black">
                    <a:lumMod val="75000"/>
                    <a:lumOff val="25000"/>
                  </a:prstClr>
                </a:solidFill>
              </a:rPr>
              <a:t> </a:t>
            </a:r>
            <a:r>
              <a:rPr lang="en-US" sz="2000" dirty="0">
                <a:solidFill>
                  <a:prstClr val="black">
                    <a:lumMod val="75000"/>
                    <a:lumOff val="25000"/>
                  </a:prstClr>
                </a:solidFill>
                <a:hlinkClick r:id="rId15"/>
              </a:rPr>
              <a:t>sabinurce</a:t>
            </a:r>
            <a:r>
              <a:rPr lang="en-US" sz="2000" dirty="0">
                <a:solidFill>
                  <a:prstClr val="black">
                    <a:lumMod val="75000"/>
                    <a:lumOff val="25000"/>
                  </a:prstClr>
                </a:solidFill>
              </a:rPr>
              <a:t> </a:t>
            </a:r>
            <a:r>
              <a:rPr lang="el-GR" sz="2000" dirty="0">
                <a:solidFill>
                  <a:prstClr val="black">
                    <a:lumMod val="75000"/>
                    <a:lumOff val="25000"/>
                  </a:prstClr>
                </a:solidFill>
              </a:rPr>
              <a:t> </a:t>
            </a:r>
            <a:r>
              <a:rPr lang="el-GR" sz="2000" dirty="0" smtClean="0">
                <a:solidFill>
                  <a:prstClr val="black">
                    <a:lumMod val="75000"/>
                    <a:lumOff val="25000"/>
                  </a:prstClr>
                </a:solidFill>
              </a:rPr>
              <a:t>διαθέσιμο ως κοινό κτήμα.</a:t>
            </a:r>
            <a:endParaRPr lang="en-US" sz="2400" dirty="0" smtClean="0"/>
          </a:p>
          <a:p>
            <a:pPr>
              <a:spcBef>
                <a:spcPts val="2400"/>
              </a:spcBef>
            </a:pPr>
            <a:endParaRPr lang="en-US" sz="2400" dirty="0"/>
          </a:p>
        </p:txBody>
      </p:sp>
      <p:sp>
        <p:nvSpPr>
          <p:cNvPr id="5" name="Rectangle 5"/>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4531329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Στυλιανός Παρισσόπουλος</a:t>
            </a:r>
            <a:r>
              <a:rPr lang="en-US" sz="2000" dirty="0" smtClean="0"/>
              <a:t> </a:t>
            </a:r>
            <a:r>
              <a:rPr lang="el-GR" sz="2000" dirty="0" smtClean="0"/>
              <a:t>201</a:t>
            </a:r>
            <a:r>
              <a:rPr lang="en-US" sz="2000" dirty="0" smtClean="0"/>
              <a:t>3</a:t>
            </a:r>
            <a:r>
              <a:rPr lang="el-GR" sz="2000" dirty="0" smtClean="0"/>
              <a:t>. </a:t>
            </a:r>
            <a:r>
              <a:rPr lang="el-GR" sz="2000" dirty="0"/>
              <a:t>Στυλιανός Παρισσόπουλος. </a:t>
            </a:r>
            <a:r>
              <a:rPr lang="el-GR" sz="2000" dirty="0" smtClean="0"/>
              <a:t>«Παθολογική Νοσηλευτική Ι (Ε). Ενότητα 3</a:t>
            </a:r>
            <a:r>
              <a:rPr lang="en-US" sz="2000" dirty="0" smtClean="0"/>
              <a:t>:</a:t>
            </a:r>
            <a:r>
              <a:rPr lang="el-GR" sz="2000" dirty="0"/>
              <a:t> Μετάγγιση».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Οι πρώτες </a:t>
            </a:r>
            <a:r>
              <a:rPr lang="el-GR" dirty="0" smtClean="0"/>
              <a:t>μεταγγίσεις</a:t>
            </a:r>
            <a:r>
              <a:rPr lang="en-US" dirty="0" smtClean="0"/>
              <a:t> </a:t>
            </a:r>
            <a:r>
              <a:rPr lang="en-US" sz="3200" b="0" dirty="0" smtClean="0"/>
              <a:t>(1 </a:t>
            </a:r>
            <a:r>
              <a:rPr lang="el-GR" sz="3200" b="0" dirty="0" smtClean="0"/>
              <a:t>από 2)</a:t>
            </a:r>
            <a:endParaRPr lang="el-GR" sz="3200" b="0" dirty="0"/>
          </a:p>
        </p:txBody>
      </p:sp>
      <p:sp>
        <p:nvSpPr>
          <p:cNvPr id="7" name="Rectangle 6"/>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196752"/>
            <a:ext cx="4762872" cy="5040560"/>
          </a:xfrm>
        </p:spPr>
        <p:txBody>
          <a:bodyPr>
            <a:normAutofit/>
          </a:bodyPr>
          <a:lstStyle/>
          <a:p>
            <a:pPr>
              <a:spcBef>
                <a:spcPts val="3000"/>
              </a:spcBef>
            </a:pPr>
            <a:r>
              <a:rPr lang="el-GR" sz="2400" dirty="0"/>
              <a:t>1η μετάγγιση: </a:t>
            </a:r>
            <a:r>
              <a:rPr lang="el-GR" sz="2400" dirty="0" smtClean="0"/>
              <a:t>1665</a:t>
            </a:r>
            <a:r>
              <a:rPr lang="en-US" sz="2400" dirty="0" smtClean="0"/>
              <a:t>,</a:t>
            </a:r>
            <a:endParaRPr lang="el-GR" sz="2400" dirty="0"/>
          </a:p>
          <a:p>
            <a:pPr>
              <a:spcBef>
                <a:spcPts val="3000"/>
              </a:spcBef>
            </a:pPr>
            <a:r>
              <a:rPr lang="el-GR" sz="2400" dirty="0"/>
              <a:t>1η μετάγγιση σε άνθρωπο: </a:t>
            </a:r>
            <a:r>
              <a:rPr lang="el-GR" sz="2400" dirty="0" smtClean="0"/>
              <a:t>1795</a:t>
            </a:r>
            <a:r>
              <a:rPr lang="en-US" sz="2400" dirty="0" smtClean="0"/>
              <a:t>,</a:t>
            </a:r>
            <a:endParaRPr lang="el-GR" sz="2400" dirty="0"/>
          </a:p>
          <a:p>
            <a:pPr>
              <a:spcBef>
                <a:spcPts val="3000"/>
              </a:spcBef>
            </a:pPr>
            <a:r>
              <a:rPr lang="el-GR" sz="2400" dirty="0"/>
              <a:t>1η μετάγγιση ανθρώπινου αίματος σε αιμορραγία: </a:t>
            </a:r>
            <a:r>
              <a:rPr lang="el-GR" sz="2400" dirty="0" smtClean="0"/>
              <a:t>1818</a:t>
            </a:r>
            <a:r>
              <a:rPr lang="en-US" sz="2400" dirty="0" smtClean="0"/>
              <a:t>,</a:t>
            </a:r>
            <a:endParaRPr lang="el-GR" sz="2400" dirty="0"/>
          </a:p>
          <a:p>
            <a:pPr marL="719138" indent="-365125">
              <a:spcBef>
                <a:spcPts val="1800"/>
              </a:spcBef>
              <a:buFont typeface="Calibri" pitchFamily="34" charset="0"/>
              <a:buChar char="‐"/>
            </a:pPr>
            <a:r>
              <a:rPr lang="el-GR" sz="2400" dirty="0"/>
              <a:t>Dr. Blundell, </a:t>
            </a:r>
            <a:r>
              <a:rPr lang="el-GR" sz="2400" dirty="0" smtClean="0"/>
              <a:t>Λονδίνο</a:t>
            </a:r>
            <a:r>
              <a:rPr lang="en-US" sz="2400" dirty="0" smtClean="0"/>
              <a:t>,</a:t>
            </a:r>
            <a:endParaRPr lang="el-GR" sz="2400" dirty="0"/>
          </a:p>
          <a:p>
            <a:pPr>
              <a:spcBef>
                <a:spcPts val="3000"/>
              </a:spcBef>
            </a:pPr>
            <a:r>
              <a:rPr lang="el-GR" sz="2400" dirty="0"/>
              <a:t>Διασταύρωση αίματος:  </a:t>
            </a:r>
            <a:r>
              <a:rPr lang="el-GR" sz="2400" dirty="0" smtClean="0"/>
              <a:t>1901</a:t>
            </a:r>
            <a:r>
              <a:rPr lang="en-US" sz="2400" dirty="0" smtClean="0"/>
              <a:t>,</a:t>
            </a:r>
            <a:endParaRPr lang="el-GR" sz="2400" dirty="0"/>
          </a:p>
          <a:p>
            <a:pPr>
              <a:spcBef>
                <a:spcPts val="3000"/>
              </a:spcBef>
            </a:pPr>
            <a:r>
              <a:rPr lang="el-GR" sz="2400" dirty="0"/>
              <a:t>1η τράπεζα αίματος: </a:t>
            </a:r>
            <a:r>
              <a:rPr lang="el-GR" sz="2400" dirty="0" smtClean="0"/>
              <a:t>1932</a:t>
            </a:r>
            <a:r>
              <a:rPr lang="en-US" sz="2400" dirty="0" smtClean="0"/>
              <a:t>,</a:t>
            </a:r>
            <a:endParaRPr lang="el-GR" sz="2400" dirty="0"/>
          </a:p>
          <a:p>
            <a:pPr marL="719138" indent="-365125">
              <a:spcBef>
                <a:spcPts val="1800"/>
              </a:spcBef>
              <a:buFont typeface="Calibri" pitchFamily="34" charset="0"/>
              <a:buChar char="‐"/>
            </a:pPr>
            <a:r>
              <a:rPr lang="el-GR" sz="2400" dirty="0" smtClean="0"/>
              <a:t>Leningrad</a:t>
            </a:r>
            <a:r>
              <a:rPr lang="en-US" sz="2400" dirty="0" smtClean="0"/>
              <a:t>.</a:t>
            </a:r>
            <a:endParaRPr lang="el-GR" sz="240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268760"/>
            <a:ext cx="3385319" cy="41756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688359" y="5478379"/>
            <a:ext cx="2736776" cy="646331"/>
          </a:xfrm>
          <a:prstGeom prst="rect">
            <a:avLst/>
          </a:prstGeom>
        </p:spPr>
        <p:txBody>
          <a:bodyPr wrap="square">
            <a:spAutoFit/>
          </a:bodyPr>
          <a:lstStyle/>
          <a:p>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Direct-blood-transfusion</a:t>
            </a: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Magnus </a:t>
            </a:r>
            <a:r>
              <a:rPr lang="en-US" sz="1200" dirty="0" smtClean="0">
                <a:solidFill>
                  <a:prstClr val="black">
                    <a:lumMod val="75000"/>
                    <a:lumOff val="25000"/>
                  </a:prstClr>
                </a:solidFill>
                <a:latin typeface="Calibri"/>
                <a:hlinkClick r:id="rId4"/>
              </a:rPr>
              <a:t>Manske</a:t>
            </a:r>
            <a:r>
              <a:rPr lang="el-GR" sz="1200" dirty="0" smtClean="0">
                <a:solidFill>
                  <a:prstClr val="black">
                    <a:lumMod val="75000"/>
                    <a:lumOff val="25000"/>
                  </a:prstClr>
                </a:solidFill>
                <a:latin typeface="Calibri"/>
              </a:rPr>
              <a:t> διαθέσιμο με άδεια</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CC BY-SA 3.0</a:t>
            </a:r>
            <a:endParaRPr lang="en-US" sz="1200" dirty="0">
              <a:solidFill>
                <a:prstClr val="black">
                  <a:lumMod val="75000"/>
                  <a:lumOff val="25000"/>
                </a:prstClr>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32565615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8735839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2546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Οι πρώτες μεταγγίσεις </a:t>
            </a:r>
            <a:r>
              <a:rPr lang="el-GR" sz="3200" b="0" dirty="0" smtClean="0"/>
              <a:t>(2 </a:t>
            </a:r>
            <a:r>
              <a:rPr lang="el-GR" sz="3200" b="0" dirty="0"/>
              <a:t>από 2)</a:t>
            </a:r>
          </a:p>
        </p:txBody>
      </p:sp>
      <p:sp>
        <p:nvSpPr>
          <p:cNvPr id="7" name="Rectangle 6"/>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5" name="Content Placeholder 4"/>
          <p:cNvPicPr>
            <a:picLocks noGrp="1" noChangeAspect="1"/>
          </p:cNvPicPr>
          <p:nvPr>
            <p:ph idx="1"/>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43608" y="1268760"/>
            <a:ext cx="7128792" cy="4646849"/>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a:off x="2231740" y="6217782"/>
            <a:ext cx="4752528" cy="276999"/>
          </a:xfrm>
          <a:prstGeom prst="rect">
            <a:avLst/>
          </a:prstGeom>
        </p:spPr>
        <p:txBody>
          <a:bodyPr wrap="square">
            <a:spAutoFit/>
          </a:bodyPr>
          <a:lstStyle/>
          <a:p>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Agote 1a transfusión</a:t>
            </a: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Csoliverez</a:t>
            </a:r>
            <a:r>
              <a:rPr lang="el-GR" sz="1200" dirty="0" smtClean="0">
                <a:solidFill>
                  <a:prstClr val="black">
                    <a:lumMod val="75000"/>
                    <a:lumOff val="25000"/>
                  </a:prstClr>
                </a:solidFill>
                <a:latin typeface="Calibri"/>
                <a:hlinkClick r:id="rId4"/>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969915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dirty="0" smtClean="0"/>
              <a:t>Κριτήρια Επιλογής Αιμοδότου </a:t>
            </a:r>
            <a:r>
              <a:rPr lang="el-GR" sz="3200" b="0" dirty="0" smtClean="0"/>
              <a:t>(1 από 3)</a:t>
            </a:r>
            <a:endParaRPr lang="el-GR" sz="3200" b="0"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p:txBody>
          <a:bodyPr/>
          <a:lstStyle/>
          <a:p>
            <a:pPr marL="0" indent="0">
              <a:buNone/>
            </a:pPr>
            <a:r>
              <a:rPr lang="el-GR" sz="2600" b="1" dirty="0">
                <a:solidFill>
                  <a:srgbClr val="820000"/>
                </a:solidFill>
              </a:rPr>
              <a:t>Για την προστασία του δότη</a:t>
            </a:r>
          </a:p>
          <a:p>
            <a:pPr>
              <a:spcBef>
                <a:spcPts val="3000"/>
              </a:spcBef>
            </a:pPr>
            <a:r>
              <a:rPr lang="el-GR" sz="2400" dirty="0" smtClean="0"/>
              <a:t>Ηλικία </a:t>
            </a:r>
            <a:r>
              <a:rPr lang="el-GR" sz="2400" dirty="0"/>
              <a:t>18-65 </a:t>
            </a:r>
            <a:r>
              <a:rPr lang="el-GR" sz="2400" dirty="0" smtClean="0"/>
              <a:t>ετών</a:t>
            </a:r>
            <a:r>
              <a:rPr lang="en-US" sz="2400" dirty="0" smtClean="0"/>
              <a:t>,</a:t>
            </a:r>
            <a:endParaRPr lang="el-GR" sz="2400" dirty="0"/>
          </a:p>
          <a:p>
            <a:pPr>
              <a:spcBef>
                <a:spcPts val="3000"/>
              </a:spcBef>
            </a:pPr>
            <a:r>
              <a:rPr lang="el-GR" sz="2400" dirty="0" smtClean="0"/>
              <a:t>Βάρος </a:t>
            </a:r>
            <a:r>
              <a:rPr lang="el-GR" sz="2400" dirty="0"/>
              <a:t>σώματος όχι κάτω από  50 </a:t>
            </a:r>
            <a:r>
              <a:rPr lang="el-GR" sz="2400" dirty="0" smtClean="0"/>
              <a:t>Kg</a:t>
            </a:r>
            <a:r>
              <a:rPr lang="en-US" sz="2400" dirty="0" smtClean="0"/>
              <a:t>,</a:t>
            </a:r>
            <a:endParaRPr lang="el-GR" sz="2400" dirty="0"/>
          </a:p>
          <a:p>
            <a:pPr>
              <a:spcBef>
                <a:spcPts val="3000"/>
              </a:spcBef>
            </a:pPr>
            <a:r>
              <a:rPr lang="el-GR" sz="2400" dirty="0" smtClean="0"/>
              <a:t>Πρόσφατη </a:t>
            </a:r>
            <a:r>
              <a:rPr lang="el-GR" sz="2400" dirty="0"/>
              <a:t>αιμοδοσία (όχι 2-3 μήνες </a:t>
            </a:r>
            <a:r>
              <a:rPr lang="el-GR" sz="2400" dirty="0" smtClean="0"/>
              <a:t>πριν</a:t>
            </a:r>
            <a:r>
              <a:rPr lang="el-GR" sz="2400" dirty="0"/>
              <a:t>)</a:t>
            </a:r>
            <a:r>
              <a:rPr lang="el-GR" sz="2400" dirty="0" smtClean="0"/>
              <a:t>‏</a:t>
            </a:r>
            <a:r>
              <a:rPr lang="en-US" sz="2400" dirty="0" smtClean="0"/>
              <a:t>,</a:t>
            </a:r>
            <a:endParaRPr lang="el-GR" sz="2400" dirty="0"/>
          </a:p>
          <a:p>
            <a:pPr>
              <a:spcBef>
                <a:spcPts val="3000"/>
              </a:spcBef>
            </a:pPr>
            <a:r>
              <a:rPr lang="el-GR" sz="2400" dirty="0" smtClean="0"/>
              <a:t>Τελευταίος </a:t>
            </a:r>
            <a:r>
              <a:rPr lang="el-GR" sz="2400" dirty="0"/>
              <a:t>τοκετός (6 </a:t>
            </a:r>
            <a:r>
              <a:rPr lang="el-GR" sz="2400" dirty="0" smtClean="0"/>
              <a:t>μήνες)</a:t>
            </a:r>
            <a:r>
              <a:rPr lang="en-US" sz="2400" dirty="0" smtClean="0"/>
              <a:t>,</a:t>
            </a:r>
            <a:endParaRPr lang="el-GR" sz="2400" dirty="0"/>
          </a:p>
          <a:p>
            <a:pPr>
              <a:spcBef>
                <a:spcPts val="3000"/>
              </a:spcBef>
            </a:pPr>
            <a:r>
              <a:rPr lang="el-GR" sz="2400" dirty="0" smtClean="0"/>
              <a:t>Αιματοκρίτης και αρτηριακή πίεση σε </a:t>
            </a:r>
            <a:r>
              <a:rPr lang="el-GR" sz="2400" dirty="0"/>
              <a:t>φυσιολογικές </a:t>
            </a:r>
            <a:r>
              <a:rPr lang="el-GR" sz="2400" dirty="0" smtClean="0"/>
              <a:t>τιμές</a:t>
            </a:r>
            <a:r>
              <a:rPr lang="en-US" sz="2400" dirty="0" smtClean="0"/>
              <a:t>.</a:t>
            </a:r>
            <a:endParaRPr lang="el-GR" sz="2400" dirty="0"/>
          </a:p>
          <a:p>
            <a:pPr marL="0" indent="0">
              <a:buNone/>
            </a:pPr>
            <a:endParaRPr lang="el-GR" dirty="0"/>
          </a:p>
        </p:txBody>
      </p:sp>
      <p:cxnSp>
        <p:nvCxnSpPr>
          <p:cNvPr id="7" name="Straight Connector 6"/>
          <p:cNvCxnSpPr/>
          <p:nvPr/>
        </p:nvCxnSpPr>
        <p:spPr>
          <a:xfrm>
            <a:off x="539552" y="1772816"/>
            <a:ext cx="38884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4191113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dirty="0"/>
              <a:t>Κριτήρια Επιλογής Αιμοδότου </a:t>
            </a:r>
            <a:r>
              <a:rPr lang="el-GR" sz="3200" b="0" dirty="0" smtClean="0"/>
              <a:t>(2 από </a:t>
            </a:r>
            <a:r>
              <a:rPr lang="el-GR" sz="3200" b="0" dirty="0"/>
              <a:t>3)</a:t>
            </a:r>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196752"/>
            <a:ext cx="8229600" cy="5400600"/>
          </a:xfrm>
        </p:spPr>
        <p:txBody>
          <a:bodyPr>
            <a:normAutofit lnSpcReduction="10000"/>
          </a:bodyPr>
          <a:lstStyle/>
          <a:p>
            <a:pPr marL="0" indent="0">
              <a:buNone/>
            </a:pPr>
            <a:r>
              <a:rPr lang="el-GR" sz="2600" b="1" dirty="0">
                <a:solidFill>
                  <a:srgbClr val="820000"/>
                </a:solidFill>
              </a:rPr>
              <a:t>Για την προστασία του δέκτη</a:t>
            </a:r>
          </a:p>
          <a:p>
            <a:pPr>
              <a:spcBef>
                <a:spcPts val="1800"/>
              </a:spcBef>
            </a:pPr>
            <a:r>
              <a:rPr lang="el-GR" sz="2400" dirty="0"/>
              <a:t>Αποφεύγεται να δώσουν αίμα όσοι είναι ή έχουν:</a:t>
            </a:r>
          </a:p>
          <a:p>
            <a:pPr>
              <a:spcBef>
                <a:spcPts val="1800"/>
              </a:spcBef>
            </a:pPr>
            <a:r>
              <a:rPr lang="el-GR" sz="2400" dirty="0" smtClean="0"/>
              <a:t>Πάσχοντες </a:t>
            </a:r>
            <a:r>
              <a:rPr lang="el-GR" sz="2400" dirty="0"/>
              <a:t>ή φορείς του HIV, ηπατίτιδα Β &amp; C, σύφιλη, καρκίνο</a:t>
            </a:r>
          </a:p>
          <a:p>
            <a:pPr>
              <a:spcBef>
                <a:spcPts val="1800"/>
              </a:spcBef>
            </a:pPr>
            <a:r>
              <a:rPr lang="el-GR" sz="2400" dirty="0" smtClean="0"/>
              <a:t>Αιμολυτικά </a:t>
            </a:r>
            <a:r>
              <a:rPr lang="el-GR" sz="2400" dirty="0"/>
              <a:t>νοσήματα, ελονοσία, φυματίωση, σακχαρώδη διαβήτη</a:t>
            </a:r>
          </a:p>
          <a:p>
            <a:pPr>
              <a:spcBef>
                <a:spcPts val="1800"/>
              </a:spcBef>
            </a:pPr>
            <a:r>
              <a:rPr lang="el-GR" sz="2400" dirty="0" smtClean="0"/>
              <a:t>Αλλεργίες</a:t>
            </a:r>
            <a:endParaRPr lang="el-GR" sz="2400" dirty="0"/>
          </a:p>
          <a:p>
            <a:pPr>
              <a:spcBef>
                <a:spcPts val="1800"/>
              </a:spcBef>
            </a:pPr>
            <a:r>
              <a:rPr lang="el-GR" sz="2400" dirty="0" smtClean="0"/>
              <a:t>Όσοι </a:t>
            </a:r>
            <a:r>
              <a:rPr lang="el-GR" sz="2400" dirty="0"/>
              <a:t>κάνουν λήψη αλκοόλ, ναρκωτικών</a:t>
            </a:r>
          </a:p>
          <a:p>
            <a:pPr>
              <a:spcBef>
                <a:spcPts val="1800"/>
              </a:spcBef>
            </a:pPr>
            <a:r>
              <a:rPr lang="el-GR" sz="2400" dirty="0" smtClean="0"/>
              <a:t>Μετά από </a:t>
            </a:r>
            <a:r>
              <a:rPr lang="el-GR" sz="2400" dirty="0"/>
              <a:t>πρόσφατους εμβολιασμούς, χειρουργικές επεμβάσεις</a:t>
            </a:r>
          </a:p>
          <a:p>
            <a:pPr>
              <a:spcBef>
                <a:spcPts val="1800"/>
              </a:spcBef>
            </a:pPr>
            <a:r>
              <a:rPr lang="el-GR" sz="2400" dirty="0"/>
              <a:t>Ομάδες υψηλού </a:t>
            </a:r>
            <a:r>
              <a:rPr lang="el-GR" sz="2400" dirty="0" smtClean="0"/>
              <a:t>κινδύνου (συζήτηση στην αίθουσα)</a:t>
            </a:r>
            <a:endParaRPr lang="el-GR" sz="2400" dirty="0"/>
          </a:p>
        </p:txBody>
      </p:sp>
      <p:cxnSp>
        <p:nvCxnSpPr>
          <p:cNvPr id="6" name="Straight Connector 5"/>
          <p:cNvCxnSpPr/>
          <p:nvPr/>
        </p:nvCxnSpPr>
        <p:spPr>
          <a:xfrm>
            <a:off x="539552" y="1700808"/>
            <a:ext cx="40324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3066752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dirty="0"/>
              <a:t>Κριτήρια Επιλογής Αιμοδότου </a:t>
            </a:r>
            <a:r>
              <a:rPr lang="el-GR" sz="3200" b="0" dirty="0" smtClean="0"/>
              <a:t>(3 </a:t>
            </a:r>
            <a:r>
              <a:rPr lang="el-GR" sz="3200" b="0" dirty="0"/>
              <a:t>από 3)</a:t>
            </a:r>
          </a:p>
        </p:txBody>
      </p:sp>
      <p:sp>
        <p:nvSpPr>
          <p:cNvPr id="7" name="Rectangle 6"/>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67544" y="1163616"/>
            <a:ext cx="5165827" cy="2553416"/>
          </a:xfrm>
        </p:spPr>
        <p:txBody>
          <a:bodyPr>
            <a:normAutofit/>
          </a:bodyPr>
          <a:lstStyle/>
          <a:p>
            <a:pPr marL="0" indent="0">
              <a:buNone/>
            </a:pPr>
            <a:r>
              <a:rPr lang="el-GR" sz="2600" b="1" dirty="0">
                <a:solidFill>
                  <a:srgbClr val="820000"/>
                </a:solidFill>
              </a:rPr>
              <a:t>Εξετάσεις στο αίμα του δότη</a:t>
            </a:r>
          </a:p>
          <a:p>
            <a:pPr marL="457200" indent="-457200">
              <a:spcBef>
                <a:spcPts val="1200"/>
              </a:spcBef>
              <a:buFont typeface="+mj-lt"/>
              <a:buAutoNum type="arabicPeriod"/>
            </a:pPr>
            <a:r>
              <a:rPr lang="el-GR" sz="2400" dirty="0" smtClean="0"/>
              <a:t>Μέτρηση αιμοσφαιρίνης</a:t>
            </a:r>
            <a:r>
              <a:rPr lang="en-US" sz="2400" dirty="0" smtClean="0"/>
              <a:t>,</a:t>
            </a:r>
            <a:endParaRPr lang="el-GR" sz="2400" dirty="0"/>
          </a:p>
          <a:p>
            <a:pPr marL="457200" indent="-457200">
              <a:spcBef>
                <a:spcPts val="1200"/>
              </a:spcBef>
              <a:buFont typeface="+mj-lt"/>
              <a:buAutoNum type="arabicPeriod"/>
            </a:pPr>
            <a:r>
              <a:rPr lang="el-GR" sz="2400" dirty="0" smtClean="0"/>
              <a:t>Μέτρηση </a:t>
            </a:r>
            <a:r>
              <a:rPr lang="el-GR" sz="2400" dirty="0"/>
              <a:t>των τρανσαμινάσων (ALT, AST</a:t>
            </a:r>
            <a:r>
              <a:rPr lang="el-GR" sz="2400" dirty="0" smtClean="0"/>
              <a:t>)</a:t>
            </a:r>
            <a:r>
              <a:rPr lang="en-US" sz="2400" dirty="0" smtClean="0"/>
              <a:t>,</a:t>
            </a:r>
            <a:endParaRPr lang="el-GR" sz="2400" dirty="0"/>
          </a:p>
          <a:p>
            <a:pPr marL="457200" indent="-457200">
              <a:spcBef>
                <a:spcPts val="1200"/>
              </a:spcBef>
              <a:buFont typeface="+mj-lt"/>
              <a:buAutoNum type="arabicPeriod"/>
            </a:pPr>
            <a:r>
              <a:rPr lang="el-GR" sz="2400" dirty="0" smtClean="0"/>
              <a:t>RPR </a:t>
            </a:r>
            <a:r>
              <a:rPr lang="el-GR" sz="2400" dirty="0"/>
              <a:t>(δοκιμασία για συφιλίδα</a:t>
            </a:r>
            <a:r>
              <a:rPr lang="el-GR" sz="2400" dirty="0" smtClean="0"/>
              <a:t>)</a:t>
            </a:r>
            <a:r>
              <a:rPr lang="en-US" sz="2400" dirty="0" smtClean="0"/>
              <a:t>,</a:t>
            </a:r>
            <a:endParaRPr lang="el-GR" sz="2400" dirty="0"/>
          </a:p>
          <a:p>
            <a:endParaRPr lang="el-GR" dirty="0"/>
          </a:p>
        </p:txBody>
      </p:sp>
      <p:sp>
        <p:nvSpPr>
          <p:cNvPr id="8" name="Rectangle 7"/>
          <p:cNvSpPr/>
          <p:nvPr/>
        </p:nvSpPr>
        <p:spPr>
          <a:xfrm>
            <a:off x="467544" y="3601785"/>
            <a:ext cx="8289108" cy="2985433"/>
          </a:xfrm>
          <a:prstGeom prst="rect">
            <a:avLst/>
          </a:prstGeom>
        </p:spPr>
        <p:txBody>
          <a:bodyPr wrap="square">
            <a:spAutoFit/>
          </a:bodyPr>
          <a:lstStyle/>
          <a:p>
            <a:pPr marL="457200" indent="-457200">
              <a:spcBef>
                <a:spcPts val="1200"/>
              </a:spcBef>
              <a:buClr>
                <a:srgbClr val="004A82"/>
              </a:buClr>
              <a:buFont typeface="+mj-lt"/>
              <a:buAutoNum type="arabicPeriod" startAt="4"/>
            </a:pPr>
            <a:r>
              <a:rPr lang="el-GR" sz="2400" dirty="0">
                <a:solidFill>
                  <a:prstClr val="black"/>
                </a:solidFill>
                <a:latin typeface="Calibri"/>
              </a:rPr>
              <a:t>Έλεγχος αντισωμάτων για τους ιούς ηπατίτιδας Β, ηπατίτιδας C, HIV1,2 και HTLVΙ, </a:t>
            </a:r>
            <a:r>
              <a:rPr lang="el-GR" sz="2400" dirty="0" smtClean="0">
                <a:solidFill>
                  <a:prstClr val="black"/>
                </a:solidFill>
                <a:latin typeface="Calibri"/>
              </a:rPr>
              <a:t>ΙΙ</a:t>
            </a:r>
            <a:r>
              <a:rPr lang="en-US" sz="2400" dirty="0">
                <a:solidFill>
                  <a:prstClr val="black"/>
                </a:solidFill>
                <a:latin typeface="Calibri"/>
              </a:rPr>
              <a:t>,</a:t>
            </a:r>
            <a:endParaRPr lang="el-GR" sz="2400" dirty="0">
              <a:solidFill>
                <a:prstClr val="black"/>
              </a:solidFill>
              <a:latin typeface="Calibri"/>
            </a:endParaRPr>
          </a:p>
          <a:p>
            <a:pPr marL="457200" indent="-457200">
              <a:spcBef>
                <a:spcPts val="1200"/>
              </a:spcBef>
              <a:buClr>
                <a:srgbClr val="004A82"/>
              </a:buClr>
              <a:buFont typeface="+mj-lt"/>
              <a:buAutoNum type="arabicPeriod" startAt="4"/>
            </a:pPr>
            <a:r>
              <a:rPr lang="el-GR" sz="2400" b="1" dirty="0">
                <a:solidFill>
                  <a:srgbClr val="820000"/>
                </a:solidFill>
                <a:latin typeface="Calibri"/>
              </a:rPr>
              <a:t>Ομάδα αίματος και </a:t>
            </a:r>
            <a:r>
              <a:rPr lang="el-GR" sz="2400" b="1" dirty="0" smtClean="0">
                <a:solidFill>
                  <a:srgbClr val="820000"/>
                </a:solidFill>
                <a:latin typeface="Calibri"/>
              </a:rPr>
              <a:t>Rhesus</a:t>
            </a:r>
            <a:r>
              <a:rPr lang="en-US" sz="2400" b="1" dirty="0">
                <a:solidFill>
                  <a:srgbClr val="820000"/>
                </a:solidFill>
                <a:latin typeface="Calibri"/>
              </a:rPr>
              <a:t>,</a:t>
            </a:r>
            <a:endParaRPr lang="el-GR" sz="2400" b="1" dirty="0">
              <a:solidFill>
                <a:srgbClr val="820000"/>
              </a:solidFill>
              <a:latin typeface="Calibri"/>
            </a:endParaRPr>
          </a:p>
          <a:p>
            <a:pPr marL="457200" indent="-457200">
              <a:spcBef>
                <a:spcPts val="1200"/>
              </a:spcBef>
              <a:buClr>
                <a:srgbClr val="004A82"/>
              </a:buClr>
              <a:buFont typeface="+mj-lt"/>
              <a:buAutoNum type="arabicPeriod" startAt="4"/>
            </a:pPr>
            <a:r>
              <a:rPr lang="el-GR" sz="2400" dirty="0">
                <a:solidFill>
                  <a:prstClr val="black"/>
                </a:solidFill>
                <a:latin typeface="Calibri"/>
              </a:rPr>
              <a:t>Ενίοτε ανίχνευση άλλων αντισωμάτων. Στους εθελοντές αιμοδότες κάθε 3 αιμοληψίες γίνεται και μέτρηση Fe, φερριτίνης προκειμένου να αξιολογηθεί η κατάσταση του αιμοδότη. </a:t>
            </a:r>
          </a:p>
        </p:txBody>
      </p:sp>
      <p:pic>
        <p:nvPicPr>
          <p:cNvPr id="5" name="Picture 4" descr="αιμοδότης"/>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2119" y="1164768"/>
            <a:ext cx="3087933" cy="2058120"/>
          </a:xfrm>
          <a:prstGeom prst="rect">
            <a:avLst/>
          </a:prstGeom>
          <a:ln>
            <a:noFill/>
          </a:ln>
          <a:effectLst>
            <a:outerShdw blurRad="190500" algn="tl" rotWithShape="0">
              <a:srgbClr val="000000">
                <a:alpha val="70000"/>
              </a:srgbClr>
            </a:outerShdw>
          </a:effectLst>
        </p:spPr>
      </p:pic>
      <p:sp>
        <p:nvSpPr>
          <p:cNvPr id="6" name="Rectangle 5"/>
          <p:cNvSpPr/>
          <p:nvPr/>
        </p:nvSpPr>
        <p:spPr>
          <a:xfrm>
            <a:off x="5955945" y="3214888"/>
            <a:ext cx="2520280" cy="461665"/>
          </a:xfrm>
          <a:prstGeom prst="rect">
            <a:avLst/>
          </a:prstGeom>
        </p:spPr>
        <p:txBody>
          <a:bodyPr wrap="square">
            <a:spAutoFit/>
          </a:bodyPr>
          <a:lstStyle/>
          <a:p>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Blood Donation</a:t>
            </a: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warrenski </a:t>
            </a:r>
            <a:r>
              <a:rPr lang="el-GR" sz="1200" dirty="0" smtClean="0">
                <a:solidFill>
                  <a:prstClr val="black">
                    <a:lumMod val="75000"/>
                    <a:lumOff val="25000"/>
                  </a:prstClr>
                </a:solidFill>
                <a:latin typeface="Calibri"/>
              </a:rPr>
              <a:t>διαθέσιμο με άδεια</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CC BY-SA 2.0</a:t>
            </a:r>
            <a:endParaRPr lang="en-US" sz="1200" dirty="0">
              <a:solidFill>
                <a:prstClr val="black">
                  <a:lumMod val="75000"/>
                  <a:lumOff val="25000"/>
                </a:prstClr>
              </a:solidFill>
              <a:latin typeface="Calibri"/>
            </a:endParaRPr>
          </a:p>
        </p:txBody>
      </p:sp>
      <p:cxnSp>
        <p:nvCxnSpPr>
          <p:cNvPr id="9" name="Straight Connector 8"/>
          <p:cNvCxnSpPr/>
          <p:nvPr/>
        </p:nvCxnSpPr>
        <p:spPr>
          <a:xfrm>
            <a:off x="539552" y="1682544"/>
            <a:ext cx="40324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39909146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30d7af7295ae74fc141224e3cb742e7befa33e8d"/>
</p:tagLst>
</file>

<file path=ppt/theme/theme1.xml><?xml version="1.0" encoding="utf-8"?>
<a:theme xmlns:a="http://schemas.openxmlformats.org/drawingml/2006/main" name="OC_template_updated">
  <a:themeElements>
    <a:clrScheme name="Προσαρμοσμένο 12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3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TotalTime>
  <Words>3381</Words>
  <Application>Microsoft Office PowerPoint</Application>
  <PresentationFormat>Προβολή στην οθόνη (4:3)</PresentationFormat>
  <Paragraphs>477</Paragraphs>
  <Slides>53</Slides>
  <Notes>23</Notes>
  <HiddenSlides>0</HiddenSlides>
  <MMClips>0</MMClips>
  <ScaleCrop>false</ScaleCrop>
  <HeadingPairs>
    <vt:vector size="4" baseType="variant">
      <vt:variant>
        <vt:lpstr>Θέμα</vt:lpstr>
      </vt:variant>
      <vt:variant>
        <vt:i4>3</vt:i4>
      </vt:variant>
      <vt:variant>
        <vt:lpstr>Τίτλοι διαφανειών</vt:lpstr>
      </vt:variant>
      <vt:variant>
        <vt:i4>53</vt:i4>
      </vt:variant>
    </vt:vector>
  </HeadingPairs>
  <TitlesOfParts>
    <vt:vector size="56" baseType="lpstr">
      <vt:lpstr>OC_template_updated</vt:lpstr>
      <vt:lpstr>1_OC_template_updated</vt:lpstr>
      <vt:lpstr>2_OC_template_updated</vt:lpstr>
      <vt:lpstr>Παθολογική Νοσηλευτική Ι (Ε)</vt:lpstr>
      <vt:lpstr>Παθολογική Νοσηλευτική Ι Εργαστήριο</vt:lpstr>
      <vt:lpstr>Στόχοι μαθήματος</vt:lpstr>
      <vt:lpstr>Μετάγγιση αίματος</vt:lpstr>
      <vt:lpstr>Οι πρώτες μεταγγίσεις (1 από 2)</vt:lpstr>
      <vt:lpstr>Οι πρώτες μεταγγίσεις (2 από 2)</vt:lpstr>
      <vt:lpstr>Κριτήρια Επιλογής Αιμοδότου (1 από 3)</vt:lpstr>
      <vt:lpstr>Κριτήρια Επιλογής Αιμοδότου (2 από 3)</vt:lpstr>
      <vt:lpstr>Κριτήρια Επιλογής Αιμοδότου (3 από 3)</vt:lpstr>
      <vt:lpstr>Εικόνες από Τμήμα Αιμοδοσίας</vt:lpstr>
      <vt:lpstr>Μονάδα Αίματος</vt:lpstr>
      <vt:lpstr>Αίμα</vt:lpstr>
      <vt:lpstr>Αίμα – Ενδείξεις χορήγησης</vt:lpstr>
      <vt:lpstr>Μονάδα αίματος – η παρασκευή</vt:lpstr>
      <vt:lpstr>Νωπό Κατεψυγμένο Πλάσμα – FFP</vt:lpstr>
      <vt:lpstr>FFP – Ενδείξεις χορήγησης</vt:lpstr>
      <vt:lpstr>Αιμοπετάλια</vt:lpstr>
      <vt:lpstr>Επεξεργασία αίματος και παραγώγων του</vt:lpstr>
      <vt:lpstr>Ομάδες Αίματος (1 από 2)</vt:lpstr>
      <vt:lpstr>Ομάδες Αίματος (2 από 2)</vt:lpstr>
      <vt:lpstr>ABO Συμβατότητα</vt:lpstr>
      <vt:lpstr>Ομάδα Rhesus 1</vt:lpstr>
      <vt:lpstr>Ομάδα Rhesus 2</vt:lpstr>
      <vt:lpstr>Είδη Μετάγγισης</vt:lpstr>
      <vt:lpstr>Έντυπο αιμοδοσίας (παράδειγμα)</vt:lpstr>
      <vt:lpstr>Έντυπο αιμοδοσίας (1 από 3) </vt:lpstr>
      <vt:lpstr>Έντυπο αιμοδοσίας (2 από 3) </vt:lpstr>
      <vt:lpstr>Έντυπο αιμοδοσίας (3 από 3)</vt:lpstr>
      <vt:lpstr>Η Διαδικασία</vt:lpstr>
      <vt:lpstr>Υλικό - Μετάγγιση</vt:lpstr>
      <vt:lpstr>Προετοιμασίας Ασθενή Και Παραγγελία Αίματος</vt:lpstr>
      <vt:lpstr>Παραλαβή Αίματος</vt:lpstr>
      <vt:lpstr>Έλεγχος – Διασταύρωση Στοιχείων</vt:lpstr>
      <vt:lpstr>Χορήγηση Αίματος (1 από 2)</vt:lpstr>
      <vt:lpstr>Χορήγηση Αίματος (2 από 2)</vt:lpstr>
      <vt:lpstr>Παρακολούθηση Ασθενή</vt:lpstr>
      <vt:lpstr>Προβλήματα –Αντιδράσεις (1 από 2) </vt:lpstr>
      <vt:lpstr>Προβλήματα –Αντιδράσεις (2 από 2) </vt:lpstr>
      <vt:lpstr>Νοσηλευτικές Ευθύνες - Αντιδράσεις (1 από 2) </vt:lpstr>
      <vt:lpstr>Νοσηλευτικές Ευθύνες - Αντιδράσεις (2 από 2)</vt:lpstr>
      <vt:lpstr>Παράδειγμα πλάνου φροντίδας</vt:lpstr>
      <vt:lpstr>Πλάνο Φροντίδας: Μετάγγιση Αίματος (1 από 4)</vt:lpstr>
      <vt:lpstr>Πλάνο Φροντίδας: Μετάγγιση Αίματος (2 από 4)</vt:lpstr>
      <vt:lpstr>Πλάνο Φροντίδας: Μετάγγιση Αίματος (3 από 4)</vt:lpstr>
      <vt:lpstr>Πλάνο Φροντίδας: Μετάγγιση Αίματος (4 από 4)</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48</cp:revision>
  <dcterms:created xsi:type="dcterms:W3CDTF">2013-03-04T13:35:19Z</dcterms:created>
  <dcterms:modified xsi:type="dcterms:W3CDTF">2015-03-19T09:07:42Z</dcterms:modified>
</cp:coreProperties>
</file>