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63"/>
  </p:notesMasterIdLst>
  <p:handoutMasterIdLst>
    <p:handoutMasterId r:id="rId64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257" r:id="rId56"/>
    <p:sldId id="262" r:id="rId57"/>
    <p:sldId id="264" r:id="rId58"/>
    <p:sldId id="319" r:id="rId59"/>
    <p:sldId id="320" r:id="rId60"/>
    <p:sldId id="266" r:id="rId61"/>
    <p:sldId id="261" r:id="rId62"/>
  </p:sldIdLst>
  <p:sldSz cx="9144000" cy="6858000" type="screen4x3"/>
  <p:notesSz cx="7104063" cy="10234613"/>
  <p:custDataLst>
    <p:tags r:id="rId6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16/4/2015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16/4/2015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877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57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095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781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4A82"/>
              </a:buClr>
              <a:defRPr/>
            </a:lvl1pPr>
            <a:lvl2pPr marL="742950" indent="-285750">
              <a:buClr>
                <a:srgbClr val="004A82"/>
              </a:buClr>
              <a:buFont typeface="Courier New" panose="02070309020205020404" pitchFamily="49" charset="0"/>
              <a:buChar char="o"/>
              <a:defRPr/>
            </a:lvl2pPr>
            <a:lvl3pPr>
              <a:buClr>
                <a:srgbClr val="004A82"/>
              </a:buClr>
              <a:defRPr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368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43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81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644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207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165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352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36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158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43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Ulcerative_colitis.jp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reativecommons.org/licenses/by-sa/3.0/deed.en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oxisches_Megacolon_bei_Colitis_ulcerosa.jp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Hellerhoff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UC_granularity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Kauczuk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Illu_intestine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ommons.wikimedia.org/wiki/User:Arcadian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lausen_0604_LargeIntestine2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BruceBlaus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atterns_of_Crohn's_Disease.sv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Fvasconcellos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D_colitis_2.jpg" TargetMode="External"/><Relationship Id="rId7" Type="http://schemas.openxmlformats.org/officeDocument/2006/relationships/hyperlink" Target="http://commons.wikimedia.org/wiki/File:CD_colitis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Kauczuk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pod.org/2008/04/24/crohns-disease-3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nc/2.5/" TargetMode="External"/><Relationship Id="rId4" Type="http://schemas.openxmlformats.org/officeDocument/2006/relationships/hyperlink" Target="http://www.radpod.org/about-me/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2402_Layers_of_the_Gastrointestinal_Tract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CFCF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Intestinal_layers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reativecommons.org/licenses/by-sa/3.0/deed.en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Χειρουργική Νοσηλευτική Ι (Θ)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1988641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11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Φροντίδα ασθενών με Φλεγμονώδη Νοσήματα του Εντέρου</a:t>
            </a:r>
            <a:endParaRPr lang="el-GR" sz="2600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200" dirty="0" smtClean="0"/>
              <a:t>Αντωνία </a:t>
            </a:r>
            <a:r>
              <a:rPr lang="el-GR" sz="2200" dirty="0"/>
              <a:t>Καλογιάννη, Καθηγήτρια </a:t>
            </a:r>
            <a:r>
              <a:rPr lang="el-GR" sz="2200" dirty="0" smtClean="0"/>
              <a:t>Εφαρμογών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Νοσηλευτικής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9665"/>
            <a:ext cx="8229600" cy="720080"/>
          </a:xfrm>
        </p:spPr>
        <p:txBody>
          <a:bodyPr>
            <a:normAutofit/>
          </a:bodyPr>
          <a:lstStyle/>
          <a:p>
            <a:r>
              <a:rPr lang="el-GR" sz="3600" dirty="0"/>
              <a:t>Αιτιολογία </a:t>
            </a:r>
            <a:r>
              <a:rPr lang="el-GR" sz="3600" dirty="0" smtClean="0"/>
              <a:t>ΦΝΕ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sz="3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  <p:graphicFrame>
        <p:nvGraphicFramePr>
          <p:cNvPr id="5" name="Group 6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590914"/>
              </p:ext>
            </p:extLst>
          </p:nvPr>
        </p:nvGraphicFramePr>
        <p:xfrm>
          <a:off x="89694" y="841731"/>
          <a:ext cx="8964612" cy="5546733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224260"/>
                <a:gridCol w="2016224"/>
                <a:gridCol w="3096344"/>
                <a:gridCol w="2627784"/>
              </a:tblGrid>
              <a:tr h="31762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ΑΙΤΙΟΛΟΓΙΚΟΙ ΠΑΡΑΓΟΝΤΕΣ</a:t>
                      </a: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anchor="ctr" horzOverflow="overflow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ΕΚ</a:t>
                      </a: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NC</a:t>
                      </a: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anchor="ctr" horzOverflow="overflow"/>
                </a:tc>
              </a:tr>
              <a:tr h="40163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Γενετικοί: χρωματοσώματα 16, 12, 3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,</a:t>
                      </a:r>
                      <a:r>
                        <a:rPr kumimoji="0" lang="el-GR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7</a:t>
                      </a:r>
                      <a:endParaRPr kumimoji="0" lang="el-G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+</a:t>
                      </a:r>
                      <a:endParaRPr kumimoji="0" lang="el-G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+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/>
                </a:tc>
              </a:tr>
              <a:tr h="6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Ανοσιακοί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Κυτταρική ανοσία</a:t>
                      </a:r>
                      <a:endParaRPr kumimoji="0" lang="en-GB" sz="150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Times New Roman" pitchFamily="18" charset="0"/>
                        </a:rPr>
                        <a:t>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CD8+</a:t>
                      </a:r>
                      <a:r>
                        <a:rPr kumimoji="0" lang="el-GR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κατασταλτικά/ </a:t>
                      </a:r>
                      <a:r>
                        <a:rPr kumimoji="0" lang="el-GR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κυτταροτοξικά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  <a:sym typeface="Times New Roman" pitchFamily="18" charset="0"/>
                        </a:rPr>
                        <a:t></a:t>
                      </a:r>
                      <a:r>
                        <a:rPr kumimoji="0" lang="el-GR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  <a:sym typeface="Times New Roman" pitchFamily="18" charset="0"/>
                        </a:rPr>
                        <a:t> </a:t>
                      </a: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  <a:sym typeface="Times New Roman" pitchFamily="18" charset="0"/>
                        </a:rPr>
                        <a:t>CD4+</a:t>
                      </a:r>
                      <a:r>
                        <a:rPr kumimoji="0" lang="el-GR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  <a:sym typeface="Times New Roman" pitchFamily="18" charset="0"/>
                        </a:rPr>
                        <a:t>Βοηθητικά/ επαγωγικά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/>
                </a:tc>
              </a:tr>
              <a:tr h="315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               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Χυμική</a:t>
                      </a:r>
                      <a:r>
                        <a:rPr kumimoji="0" lang="el-GR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ανοσία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pANCA</a:t>
                      </a:r>
                      <a:r>
                        <a:rPr kumimoji="0" lang="el-GR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(80%)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pANCA</a:t>
                      </a:r>
                      <a:r>
                        <a:rPr kumimoji="0" lang="el-GR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(10-20%)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/>
                </a:tc>
              </a:tr>
              <a:tr h="3390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HLA A, HLA B, HLA DR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-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-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/>
                </a:tc>
              </a:tr>
              <a:tr h="6002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Κυτοκίνες: Ανοσορυθμιστικές, προφλεγμονώδεις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Times New Roman" pitchFamily="18" charset="0"/>
                        </a:rPr>
                        <a:t>IL2, IL4,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Times New Roman" pitchFamily="18" charset="0"/>
                        </a:rPr>
                        <a:t>IL1, IL-1ra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Times New Roman" pitchFamily="18" charset="0"/>
                        </a:rPr>
                        <a:t>IL1, IL6, IL8, </a:t>
                      </a: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  <a:sym typeface="Times New Roman" pitchFamily="18" charset="0"/>
                        </a:rPr>
                        <a:t>TNFa</a:t>
                      </a:r>
                      <a:endParaRPr kumimoji="0" lang="en-US" sz="150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  <a:sym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Times New Roman" pitchFamily="18" charset="0"/>
                        </a:rPr>
                        <a:t>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Times New Roman" pitchFamily="18" charset="0"/>
                        </a:rPr>
                        <a:t>IL2, IL4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  <a:sym typeface="Times New Roman" pitchFamily="18" charset="0"/>
                      </a:endParaRPr>
                    </a:p>
                  </a:txBody>
                  <a:tcPr marT="45726" marB="45726" horzOverflow="overflow"/>
                </a:tc>
              </a:tr>
              <a:tr h="40312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Οξειδωτικοί παράγοντες (</a:t>
                      </a: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ROM, NO)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ΝΟ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ROM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/>
                </a:tc>
              </a:tr>
              <a:tr h="60170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Λοιμώδεις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Μυκοβακτηρίδια</a:t>
                      </a:r>
                      <a:endParaRPr kumimoji="0" lang="el-GR" sz="150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Μεταλ</a:t>
                      </a:r>
                      <a:r>
                        <a:rPr kumimoji="0" lang="el-GR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/να 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E</a:t>
                      </a:r>
                      <a:r>
                        <a:rPr kumimoji="0" lang="el-GR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.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coli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Μυκ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/o </a:t>
                      </a: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paratuberculosis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endParaRPr kumimoji="0" lang="el-GR" sz="150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Ιός ιλαράς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/>
                </a:tc>
              </a:tr>
              <a:tr h="40312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Διαταραχή του εντερικού φραγμού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+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+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/>
                </a:tc>
              </a:tr>
              <a:tr h="31533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Κάπνισμα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-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+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/>
                </a:tc>
              </a:tr>
              <a:tr h="31533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Ψυχολογικοί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+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+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/>
                </a:tc>
              </a:tr>
              <a:tr h="31533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Διαιτητικοί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+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+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/>
                </a:tc>
              </a:tr>
              <a:tr h="5310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Άλλοι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Σκωληκοειδεκτομή</a:t>
                      </a:r>
                      <a:r>
                        <a:rPr kumimoji="0" lang="el-GR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(-)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Μητρικός θηλασμός (–)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Αντισυλληπτικά (+), υγιεινή(;)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728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908720"/>
          </a:xfrm>
          <a:ln w="19050">
            <a:solidFill>
              <a:srgbClr val="004A82"/>
            </a:solidFill>
          </a:ln>
        </p:spPr>
        <p:txBody>
          <a:bodyPr/>
          <a:lstStyle/>
          <a:p>
            <a:r>
              <a:rPr lang="el-GR" dirty="0" smtClean="0"/>
              <a:t>Ελκώδης </a:t>
            </a:r>
            <a:r>
              <a:rPr lang="el-GR" dirty="0" err="1" smtClean="0"/>
              <a:t>κολίτις</a:t>
            </a:r>
            <a:r>
              <a:rPr lang="en-US" dirty="0" smtClean="0"/>
              <a:t> </a:t>
            </a:r>
            <a:r>
              <a:rPr lang="el-GR" dirty="0" smtClean="0"/>
              <a:t>(ΕΚ)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83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Ελκώδης </a:t>
            </a:r>
            <a:r>
              <a:rPr lang="el-GR" dirty="0" err="1" smtClean="0"/>
              <a:t>κολίτις</a:t>
            </a:r>
            <a:r>
              <a:rPr lang="el-GR" dirty="0" smtClean="0"/>
              <a:t> </a:t>
            </a:r>
            <a:r>
              <a:rPr lang="el-GR" sz="3200" b="0" dirty="0" smtClean="0"/>
              <a:t>(ορισμός)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916832"/>
            <a:ext cx="8229600" cy="172819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800" dirty="0"/>
              <a:t>Μη ειδική φλεγμονή που προσβάλλει μόνο το παχύ </a:t>
            </a:r>
            <a:r>
              <a:rPr lang="el-GR" sz="2800" dirty="0" smtClean="0"/>
              <a:t>έντερο,</a:t>
            </a:r>
            <a:endParaRPr lang="el-GR" sz="2800" dirty="0"/>
          </a:p>
          <a:p>
            <a:pPr>
              <a:spcBef>
                <a:spcPts val="1800"/>
              </a:spcBef>
            </a:pPr>
            <a:r>
              <a:rPr lang="el-GR" sz="2800" dirty="0"/>
              <a:t>Ξεκινά από το ορθό και αναλόγως </a:t>
            </a:r>
            <a:r>
              <a:rPr lang="el-GR" sz="2800" dirty="0" smtClean="0"/>
              <a:t>επεκτείνεται.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0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 παθολογική ανατομική </a:t>
            </a:r>
            <a:r>
              <a:rPr lang="el-GR" sz="3200" b="0" dirty="0" smtClean="0"/>
              <a:t>(1 από 5)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1584176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ΕΝΤΟΠΙΣΗ</a:t>
            </a:r>
          </a:p>
          <a:p>
            <a:pPr lvl="1"/>
            <a:r>
              <a:rPr lang="el-GR" sz="2400" dirty="0" smtClean="0"/>
              <a:t>Συχνότερα στο ορθό</a:t>
            </a:r>
            <a:r>
              <a:rPr lang="el-GR" sz="2200" dirty="0" smtClean="0"/>
              <a:t>.</a:t>
            </a: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72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 παθολογική ανατομική </a:t>
            </a:r>
            <a:r>
              <a:rPr lang="el-GR" sz="3200" b="0" dirty="0" smtClean="0"/>
              <a:t>(2 </a:t>
            </a:r>
            <a:r>
              <a:rPr lang="el-GR" sz="3200" b="0" dirty="0"/>
              <a:t>από 5)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>
                <a:solidFill>
                  <a:srgbClr val="004A82"/>
                </a:solidFill>
              </a:rPr>
              <a:t>Προσβάλλει  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b="1" dirty="0"/>
              <a:t>Βλεννογόνο: </a:t>
            </a:r>
            <a:r>
              <a:rPr lang="el-GR" sz="2400" dirty="0"/>
              <a:t>Συνεχής προσβολή χωρίς ενδιάμεσα υγιούς </a:t>
            </a:r>
            <a:r>
              <a:rPr lang="el-GR" sz="2400" dirty="0" smtClean="0"/>
              <a:t>ιστού,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400" b="1" dirty="0">
                <a:solidFill>
                  <a:srgbClr val="004A82"/>
                </a:solidFill>
              </a:rPr>
              <a:t>Οξεία φάση: </a:t>
            </a:r>
            <a:r>
              <a:rPr lang="el-GR" sz="2400" dirty="0"/>
              <a:t>υπεραιμία, οίδημα, </a:t>
            </a:r>
            <a:r>
              <a:rPr lang="el-GR" sz="2400" dirty="0" err="1"/>
              <a:t>ευθραστότητα</a:t>
            </a:r>
            <a:r>
              <a:rPr lang="el-GR" sz="2400" dirty="0"/>
              <a:t>, </a:t>
            </a:r>
            <a:r>
              <a:rPr lang="el-GR" sz="2400" dirty="0" err="1"/>
              <a:t>ελκώσεις</a:t>
            </a:r>
            <a:r>
              <a:rPr lang="el-GR" sz="2400" dirty="0"/>
              <a:t> από τις οποίες εξέρχεται  </a:t>
            </a:r>
            <a:r>
              <a:rPr lang="el-GR" sz="2400" dirty="0" err="1"/>
              <a:t>βλεννοπυοαιματηρό</a:t>
            </a:r>
            <a:r>
              <a:rPr lang="el-GR" sz="2400" dirty="0"/>
              <a:t> </a:t>
            </a:r>
            <a:r>
              <a:rPr lang="el-GR" sz="2400" dirty="0" smtClean="0"/>
              <a:t>εξίδρωμα.</a:t>
            </a:r>
            <a:endParaRPr lang="el-GR" sz="2400" dirty="0"/>
          </a:p>
          <a:p>
            <a:pPr marL="457200" indent="-457200">
              <a:spcBef>
                <a:spcPts val="1800"/>
              </a:spcBef>
              <a:buFont typeface="+mj-lt"/>
              <a:buAutoNum type="arabicPeriod" startAt="2"/>
            </a:pPr>
            <a:r>
              <a:rPr lang="el-GR" sz="2400" b="1" dirty="0" err="1" smtClean="0"/>
              <a:t>Υποβλεννογόνιο</a:t>
            </a:r>
            <a:r>
              <a:rPr lang="el-GR" sz="2400" b="1" dirty="0"/>
              <a:t>.</a:t>
            </a:r>
            <a:endParaRPr lang="el-GR" sz="2400" b="1" dirty="0" smtClean="0"/>
          </a:p>
          <a:p>
            <a:pPr marL="0" indent="0">
              <a:spcBef>
                <a:spcPts val="1800"/>
              </a:spcBef>
              <a:buNone/>
            </a:pPr>
            <a:endParaRPr lang="el-GR" sz="2400" b="1" dirty="0"/>
          </a:p>
          <a:p>
            <a:pPr>
              <a:spcBef>
                <a:spcPts val="1200"/>
              </a:spcBef>
            </a:pPr>
            <a:r>
              <a:rPr lang="el-GR" sz="2400" b="1" dirty="0" smtClean="0"/>
              <a:t>Μυϊκός </a:t>
            </a:r>
            <a:r>
              <a:rPr lang="el-GR" sz="2400" b="1" dirty="0"/>
              <a:t>χιτώνας </a:t>
            </a:r>
            <a:r>
              <a:rPr lang="el-GR" sz="2400" dirty="0"/>
              <a:t>συμμετέχει μόνο στην οξεία κεραυνοβόλο </a:t>
            </a:r>
            <a:r>
              <a:rPr lang="el-GR" sz="2400" dirty="0" smtClean="0"/>
              <a:t>μορφή,</a:t>
            </a:r>
            <a:endParaRPr lang="el-GR" sz="2400" dirty="0"/>
          </a:p>
          <a:p>
            <a:pPr lvl="1">
              <a:spcBef>
                <a:spcPts val="600"/>
              </a:spcBef>
            </a:pPr>
            <a:r>
              <a:rPr lang="el-GR" sz="2400" dirty="0"/>
              <a:t>Επανειλημμένες προσβολές: πάχυνση και </a:t>
            </a:r>
            <a:r>
              <a:rPr lang="el-GR" sz="2400" dirty="0" smtClean="0"/>
              <a:t>βράχυνση</a:t>
            </a:r>
            <a:r>
              <a:rPr lang="el-GR" sz="2400" b="1" dirty="0">
                <a:solidFill>
                  <a:srgbClr val="820000"/>
                </a:solidFill>
              </a:rPr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1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Ελκώδης </a:t>
            </a:r>
            <a:r>
              <a:rPr lang="el-GR" dirty="0" err="1" smtClean="0"/>
              <a:t>κολίτις</a:t>
            </a:r>
            <a:r>
              <a:rPr lang="el-GR" dirty="0" smtClean="0"/>
              <a:t> </a:t>
            </a:r>
            <a:r>
              <a:rPr lang="el-GR" sz="3200" b="0" dirty="0" smtClean="0"/>
              <a:t>(</a:t>
            </a:r>
            <a:r>
              <a:rPr lang="el-GR" sz="3200" b="0" dirty="0" err="1" smtClean="0"/>
              <a:t>ψευδοπολύποδες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008112"/>
          </a:xfrm>
        </p:spPr>
        <p:txBody>
          <a:bodyPr/>
          <a:lstStyle/>
          <a:p>
            <a:r>
              <a:rPr lang="el-GR" sz="2400" b="1" dirty="0" err="1" smtClean="0">
                <a:solidFill>
                  <a:srgbClr val="004A82"/>
                </a:solidFill>
              </a:rPr>
              <a:t>Ψευδοπολύποδες</a:t>
            </a:r>
            <a:r>
              <a:rPr lang="el-GR" sz="2400" b="1" dirty="0" smtClean="0">
                <a:solidFill>
                  <a:srgbClr val="004A82"/>
                </a:solidFill>
              </a:rPr>
              <a:t>:</a:t>
            </a:r>
            <a:r>
              <a:rPr lang="el-GR" sz="2400" dirty="0" smtClean="0"/>
              <a:t> </a:t>
            </a:r>
            <a:r>
              <a:rPr lang="el-GR" sz="2400" dirty="0"/>
              <a:t>εναλλαγές </a:t>
            </a:r>
            <a:r>
              <a:rPr lang="el-GR" sz="2400" dirty="0" err="1"/>
              <a:t>ελκωτικού</a:t>
            </a:r>
            <a:r>
              <a:rPr lang="el-GR" sz="2400" dirty="0"/>
              <a:t> βλεννογόνου με οιδηματώδη </a:t>
            </a:r>
            <a:r>
              <a:rPr lang="el-GR" sz="2400" dirty="0" smtClean="0"/>
              <a:t>βλεννογόνο.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204864"/>
            <a:ext cx="4932600" cy="3744416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6" name="Rectangle 8"/>
          <p:cNvSpPr/>
          <p:nvPr/>
        </p:nvSpPr>
        <p:spPr>
          <a:xfrm>
            <a:off x="2393784" y="6059712"/>
            <a:ext cx="4248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Ulcerative colitis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Sebb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383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 παθολογική ανατομική </a:t>
            </a:r>
            <a:r>
              <a:rPr lang="el-GR" sz="3200" b="0" dirty="0" smtClean="0"/>
              <a:t>(3 </a:t>
            </a:r>
            <a:r>
              <a:rPr lang="el-GR" sz="3200" b="0" dirty="0"/>
              <a:t>από 5)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l-GR" sz="2400" dirty="0"/>
              <a:t>Μακροσκοπικά στη χρόνια νόσο 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το έντερο βραχύνεται και </a:t>
            </a:r>
            <a:r>
              <a:rPr lang="el-GR" sz="2400" dirty="0" err="1" smtClean="0"/>
              <a:t>στενώνεται</a:t>
            </a:r>
            <a:r>
              <a:rPr lang="el-GR" sz="2400" dirty="0" smtClean="0"/>
              <a:t>, 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έχει την τάση να καταλαμβάνει κεντρικότερη θέση στην </a:t>
            </a:r>
            <a:r>
              <a:rPr lang="el-GR" sz="2400" dirty="0" smtClean="0"/>
              <a:t>κοιλία, 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Οι </a:t>
            </a:r>
            <a:r>
              <a:rPr lang="el-GR" sz="2400" dirty="0" err="1"/>
              <a:t>κολικές</a:t>
            </a:r>
            <a:r>
              <a:rPr lang="el-GR" sz="2400" dirty="0"/>
              <a:t> κυψέλες </a:t>
            </a:r>
            <a:r>
              <a:rPr lang="el-GR" sz="2400" dirty="0" smtClean="0"/>
              <a:t>εξαφανίζονται,  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το παχύ έντερο  απεικονίζεται σα </a:t>
            </a:r>
            <a:r>
              <a:rPr lang="el-GR" sz="2400" dirty="0" smtClean="0"/>
              <a:t>σωλήνας, 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Όταν η νόσος βρίσκεται σε ύφεση ο βλεννογόνος είναι ωχρός και λεπτός (ατροφικός</a:t>
            </a:r>
            <a:r>
              <a:rPr lang="el-GR" sz="2400" dirty="0" smtClean="0"/>
              <a:t>).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6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/>
          </a:bodyPr>
          <a:lstStyle/>
          <a:p>
            <a:r>
              <a:rPr lang="el-GR" dirty="0"/>
              <a:t>ΕΚ παθολογική ανατομική </a:t>
            </a:r>
            <a:r>
              <a:rPr lang="el-GR" sz="3200" b="0" dirty="0" smtClean="0"/>
              <a:t>(4 </a:t>
            </a:r>
            <a:r>
              <a:rPr lang="el-GR" sz="3200" b="0" dirty="0"/>
              <a:t>από 5)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68052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400" dirty="0"/>
              <a:t>Μικροσκοπικά</a:t>
            </a:r>
          </a:p>
          <a:p>
            <a:pPr>
              <a:spcBef>
                <a:spcPts val="1200"/>
              </a:spcBef>
            </a:pPr>
            <a:r>
              <a:rPr lang="el-GR" sz="2400" b="1" dirty="0">
                <a:solidFill>
                  <a:srgbClr val="004A82"/>
                </a:solidFill>
              </a:rPr>
              <a:t>Οξεία φάση</a:t>
            </a:r>
          </a:p>
          <a:p>
            <a:pPr lvl="1">
              <a:spcBef>
                <a:spcPts val="600"/>
              </a:spcBef>
            </a:pPr>
            <a:r>
              <a:rPr lang="el-GR" sz="2400" dirty="0"/>
              <a:t>Υπεραιμία, οίδημα, διήθηση χορίου με πολυμορφοπύρηνα και ερυθρά </a:t>
            </a:r>
            <a:r>
              <a:rPr lang="el-GR" sz="2400" dirty="0" smtClean="0"/>
              <a:t>αιμοσφαίρια,</a:t>
            </a:r>
            <a:endParaRPr lang="el-GR" sz="2400" dirty="0"/>
          </a:p>
          <a:p>
            <a:pPr lvl="1">
              <a:spcBef>
                <a:spcPts val="600"/>
              </a:spcBef>
            </a:pPr>
            <a:r>
              <a:rPr lang="el-GR" sz="2400" dirty="0" err="1"/>
              <a:t>Αποστημάτια</a:t>
            </a:r>
            <a:r>
              <a:rPr lang="el-GR" sz="2400" dirty="0"/>
              <a:t> των </a:t>
            </a:r>
            <a:r>
              <a:rPr lang="el-GR" sz="2400" dirty="0" smtClean="0"/>
              <a:t>κρυπτών,</a:t>
            </a:r>
            <a:endParaRPr lang="el-GR" sz="2400" dirty="0"/>
          </a:p>
          <a:p>
            <a:pPr lvl="1">
              <a:spcBef>
                <a:spcPts val="600"/>
              </a:spcBef>
            </a:pPr>
            <a:r>
              <a:rPr lang="el-GR" sz="2400" dirty="0"/>
              <a:t>Νέκρωση και απόπτωση του </a:t>
            </a:r>
            <a:r>
              <a:rPr lang="el-GR" sz="2400" dirty="0" smtClean="0"/>
              <a:t>βλεννογόνου.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b="1" dirty="0">
                <a:solidFill>
                  <a:srgbClr val="004A82"/>
                </a:solidFill>
              </a:rPr>
              <a:t>Οξεία κεραυνοβόλος </a:t>
            </a:r>
            <a:r>
              <a:rPr lang="el-GR" sz="2400" b="1" dirty="0" smtClean="0">
                <a:solidFill>
                  <a:srgbClr val="004A82"/>
                </a:solidFill>
              </a:rPr>
              <a:t>μορφή</a:t>
            </a:r>
          </a:p>
          <a:p>
            <a:pPr lvl="1">
              <a:spcBef>
                <a:spcPts val="1200"/>
              </a:spcBef>
            </a:pPr>
            <a:r>
              <a:rPr lang="el-GR" sz="2400" dirty="0"/>
              <a:t>Φλεγμονή και εξέλκωση επεκτείνεται κατά συνέχεια ιστού και στον μυϊκό </a:t>
            </a:r>
            <a:r>
              <a:rPr lang="el-GR" sz="2400" dirty="0" smtClean="0"/>
              <a:t>χιτώνα </a:t>
            </a:r>
            <a:r>
              <a:rPr lang="el-GR" sz="2400" dirty="0" err="1" smtClean="0">
                <a:sym typeface="Wingdings" panose="05000000000000000000" pitchFamily="2" charset="2"/>
              </a:rPr>
              <a:t></a:t>
            </a:r>
            <a:r>
              <a:rPr lang="el-GR" altLang="el-GR" sz="2400" dirty="0" err="1">
                <a:sym typeface="Times New Roman" panose="02020603050405020304" pitchFamily="18" charset="0"/>
              </a:rPr>
              <a:t>μυϊκή</a:t>
            </a:r>
            <a:r>
              <a:rPr lang="el-GR" altLang="el-GR" sz="2400" dirty="0">
                <a:sym typeface="Times New Roman" panose="02020603050405020304" pitchFamily="18" charset="0"/>
              </a:rPr>
              <a:t> παράλυση και  οξεία </a:t>
            </a:r>
            <a:r>
              <a:rPr lang="el-GR" altLang="el-GR" sz="2400" dirty="0" smtClean="0">
                <a:sym typeface="Times New Roman" panose="02020603050405020304" pitchFamily="18" charset="0"/>
              </a:rPr>
              <a:t>διάταση	 </a:t>
            </a:r>
            <a:r>
              <a:rPr lang="el-GR" altLang="el-GR" sz="2400" dirty="0" smtClean="0">
                <a:sym typeface="Wingdings" panose="05000000000000000000" pitchFamily="2" charset="2"/>
              </a:rPr>
              <a:t> </a:t>
            </a:r>
            <a:r>
              <a:rPr lang="el-GR" altLang="el-GR" sz="2400" b="1" dirty="0" smtClean="0">
                <a:solidFill>
                  <a:srgbClr val="004A82"/>
                </a:solidFill>
                <a:sym typeface="Times New Roman" panose="02020603050405020304" pitchFamily="18" charset="0"/>
              </a:rPr>
              <a:t>τοξικό </a:t>
            </a:r>
            <a:r>
              <a:rPr lang="el-GR" altLang="el-GR" sz="2400" b="1" dirty="0" err="1" smtClean="0">
                <a:solidFill>
                  <a:srgbClr val="004A82"/>
                </a:solidFill>
                <a:sym typeface="Times New Roman" panose="02020603050405020304" pitchFamily="18" charset="0"/>
              </a:rPr>
              <a:t>μεγάκολο</a:t>
            </a:r>
            <a:r>
              <a:rPr lang="el-GR" altLang="el-GR" sz="2400" b="1" dirty="0" smtClean="0">
                <a:solidFill>
                  <a:srgbClr val="004A82"/>
                </a:solidFill>
                <a:sym typeface="Times New Roman" panose="02020603050405020304" pitchFamily="18" charset="0"/>
              </a:rPr>
              <a:t>.</a:t>
            </a:r>
            <a:endParaRPr lang="el-GR" altLang="el-GR" sz="2400" b="1" dirty="0">
              <a:solidFill>
                <a:srgbClr val="004A82"/>
              </a:solidFill>
              <a:sym typeface="Times New Roman" panose="02020603050405020304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7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ΕΚ παθολογική ανατομική </a:t>
            </a:r>
            <a:r>
              <a:rPr lang="el-GR" sz="3200" b="0" dirty="0" smtClean="0"/>
              <a:t>(5 </a:t>
            </a:r>
            <a:r>
              <a:rPr lang="el-GR" sz="3200" b="0" dirty="0"/>
              <a:t>από 5)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02433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l-GR" sz="2400" b="1" dirty="0">
                <a:solidFill>
                  <a:srgbClr val="004A82"/>
                </a:solidFill>
              </a:rPr>
              <a:t>Ύφεση </a:t>
            </a:r>
          </a:p>
          <a:p>
            <a:pPr lvl="1">
              <a:spcBef>
                <a:spcPts val="1200"/>
              </a:spcBef>
            </a:pPr>
            <a:r>
              <a:rPr lang="el-GR" sz="2400" dirty="0"/>
              <a:t>Υποχώρηση </a:t>
            </a:r>
            <a:r>
              <a:rPr lang="el-GR" sz="2400" dirty="0" smtClean="0"/>
              <a:t>αλλοιώσεων,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400" dirty="0"/>
              <a:t>Επανειλημμένες εξάρσεις </a:t>
            </a:r>
            <a:r>
              <a:rPr lang="el-GR" sz="2400" dirty="0" smtClean="0"/>
              <a:t>,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400" dirty="0"/>
              <a:t>Αντικατάσταση φυσιολογικού βλεννογόνου με </a:t>
            </a:r>
            <a:r>
              <a:rPr lang="el-GR" sz="2400" dirty="0" err="1"/>
              <a:t>κοκκιωματώδη</a:t>
            </a:r>
            <a:r>
              <a:rPr lang="el-GR" sz="2400" dirty="0"/>
              <a:t> </a:t>
            </a:r>
            <a:r>
              <a:rPr lang="el-GR" sz="2400" dirty="0" smtClean="0"/>
              <a:t>ιστό  </a:t>
            </a:r>
            <a:r>
              <a:rPr lang="el-GR" sz="2400" dirty="0" smtClean="0">
                <a:sym typeface="Wingdings" panose="05000000000000000000" pitchFamily="2" charset="2"/>
              </a:rPr>
              <a:t></a:t>
            </a:r>
            <a:r>
              <a:rPr lang="el-GR" sz="2400" dirty="0" smtClean="0">
                <a:sym typeface="Wingdings" panose="05000000000000000000" pitchFamily="2" charset="2"/>
              </a:rPr>
              <a:t>	</a:t>
            </a:r>
            <a:r>
              <a:rPr lang="el-GR" sz="2400" dirty="0" smtClean="0">
                <a:sym typeface="Wingdings" panose="05000000000000000000" pitchFamily="2" charset="2"/>
              </a:rPr>
              <a:t>  </a:t>
            </a:r>
            <a:r>
              <a:rPr lang="el-GR" sz="2400" dirty="0" err="1" smtClean="0"/>
              <a:t>ευθρυπτότητα</a:t>
            </a:r>
            <a:r>
              <a:rPr lang="el-GR" sz="2400" dirty="0" smtClean="0"/>
              <a:t>, </a:t>
            </a:r>
            <a:r>
              <a:rPr lang="el-GR" sz="2400" dirty="0"/>
              <a:t>αιμορραγεί </a:t>
            </a:r>
            <a:r>
              <a:rPr lang="el-GR" sz="2400" dirty="0" smtClean="0"/>
              <a:t>εύκολα.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3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Κλινική εικόνα ΕΚ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040560"/>
          </a:xfrm>
        </p:spPr>
        <p:txBody>
          <a:bodyPr>
            <a:normAutofit/>
          </a:bodyPr>
          <a:lstStyle/>
          <a:p>
            <a:r>
              <a:rPr lang="el-GR" sz="2400" dirty="0"/>
              <a:t>Εξαρτάται από την βαρύτητα της νόσου και διακρίνεται </a:t>
            </a:r>
            <a:r>
              <a:rPr lang="el-GR" sz="2400" dirty="0" smtClean="0"/>
              <a:t>σε: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200" dirty="0"/>
              <a:t>Ήπια (ελαφρά) (60</a:t>
            </a:r>
            <a:r>
              <a:rPr lang="el-GR" sz="2200" dirty="0" smtClean="0"/>
              <a:t>%),</a:t>
            </a:r>
            <a:endParaRPr lang="el-GR" sz="2200" dirty="0"/>
          </a:p>
          <a:p>
            <a:pPr lvl="1">
              <a:spcBef>
                <a:spcPts val="1200"/>
              </a:spcBef>
            </a:pPr>
            <a:r>
              <a:rPr lang="el-GR" sz="2200" dirty="0"/>
              <a:t>Μέτρια (25</a:t>
            </a:r>
            <a:r>
              <a:rPr lang="el-GR" sz="2200" dirty="0" smtClean="0"/>
              <a:t>%),</a:t>
            </a:r>
            <a:endParaRPr lang="el-GR" sz="2200" dirty="0"/>
          </a:p>
          <a:p>
            <a:pPr lvl="1">
              <a:spcBef>
                <a:spcPts val="1200"/>
              </a:spcBef>
            </a:pPr>
            <a:r>
              <a:rPr lang="el-GR" sz="2200" dirty="0"/>
              <a:t>Βαρεία (15</a:t>
            </a:r>
            <a:r>
              <a:rPr lang="el-GR" sz="2200" dirty="0" smtClean="0"/>
              <a:t>%).</a:t>
            </a:r>
            <a:endParaRPr lang="el-GR" sz="2200" dirty="0"/>
          </a:p>
          <a:p>
            <a:pPr>
              <a:spcBef>
                <a:spcPts val="1800"/>
              </a:spcBef>
            </a:pPr>
            <a:r>
              <a:rPr lang="el-GR" sz="2400" dirty="0"/>
              <a:t>Η διάκριση αυτή χαρακτηρίζει μία προσβολή της ΕΚ ανεξάρτητα αν είναι η πρώτη ή μία έξαρση της </a:t>
            </a:r>
            <a:r>
              <a:rPr lang="el-GR" sz="2400" dirty="0" smtClean="0"/>
              <a:t>νόσου,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Ανάλογα με τον τρόπο έναρξης και διαδρομής διακρίνεται </a:t>
            </a:r>
            <a:r>
              <a:rPr lang="el-GR" sz="2400" dirty="0" smtClean="0"/>
              <a:t>σε :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200" dirty="0" smtClean="0"/>
              <a:t>Οξεία,</a:t>
            </a:r>
            <a:endParaRPr lang="el-GR" sz="2200" dirty="0"/>
          </a:p>
          <a:p>
            <a:pPr lvl="1">
              <a:spcBef>
                <a:spcPts val="1200"/>
              </a:spcBef>
            </a:pPr>
            <a:r>
              <a:rPr lang="el-GR" sz="2200" dirty="0" err="1" smtClean="0"/>
              <a:t>Χρονία</a:t>
            </a:r>
            <a:r>
              <a:rPr lang="el-GR" sz="2200" dirty="0" smtClean="0"/>
              <a:t>,</a:t>
            </a:r>
            <a:endParaRPr lang="el-GR" sz="2200" dirty="0"/>
          </a:p>
          <a:p>
            <a:pPr lvl="1">
              <a:spcBef>
                <a:spcPts val="1200"/>
              </a:spcBef>
            </a:pPr>
            <a:r>
              <a:rPr lang="el-GR" sz="2200" dirty="0"/>
              <a:t>Κεραυνοβόλο </a:t>
            </a:r>
            <a:r>
              <a:rPr lang="el-GR" sz="2200" dirty="0" smtClean="0"/>
              <a:t>μορφή.</a:t>
            </a:r>
            <a:endParaRPr lang="el-GR" sz="2200" dirty="0"/>
          </a:p>
          <a:p>
            <a:pPr lvl="1">
              <a:spcBef>
                <a:spcPts val="1200"/>
              </a:spcBef>
            </a:pP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19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Φλεγμονώδη νοσήματα του εντέρου </a:t>
            </a:r>
            <a:r>
              <a:rPr lang="el-GR" sz="3200" b="0" dirty="0" smtClean="0"/>
              <a:t>(</a:t>
            </a:r>
            <a:r>
              <a:rPr lang="el-GR" sz="3200" b="0" dirty="0"/>
              <a:t>ΦΝΕ)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Φλεγμονώδεις παθήσεις του </a:t>
            </a:r>
            <a:r>
              <a:rPr lang="el-GR" sz="2400" dirty="0" smtClean="0"/>
              <a:t>εντέρου </a:t>
            </a:r>
            <a:r>
              <a:rPr lang="el-GR" sz="2400" dirty="0"/>
              <a:t>μη ειδικής </a:t>
            </a:r>
            <a:r>
              <a:rPr lang="el-GR" sz="2400" dirty="0" smtClean="0"/>
              <a:t>αιτιολογίας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Διακρίνονται σε δύο νοσολογικές οντότητες με πολλές ομοιότητες αλλά και διαφορές που επιτρέπουν τον διαγνωστικό διαχωρισμό</a:t>
            </a:r>
            <a:r>
              <a:rPr lang="el-GR" sz="2400" dirty="0" smtClean="0"/>
              <a:t>:</a:t>
            </a:r>
            <a:endParaRPr lang="en-US" sz="2400" dirty="0" smtClean="0"/>
          </a:p>
          <a:p>
            <a:pPr lvl="1">
              <a:spcBef>
                <a:spcPts val="600"/>
              </a:spcBef>
            </a:pPr>
            <a:r>
              <a:rPr lang="el-GR" sz="2200" dirty="0"/>
              <a:t>Ελκώδης </a:t>
            </a:r>
            <a:r>
              <a:rPr lang="el-GR" sz="2200" dirty="0" err="1" smtClean="0"/>
              <a:t>κολίτις</a:t>
            </a:r>
            <a:r>
              <a:rPr lang="en-US" sz="2200" dirty="0" smtClean="0"/>
              <a:t>,</a:t>
            </a:r>
            <a:endParaRPr lang="el-GR" sz="2200" dirty="0"/>
          </a:p>
          <a:p>
            <a:pPr lvl="1">
              <a:spcBef>
                <a:spcPts val="600"/>
              </a:spcBef>
            </a:pPr>
            <a:r>
              <a:rPr lang="el-GR" sz="2200" dirty="0"/>
              <a:t>Νόσος του </a:t>
            </a:r>
            <a:r>
              <a:rPr lang="el-GR" sz="2200" dirty="0" err="1" smtClean="0"/>
              <a:t>Crohn</a:t>
            </a:r>
            <a:r>
              <a:rPr lang="en-US" sz="2200" dirty="0" smtClean="0"/>
              <a:t>.</a:t>
            </a:r>
            <a:endParaRPr lang="el-GR" sz="2200" dirty="0"/>
          </a:p>
          <a:p>
            <a:pPr>
              <a:spcBef>
                <a:spcPts val="18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33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 Κλινική εικόνα ΕΚ </a:t>
            </a:r>
            <a:r>
              <a:rPr lang="el-GR" sz="3200" b="0" dirty="0" smtClean="0"/>
              <a:t>(2 </a:t>
            </a:r>
            <a:r>
              <a:rPr lang="el-GR" sz="3200" b="0" dirty="0"/>
              <a:t>από 2)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400" b="1" dirty="0"/>
              <a:t>Εξαρτάται από την βαρύτητα της νόσου</a:t>
            </a:r>
          </a:p>
          <a:p>
            <a:r>
              <a:rPr lang="el-GR" sz="2400" dirty="0" smtClean="0"/>
              <a:t>Διάρροια, 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200" dirty="0"/>
              <a:t>Βλεννοπυοαιματηρές </a:t>
            </a:r>
            <a:r>
              <a:rPr lang="el-GR" sz="2200" dirty="0" smtClean="0"/>
              <a:t>κενώσεις,</a:t>
            </a:r>
            <a:endParaRPr lang="el-GR" sz="2200" dirty="0"/>
          </a:p>
          <a:p>
            <a:pPr lvl="1">
              <a:spcBef>
                <a:spcPts val="1200"/>
              </a:spcBef>
            </a:pPr>
            <a:r>
              <a:rPr lang="el-GR" sz="2200" dirty="0"/>
              <a:t>Αιματηρές </a:t>
            </a:r>
            <a:r>
              <a:rPr lang="el-GR" sz="2200" dirty="0" smtClean="0"/>
              <a:t>κενώσεις.</a:t>
            </a:r>
            <a:endParaRPr lang="el-GR" sz="2200" dirty="0"/>
          </a:p>
          <a:p>
            <a:pPr>
              <a:spcBef>
                <a:spcPts val="1800"/>
              </a:spcBef>
            </a:pPr>
            <a:r>
              <a:rPr lang="el-GR" sz="2400" dirty="0"/>
              <a:t>Αφυδάτωση , ηλεκτρολυτικές </a:t>
            </a:r>
            <a:r>
              <a:rPr lang="el-GR" sz="2400" dirty="0" smtClean="0"/>
              <a:t>διαταραχές,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Κοιλιακό </a:t>
            </a:r>
            <a:r>
              <a:rPr lang="el-GR" sz="2400" dirty="0" smtClean="0"/>
              <a:t>άλγος,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Τεινεσμός,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Πυρετός (</a:t>
            </a:r>
            <a:r>
              <a:rPr lang="el-GR" sz="2400" dirty="0" err="1"/>
              <a:t>δεκατική</a:t>
            </a:r>
            <a:r>
              <a:rPr lang="el-GR" sz="2400" dirty="0"/>
              <a:t> πυρετική κίνηση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Απώλεια </a:t>
            </a:r>
            <a:r>
              <a:rPr lang="el-GR" sz="2400" dirty="0" smtClean="0"/>
              <a:t>βάρους,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Εξωεντερικές </a:t>
            </a:r>
            <a:r>
              <a:rPr lang="el-GR" sz="2400" dirty="0" smtClean="0"/>
              <a:t>εκδηλώσεις.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40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Κλινική εξέλιξη της νόσου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75% εμφανίζει εξάρσεις με μεσοδιαστήματα πλήρους </a:t>
            </a:r>
            <a:r>
              <a:rPr lang="el-GR" sz="2400" dirty="0" smtClean="0"/>
              <a:t>ύφεσης,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15% εμφανίζει συνεχή </a:t>
            </a:r>
            <a:r>
              <a:rPr lang="el-GR" sz="2400" dirty="0" smtClean="0"/>
              <a:t>συμπτωματολογία,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10% εμφανίζει μία αρχική προσβολή και μένει ελεύθερο συμπτωμάτων για πολλά </a:t>
            </a:r>
            <a:r>
              <a:rPr lang="el-GR" sz="2400" dirty="0" smtClean="0"/>
              <a:t>χρόνια.</a:t>
            </a:r>
            <a:endParaRPr lang="el-GR" sz="2400" dirty="0"/>
          </a:p>
          <a:p>
            <a:pPr>
              <a:spcBef>
                <a:spcPts val="18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48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 </a:t>
            </a:r>
            <a:r>
              <a:rPr lang="el-GR" dirty="0" smtClean="0"/>
              <a:t>επιπλοκές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Τοξικό </a:t>
            </a:r>
            <a:r>
              <a:rPr lang="el-GR" sz="2400" dirty="0" err="1"/>
              <a:t>μεγάκολο</a:t>
            </a:r>
            <a:r>
              <a:rPr lang="el-GR" sz="2400" dirty="0"/>
              <a:t> 1-2,5</a:t>
            </a:r>
            <a:r>
              <a:rPr lang="el-GR" sz="2400" dirty="0" smtClean="0"/>
              <a:t>%,</a:t>
            </a:r>
            <a:endParaRPr lang="el-GR" sz="2400" dirty="0"/>
          </a:p>
          <a:p>
            <a:pPr lvl="1">
              <a:spcBef>
                <a:spcPts val="600"/>
              </a:spcBef>
            </a:pPr>
            <a:r>
              <a:rPr lang="el-GR" sz="2200" dirty="0"/>
              <a:t>επέκταση της νόσου στους υπόλοιπους χιτώνες του </a:t>
            </a:r>
            <a:r>
              <a:rPr lang="el-GR" sz="2200" dirty="0" smtClean="0"/>
              <a:t>εντέρου.</a:t>
            </a:r>
            <a:endParaRPr lang="el-GR" sz="22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Διάτρηση </a:t>
            </a:r>
            <a:r>
              <a:rPr lang="el-GR" sz="2400" dirty="0"/>
              <a:t>1-2%  (Περιτονίτιδα, σηπτική καταπληξία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Μαζική </a:t>
            </a:r>
            <a:r>
              <a:rPr lang="el-GR" sz="2400" dirty="0"/>
              <a:t>αιμορραγία από το ορθό (σπάνια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Καρκίνος,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Μετά </a:t>
            </a:r>
            <a:r>
              <a:rPr lang="el-GR" sz="2400" dirty="0"/>
              <a:t>την δεκαετία, η διάρκεια της νόσου ισούται με τον κίνδυνο εμφάνισης καρκίνου π.χ. 20 χρόνια-20</a:t>
            </a:r>
            <a:r>
              <a:rPr lang="el-GR" sz="2400" dirty="0" smtClean="0"/>
              <a:t>%).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85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Τοξικό </a:t>
            </a:r>
            <a:r>
              <a:rPr lang="el-GR" dirty="0" err="1" smtClean="0"/>
              <a:t>μεγάκολο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04251" y="1196752"/>
            <a:ext cx="3756186" cy="4536504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2767725" y="5904656"/>
            <a:ext cx="3725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Τ</a:t>
            </a:r>
            <a:r>
              <a:rPr lang="it-IT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oxisches </a:t>
            </a:r>
            <a:r>
              <a:rPr lang="it-IT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Megacolon bei Colitis ulcerosa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Hellerhoff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827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Διάγνωση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Ιστορικό, κλινική </a:t>
            </a:r>
            <a:r>
              <a:rPr lang="el-GR" sz="2400" dirty="0" smtClean="0"/>
              <a:t>εικόνα,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Εργαστηριακές </a:t>
            </a:r>
            <a:r>
              <a:rPr lang="el-GR" sz="2400" dirty="0" smtClean="0"/>
              <a:t>εξετάσεις,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200" dirty="0"/>
              <a:t>Γενική αίματος, </a:t>
            </a:r>
            <a:r>
              <a:rPr lang="el-GR" sz="2200" dirty="0" smtClean="0"/>
              <a:t>ΤΚΕ,</a:t>
            </a:r>
            <a:endParaRPr lang="el-GR" sz="2200" dirty="0"/>
          </a:p>
          <a:p>
            <a:pPr lvl="1">
              <a:spcBef>
                <a:spcPts val="1200"/>
              </a:spcBef>
            </a:pPr>
            <a:r>
              <a:rPr lang="el-GR" sz="2200" dirty="0" err="1"/>
              <a:t>Πρωτεϊνες</a:t>
            </a:r>
            <a:r>
              <a:rPr lang="el-GR" sz="2200" dirty="0"/>
              <a:t> οξείας </a:t>
            </a:r>
            <a:r>
              <a:rPr lang="el-GR" sz="2200" dirty="0" smtClean="0"/>
              <a:t>φάσης,</a:t>
            </a:r>
            <a:endParaRPr lang="el-GR" sz="2200" dirty="0"/>
          </a:p>
          <a:p>
            <a:pPr lvl="1">
              <a:spcBef>
                <a:spcPts val="1200"/>
              </a:spcBef>
            </a:pPr>
            <a:r>
              <a:rPr lang="el-GR" sz="2200" dirty="0"/>
              <a:t>Λευκώματα, ηπατικός </a:t>
            </a:r>
            <a:r>
              <a:rPr lang="el-GR" sz="2200" dirty="0" smtClean="0"/>
              <a:t>έλεγχος.</a:t>
            </a:r>
            <a:endParaRPr lang="el-GR" sz="2200" dirty="0"/>
          </a:p>
          <a:p>
            <a:pPr>
              <a:spcBef>
                <a:spcPts val="1800"/>
              </a:spcBef>
            </a:pPr>
            <a:r>
              <a:rPr lang="el-GR" sz="2400" dirty="0"/>
              <a:t>Ακτινογραφία </a:t>
            </a:r>
            <a:r>
              <a:rPr lang="el-GR" sz="2400" dirty="0" smtClean="0"/>
              <a:t>κοιλίας,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i="1" dirty="0"/>
              <a:t>Βαριούχος </a:t>
            </a:r>
            <a:r>
              <a:rPr lang="el-GR" sz="2400" i="1" dirty="0" smtClean="0"/>
              <a:t>υποκλυσμός,</a:t>
            </a:r>
            <a:endParaRPr lang="el-GR" sz="2400" i="1" dirty="0"/>
          </a:p>
          <a:p>
            <a:pPr>
              <a:spcBef>
                <a:spcPts val="1800"/>
              </a:spcBef>
            </a:pPr>
            <a:r>
              <a:rPr lang="el-GR" sz="2400" dirty="0"/>
              <a:t>Ενδοσκόπηση εντέρου (</a:t>
            </a:r>
            <a:r>
              <a:rPr lang="el-GR" sz="2400" dirty="0" err="1"/>
              <a:t>ειλεοκολονοσκόπηση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Βιοψία. 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72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Ακτινολογικά και ενδοσκοπικά  ευρήματα ΕΚ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r>
              <a:rPr lang="el-GR" sz="2400" dirty="0"/>
              <a:t>Προσβολή του </a:t>
            </a:r>
            <a:r>
              <a:rPr lang="el-GR" sz="2400" dirty="0" smtClean="0"/>
              <a:t>ορθού, 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200" dirty="0"/>
              <a:t>τάση κεντρικής </a:t>
            </a:r>
            <a:r>
              <a:rPr lang="el-GR" sz="2200" dirty="0" smtClean="0"/>
              <a:t>επέκτασης.</a:t>
            </a:r>
            <a:endParaRPr lang="el-GR" sz="2200" dirty="0"/>
          </a:p>
          <a:p>
            <a:pPr>
              <a:spcBef>
                <a:spcPts val="1800"/>
              </a:spcBef>
            </a:pPr>
            <a:r>
              <a:rPr lang="el-GR" sz="2400" dirty="0"/>
              <a:t>Συνεχόμενη </a:t>
            </a:r>
            <a:r>
              <a:rPr lang="el-GR" sz="2400" dirty="0" smtClean="0"/>
              <a:t>προσβολή, 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200" dirty="0"/>
              <a:t>χωρίς υγιείς </a:t>
            </a:r>
            <a:r>
              <a:rPr lang="el-GR" sz="2200" dirty="0" smtClean="0"/>
              <a:t>περιοχές.</a:t>
            </a:r>
            <a:endParaRPr lang="el-GR" sz="2200" dirty="0"/>
          </a:p>
          <a:p>
            <a:pPr>
              <a:spcBef>
                <a:spcPts val="1800"/>
              </a:spcBef>
            </a:pPr>
            <a:r>
              <a:rPr lang="el-GR" sz="2400" dirty="0" err="1" smtClean="0"/>
              <a:t>Ψευδοπολύποδες</a:t>
            </a:r>
            <a:r>
              <a:rPr lang="el-GR" sz="2400" dirty="0" smtClean="0"/>
              <a:t>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Παχύ έντερο σαν μολυβδοσωλήνας (ρικνό έντερο, εξαφάνιση κολικών κυψελών</a:t>
            </a:r>
            <a:r>
              <a:rPr lang="el-GR" sz="2400" dirty="0" smtClean="0"/>
              <a:t>).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Ενδοσκοπική εικόνα ελκώδους κολίτιδας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412776"/>
            <a:ext cx="4823272" cy="4170711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2411760" y="5689348"/>
            <a:ext cx="42138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UC granularity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Kauczuk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861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Θεραπεία ΕΚ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Συντηρητική,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200" dirty="0" smtClean="0"/>
              <a:t>Φαρμακευτική,</a:t>
            </a:r>
            <a:endParaRPr lang="el-GR" sz="2200" dirty="0"/>
          </a:p>
          <a:p>
            <a:pPr lvl="1">
              <a:spcBef>
                <a:spcPts val="1200"/>
              </a:spcBef>
            </a:pPr>
            <a:r>
              <a:rPr lang="el-GR" sz="2200" dirty="0" smtClean="0"/>
              <a:t>Διαιτητική.</a:t>
            </a:r>
            <a:endParaRPr lang="el-GR" sz="22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Χειρουργική. 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6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Οξεία φάση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Διακοπή σίτισης σε σοβαρή </a:t>
            </a:r>
            <a:r>
              <a:rPr lang="el-GR" sz="2400" dirty="0" smtClean="0"/>
              <a:t>νόσο,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Δίαιτα σε μέτρια και ήπια </a:t>
            </a:r>
            <a:r>
              <a:rPr lang="el-GR" sz="2400" dirty="0" smtClean="0"/>
              <a:t>νόσο,</a:t>
            </a:r>
            <a:endParaRPr lang="el-GR" sz="2400" dirty="0"/>
          </a:p>
          <a:p>
            <a:pPr lvl="1"/>
            <a:r>
              <a:rPr lang="el-GR" sz="2400" dirty="0"/>
              <a:t>Αποφυγή ερεθιστικών ουσιών</a:t>
            </a:r>
          </a:p>
          <a:p>
            <a:pPr lvl="2">
              <a:spcBef>
                <a:spcPts val="600"/>
              </a:spcBef>
            </a:pPr>
            <a:r>
              <a:rPr lang="el-GR" sz="2200" dirty="0" smtClean="0"/>
              <a:t>Όχι </a:t>
            </a:r>
            <a:r>
              <a:rPr lang="el-GR" sz="2200" dirty="0"/>
              <a:t>τηγανητά, πικάντικα, καπνιστά, </a:t>
            </a:r>
            <a:r>
              <a:rPr lang="el-GR" sz="2200" dirty="0" err="1"/>
              <a:t>ζωϊκά</a:t>
            </a:r>
            <a:r>
              <a:rPr lang="el-GR" sz="2200" dirty="0"/>
              <a:t> λίπη, έτοιμο </a:t>
            </a:r>
            <a:r>
              <a:rPr lang="el-GR" sz="2200" dirty="0" smtClean="0"/>
              <a:t>φαγητό,</a:t>
            </a:r>
            <a:endParaRPr lang="el-GR" sz="2200" dirty="0"/>
          </a:p>
          <a:p>
            <a:pPr lvl="2">
              <a:spcBef>
                <a:spcPts val="600"/>
              </a:spcBef>
            </a:pPr>
            <a:r>
              <a:rPr lang="el-GR" sz="2200" dirty="0"/>
              <a:t>Όχι  ωμά λαχανικά, όσπρια, ξηροί καρποί </a:t>
            </a:r>
            <a:r>
              <a:rPr lang="el-GR" sz="2200" dirty="0" err="1" smtClean="0"/>
              <a:t>κλπ</a:t>
            </a:r>
            <a:r>
              <a:rPr lang="el-GR" sz="2200" dirty="0" smtClean="0"/>
              <a:t>,</a:t>
            </a:r>
            <a:endParaRPr lang="el-GR" sz="2200" dirty="0"/>
          </a:p>
          <a:p>
            <a:pPr lvl="2">
              <a:spcBef>
                <a:spcPts val="600"/>
              </a:spcBef>
            </a:pPr>
            <a:r>
              <a:rPr lang="el-GR" sz="2200" dirty="0"/>
              <a:t>Όχι τροφές πλούσιες σε φυτικές ίνες  (όχι μαύρο ψωμί και δημητριακά ολικής </a:t>
            </a:r>
            <a:r>
              <a:rPr lang="el-GR" sz="2200" dirty="0" smtClean="0"/>
              <a:t>αλέσεως,</a:t>
            </a:r>
            <a:endParaRPr lang="el-GR" sz="2200" dirty="0"/>
          </a:p>
          <a:p>
            <a:pPr lvl="2">
              <a:spcBef>
                <a:spcPts val="600"/>
              </a:spcBef>
            </a:pPr>
            <a:r>
              <a:rPr lang="el-GR" sz="2200" dirty="0"/>
              <a:t>Ναι  σε βραστά λαχανικά (κολοκύθια, πατάτες, </a:t>
            </a:r>
            <a:r>
              <a:rPr lang="el-GR" sz="2200" dirty="0" smtClean="0"/>
              <a:t>καρότα),</a:t>
            </a:r>
            <a:endParaRPr lang="el-GR" sz="2200" dirty="0"/>
          </a:p>
          <a:p>
            <a:pPr lvl="2">
              <a:spcBef>
                <a:spcPts val="600"/>
              </a:spcBef>
            </a:pPr>
            <a:r>
              <a:rPr lang="el-GR" sz="2200" dirty="0"/>
              <a:t>Ναι σε βραστά και ψητά </a:t>
            </a:r>
            <a:r>
              <a:rPr lang="el-GR" sz="2200" dirty="0" smtClean="0"/>
              <a:t>κρέατα, </a:t>
            </a:r>
            <a:endParaRPr lang="el-GR" sz="2200" dirty="0"/>
          </a:p>
          <a:p>
            <a:pPr lvl="2">
              <a:spcBef>
                <a:spcPts val="600"/>
              </a:spcBef>
            </a:pPr>
            <a:r>
              <a:rPr lang="el-GR" sz="2200" dirty="0"/>
              <a:t>Ναι σε λευκό ψωμί, μακαρόνια, </a:t>
            </a:r>
            <a:r>
              <a:rPr lang="el-GR" sz="2200" dirty="0" smtClean="0"/>
              <a:t>ρύζι. </a:t>
            </a:r>
            <a:endParaRPr lang="el-GR" sz="2200" dirty="0"/>
          </a:p>
          <a:p>
            <a:pPr>
              <a:spcBef>
                <a:spcPts val="1800"/>
              </a:spcBef>
            </a:pPr>
            <a:r>
              <a:rPr lang="el-GR" sz="2400" dirty="0"/>
              <a:t>Αντιδιαρροϊκή </a:t>
            </a:r>
            <a:r>
              <a:rPr lang="el-GR" sz="2400" dirty="0" smtClean="0"/>
              <a:t>αγωγή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6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Φαρμακευτική θεραπεία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Σαλικυλικά: </a:t>
            </a:r>
          </a:p>
          <a:p>
            <a:pPr lvl="1">
              <a:spcBef>
                <a:spcPts val="1200"/>
              </a:spcBef>
            </a:pPr>
            <a:r>
              <a:rPr lang="el-GR" sz="2200" dirty="0" smtClean="0"/>
              <a:t>5-Αμινοσαλικυλικό οξύ, </a:t>
            </a:r>
            <a:endParaRPr lang="el-GR" sz="2200" dirty="0"/>
          </a:p>
          <a:p>
            <a:pPr lvl="1">
              <a:spcBef>
                <a:spcPts val="1200"/>
              </a:spcBef>
            </a:pPr>
            <a:r>
              <a:rPr lang="el-GR" sz="2200" dirty="0" err="1"/>
              <a:t>Salofalk</a:t>
            </a:r>
            <a:r>
              <a:rPr lang="el-GR" sz="2200" dirty="0"/>
              <a:t>, </a:t>
            </a:r>
            <a:r>
              <a:rPr lang="el-GR" sz="2200" dirty="0" err="1"/>
              <a:t>Azulfidin</a:t>
            </a:r>
            <a:r>
              <a:rPr lang="el-GR" sz="2200" dirty="0"/>
              <a:t>, </a:t>
            </a:r>
            <a:r>
              <a:rPr lang="el-GR" sz="2200" dirty="0" err="1" smtClean="0"/>
              <a:t>Pentasa</a:t>
            </a:r>
            <a:r>
              <a:rPr lang="el-GR" sz="2200" dirty="0" smtClean="0"/>
              <a:t>.</a:t>
            </a:r>
            <a:endParaRPr lang="el-GR" sz="2200" dirty="0"/>
          </a:p>
          <a:p>
            <a:pPr>
              <a:spcBef>
                <a:spcPts val="1800"/>
              </a:spcBef>
            </a:pPr>
            <a:r>
              <a:rPr lang="el-GR" sz="2400" dirty="0" err="1"/>
              <a:t>Κορτικοστεροειδή</a:t>
            </a:r>
            <a:r>
              <a:rPr lang="el-GR" sz="2400" dirty="0"/>
              <a:t>:</a:t>
            </a:r>
          </a:p>
          <a:p>
            <a:pPr lvl="1">
              <a:spcBef>
                <a:spcPts val="1200"/>
              </a:spcBef>
            </a:pPr>
            <a:r>
              <a:rPr lang="el-GR" sz="2200" dirty="0"/>
              <a:t>από το στόμα ή με τη μορφή </a:t>
            </a:r>
            <a:r>
              <a:rPr lang="el-GR" sz="2200" dirty="0" smtClean="0"/>
              <a:t>υποκλυσμών.</a:t>
            </a:r>
            <a:endParaRPr lang="el-GR" sz="2200" dirty="0"/>
          </a:p>
          <a:p>
            <a:pPr>
              <a:spcBef>
                <a:spcPts val="1800"/>
              </a:spcBef>
            </a:pPr>
            <a:r>
              <a:rPr lang="el-GR" sz="2400" dirty="0"/>
              <a:t> </a:t>
            </a:r>
            <a:r>
              <a:rPr lang="el-GR" sz="2400" dirty="0" err="1"/>
              <a:t>Ανοσοκατασταλτικά</a:t>
            </a:r>
            <a:r>
              <a:rPr lang="el-GR" sz="2400" dirty="0"/>
              <a:t>: </a:t>
            </a:r>
          </a:p>
          <a:p>
            <a:pPr lvl="1">
              <a:spcBef>
                <a:spcPts val="1200"/>
              </a:spcBef>
            </a:pPr>
            <a:r>
              <a:rPr lang="el-GR" sz="2200" dirty="0" err="1"/>
              <a:t>Αζαθειοπρίνη</a:t>
            </a:r>
            <a:r>
              <a:rPr lang="el-GR" sz="2200" dirty="0"/>
              <a:t>, </a:t>
            </a:r>
            <a:r>
              <a:rPr lang="el-GR" sz="2200" dirty="0" err="1" smtClean="0"/>
              <a:t>Κυκλοσπορίνη</a:t>
            </a:r>
            <a:r>
              <a:rPr lang="el-GR" sz="2200" dirty="0" smtClean="0"/>
              <a:t>.</a:t>
            </a:r>
            <a:endParaRPr lang="el-GR" sz="22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3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Παχύ και λεπτό έντερο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Picture 2" descr="File:Illu intesti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352" y="1412776"/>
            <a:ext cx="6048648" cy="3919989"/>
          </a:xfrm>
          <a:prstGeom prst="rect">
            <a:avLst/>
          </a:prstGeom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/>
          <p:nvPr/>
        </p:nvSpPr>
        <p:spPr>
          <a:xfrm>
            <a:off x="3635896" y="5445224"/>
            <a:ext cx="21812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Illu intestine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Arcadian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017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Υποστηρικτική θεραπεία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18002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l-GR" sz="2400" dirty="0"/>
              <a:t>Παρεντερική χορήγηση </a:t>
            </a:r>
            <a:r>
              <a:rPr lang="el-GR" sz="2400" dirty="0" smtClean="0"/>
              <a:t>υγρών,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Μετάγγιση </a:t>
            </a:r>
            <a:r>
              <a:rPr lang="el-GR" sz="2400" dirty="0" smtClean="0"/>
              <a:t>αίματος.</a:t>
            </a:r>
            <a:endParaRPr lang="el-GR" sz="2400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9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Χειρουργική θεραπεία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24723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sz="2400" dirty="0"/>
              <a:t>Ολική </a:t>
            </a:r>
            <a:r>
              <a:rPr lang="el-GR" sz="2400" dirty="0" err="1"/>
              <a:t>κολεκτομή</a:t>
            </a:r>
            <a:r>
              <a:rPr lang="el-GR" sz="2400" dirty="0"/>
              <a:t> </a:t>
            </a:r>
            <a:r>
              <a:rPr lang="el-GR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→</a:t>
            </a:r>
            <a:r>
              <a:rPr lang="el-GR" sz="2400" dirty="0" smtClean="0"/>
              <a:t> </a:t>
            </a:r>
            <a:r>
              <a:rPr lang="el-GR" sz="2400" dirty="0"/>
              <a:t>πλήρης ίαση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ολική </a:t>
            </a:r>
            <a:r>
              <a:rPr lang="el-GR" sz="2400" dirty="0" err="1"/>
              <a:t>κολεκτομή</a:t>
            </a:r>
            <a:r>
              <a:rPr lang="el-GR" sz="2400" dirty="0"/>
              <a:t> με </a:t>
            </a:r>
            <a:r>
              <a:rPr lang="el-GR" sz="2400" dirty="0" err="1" smtClean="0"/>
              <a:t>ειλεοστομία</a:t>
            </a:r>
            <a:r>
              <a:rPr lang="el-GR" sz="2400" dirty="0" smtClean="0"/>
              <a:t>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ολική </a:t>
            </a:r>
            <a:r>
              <a:rPr lang="el-GR" sz="2400" dirty="0" err="1"/>
              <a:t>κολεκτομή</a:t>
            </a:r>
            <a:r>
              <a:rPr lang="el-GR" sz="2400" dirty="0"/>
              <a:t> με </a:t>
            </a:r>
            <a:r>
              <a:rPr lang="el-GR" sz="2400" dirty="0" err="1"/>
              <a:t>ειλεοπρωκτική</a:t>
            </a:r>
            <a:r>
              <a:rPr lang="el-GR" sz="2400" dirty="0"/>
              <a:t> </a:t>
            </a:r>
            <a:r>
              <a:rPr lang="el-GR" sz="2400" dirty="0" smtClean="0"/>
              <a:t>αναστόμωση.</a:t>
            </a:r>
            <a:endParaRPr lang="el-GR" sz="2400" dirty="0"/>
          </a:p>
          <a:p>
            <a:pPr marL="0" indent="0" algn="ctr">
              <a:buNone/>
            </a:pPr>
            <a:r>
              <a:rPr lang="el-GR" sz="2400" u="sng" dirty="0"/>
              <a:t>Ενδείξεις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Αποτυχία συντηρητικής </a:t>
            </a:r>
            <a:r>
              <a:rPr lang="el-GR" sz="2400" dirty="0" smtClean="0"/>
              <a:t>θεραπείας,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Επιπλοκές της </a:t>
            </a:r>
            <a:r>
              <a:rPr lang="el-GR" sz="2400" dirty="0" smtClean="0"/>
              <a:t>νόσου,</a:t>
            </a:r>
            <a:endParaRPr lang="el-GR" sz="2400" dirty="0"/>
          </a:p>
          <a:p>
            <a:pPr lvl="1">
              <a:spcBef>
                <a:spcPts val="600"/>
              </a:spcBef>
            </a:pPr>
            <a:r>
              <a:rPr lang="el-GR" sz="2200" dirty="0" smtClean="0"/>
              <a:t>Τοξικό </a:t>
            </a:r>
            <a:r>
              <a:rPr lang="el-GR" sz="2200" dirty="0" err="1" smtClean="0"/>
              <a:t>μεγάκολο</a:t>
            </a:r>
            <a:r>
              <a:rPr lang="el-GR" sz="2200" dirty="0" smtClean="0"/>
              <a:t>,</a:t>
            </a:r>
            <a:endParaRPr lang="el-GR" sz="2200" dirty="0"/>
          </a:p>
          <a:p>
            <a:pPr lvl="1">
              <a:spcBef>
                <a:spcPts val="600"/>
              </a:spcBef>
            </a:pPr>
            <a:r>
              <a:rPr lang="el-GR" sz="2200" dirty="0" smtClean="0"/>
              <a:t>Διάτρηση </a:t>
            </a:r>
            <a:r>
              <a:rPr lang="el-GR" sz="2200" dirty="0"/>
              <a:t>(80% θνητότητα</a:t>
            </a:r>
            <a:r>
              <a:rPr lang="el-GR" sz="2200" dirty="0" smtClean="0"/>
              <a:t>).</a:t>
            </a:r>
            <a:endParaRPr lang="el-GR" sz="2200" dirty="0"/>
          </a:p>
          <a:p>
            <a:pPr>
              <a:spcBef>
                <a:spcPts val="1200"/>
              </a:spcBef>
            </a:pPr>
            <a:r>
              <a:rPr lang="el-GR" sz="2400" dirty="0"/>
              <a:t>Οξεία κεραυνοβόλος </a:t>
            </a:r>
            <a:r>
              <a:rPr lang="el-GR" sz="2400" dirty="0" smtClean="0"/>
              <a:t>μορφή, 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 err="1" smtClean="0"/>
              <a:t>Πανκολίτιδα</a:t>
            </a:r>
            <a:r>
              <a:rPr lang="el-GR" sz="2400" dirty="0" smtClean="0"/>
              <a:t>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Κίνδυνος ανάπτυξης καρκίνου (Μετά 20ετίας</a:t>
            </a:r>
            <a:r>
              <a:rPr lang="el-GR" sz="2400" dirty="0" smtClean="0"/>
              <a:t>).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50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Στόχοι της φροντίδας (</a:t>
            </a:r>
            <a:r>
              <a:rPr lang="el-GR" dirty="0"/>
              <a:t>ΕΚ)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400" dirty="0"/>
              <a:t>Διακοπή της φλεγμονώδους </a:t>
            </a:r>
            <a:r>
              <a:rPr lang="el-GR" sz="2400" dirty="0" smtClean="0"/>
              <a:t>εξεργασίας,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Αποκατάσταση </a:t>
            </a:r>
            <a:r>
              <a:rPr lang="el-GR" sz="2400" dirty="0" smtClean="0"/>
              <a:t>ελλειμμάτων,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200" dirty="0"/>
              <a:t>Διατήρηση </a:t>
            </a:r>
            <a:r>
              <a:rPr lang="el-GR" sz="2200" dirty="0" err="1"/>
              <a:t>υδατοηλεκτρολυτικής</a:t>
            </a:r>
            <a:r>
              <a:rPr lang="el-GR" sz="2200" dirty="0"/>
              <a:t> </a:t>
            </a:r>
            <a:r>
              <a:rPr lang="el-GR" sz="2200" dirty="0" smtClean="0"/>
              <a:t>ισορροπίας,</a:t>
            </a:r>
            <a:endParaRPr lang="el-GR" sz="2200" dirty="0"/>
          </a:p>
          <a:p>
            <a:pPr lvl="1">
              <a:spcBef>
                <a:spcPts val="1200"/>
              </a:spcBef>
            </a:pPr>
            <a:r>
              <a:rPr lang="el-GR" sz="2200" dirty="0"/>
              <a:t>Διατήρηση  </a:t>
            </a:r>
            <a:r>
              <a:rPr lang="el-GR" sz="2200" dirty="0" err="1"/>
              <a:t>οξεοβασικής</a:t>
            </a:r>
            <a:r>
              <a:rPr lang="el-GR" sz="2200" dirty="0"/>
              <a:t> </a:t>
            </a:r>
            <a:r>
              <a:rPr lang="el-GR" sz="2200" dirty="0" smtClean="0"/>
              <a:t>ισορροπίας,</a:t>
            </a:r>
            <a:endParaRPr lang="el-GR" sz="2200" dirty="0"/>
          </a:p>
          <a:p>
            <a:pPr lvl="1">
              <a:spcBef>
                <a:spcPts val="1200"/>
              </a:spcBef>
            </a:pPr>
            <a:r>
              <a:rPr lang="el-GR" sz="2200" dirty="0"/>
              <a:t>Αύξηση της </a:t>
            </a:r>
            <a:r>
              <a:rPr lang="el-GR" sz="2200" dirty="0" err="1"/>
              <a:t>ιστικής</a:t>
            </a:r>
            <a:r>
              <a:rPr lang="el-GR" sz="2200" dirty="0"/>
              <a:t> </a:t>
            </a:r>
            <a:r>
              <a:rPr lang="el-GR" sz="2200" dirty="0" smtClean="0"/>
              <a:t>οξυγόνωσης,</a:t>
            </a:r>
            <a:endParaRPr lang="el-GR" sz="2200" dirty="0"/>
          </a:p>
          <a:p>
            <a:pPr lvl="1">
              <a:spcBef>
                <a:spcPts val="1200"/>
              </a:spcBef>
            </a:pPr>
            <a:r>
              <a:rPr lang="el-GR" sz="2200" dirty="0"/>
              <a:t>Διατήρηση θρεπτικού </a:t>
            </a:r>
            <a:r>
              <a:rPr lang="el-GR" sz="2200" dirty="0" smtClean="0"/>
              <a:t>ισοζυγίου.</a:t>
            </a:r>
            <a:endParaRPr lang="el-GR" sz="2200" dirty="0"/>
          </a:p>
          <a:p>
            <a:pPr>
              <a:spcBef>
                <a:spcPts val="1800"/>
              </a:spcBef>
            </a:pPr>
            <a:r>
              <a:rPr lang="el-GR" sz="2400" dirty="0"/>
              <a:t>Αντιμετώπιση του </a:t>
            </a:r>
            <a:r>
              <a:rPr lang="el-GR" sz="2400" dirty="0" smtClean="0"/>
              <a:t>πόνου,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Επίτευξη άνεσης και μέγιστη δυνατή </a:t>
            </a:r>
            <a:r>
              <a:rPr lang="el-GR" sz="2400" dirty="0" smtClean="0"/>
              <a:t>ευεξία,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Καταπολέμηση </a:t>
            </a:r>
            <a:r>
              <a:rPr lang="el-GR" sz="2400" dirty="0" smtClean="0"/>
              <a:t>άγχους,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Πρόληψη </a:t>
            </a:r>
            <a:r>
              <a:rPr lang="el-GR" sz="2400" dirty="0" smtClean="0"/>
              <a:t>επιπλοκών.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77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Κυριότερα προβλήματα (νοσηλευτικές διαγνώσεις) ασθενών με ΕΚ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25557"/>
            <a:ext cx="8229600" cy="504056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Διαταραχή της </a:t>
            </a:r>
            <a:r>
              <a:rPr lang="el-GR" sz="2400" dirty="0" err="1"/>
              <a:t>υδατοηλεκτρολυτικής</a:t>
            </a:r>
            <a:r>
              <a:rPr lang="el-GR" sz="2400" dirty="0"/>
              <a:t> </a:t>
            </a:r>
            <a:r>
              <a:rPr lang="el-GR" sz="2400" dirty="0" smtClean="0"/>
              <a:t>ισορροπίας,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Διαταραχή της </a:t>
            </a:r>
            <a:r>
              <a:rPr lang="el-GR" sz="2400" dirty="0" err="1"/>
              <a:t>οξεοβασικής</a:t>
            </a:r>
            <a:r>
              <a:rPr lang="el-GR" sz="2400" dirty="0"/>
              <a:t> </a:t>
            </a:r>
            <a:r>
              <a:rPr lang="el-GR" sz="2400" dirty="0" smtClean="0"/>
              <a:t>ισορροπίας,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Κακή </a:t>
            </a:r>
            <a:r>
              <a:rPr lang="el-GR" sz="2400" dirty="0" err="1"/>
              <a:t>ιστική</a:t>
            </a:r>
            <a:r>
              <a:rPr lang="el-GR" sz="2400" dirty="0"/>
              <a:t> οξυγόνωση  (αναιμία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Διαταραχή του θρεπτικού </a:t>
            </a:r>
            <a:r>
              <a:rPr lang="el-GR" sz="2400" dirty="0" smtClean="0"/>
              <a:t>ισοζυγίου,</a:t>
            </a:r>
            <a:endParaRPr lang="el-GR" sz="2400" dirty="0"/>
          </a:p>
          <a:p>
            <a:pPr lvl="1">
              <a:spcBef>
                <a:spcPts val="600"/>
              </a:spcBef>
            </a:pPr>
            <a:r>
              <a:rPr lang="el-GR" sz="2200" dirty="0"/>
              <a:t>Ενεργειακό (Ποσοτικό) και </a:t>
            </a:r>
            <a:r>
              <a:rPr lang="el-GR" sz="2200" dirty="0" smtClean="0"/>
              <a:t>ποιοτικό.</a:t>
            </a:r>
            <a:endParaRPr lang="el-GR" sz="2200" dirty="0"/>
          </a:p>
          <a:p>
            <a:pPr>
              <a:spcBef>
                <a:spcPts val="1800"/>
              </a:spcBef>
            </a:pPr>
            <a:r>
              <a:rPr lang="el-GR" sz="2400" dirty="0"/>
              <a:t>Άλγος (κοιλιακό, </a:t>
            </a:r>
            <a:r>
              <a:rPr lang="el-GR" sz="2400" dirty="0" err="1"/>
              <a:t>περιπρωκτικό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Μείωση της άνεσης και της ευεξίας (διάρροια, άλγος </a:t>
            </a:r>
            <a:r>
              <a:rPr lang="el-GR" sz="2400" dirty="0" err="1"/>
              <a:t>κλπ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 </a:t>
            </a:r>
            <a:r>
              <a:rPr lang="el-GR" sz="2400" dirty="0" smtClean="0"/>
              <a:t>Άγχος, 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Κίνδυνος </a:t>
            </a:r>
            <a:r>
              <a:rPr lang="el-GR" sz="2400" dirty="0" smtClean="0"/>
              <a:t>επιπλοκών.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81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Παρεμβάσεις ΕΚ</a:t>
            </a:r>
            <a:r>
              <a:rPr lang="el-GR" b="0" dirty="0" smtClean="0"/>
              <a:t>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Εφαρμογή φαρμακευτικής </a:t>
            </a:r>
            <a:r>
              <a:rPr lang="el-GR" sz="2400" dirty="0" smtClean="0"/>
              <a:t>θεραπείας,</a:t>
            </a:r>
            <a:endParaRPr lang="el-GR" sz="2400" dirty="0"/>
          </a:p>
          <a:p>
            <a:pPr lvl="1"/>
            <a:r>
              <a:rPr lang="el-GR" sz="2200" dirty="0"/>
              <a:t>Αντιφλεγμονώδη, </a:t>
            </a:r>
            <a:r>
              <a:rPr lang="el-GR" sz="2200" dirty="0" err="1" smtClean="0"/>
              <a:t>κορτικοστεροειδή</a:t>
            </a:r>
            <a:r>
              <a:rPr lang="el-GR" sz="2200" dirty="0" smtClean="0"/>
              <a:t> </a:t>
            </a:r>
            <a:r>
              <a:rPr lang="el-GR" sz="2200" dirty="0" smtClean="0"/>
              <a:t>κλπ,</a:t>
            </a:r>
            <a:endParaRPr lang="el-GR" sz="2200" dirty="0"/>
          </a:p>
          <a:p>
            <a:pPr lvl="1"/>
            <a:r>
              <a:rPr lang="el-GR" sz="2200" dirty="0"/>
              <a:t>Αντιδιαρροϊκή </a:t>
            </a:r>
            <a:r>
              <a:rPr lang="el-GR" sz="2200" dirty="0" smtClean="0"/>
              <a:t>αγωγή,</a:t>
            </a:r>
            <a:endParaRPr lang="el-GR" sz="2200" dirty="0"/>
          </a:p>
          <a:p>
            <a:pPr lvl="1"/>
            <a:r>
              <a:rPr lang="el-GR" sz="2200" dirty="0" smtClean="0"/>
              <a:t>Σπασμολυτικά, </a:t>
            </a:r>
            <a:endParaRPr lang="el-GR" sz="2200" dirty="0"/>
          </a:p>
          <a:p>
            <a:pPr lvl="1"/>
            <a:r>
              <a:rPr lang="el-GR" sz="2200" dirty="0" smtClean="0"/>
              <a:t>Αναλγητικά.</a:t>
            </a:r>
            <a:endParaRPr lang="el-GR" sz="2200" dirty="0"/>
          </a:p>
          <a:p>
            <a:pPr>
              <a:spcBef>
                <a:spcPts val="1200"/>
              </a:spcBef>
            </a:pPr>
            <a:r>
              <a:rPr lang="el-GR" sz="2400" dirty="0"/>
              <a:t>Σε βαριά </a:t>
            </a:r>
            <a:r>
              <a:rPr lang="el-GR" sz="2400" dirty="0" smtClean="0"/>
              <a:t>νόσο,</a:t>
            </a:r>
            <a:endParaRPr lang="el-GR" sz="2400" dirty="0"/>
          </a:p>
          <a:p>
            <a:pPr lvl="1"/>
            <a:r>
              <a:rPr lang="el-GR" sz="2200" dirty="0"/>
              <a:t>Διακοπή </a:t>
            </a:r>
            <a:r>
              <a:rPr lang="el-GR" sz="2200" dirty="0" smtClean="0"/>
              <a:t>σίτισης,</a:t>
            </a:r>
            <a:endParaRPr lang="el-GR" sz="2200" dirty="0"/>
          </a:p>
          <a:p>
            <a:pPr lvl="1"/>
            <a:r>
              <a:rPr lang="el-GR" sz="2200" dirty="0"/>
              <a:t>Παρεντερική χορήγηση υγρών και </a:t>
            </a:r>
            <a:r>
              <a:rPr lang="el-GR" sz="2200" dirty="0" smtClean="0"/>
              <a:t>ηλεκτρολυτών,</a:t>
            </a:r>
            <a:endParaRPr lang="el-GR" sz="2200" dirty="0"/>
          </a:p>
          <a:p>
            <a:pPr lvl="2"/>
            <a:r>
              <a:rPr lang="el-GR" sz="2000" dirty="0"/>
              <a:t>Συχνή μέτρηση και </a:t>
            </a:r>
            <a:r>
              <a:rPr lang="el-GR" sz="2000" dirty="0" smtClean="0"/>
              <a:t>αξιολόγηση. </a:t>
            </a:r>
            <a:endParaRPr lang="el-GR" sz="2000" dirty="0"/>
          </a:p>
          <a:p>
            <a:pPr lvl="1"/>
            <a:r>
              <a:rPr lang="el-GR" sz="2200" dirty="0"/>
              <a:t>Έναρξη τεχνητής </a:t>
            </a:r>
            <a:r>
              <a:rPr lang="el-GR" sz="2200" dirty="0" smtClean="0"/>
              <a:t>διατροφής.</a:t>
            </a:r>
            <a:endParaRPr lang="el-GR" sz="2200" dirty="0"/>
          </a:p>
          <a:p>
            <a:pPr lvl="2"/>
            <a:r>
              <a:rPr lang="el-GR" sz="2000" dirty="0"/>
              <a:t>παρεντερική , εντερική (στοιχειακές δίαιτες</a:t>
            </a:r>
            <a:r>
              <a:rPr lang="el-GR" sz="2000" dirty="0" smtClean="0"/>
              <a:t>),</a:t>
            </a:r>
            <a:endParaRPr lang="el-GR" sz="2000" dirty="0"/>
          </a:p>
          <a:p>
            <a:pPr lvl="2"/>
            <a:r>
              <a:rPr lang="el-GR" sz="2000" dirty="0"/>
              <a:t>Ενεργειακή ισορροπία, χορήγηση </a:t>
            </a:r>
            <a:r>
              <a:rPr lang="el-GR" sz="2000" dirty="0" smtClean="0"/>
              <a:t>ιχνοστοιχείων.</a:t>
            </a:r>
            <a:endParaRPr lang="el-GR" sz="20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41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Παρεμβάσεις ΕΚ</a:t>
            </a:r>
            <a:r>
              <a:rPr lang="el-GR" b="0" dirty="0"/>
              <a:t> </a:t>
            </a:r>
            <a:r>
              <a:rPr lang="el-GR" sz="3200" b="0" dirty="0" smtClean="0"/>
              <a:t>(2 </a:t>
            </a:r>
            <a:r>
              <a:rPr lang="el-GR" sz="3200" b="0" dirty="0"/>
              <a:t>από 2)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400" dirty="0"/>
              <a:t>Καθαριότητα του ασθενή</a:t>
            </a:r>
          </a:p>
          <a:p>
            <a:pPr lvl="1"/>
            <a:r>
              <a:rPr lang="el-GR" sz="2200" dirty="0"/>
              <a:t>Τοπική  και γενική 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Μέτρα πρόληψης λοιμώξεων από καθετήρες (</a:t>
            </a:r>
            <a:r>
              <a:rPr lang="el-GR" sz="2400" dirty="0" err="1"/>
              <a:t>ενδαγγειακούς</a:t>
            </a:r>
            <a:r>
              <a:rPr lang="el-GR" sz="2400" dirty="0"/>
              <a:t>, </a:t>
            </a:r>
            <a:r>
              <a:rPr lang="el-GR" sz="2400" dirty="0" err="1"/>
              <a:t>κύστεως</a:t>
            </a:r>
            <a:r>
              <a:rPr lang="el-GR" sz="2400" dirty="0"/>
              <a:t> </a:t>
            </a:r>
            <a:r>
              <a:rPr lang="el-GR" sz="2400" dirty="0" err="1"/>
              <a:t>κλπ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Παρακολούθηση ασθενή για επιπλοκές (διάτρηση και τοξικό </a:t>
            </a:r>
            <a:r>
              <a:rPr lang="el-GR" sz="2400" dirty="0" err="1"/>
              <a:t>μεγάκολο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Ανάπαυση ασθενή φυσική και </a:t>
            </a:r>
            <a:r>
              <a:rPr lang="el-GR" sz="2400" dirty="0" smtClean="0"/>
              <a:t>ψυχική,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Ενημέρωση για την πορεία της νόσου , τα φάρμακα (δοσολογία, παρενέργειες) διαγνωστικές </a:t>
            </a:r>
            <a:r>
              <a:rPr lang="el-GR" sz="2400" dirty="0" smtClean="0"/>
              <a:t>εξετάσεις, 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Εκπαίδευση για την σωστή διατροφή, αναγνώριση σημείων και συμπτωμάτων υποτροπής της νόσου </a:t>
            </a:r>
            <a:r>
              <a:rPr lang="el-GR" sz="2400" dirty="0" smtClean="0"/>
              <a:t>κλπ.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91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err="1" smtClean="0"/>
              <a:t>Προεγχειρητικά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400" dirty="0"/>
              <a:t>Σε περίπτωση ολικής </a:t>
            </a:r>
            <a:r>
              <a:rPr lang="el-GR" sz="2400" dirty="0" err="1"/>
              <a:t>κολεκτομής</a:t>
            </a:r>
            <a:r>
              <a:rPr lang="el-GR" sz="2400" dirty="0"/>
              <a:t> ο ασθενής χρειάζεται</a:t>
            </a:r>
            <a:r>
              <a:rPr lang="el-GR" sz="2400" dirty="0" smtClean="0"/>
              <a:t>:</a:t>
            </a:r>
          </a:p>
          <a:p>
            <a:r>
              <a:rPr lang="el-GR" sz="2400" dirty="0" smtClean="0"/>
              <a:t>Ψυχολογική </a:t>
            </a:r>
            <a:r>
              <a:rPr lang="el-GR" sz="2400" dirty="0"/>
              <a:t>υποστήριξη και προετοιμασία για τη νέα </a:t>
            </a:r>
            <a:r>
              <a:rPr lang="el-GR" sz="2400" dirty="0" smtClean="0"/>
              <a:t>κατάσταση,</a:t>
            </a:r>
            <a:endParaRPr lang="el-GR" sz="2400" dirty="0"/>
          </a:p>
          <a:p>
            <a:r>
              <a:rPr lang="el-GR" sz="2400" dirty="0"/>
              <a:t>Σωματική προετοιμασία:</a:t>
            </a:r>
          </a:p>
          <a:p>
            <a:pPr lvl="1"/>
            <a:r>
              <a:rPr lang="el-GR" sz="2200" dirty="0"/>
              <a:t>Ενίσχυση της θρεπτικής κατάστασης του ασθενή έτσι </a:t>
            </a:r>
            <a:r>
              <a:rPr lang="el-GR" sz="2200" dirty="0" smtClean="0"/>
              <a:t>ώστε </a:t>
            </a:r>
            <a:r>
              <a:rPr lang="el-GR" sz="2200" dirty="0"/>
              <a:t>επούλωση,  καλή άμυνα του οργανισμού, αποφυγή </a:t>
            </a:r>
            <a:r>
              <a:rPr lang="el-GR" sz="2200" dirty="0" err="1"/>
              <a:t>εππλοκών</a:t>
            </a:r>
            <a:endParaRPr lang="el-GR" sz="2200" dirty="0"/>
          </a:p>
          <a:p>
            <a:pPr lvl="1"/>
            <a:r>
              <a:rPr lang="el-GR" sz="2200" dirty="0"/>
              <a:t>Αποκατάσταση ελλειμμάτων:</a:t>
            </a:r>
          </a:p>
          <a:p>
            <a:pPr lvl="2"/>
            <a:r>
              <a:rPr lang="el-GR" sz="2000" dirty="0"/>
              <a:t>Ύδατος και ηλεκτρολυτών</a:t>
            </a:r>
          </a:p>
          <a:p>
            <a:pPr lvl="2"/>
            <a:r>
              <a:rPr lang="el-GR" sz="2000" dirty="0" err="1"/>
              <a:t>Οξεοβασικών</a:t>
            </a:r>
            <a:r>
              <a:rPr lang="el-GR" sz="2000" dirty="0"/>
              <a:t> </a:t>
            </a:r>
          </a:p>
          <a:p>
            <a:pPr lvl="2"/>
            <a:r>
              <a:rPr lang="el-GR" sz="2000" dirty="0"/>
              <a:t>Αίματος </a:t>
            </a:r>
            <a:r>
              <a:rPr lang="el-GR" sz="2000" dirty="0" err="1"/>
              <a:t>κλπ</a:t>
            </a:r>
            <a:endParaRPr lang="el-GR" sz="2000" dirty="0"/>
          </a:p>
          <a:p>
            <a:pPr lvl="1"/>
            <a:r>
              <a:rPr lang="el-GR" sz="2200" dirty="0"/>
              <a:t>Καθαρισμός και αντισηψία εντέρου</a:t>
            </a:r>
          </a:p>
          <a:p>
            <a:pPr lvl="2"/>
            <a:r>
              <a:rPr lang="el-GR" sz="2000" dirty="0"/>
              <a:t>Καθαρτικά, αντιβίωση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5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Μετεγχειρητικά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Σε περίπτωση ολικής </a:t>
            </a:r>
            <a:r>
              <a:rPr lang="el-GR" sz="2400" dirty="0" err="1"/>
              <a:t>κολεκτομής</a:t>
            </a:r>
            <a:r>
              <a:rPr lang="el-GR" sz="2400" dirty="0"/>
              <a:t> ο ασθενής </a:t>
            </a:r>
            <a:r>
              <a:rPr lang="el-GR" sz="2400" dirty="0" smtClean="0"/>
              <a:t>χρειάζεται: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Βασική μετεγχειρητική </a:t>
            </a:r>
            <a:r>
              <a:rPr lang="el-GR" sz="2400" dirty="0" smtClean="0"/>
              <a:t>Φροντίδα, 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Σε περίπτωση μόνιμης κολοστομίας  εκπαίδευση </a:t>
            </a:r>
            <a:r>
              <a:rPr lang="el-GR" sz="2400" dirty="0" smtClean="0"/>
              <a:t>για: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200" dirty="0"/>
              <a:t>Περιποίηση, </a:t>
            </a:r>
            <a:r>
              <a:rPr lang="el-GR" sz="2200" dirty="0" smtClean="0"/>
              <a:t>διατροφή,</a:t>
            </a:r>
            <a:endParaRPr lang="el-GR" sz="2200" dirty="0"/>
          </a:p>
          <a:p>
            <a:pPr lvl="1">
              <a:spcBef>
                <a:spcPts val="1200"/>
              </a:spcBef>
            </a:pPr>
            <a:r>
              <a:rPr lang="el-GR" sz="2200" dirty="0"/>
              <a:t>Ενημέρωση για τρόπους αποκατάστασης και </a:t>
            </a:r>
            <a:r>
              <a:rPr lang="el-GR" sz="2200" dirty="0" smtClean="0"/>
              <a:t>επανένταξης. </a:t>
            </a:r>
            <a:endParaRPr lang="el-GR" sz="2200" dirty="0"/>
          </a:p>
          <a:p>
            <a:pPr>
              <a:spcBef>
                <a:spcPts val="1800"/>
              </a:spcBef>
            </a:pPr>
            <a:r>
              <a:rPr lang="el-GR" sz="2400" dirty="0"/>
              <a:t>Ενημέρωση για</a:t>
            </a:r>
          </a:p>
          <a:p>
            <a:pPr lvl="1">
              <a:spcBef>
                <a:spcPts val="1200"/>
              </a:spcBef>
            </a:pPr>
            <a:r>
              <a:rPr lang="el-GR" sz="2200" dirty="0"/>
              <a:t>Φάρμακα , παρακολούθηση, συχνότητα </a:t>
            </a:r>
            <a:r>
              <a:rPr lang="el-GR" sz="2200" dirty="0" smtClean="0"/>
              <a:t>εξετάσεων.</a:t>
            </a:r>
            <a:endParaRPr lang="el-GR" sz="2200" dirty="0"/>
          </a:p>
          <a:p>
            <a:pPr>
              <a:spcBef>
                <a:spcPts val="1800"/>
              </a:spcBef>
            </a:pPr>
            <a:r>
              <a:rPr lang="el-GR" sz="2400" dirty="0"/>
              <a:t>Επίλυση τυχόν </a:t>
            </a:r>
            <a:r>
              <a:rPr lang="el-GR" sz="2400" dirty="0" err="1"/>
              <a:t>απορίων</a:t>
            </a:r>
            <a:r>
              <a:rPr lang="el-GR" sz="2400" dirty="0"/>
              <a:t> οποιασδήποτε </a:t>
            </a:r>
            <a:r>
              <a:rPr lang="el-GR" sz="2400" dirty="0" smtClean="0"/>
              <a:t>φύσης. 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18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4964" y="2708920"/>
            <a:ext cx="8229600" cy="908720"/>
          </a:xfrm>
          <a:ln w="19050">
            <a:solidFill>
              <a:srgbClr val="004A82"/>
            </a:solidFill>
          </a:ln>
        </p:spPr>
        <p:txBody>
          <a:bodyPr/>
          <a:lstStyle/>
          <a:p>
            <a:r>
              <a:rPr lang="el-GR" dirty="0" smtClean="0"/>
              <a:t>Νόσος </a:t>
            </a:r>
            <a:r>
              <a:rPr lang="en-US" dirty="0" err="1" smtClean="0"/>
              <a:t>Crohn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92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err="1" smtClean="0"/>
              <a:t>Παθολογικη</a:t>
            </a:r>
            <a:r>
              <a:rPr lang="el-GR" sz="4400" dirty="0" smtClean="0"/>
              <a:t> </a:t>
            </a:r>
            <a:r>
              <a:rPr lang="el-GR" sz="4400" dirty="0" err="1" smtClean="0"/>
              <a:t>ανατομικη</a:t>
            </a:r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l-GR" sz="3600" b="0" dirty="0" smtClean="0"/>
              <a:t>(Νόσος </a:t>
            </a:r>
            <a:r>
              <a:rPr lang="en-US" sz="3600" b="0" dirty="0" err="1" smtClean="0"/>
              <a:t>Crohn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l-GR" sz="2400" b="1" dirty="0" smtClean="0"/>
              <a:t>Εντόπιση 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50</a:t>
            </a:r>
            <a:r>
              <a:rPr lang="el-GR" sz="2400" dirty="0"/>
              <a:t>% στο </a:t>
            </a:r>
            <a:r>
              <a:rPr lang="el-GR" sz="2400" dirty="0" err="1"/>
              <a:t>λ.ε</a:t>
            </a:r>
            <a:r>
              <a:rPr lang="el-GR" sz="2400" dirty="0" smtClean="0"/>
              <a:t>.,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40% στο </a:t>
            </a:r>
            <a:r>
              <a:rPr lang="el-GR" sz="2400" dirty="0" err="1"/>
              <a:t>λ.ε</a:t>
            </a:r>
            <a:r>
              <a:rPr lang="el-GR" sz="2400" dirty="0"/>
              <a:t>. και </a:t>
            </a:r>
            <a:r>
              <a:rPr lang="el-GR" sz="2400" dirty="0" err="1"/>
              <a:t>π.ε</a:t>
            </a:r>
            <a:r>
              <a:rPr lang="el-GR" sz="2400" dirty="0" smtClean="0"/>
              <a:t>.,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10% μόνο στο </a:t>
            </a:r>
            <a:r>
              <a:rPr lang="el-GR" sz="2400" dirty="0" err="1"/>
              <a:t>π.ε</a:t>
            </a:r>
            <a:r>
              <a:rPr lang="el-GR" sz="2400" dirty="0" smtClean="0"/>
              <a:t>.,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80% στον τελικό </a:t>
            </a:r>
            <a:r>
              <a:rPr lang="el-GR" sz="2400" dirty="0" smtClean="0"/>
              <a:t>ειλεό,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Κατά τόπους εντόπιση μεσολαβούν υγιείς περιοχές: </a:t>
            </a:r>
            <a:r>
              <a:rPr lang="el-GR" sz="2400" dirty="0" err="1"/>
              <a:t>skip</a:t>
            </a:r>
            <a:r>
              <a:rPr lang="el-GR" sz="2400" dirty="0"/>
              <a:t> </a:t>
            </a:r>
            <a:r>
              <a:rPr lang="el-GR" sz="2400" dirty="0" err="1"/>
              <a:t>lesions</a:t>
            </a:r>
            <a:r>
              <a:rPr lang="el-GR" sz="2400" dirty="0" smtClean="0"/>
              <a:t>).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00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Παχύ έντερο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Picture 6" descr="File:Blausen 0604 LargeIntestine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5238427" cy="4190742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/>
          <p:nvPr/>
        </p:nvSpPr>
        <p:spPr>
          <a:xfrm>
            <a:off x="3131840" y="5846926"/>
            <a:ext cx="3295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Blausen 0604 LargeIntestine2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BruceBlaus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673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Εντόπιση της νόσου του </a:t>
            </a:r>
            <a:r>
              <a:rPr lang="el-GR" dirty="0" err="1"/>
              <a:t>Crohn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025352"/>
            <a:ext cx="2328285" cy="5314179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2171746" y="6396335"/>
            <a:ext cx="424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Patterns of Crohn's Disease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Fvasconcellos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047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ΝC </a:t>
            </a:r>
            <a:r>
              <a:rPr lang="el-GR" dirty="0" smtClean="0"/>
              <a:t>Παθολογική ανατομική και φυσιολογία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 smtClean="0"/>
              <a:t>Μακροσκοπικά,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Προσβάλλονται όλοι χιτώνες </a:t>
            </a:r>
            <a:r>
              <a:rPr lang="el-GR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→</a:t>
            </a:r>
            <a:r>
              <a:rPr lang="el-GR" sz="2400" dirty="0" smtClean="0"/>
              <a:t> </a:t>
            </a:r>
            <a:r>
              <a:rPr lang="el-GR" sz="2400" dirty="0"/>
              <a:t>διατρήσεις και </a:t>
            </a:r>
            <a:r>
              <a:rPr lang="el-GR" sz="2400" dirty="0" smtClean="0"/>
              <a:t>συρίγγια,</a:t>
            </a:r>
            <a:endParaRPr lang="el-GR" sz="2400" dirty="0"/>
          </a:p>
          <a:p>
            <a:pPr lvl="1">
              <a:spcBef>
                <a:spcPts val="1800"/>
              </a:spcBef>
            </a:pPr>
            <a:r>
              <a:rPr lang="el-GR" sz="2200" dirty="0"/>
              <a:t>ορογόνος </a:t>
            </a:r>
            <a:r>
              <a:rPr lang="el-GR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→</a:t>
            </a:r>
            <a:r>
              <a:rPr lang="el-GR" sz="2200" dirty="0" smtClean="0"/>
              <a:t> </a:t>
            </a:r>
            <a:r>
              <a:rPr lang="el-GR" sz="2200" dirty="0"/>
              <a:t>συμφύσεις με γειτονικά </a:t>
            </a:r>
            <a:r>
              <a:rPr lang="el-GR" sz="2200" dirty="0" smtClean="0"/>
              <a:t>όργανα,</a:t>
            </a:r>
            <a:endParaRPr lang="el-GR" sz="2200" dirty="0"/>
          </a:p>
          <a:p>
            <a:pPr lvl="1">
              <a:spcBef>
                <a:spcPts val="1800"/>
              </a:spcBef>
            </a:pPr>
            <a:r>
              <a:rPr lang="el-GR" sz="2200" dirty="0"/>
              <a:t>Βλεννογόνος: εναλλαγή εγκάρσιων σχισμών και επιμηκών </a:t>
            </a:r>
            <a:r>
              <a:rPr lang="el-GR" sz="2200" dirty="0" err="1"/>
              <a:t>ελκώσεων</a:t>
            </a:r>
            <a:r>
              <a:rPr lang="el-GR" sz="2200" dirty="0"/>
              <a:t> </a:t>
            </a:r>
            <a:r>
              <a:rPr lang="el-G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→</a:t>
            </a:r>
            <a:r>
              <a:rPr lang="el-GR" sz="2200" dirty="0" smtClean="0"/>
              <a:t> </a:t>
            </a:r>
            <a:r>
              <a:rPr lang="el-GR" sz="2200" dirty="0"/>
              <a:t>«πλακόστρωτο</a:t>
            </a:r>
            <a:r>
              <a:rPr lang="el-GR" sz="2200" dirty="0" smtClean="0"/>
              <a:t>».</a:t>
            </a:r>
            <a:endParaRPr lang="el-GR" sz="2200" dirty="0"/>
          </a:p>
          <a:p>
            <a:pPr>
              <a:spcBef>
                <a:spcPts val="18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08" y="3933056"/>
            <a:ext cx="2295144" cy="2043684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6" name="Rectangle 8"/>
          <p:cNvSpPr/>
          <p:nvPr/>
        </p:nvSpPr>
        <p:spPr>
          <a:xfrm>
            <a:off x="741876" y="6207596"/>
            <a:ext cx="2843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CD colitis 2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Kauczuk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22043"/>
            <a:ext cx="2376264" cy="2036798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8" name="Rectangle 8"/>
          <p:cNvSpPr/>
          <p:nvPr/>
        </p:nvSpPr>
        <p:spPr>
          <a:xfrm>
            <a:off x="4773899" y="6196083"/>
            <a:ext cx="28250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7"/>
              </a:rPr>
              <a:t>CD colitis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Kauczuk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851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Παθολογική ανατομική και φυσιολογία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l-GR" sz="2400" dirty="0" smtClean="0"/>
              <a:t>Μακροσκοπικά,</a:t>
            </a:r>
            <a:endParaRPr lang="el-GR" sz="2400" dirty="0"/>
          </a:p>
          <a:p>
            <a:pPr lvl="1">
              <a:spcBef>
                <a:spcPts val="1800"/>
              </a:spcBef>
            </a:pPr>
            <a:r>
              <a:rPr lang="el-GR" sz="2200" dirty="0"/>
              <a:t>Προσβολή όχι συνεχής. Εναλλαγές υγιών και προσβεβλημένων  </a:t>
            </a:r>
            <a:r>
              <a:rPr lang="el-GR" sz="2200" dirty="0" smtClean="0"/>
              <a:t>ιστών.</a:t>
            </a:r>
            <a:endParaRPr lang="el-GR" sz="22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Μικροσκοπικά,</a:t>
            </a:r>
            <a:endParaRPr lang="el-GR" sz="2400" dirty="0"/>
          </a:p>
          <a:p>
            <a:pPr lvl="1">
              <a:spcBef>
                <a:spcPts val="1800"/>
              </a:spcBef>
            </a:pPr>
            <a:r>
              <a:rPr lang="el-GR" sz="2200" dirty="0"/>
              <a:t>Φλεγμονώδης διήθηση, οίδημα βλεννογόνου </a:t>
            </a:r>
            <a:r>
              <a:rPr lang="el-GR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→</a:t>
            </a:r>
            <a:r>
              <a:rPr lang="el-GR" sz="2200" dirty="0" smtClean="0"/>
              <a:t> </a:t>
            </a:r>
            <a:r>
              <a:rPr lang="el-GR" sz="2200" dirty="0"/>
              <a:t>μειωμένη </a:t>
            </a:r>
            <a:r>
              <a:rPr lang="el-GR" sz="2200" dirty="0" smtClean="0"/>
              <a:t>απορρόφηση,</a:t>
            </a:r>
            <a:endParaRPr lang="el-GR" sz="2200" dirty="0"/>
          </a:p>
          <a:p>
            <a:pPr lvl="1">
              <a:spcBef>
                <a:spcPts val="1800"/>
              </a:spcBef>
            </a:pPr>
            <a:r>
              <a:rPr lang="el-GR" sz="2200" dirty="0"/>
              <a:t>Κοκκιώματα </a:t>
            </a:r>
            <a:r>
              <a:rPr lang="el-G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→</a:t>
            </a:r>
            <a:r>
              <a:rPr lang="el-GR" sz="2200" dirty="0" smtClean="0"/>
              <a:t> αποστήματα.</a:t>
            </a:r>
            <a:endParaRPr lang="el-GR" sz="22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47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Παθολογική φυσιολογία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l-GR" sz="2400" dirty="0"/>
              <a:t>Κακή απορρόφηση θρεπτικών </a:t>
            </a:r>
            <a:r>
              <a:rPr lang="el-GR" sz="2400" dirty="0" smtClean="0"/>
              <a:t>ουσιών,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Υποσιτισμός,</a:t>
            </a:r>
            <a:endParaRPr lang="el-GR" sz="2400" dirty="0"/>
          </a:p>
          <a:p>
            <a:pPr lvl="1">
              <a:spcBef>
                <a:spcPts val="1800"/>
              </a:spcBef>
            </a:pPr>
            <a:r>
              <a:rPr lang="el-GR" sz="2200" dirty="0"/>
              <a:t>Ποσοτικός: απώλεια </a:t>
            </a:r>
            <a:r>
              <a:rPr lang="el-GR" sz="2200" dirty="0" smtClean="0"/>
              <a:t>βάρους,</a:t>
            </a:r>
            <a:endParaRPr lang="el-GR" sz="2200" dirty="0"/>
          </a:p>
          <a:p>
            <a:pPr lvl="1">
              <a:spcBef>
                <a:spcPts val="1800"/>
              </a:spcBef>
            </a:pPr>
            <a:r>
              <a:rPr lang="el-GR" sz="2200" dirty="0"/>
              <a:t>Ποιοτικός : </a:t>
            </a:r>
            <a:r>
              <a:rPr lang="el-GR" sz="2200" dirty="0" err="1"/>
              <a:t>υποπρωτειναιμία</a:t>
            </a:r>
            <a:r>
              <a:rPr lang="el-GR" sz="2200" dirty="0"/>
              <a:t>, αβιταμινώσεις, έλλειψη ιχνοστοιχείων </a:t>
            </a:r>
            <a:r>
              <a:rPr lang="el-GR" sz="2200" dirty="0" smtClean="0"/>
              <a:t>κλπ.</a:t>
            </a:r>
            <a:endParaRPr lang="el-GR" sz="2200" dirty="0"/>
          </a:p>
          <a:p>
            <a:pPr>
              <a:spcBef>
                <a:spcPts val="1800"/>
              </a:spcBef>
            </a:pPr>
            <a:r>
              <a:rPr lang="el-GR" sz="2400" dirty="0"/>
              <a:t>Αυξημένη νοσηρότητα και </a:t>
            </a:r>
            <a:r>
              <a:rPr lang="el-GR" sz="2400" dirty="0" smtClean="0"/>
              <a:t>θνητότητα.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1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Κλινική εικόνα </a:t>
            </a:r>
            <a:r>
              <a:rPr lang="el-GR" sz="3200" b="0" dirty="0" smtClean="0"/>
              <a:t>(Νόσος </a:t>
            </a:r>
            <a:r>
              <a:rPr lang="en-US" sz="3200" b="0" dirty="0" err="1"/>
              <a:t>Crohn</a:t>
            </a:r>
            <a:r>
              <a:rPr lang="el-GR" sz="3200" b="0" dirty="0"/>
              <a:t>)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2600" b="1" dirty="0"/>
              <a:t>Εξαρτάται από την εντόπιση</a:t>
            </a:r>
          </a:p>
          <a:p>
            <a:pPr>
              <a:spcBef>
                <a:spcPts val="1200"/>
              </a:spcBef>
            </a:pPr>
            <a:r>
              <a:rPr lang="el-GR" sz="2600" dirty="0"/>
              <a:t>Κοιλιακό άλγος (δ. λαγόνιο βόθρο</a:t>
            </a:r>
            <a:r>
              <a:rPr lang="el-GR" sz="2600" dirty="0" smtClean="0"/>
              <a:t>),</a:t>
            </a:r>
            <a:endParaRPr lang="el-GR" sz="2600" dirty="0"/>
          </a:p>
          <a:p>
            <a:pPr>
              <a:spcBef>
                <a:spcPts val="1200"/>
              </a:spcBef>
            </a:pPr>
            <a:r>
              <a:rPr lang="el-GR" sz="2600" dirty="0"/>
              <a:t>Ανορεξία, ναυτία, </a:t>
            </a:r>
            <a:r>
              <a:rPr lang="el-GR" sz="2600" dirty="0" smtClean="0"/>
              <a:t>έμετος,</a:t>
            </a:r>
            <a:endParaRPr lang="el-GR" sz="2600" dirty="0"/>
          </a:p>
          <a:p>
            <a:pPr>
              <a:spcBef>
                <a:spcPts val="1200"/>
              </a:spcBef>
            </a:pPr>
            <a:r>
              <a:rPr lang="el-GR" sz="2600" dirty="0"/>
              <a:t>Διαρροϊκές κενώσεις (</a:t>
            </a:r>
            <a:r>
              <a:rPr lang="el-GR" sz="2600" dirty="0" err="1"/>
              <a:t>κόλον</a:t>
            </a:r>
            <a:r>
              <a:rPr lang="el-GR" sz="2600" dirty="0" smtClean="0"/>
              <a:t>),</a:t>
            </a:r>
            <a:endParaRPr lang="el-GR" sz="2600" dirty="0"/>
          </a:p>
          <a:p>
            <a:pPr>
              <a:spcBef>
                <a:spcPts val="1200"/>
              </a:spcBef>
            </a:pPr>
            <a:r>
              <a:rPr lang="el-GR" sz="2600" dirty="0"/>
              <a:t>Αφυδάτωση, ηλεκτρολυτικές </a:t>
            </a:r>
            <a:r>
              <a:rPr lang="el-GR" sz="2600" dirty="0" smtClean="0"/>
              <a:t>διαταραχές,</a:t>
            </a:r>
            <a:endParaRPr lang="el-GR" sz="2600" dirty="0"/>
          </a:p>
          <a:p>
            <a:pPr>
              <a:spcBef>
                <a:spcPts val="1200"/>
              </a:spcBef>
            </a:pPr>
            <a:r>
              <a:rPr lang="el-GR" sz="2600" dirty="0"/>
              <a:t>Απώλεια βάρους, </a:t>
            </a:r>
            <a:r>
              <a:rPr lang="el-GR" sz="2600" dirty="0" err="1"/>
              <a:t>υποπρωτεϊναιμίες</a:t>
            </a:r>
            <a:r>
              <a:rPr lang="el-GR" sz="2600" dirty="0"/>
              <a:t>,  αβιταμινώσεις, σύνδρομο </a:t>
            </a:r>
            <a:r>
              <a:rPr lang="el-GR" sz="2600" dirty="0" err="1"/>
              <a:t>δυασαπορρόφησης</a:t>
            </a:r>
            <a:r>
              <a:rPr lang="el-GR" sz="2600" dirty="0"/>
              <a:t>, </a:t>
            </a:r>
            <a:r>
              <a:rPr lang="el-GR" sz="2600" dirty="0" err="1"/>
              <a:t>στεατόρροια</a:t>
            </a:r>
            <a:r>
              <a:rPr lang="el-GR" sz="2600" dirty="0"/>
              <a:t> (λεπτό έντερο</a:t>
            </a:r>
            <a:r>
              <a:rPr lang="el-GR" sz="2600" dirty="0" smtClean="0"/>
              <a:t>),</a:t>
            </a:r>
            <a:endParaRPr lang="el-GR" sz="2600" dirty="0"/>
          </a:p>
          <a:p>
            <a:pPr>
              <a:spcBef>
                <a:spcPts val="1200"/>
              </a:spcBef>
            </a:pPr>
            <a:r>
              <a:rPr lang="el-GR" sz="2600" dirty="0" smtClean="0"/>
              <a:t>Πυρετός,</a:t>
            </a:r>
            <a:endParaRPr lang="el-GR" sz="2600" dirty="0"/>
          </a:p>
          <a:p>
            <a:pPr>
              <a:spcBef>
                <a:spcPts val="1200"/>
              </a:spcBef>
            </a:pPr>
            <a:r>
              <a:rPr lang="el-GR" sz="2600" dirty="0" smtClean="0"/>
              <a:t>Επιπλοκές,</a:t>
            </a:r>
            <a:endParaRPr lang="el-GR" sz="2600" dirty="0"/>
          </a:p>
          <a:p>
            <a:pPr lvl="1"/>
            <a:r>
              <a:rPr lang="el-GR" sz="2400" dirty="0" err="1"/>
              <a:t>Συρρίγια</a:t>
            </a:r>
            <a:r>
              <a:rPr lang="el-GR" sz="2400" dirty="0"/>
              <a:t>, </a:t>
            </a:r>
            <a:r>
              <a:rPr lang="el-GR" sz="2400" dirty="0" err="1"/>
              <a:t>περιορθικά</a:t>
            </a:r>
            <a:r>
              <a:rPr lang="el-GR" sz="2400" dirty="0"/>
              <a:t> </a:t>
            </a:r>
            <a:r>
              <a:rPr lang="el-GR" sz="2400" dirty="0" smtClean="0"/>
              <a:t>αποστήματα,</a:t>
            </a:r>
            <a:endParaRPr lang="el-GR" sz="2400" dirty="0"/>
          </a:p>
          <a:p>
            <a:pPr lvl="1"/>
            <a:r>
              <a:rPr lang="el-GR" sz="2400" dirty="0"/>
              <a:t>Εντερική </a:t>
            </a:r>
            <a:r>
              <a:rPr lang="el-GR" sz="2400" dirty="0" smtClean="0"/>
              <a:t>απόφραξη.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600" dirty="0"/>
              <a:t>Εξωεντερικές </a:t>
            </a:r>
            <a:r>
              <a:rPr lang="el-GR" sz="2600" dirty="0" smtClean="0"/>
              <a:t>εκδηλώσεις.</a:t>
            </a:r>
            <a:endParaRPr lang="el-GR" sz="26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43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Διάγνωση </a:t>
            </a:r>
            <a:r>
              <a:rPr lang="el-GR" sz="3200" b="0" dirty="0"/>
              <a:t>(Νόσος </a:t>
            </a:r>
            <a:r>
              <a:rPr lang="en-US" sz="3200" b="0" dirty="0" err="1"/>
              <a:t>Crohn</a:t>
            </a:r>
            <a:r>
              <a:rPr lang="el-GR" sz="3200" b="0" dirty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353250"/>
            <a:ext cx="4402832" cy="357180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l-GR" sz="2400" dirty="0"/>
              <a:t>Ιστορικό, κλινική </a:t>
            </a:r>
            <a:r>
              <a:rPr lang="el-GR" sz="2400" dirty="0" smtClean="0"/>
              <a:t>εικόνα,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Εργαστηριακές </a:t>
            </a:r>
            <a:r>
              <a:rPr lang="el-GR" sz="2400" dirty="0" smtClean="0"/>
              <a:t>εξετάσεις,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200" dirty="0"/>
              <a:t>Γενική αίματος, </a:t>
            </a:r>
            <a:r>
              <a:rPr lang="el-GR" sz="2200" dirty="0" smtClean="0"/>
              <a:t>ΤΚΕ,</a:t>
            </a:r>
            <a:endParaRPr lang="el-GR" sz="2200" dirty="0"/>
          </a:p>
          <a:p>
            <a:pPr lvl="1">
              <a:spcBef>
                <a:spcPts val="1200"/>
              </a:spcBef>
            </a:pPr>
            <a:r>
              <a:rPr lang="el-GR" sz="2200" dirty="0"/>
              <a:t>Πρωτεΐνες οξείας </a:t>
            </a:r>
            <a:r>
              <a:rPr lang="el-GR" sz="2200" dirty="0" smtClean="0"/>
              <a:t>φάσης,</a:t>
            </a:r>
            <a:endParaRPr lang="el-GR" sz="2200" dirty="0"/>
          </a:p>
          <a:p>
            <a:pPr lvl="1">
              <a:spcBef>
                <a:spcPts val="1200"/>
              </a:spcBef>
            </a:pPr>
            <a:r>
              <a:rPr lang="el-GR" sz="2200" dirty="0"/>
              <a:t>Λευκώματα, ηπατικός </a:t>
            </a:r>
            <a:r>
              <a:rPr lang="el-GR" sz="2200" dirty="0" smtClean="0"/>
              <a:t>έλεγχος.</a:t>
            </a:r>
            <a:endParaRPr lang="el-GR" sz="2200" dirty="0"/>
          </a:p>
          <a:p>
            <a:pPr>
              <a:spcBef>
                <a:spcPts val="1200"/>
              </a:spcBef>
            </a:pPr>
            <a:r>
              <a:rPr lang="el-GR" sz="2400" dirty="0"/>
              <a:t>Ακτινογραφία </a:t>
            </a:r>
            <a:r>
              <a:rPr lang="el-GR" sz="2400" dirty="0" smtClean="0"/>
              <a:t>κοιλίας</a:t>
            </a:r>
          </a:p>
          <a:p>
            <a:pPr>
              <a:spcBef>
                <a:spcPts val="1200"/>
              </a:spcBef>
            </a:pP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4427984" y="1353250"/>
            <a:ext cx="4572000" cy="30777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004A82"/>
              </a:buClr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Αξονική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τομογραφία,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800100" lvl="1" indent="-342900"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Αποστήματα,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800100" lvl="1" indent="-342900"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200" dirty="0" err="1">
                <a:solidFill>
                  <a:prstClr val="black"/>
                </a:solidFill>
                <a:latin typeface="Calibri"/>
              </a:rPr>
              <a:t>Ενδοπεριτοναϊκές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συλλογές.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1200"/>
              </a:spcBef>
              <a:buClr>
                <a:srgbClr val="004A82"/>
              </a:buClr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Βαριούχος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υποκλυσμός,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1200"/>
              </a:spcBef>
              <a:buClr>
                <a:srgbClr val="004A82"/>
              </a:buClr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Ενδοσκόπηση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εντέρου, 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1200"/>
              </a:spcBef>
              <a:buClr>
                <a:srgbClr val="004A82"/>
              </a:buClr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Βιοψία (κοκκιώματα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).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35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Εντερική στένωση </a:t>
            </a:r>
            <a:r>
              <a:rPr lang="el-GR" sz="3200" b="0" dirty="0"/>
              <a:t>(Νόσος </a:t>
            </a:r>
            <a:r>
              <a:rPr lang="en-US" sz="3200" b="0" dirty="0" err="1"/>
              <a:t>Crohn</a:t>
            </a:r>
            <a:r>
              <a:rPr lang="el-GR" sz="3200" b="0" dirty="0"/>
              <a:t>)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484784"/>
            <a:ext cx="4407806" cy="4158307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3779912" y="5791815"/>
            <a:ext cx="2843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Crohn’s Disease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Dr Laughlin Dawes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CC BY-NC 2.5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284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Θεραπεία </a:t>
            </a:r>
            <a:r>
              <a:rPr lang="el-GR" sz="3200" b="0" dirty="0"/>
              <a:t>(Νόσος </a:t>
            </a:r>
            <a:r>
              <a:rPr lang="en-US" sz="3200" b="0" dirty="0" err="1"/>
              <a:t>Crohn</a:t>
            </a:r>
            <a:r>
              <a:rPr lang="el-GR" sz="3200" b="0" dirty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l-GR" sz="2400" dirty="0" smtClean="0"/>
              <a:t>Συντηρητική,</a:t>
            </a:r>
            <a:endParaRPr lang="el-GR" sz="2400" dirty="0"/>
          </a:p>
          <a:p>
            <a:pPr lvl="1">
              <a:spcBef>
                <a:spcPts val="1800"/>
              </a:spcBef>
            </a:pPr>
            <a:r>
              <a:rPr lang="el-GR" sz="2200" dirty="0" smtClean="0"/>
              <a:t>Φαρμακευτική,</a:t>
            </a:r>
            <a:endParaRPr lang="el-GR" sz="2200" dirty="0"/>
          </a:p>
          <a:p>
            <a:pPr lvl="1">
              <a:spcBef>
                <a:spcPts val="1800"/>
              </a:spcBef>
            </a:pPr>
            <a:r>
              <a:rPr lang="el-GR" sz="2200" dirty="0"/>
              <a:t>Διαιτητική (ίδια με ΕΚ</a:t>
            </a:r>
            <a:r>
              <a:rPr lang="el-GR" sz="2200" dirty="0" smtClean="0"/>
              <a:t>),</a:t>
            </a:r>
            <a:endParaRPr lang="el-GR" sz="22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Χειρουργική.</a:t>
            </a:r>
            <a:endParaRPr lang="el-GR" sz="2400" dirty="0"/>
          </a:p>
          <a:p>
            <a:pPr marL="0" indent="0">
              <a:spcBef>
                <a:spcPts val="1800"/>
              </a:spcBef>
              <a:buNone/>
            </a:pPr>
            <a:r>
              <a:rPr lang="el-GR" sz="2400" dirty="0"/>
              <a:t>Ενδείξεις </a:t>
            </a:r>
          </a:p>
          <a:p>
            <a:pPr lvl="1">
              <a:spcBef>
                <a:spcPts val="1800"/>
              </a:spcBef>
            </a:pPr>
            <a:r>
              <a:rPr lang="el-GR" sz="2200" dirty="0"/>
              <a:t>Αποτυχία συντηρητικής </a:t>
            </a:r>
            <a:r>
              <a:rPr lang="el-GR" sz="2200" dirty="0" smtClean="0"/>
              <a:t>αγωγής,</a:t>
            </a:r>
            <a:endParaRPr lang="el-GR" sz="2200" dirty="0"/>
          </a:p>
          <a:p>
            <a:pPr lvl="1">
              <a:spcBef>
                <a:spcPts val="1800"/>
              </a:spcBef>
            </a:pPr>
            <a:r>
              <a:rPr lang="el-GR" sz="2200" dirty="0"/>
              <a:t>Επιπλοκές της </a:t>
            </a:r>
            <a:r>
              <a:rPr lang="el-GR" sz="2200" dirty="0" smtClean="0"/>
              <a:t>νόσου.</a:t>
            </a:r>
            <a:endParaRPr lang="el-GR" sz="22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31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Συντηρητική θεραπεία </a:t>
            </a:r>
            <a:r>
              <a:rPr lang="el-GR" sz="3200" b="0" dirty="0"/>
              <a:t>(Νόσος </a:t>
            </a:r>
            <a:r>
              <a:rPr lang="en-US" sz="3200" b="0" dirty="0" err="1"/>
              <a:t>Crohn</a:t>
            </a:r>
            <a:r>
              <a:rPr lang="el-GR" sz="3200" b="0" dirty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66124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l-GR" sz="2400" dirty="0" smtClean="0"/>
              <a:t>ΣΤΟΧΟΣ: </a:t>
            </a:r>
            <a:r>
              <a:rPr lang="el-GR" sz="2400" dirty="0"/>
              <a:t>ηρεμία και ανάπαυση του εντέρου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ΔΙΑΙΤΗΤΙΚΗ,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Οξεία </a:t>
            </a:r>
            <a:r>
              <a:rPr lang="el-GR" sz="2400" dirty="0" smtClean="0"/>
              <a:t>φάση: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400" dirty="0"/>
              <a:t>Διακοπή σίτισης ή </a:t>
            </a:r>
          </a:p>
          <a:p>
            <a:pPr lvl="1">
              <a:spcBef>
                <a:spcPts val="1200"/>
              </a:spcBef>
            </a:pPr>
            <a:r>
              <a:rPr lang="el-GR" sz="2400" dirty="0"/>
              <a:t>Αποφυγή ερεθιστικών </a:t>
            </a:r>
            <a:r>
              <a:rPr lang="el-GR" sz="2400" dirty="0" smtClean="0"/>
              <a:t>ουσιών,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400" dirty="0"/>
              <a:t>Τεχνητή </a:t>
            </a:r>
            <a:r>
              <a:rPr lang="el-GR" sz="2400" dirty="0" smtClean="0"/>
              <a:t>διατροφή.</a:t>
            </a:r>
            <a:endParaRPr lang="el-GR" sz="2400" dirty="0"/>
          </a:p>
          <a:p>
            <a:pPr lvl="2">
              <a:spcBef>
                <a:spcPts val="1200"/>
              </a:spcBef>
            </a:pPr>
            <a:r>
              <a:rPr lang="el-GR" dirty="0"/>
              <a:t>Παρεντερική ή εντερική (στοιχειακές δίαιτες</a:t>
            </a:r>
            <a:r>
              <a:rPr lang="el-GR" dirty="0" smtClean="0"/>
              <a:t>),</a:t>
            </a:r>
            <a:endParaRPr lang="el-GR" dirty="0"/>
          </a:p>
          <a:p>
            <a:pPr lvl="2">
              <a:spcBef>
                <a:spcPts val="1200"/>
              </a:spcBef>
            </a:pPr>
            <a:r>
              <a:rPr lang="el-GR" dirty="0"/>
              <a:t> ως υποστηρικτική θεραπεία (ενίσχυση του οργανισμού) ή ως </a:t>
            </a:r>
            <a:r>
              <a:rPr lang="el-GR" dirty="0" err="1"/>
              <a:t>προεγχειρητική</a:t>
            </a:r>
            <a:r>
              <a:rPr lang="el-GR" dirty="0"/>
              <a:t> προετοιμασία (μείωση επιπλοκών</a:t>
            </a:r>
            <a:r>
              <a:rPr lang="el-GR" dirty="0" smtClean="0"/>
              <a:t>).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sz="2400" dirty="0" smtClean="0"/>
              <a:t>ΦΑΡΜΑΚΕΥΤΙΚΗ.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400" dirty="0"/>
              <a:t>Περίπου ίδια με αυτήν της </a:t>
            </a:r>
            <a:r>
              <a:rPr lang="el-GR" sz="2400" dirty="0" smtClean="0"/>
              <a:t>ΕΚ.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5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Κυριότερα προβλήματα ασθενών με NC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64704" y="1315790"/>
            <a:ext cx="8435280" cy="504056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2400" u="sng" dirty="0"/>
              <a:t>Κοιλιακό άλγος </a:t>
            </a:r>
            <a:r>
              <a:rPr lang="el-GR" sz="2400" u="sng" dirty="0" smtClean="0"/>
              <a:t>έντονο,</a:t>
            </a:r>
            <a:endParaRPr lang="el-GR" sz="2400" u="sng" dirty="0"/>
          </a:p>
          <a:p>
            <a:pPr>
              <a:spcBef>
                <a:spcPts val="600"/>
              </a:spcBef>
            </a:pPr>
            <a:r>
              <a:rPr lang="el-GR" sz="2400" dirty="0"/>
              <a:t>Διαταραχές θρεπτικού </a:t>
            </a:r>
            <a:r>
              <a:rPr lang="el-GR" sz="2400" dirty="0" err="1" smtClean="0"/>
              <a:t>ανισοζυγίου</a:t>
            </a:r>
            <a:r>
              <a:rPr lang="el-GR" sz="2400" dirty="0" smtClean="0"/>
              <a:t>,</a:t>
            </a:r>
            <a:endParaRPr lang="el-GR" sz="2400" dirty="0"/>
          </a:p>
          <a:p>
            <a:pPr lvl="1">
              <a:spcBef>
                <a:spcPts val="600"/>
              </a:spcBef>
            </a:pPr>
            <a:r>
              <a:rPr lang="el-GR" sz="2200" dirty="0"/>
              <a:t>Εξαιτίας της κακής απορρόφησης (ειδικά όταν πάσχει το λεπτό έντερο)και του έντονου καταβολισμού από το </a:t>
            </a:r>
            <a:r>
              <a:rPr lang="el-GR" sz="2200" dirty="0" err="1" smtClean="0"/>
              <a:t>stress</a:t>
            </a:r>
            <a:r>
              <a:rPr lang="el-GR" sz="2200" dirty="0" smtClean="0"/>
              <a:t>. </a:t>
            </a:r>
            <a:endParaRPr lang="el-GR" sz="2200" dirty="0"/>
          </a:p>
          <a:p>
            <a:pPr>
              <a:spcBef>
                <a:spcPts val="600"/>
              </a:spcBef>
            </a:pPr>
            <a:r>
              <a:rPr lang="el-GR" sz="2400" dirty="0"/>
              <a:t>Διαταραχές </a:t>
            </a:r>
            <a:r>
              <a:rPr lang="el-GR" sz="2400" dirty="0" err="1"/>
              <a:t>υδατοηλεκτρολυτικής</a:t>
            </a:r>
            <a:r>
              <a:rPr lang="el-GR" sz="2400" dirty="0"/>
              <a:t> και </a:t>
            </a:r>
            <a:r>
              <a:rPr lang="el-GR" sz="2400" dirty="0" err="1"/>
              <a:t>οξεοβασικής</a:t>
            </a:r>
            <a:r>
              <a:rPr lang="el-GR" sz="2400" dirty="0"/>
              <a:t> </a:t>
            </a:r>
            <a:r>
              <a:rPr lang="el-GR" sz="2400" dirty="0" smtClean="0"/>
              <a:t>ισορροπίας,</a:t>
            </a:r>
            <a:endParaRPr lang="el-GR" sz="2400" dirty="0"/>
          </a:p>
          <a:p>
            <a:pPr>
              <a:spcBef>
                <a:spcPts val="600"/>
              </a:spcBef>
            </a:pPr>
            <a:r>
              <a:rPr lang="el-GR" sz="2400" dirty="0"/>
              <a:t>Μειωμένη </a:t>
            </a:r>
            <a:r>
              <a:rPr lang="el-GR" sz="2400" dirty="0" err="1"/>
              <a:t>ιστική</a:t>
            </a:r>
            <a:r>
              <a:rPr lang="el-GR" sz="2400" dirty="0"/>
              <a:t> </a:t>
            </a:r>
            <a:r>
              <a:rPr lang="el-GR" sz="2400" dirty="0" smtClean="0"/>
              <a:t>οξυγόνωση,</a:t>
            </a:r>
            <a:endParaRPr lang="el-GR" sz="2400" dirty="0"/>
          </a:p>
          <a:p>
            <a:pPr>
              <a:spcBef>
                <a:spcPts val="600"/>
              </a:spcBef>
            </a:pPr>
            <a:r>
              <a:rPr lang="el-GR" sz="2400" dirty="0"/>
              <a:t>Μείωση άνεσης και </a:t>
            </a:r>
            <a:r>
              <a:rPr lang="el-GR" sz="2400" dirty="0" smtClean="0"/>
              <a:t>ευεξίας,</a:t>
            </a:r>
            <a:endParaRPr lang="el-GR" sz="2400" dirty="0"/>
          </a:p>
          <a:p>
            <a:pPr>
              <a:spcBef>
                <a:spcPts val="600"/>
              </a:spcBef>
            </a:pPr>
            <a:r>
              <a:rPr lang="el-GR" sz="2400" dirty="0" smtClean="0"/>
              <a:t>Πυρετός,</a:t>
            </a:r>
            <a:endParaRPr lang="el-GR" sz="2400" dirty="0"/>
          </a:p>
          <a:p>
            <a:pPr>
              <a:spcBef>
                <a:spcPts val="600"/>
              </a:spcBef>
            </a:pPr>
            <a:r>
              <a:rPr lang="el-GR" sz="2400" dirty="0" smtClean="0"/>
              <a:t>Άγχος,</a:t>
            </a:r>
            <a:endParaRPr lang="el-GR" sz="2400" dirty="0"/>
          </a:p>
          <a:p>
            <a:pPr>
              <a:spcBef>
                <a:spcPts val="600"/>
              </a:spcBef>
            </a:pPr>
            <a:r>
              <a:rPr lang="el-GR" sz="2400" dirty="0"/>
              <a:t>Διαταραχή σωματικού </a:t>
            </a:r>
            <a:r>
              <a:rPr lang="el-GR" sz="2400" dirty="0" smtClean="0"/>
              <a:t>ειδώλου, </a:t>
            </a:r>
            <a:endParaRPr lang="el-GR" sz="2400" dirty="0"/>
          </a:p>
          <a:p>
            <a:pPr lvl="1">
              <a:spcBef>
                <a:spcPts val="600"/>
              </a:spcBef>
            </a:pPr>
            <a:r>
              <a:rPr lang="el-GR" sz="2200" dirty="0" smtClean="0"/>
              <a:t>Καχεξία. </a:t>
            </a:r>
            <a:endParaRPr lang="el-GR" sz="2200" dirty="0"/>
          </a:p>
          <a:p>
            <a:pPr>
              <a:spcBef>
                <a:spcPts val="600"/>
              </a:spcBef>
            </a:pPr>
            <a:r>
              <a:rPr lang="el-GR" sz="2400" dirty="0"/>
              <a:t>Κίνδυνος </a:t>
            </a:r>
            <a:r>
              <a:rPr lang="el-GR" sz="2400" dirty="0" smtClean="0"/>
              <a:t>επιπλοκών.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4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Λεπτό έντερο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Picture 8" descr="File:2402 Layers of the Gastrointestinal Trac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703081" cy="3820755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/>
          <p:nvPr/>
        </p:nvSpPr>
        <p:spPr>
          <a:xfrm>
            <a:off x="2819188" y="5534138"/>
            <a:ext cx="3295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2402 Layers of the Gastrointestinal Tract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CFCF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565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της φροντίδας </a:t>
            </a:r>
            <a:r>
              <a:rPr lang="el-GR" sz="3200" b="0" dirty="0"/>
              <a:t>(Νόσος </a:t>
            </a:r>
            <a:r>
              <a:rPr lang="en-US" sz="3200" b="0" dirty="0" err="1"/>
              <a:t>Crohn</a:t>
            </a:r>
            <a:r>
              <a:rPr lang="el-GR" sz="3200" b="0" dirty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400" dirty="0"/>
              <a:t>Διακοπή της φλεγμονώδους </a:t>
            </a:r>
            <a:r>
              <a:rPr lang="el-GR" sz="2400" dirty="0" smtClean="0"/>
              <a:t>εξεργασίας,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Αποκατάσταση </a:t>
            </a:r>
            <a:r>
              <a:rPr lang="el-GR" sz="2400" dirty="0" smtClean="0"/>
              <a:t>ελλειμμάτων,</a:t>
            </a:r>
            <a:endParaRPr lang="el-GR" sz="2400" dirty="0"/>
          </a:p>
          <a:p>
            <a:pPr lvl="1">
              <a:spcBef>
                <a:spcPts val="600"/>
              </a:spcBef>
            </a:pPr>
            <a:r>
              <a:rPr lang="el-GR" sz="2200" dirty="0"/>
              <a:t>Διατήρηση </a:t>
            </a:r>
            <a:r>
              <a:rPr lang="el-GR" sz="2200" dirty="0" err="1"/>
              <a:t>υδατοηλεκτρολυτικής</a:t>
            </a:r>
            <a:r>
              <a:rPr lang="el-GR" sz="2200" dirty="0"/>
              <a:t> </a:t>
            </a:r>
            <a:r>
              <a:rPr lang="el-GR" sz="2200" dirty="0" smtClean="0"/>
              <a:t>ισορροπίας,</a:t>
            </a:r>
            <a:endParaRPr lang="el-GR" sz="2200" dirty="0"/>
          </a:p>
          <a:p>
            <a:pPr lvl="1">
              <a:spcBef>
                <a:spcPts val="600"/>
              </a:spcBef>
            </a:pPr>
            <a:r>
              <a:rPr lang="el-GR" sz="2200" dirty="0"/>
              <a:t>Διατήρηση  </a:t>
            </a:r>
            <a:r>
              <a:rPr lang="el-GR" sz="2200" dirty="0" err="1"/>
              <a:t>οξεοβασικής</a:t>
            </a:r>
            <a:r>
              <a:rPr lang="el-GR" sz="2200" dirty="0"/>
              <a:t> </a:t>
            </a:r>
            <a:r>
              <a:rPr lang="el-GR" sz="2200" dirty="0" smtClean="0"/>
              <a:t>ισορροπίας,</a:t>
            </a:r>
            <a:endParaRPr lang="el-GR" sz="2200" dirty="0"/>
          </a:p>
          <a:p>
            <a:pPr lvl="1">
              <a:spcBef>
                <a:spcPts val="600"/>
              </a:spcBef>
            </a:pPr>
            <a:r>
              <a:rPr lang="el-GR" sz="2200" dirty="0"/>
              <a:t>Αύξηση της </a:t>
            </a:r>
            <a:r>
              <a:rPr lang="el-GR" sz="2200" dirty="0" err="1"/>
              <a:t>ιστικής</a:t>
            </a:r>
            <a:r>
              <a:rPr lang="el-GR" sz="2200" dirty="0"/>
              <a:t> </a:t>
            </a:r>
            <a:r>
              <a:rPr lang="el-GR" sz="2200" dirty="0" smtClean="0"/>
              <a:t>οξυγόνωσης,</a:t>
            </a:r>
            <a:endParaRPr lang="el-GR" sz="2200" dirty="0"/>
          </a:p>
          <a:p>
            <a:pPr lvl="1">
              <a:spcBef>
                <a:spcPts val="600"/>
              </a:spcBef>
            </a:pPr>
            <a:r>
              <a:rPr lang="el-GR" sz="2200" u="sng" dirty="0"/>
              <a:t>Διατήρηση θρεπτικού </a:t>
            </a:r>
            <a:r>
              <a:rPr lang="el-GR" sz="2200" u="sng" dirty="0" smtClean="0"/>
              <a:t>ισοζυγίου.</a:t>
            </a:r>
            <a:endParaRPr lang="el-GR" sz="2200" u="sng" dirty="0"/>
          </a:p>
          <a:p>
            <a:pPr>
              <a:spcBef>
                <a:spcPts val="1800"/>
              </a:spcBef>
            </a:pPr>
            <a:r>
              <a:rPr lang="el-GR" sz="2400" u="sng" dirty="0"/>
              <a:t>Αντιμετώπιση του </a:t>
            </a:r>
            <a:r>
              <a:rPr lang="el-GR" sz="2400" u="sng" dirty="0" smtClean="0"/>
              <a:t>πόνου,</a:t>
            </a:r>
            <a:endParaRPr lang="el-GR" sz="2400" u="sng" dirty="0"/>
          </a:p>
          <a:p>
            <a:pPr>
              <a:spcBef>
                <a:spcPts val="1800"/>
              </a:spcBef>
            </a:pPr>
            <a:r>
              <a:rPr lang="el-GR" sz="2400" dirty="0"/>
              <a:t>Επίτευξη άνεσης και μέγιστη δυνατή </a:t>
            </a:r>
            <a:r>
              <a:rPr lang="el-GR" sz="2400" dirty="0" smtClean="0"/>
              <a:t>ευεξία, 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Καταπολέμηση </a:t>
            </a:r>
            <a:r>
              <a:rPr lang="el-GR" sz="2400" dirty="0" smtClean="0"/>
              <a:t>άγχους,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Πρόληψη </a:t>
            </a:r>
            <a:r>
              <a:rPr lang="el-GR" sz="2400" dirty="0" smtClean="0"/>
              <a:t>επιπλοκών.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56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Παρεμβάσεις</a:t>
            </a:r>
            <a:r>
              <a:rPr lang="el-GR" sz="4400" dirty="0" smtClean="0"/>
              <a:t> </a:t>
            </a:r>
            <a:r>
              <a:rPr lang="el-GR" sz="3200" b="0" dirty="0" smtClean="0"/>
              <a:t>(</a:t>
            </a:r>
            <a:r>
              <a:rPr lang="el-GR" sz="3200" b="0" dirty="0"/>
              <a:t>Νόσος </a:t>
            </a:r>
            <a:r>
              <a:rPr lang="en-US" sz="3200" b="0" dirty="0" err="1"/>
              <a:t>Crohn</a:t>
            </a:r>
            <a:r>
              <a:rPr lang="el-GR" sz="3200" b="0" dirty="0"/>
              <a:t>)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Εφαρμογή φαρμακευτικής </a:t>
            </a:r>
            <a:r>
              <a:rPr lang="el-GR" sz="2400" dirty="0" smtClean="0"/>
              <a:t>θεραπείας,</a:t>
            </a:r>
            <a:endParaRPr lang="el-GR" sz="2400" dirty="0"/>
          </a:p>
          <a:p>
            <a:pPr lvl="1"/>
            <a:r>
              <a:rPr lang="el-GR" sz="2200" dirty="0"/>
              <a:t>Αντιφλεγμονώδη, </a:t>
            </a:r>
            <a:r>
              <a:rPr lang="el-GR" sz="2200" dirty="0" err="1"/>
              <a:t>κορτικοστεροειδή</a:t>
            </a:r>
            <a:r>
              <a:rPr lang="el-GR" sz="2200" dirty="0"/>
              <a:t>  </a:t>
            </a:r>
            <a:r>
              <a:rPr lang="el-GR" sz="2200" dirty="0" err="1" smtClean="0"/>
              <a:t>κλπ</a:t>
            </a:r>
            <a:r>
              <a:rPr lang="el-GR" sz="2200" dirty="0" smtClean="0"/>
              <a:t>,</a:t>
            </a:r>
            <a:endParaRPr lang="el-GR" sz="2200" dirty="0"/>
          </a:p>
          <a:p>
            <a:pPr lvl="1"/>
            <a:r>
              <a:rPr lang="el-GR" sz="2200" dirty="0"/>
              <a:t>Αντιδιαρροϊκή </a:t>
            </a:r>
            <a:r>
              <a:rPr lang="el-GR" sz="2200" dirty="0" smtClean="0"/>
              <a:t>αγωγή,</a:t>
            </a:r>
            <a:endParaRPr lang="el-GR" sz="2200" dirty="0"/>
          </a:p>
          <a:p>
            <a:pPr lvl="1"/>
            <a:r>
              <a:rPr lang="el-GR" sz="2200" dirty="0" smtClean="0"/>
              <a:t>Αναλγητικά,</a:t>
            </a:r>
            <a:endParaRPr lang="el-GR" sz="2200" dirty="0"/>
          </a:p>
          <a:p>
            <a:pPr lvl="1"/>
            <a:r>
              <a:rPr lang="el-GR" sz="2200" dirty="0" smtClean="0"/>
              <a:t>Αντιβιοτικά. </a:t>
            </a:r>
            <a:endParaRPr lang="el-GR" sz="2200" dirty="0"/>
          </a:p>
          <a:p>
            <a:pPr>
              <a:spcBef>
                <a:spcPts val="1200"/>
              </a:spcBef>
            </a:pPr>
            <a:r>
              <a:rPr lang="el-GR" sz="2400" dirty="0"/>
              <a:t>Πιθανή διακοπή σίτισης, 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Έναρξη τεχνητής διατροφής ειδικά όταν πάσχει το λεπτό </a:t>
            </a:r>
            <a:r>
              <a:rPr lang="el-GR" sz="2400" dirty="0" smtClean="0"/>
              <a:t>έντερο, </a:t>
            </a:r>
            <a:endParaRPr lang="el-GR" sz="2400" dirty="0"/>
          </a:p>
          <a:p>
            <a:pPr lvl="1"/>
            <a:r>
              <a:rPr lang="el-GR" sz="2200" dirty="0"/>
              <a:t>παρεντερική , εντερική (στοιχειακές δίαιτες</a:t>
            </a:r>
            <a:r>
              <a:rPr lang="el-GR" sz="2200" dirty="0" smtClean="0"/>
              <a:t>). </a:t>
            </a:r>
            <a:endParaRPr lang="el-GR" sz="2200" dirty="0"/>
          </a:p>
          <a:p>
            <a:pPr>
              <a:spcBef>
                <a:spcPts val="1200"/>
              </a:spcBef>
            </a:pPr>
            <a:r>
              <a:rPr lang="el-GR" sz="2400" dirty="0"/>
              <a:t>Ενεργειακή ισορροπία, χορήγηση </a:t>
            </a:r>
            <a:r>
              <a:rPr lang="el-GR" sz="2400" dirty="0" smtClean="0"/>
              <a:t>ιχνοστοιχείων,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Σταδιακή έναρξη σίτισης τροφών χωρίς </a:t>
            </a:r>
            <a:r>
              <a:rPr lang="el-GR" sz="2400" dirty="0" smtClean="0"/>
              <a:t>υπόλειμμα. 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4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Παρεμβάσεις</a:t>
            </a:r>
            <a:r>
              <a:rPr lang="el-GR" sz="4400" dirty="0"/>
              <a:t> </a:t>
            </a:r>
            <a:r>
              <a:rPr lang="el-GR" sz="3200" b="0" dirty="0"/>
              <a:t>(Νόσος </a:t>
            </a:r>
            <a:r>
              <a:rPr lang="en-US" sz="3200" b="0" dirty="0" err="1"/>
              <a:t>Crohn</a:t>
            </a:r>
            <a:r>
              <a:rPr lang="el-GR" sz="3200" b="0" dirty="0" smtClean="0"/>
              <a:t>)(</a:t>
            </a:r>
            <a:r>
              <a:rPr lang="en-US" sz="3200" b="0" dirty="0" smtClean="0"/>
              <a:t>2</a:t>
            </a:r>
            <a:r>
              <a:rPr lang="el-GR" sz="3200" b="0" dirty="0" smtClean="0"/>
              <a:t> </a:t>
            </a:r>
            <a:r>
              <a:rPr lang="el-GR" sz="3200" b="0" dirty="0"/>
              <a:t>από 2)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l-GR" sz="2400" dirty="0"/>
              <a:t>Παρεντερική χορήγηση υγρών και </a:t>
            </a:r>
            <a:r>
              <a:rPr lang="el-GR" sz="2400" dirty="0" smtClean="0"/>
              <a:t>ηλεκτρολυτών,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200" dirty="0"/>
              <a:t>Συχνή μέτρηση και </a:t>
            </a:r>
            <a:r>
              <a:rPr lang="el-GR" sz="2200" dirty="0" smtClean="0"/>
              <a:t>αξιολόγηση. </a:t>
            </a:r>
            <a:endParaRPr lang="el-GR" sz="2200" dirty="0"/>
          </a:p>
          <a:p>
            <a:pPr>
              <a:spcBef>
                <a:spcPts val="1200"/>
              </a:spcBef>
            </a:pPr>
            <a:r>
              <a:rPr lang="el-GR" sz="2400" dirty="0"/>
              <a:t>Καθαριότητα του </a:t>
            </a:r>
            <a:r>
              <a:rPr lang="el-GR" sz="2400" dirty="0" smtClean="0"/>
              <a:t>ασθενή,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200" dirty="0"/>
              <a:t>Τοπική  και </a:t>
            </a:r>
            <a:r>
              <a:rPr lang="el-GR" sz="2200" dirty="0" smtClean="0"/>
              <a:t>γενική. </a:t>
            </a:r>
            <a:endParaRPr lang="el-GR" sz="2200" dirty="0"/>
          </a:p>
          <a:p>
            <a:pPr>
              <a:spcBef>
                <a:spcPts val="1200"/>
              </a:spcBef>
            </a:pPr>
            <a:r>
              <a:rPr lang="el-GR" sz="2400" dirty="0"/>
              <a:t>Μέτρα πρόληψης λοιμώξεων  κυρίως από καθετήρες (</a:t>
            </a:r>
            <a:r>
              <a:rPr lang="el-GR" sz="2400" dirty="0" err="1"/>
              <a:t>ενδαγγειακούς</a:t>
            </a:r>
            <a:r>
              <a:rPr lang="el-GR" sz="2400" dirty="0"/>
              <a:t>, </a:t>
            </a:r>
            <a:r>
              <a:rPr lang="el-GR" sz="2400" dirty="0" err="1"/>
              <a:t>κύστεως</a:t>
            </a:r>
            <a:r>
              <a:rPr lang="el-GR" sz="2400" dirty="0"/>
              <a:t> </a:t>
            </a:r>
            <a:r>
              <a:rPr lang="el-GR" sz="2400" dirty="0" err="1"/>
              <a:t>κλπ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Παρακολούθηση ασθενή για επιπλοκές (απόφραξη, συρίγγια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Ανάπαυση ασθενή φυσική και </a:t>
            </a:r>
            <a:r>
              <a:rPr lang="el-GR" sz="2400" dirty="0" smtClean="0"/>
              <a:t>ψυχική,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Ενημέρωση για την πορεία της νόσου , διαγνωστικές </a:t>
            </a:r>
            <a:r>
              <a:rPr lang="el-GR" sz="2400" dirty="0" smtClean="0"/>
              <a:t>εξετάσεις. 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1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Πρόγνωση στα ΦΝΕ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ΕΚ</a:t>
            </a:r>
          </a:p>
          <a:p>
            <a:pPr lvl="1">
              <a:spcBef>
                <a:spcPts val="1800"/>
              </a:spcBef>
            </a:pPr>
            <a:r>
              <a:rPr lang="el-GR" sz="2200" dirty="0"/>
              <a:t>Κίνδυνος καρκίνου παχέος εντέρου μετά από </a:t>
            </a:r>
            <a:r>
              <a:rPr lang="el-GR" sz="2200" dirty="0" smtClean="0"/>
              <a:t>χρόνια,</a:t>
            </a:r>
            <a:endParaRPr lang="el-GR" sz="2200" dirty="0"/>
          </a:p>
          <a:p>
            <a:pPr lvl="1">
              <a:spcBef>
                <a:spcPts val="1800"/>
              </a:spcBef>
            </a:pPr>
            <a:r>
              <a:rPr lang="el-GR" sz="2200" dirty="0"/>
              <a:t>Μετά από ολική </a:t>
            </a:r>
            <a:r>
              <a:rPr lang="el-GR" sz="2200" dirty="0" err="1"/>
              <a:t>κολεκτομή</a:t>
            </a:r>
            <a:r>
              <a:rPr lang="el-GR" sz="2200" dirty="0"/>
              <a:t> επέρχεται πλήρης </a:t>
            </a:r>
            <a:r>
              <a:rPr lang="el-GR" sz="2200" dirty="0" smtClean="0"/>
              <a:t>ίαση. </a:t>
            </a:r>
            <a:endParaRPr lang="el-GR" sz="2200" dirty="0"/>
          </a:p>
          <a:p>
            <a:pPr>
              <a:spcBef>
                <a:spcPts val="1800"/>
              </a:spcBef>
            </a:pPr>
            <a:r>
              <a:rPr lang="el-GR" sz="2400" b="1" dirty="0"/>
              <a:t>NC</a:t>
            </a:r>
          </a:p>
          <a:p>
            <a:pPr lvl="1">
              <a:spcBef>
                <a:spcPts val="1800"/>
              </a:spcBef>
            </a:pPr>
            <a:r>
              <a:rPr lang="el-GR" sz="2200" dirty="0"/>
              <a:t>Υποτροπιάζει και μετά από </a:t>
            </a:r>
            <a:r>
              <a:rPr lang="el-GR" sz="2200" dirty="0" err="1"/>
              <a:t>εντερεκτομές</a:t>
            </a:r>
            <a:r>
              <a:rPr lang="el-GR" sz="2200" dirty="0"/>
              <a:t> </a:t>
            </a:r>
            <a:r>
              <a:rPr lang="el-GR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→</a:t>
            </a:r>
            <a:r>
              <a:rPr lang="el-GR" sz="2200" dirty="0" smtClean="0"/>
              <a:t> </a:t>
            </a:r>
            <a:r>
              <a:rPr lang="el-GR" sz="2200" dirty="0"/>
              <a:t>Σύνδρομο βραχέος </a:t>
            </a:r>
            <a:r>
              <a:rPr lang="el-GR" sz="2200" dirty="0" smtClean="0"/>
              <a:t>εντέρου, </a:t>
            </a:r>
            <a:endParaRPr lang="el-GR" sz="2200" dirty="0"/>
          </a:p>
          <a:p>
            <a:pPr lvl="1">
              <a:spcBef>
                <a:spcPts val="1800"/>
              </a:spcBef>
            </a:pPr>
            <a:r>
              <a:rPr lang="el-GR" sz="2200" dirty="0"/>
              <a:t>Μικρότερος κίνδυνος για καρκίνο </a:t>
            </a:r>
            <a:r>
              <a:rPr lang="el-GR" sz="2200" dirty="0" smtClean="0"/>
              <a:t>πεπτικού,</a:t>
            </a:r>
            <a:endParaRPr lang="el-GR" sz="2200" dirty="0"/>
          </a:p>
          <a:p>
            <a:pPr lvl="1">
              <a:spcBef>
                <a:spcPts val="1800"/>
              </a:spcBef>
            </a:pPr>
            <a:r>
              <a:rPr lang="el-GR" sz="2200" dirty="0"/>
              <a:t>Αυξημένη νοσηρότητα και θνησιμότητα </a:t>
            </a:r>
            <a:r>
              <a:rPr lang="el-GR" sz="2200" dirty="0" smtClean="0">
                <a:sym typeface="Symbol" panose="05050102010706020507" pitchFamily="18" charset="2"/>
              </a:rPr>
              <a:t></a:t>
            </a:r>
            <a:r>
              <a:rPr lang="el-GR" sz="2200" dirty="0" smtClean="0"/>
              <a:t> </a:t>
            </a:r>
            <a:r>
              <a:rPr lang="el-GR" sz="2200" dirty="0"/>
              <a:t>κακή θρέψη, έντονη </a:t>
            </a:r>
            <a:r>
              <a:rPr lang="el-GR" sz="2200" dirty="0" err="1"/>
              <a:t>ανοσιακή</a:t>
            </a:r>
            <a:r>
              <a:rPr lang="el-GR" sz="2200" dirty="0"/>
              <a:t> </a:t>
            </a:r>
            <a:r>
              <a:rPr lang="el-GR" sz="2200" dirty="0" smtClean="0"/>
              <a:t>απάντηση.</a:t>
            </a:r>
            <a:endParaRPr lang="el-GR" sz="22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59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Αντωνία Καλογιάννη </a:t>
            </a:r>
            <a:r>
              <a:rPr lang="el-GR" sz="2000" dirty="0" smtClean="0"/>
              <a:t>2014. </a:t>
            </a:r>
            <a:r>
              <a:rPr lang="el-GR" sz="2000" dirty="0"/>
              <a:t>Αντωνία Καλογιάννη. «Χειρουργική Νοσηλευτική Ι (Θ). </a:t>
            </a:r>
            <a:r>
              <a:rPr lang="el-GR" sz="2000" dirty="0" smtClean="0"/>
              <a:t>Ενότητα 11</a:t>
            </a:r>
            <a:r>
              <a:rPr lang="en-US" sz="2000" dirty="0" smtClean="0"/>
              <a:t>:</a:t>
            </a:r>
            <a:r>
              <a:rPr lang="el-GR" sz="2000" dirty="0"/>
              <a:t> Φροντίδα ασθενών με Φλεγμονώδη Νοσήματα του Εντέρου».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155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2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Λεπτό έντερο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628800"/>
            <a:ext cx="6768752" cy="3384376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3347864" y="5223097"/>
            <a:ext cx="3295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Intestinal layers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Boumphreyfr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3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Επιδημιολογικά στοιχεία ΦΝΕ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l-GR" sz="2400" dirty="0"/>
              <a:t>Ηλικία 15-30 ετών και 60-80 </a:t>
            </a:r>
            <a:r>
              <a:rPr lang="el-GR" sz="2400" dirty="0" smtClean="0"/>
              <a:t>ετών,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b="1" dirty="0"/>
              <a:t>Γυναίκες</a:t>
            </a:r>
            <a:r>
              <a:rPr lang="el-GR" sz="2400" dirty="0"/>
              <a:t> προσβάλλονται συχνότερα από τους </a:t>
            </a:r>
            <a:r>
              <a:rPr lang="el-GR" sz="2400" dirty="0" smtClean="0"/>
              <a:t>άνδρες,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b="1" dirty="0"/>
              <a:t>Λευκή φυλή </a:t>
            </a:r>
            <a:r>
              <a:rPr lang="el-GR" sz="2400" dirty="0"/>
              <a:t>και ιδιαίτερα </a:t>
            </a:r>
            <a:r>
              <a:rPr lang="el-GR" sz="2400" b="1" dirty="0" smtClean="0"/>
              <a:t>Εβραίοι,</a:t>
            </a:r>
            <a:endParaRPr lang="el-GR" sz="2400" b="1" dirty="0"/>
          </a:p>
          <a:p>
            <a:pPr>
              <a:spcBef>
                <a:spcPts val="1800"/>
              </a:spcBef>
            </a:pPr>
            <a:r>
              <a:rPr lang="el-GR" sz="2400" dirty="0"/>
              <a:t>Αστικές </a:t>
            </a:r>
            <a:r>
              <a:rPr lang="el-GR" sz="2400" dirty="0" smtClean="0"/>
              <a:t>περιοχές,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Γεωγραφική κατανομή: Προτιμά το </a:t>
            </a:r>
            <a:r>
              <a:rPr lang="el-GR" sz="2400" b="1" dirty="0"/>
              <a:t>βορρά και τη Δύση </a:t>
            </a:r>
            <a:r>
              <a:rPr lang="el-GR" sz="2400" dirty="0"/>
              <a:t>(σχετίζεται με κοινωνικοοικονομικούς, πολιτιστικούς και διαιτητικούς παράγοντες, συνήθειες</a:t>
            </a:r>
            <a:r>
              <a:rPr lang="el-GR" sz="2400" dirty="0" smtClean="0"/>
              <a:t>).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9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Επιδημιολογικά στοιχεία </a:t>
            </a:r>
            <a:r>
              <a:rPr lang="el-GR" dirty="0" smtClean="0"/>
              <a:t>ΦΝΕ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944953"/>
              </p:ext>
            </p:extLst>
          </p:nvPr>
        </p:nvGraphicFramePr>
        <p:xfrm>
          <a:off x="225860" y="951589"/>
          <a:ext cx="8712968" cy="5658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/>
                <a:gridCol w="1868760"/>
                <a:gridCol w="2592288"/>
                <a:gridCol w="2880320"/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ΕΠΙΔΗΜΙΟΛΟΓΙΚΑ ΣΤΟΙΧΕΙΑ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ΕΚ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NC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l-GR" dirty="0" smtClean="0"/>
                        <a:t>Κατανομή της νόσου</a:t>
                      </a:r>
                    </a:p>
                    <a:p>
                      <a:r>
                        <a:rPr lang="el-GR" dirty="0" smtClean="0"/>
                        <a:t>Συχνότερη στο Βορρά παρά στο Νότο.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dirty="0" smtClean="0"/>
                        <a:t>Συχνότερη στη Δύση παρά στην Ανατολή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</a:t>
                      </a:r>
                      <a:endParaRPr lang="el-GR" dirty="0"/>
                    </a:p>
                  </a:txBody>
                  <a:tcPr anchor="ctr"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Φυλή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Λευκή (Εβραίοι) 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Ρομά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-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Λευκή (Εβραίοι) 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Ρομά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-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/>
                </a:tc>
              </a:tr>
              <a:tr h="18542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Ηλικία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1η αιχμή:2η-3η δεκαετία ζωής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</a:t>
                      </a:r>
                      <a:endParaRPr lang="el-GR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</a:t>
                      </a:r>
                      <a:endParaRPr lang="el-GR" dirty="0"/>
                    </a:p>
                  </a:txBody>
                  <a:tcPr anchor="ctr"/>
                </a:tc>
              </a:tr>
              <a:tr h="18542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2η αιχμή:6η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-7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η δεκαετία ζωής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/>
                </a:tc>
                <a:tc vMerge="1"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anchor="ctr"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Φύλο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Μικρή υπεροχή στους άντρες (;)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Μικρή υπεροχή στις γυναίκες (;)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Οικογένεια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6%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48%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Αστικές περιοχές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+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+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Μορφωτικό επίπεδο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+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+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Κάπνισμα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+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7010400" y="6506547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3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Αιτιολογία ΦΝΕ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Άγνωστη,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Πιθανές </a:t>
            </a:r>
            <a:r>
              <a:rPr lang="el-GR" sz="2400" dirty="0" smtClean="0"/>
              <a:t>αιτίες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200" dirty="0" smtClean="0"/>
              <a:t>Ανοσιακές,</a:t>
            </a:r>
            <a:endParaRPr lang="el-GR" sz="2200" dirty="0"/>
          </a:p>
          <a:p>
            <a:pPr lvl="2">
              <a:spcBef>
                <a:spcPts val="600"/>
              </a:spcBef>
            </a:pPr>
            <a:r>
              <a:rPr lang="el-GR" sz="2000" dirty="0"/>
              <a:t>Τοξικά για το εντερικό επιθήλιο </a:t>
            </a:r>
            <a:r>
              <a:rPr lang="el-GR" sz="2000" dirty="0" smtClean="0"/>
              <a:t>λεμφοκύτταρα,</a:t>
            </a:r>
            <a:endParaRPr lang="el-GR" sz="2000" dirty="0"/>
          </a:p>
          <a:p>
            <a:pPr lvl="2">
              <a:spcBef>
                <a:spcPts val="600"/>
              </a:spcBef>
            </a:pPr>
            <a:r>
              <a:rPr lang="el-GR" sz="2000" dirty="0" err="1"/>
              <a:t>Αυτόανοσο</a:t>
            </a:r>
            <a:r>
              <a:rPr lang="el-GR" sz="2000" dirty="0"/>
              <a:t> </a:t>
            </a:r>
            <a:r>
              <a:rPr lang="el-GR" sz="2000" dirty="0" smtClean="0"/>
              <a:t>νόσημα;</a:t>
            </a:r>
            <a:endParaRPr lang="el-GR" sz="2000" dirty="0"/>
          </a:p>
          <a:p>
            <a:pPr lvl="1">
              <a:spcBef>
                <a:spcPts val="1200"/>
              </a:spcBef>
            </a:pPr>
            <a:r>
              <a:rPr lang="el-GR" sz="2200" dirty="0" smtClean="0"/>
              <a:t>Λοιμώδεις,</a:t>
            </a:r>
            <a:endParaRPr lang="el-GR" sz="2200" dirty="0"/>
          </a:p>
          <a:p>
            <a:pPr lvl="1">
              <a:spcBef>
                <a:spcPts val="1200"/>
              </a:spcBef>
            </a:pPr>
            <a:r>
              <a:rPr lang="el-GR" sz="2200" dirty="0" smtClean="0"/>
              <a:t>Διαιτητικές,</a:t>
            </a:r>
            <a:endParaRPr lang="el-GR" sz="2200" dirty="0"/>
          </a:p>
          <a:p>
            <a:pPr lvl="1">
              <a:spcBef>
                <a:spcPts val="1200"/>
              </a:spcBef>
            </a:pPr>
            <a:r>
              <a:rPr lang="el-GR" sz="2200" dirty="0" smtClean="0"/>
              <a:t>Ψυχολογικές. </a:t>
            </a:r>
            <a:endParaRPr lang="el-GR" sz="22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62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4743990392beeda9328474e49e4d49c49997f1b"/>
</p:tagLst>
</file>

<file path=ppt/theme/theme1.xml><?xml version="1.0" encoding="utf-8"?>
<a:theme xmlns:a="http://schemas.openxmlformats.org/drawingml/2006/main" name="template final">
  <a:themeElements>
    <a:clrScheme name="Προσαρμοσμένο 16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Προσαρμοσμένο 4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final</Template>
  <TotalTime>8</TotalTime>
  <Words>2805</Words>
  <Application>Microsoft Office PowerPoint</Application>
  <PresentationFormat>On-screen Show (4:3)</PresentationFormat>
  <Paragraphs>546</Paragraphs>
  <Slides>60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template final</vt:lpstr>
      <vt:lpstr>OC_template_updated</vt:lpstr>
      <vt:lpstr>Χειρουργική Νοσηλευτική Ι (Θ)</vt:lpstr>
      <vt:lpstr>Φλεγμονώδη νοσήματα του εντέρου (ΦΝΕ)</vt:lpstr>
      <vt:lpstr>Παχύ και λεπτό έντερο</vt:lpstr>
      <vt:lpstr>Παχύ έντερο</vt:lpstr>
      <vt:lpstr>Λεπτό έντερο (1 από 2)</vt:lpstr>
      <vt:lpstr>Λεπτό έντερο (2 από 2)</vt:lpstr>
      <vt:lpstr>Επιδημιολογικά στοιχεία ΦΝΕ(1 από 2)</vt:lpstr>
      <vt:lpstr>Επιδημιολογικά στοιχεία ΦΝΕ(2 από 2)</vt:lpstr>
      <vt:lpstr>Αιτιολογία ΦΝΕ(1 από 2)</vt:lpstr>
      <vt:lpstr>Αιτιολογία ΦΝΕ(2 από 2)</vt:lpstr>
      <vt:lpstr>Ελκώδης κολίτις (ΕΚ)</vt:lpstr>
      <vt:lpstr>Ελκώδης κολίτις (ορισμός)</vt:lpstr>
      <vt:lpstr>ΕΚ παθολογική ανατομική (1 από 5)</vt:lpstr>
      <vt:lpstr>ΕΚ παθολογική ανατομική (2 από 5)</vt:lpstr>
      <vt:lpstr>Ελκώδης κολίτις (ψευδοπολύποδες)</vt:lpstr>
      <vt:lpstr>ΕΚ παθολογική ανατομική (3 από 5)</vt:lpstr>
      <vt:lpstr>ΕΚ παθολογική ανατομική (4 από 5)</vt:lpstr>
      <vt:lpstr>ΕΚ παθολογική ανατομική (5 από 5)</vt:lpstr>
      <vt:lpstr> Κλινική εικόνα ΕΚ (1 από 2)</vt:lpstr>
      <vt:lpstr> Κλινική εικόνα ΕΚ (2 από 2)</vt:lpstr>
      <vt:lpstr>Κλινική εξέλιξη της νόσου</vt:lpstr>
      <vt:lpstr>ΕΚ επιπλοκές</vt:lpstr>
      <vt:lpstr>Τοξικό μεγάκολο</vt:lpstr>
      <vt:lpstr>Διάγνωση</vt:lpstr>
      <vt:lpstr>Ακτινολογικά και ενδοσκοπικά  ευρήματα ΕΚ</vt:lpstr>
      <vt:lpstr>Ενδοσκοπική εικόνα ελκώδους κολίτιδας</vt:lpstr>
      <vt:lpstr>Θεραπεία ΕΚ</vt:lpstr>
      <vt:lpstr>Οξεία φάση</vt:lpstr>
      <vt:lpstr>Φαρμακευτική θεραπεία</vt:lpstr>
      <vt:lpstr>Υποστηρικτική θεραπεία</vt:lpstr>
      <vt:lpstr>Χειρουργική θεραπεία</vt:lpstr>
      <vt:lpstr>Στόχοι της φροντίδας (ΕΚ)</vt:lpstr>
      <vt:lpstr>Κυριότερα προβλήματα (νοσηλευτικές διαγνώσεις) ασθενών με ΕΚ</vt:lpstr>
      <vt:lpstr>Παρεμβάσεις ΕΚ (1 από 2)</vt:lpstr>
      <vt:lpstr>Παρεμβάσεις ΕΚ (2 από 2)</vt:lpstr>
      <vt:lpstr>Προεγχειρητικά</vt:lpstr>
      <vt:lpstr>Μετεγχειρητικά</vt:lpstr>
      <vt:lpstr>Νόσος Crohn</vt:lpstr>
      <vt:lpstr>Παθολογικη ανατομικη (Νόσος Crohn)</vt:lpstr>
      <vt:lpstr>Εντόπιση της νόσου του Crohn</vt:lpstr>
      <vt:lpstr>ΝC Παθολογική ανατομική και φυσιολογία</vt:lpstr>
      <vt:lpstr>Παθολογική ανατομική και φυσιολογία</vt:lpstr>
      <vt:lpstr>Παθολογική φυσιολογία</vt:lpstr>
      <vt:lpstr>Κλινική εικόνα (Νόσος Crohn)</vt:lpstr>
      <vt:lpstr>Διάγνωση (Νόσος Crohn)</vt:lpstr>
      <vt:lpstr>Εντερική στένωση (Νόσος Crohn)</vt:lpstr>
      <vt:lpstr>Θεραπεία (Νόσος Crohn)</vt:lpstr>
      <vt:lpstr>Συντηρητική θεραπεία (Νόσος Crohn)</vt:lpstr>
      <vt:lpstr>Κυριότερα προβλήματα ασθενών με NC</vt:lpstr>
      <vt:lpstr>Σκοποί της φροντίδας (Νόσος Crohn)</vt:lpstr>
      <vt:lpstr>Παρεμβάσεις (Νόσος Crohn)(1 από 2)</vt:lpstr>
      <vt:lpstr>Παρεμβάσεις (Νόσος Crohn)(2 από 2)</vt:lpstr>
      <vt:lpstr>Πρόγνωση στα ΦΝΕ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Χειρουργική Νοσηλευτική Ι (Θ)</dc:title>
  <dc:creator>opencourses@teiath.gr</dc:creator>
  <cp:lastModifiedBy>alex</cp:lastModifiedBy>
  <cp:revision>8</cp:revision>
  <dcterms:created xsi:type="dcterms:W3CDTF">2014-10-15T08:59:43Z</dcterms:created>
  <dcterms:modified xsi:type="dcterms:W3CDTF">2015-04-16T09:40:24Z</dcterms:modified>
</cp:coreProperties>
</file>