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2"/>
  </p:notesMasterIdLst>
  <p:handoutMasterIdLst>
    <p:handoutMasterId r:id="rId43"/>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57" r:id="rId35"/>
    <p:sldId id="262" r:id="rId36"/>
    <p:sldId id="264" r:id="rId37"/>
    <p:sldId id="297" r:id="rId38"/>
    <p:sldId id="298" r:id="rId39"/>
    <p:sldId id="266"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914;&#953;&#946;&#955;&#943;&#959;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noFill/>
          </c:spPr>
          <c:invertIfNegative val="0"/>
          <c:cat>
            <c:strRef>
              <c:f>Φύλλο1!$A$1:$A$13</c:f>
              <c:strCache>
                <c:ptCount val="13"/>
                <c:pt idx="0">
                  <c:v>Α1</c:v>
                </c:pt>
                <c:pt idx="1">
                  <c:v>Α2</c:v>
                </c:pt>
                <c:pt idx="2">
                  <c:v>Α3</c:v>
                </c:pt>
                <c:pt idx="3">
                  <c:v>Α4</c:v>
                </c:pt>
                <c:pt idx="4">
                  <c:v>Α5</c:v>
                </c:pt>
                <c:pt idx="5">
                  <c:v>Α6</c:v>
                </c:pt>
                <c:pt idx="6">
                  <c:v>Α7</c:v>
                </c:pt>
                <c:pt idx="7">
                  <c:v>Α8</c:v>
                </c:pt>
                <c:pt idx="8">
                  <c:v>Α9</c:v>
                </c:pt>
                <c:pt idx="9">
                  <c:v>Α10</c:v>
                </c:pt>
                <c:pt idx="10">
                  <c:v>Α11</c:v>
                </c:pt>
                <c:pt idx="11">
                  <c:v>Α12</c:v>
                </c:pt>
                <c:pt idx="12">
                  <c:v>Α13</c:v>
                </c:pt>
              </c:strCache>
            </c:strRef>
          </c:cat>
          <c:val>
            <c:numRef>
              <c:f>Φύλλο1!$B$1:$B$13</c:f>
              <c:numCache>
                <c:formatCode>General</c:formatCode>
                <c:ptCount val="13"/>
                <c:pt idx="0">
                  <c:v>0.8</c:v>
                </c:pt>
                <c:pt idx="1">
                  <c:v>0.73000000000000065</c:v>
                </c:pt>
                <c:pt idx="2">
                  <c:v>0.67000000000000104</c:v>
                </c:pt>
                <c:pt idx="3">
                  <c:v>0.60000000000000064</c:v>
                </c:pt>
                <c:pt idx="4">
                  <c:v>0.70000000000000062</c:v>
                </c:pt>
                <c:pt idx="5">
                  <c:v>0.60000000000000064</c:v>
                </c:pt>
                <c:pt idx="6">
                  <c:v>0.60000000000000064</c:v>
                </c:pt>
                <c:pt idx="7">
                  <c:v>0.65000000000000102</c:v>
                </c:pt>
                <c:pt idx="8">
                  <c:v>0.61000000000000065</c:v>
                </c:pt>
                <c:pt idx="9">
                  <c:v>0.60000000000000064</c:v>
                </c:pt>
                <c:pt idx="10">
                  <c:v>0.59000000000000019</c:v>
                </c:pt>
                <c:pt idx="11">
                  <c:v>0.56999999999999995</c:v>
                </c:pt>
                <c:pt idx="12">
                  <c:v>0.58000000000000029</c:v>
                </c:pt>
              </c:numCache>
            </c:numRef>
          </c:val>
        </c:ser>
        <c:ser>
          <c:idx val="1"/>
          <c:order val="1"/>
          <c:invertIfNegative val="0"/>
          <c:cat>
            <c:strRef>
              <c:f>Φύλλο1!$A$1:$A$13</c:f>
              <c:strCache>
                <c:ptCount val="13"/>
                <c:pt idx="0">
                  <c:v>Α1</c:v>
                </c:pt>
                <c:pt idx="1">
                  <c:v>Α2</c:v>
                </c:pt>
                <c:pt idx="2">
                  <c:v>Α3</c:v>
                </c:pt>
                <c:pt idx="3">
                  <c:v>Α4</c:v>
                </c:pt>
                <c:pt idx="4">
                  <c:v>Α5</c:v>
                </c:pt>
                <c:pt idx="5">
                  <c:v>Α6</c:v>
                </c:pt>
                <c:pt idx="6">
                  <c:v>Α7</c:v>
                </c:pt>
                <c:pt idx="7">
                  <c:v>Α8</c:v>
                </c:pt>
                <c:pt idx="8">
                  <c:v>Α9</c:v>
                </c:pt>
                <c:pt idx="9">
                  <c:v>Α10</c:v>
                </c:pt>
                <c:pt idx="10">
                  <c:v>Α11</c:v>
                </c:pt>
                <c:pt idx="11">
                  <c:v>Α12</c:v>
                </c:pt>
                <c:pt idx="12">
                  <c:v>Α13</c:v>
                </c:pt>
              </c:strCache>
            </c:strRef>
          </c:cat>
          <c:val>
            <c:numRef>
              <c:f>Φύλλο1!$C$1:$C$13</c:f>
              <c:numCache>
                <c:formatCode>General</c:formatCode>
                <c:ptCount val="13"/>
                <c:pt idx="0">
                  <c:v>1.0000000000000007E-2</c:v>
                </c:pt>
                <c:pt idx="1">
                  <c:v>5.0000000000000031E-2</c:v>
                </c:pt>
                <c:pt idx="2">
                  <c:v>6.0000000000000039E-2</c:v>
                </c:pt>
                <c:pt idx="3">
                  <c:v>7.0000000000000034E-2</c:v>
                </c:pt>
                <c:pt idx="4">
                  <c:v>6.0000000000000039E-2</c:v>
                </c:pt>
                <c:pt idx="5">
                  <c:v>7.0000000000000034E-2</c:v>
                </c:pt>
                <c:pt idx="6">
                  <c:v>4.0000000000000029E-2</c:v>
                </c:pt>
                <c:pt idx="7">
                  <c:v>4.0000000000000029E-2</c:v>
                </c:pt>
                <c:pt idx="8">
                  <c:v>4.0000000000000029E-2</c:v>
                </c:pt>
                <c:pt idx="9">
                  <c:v>4.0000000000000029E-2</c:v>
                </c:pt>
                <c:pt idx="10">
                  <c:v>4.0000000000000029E-2</c:v>
                </c:pt>
                <c:pt idx="11">
                  <c:v>4.0000000000000029E-2</c:v>
                </c:pt>
                <c:pt idx="12">
                  <c:v>0.15000000000000019</c:v>
                </c:pt>
              </c:numCache>
            </c:numRef>
          </c:val>
        </c:ser>
        <c:dLbls>
          <c:showLegendKey val="0"/>
          <c:showVal val="0"/>
          <c:showCatName val="0"/>
          <c:showSerName val="0"/>
          <c:showPercent val="0"/>
          <c:showBubbleSize val="0"/>
        </c:dLbls>
        <c:gapWidth val="150"/>
        <c:overlap val="100"/>
        <c:axId val="32651264"/>
        <c:axId val="95013696"/>
      </c:barChart>
      <c:catAx>
        <c:axId val="32651264"/>
        <c:scaling>
          <c:orientation val="minMax"/>
        </c:scaling>
        <c:delete val="0"/>
        <c:axPos val="b"/>
        <c:numFmt formatCode="General" sourceLinked="0"/>
        <c:majorTickMark val="out"/>
        <c:minorTickMark val="none"/>
        <c:tickLblPos val="nextTo"/>
        <c:crossAx val="95013696"/>
        <c:crosses val="autoZero"/>
        <c:auto val="1"/>
        <c:lblAlgn val="ctr"/>
        <c:lblOffset val="100"/>
        <c:noMultiLvlLbl val="0"/>
      </c:catAx>
      <c:valAx>
        <c:axId val="95013696"/>
        <c:scaling>
          <c:orientation val="minMax"/>
        </c:scaling>
        <c:delete val="0"/>
        <c:axPos val="l"/>
        <c:majorGridlines/>
        <c:numFmt formatCode="General" sourceLinked="1"/>
        <c:majorTickMark val="out"/>
        <c:minorTickMark val="none"/>
        <c:tickLblPos val="nextTo"/>
        <c:crossAx val="3265126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07149683617375E-2"/>
          <c:y val="2.2309787863780912E-2"/>
          <c:w val="0.90082320367790814"/>
          <c:h val="0.86405892411372665"/>
        </c:manualLayout>
      </c:layout>
      <c:barChart>
        <c:barDir val="col"/>
        <c:grouping val="stacked"/>
        <c:varyColors val="0"/>
        <c:ser>
          <c:idx val="0"/>
          <c:order val="0"/>
          <c:spPr>
            <a:noFill/>
          </c:spPr>
          <c:invertIfNegative val="0"/>
          <c:cat>
            <c:strRef>
              <c:f>Φύλλο1!$A$1:$A$13</c:f>
              <c:strCache>
                <c:ptCount val="13"/>
                <c:pt idx="0">
                  <c:v>Α1</c:v>
                </c:pt>
                <c:pt idx="1">
                  <c:v>Α2</c:v>
                </c:pt>
                <c:pt idx="2">
                  <c:v>Α3</c:v>
                </c:pt>
                <c:pt idx="3">
                  <c:v>Α4</c:v>
                </c:pt>
                <c:pt idx="4">
                  <c:v>Α5</c:v>
                </c:pt>
                <c:pt idx="5">
                  <c:v>Α6</c:v>
                </c:pt>
                <c:pt idx="6">
                  <c:v>Α7</c:v>
                </c:pt>
                <c:pt idx="7">
                  <c:v>Α8</c:v>
                </c:pt>
                <c:pt idx="8">
                  <c:v>Α9</c:v>
                </c:pt>
                <c:pt idx="9">
                  <c:v>Α10</c:v>
                </c:pt>
                <c:pt idx="10">
                  <c:v>Α11</c:v>
                </c:pt>
                <c:pt idx="11">
                  <c:v>Α12</c:v>
                </c:pt>
                <c:pt idx="12">
                  <c:v>Α13</c:v>
                </c:pt>
              </c:strCache>
            </c:strRef>
          </c:cat>
          <c:val>
            <c:numRef>
              <c:f>Φύλλο1!$B$1:$B$13</c:f>
              <c:numCache>
                <c:formatCode>General</c:formatCode>
                <c:ptCount val="13"/>
                <c:pt idx="0">
                  <c:v>0.8</c:v>
                </c:pt>
                <c:pt idx="1">
                  <c:v>0.73000000000000065</c:v>
                </c:pt>
                <c:pt idx="2">
                  <c:v>0.67000000000000104</c:v>
                </c:pt>
                <c:pt idx="3">
                  <c:v>0.60000000000000064</c:v>
                </c:pt>
                <c:pt idx="4">
                  <c:v>0.70000000000000062</c:v>
                </c:pt>
                <c:pt idx="5">
                  <c:v>0.60000000000000064</c:v>
                </c:pt>
                <c:pt idx="6">
                  <c:v>0.60000000000000064</c:v>
                </c:pt>
                <c:pt idx="7">
                  <c:v>0.65000000000000102</c:v>
                </c:pt>
                <c:pt idx="8">
                  <c:v>0.61000000000000065</c:v>
                </c:pt>
                <c:pt idx="9">
                  <c:v>0.60000000000000064</c:v>
                </c:pt>
                <c:pt idx="10">
                  <c:v>0.59</c:v>
                </c:pt>
                <c:pt idx="11">
                  <c:v>0.56999999999999995</c:v>
                </c:pt>
                <c:pt idx="12">
                  <c:v>0.58000000000000007</c:v>
                </c:pt>
              </c:numCache>
            </c:numRef>
          </c:val>
        </c:ser>
        <c:ser>
          <c:idx val="1"/>
          <c:order val="1"/>
          <c:invertIfNegative val="0"/>
          <c:cat>
            <c:strRef>
              <c:f>Φύλλο1!$A$1:$A$13</c:f>
              <c:strCache>
                <c:ptCount val="13"/>
                <c:pt idx="0">
                  <c:v>Α1</c:v>
                </c:pt>
                <c:pt idx="1">
                  <c:v>Α2</c:v>
                </c:pt>
                <c:pt idx="2">
                  <c:v>Α3</c:v>
                </c:pt>
                <c:pt idx="3">
                  <c:v>Α4</c:v>
                </c:pt>
                <c:pt idx="4">
                  <c:v>Α5</c:v>
                </c:pt>
                <c:pt idx="5">
                  <c:v>Α6</c:v>
                </c:pt>
                <c:pt idx="6">
                  <c:v>Α7</c:v>
                </c:pt>
                <c:pt idx="7">
                  <c:v>Α8</c:v>
                </c:pt>
                <c:pt idx="8">
                  <c:v>Α9</c:v>
                </c:pt>
                <c:pt idx="9">
                  <c:v>Α10</c:v>
                </c:pt>
                <c:pt idx="10">
                  <c:v>Α11</c:v>
                </c:pt>
                <c:pt idx="11">
                  <c:v>Α12</c:v>
                </c:pt>
                <c:pt idx="12">
                  <c:v>Α13</c:v>
                </c:pt>
              </c:strCache>
            </c:strRef>
          </c:cat>
          <c:val>
            <c:numRef>
              <c:f>Φύλλο1!$C$1:$C$13</c:f>
              <c:numCache>
                <c:formatCode>General</c:formatCode>
                <c:ptCount val="13"/>
                <c:pt idx="0">
                  <c:v>1.0000000000000005E-2</c:v>
                </c:pt>
                <c:pt idx="1">
                  <c:v>0.05</c:v>
                </c:pt>
                <c:pt idx="2">
                  <c:v>6.0000000000000032E-2</c:v>
                </c:pt>
                <c:pt idx="3">
                  <c:v>7.0000000000000021E-2</c:v>
                </c:pt>
                <c:pt idx="4">
                  <c:v>6.0000000000000032E-2</c:v>
                </c:pt>
                <c:pt idx="5">
                  <c:v>7.0000000000000021E-2</c:v>
                </c:pt>
                <c:pt idx="6">
                  <c:v>4.0000000000000022E-2</c:v>
                </c:pt>
                <c:pt idx="7">
                  <c:v>4.0000000000000022E-2</c:v>
                </c:pt>
                <c:pt idx="8">
                  <c:v>4.0000000000000022E-2</c:v>
                </c:pt>
                <c:pt idx="9">
                  <c:v>4.0000000000000022E-2</c:v>
                </c:pt>
                <c:pt idx="10">
                  <c:v>4.0000000000000022E-2</c:v>
                </c:pt>
                <c:pt idx="11">
                  <c:v>4.0000000000000022E-2</c:v>
                </c:pt>
                <c:pt idx="12">
                  <c:v>0.15000000000000019</c:v>
                </c:pt>
              </c:numCache>
            </c:numRef>
          </c:val>
        </c:ser>
        <c:dLbls>
          <c:showLegendKey val="0"/>
          <c:showVal val="0"/>
          <c:showCatName val="0"/>
          <c:showSerName val="0"/>
          <c:showPercent val="0"/>
          <c:showBubbleSize val="0"/>
        </c:dLbls>
        <c:gapWidth val="150"/>
        <c:overlap val="100"/>
        <c:axId val="47035904"/>
        <c:axId val="150640832"/>
      </c:barChart>
      <c:catAx>
        <c:axId val="47035904"/>
        <c:scaling>
          <c:orientation val="minMax"/>
        </c:scaling>
        <c:delete val="0"/>
        <c:axPos val="b"/>
        <c:numFmt formatCode="General" sourceLinked="0"/>
        <c:majorTickMark val="out"/>
        <c:minorTickMark val="none"/>
        <c:tickLblPos val="nextTo"/>
        <c:crossAx val="150640832"/>
        <c:crosses val="autoZero"/>
        <c:auto val="1"/>
        <c:lblAlgn val="ctr"/>
        <c:lblOffset val="100"/>
        <c:noMultiLvlLbl val="0"/>
      </c:catAx>
      <c:valAx>
        <c:axId val="150640832"/>
        <c:scaling>
          <c:orientation val="minMax"/>
        </c:scaling>
        <c:delete val="0"/>
        <c:axPos val="l"/>
        <c:majorGridlines/>
        <c:numFmt formatCode="General" sourceLinked="1"/>
        <c:majorTickMark val="out"/>
        <c:minorTickMark val="none"/>
        <c:tickLblPos val="nextTo"/>
        <c:crossAx val="47035904"/>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95504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5179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869888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492565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265519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824861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7155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304781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193126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853972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975888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14616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4515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6001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9253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20822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03140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327542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06072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1004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77036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64255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1382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12</a:t>
            </a:r>
            <a:r>
              <a:rPr lang="el-GR" sz="2600" dirty="0" smtClean="0"/>
              <a:t>:</a:t>
            </a:r>
            <a:r>
              <a:rPr lang="en-US" sz="2600" dirty="0" smtClean="0"/>
              <a:t> </a:t>
            </a:r>
            <a:r>
              <a:rPr lang="el-GR" sz="2600" dirty="0"/>
              <a:t>Λόγοι Κύριων Διαστάσεων κ</a:t>
            </a:r>
            <a:r>
              <a:rPr lang="el-GR" sz="2600" dirty="0" smtClean="0"/>
              <a:t>αι Συντελεστές </a:t>
            </a:r>
            <a:r>
              <a:rPr lang="el-GR" sz="2600" dirty="0"/>
              <a:t>Μορφής</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Λόγοι κύριων διαστάσεων </a:t>
            </a:r>
            <a:r>
              <a:rPr lang="el-GR" sz="3200" b="0" dirty="0" smtClean="0">
                <a:solidFill>
                  <a:srgbClr val="004A82"/>
                </a:solidFill>
              </a:rPr>
              <a:t>(</a:t>
            </a:r>
            <a:r>
              <a:rPr lang="en-US" sz="3200" b="0" dirty="0" smtClean="0">
                <a:solidFill>
                  <a:srgbClr val="004A82"/>
                </a:solidFill>
              </a:rPr>
              <a:t>7</a:t>
            </a:r>
            <a:r>
              <a:rPr lang="el-GR" sz="3200" b="0" dirty="0" smtClean="0">
                <a:solidFill>
                  <a:srgbClr val="004A82"/>
                </a:solidFill>
              </a:rPr>
              <a:t> </a:t>
            </a:r>
            <a:r>
              <a:rPr lang="el-GR" sz="3200" b="0" dirty="0">
                <a:solidFill>
                  <a:srgbClr val="004A82"/>
                </a:solidFill>
              </a:rPr>
              <a:t>από </a:t>
            </a:r>
            <a:r>
              <a:rPr lang="en-US" sz="3200" b="0" dirty="0" smtClean="0">
                <a:solidFill>
                  <a:srgbClr val="004A82"/>
                </a:solidFill>
              </a:rPr>
              <a:t>7</a:t>
            </a:r>
            <a:r>
              <a:rPr lang="el-GR" sz="3200" b="0" dirty="0" smtClean="0">
                <a:solidFill>
                  <a:srgbClr val="004A82"/>
                </a:solidFill>
              </a:rPr>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pic>
        <p:nvPicPr>
          <p:cNvPr id="6" name="Εικόνα 5"/>
          <p:cNvPicPr>
            <a:picLocks noChangeAspect="1"/>
          </p:cNvPicPr>
          <p:nvPr/>
        </p:nvPicPr>
        <p:blipFill>
          <a:blip r:embed="rId2"/>
          <a:stretch>
            <a:fillRect/>
          </a:stretch>
        </p:blipFill>
        <p:spPr>
          <a:xfrm>
            <a:off x="4585160" y="3212976"/>
            <a:ext cx="4419271" cy="2509938"/>
          </a:xfrm>
          <a:prstGeom prst="rect">
            <a:avLst/>
          </a:prstGeom>
        </p:spPr>
      </p:pic>
      <p:sp>
        <p:nvSpPr>
          <p:cNvPr id="7" name="Ορθογώνιο 6"/>
          <p:cNvSpPr/>
          <p:nvPr/>
        </p:nvSpPr>
        <p:spPr>
          <a:xfrm>
            <a:off x="6007712" y="1089318"/>
            <a:ext cx="2996719" cy="2123658"/>
          </a:xfrm>
          <a:prstGeom prst="rect">
            <a:avLst/>
          </a:prstGeom>
          <a:ln>
            <a:solidFill>
              <a:schemeClr val="tx1"/>
            </a:solidFill>
          </a:ln>
        </p:spPr>
        <p:txBody>
          <a:bodyPr wrap="square">
            <a:spAutoFit/>
          </a:bodyPr>
          <a:lstStyle/>
          <a:p>
            <a:r>
              <a:rPr lang="el-GR" sz="2200" dirty="0">
                <a:solidFill>
                  <a:prstClr val="black"/>
                </a:solidFill>
                <a:latin typeface="Calibri"/>
              </a:rPr>
              <a:t>Για την εφαρμογή υπολογισμών αντοχής των κανονισμών των Νηογνωμόνων λαμβάνεται </a:t>
            </a:r>
            <a:r>
              <a:rPr lang="el-GR" sz="2200" dirty="0" smtClean="0">
                <a:solidFill>
                  <a:prstClr val="black"/>
                </a:solidFill>
                <a:latin typeface="Calibri"/>
              </a:rPr>
              <a:t>υπόψη ο </a:t>
            </a:r>
            <a:r>
              <a:rPr lang="el-GR" sz="2200" dirty="0">
                <a:solidFill>
                  <a:prstClr val="black"/>
                </a:solidFill>
                <a:latin typeface="Calibri"/>
              </a:rPr>
              <a:t>λόγος </a:t>
            </a:r>
            <a:r>
              <a:rPr lang="el-GR" sz="2200" b="1" dirty="0">
                <a:solidFill>
                  <a:prstClr val="black"/>
                </a:solidFill>
                <a:latin typeface="Calibri"/>
              </a:rPr>
              <a:t>d / D </a:t>
            </a:r>
          </a:p>
        </p:txBody>
      </p:sp>
      <p:sp>
        <p:nvSpPr>
          <p:cNvPr id="8" name="Θέση περιεχομένου 2"/>
          <p:cNvSpPr txBox="1">
            <a:spLocks/>
          </p:cNvSpPr>
          <p:nvPr/>
        </p:nvSpPr>
        <p:spPr>
          <a:xfrm>
            <a:off x="174322" y="980728"/>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t>Α1: μεγάλα πλοία αργά.</a:t>
            </a:r>
          </a:p>
          <a:p>
            <a:pPr marL="0" indent="0" fontAlgn="auto">
              <a:spcAft>
                <a:spcPts val="0"/>
              </a:spcAft>
              <a:buFont typeface="Arial" pitchFamily="34" charset="0"/>
              <a:buNone/>
            </a:pPr>
            <a:r>
              <a:rPr lang="el-GR" sz="2200" dirty="0" smtClean="0"/>
              <a:t>Α2: φορτηγά πλοία αργά / μεσαίας ταχύτητας.</a:t>
            </a:r>
          </a:p>
          <a:p>
            <a:pPr marL="0" indent="0" fontAlgn="auto">
              <a:spcAft>
                <a:spcPts val="0"/>
              </a:spcAft>
              <a:buFont typeface="Arial" pitchFamily="34" charset="0"/>
              <a:buNone/>
            </a:pPr>
            <a:r>
              <a:rPr lang="el-GR" sz="2200" dirty="0" smtClean="0"/>
              <a:t>Α3: φορτηγά πλοία μεσαίας ταχύτητας / γρήγορα.</a:t>
            </a:r>
          </a:p>
          <a:p>
            <a:pPr marL="0" indent="0" fontAlgn="auto">
              <a:spcAft>
                <a:spcPts val="0"/>
              </a:spcAft>
              <a:buFont typeface="Arial" pitchFamily="34" charset="0"/>
              <a:buNone/>
            </a:pPr>
            <a:r>
              <a:rPr lang="el-GR" sz="2200" dirty="0" smtClean="0"/>
              <a:t>Α4: φορτηγά πλοία μεγάλης ταχύτητας.</a:t>
            </a:r>
          </a:p>
          <a:p>
            <a:pPr marL="0" indent="0" fontAlgn="auto">
              <a:spcAft>
                <a:spcPts val="0"/>
              </a:spcAft>
              <a:buFont typeface="Arial" pitchFamily="34" charset="0"/>
              <a:buNone/>
            </a:pPr>
            <a:r>
              <a:rPr lang="el-GR" sz="2200" dirty="0" smtClean="0"/>
              <a:t>Α5: πλοία ακτοπλοΐας.</a:t>
            </a:r>
          </a:p>
          <a:p>
            <a:pPr marL="0" indent="0" fontAlgn="auto">
              <a:spcAft>
                <a:spcPts val="0"/>
              </a:spcAft>
              <a:buFont typeface="Arial" pitchFamily="34" charset="0"/>
              <a:buNone/>
            </a:pPr>
            <a:r>
              <a:rPr lang="el-GR" sz="2200" dirty="0" smtClean="0"/>
              <a:t>Α6: επιβατηγά πλοία.</a:t>
            </a:r>
          </a:p>
          <a:p>
            <a:pPr marL="0" indent="0" fontAlgn="auto">
              <a:spcAft>
                <a:spcPts val="0"/>
              </a:spcAft>
              <a:buFont typeface="Arial" pitchFamily="34" charset="0"/>
              <a:buNone/>
            </a:pPr>
            <a:r>
              <a:rPr lang="el-GR" sz="2200" dirty="0" smtClean="0"/>
              <a:t>Α7: επιβατηγά – οχηματαγωγά.</a:t>
            </a:r>
          </a:p>
          <a:p>
            <a:pPr marL="0" indent="0" fontAlgn="auto">
              <a:spcAft>
                <a:spcPts val="0"/>
              </a:spcAft>
              <a:buFont typeface="Arial" pitchFamily="34" charset="0"/>
              <a:buNone/>
            </a:pPr>
            <a:r>
              <a:rPr lang="el-GR" sz="2200" dirty="0" smtClean="0"/>
              <a:t>Α8: αλιευτικά μεγάλα.</a:t>
            </a:r>
          </a:p>
          <a:p>
            <a:pPr marL="0" indent="0" fontAlgn="auto">
              <a:spcAft>
                <a:spcPts val="0"/>
              </a:spcAft>
              <a:buFont typeface="Arial" pitchFamily="34" charset="0"/>
              <a:buNone/>
            </a:pPr>
            <a:r>
              <a:rPr lang="el-GR" sz="2200" dirty="0" smtClean="0"/>
              <a:t>Α9: αλιευτικά μικρά.</a:t>
            </a:r>
          </a:p>
          <a:p>
            <a:pPr marL="0" indent="0" fontAlgn="auto">
              <a:spcAft>
                <a:spcPts val="0"/>
              </a:spcAft>
              <a:buFont typeface="Arial" pitchFamily="34" charset="0"/>
              <a:buNone/>
            </a:pPr>
            <a:r>
              <a:rPr lang="el-GR" sz="2200" dirty="0" smtClean="0"/>
              <a:t>Α10: ρυμουλκά.</a:t>
            </a:r>
          </a:p>
          <a:p>
            <a:pPr marL="0" indent="0" fontAlgn="auto">
              <a:spcAft>
                <a:spcPts val="0"/>
              </a:spcAft>
              <a:buFont typeface="Arial" pitchFamily="34" charset="0"/>
              <a:buNone/>
            </a:pPr>
            <a:r>
              <a:rPr lang="el-GR" sz="2200" dirty="0" smtClean="0"/>
              <a:t>Α11: πολεμικά μεγάλα / μεσαία.</a:t>
            </a:r>
          </a:p>
          <a:p>
            <a:pPr marL="0" indent="0" fontAlgn="auto">
              <a:spcAft>
                <a:spcPts val="0"/>
              </a:spcAft>
              <a:buFont typeface="Arial" pitchFamily="34" charset="0"/>
              <a:buNone/>
            </a:pPr>
            <a:r>
              <a:rPr lang="el-GR" sz="2200" dirty="0" smtClean="0"/>
              <a:t>Α12: πολεμικά μικρά.</a:t>
            </a:r>
          </a:p>
          <a:p>
            <a:pPr marL="0" indent="0" fontAlgn="auto">
              <a:spcAft>
                <a:spcPts val="0"/>
              </a:spcAft>
              <a:buFont typeface="Arial" pitchFamily="34" charset="0"/>
              <a:buNone/>
            </a:pPr>
            <a:r>
              <a:rPr lang="el-GR" sz="2200" dirty="0" smtClean="0"/>
              <a:t>Α13: μικρά πλοία μεγάλης ταχύτητας.</a:t>
            </a:r>
          </a:p>
          <a:p>
            <a:pPr fontAlgn="auto">
              <a:spcAft>
                <a:spcPts val="0"/>
              </a:spcAft>
            </a:pPr>
            <a:endParaRPr lang="el-GR" sz="2200" dirty="0"/>
          </a:p>
        </p:txBody>
      </p:sp>
    </p:spTree>
    <p:extLst>
      <p:ext uri="{BB962C8B-B14F-4D97-AF65-F5344CB8AC3E}">
        <p14:creationId xmlns:p14="http://schemas.microsoft.com/office/powerpoint/2010/main" val="491252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04A82"/>
                </a:solidFill>
              </a:rPr>
              <a:t>Συντελεστές μορφής</a:t>
            </a:r>
            <a:endParaRPr lang="el-GR" dirty="0">
              <a:solidFill>
                <a:srgbClr val="004A82"/>
              </a:solidFill>
            </a:endParaRPr>
          </a:p>
        </p:txBody>
      </p:sp>
      <p:sp>
        <p:nvSpPr>
          <p:cNvPr id="3" name="Θέση περιεχομένου 2"/>
          <p:cNvSpPr>
            <a:spLocks noGrp="1"/>
          </p:cNvSpPr>
          <p:nvPr>
            <p:ph idx="1"/>
          </p:nvPr>
        </p:nvSpPr>
        <p:spPr/>
        <p:txBody>
          <a:bodyPr>
            <a:normAutofit/>
          </a:bodyPr>
          <a:lstStyle/>
          <a:p>
            <a:r>
              <a:rPr lang="el-GR" sz="2200" dirty="0"/>
              <a:t>Είναι </a:t>
            </a:r>
            <a:r>
              <a:rPr lang="el-GR" sz="2200" dirty="0" err="1"/>
              <a:t>αδιάστατοι</a:t>
            </a:r>
            <a:r>
              <a:rPr lang="el-GR" sz="2200" dirty="0"/>
              <a:t> αριθμοί που : </a:t>
            </a:r>
          </a:p>
          <a:p>
            <a:pPr lvl="1">
              <a:buFont typeface="Courier New" panose="02070309020205020404" pitchFamily="49" charset="0"/>
              <a:buChar char="o"/>
            </a:pPr>
            <a:r>
              <a:rPr lang="el-GR" sz="2200" dirty="0" smtClean="0"/>
              <a:t>Προκύπτουν </a:t>
            </a:r>
            <a:r>
              <a:rPr lang="el-GR" sz="2200" dirty="0"/>
              <a:t>από λόγους εμβαδών / όγκων της γάστρας σε σχέση με επιφάνειες  / όγκους με  γνωστά χαρακτηριστικά (</a:t>
            </a:r>
            <a:r>
              <a:rPr lang="el-GR" sz="2200" dirty="0" smtClean="0"/>
              <a:t>παραλληλόγραμμα, </a:t>
            </a:r>
            <a:r>
              <a:rPr lang="el-GR" sz="2200" dirty="0"/>
              <a:t>παραλληλεπίπεδα κλπ) που ορίζονται με γνωστά στοιχεία της γάστρας (μήκος, </a:t>
            </a:r>
            <a:r>
              <a:rPr lang="el-GR" sz="2200" dirty="0" smtClean="0"/>
              <a:t>πλάτος, </a:t>
            </a:r>
            <a:r>
              <a:rPr lang="el-GR" sz="2200" dirty="0"/>
              <a:t>βύθισμα</a:t>
            </a:r>
            <a:r>
              <a:rPr lang="el-GR" sz="2200" dirty="0" smtClean="0"/>
              <a:t>).</a:t>
            </a:r>
            <a:endParaRPr lang="el-GR" sz="2200" dirty="0"/>
          </a:p>
          <a:p>
            <a:pPr lvl="1">
              <a:buFont typeface="Courier New" panose="02070309020205020404" pitchFamily="49" charset="0"/>
              <a:buChar char="o"/>
            </a:pPr>
            <a:r>
              <a:rPr lang="el-GR" sz="2200" dirty="0" smtClean="0"/>
              <a:t>Περιγράφουν </a:t>
            </a:r>
            <a:r>
              <a:rPr lang="el-GR" sz="2200" dirty="0"/>
              <a:t>τα χαρακτηριστικά της γάστρας και το ογκώδες του πλοίου</a:t>
            </a:r>
            <a:r>
              <a:rPr lang="el-GR" sz="2200" dirty="0" smtClean="0"/>
              <a:t>.</a:t>
            </a:r>
          </a:p>
          <a:p>
            <a:pPr lvl="1">
              <a:buFont typeface="Courier New" panose="02070309020205020404" pitchFamily="49" charset="0"/>
              <a:buChar char="o"/>
            </a:pPr>
            <a:r>
              <a:rPr lang="el-GR" sz="2200" dirty="0" smtClean="0"/>
              <a:t>Έχουν </a:t>
            </a:r>
            <a:r>
              <a:rPr lang="el-GR" sz="2200" dirty="0"/>
              <a:t>μέγιστη τιμή τη </a:t>
            </a:r>
            <a:r>
              <a:rPr lang="el-GR" sz="2200" dirty="0" smtClean="0"/>
              <a:t>μονάδα.</a:t>
            </a:r>
            <a:endParaRPr lang="el-GR" sz="2200" dirty="0"/>
          </a:p>
          <a:p>
            <a:pPr lvl="1">
              <a:buFont typeface="Courier New" panose="02070309020205020404" pitchFamily="49" charset="0"/>
              <a:buChar char="o"/>
            </a:pPr>
            <a:r>
              <a:rPr lang="el-GR" sz="2200" dirty="0"/>
              <a:t>Οι τιμές από πίνακες  / διαγράμματα αναφέρονται στην </a:t>
            </a:r>
            <a:r>
              <a:rPr lang="el-GR" sz="2200" dirty="0" err="1"/>
              <a:t>έμφορτη</a:t>
            </a:r>
            <a:r>
              <a:rPr lang="el-GR" sz="2200" dirty="0"/>
              <a:t> κατάσταση </a:t>
            </a:r>
            <a:r>
              <a:rPr lang="el-GR" sz="2200" dirty="0" smtClean="0"/>
              <a:t>[μήκος </a:t>
            </a:r>
            <a:r>
              <a:rPr lang="el-GR" sz="2200" dirty="0"/>
              <a:t>( LBP </a:t>
            </a:r>
            <a:r>
              <a:rPr lang="el-GR" sz="2200" dirty="0" smtClean="0"/>
              <a:t>ή LWL), </a:t>
            </a:r>
            <a:r>
              <a:rPr lang="el-GR" sz="2200" dirty="0"/>
              <a:t>μέσο </a:t>
            </a:r>
            <a:r>
              <a:rPr lang="el-GR" sz="2200" dirty="0" err="1"/>
              <a:t>έμφορτο</a:t>
            </a:r>
            <a:r>
              <a:rPr lang="el-GR" sz="2200" dirty="0"/>
              <a:t> </a:t>
            </a:r>
            <a:r>
              <a:rPr lang="el-GR" sz="2200" dirty="0" smtClean="0"/>
              <a:t>βύθισμα, </a:t>
            </a:r>
            <a:r>
              <a:rPr lang="el-GR" sz="2200" dirty="0" err="1"/>
              <a:t>έμφορτο</a:t>
            </a:r>
            <a:r>
              <a:rPr lang="el-GR" sz="2200" dirty="0"/>
              <a:t> </a:t>
            </a:r>
            <a:r>
              <a:rPr lang="el-GR" sz="2200" dirty="0" smtClean="0"/>
              <a:t>εκτόπισμα] </a:t>
            </a:r>
            <a:r>
              <a:rPr lang="el-GR" sz="2200" dirty="0"/>
              <a:t>, υπολογίζονται όμως και σε κάθε άλλη κατάσταση φόρτου.</a:t>
            </a:r>
          </a:p>
          <a:p>
            <a:pPr lvl="1"/>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429199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004A82"/>
                </a:solidFill>
              </a:rPr>
              <a:t>Δ</a:t>
            </a:r>
            <a:r>
              <a:rPr lang="el-GR" dirty="0" smtClean="0">
                <a:solidFill>
                  <a:srgbClr val="004A82"/>
                </a:solidFill>
              </a:rPr>
              <a:t>ιακρίνονται  σε</a:t>
            </a:r>
            <a:endParaRPr lang="el-GR" dirty="0">
              <a:solidFill>
                <a:srgbClr val="004A82"/>
              </a:solidFill>
            </a:endParaRPr>
          </a:p>
        </p:txBody>
      </p:sp>
      <p:sp>
        <p:nvSpPr>
          <p:cNvPr id="3" name="Θέση περιεχομένου 2"/>
          <p:cNvSpPr>
            <a:spLocks noGrp="1"/>
          </p:cNvSpPr>
          <p:nvPr>
            <p:ph idx="1"/>
          </p:nvPr>
        </p:nvSpPr>
        <p:spPr/>
        <p:txBody>
          <a:bodyPr>
            <a:normAutofit/>
          </a:bodyPr>
          <a:lstStyle/>
          <a:p>
            <a:pPr>
              <a:spcBef>
                <a:spcPts val="2400"/>
              </a:spcBef>
            </a:pPr>
            <a:r>
              <a:rPr lang="el-GR" sz="2400" dirty="0" smtClean="0"/>
              <a:t>Συντελεστές επιφάνειας, </a:t>
            </a:r>
            <a:endParaRPr lang="el-GR" sz="2400" dirty="0"/>
          </a:p>
          <a:p>
            <a:pPr>
              <a:spcBef>
                <a:spcPts val="2400"/>
              </a:spcBef>
            </a:pPr>
            <a:r>
              <a:rPr lang="el-GR" sz="2400" dirty="0" smtClean="0"/>
              <a:t>Συντελεστές όγκου.</a:t>
            </a:r>
            <a:endParaRPr lang="el-GR" sz="2400" dirty="0"/>
          </a:p>
          <a:p>
            <a:pPr>
              <a:spcBef>
                <a:spcPts val="24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139557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36912"/>
            <a:ext cx="8229600" cy="908720"/>
          </a:xfrm>
        </p:spPr>
        <p:txBody>
          <a:bodyPr>
            <a:normAutofit/>
          </a:bodyPr>
          <a:lstStyle/>
          <a:p>
            <a:r>
              <a:rPr lang="el-GR" dirty="0">
                <a:solidFill>
                  <a:srgbClr val="004A82"/>
                </a:solidFill>
              </a:rPr>
              <a:t>Συντελεστές </a:t>
            </a:r>
            <a:r>
              <a:rPr lang="el-GR" dirty="0" smtClean="0">
                <a:solidFill>
                  <a:srgbClr val="004A82"/>
                </a:solidFill>
              </a:rPr>
              <a:t>επιφάνειας</a:t>
            </a:r>
            <a:endParaRPr lang="el-GR"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433345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solidFill>
                  <a:srgbClr val="004A82"/>
                </a:solidFill>
              </a:rPr>
              <a:t>Συντελεστής μέσης τομής </a:t>
            </a:r>
            <a:br>
              <a:rPr lang="el-GR" dirty="0" smtClean="0">
                <a:solidFill>
                  <a:srgbClr val="004A82"/>
                </a:solidFill>
              </a:rPr>
            </a:br>
            <a:r>
              <a:rPr lang="el-GR" dirty="0" smtClean="0">
                <a:solidFill>
                  <a:srgbClr val="004A82"/>
                </a:solidFill>
              </a:rPr>
              <a:t>(</a:t>
            </a:r>
            <a:r>
              <a:rPr lang="en-US" dirty="0" err="1">
                <a:solidFill>
                  <a:srgbClr val="004A82"/>
                </a:solidFill>
              </a:rPr>
              <a:t>Midship</a:t>
            </a:r>
            <a:r>
              <a:rPr lang="en-US" dirty="0">
                <a:solidFill>
                  <a:srgbClr val="004A82"/>
                </a:solidFill>
              </a:rPr>
              <a:t> section coefficient</a:t>
            </a:r>
            <a:r>
              <a:rPr lang="en-US" dirty="0" smtClean="0">
                <a:solidFill>
                  <a:srgbClr val="004A82"/>
                </a:solidFill>
              </a:rPr>
              <a:t>) </a:t>
            </a:r>
            <a:r>
              <a:rPr lang="en-US" sz="3200" b="0" dirty="0" smtClean="0">
                <a:solidFill>
                  <a:srgbClr val="004A82"/>
                </a:solidFill>
              </a:rPr>
              <a:t>(1 </a:t>
            </a:r>
            <a:r>
              <a:rPr lang="el-GR" sz="3200" b="0" dirty="0" smtClean="0">
                <a:solidFill>
                  <a:srgbClr val="004A82"/>
                </a:solidFill>
              </a:rPr>
              <a:t>από </a:t>
            </a:r>
            <a:r>
              <a:rPr lang="en-US" sz="3200" b="0" dirty="0" smtClean="0">
                <a:solidFill>
                  <a:srgbClr val="004A82"/>
                </a:solidFill>
              </a:rPr>
              <a:t>3</a:t>
            </a:r>
            <a:r>
              <a:rPr lang="el-GR" sz="3200" b="0" dirty="0" smtClean="0">
                <a:solidFill>
                  <a:srgbClr val="004A82"/>
                </a:solidFill>
              </a:rPr>
              <a:t>)</a:t>
            </a:r>
            <a:endParaRPr lang="el-GR" sz="3200" b="0" dirty="0">
              <a:solidFill>
                <a:srgbClr val="004A82"/>
              </a:solidFill>
            </a:endParaRPr>
          </a:p>
        </p:txBody>
      </p:sp>
      <p:sp>
        <p:nvSpPr>
          <p:cNvPr id="3" name="Θέση περιεχομένου 2"/>
          <p:cNvSpPr>
            <a:spLocks noGrp="1"/>
          </p:cNvSpPr>
          <p:nvPr>
            <p:ph idx="1"/>
          </p:nvPr>
        </p:nvSpPr>
        <p:spPr/>
        <p:txBody>
          <a:bodyPr/>
          <a:lstStyle/>
          <a:p>
            <a:pPr marL="0" indent="0">
              <a:buNone/>
            </a:pPr>
            <a:r>
              <a:rPr lang="el-GR" sz="2400" dirty="0" smtClean="0"/>
              <a:t>Επιδρά </a:t>
            </a:r>
            <a:r>
              <a:rPr lang="el-GR" sz="2400" dirty="0"/>
              <a:t>σε ευστάθεια -  ευκολία κατασκευής – εκμετάλλευση χώρων - αντίσταση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20427" y="2026599"/>
            <a:ext cx="3529890" cy="2444708"/>
          </a:xfrm>
          <a:prstGeom prst="rect">
            <a:avLst/>
          </a:prstGeom>
        </p:spPr>
      </p:pic>
      <p:pic>
        <p:nvPicPr>
          <p:cNvPr id="6" name="Εικόνα 5"/>
          <p:cNvPicPr>
            <a:picLocks noChangeAspect="1"/>
          </p:cNvPicPr>
          <p:nvPr/>
        </p:nvPicPr>
        <p:blipFill>
          <a:blip r:embed="rId3"/>
          <a:stretch>
            <a:fillRect/>
          </a:stretch>
        </p:blipFill>
        <p:spPr>
          <a:xfrm>
            <a:off x="4211960" y="2005668"/>
            <a:ext cx="4133446" cy="232887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39733" y="4404451"/>
                <a:ext cx="1321469" cy="526363"/>
              </a:xfrm>
              <a:prstGeom prst="rect">
                <a:avLst/>
              </a:prstGeom>
              <a:noFill/>
            </p:spPr>
            <p:txBody>
              <a:bodyPr wrap="square" lIns="0" tIns="0" rIns="0" bIns="0" rtlCol="0">
                <a:spAutoFit/>
              </a:bodyPr>
              <a:lstStyle/>
              <a:p>
                <a14:m>
                  <m:oMath xmlns:m="http://schemas.openxmlformats.org/officeDocument/2006/math">
                    <m:r>
                      <a:rPr lang="en-US" sz="2400" i="1" smtClean="0">
                        <a:solidFill>
                          <a:prstClr val="black"/>
                        </a:solidFill>
                        <a:latin typeface="Cambria Math" panose="02040503050406030204" pitchFamily="18" charset="0"/>
                      </a:rPr>
                      <m:t>𝐶</m:t>
                    </m:r>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a:rPr lang="en-US" sz="2400" i="1" smtClean="0">
                                <a:solidFill>
                                  <a:prstClr val="black"/>
                                </a:solidFill>
                                <a:latin typeface="Cambria Math" panose="02040503050406030204" pitchFamily="18" charset="0"/>
                              </a:rPr>
                              <m:t>𝑀</m:t>
                            </m:r>
                          </m:sub>
                        </m:sSub>
                      </m:num>
                      <m:den>
                        <m:r>
                          <a:rPr lang="en-US" sz="2400" i="1" smtClean="0">
                            <a:solidFill>
                              <a:prstClr val="black"/>
                            </a:solidFill>
                            <a:latin typeface="Cambria Math" panose="02040503050406030204" pitchFamily="18" charset="0"/>
                          </a:rPr>
                          <m:t>𝐵</m:t>
                        </m:r>
                        <m:r>
                          <a:rPr lang="en-US"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𝑑</m:t>
                        </m:r>
                      </m:den>
                    </m:f>
                  </m:oMath>
                </a14:m>
                <a:r>
                  <a:rPr lang="en-US" sz="2400" dirty="0" smtClean="0">
                    <a:solidFill>
                      <a:prstClr val="black"/>
                    </a:solidFill>
                  </a:rPr>
                  <a:t> </a:t>
                </a:r>
                <a:endParaRPr lang="el-GR" sz="2400"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39733" y="4404451"/>
                <a:ext cx="1321469" cy="526363"/>
              </a:xfrm>
              <a:prstGeom prst="rect">
                <a:avLst/>
              </a:prstGeom>
              <a:blipFill rotWithShape="0">
                <a:blip r:embed="rId4"/>
                <a:stretch>
                  <a:fillRect/>
                </a:stretch>
              </a:blipFill>
            </p:spPr>
            <p:txBody>
              <a:bodyPr/>
              <a:lstStyle/>
              <a:p>
                <a:r>
                  <a:rPr lang="el-GR">
                    <a:noFill/>
                  </a:rPr>
                  <a:t> </a:t>
                </a:r>
              </a:p>
            </p:txBody>
          </p:sp>
        </mc:Fallback>
      </mc:AlternateContent>
      <p:sp>
        <p:nvSpPr>
          <p:cNvPr id="8" name="Ορθογώνιο 7"/>
          <p:cNvSpPr/>
          <p:nvPr/>
        </p:nvSpPr>
        <p:spPr>
          <a:xfrm>
            <a:off x="1418629" y="4334542"/>
            <a:ext cx="7617867" cy="2308324"/>
          </a:xfrm>
          <a:prstGeom prst="rect">
            <a:avLst/>
          </a:prstGeom>
        </p:spPr>
        <p:txBody>
          <a:bodyPr wrap="square">
            <a:spAutoFit/>
          </a:bodyPr>
          <a:lstStyle/>
          <a:p>
            <a:r>
              <a:rPr lang="el-GR" sz="2400" dirty="0">
                <a:solidFill>
                  <a:prstClr val="black"/>
                </a:solidFill>
                <a:latin typeface="Calibri"/>
              </a:rPr>
              <a:t>Είναι ο λόγος του εμβαδού του τμήματος μέσα στο νερό της ΜΕΣΗΣ ΤΟΜΗΣ μέχρι μια δεδομένη ίσαλο, προς το εμβαδόν του </a:t>
            </a:r>
            <a:r>
              <a:rPr lang="el-GR" sz="2400" dirty="0" err="1">
                <a:solidFill>
                  <a:prstClr val="black"/>
                </a:solidFill>
                <a:latin typeface="Calibri"/>
              </a:rPr>
              <a:t>περιγεγραμμένου</a:t>
            </a:r>
            <a:r>
              <a:rPr lang="el-GR" sz="2400" dirty="0">
                <a:solidFill>
                  <a:prstClr val="black"/>
                </a:solidFill>
                <a:latin typeface="Calibri"/>
              </a:rPr>
              <a:t> προς αυτήν ορθογωνίου παραλληλογράμμου πλάτους ίσου με το ΜΕΓΙΣΤΟ ΠΛΑΤΟΣ της ισάλου και ύψους όσο με το ΒΥΘΙΣΜΑ που αντιστοιχεί στη δεδομένη ίσαλο.</a:t>
            </a:r>
          </a:p>
        </p:txBody>
      </p:sp>
    </p:spTree>
    <p:extLst>
      <p:ext uri="{BB962C8B-B14F-4D97-AF65-F5344CB8AC3E}">
        <p14:creationId xmlns:p14="http://schemas.microsoft.com/office/powerpoint/2010/main" val="2465406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solidFill>
                  <a:srgbClr val="004A82"/>
                </a:solidFill>
              </a:rPr>
              <a:t>Συντελεστής μέσης τομής </a:t>
            </a:r>
            <a:r>
              <a:rPr lang="el-GR" sz="4400" dirty="0">
                <a:solidFill>
                  <a:srgbClr val="004A82"/>
                </a:solidFill>
              </a:rPr>
              <a:t/>
            </a:r>
            <a:br>
              <a:rPr lang="el-GR" sz="4400" dirty="0">
                <a:solidFill>
                  <a:srgbClr val="004A82"/>
                </a:solidFill>
              </a:rPr>
            </a:br>
            <a:r>
              <a:rPr lang="el-GR" sz="4400" dirty="0">
                <a:solidFill>
                  <a:srgbClr val="004A82"/>
                </a:solidFill>
              </a:rPr>
              <a:t>(</a:t>
            </a:r>
            <a:r>
              <a:rPr lang="en-US" sz="4400" dirty="0" err="1">
                <a:solidFill>
                  <a:srgbClr val="004A82"/>
                </a:solidFill>
              </a:rPr>
              <a:t>Midship</a:t>
            </a:r>
            <a:r>
              <a:rPr lang="en-US" sz="4400" dirty="0">
                <a:solidFill>
                  <a:srgbClr val="004A82"/>
                </a:solidFill>
              </a:rPr>
              <a:t> section coefficient) </a:t>
            </a:r>
            <a:r>
              <a:rPr lang="en-US" sz="3600" b="0" dirty="0" smtClean="0">
                <a:solidFill>
                  <a:srgbClr val="004A82"/>
                </a:solidFill>
              </a:rPr>
              <a:t>(</a:t>
            </a:r>
            <a:r>
              <a:rPr lang="el-GR" sz="3600" b="0" dirty="0" smtClean="0">
                <a:solidFill>
                  <a:srgbClr val="004A82"/>
                </a:solidFill>
              </a:rPr>
              <a:t>2</a:t>
            </a:r>
            <a:r>
              <a:rPr lang="en-US" sz="3600" b="0" dirty="0" smtClean="0">
                <a:solidFill>
                  <a:srgbClr val="004A82"/>
                </a:solidFill>
              </a:rPr>
              <a:t> </a:t>
            </a:r>
            <a:r>
              <a:rPr lang="el-GR" sz="3600" b="0" dirty="0">
                <a:solidFill>
                  <a:srgbClr val="004A82"/>
                </a:solidFill>
              </a:rPr>
              <a:t>από </a:t>
            </a:r>
            <a:r>
              <a:rPr lang="en-US" sz="3600" b="0" dirty="0" smtClean="0">
                <a:solidFill>
                  <a:srgbClr val="004A82"/>
                </a:solidFill>
              </a:rPr>
              <a:t>3</a:t>
            </a:r>
            <a:r>
              <a:rPr lang="el-GR" sz="3600" b="0" dirty="0" smtClean="0">
                <a:solidFill>
                  <a:srgbClr val="004A82"/>
                </a:solidFill>
              </a:rPr>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012160" y="1446021"/>
                <a:ext cx="2818656" cy="504056"/>
              </a:xfrm>
              <a:ln>
                <a:solidFill>
                  <a:schemeClr val="tx1"/>
                </a:solidFill>
              </a:ln>
            </p:spPr>
            <p:txBody>
              <a:bodyPr>
                <a:normAutofit fontScale="92500"/>
              </a:bodyPr>
              <a:lstStyle/>
              <a:p>
                <a:pPr marL="0" indent="0">
                  <a:buNone/>
                </a:pPr>
                <a14:m>
                  <m:oMathPara xmlns:m="http://schemas.openxmlformats.org/officeDocument/2006/math">
                    <m:oMathParaPr>
                      <m:jc m:val="center"/>
                    </m:oMathParaPr>
                    <m:oMath xmlns:m="http://schemas.openxmlformats.org/officeDocument/2006/math">
                      <m:sSub>
                        <m:sSubPr>
                          <m:ctrlPr>
                            <a:rPr lang="el-GR" sz="2400" b="1" i="1" smtClean="0">
                              <a:latin typeface="Cambria Math"/>
                            </a:rPr>
                          </m:ctrlPr>
                        </m:sSubPr>
                        <m:e>
                          <m:r>
                            <a:rPr lang="en-US" sz="2400" b="1" i="0" smtClean="0">
                              <a:latin typeface="Cambria Math" panose="02040503050406030204" pitchFamily="18" charset="0"/>
                            </a:rPr>
                            <m:t>𝐂</m:t>
                          </m:r>
                        </m:e>
                        <m:sub>
                          <m:r>
                            <a:rPr lang="en-US" sz="2400" b="1" i="1" smtClean="0">
                              <a:latin typeface="Cambria Math" panose="02040503050406030204" pitchFamily="18" charset="0"/>
                            </a:rPr>
                            <m:t>𝑴</m:t>
                          </m:r>
                        </m:sub>
                      </m:sSub>
                      <m:r>
                        <a:rPr lang="en-US" sz="2400" b="1" i="1" smtClean="0">
                          <a:latin typeface="Cambria Math" panose="02040503050406030204" pitchFamily="18" charset="0"/>
                        </a:rPr>
                        <m:t>=(</m:t>
                      </m:r>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𝟔𝟓</m:t>
                      </m:r>
                      <m:r>
                        <a:rPr lang="en-US" sz="2400" b="1" i="1" smtClean="0">
                          <a:latin typeface="Cambria Math" panose="02040503050406030204" pitchFamily="18" charset="0"/>
                        </a:rPr>
                        <m:t>−</m:t>
                      </m:r>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𝟗𝟗</m:t>
                      </m:r>
                      <m:r>
                        <a:rPr lang="en-US" sz="2400" b="1" i="1" smtClean="0">
                          <a:latin typeface="Cambria Math" panose="02040503050406030204" pitchFamily="18" charset="0"/>
                        </a:rPr>
                        <m:t>)</m:t>
                      </m:r>
                    </m:oMath>
                  </m:oMathPara>
                </a14:m>
                <a:endParaRPr lang="el-GR" sz="2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012160" y="1446021"/>
                <a:ext cx="2818656" cy="504056"/>
              </a:xfrm>
              <a:blipFill rotWithShape="1">
                <a:blip r:embed="rId2"/>
                <a:stretch>
                  <a:fillRect/>
                </a:stretch>
              </a:blipFill>
              <a:ln>
                <a:solidFill>
                  <a:schemeClr val="tx1"/>
                </a:solidFill>
              </a:ln>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7" name="Εικόνα 6"/>
          <p:cNvPicPr>
            <a:picLocks noChangeAspect="1"/>
          </p:cNvPicPr>
          <p:nvPr/>
        </p:nvPicPr>
        <p:blipFill>
          <a:blip r:embed="rId3"/>
          <a:stretch>
            <a:fillRect/>
          </a:stretch>
        </p:blipFill>
        <p:spPr>
          <a:xfrm>
            <a:off x="4839493" y="3501008"/>
            <a:ext cx="3847307" cy="2684437"/>
          </a:xfrm>
          <a:prstGeom prst="rect">
            <a:avLst/>
          </a:prstGeom>
        </p:spPr>
      </p:pic>
      <p:sp>
        <p:nvSpPr>
          <p:cNvPr id="8" name="Θέση περιεχομένου 2"/>
          <p:cNvSpPr txBox="1">
            <a:spLocks/>
          </p:cNvSpPr>
          <p:nvPr/>
        </p:nvSpPr>
        <p:spPr>
          <a:xfrm>
            <a:off x="174322" y="1458603"/>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t>Α1: μεγάλα πλοία αργά.</a:t>
            </a:r>
          </a:p>
          <a:p>
            <a:pPr marL="0" indent="0" fontAlgn="auto">
              <a:spcAft>
                <a:spcPts val="0"/>
              </a:spcAft>
              <a:buFont typeface="Arial" pitchFamily="34" charset="0"/>
              <a:buNone/>
            </a:pPr>
            <a:r>
              <a:rPr lang="el-GR" sz="2200" dirty="0" smtClean="0"/>
              <a:t>Α2: φορτηγά πλοία αργά / μεσαίας ταχύτητας.</a:t>
            </a:r>
          </a:p>
          <a:p>
            <a:pPr marL="0" indent="0" fontAlgn="auto">
              <a:spcAft>
                <a:spcPts val="0"/>
              </a:spcAft>
              <a:buFont typeface="Arial" pitchFamily="34" charset="0"/>
              <a:buNone/>
            </a:pPr>
            <a:r>
              <a:rPr lang="el-GR" sz="2200" dirty="0" smtClean="0"/>
              <a:t>Α3: φορτηγά πλοία μεσαίας ταχύτητας / γρήγορα.</a:t>
            </a:r>
          </a:p>
          <a:p>
            <a:pPr marL="0" indent="0" fontAlgn="auto">
              <a:spcAft>
                <a:spcPts val="0"/>
              </a:spcAft>
              <a:buFont typeface="Arial" pitchFamily="34" charset="0"/>
              <a:buNone/>
            </a:pPr>
            <a:r>
              <a:rPr lang="el-GR" sz="2200" dirty="0" smtClean="0"/>
              <a:t>Α4: φορτηγά πλοία μεγάλης ταχύτητας.</a:t>
            </a:r>
          </a:p>
          <a:p>
            <a:pPr marL="0" indent="0" fontAlgn="auto">
              <a:spcAft>
                <a:spcPts val="0"/>
              </a:spcAft>
              <a:buFont typeface="Arial" pitchFamily="34" charset="0"/>
              <a:buNone/>
            </a:pPr>
            <a:r>
              <a:rPr lang="el-GR" sz="2200" dirty="0" smtClean="0"/>
              <a:t>Α5: πλοία ακτοπλοΐας.</a:t>
            </a:r>
          </a:p>
          <a:p>
            <a:pPr marL="0" indent="0" fontAlgn="auto">
              <a:spcAft>
                <a:spcPts val="0"/>
              </a:spcAft>
              <a:buFont typeface="Arial" pitchFamily="34" charset="0"/>
              <a:buNone/>
            </a:pPr>
            <a:r>
              <a:rPr lang="el-GR" sz="2200" dirty="0" smtClean="0"/>
              <a:t>Α6: επιβατηγά πλοία.</a:t>
            </a:r>
          </a:p>
          <a:p>
            <a:pPr marL="0" indent="0" fontAlgn="auto">
              <a:spcAft>
                <a:spcPts val="0"/>
              </a:spcAft>
              <a:buFont typeface="Arial" pitchFamily="34" charset="0"/>
              <a:buNone/>
            </a:pPr>
            <a:r>
              <a:rPr lang="el-GR" sz="2200" dirty="0" smtClean="0"/>
              <a:t>Α7: επιβατηγά – οχηματαγωγά.</a:t>
            </a:r>
          </a:p>
          <a:p>
            <a:pPr marL="0" indent="0" fontAlgn="auto">
              <a:spcAft>
                <a:spcPts val="0"/>
              </a:spcAft>
              <a:buFont typeface="Arial" pitchFamily="34" charset="0"/>
              <a:buNone/>
            </a:pPr>
            <a:r>
              <a:rPr lang="el-GR" sz="2200" dirty="0" smtClean="0"/>
              <a:t>Α8: αλιευτικά μεγάλα.</a:t>
            </a:r>
          </a:p>
          <a:p>
            <a:pPr marL="0" indent="0" fontAlgn="auto">
              <a:spcAft>
                <a:spcPts val="0"/>
              </a:spcAft>
              <a:buFont typeface="Arial" pitchFamily="34" charset="0"/>
              <a:buNone/>
            </a:pPr>
            <a:r>
              <a:rPr lang="el-GR" sz="2200" dirty="0" smtClean="0"/>
              <a:t>Α9: αλιευτικά μικρά.</a:t>
            </a:r>
          </a:p>
          <a:p>
            <a:pPr marL="0" indent="0" fontAlgn="auto">
              <a:spcAft>
                <a:spcPts val="0"/>
              </a:spcAft>
              <a:buFont typeface="Arial" pitchFamily="34" charset="0"/>
              <a:buNone/>
            </a:pPr>
            <a:r>
              <a:rPr lang="el-GR" sz="2200" dirty="0" smtClean="0"/>
              <a:t>Α10: ρυμουλκά.</a:t>
            </a:r>
          </a:p>
          <a:p>
            <a:pPr marL="0" indent="0" fontAlgn="auto">
              <a:spcAft>
                <a:spcPts val="0"/>
              </a:spcAft>
              <a:buFont typeface="Arial" pitchFamily="34" charset="0"/>
              <a:buNone/>
            </a:pPr>
            <a:r>
              <a:rPr lang="el-GR" sz="2200" dirty="0" smtClean="0"/>
              <a:t>Α11: πολεμικά μεγάλα / μεσαία.</a:t>
            </a:r>
          </a:p>
          <a:p>
            <a:pPr marL="0" indent="0" fontAlgn="auto">
              <a:spcAft>
                <a:spcPts val="0"/>
              </a:spcAft>
              <a:buFont typeface="Arial" pitchFamily="34" charset="0"/>
              <a:buNone/>
            </a:pPr>
            <a:r>
              <a:rPr lang="el-GR" sz="2200" dirty="0" smtClean="0"/>
              <a:t>Α12: πολεμικά μικρά.</a:t>
            </a:r>
          </a:p>
          <a:p>
            <a:pPr marL="0" indent="0" fontAlgn="auto">
              <a:spcAft>
                <a:spcPts val="0"/>
              </a:spcAft>
              <a:buFont typeface="Arial" pitchFamily="34" charset="0"/>
              <a:buNone/>
            </a:pPr>
            <a:r>
              <a:rPr lang="el-GR" sz="2200" dirty="0" smtClean="0"/>
              <a:t>Α13: μικρά πλοία μεγάλης ταχύτητας.</a:t>
            </a:r>
          </a:p>
          <a:p>
            <a:pPr fontAlgn="auto">
              <a:spcAft>
                <a:spcPts val="0"/>
              </a:spcAft>
            </a:pPr>
            <a:endParaRPr lang="el-GR" sz="2200" dirty="0"/>
          </a:p>
        </p:txBody>
      </p:sp>
    </p:spTree>
    <p:extLst>
      <p:ext uri="{BB962C8B-B14F-4D97-AF65-F5344CB8AC3E}">
        <p14:creationId xmlns:p14="http://schemas.microsoft.com/office/powerpoint/2010/main" val="3375795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solidFill>
                  <a:srgbClr val="004A82"/>
                </a:solidFill>
              </a:rPr>
              <a:t>Συντελεστής μέσης τομής </a:t>
            </a:r>
            <a:r>
              <a:rPr lang="el-GR" dirty="0">
                <a:solidFill>
                  <a:srgbClr val="004A82"/>
                </a:solidFill>
              </a:rPr>
              <a:t/>
            </a:r>
            <a:br>
              <a:rPr lang="el-GR" dirty="0">
                <a:solidFill>
                  <a:srgbClr val="004A82"/>
                </a:solidFill>
              </a:rPr>
            </a:br>
            <a:r>
              <a:rPr lang="el-GR" dirty="0">
                <a:solidFill>
                  <a:srgbClr val="004A82"/>
                </a:solidFill>
              </a:rPr>
              <a:t>(</a:t>
            </a:r>
            <a:r>
              <a:rPr lang="en-US" dirty="0" err="1">
                <a:solidFill>
                  <a:srgbClr val="004A82"/>
                </a:solidFill>
              </a:rPr>
              <a:t>Midship</a:t>
            </a:r>
            <a:r>
              <a:rPr lang="en-US" dirty="0">
                <a:solidFill>
                  <a:srgbClr val="004A82"/>
                </a:solidFill>
              </a:rPr>
              <a:t> section coefficient) </a:t>
            </a:r>
            <a:r>
              <a:rPr lang="en-US" sz="3200" b="0" dirty="0" smtClean="0">
                <a:solidFill>
                  <a:srgbClr val="004A82"/>
                </a:solidFill>
              </a:rPr>
              <a:t>(3 </a:t>
            </a:r>
            <a:r>
              <a:rPr lang="el-GR" sz="3200" b="0" dirty="0">
                <a:solidFill>
                  <a:srgbClr val="004A82"/>
                </a:solidFill>
              </a:rPr>
              <a:t>από </a:t>
            </a:r>
            <a:r>
              <a:rPr lang="en-US" sz="3200" b="0" dirty="0" smtClean="0">
                <a:solidFill>
                  <a:srgbClr val="004A82"/>
                </a:solidFill>
              </a:rPr>
              <a:t>3</a:t>
            </a:r>
            <a:r>
              <a:rPr lang="el-GR" sz="3200" b="0" dirty="0" smtClean="0">
                <a:solidFill>
                  <a:srgbClr val="004A82"/>
                </a:solidFill>
              </a:rPr>
              <a:t>)</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2666835" y="1412776"/>
            <a:ext cx="3810330" cy="136562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
        <p:nvSpPr>
          <p:cNvPr id="6" name="Ορθογώνιο 5"/>
          <p:cNvSpPr/>
          <p:nvPr/>
        </p:nvSpPr>
        <p:spPr>
          <a:xfrm>
            <a:off x="3059832" y="2735802"/>
            <a:ext cx="3317318" cy="461665"/>
          </a:xfrm>
          <a:prstGeom prst="rect">
            <a:avLst/>
          </a:prstGeom>
        </p:spPr>
        <p:txBody>
          <a:bodyPr wrap="none">
            <a:spAutoFit/>
          </a:bodyPr>
          <a:lstStyle/>
          <a:p>
            <a:r>
              <a:rPr lang="el-GR" sz="2400" b="1" dirty="0">
                <a:solidFill>
                  <a:prstClr val="black"/>
                </a:solidFill>
                <a:latin typeface="Calibri"/>
              </a:rPr>
              <a:t>Ενδεικτικές περιπτώσεις</a:t>
            </a:r>
          </a:p>
        </p:txBody>
      </p:sp>
      <p:pic>
        <p:nvPicPr>
          <p:cNvPr id="7" name="Εικόνα 6"/>
          <p:cNvPicPr>
            <a:picLocks noChangeAspect="1"/>
          </p:cNvPicPr>
          <p:nvPr/>
        </p:nvPicPr>
        <p:blipFill>
          <a:blip r:embed="rId3"/>
          <a:stretch>
            <a:fillRect/>
          </a:stretch>
        </p:blipFill>
        <p:spPr>
          <a:xfrm>
            <a:off x="170307" y="4221088"/>
            <a:ext cx="4401693" cy="1585097"/>
          </a:xfrm>
          <a:prstGeom prst="rect">
            <a:avLst/>
          </a:prstGeom>
        </p:spPr>
      </p:pic>
      <p:pic>
        <p:nvPicPr>
          <p:cNvPr id="8" name="Εικόνα 7"/>
          <p:cNvPicPr>
            <a:picLocks noChangeAspect="1"/>
          </p:cNvPicPr>
          <p:nvPr/>
        </p:nvPicPr>
        <p:blipFill>
          <a:blip r:embed="rId4"/>
          <a:stretch>
            <a:fillRect/>
          </a:stretch>
        </p:blipFill>
        <p:spPr>
          <a:xfrm>
            <a:off x="4860032" y="4079586"/>
            <a:ext cx="4182218" cy="1688738"/>
          </a:xfrm>
          <a:prstGeom prst="rect">
            <a:avLst/>
          </a:prstGeom>
        </p:spPr>
      </p:pic>
    </p:spTree>
    <p:extLst>
      <p:ext uri="{BB962C8B-B14F-4D97-AF65-F5344CB8AC3E}">
        <p14:creationId xmlns:p14="http://schemas.microsoft.com/office/powerpoint/2010/main" val="1471831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solidFill>
                  <a:srgbClr val="004A82"/>
                </a:solidFill>
              </a:rPr>
              <a:t>Συντελεστής   ισάλου   επιφάνειας   (</a:t>
            </a:r>
            <a:r>
              <a:rPr lang="en-US" dirty="0" err="1">
                <a:solidFill>
                  <a:srgbClr val="004A82"/>
                </a:solidFill>
              </a:rPr>
              <a:t>Waterplane</a:t>
            </a:r>
            <a:r>
              <a:rPr lang="en-US" dirty="0">
                <a:solidFill>
                  <a:srgbClr val="004A82"/>
                </a:solidFill>
              </a:rPr>
              <a:t> coefficient</a:t>
            </a:r>
            <a:r>
              <a:rPr lang="en-US" dirty="0" smtClean="0">
                <a:solidFill>
                  <a:srgbClr val="004A82"/>
                </a:solidFill>
              </a:rPr>
              <a:t>) </a:t>
            </a:r>
            <a:r>
              <a:rPr lang="en-US" sz="3200" b="0" dirty="0" smtClean="0">
                <a:solidFill>
                  <a:srgbClr val="004A82"/>
                </a:solidFill>
              </a:rPr>
              <a:t>(1 </a:t>
            </a:r>
            <a:r>
              <a:rPr lang="el-GR" sz="3200" b="0" dirty="0" smtClean="0">
                <a:solidFill>
                  <a:srgbClr val="004A82"/>
                </a:solidFill>
              </a:rPr>
              <a:t>από 3)</a:t>
            </a:r>
            <a:endParaRPr lang="el-GR" sz="3200" b="0" dirty="0">
              <a:solidFill>
                <a:srgbClr val="004A82"/>
              </a:solidFill>
            </a:endParaRPr>
          </a:p>
        </p:txBody>
      </p:sp>
      <p:pic>
        <p:nvPicPr>
          <p:cNvPr id="5" name="Θέση περιεχομένου 4"/>
          <p:cNvPicPr>
            <a:picLocks noGrp="1" noChangeAspect="1"/>
          </p:cNvPicPr>
          <p:nvPr>
            <p:ph idx="1"/>
          </p:nvPr>
        </p:nvPicPr>
        <p:blipFill>
          <a:blip r:embed="rId2"/>
          <a:stretch>
            <a:fillRect/>
          </a:stretch>
        </p:blipFill>
        <p:spPr>
          <a:xfrm>
            <a:off x="467544" y="1484784"/>
            <a:ext cx="2871465" cy="198137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6" name="Εικόνα 5"/>
          <p:cNvPicPr>
            <a:picLocks noChangeAspect="1"/>
          </p:cNvPicPr>
          <p:nvPr/>
        </p:nvPicPr>
        <p:blipFill>
          <a:blip r:embed="rId3"/>
          <a:stretch>
            <a:fillRect/>
          </a:stretch>
        </p:blipFill>
        <p:spPr>
          <a:xfrm>
            <a:off x="3712033" y="1734742"/>
            <a:ext cx="4974767" cy="173141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95536" y="4509120"/>
                <a:ext cx="1613929" cy="524374"/>
              </a:xfrm>
              <a:prstGeom prst="rect">
                <a:avLst/>
              </a:prstGeom>
              <a:noFill/>
            </p:spPr>
            <p:txBody>
              <a:bodyPr wrap="square" lIns="0" tIns="0" rIns="0" bIns="0" rtlCol="0">
                <a:spAutoFit/>
              </a:bodyPr>
              <a:lstStyle/>
              <a:p>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a:rPr lang="en-US" sz="2400" i="1" smtClean="0">
                            <a:solidFill>
                              <a:prstClr val="black"/>
                            </a:solidFill>
                            <a:latin typeface="Cambria Math" panose="02040503050406030204" pitchFamily="18" charset="0"/>
                          </a:rPr>
                          <m:t>𝑊𝐿</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a:rPr lang="en-US" sz="2400" i="1" smtClean="0">
                                <a:solidFill>
                                  <a:prstClr val="black"/>
                                </a:solidFill>
                                <a:latin typeface="Cambria Math" panose="02040503050406030204" pitchFamily="18" charset="0"/>
                              </a:rPr>
                              <m:t>𝑊𝐿</m:t>
                            </m:r>
                          </m:sub>
                        </m:sSub>
                      </m:num>
                      <m:den>
                        <m:r>
                          <a:rPr lang="en-US" sz="2400" i="1" smtClean="0">
                            <a:solidFill>
                              <a:prstClr val="black"/>
                            </a:solidFill>
                            <a:latin typeface="Cambria Math" panose="02040503050406030204" pitchFamily="18" charset="0"/>
                          </a:rPr>
                          <m:t>𝐿</m:t>
                        </m:r>
                        <m:r>
                          <a:rPr lang="en-US"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𝐵</m:t>
                        </m:r>
                      </m:den>
                    </m:f>
                  </m:oMath>
                </a14:m>
                <a:r>
                  <a:rPr lang="en-US" sz="2400" dirty="0" smtClean="0">
                    <a:solidFill>
                      <a:prstClr val="black"/>
                    </a:solidFill>
                  </a:rPr>
                  <a:t> </a:t>
                </a:r>
                <a:endParaRPr lang="el-GR" sz="2400"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95536" y="4509120"/>
                <a:ext cx="1613929" cy="524374"/>
              </a:xfrm>
              <a:prstGeom prst="rect">
                <a:avLst/>
              </a:prstGeom>
              <a:blipFill rotWithShape="0">
                <a:blip r:embed="rId4"/>
                <a:stretch>
                  <a:fillRect/>
                </a:stretch>
              </a:blipFill>
            </p:spPr>
            <p:txBody>
              <a:bodyPr/>
              <a:lstStyle/>
              <a:p>
                <a:r>
                  <a:rPr lang="el-GR">
                    <a:noFill/>
                  </a:rPr>
                  <a:t> </a:t>
                </a:r>
              </a:p>
            </p:txBody>
          </p:sp>
        </mc:Fallback>
      </mc:AlternateContent>
      <p:sp>
        <p:nvSpPr>
          <p:cNvPr id="8" name="Ορθογώνιο 7"/>
          <p:cNvSpPr/>
          <p:nvPr/>
        </p:nvSpPr>
        <p:spPr>
          <a:xfrm>
            <a:off x="2494112" y="3950787"/>
            <a:ext cx="6192688" cy="2308324"/>
          </a:xfrm>
          <a:prstGeom prst="rect">
            <a:avLst/>
          </a:prstGeom>
        </p:spPr>
        <p:txBody>
          <a:bodyPr wrap="square">
            <a:spAutoFit/>
          </a:bodyPr>
          <a:lstStyle/>
          <a:p>
            <a:r>
              <a:rPr lang="el-GR" sz="2400" dirty="0">
                <a:solidFill>
                  <a:prstClr val="black"/>
                </a:solidFill>
                <a:latin typeface="Calibri"/>
              </a:rPr>
              <a:t>Είναι ο λόγος του ΕΜΒΑΔΟΥ ΤΗΣ ΕΠΙΦΑΝΕΙΑΣ της </a:t>
            </a:r>
            <a:r>
              <a:rPr lang="el-GR" sz="2400" dirty="0" err="1">
                <a:solidFill>
                  <a:prstClr val="black"/>
                </a:solidFill>
                <a:latin typeface="Calibri"/>
              </a:rPr>
              <a:t>εμφόρτου</a:t>
            </a:r>
            <a:r>
              <a:rPr lang="el-GR" sz="2400" dirty="0">
                <a:solidFill>
                  <a:prstClr val="black"/>
                </a:solidFill>
                <a:latin typeface="Calibri"/>
              </a:rPr>
              <a:t> ισάλου προς το εμβαδόν του </a:t>
            </a:r>
            <a:r>
              <a:rPr lang="el-GR" sz="2400" dirty="0" err="1">
                <a:solidFill>
                  <a:prstClr val="black"/>
                </a:solidFill>
                <a:latin typeface="Calibri"/>
              </a:rPr>
              <a:t>περιγεγραμμένου</a:t>
            </a:r>
            <a:r>
              <a:rPr lang="el-GR" sz="2400" dirty="0">
                <a:solidFill>
                  <a:prstClr val="black"/>
                </a:solidFill>
                <a:latin typeface="Calibri"/>
              </a:rPr>
              <a:t> ορθογωνίου παραλληλογράμμου , με ΜΗΚΟΣ  ίσο προς το μήκος της ισάλου και με ΠΛΑΤΟΣ ίσο προς το μέγιστο πλάτος της ισάλου.</a:t>
            </a:r>
          </a:p>
        </p:txBody>
      </p:sp>
    </p:spTree>
    <p:extLst>
      <p:ext uri="{BB962C8B-B14F-4D97-AF65-F5344CB8AC3E}">
        <p14:creationId xmlns:p14="http://schemas.microsoft.com/office/powerpoint/2010/main" val="175091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solidFill>
                  <a:srgbClr val="004A82"/>
                </a:solidFill>
              </a:rPr>
              <a:t>Συντελεστής   ισάλου   επιφάνειας   (</a:t>
            </a:r>
            <a:r>
              <a:rPr lang="en-US" sz="4400" dirty="0" err="1">
                <a:solidFill>
                  <a:srgbClr val="004A82"/>
                </a:solidFill>
              </a:rPr>
              <a:t>Waterplane</a:t>
            </a:r>
            <a:r>
              <a:rPr lang="en-US" sz="4400" dirty="0">
                <a:solidFill>
                  <a:srgbClr val="004A82"/>
                </a:solidFill>
              </a:rPr>
              <a:t> coefficient) </a:t>
            </a:r>
            <a:r>
              <a:rPr lang="en-US" sz="3600" b="0" dirty="0" smtClean="0">
                <a:solidFill>
                  <a:srgbClr val="004A82"/>
                </a:solidFill>
              </a:rPr>
              <a:t>(</a:t>
            </a:r>
            <a:r>
              <a:rPr lang="el-GR" sz="3600" b="0" dirty="0" smtClean="0">
                <a:solidFill>
                  <a:srgbClr val="004A82"/>
                </a:solidFill>
              </a:rPr>
              <a:t>2</a:t>
            </a:r>
            <a:r>
              <a:rPr lang="en-US" sz="3600" b="0" dirty="0" smtClean="0">
                <a:solidFill>
                  <a:srgbClr val="004A82"/>
                </a:solidFill>
              </a:rPr>
              <a:t> </a:t>
            </a:r>
            <a:r>
              <a:rPr lang="el-GR" sz="3600" b="0" dirty="0">
                <a:solidFill>
                  <a:srgbClr val="004A82"/>
                </a:solidFill>
              </a:rPr>
              <a:t>από </a:t>
            </a:r>
            <a:r>
              <a:rPr lang="el-GR" sz="3600" b="0" dirty="0" smtClean="0">
                <a:solidFill>
                  <a:srgbClr val="004A82"/>
                </a:solidFill>
              </a:rPr>
              <a:t>3)</a:t>
            </a:r>
            <a:endParaRPr lang="el-GR" sz="3600" dirty="0"/>
          </a:p>
        </p:txBody>
      </p:sp>
      <p:sp>
        <p:nvSpPr>
          <p:cNvPr id="3" name="Θέση περιεχομένου 2"/>
          <p:cNvSpPr>
            <a:spLocks noGrp="1"/>
          </p:cNvSpPr>
          <p:nvPr>
            <p:ph idx="1"/>
          </p:nvPr>
        </p:nvSpPr>
        <p:spPr>
          <a:xfrm>
            <a:off x="457200" y="2492896"/>
            <a:ext cx="8229600" cy="1944216"/>
          </a:xfrm>
        </p:spPr>
        <p:txBody>
          <a:bodyPr>
            <a:normAutofit/>
          </a:bodyPr>
          <a:lstStyle/>
          <a:p>
            <a:pPr marL="0" indent="0" algn="ctr">
              <a:buNone/>
            </a:pPr>
            <a:r>
              <a:rPr lang="el-GR" sz="2400" dirty="0"/>
              <a:t>Επιδρά στην ευστάθεια , στην αντίσταση πρόωσης , στην συμπεριφορά σε κυματισμούς</a:t>
            </a:r>
          </a:p>
          <a:p>
            <a:pPr marL="0" indent="0" algn="ctr">
              <a:buNone/>
            </a:pPr>
            <a:r>
              <a:rPr lang="el-GR" sz="2400" dirty="0"/>
              <a:t>Εξαρτάται από το συντελεστή γάστρας και τη μορφή των νομέων.</a:t>
            </a:r>
          </a:p>
          <a:p>
            <a:pPr marL="0" indent="0" algn="ctr">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201198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4A82"/>
                </a:solidFill>
              </a:rPr>
              <a:t>Συντελεστής   ισάλου   επιφάνειας   (</a:t>
            </a:r>
            <a:r>
              <a:rPr lang="en-US" sz="4400" dirty="0" err="1">
                <a:solidFill>
                  <a:srgbClr val="004A82"/>
                </a:solidFill>
              </a:rPr>
              <a:t>Waterplane</a:t>
            </a:r>
            <a:r>
              <a:rPr lang="en-US" sz="4400" dirty="0">
                <a:solidFill>
                  <a:srgbClr val="004A82"/>
                </a:solidFill>
              </a:rPr>
              <a:t> coefficient) </a:t>
            </a:r>
            <a:r>
              <a:rPr lang="en-US" sz="3600" b="0" dirty="0" smtClean="0">
                <a:solidFill>
                  <a:srgbClr val="004A82"/>
                </a:solidFill>
              </a:rPr>
              <a:t>(</a:t>
            </a:r>
            <a:r>
              <a:rPr lang="el-GR" sz="3600" b="0" dirty="0" smtClean="0">
                <a:solidFill>
                  <a:srgbClr val="004A82"/>
                </a:solidFill>
              </a:rPr>
              <a:t>3</a:t>
            </a:r>
            <a:r>
              <a:rPr lang="en-US" sz="3600" b="0" dirty="0" smtClean="0">
                <a:solidFill>
                  <a:srgbClr val="004A82"/>
                </a:solidFill>
              </a:rPr>
              <a:t> </a:t>
            </a:r>
            <a:r>
              <a:rPr lang="el-GR" sz="3600" b="0" dirty="0">
                <a:solidFill>
                  <a:srgbClr val="004A82"/>
                </a:solidFill>
              </a:rPr>
              <a:t>από </a:t>
            </a:r>
            <a:r>
              <a:rPr lang="el-GR" sz="3600" b="0" dirty="0" smtClean="0">
                <a:solidFill>
                  <a:srgbClr val="004A82"/>
                </a:solidFill>
              </a:rPr>
              <a:t>3)</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graphicFrame>
        <p:nvGraphicFramePr>
          <p:cNvPr id="6" name="2 - Γράφημα"/>
          <p:cNvGraphicFramePr/>
          <p:nvPr>
            <p:extLst>
              <p:ext uri="{D42A27DB-BD31-4B8C-83A1-F6EECF244321}">
                <p14:modId xmlns:p14="http://schemas.microsoft.com/office/powerpoint/2010/main" val="3499807423"/>
              </p:ext>
            </p:extLst>
          </p:nvPr>
        </p:nvGraphicFramePr>
        <p:xfrm>
          <a:off x="4448672" y="3501008"/>
          <a:ext cx="424847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Θέση περιεχομένου 2"/>
          <p:cNvSpPr txBox="1">
            <a:spLocks/>
          </p:cNvSpPr>
          <p:nvPr/>
        </p:nvSpPr>
        <p:spPr>
          <a:xfrm>
            <a:off x="174322" y="1314587"/>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t>Α1: μεγάλα πλοία αργά.</a:t>
            </a:r>
          </a:p>
          <a:p>
            <a:pPr marL="0" indent="0" fontAlgn="auto">
              <a:spcAft>
                <a:spcPts val="0"/>
              </a:spcAft>
              <a:buFont typeface="Arial" pitchFamily="34" charset="0"/>
              <a:buNone/>
            </a:pPr>
            <a:r>
              <a:rPr lang="el-GR" sz="2200" dirty="0" smtClean="0"/>
              <a:t>Α2: φορτηγά πλοία αργά / μεσαίας ταχύτητας.</a:t>
            </a:r>
          </a:p>
          <a:p>
            <a:pPr marL="0" indent="0" fontAlgn="auto">
              <a:spcAft>
                <a:spcPts val="0"/>
              </a:spcAft>
              <a:buFont typeface="Arial" pitchFamily="34" charset="0"/>
              <a:buNone/>
            </a:pPr>
            <a:r>
              <a:rPr lang="el-GR" sz="2200" dirty="0" smtClean="0"/>
              <a:t>Α3: φορτηγά πλοία μεσαίας ταχύτητας / γρήγορα.</a:t>
            </a:r>
          </a:p>
          <a:p>
            <a:pPr marL="0" indent="0" fontAlgn="auto">
              <a:spcAft>
                <a:spcPts val="0"/>
              </a:spcAft>
              <a:buFont typeface="Arial" pitchFamily="34" charset="0"/>
              <a:buNone/>
            </a:pPr>
            <a:r>
              <a:rPr lang="el-GR" sz="2200" dirty="0" smtClean="0"/>
              <a:t>Α4: φορτηγά πλοία μεγάλης ταχύτητας.</a:t>
            </a:r>
          </a:p>
          <a:p>
            <a:pPr marL="0" indent="0" fontAlgn="auto">
              <a:spcAft>
                <a:spcPts val="0"/>
              </a:spcAft>
              <a:buFont typeface="Arial" pitchFamily="34" charset="0"/>
              <a:buNone/>
            </a:pPr>
            <a:r>
              <a:rPr lang="el-GR" sz="2200" dirty="0" smtClean="0"/>
              <a:t>Α5: πλοία ακτοπλοΐας.</a:t>
            </a:r>
          </a:p>
          <a:p>
            <a:pPr marL="0" indent="0" fontAlgn="auto">
              <a:spcAft>
                <a:spcPts val="0"/>
              </a:spcAft>
              <a:buFont typeface="Arial" pitchFamily="34" charset="0"/>
              <a:buNone/>
            </a:pPr>
            <a:r>
              <a:rPr lang="el-GR" sz="2200" dirty="0" smtClean="0"/>
              <a:t>Α6: επιβατηγά πλοία.</a:t>
            </a:r>
          </a:p>
          <a:p>
            <a:pPr marL="0" indent="0" fontAlgn="auto">
              <a:spcAft>
                <a:spcPts val="0"/>
              </a:spcAft>
              <a:buFont typeface="Arial" pitchFamily="34" charset="0"/>
              <a:buNone/>
            </a:pPr>
            <a:r>
              <a:rPr lang="el-GR" sz="2200" dirty="0" smtClean="0"/>
              <a:t>Α7: επιβατηγά – οχηματαγωγά.</a:t>
            </a:r>
          </a:p>
          <a:p>
            <a:pPr marL="0" indent="0" fontAlgn="auto">
              <a:spcAft>
                <a:spcPts val="0"/>
              </a:spcAft>
              <a:buFont typeface="Arial" pitchFamily="34" charset="0"/>
              <a:buNone/>
            </a:pPr>
            <a:r>
              <a:rPr lang="el-GR" sz="2200" dirty="0" smtClean="0"/>
              <a:t>Α8: αλιευτικά μεγάλα.</a:t>
            </a:r>
          </a:p>
          <a:p>
            <a:pPr marL="0" indent="0" fontAlgn="auto">
              <a:spcAft>
                <a:spcPts val="0"/>
              </a:spcAft>
              <a:buFont typeface="Arial" pitchFamily="34" charset="0"/>
              <a:buNone/>
            </a:pPr>
            <a:r>
              <a:rPr lang="el-GR" sz="2200" dirty="0" smtClean="0"/>
              <a:t>Α9: αλιευτικά μικρά.</a:t>
            </a:r>
          </a:p>
          <a:p>
            <a:pPr marL="0" indent="0" fontAlgn="auto">
              <a:spcAft>
                <a:spcPts val="0"/>
              </a:spcAft>
              <a:buFont typeface="Arial" pitchFamily="34" charset="0"/>
              <a:buNone/>
            </a:pPr>
            <a:r>
              <a:rPr lang="el-GR" sz="2200" dirty="0" smtClean="0"/>
              <a:t>Α10: ρυμουλκά.</a:t>
            </a:r>
          </a:p>
          <a:p>
            <a:pPr marL="0" indent="0" fontAlgn="auto">
              <a:spcAft>
                <a:spcPts val="0"/>
              </a:spcAft>
              <a:buFont typeface="Arial" pitchFamily="34" charset="0"/>
              <a:buNone/>
            </a:pPr>
            <a:r>
              <a:rPr lang="el-GR" sz="2200" dirty="0" smtClean="0"/>
              <a:t>Α11: πολεμικά μεγάλα / μεσαία.</a:t>
            </a:r>
          </a:p>
          <a:p>
            <a:pPr marL="0" indent="0" fontAlgn="auto">
              <a:spcAft>
                <a:spcPts val="0"/>
              </a:spcAft>
              <a:buFont typeface="Arial" pitchFamily="34" charset="0"/>
              <a:buNone/>
            </a:pPr>
            <a:r>
              <a:rPr lang="el-GR" sz="2200" dirty="0" smtClean="0"/>
              <a:t>Α12: πολεμικά μικρά.</a:t>
            </a:r>
          </a:p>
          <a:p>
            <a:pPr marL="0" indent="0" fontAlgn="auto">
              <a:spcAft>
                <a:spcPts val="0"/>
              </a:spcAft>
              <a:buFont typeface="Arial" pitchFamily="34" charset="0"/>
              <a:buNone/>
            </a:pPr>
            <a:r>
              <a:rPr lang="el-GR" sz="2200" dirty="0" smtClean="0"/>
              <a:t>Α13: μικρά πλοία μεγάλης ταχύτητας.</a:t>
            </a:r>
          </a:p>
          <a:p>
            <a:pPr fontAlgn="auto">
              <a:spcAft>
                <a:spcPts val="0"/>
              </a:spcAft>
            </a:pPr>
            <a:endParaRPr lang="el-GR" sz="2200" dirty="0"/>
          </a:p>
        </p:txBody>
      </p:sp>
    </p:spTree>
    <p:extLst>
      <p:ext uri="{BB962C8B-B14F-4D97-AF65-F5344CB8AC3E}">
        <p14:creationId xmlns:p14="http://schemas.microsoft.com/office/powerpoint/2010/main" val="315404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solidFill>
                  <a:srgbClr val="004A82"/>
                </a:solidFill>
              </a:rPr>
              <a:t>Λόγοι κύριων διαστάσεων και</a:t>
            </a:r>
            <a:r>
              <a:rPr lang="el-GR" dirty="0">
                <a:solidFill>
                  <a:srgbClr val="004A82"/>
                </a:solidFill>
              </a:rPr>
              <a:t/>
            </a:r>
            <a:br>
              <a:rPr lang="el-GR" dirty="0">
                <a:solidFill>
                  <a:srgbClr val="004A82"/>
                </a:solidFill>
              </a:rPr>
            </a:br>
            <a:r>
              <a:rPr lang="el-GR" dirty="0" smtClean="0">
                <a:solidFill>
                  <a:srgbClr val="004A82"/>
                </a:solidFill>
              </a:rPr>
              <a:t>Συντελεστές μορφής</a:t>
            </a:r>
            <a:endParaRPr lang="el-GR" dirty="0">
              <a:solidFill>
                <a:srgbClr val="004A82"/>
              </a:solidFill>
            </a:endParaRPr>
          </a:p>
        </p:txBody>
      </p:sp>
      <p:sp>
        <p:nvSpPr>
          <p:cNvPr id="3" name="Θέση περιεχομένου 2"/>
          <p:cNvSpPr>
            <a:spLocks noGrp="1"/>
          </p:cNvSpPr>
          <p:nvPr>
            <p:ph idx="1"/>
          </p:nvPr>
        </p:nvSpPr>
        <p:spPr/>
        <p:txBody>
          <a:bodyPr>
            <a:normAutofit/>
          </a:bodyPr>
          <a:lstStyle/>
          <a:p>
            <a:pPr marL="0" indent="0">
              <a:buNone/>
            </a:pPr>
            <a:r>
              <a:rPr lang="el-GR" sz="2400" dirty="0"/>
              <a:t>Η εξωτερική επιφάνεια ενός σκάφους προσδιορίζεται </a:t>
            </a:r>
            <a:r>
              <a:rPr lang="el-GR" sz="2400" dirty="0" smtClean="0"/>
              <a:t>από </a:t>
            </a:r>
            <a:r>
              <a:rPr lang="el-GR" sz="2400" dirty="0"/>
              <a:t>το σχέδιο των ναυπηγικών </a:t>
            </a:r>
            <a:r>
              <a:rPr lang="el-GR" sz="2400" dirty="0" smtClean="0"/>
              <a:t>γραμμών.</a:t>
            </a:r>
            <a:endParaRPr lang="el-GR" sz="2400" dirty="0"/>
          </a:p>
          <a:p>
            <a:pPr marL="0" indent="0">
              <a:buNone/>
            </a:pPr>
            <a:r>
              <a:rPr lang="el-GR" sz="2400" dirty="0"/>
              <a:t>Για την καλλίτερη κατανόηση της γεωμετρίας της </a:t>
            </a:r>
            <a:r>
              <a:rPr lang="el-GR" sz="2400" dirty="0" smtClean="0"/>
              <a:t>γάστρας</a:t>
            </a:r>
            <a:endParaRPr lang="el-GR" sz="2400" dirty="0"/>
          </a:p>
          <a:p>
            <a:pPr marL="0" indent="0">
              <a:buNone/>
            </a:pPr>
            <a:r>
              <a:rPr lang="el-GR" sz="2400" dirty="0"/>
              <a:t>είναι χρήσιμο να ορισθούν </a:t>
            </a:r>
            <a:r>
              <a:rPr lang="el-GR" sz="2400" dirty="0" smtClean="0"/>
              <a:t>:</a:t>
            </a:r>
            <a:endParaRPr lang="el-GR" sz="2400" dirty="0"/>
          </a:p>
          <a:p>
            <a:pPr>
              <a:spcBef>
                <a:spcPts val="2400"/>
              </a:spcBef>
            </a:pPr>
            <a:r>
              <a:rPr lang="el-GR" sz="2400" b="1" dirty="0" smtClean="0"/>
              <a:t>ΛΟΓΟΙ </a:t>
            </a:r>
            <a:r>
              <a:rPr lang="el-GR" sz="2400" dirty="0" smtClean="0"/>
              <a:t>μεταξύ των </a:t>
            </a:r>
            <a:r>
              <a:rPr lang="el-GR" sz="2400" dirty="0"/>
              <a:t>κυρίων διαστάσεων </a:t>
            </a:r>
            <a:r>
              <a:rPr lang="el-GR" sz="2400" b="1" dirty="0"/>
              <a:t>(εκφράζουν τις κύριες </a:t>
            </a:r>
            <a:r>
              <a:rPr lang="el-GR" sz="2400" b="1" dirty="0" smtClean="0"/>
              <a:t>αναλογίες </a:t>
            </a:r>
            <a:r>
              <a:rPr lang="el-GR" sz="2400" b="1" dirty="0"/>
              <a:t>του πλοίου)</a:t>
            </a:r>
          </a:p>
          <a:p>
            <a:pPr>
              <a:spcBef>
                <a:spcPts val="2400"/>
              </a:spcBef>
            </a:pPr>
            <a:r>
              <a:rPr lang="el-GR" sz="2400" b="1" dirty="0" smtClean="0"/>
              <a:t>ΣΥΝΤΕΛΕΣΤΕΣ (προκύπτουν από λόγους των γεωμετρικών χαρακτηριστικών της γάστρας)</a:t>
            </a:r>
          </a:p>
          <a:p>
            <a:pPr marL="355600" indent="0">
              <a:buNone/>
            </a:pPr>
            <a:r>
              <a:rPr lang="el-GR" sz="2400" dirty="0" smtClean="0"/>
              <a:t>που επηρεάζουν τις ποιοτικές ναυτικές ικανότητες</a:t>
            </a:r>
          </a:p>
          <a:p>
            <a:pPr marL="355600" indent="0">
              <a:buNone/>
            </a:pPr>
            <a:r>
              <a:rPr lang="el-GR" sz="2400" dirty="0" smtClean="0"/>
              <a:t>του πλοίου (ευστάθεια, ευελιξία , ταχύτητα, καλοθάλασσο).</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557451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solidFill>
                  <a:srgbClr val="004A82"/>
                </a:solidFill>
              </a:rPr>
              <a:t>Συντελεστής πλευρικής </a:t>
            </a:r>
            <a:r>
              <a:rPr lang="el-GR" dirty="0" err="1" smtClean="0">
                <a:solidFill>
                  <a:srgbClr val="004A82"/>
                </a:solidFill>
              </a:rPr>
              <a:t>βρεχόμενης</a:t>
            </a:r>
            <a:r>
              <a:rPr lang="el-GR" dirty="0" smtClean="0">
                <a:solidFill>
                  <a:srgbClr val="004A82"/>
                </a:solidFill>
              </a:rPr>
              <a:t> επιφάνειας</a:t>
            </a:r>
            <a:r>
              <a:rPr lang="en-US" dirty="0" smtClean="0">
                <a:solidFill>
                  <a:srgbClr val="004A82"/>
                </a:solidFill>
              </a:rPr>
              <a:t> </a:t>
            </a:r>
            <a:r>
              <a:rPr lang="en-US" sz="3200" b="0" dirty="0" smtClean="0">
                <a:solidFill>
                  <a:srgbClr val="004A82"/>
                </a:solidFill>
              </a:rPr>
              <a:t>(1 </a:t>
            </a:r>
            <a:r>
              <a:rPr lang="el-GR" sz="3200" b="0" dirty="0" smtClean="0">
                <a:solidFill>
                  <a:srgbClr val="004A82"/>
                </a:solidFill>
              </a:rPr>
              <a:t>από </a:t>
            </a:r>
            <a:r>
              <a:rPr lang="en-US" sz="3200" b="0" dirty="0" smtClean="0">
                <a:solidFill>
                  <a:srgbClr val="004A82"/>
                </a:solidFill>
              </a:rPr>
              <a:t>2</a:t>
            </a:r>
            <a:r>
              <a:rPr lang="el-GR" sz="3200" b="0" dirty="0" smtClean="0">
                <a:solidFill>
                  <a:srgbClr val="004A82"/>
                </a:solidFill>
              </a:rPr>
              <a:t>)</a:t>
            </a:r>
            <a:endParaRPr lang="el-GR" sz="3200" b="0" dirty="0">
              <a:solidFill>
                <a:srgbClr val="004A82"/>
              </a:solidFill>
            </a:endParaRPr>
          </a:p>
        </p:txBody>
      </p:sp>
      <p:pic>
        <p:nvPicPr>
          <p:cNvPr id="5" name="Θέση περιεχομένου 4"/>
          <p:cNvPicPr>
            <a:picLocks noGrp="1" noChangeAspect="1"/>
          </p:cNvPicPr>
          <p:nvPr>
            <p:ph idx="1"/>
          </p:nvPr>
        </p:nvPicPr>
        <p:blipFill>
          <a:blip r:embed="rId2"/>
          <a:stretch>
            <a:fillRect/>
          </a:stretch>
        </p:blipFill>
        <p:spPr>
          <a:xfrm>
            <a:off x="2555776" y="1165448"/>
            <a:ext cx="4218798" cy="1652159"/>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mc:AlternateContent xmlns:mc="http://schemas.openxmlformats.org/markup-compatibility/2006" xmlns:a14="http://schemas.microsoft.com/office/drawing/2010/main">
        <mc:Choice Requires="a14">
          <p:sp>
            <p:nvSpPr>
              <p:cNvPr id="6" name="TextBox 5"/>
              <p:cNvSpPr txBox="1"/>
              <p:nvPr/>
            </p:nvSpPr>
            <p:spPr>
              <a:xfrm>
                <a:off x="395536" y="4077072"/>
                <a:ext cx="1613929" cy="524374"/>
              </a:xfrm>
              <a:prstGeom prst="rect">
                <a:avLst/>
              </a:prstGeom>
              <a:noFill/>
            </p:spPr>
            <p:txBody>
              <a:bodyPr wrap="square" lIns="0" tIns="0" rIns="0" bIns="0" rtlCol="0">
                <a:spAutoFit/>
              </a:bodyPr>
              <a:lstStyle/>
              <a:p>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m:rPr>
                            <m:sty m:val="p"/>
                          </m:rPr>
                          <a:rPr lang="en-US" sz="2400" smtClean="0">
                            <a:solidFill>
                              <a:prstClr val="black"/>
                            </a:solidFill>
                            <a:latin typeface="Cambria Math" panose="02040503050406030204" pitchFamily="18" charset="0"/>
                          </a:rPr>
                          <m:t>A</m:t>
                        </m:r>
                        <m:r>
                          <a:rPr lang="en-US" sz="2400" i="1" smtClean="0">
                            <a:solidFill>
                              <a:prstClr val="black"/>
                            </a:solidFill>
                            <a:latin typeface="Cambria Math" panose="02040503050406030204" pitchFamily="18" charset="0"/>
                          </a:rPr>
                          <m:t>𝐿</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m:rPr>
                                <m:sty m:val="p"/>
                              </m:rPr>
                              <a:rPr lang="en-US" sz="2400" smtClean="0">
                                <a:solidFill>
                                  <a:prstClr val="black"/>
                                </a:solidFill>
                                <a:latin typeface="Cambria Math" panose="02040503050406030204" pitchFamily="18" charset="0"/>
                              </a:rPr>
                              <m:t>A</m:t>
                            </m:r>
                            <m:r>
                              <a:rPr lang="en-US" sz="2400" i="1" smtClean="0">
                                <a:solidFill>
                                  <a:prstClr val="black"/>
                                </a:solidFill>
                                <a:latin typeface="Cambria Math" panose="02040503050406030204" pitchFamily="18" charset="0"/>
                              </a:rPr>
                              <m:t>𝐿</m:t>
                            </m:r>
                          </m:sub>
                        </m:sSub>
                      </m:num>
                      <m:den>
                        <m:r>
                          <a:rPr lang="en-US" sz="2400" i="1" smtClean="0">
                            <a:solidFill>
                              <a:prstClr val="black"/>
                            </a:solidFill>
                            <a:latin typeface="Cambria Math" panose="02040503050406030204" pitchFamily="18" charset="0"/>
                          </a:rPr>
                          <m:t>𝐿</m:t>
                        </m:r>
                        <m:r>
                          <a:rPr lang="en-US"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𝑑</m:t>
                        </m:r>
                      </m:den>
                    </m:f>
                  </m:oMath>
                </a14:m>
                <a:r>
                  <a:rPr lang="en-US" sz="2400" dirty="0" smtClean="0">
                    <a:solidFill>
                      <a:prstClr val="black"/>
                    </a:solidFill>
                  </a:rPr>
                  <a:t> </a:t>
                </a:r>
                <a:endParaRPr lang="el-GR" sz="24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5536" y="4077072"/>
                <a:ext cx="1613929" cy="524374"/>
              </a:xfrm>
              <a:prstGeom prst="rect">
                <a:avLst/>
              </a:prstGeom>
              <a:blipFill rotWithShape="0">
                <a:blip r:embed="rId3"/>
                <a:stretch>
                  <a:fillRect/>
                </a:stretch>
              </a:blipFill>
            </p:spPr>
            <p:txBody>
              <a:bodyPr/>
              <a:lstStyle/>
              <a:p>
                <a:r>
                  <a:rPr lang="el-GR">
                    <a:noFill/>
                  </a:rPr>
                  <a:t> </a:t>
                </a:r>
              </a:p>
            </p:txBody>
          </p:sp>
        </mc:Fallback>
      </mc:AlternateContent>
      <p:sp>
        <p:nvSpPr>
          <p:cNvPr id="7" name="Ορθογώνιο 6"/>
          <p:cNvSpPr/>
          <p:nvPr/>
        </p:nvSpPr>
        <p:spPr>
          <a:xfrm>
            <a:off x="2195736" y="3284984"/>
            <a:ext cx="6678488" cy="2308324"/>
          </a:xfrm>
          <a:prstGeom prst="rect">
            <a:avLst/>
          </a:prstGeom>
        </p:spPr>
        <p:txBody>
          <a:bodyPr wrap="square">
            <a:spAutoFit/>
          </a:bodyPr>
          <a:lstStyle/>
          <a:p>
            <a:r>
              <a:rPr lang="el-GR" sz="2400" dirty="0">
                <a:solidFill>
                  <a:prstClr val="black"/>
                </a:solidFill>
                <a:latin typeface="Calibri"/>
              </a:rPr>
              <a:t>Είναι ο λόγος του εμβαδού της προβολής , στο διάμηκες επίπεδο συμμετρίας, της πλευρικής </a:t>
            </a:r>
            <a:r>
              <a:rPr lang="el-GR" sz="2400" dirty="0" err="1">
                <a:solidFill>
                  <a:prstClr val="black"/>
                </a:solidFill>
                <a:latin typeface="Calibri"/>
              </a:rPr>
              <a:t>βρεχόμενης</a:t>
            </a:r>
            <a:r>
              <a:rPr lang="el-GR" sz="2400" dirty="0">
                <a:solidFill>
                  <a:prstClr val="black"/>
                </a:solidFill>
                <a:latin typeface="Calibri"/>
              </a:rPr>
              <a:t> επιφάνειας (επιφάνεια υφάλων) προς το εμβαδόν του </a:t>
            </a:r>
            <a:r>
              <a:rPr lang="el-GR" sz="2400" dirty="0" err="1">
                <a:solidFill>
                  <a:prstClr val="black"/>
                </a:solidFill>
                <a:latin typeface="Calibri"/>
              </a:rPr>
              <a:t>περιγεγραμμένου</a:t>
            </a:r>
            <a:r>
              <a:rPr lang="el-GR" sz="2400" dirty="0">
                <a:solidFill>
                  <a:prstClr val="black"/>
                </a:solidFill>
                <a:latin typeface="Calibri"/>
              </a:rPr>
              <a:t> αυτήν ορθογωνίου παραλληλογράμμου με ύψος το βύθισμα και μήκος το μήκος ισάλου.  </a:t>
            </a:r>
          </a:p>
        </p:txBody>
      </p:sp>
    </p:spTree>
    <p:extLst>
      <p:ext uri="{BB962C8B-B14F-4D97-AF65-F5344CB8AC3E}">
        <p14:creationId xmlns:p14="http://schemas.microsoft.com/office/powerpoint/2010/main" val="1829020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solidFill>
                  <a:srgbClr val="004A82"/>
                </a:solidFill>
              </a:rPr>
              <a:t>Συντελεστής πλευρικής </a:t>
            </a:r>
            <a:r>
              <a:rPr lang="el-GR" sz="4400" dirty="0" err="1">
                <a:solidFill>
                  <a:srgbClr val="004A82"/>
                </a:solidFill>
              </a:rPr>
              <a:t>βρεχόμενης</a:t>
            </a:r>
            <a:r>
              <a:rPr lang="el-GR" sz="4400" dirty="0">
                <a:solidFill>
                  <a:srgbClr val="004A82"/>
                </a:solidFill>
              </a:rPr>
              <a:t> επιφάνειας</a:t>
            </a:r>
            <a:r>
              <a:rPr lang="en-US" sz="4400" dirty="0">
                <a:solidFill>
                  <a:srgbClr val="004A82"/>
                </a:solidFill>
              </a:rPr>
              <a:t> </a:t>
            </a:r>
            <a:r>
              <a:rPr lang="en-US" sz="3600" b="0" dirty="0" smtClean="0">
                <a:solidFill>
                  <a:srgbClr val="004A82"/>
                </a:solidFill>
              </a:rPr>
              <a:t>(</a:t>
            </a:r>
            <a:r>
              <a:rPr lang="el-GR" sz="3600" b="0" dirty="0" smtClean="0">
                <a:solidFill>
                  <a:srgbClr val="004A82"/>
                </a:solidFill>
              </a:rPr>
              <a:t>2</a:t>
            </a:r>
            <a:r>
              <a:rPr lang="en-US" sz="3600" b="0" dirty="0" smtClean="0">
                <a:solidFill>
                  <a:srgbClr val="004A82"/>
                </a:solidFill>
              </a:rPr>
              <a:t> </a:t>
            </a:r>
            <a:r>
              <a:rPr lang="el-GR" sz="3600" b="0" dirty="0">
                <a:solidFill>
                  <a:srgbClr val="004A82"/>
                </a:solidFill>
              </a:rPr>
              <a:t>από </a:t>
            </a:r>
            <a:r>
              <a:rPr lang="en-US" sz="3600" b="0" dirty="0" smtClean="0">
                <a:solidFill>
                  <a:srgbClr val="004A82"/>
                </a:solidFill>
              </a:rPr>
              <a:t>2</a:t>
            </a:r>
            <a:r>
              <a:rPr lang="el-GR" sz="3600" b="0" dirty="0" smtClean="0">
                <a:solidFill>
                  <a:srgbClr val="004A82"/>
                </a:solidFill>
              </a:rPr>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84784"/>
                <a:ext cx="8229600" cy="4752528"/>
              </a:xfrm>
            </p:spPr>
            <p:txBody>
              <a:bodyPr/>
              <a:lstStyle/>
              <a:p>
                <a:r>
                  <a:rPr lang="el-GR" sz="2400" dirty="0" smtClean="0"/>
                  <a:t>Το εμβαδόν  (</a:t>
                </a:r>
                <a14:m>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oMath>
                </a14:m>
                <a:r>
                  <a:rPr lang="el-GR" sz="2400" dirty="0" smtClean="0"/>
                  <a:t> </a:t>
                </a:r>
                <a:r>
                  <a:rPr lang="el-GR" sz="2400" dirty="0"/>
                  <a:t>) λαμβάνεται υπ’ όψιν στον υπολογισμό της επιφάνειας του </a:t>
                </a:r>
                <a:r>
                  <a:rPr lang="el-GR" sz="2400" dirty="0" smtClean="0"/>
                  <a:t>πηδαλίου </a:t>
                </a:r>
                <a14:m>
                  <m:oMath xmlns:m="http://schemas.openxmlformats.org/officeDocument/2006/math">
                    <m:sSub>
                      <m:sSubPr>
                        <m:ctrlPr>
                          <a:rPr lang="el-GR" sz="2400" i="1" smtClean="0">
                            <a:latin typeface="Cambria Math"/>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𝑇</m:t>
                        </m:r>
                      </m:sub>
                    </m:sSub>
                  </m:oMath>
                </a14:m>
                <a:r>
                  <a:rPr lang="el-GR" sz="2400" dirty="0" smtClean="0"/>
                  <a:t> ( </a:t>
                </a:r>
                <a:r>
                  <a:rPr lang="el-GR" sz="2400" dirty="0"/>
                  <a:t>=  επιφάνεια πηδαλίου ως προβολή  στο διάμηκες επίπεδο συμμετρίας του </a:t>
                </a:r>
                <a:r>
                  <a:rPr lang="el-GR" sz="2400" dirty="0" smtClean="0"/>
                  <a:t>πλοίου).</a:t>
                </a:r>
                <a:endParaRPr lang="en-US" sz="2400" dirty="0" smtClean="0"/>
              </a:p>
              <a:p>
                <a:pPr>
                  <a:spcBef>
                    <a:spcPts val="4200"/>
                  </a:spcBef>
                </a:pPr>
                <a:r>
                  <a:rPr lang="el-GR" sz="2400" dirty="0"/>
                  <a:t>Ο λόγος  </a:t>
                </a:r>
                <a14:m>
                  <m:oMath xmlns:m="http://schemas.openxmlformats.org/officeDocument/2006/math">
                    <m:f>
                      <m:fPr>
                        <m:ctrlPr>
                          <a:rPr lang="el-GR" sz="2400" i="1" smtClean="0">
                            <a:latin typeface="Cambria Math"/>
                          </a:rPr>
                        </m:ctrlPr>
                      </m:fPr>
                      <m:num>
                        <m:sSub>
                          <m:sSubPr>
                            <m:ctrlPr>
                              <a:rPr lang="el-GR" sz="2400" i="1" smtClean="0">
                                <a:latin typeface="Cambria Math"/>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𝑇</m:t>
                            </m:r>
                          </m:sub>
                        </m:sSub>
                      </m:num>
                      <m:den>
                        <m:r>
                          <a:rPr lang="en-US" sz="2400" b="0" i="1" smtClean="0">
                            <a:latin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den>
                    </m:f>
                  </m:oMath>
                </a14:m>
                <a:r>
                  <a:rPr lang="el-GR" sz="2400" dirty="0" smtClean="0"/>
                  <a:t> λαμβάνει  </a:t>
                </a:r>
                <a:r>
                  <a:rPr lang="el-GR" sz="2400" dirty="0"/>
                  <a:t>τιμές για  κάθε τύπο πλοίου  και σχετίζεται με τις </a:t>
                </a:r>
                <a:r>
                  <a:rPr lang="el-GR" sz="2400" dirty="0" err="1"/>
                  <a:t>ελικτικές</a:t>
                </a:r>
                <a:r>
                  <a:rPr lang="el-GR" sz="2400" dirty="0"/>
                  <a:t> ικανότητες του πλοίου. </a:t>
                </a:r>
              </a:p>
              <a:p>
                <a:endParaRPr lang="el-GR" sz="2400"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84784"/>
                <a:ext cx="8229600" cy="4752528"/>
              </a:xfrm>
              <a:blipFill rotWithShape="1">
                <a:blip r:embed="rId2"/>
                <a:stretch>
                  <a:fillRect l="-963" t="-1027" r="-81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4156656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420888"/>
            <a:ext cx="8229600" cy="908720"/>
          </a:xfrm>
        </p:spPr>
        <p:txBody>
          <a:bodyPr>
            <a:normAutofit/>
          </a:bodyPr>
          <a:lstStyle/>
          <a:p>
            <a:r>
              <a:rPr lang="el-GR" dirty="0">
                <a:solidFill>
                  <a:srgbClr val="004A82"/>
                </a:solidFill>
              </a:rPr>
              <a:t>Συντελεστές </a:t>
            </a:r>
            <a:r>
              <a:rPr lang="el-GR" dirty="0" smtClean="0">
                <a:solidFill>
                  <a:srgbClr val="004A82"/>
                </a:solidFill>
              </a:rPr>
              <a:t>όγκου</a:t>
            </a:r>
            <a:endParaRPr lang="el-GR"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843667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004A82"/>
                </a:solidFill>
              </a:rPr>
              <a:t>Συντελεστής εκτοπίσματος (γάστρας</a:t>
            </a:r>
            <a:r>
              <a:rPr lang="el-GR" dirty="0" smtClean="0">
                <a:solidFill>
                  <a:srgbClr val="004A82"/>
                </a:solidFill>
              </a:rPr>
              <a:t>)</a:t>
            </a:r>
            <a:r>
              <a:rPr lang="en-US" dirty="0" smtClean="0">
                <a:solidFill>
                  <a:srgbClr val="004A82"/>
                </a:solidFill>
              </a:rPr>
              <a:t/>
            </a:r>
            <a:br>
              <a:rPr lang="en-US" dirty="0" smtClean="0">
                <a:solidFill>
                  <a:srgbClr val="004A82"/>
                </a:solidFill>
              </a:rPr>
            </a:br>
            <a:r>
              <a:rPr lang="el-GR" dirty="0" smtClean="0">
                <a:solidFill>
                  <a:srgbClr val="004A82"/>
                </a:solidFill>
              </a:rPr>
              <a:t> </a:t>
            </a:r>
            <a:r>
              <a:rPr lang="el-GR" dirty="0">
                <a:solidFill>
                  <a:srgbClr val="004A82"/>
                </a:solidFill>
              </a:rPr>
              <a:t>(</a:t>
            </a:r>
            <a:r>
              <a:rPr lang="el-GR" dirty="0" err="1">
                <a:solidFill>
                  <a:srgbClr val="004A82"/>
                </a:solidFill>
              </a:rPr>
              <a:t>block</a:t>
            </a:r>
            <a:r>
              <a:rPr lang="el-GR" dirty="0">
                <a:solidFill>
                  <a:srgbClr val="004A82"/>
                </a:solidFill>
              </a:rPr>
              <a:t> </a:t>
            </a:r>
            <a:r>
              <a:rPr lang="el-GR" dirty="0" err="1">
                <a:solidFill>
                  <a:srgbClr val="004A82"/>
                </a:solidFill>
              </a:rPr>
              <a:t>coefficient</a:t>
            </a:r>
            <a:r>
              <a:rPr lang="el-GR" dirty="0" smtClean="0">
                <a:solidFill>
                  <a:srgbClr val="004A82"/>
                </a:solidFill>
              </a:rPr>
              <a:t>)</a:t>
            </a:r>
            <a:r>
              <a:rPr lang="en-US" dirty="0" smtClean="0">
                <a:solidFill>
                  <a:srgbClr val="004A82"/>
                </a:solidFill>
              </a:rPr>
              <a:t> </a:t>
            </a:r>
            <a:r>
              <a:rPr lang="en-US" sz="3200" b="0" dirty="0" smtClean="0">
                <a:solidFill>
                  <a:srgbClr val="004A82"/>
                </a:solidFill>
              </a:rPr>
              <a:t>(1 </a:t>
            </a:r>
            <a:r>
              <a:rPr lang="el-GR" sz="3200" b="0" dirty="0" smtClean="0">
                <a:solidFill>
                  <a:srgbClr val="004A82"/>
                </a:solidFill>
              </a:rPr>
              <a:t>από </a:t>
            </a:r>
            <a:r>
              <a:rPr lang="en-US" sz="3200" b="0" dirty="0" smtClean="0">
                <a:solidFill>
                  <a:srgbClr val="004A82"/>
                </a:solidFill>
              </a:rPr>
              <a:t>3</a:t>
            </a:r>
            <a:r>
              <a:rPr lang="el-GR" sz="3200" b="0" dirty="0" smtClean="0">
                <a:solidFill>
                  <a:srgbClr val="004A82"/>
                </a:solidFill>
              </a:rPr>
              <a:t>)</a:t>
            </a:r>
            <a:endParaRPr lang="el-GR" sz="3200" b="0" dirty="0">
              <a:solidFill>
                <a:srgbClr val="004A82"/>
              </a:solidFill>
            </a:endParaRPr>
          </a:p>
        </p:txBody>
      </p:sp>
      <p:pic>
        <p:nvPicPr>
          <p:cNvPr id="5" name="Θέση περιεχομένου 4"/>
          <p:cNvPicPr>
            <a:picLocks noGrp="1" noChangeAspect="1"/>
          </p:cNvPicPr>
          <p:nvPr>
            <p:ph idx="1"/>
          </p:nvPr>
        </p:nvPicPr>
        <p:blipFill>
          <a:blip r:embed="rId2"/>
          <a:stretch>
            <a:fillRect/>
          </a:stretch>
        </p:blipFill>
        <p:spPr>
          <a:xfrm>
            <a:off x="323528" y="1484784"/>
            <a:ext cx="3456732" cy="2316681"/>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pic>
        <p:nvPicPr>
          <p:cNvPr id="6" name="Εικόνα 5"/>
          <p:cNvPicPr>
            <a:picLocks noChangeAspect="1"/>
          </p:cNvPicPr>
          <p:nvPr/>
        </p:nvPicPr>
        <p:blipFill>
          <a:blip r:embed="rId3"/>
          <a:stretch>
            <a:fillRect/>
          </a:stretch>
        </p:blipFill>
        <p:spPr>
          <a:xfrm>
            <a:off x="4328085" y="1507167"/>
            <a:ext cx="4346825" cy="2115495"/>
          </a:xfrm>
          <a:prstGeom prst="rect">
            <a:avLst/>
          </a:prstGeom>
        </p:spPr>
      </p:pic>
      <p:sp>
        <p:nvSpPr>
          <p:cNvPr id="7" name="Ορθογώνιο 6"/>
          <p:cNvSpPr/>
          <p:nvPr/>
        </p:nvSpPr>
        <p:spPr>
          <a:xfrm>
            <a:off x="395536" y="3861048"/>
            <a:ext cx="8640960" cy="1569660"/>
          </a:xfrm>
          <a:prstGeom prst="rect">
            <a:avLst/>
          </a:prstGeom>
        </p:spPr>
        <p:txBody>
          <a:bodyPr wrap="square">
            <a:spAutoFit/>
          </a:bodyPr>
          <a:lstStyle/>
          <a:p>
            <a:r>
              <a:rPr lang="el-GR" sz="2400" dirty="0">
                <a:solidFill>
                  <a:prstClr val="black"/>
                </a:solidFill>
                <a:latin typeface="Calibri"/>
              </a:rPr>
              <a:t>Ο συντελεστής εκτοπίσματος είναι μικρότερος της </a:t>
            </a:r>
            <a:r>
              <a:rPr lang="el-GR" sz="2400" dirty="0" err="1">
                <a:solidFill>
                  <a:prstClr val="black"/>
                </a:solidFill>
                <a:latin typeface="Calibri"/>
              </a:rPr>
              <a:t>μονάδος</a:t>
            </a:r>
            <a:r>
              <a:rPr lang="el-GR" sz="2400" dirty="0">
                <a:solidFill>
                  <a:prstClr val="black"/>
                </a:solidFill>
                <a:latin typeface="Calibri"/>
              </a:rPr>
              <a:t> (για ναυπηγήματα που έχουν σχήμα ορθογωνίου είναι = 1) και δείχνει την εκατοστιαία αναλογία του όγκο του παραλληλεπίπεδου που καταλαμβάνεται από τον όγκο της γάστρας</a:t>
            </a:r>
          </a:p>
        </p:txBody>
      </p:sp>
      <mc:AlternateContent xmlns:mc="http://schemas.openxmlformats.org/markup-compatibility/2006" xmlns:a14="http://schemas.microsoft.com/office/drawing/2010/main">
        <mc:Choice Requires="a14">
          <p:sp>
            <p:nvSpPr>
              <p:cNvPr id="8" name="Ορθογώνιο 7"/>
              <p:cNvSpPr/>
              <p:nvPr/>
            </p:nvSpPr>
            <p:spPr>
              <a:xfrm>
                <a:off x="323528" y="5465459"/>
                <a:ext cx="8363272" cy="830997"/>
              </a:xfrm>
              <a:prstGeom prst="rect">
                <a:avLst/>
              </a:prstGeom>
            </p:spPr>
            <p:txBody>
              <a:bodyPr wrap="square">
                <a:spAutoFit/>
              </a:bodyPr>
              <a:lstStyle/>
              <a:p>
                <a14:m>
                  <m:oMath xmlns:m="http://schemas.openxmlformats.org/officeDocument/2006/math">
                    <m:sSub>
                      <m:sSubPr>
                        <m:ctrlPr>
                          <a:rPr lang="el-GR"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a:rPr lang="en-US" sz="2400" i="1" smtClean="0">
                            <a:solidFill>
                              <a:prstClr val="black"/>
                            </a:solidFill>
                            <a:latin typeface="Cambria Math" panose="02040503050406030204" pitchFamily="18" charset="0"/>
                          </a:rPr>
                          <m:t>𝐵</m:t>
                        </m:r>
                      </m:sub>
                    </m:sSub>
                  </m:oMath>
                </a14:m>
                <a:r>
                  <a:rPr lang="el-GR" sz="2400" dirty="0" smtClean="0">
                    <a:solidFill>
                      <a:prstClr val="black"/>
                    </a:solidFill>
                    <a:latin typeface="Calibri"/>
                  </a:rPr>
                  <a:t>=  </a:t>
                </a:r>
                <a:r>
                  <a:rPr lang="el-GR" sz="2400" dirty="0">
                    <a:solidFill>
                      <a:prstClr val="black"/>
                    </a:solidFill>
                    <a:latin typeface="Calibri"/>
                  </a:rPr>
                  <a:t>0,70 σημαίνει ότι το 70 % του παραλληλεπίπεδου που σχηματίζεται , </a:t>
                </a:r>
                <a:r>
                  <a:rPr lang="el-GR" sz="2400" dirty="0" smtClean="0">
                    <a:solidFill>
                      <a:prstClr val="black"/>
                    </a:solidFill>
                    <a:latin typeface="Calibri"/>
                  </a:rPr>
                  <a:t>είναι </a:t>
                </a:r>
                <a:r>
                  <a:rPr lang="el-GR" sz="2400" dirty="0">
                    <a:solidFill>
                      <a:prstClr val="black"/>
                    </a:solidFill>
                    <a:latin typeface="Calibri"/>
                  </a:rPr>
                  <a:t>ο πραγματικός όγκος της γάστρας.</a:t>
                </a:r>
              </a:p>
            </p:txBody>
          </p:sp>
        </mc:Choice>
        <mc:Fallback xmlns="">
          <p:sp>
            <p:nvSpPr>
              <p:cNvPr id="8" name="Ορθογώνιο 7"/>
              <p:cNvSpPr>
                <a:spLocks noRot="1" noChangeAspect="1" noMove="1" noResize="1" noEditPoints="1" noAdjustHandles="1" noChangeArrowheads="1" noChangeShapeType="1" noTextEdit="1"/>
              </p:cNvSpPr>
              <p:nvPr/>
            </p:nvSpPr>
            <p:spPr>
              <a:xfrm>
                <a:off x="323528" y="5465459"/>
                <a:ext cx="8363272" cy="830997"/>
              </a:xfrm>
              <a:prstGeom prst="rect">
                <a:avLst/>
              </a:prstGeom>
              <a:blipFill rotWithShape="0">
                <a:blip r:embed="rId4"/>
                <a:stretch>
                  <a:fillRect l="-1093" t="-5882" b="-16176"/>
                </a:stretch>
              </a:blipFill>
            </p:spPr>
            <p:txBody>
              <a:bodyPr/>
              <a:lstStyle/>
              <a:p>
                <a:r>
                  <a:rPr lang="el-GR">
                    <a:noFill/>
                  </a:rPr>
                  <a:t> </a:t>
                </a:r>
              </a:p>
            </p:txBody>
          </p:sp>
        </mc:Fallback>
      </mc:AlternateContent>
    </p:spTree>
    <p:extLst>
      <p:ext uri="{BB962C8B-B14F-4D97-AF65-F5344CB8AC3E}">
        <p14:creationId xmlns:p14="http://schemas.microsoft.com/office/powerpoint/2010/main" val="2219448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solidFill>
                  <a:srgbClr val="004A82"/>
                </a:solidFill>
              </a:rPr>
              <a:t>Συντελεστής εκτοπίσματος (γάστρας)</a:t>
            </a:r>
            <a:r>
              <a:rPr lang="en-US" sz="4400" dirty="0">
                <a:solidFill>
                  <a:srgbClr val="004A82"/>
                </a:solidFill>
              </a:rPr>
              <a:t/>
            </a:r>
            <a:br>
              <a:rPr lang="en-US" sz="4400" dirty="0">
                <a:solidFill>
                  <a:srgbClr val="004A82"/>
                </a:solidFill>
              </a:rPr>
            </a:br>
            <a:r>
              <a:rPr lang="el-GR" sz="4400" dirty="0">
                <a:solidFill>
                  <a:srgbClr val="004A82"/>
                </a:solidFill>
              </a:rPr>
              <a:t> (</a:t>
            </a:r>
            <a:r>
              <a:rPr lang="el-GR" sz="4400" dirty="0" err="1">
                <a:solidFill>
                  <a:srgbClr val="004A82"/>
                </a:solidFill>
              </a:rPr>
              <a:t>block</a:t>
            </a:r>
            <a:r>
              <a:rPr lang="el-GR" sz="4400" dirty="0">
                <a:solidFill>
                  <a:srgbClr val="004A82"/>
                </a:solidFill>
              </a:rPr>
              <a:t> </a:t>
            </a:r>
            <a:r>
              <a:rPr lang="el-GR" sz="4400" dirty="0" err="1">
                <a:solidFill>
                  <a:srgbClr val="004A82"/>
                </a:solidFill>
              </a:rPr>
              <a:t>coefficient</a:t>
            </a:r>
            <a:r>
              <a:rPr lang="el-GR" sz="4400" dirty="0">
                <a:solidFill>
                  <a:srgbClr val="004A82"/>
                </a:solidFill>
              </a:rPr>
              <a:t>)</a:t>
            </a:r>
            <a:r>
              <a:rPr lang="en-US" sz="4400" dirty="0">
                <a:solidFill>
                  <a:srgbClr val="004A82"/>
                </a:solidFill>
              </a:rPr>
              <a:t> </a:t>
            </a:r>
            <a:r>
              <a:rPr lang="en-US" sz="3600" b="0" dirty="0" smtClean="0">
                <a:solidFill>
                  <a:srgbClr val="004A82"/>
                </a:solidFill>
              </a:rPr>
              <a:t>(</a:t>
            </a:r>
            <a:r>
              <a:rPr lang="el-GR" sz="3600" b="0" dirty="0" smtClean="0">
                <a:solidFill>
                  <a:srgbClr val="004A82"/>
                </a:solidFill>
              </a:rPr>
              <a:t>2</a:t>
            </a:r>
            <a:r>
              <a:rPr lang="en-US" sz="3600" b="0" dirty="0" smtClean="0">
                <a:solidFill>
                  <a:srgbClr val="004A82"/>
                </a:solidFill>
              </a:rPr>
              <a:t> </a:t>
            </a:r>
            <a:r>
              <a:rPr lang="el-GR" sz="3600" b="0" dirty="0">
                <a:solidFill>
                  <a:srgbClr val="004A82"/>
                </a:solidFill>
              </a:rPr>
              <a:t>από </a:t>
            </a:r>
            <a:r>
              <a:rPr lang="en-US" sz="3600" b="0" dirty="0" smtClean="0">
                <a:solidFill>
                  <a:srgbClr val="004A82"/>
                </a:solidFill>
              </a:rPr>
              <a:t>3</a:t>
            </a:r>
            <a:r>
              <a:rPr lang="el-GR" sz="3600" b="0" dirty="0" smtClean="0">
                <a:solidFill>
                  <a:srgbClr val="004A82"/>
                </a:solidFill>
              </a:rPr>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graphicFrame>
        <p:nvGraphicFramePr>
          <p:cNvPr id="10" name="Object 7"/>
          <p:cNvGraphicFramePr>
            <a:graphicFrameLocks noChangeAspect="1"/>
          </p:cNvGraphicFramePr>
          <p:nvPr>
            <p:extLst>
              <p:ext uri="{D42A27DB-BD31-4B8C-83A1-F6EECF244321}">
                <p14:modId xmlns:p14="http://schemas.microsoft.com/office/powerpoint/2010/main" val="2838110489"/>
              </p:ext>
            </p:extLst>
          </p:nvPr>
        </p:nvGraphicFramePr>
        <p:xfrm>
          <a:off x="4860032" y="3356992"/>
          <a:ext cx="4038600" cy="2297112"/>
        </p:xfrm>
        <a:graphic>
          <a:graphicData uri="http://schemas.openxmlformats.org/presentationml/2006/ole">
            <mc:AlternateContent xmlns:mc="http://schemas.openxmlformats.org/markup-compatibility/2006">
              <mc:Choice xmlns:v="urn:schemas-microsoft-com:vml" Requires="v">
                <p:oleObj spid="_x0000_s1030" name="Γράφημα" r:id="rId3" imgW="4905375" imgH="2790825" progId="Excel.Chart.8">
                  <p:embed/>
                </p:oleObj>
              </mc:Choice>
              <mc:Fallback>
                <p:oleObj name="Γράφημα" r:id="rId3" imgW="4905375" imgH="279082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56992"/>
                        <a:ext cx="4038600" cy="22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Θέση περιεχομένου 2"/>
          <p:cNvSpPr txBox="1">
            <a:spLocks/>
          </p:cNvSpPr>
          <p:nvPr/>
        </p:nvSpPr>
        <p:spPr>
          <a:xfrm>
            <a:off x="174322" y="1314587"/>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t>Α1: μεγάλα πλοία αργά.</a:t>
            </a:r>
          </a:p>
          <a:p>
            <a:pPr marL="0" indent="0" fontAlgn="auto">
              <a:spcAft>
                <a:spcPts val="0"/>
              </a:spcAft>
              <a:buFont typeface="Arial" pitchFamily="34" charset="0"/>
              <a:buNone/>
            </a:pPr>
            <a:r>
              <a:rPr lang="el-GR" sz="2200" dirty="0" smtClean="0"/>
              <a:t>Α2: φορτηγά πλοία αργά / μεσαίας ταχύτητας.</a:t>
            </a:r>
          </a:p>
          <a:p>
            <a:pPr marL="0" indent="0" fontAlgn="auto">
              <a:spcAft>
                <a:spcPts val="0"/>
              </a:spcAft>
              <a:buFont typeface="Arial" pitchFamily="34" charset="0"/>
              <a:buNone/>
            </a:pPr>
            <a:r>
              <a:rPr lang="el-GR" sz="2200" dirty="0" smtClean="0"/>
              <a:t>Α3: φορτηγά πλοία μεσαίας ταχύτητας / γρήγορα.</a:t>
            </a:r>
          </a:p>
          <a:p>
            <a:pPr marL="0" indent="0" fontAlgn="auto">
              <a:spcAft>
                <a:spcPts val="0"/>
              </a:spcAft>
              <a:buFont typeface="Arial" pitchFamily="34" charset="0"/>
              <a:buNone/>
            </a:pPr>
            <a:r>
              <a:rPr lang="el-GR" sz="2200" dirty="0" smtClean="0"/>
              <a:t>Α4: φορτηγά πλοία μεγάλης ταχύτητας.</a:t>
            </a:r>
          </a:p>
          <a:p>
            <a:pPr marL="0" indent="0" fontAlgn="auto">
              <a:spcAft>
                <a:spcPts val="0"/>
              </a:spcAft>
              <a:buFont typeface="Arial" pitchFamily="34" charset="0"/>
              <a:buNone/>
            </a:pPr>
            <a:r>
              <a:rPr lang="el-GR" sz="2200" dirty="0" smtClean="0"/>
              <a:t>Α5: πλοία ακτοπλοΐας.</a:t>
            </a:r>
          </a:p>
          <a:p>
            <a:pPr marL="0" indent="0" fontAlgn="auto">
              <a:spcAft>
                <a:spcPts val="0"/>
              </a:spcAft>
              <a:buFont typeface="Arial" pitchFamily="34" charset="0"/>
              <a:buNone/>
            </a:pPr>
            <a:r>
              <a:rPr lang="el-GR" sz="2200" dirty="0" smtClean="0"/>
              <a:t>Α6: επιβατηγά πλοία.</a:t>
            </a:r>
          </a:p>
          <a:p>
            <a:pPr marL="0" indent="0" fontAlgn="auto">
              <a:spcAft>
                <a:spcPts val="0"/>
              </a:spcAft>
              <a:buFont typeface="Arial" pitchFamily="34" charset="0"/>
              <a:buNone/>
            </a:pPr>
            <a:r>
              <a:rPr lang="el-GR" sz="2200" dirty="0" smtClean="0"/>
              <a:t>Α7: επιβατηγά – οχηματαγωγά.</a:t>
            </a:r>
          </a:p>
          <a:p>
            <a:pPr marL="0" indent="0" fontAlgn="auto">
              <a:spcAft>
                <a:spcPts val="0"/>
              </a:spcAft>
              <a:buFont typeface="Arial" pitchFamily="34" charset="0"/>
              <a:buNone/>
            </a:pPr>
            <a:r>
              <a:rPr lang="el-GR" sz="2200" dirty="0" smtClean="0"/>
              <a:t>Α8: αλιευτικά μεγάλα.</a:t>
            </a:r>
          </a:p>
          <a:p>
            <a:pPr marL="0" indent="0" fontAlgn="auto">
              <a:spcAft>
                <a:spcPts val="0"/>
              </a:spcAft>
              <a:buFont typeface="Arial" pitchFamily="34" charset="0"/>
              <a:buNone/>
            </a:pPr>
            <a:r>
              <a:rPr lang="el-GR" sz="2200" dirty="0" smtClean="0"/>
              <a:t>Α9: αλιευτικά μικρά.</a:t>
            </a:r>
          </a:p>
          <a:p>
            <a:pPr marL="0" indent="0" fontAlgn="auto">
              <a:spcAft>
                <a:spcPts val="0"/>
              </a:spcAft>
              <a:buFont typeface="Arial" pitchFamily="34" charset="0"/>
              <a:buNone/>
            </a:pPr>
            <a:r>
              <a:rPr lang="el-GR" sz="2200" dirty="0" smtClean="0"/>
              <a:t>Α10: ρυμουλκά.</a:t>
            </a:r>
          </a:p>
          <a:p>
            <a:pPr marL="0" indent="0" fontAlgn="auto">
              <a:spcAft>
                <a:spcPts val="0"/>
              </a:spcAft>
              <a:buFont typeface="Arial" pitchFamily="34" charset="0"/>
              <a:buNone/>
            </a:pPr>
            <a:r>
              <a:rPr lang="el-GR" sz="2200" dirty="0" smtClean="0"/>
              <a:t>Α11: πολεμικά μεγάλα / μεσαία.</a:t>
            </a:r>
          </a:p>
          <a:p>
            <a:pPr marL="0" indent="0" fontAlgn="auto">
              <a:spcAft>
                <a:spcPts val="0"/>
              </a:spcAft>
              <a:buFont typeface="Arial" pitchFamily="34" charset="0"/>
              <a:buNone/>
            </a:pPr>
            <a:r>
              <a:rPr lang="el-GR" sz="2200" dirty="0" smtClean="0"/>
              <a:t>Α12: πολεμικά μικρά.</a:t>
            </a:r>
          </a:p>
          <a:p>
            <a:pPr marL="0" indent="0" fontAlgn="auto">
              <a:spcAft>
                <a:spcPts val="0"/>
              </a:spcAft>
              <a:buFont typeface="Arial" pitchFamily="34" charset="0"/>
              <a:buNone/>
            </a:pPr>
            <a:r>
              <a:rPr lang="el-GR" sz="2200" dirty="0" smtClean="0"/>
              <a:t>Α13: μικρά πλοία μεγάλης ταχύτητας.</a:t>
            </a:r>
          </a:p>
          <a:p>
            <a:pPr fontAlgn="auto">
              <a:spcAft>
                <a:spcPts val="0"/>
              </a:spcAft>
            </a:pPr>
            <a:endParaRPr lang="el-GR" sz="2200" dirty="0"/>
          </a:p>
        </p:txBody>
      </p:sp>
    </p:spTree>
    <p:extLst>
      <p:ext uri="{BB962C8B-B14F-4D97-AF65-F5344CB8AC3E}">
        <p14:creationId xmlns:p14="http://schemas.microsoft.com/office/powerpoint/2010/main" val="1065944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solidFill>
                  <a:srgbClr val="004A82"/>
                </a:solidFill>
              </a:rPr>
              <a:t>Συντελεστής εκτοπίσματος (γάστρας)</a:t>
            </a:r>
            <a:r>
              <a:rPr lang="en-US" sz="4400" dirty="0">
                <a:solidFill>
                  <a:srgbClr val="004A82"/>
                </a:solidFill>
              </a:rPr>
              <a:t/>
            </a:r>
            <a:br>
              <a:rPr lang="en-US" sz="4400" dirty="0">
                <a:solidFill>
                  <a:srgbClr val="004A82"/>
                </a:solidFill>
              </a:rPr>
            </a:br>
            <a:r>
              <a:rPr lang="el-GR" sz="4400" dirty="0">
                <a:solidFill>
                  <a:srgbClr val="004A82"/>
                </a:solidFill>
              </a:rPr>
              <a:t> (</a:t>
            </a:r>
            <a:r>
              <a:rPr lang="el-GR" sz="4400" dirty="0" err="1">
                <a:solidFill>
                  <a:srgbClr val="004A82"/>
                </a:solidFill>
              </a:rPr>
              <a:t>block</a:t>
            </a:r>
            <a:r>
              <a:rPr lang="el-GR" sz="4400" dirty="0">
                <a:solidFill>
                  <a:srgbClr val="004A82"/>
                </a:solidFill>
              </a:rPr>
              <a:t> </a:t>
            </a:r>
            <a:r>
              <a:rPr lang="el-GR" sz="4400" dirty="0" err="1">
                <a:solidFill>
                  <a:srgbClr val="004A82"/>
                </a:solidFill>
              </a:rPr>
              <a:t>coefficient</a:t>
            </a:r>
            <a:r>
              <a:rPr lang="el-GR" sz="4400" dirty="0">
                <a:solidFill>
                  <a:srgbClr val="004A82"/>
                </a:solidFill>
              </a:rPr>
              <a:t>)</a:t>
            </a:r>
            <a:r>
              <a:rPr lang="en-US" dirty="0">
                <a:solidFill>
                  <a:srgbClr val="004A82"/>
                </a:solidFill>
              </a:rPr>
              <a:t> </a:t>
            </a:r>
            <a:r>
              <a:rPr lang="en-US" sz="3600" b="0" dirty="0" smtClean="0">
                <a:solidFill>
                  <a:srgbClr val="004A82"/>
                </a:solidFill>
              </a:rPr>
              <a:t>(</a:t>
            </a:r>
            <a:r>
              <a:rPr lang="el-GR" sz="3600" b="0" dirty="0" smtClean="0">
                <a:solidFill>
                  <a:srgbClr val="004A82"/>
                </a:solidFill>
              </a:rPr>
              <a:t>3</a:t>
            </a:r>
            <a:r>
              <a:rPr lang="en-US" sz="3600" b="0" dirty="0" smtClean="0">
                <a:solidFill>
                  <a:srgbClr val="004A82"/>
                </a:solidFill>
              </a:rPr>
              <a:t> </a:t>
            </a:r>
            <a:r>
              <a:rPr lang="el-GR" sz="3600" b="0" dirty="0">
                <a:solidFill>
                  <a:srgbClr val="004A82"/>
                </a:solidFill>
              </a:rPr>
              <a:t>από </a:t>
            </a:r>
            <a:r>
              <a:rPr lang="en-US" sz="3600" b="0" dirty="0" smtClean="0">
                <a:solidFill>
                  <a:srgbClr val="004A82"/>
                </a:solidFill>
              </a:rPr>
              <a:t>3</a:t>
            </a:r>
            <a:r>
              <a:rPr lang="el-GR" sz="3600" b="0" dirty="0" smtClean="0">
                <a:solidFill>
                  <a:srgbClr val="004A82"/>
                </a:solidFill>
              </a:rPr>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mc:AlternateContent xmlns:mc="http://schemas.openxmlformats.org/markup-compatibility/2006" xmlns:a14="http://schemas.microsoft.com/office/drawing/2010/main">
        <mc:Choice Requires="a14">
          <p:sp>
            <p:nvSpPr>
              <p:cNvPr id="5" name="Θέση περιεχομένου 4"/>
              <p:cNvSpPr txBox="1">
                <a:spLocks noGrp="1"/>
              </p:cNvSpPr>
              <p:nvPr>
                <p:ph idx="1"/>
              </p:nvPr>
            </p:nvSpPr>
            <p:spPr>
              <a:xfrm>
                <a:off x="2843808" y="1844824"/>
                <a:ext cx="2602632" cy="624466"/>
              </a:xfrm>
              <a:prstGeom prst="rect">
                <a:avLst/>
              </a:prstGeom>
              <a:noFill/>
            </p:spPr>
            <p:txBody>
              <a:bodyPr wrap="square" lIns="0" tIns="0" rIns="0" bIns="0" rtlCol="0">
                <a:spAutoFit/>
              </a:bodyPr>
              <a:lstStyle/>
              <a:p>
                <a:pPr marL="0" indent="0" algn="ctr">
                  <a:buNone/>
                </a:pPr>
                <a14:m>
                  <m:oMath xmlns:m="http://schemas.openxmlformats.org/officeDocument/2006/math">
                    <m:sSub>
                      <m:sSubPr>
                        <m:ctrlPr>
                          <a:rPr lang="en-US" sz="2600" b="1" i="1" smtClean="0">
                            <a:latin typeface="Cambria Math"/>
                          </a:rPr>
                        </m:ctrlPr>
                      </m:sSubPr>
                      <m:e>
                        <m:r>
                          <a:rPr lang="en-US" sz="2600" b="1" i="1" smtClean="0">
                            <a:latin typeface="Cambria Math"/>
                          </a:rPr>
                          <m:t>𝑪</m:t>
                        </m:r>
                      </m:e>
                      <m:sub>
                        <m:r>
                          <a:rPr lang="en-US" sz="2600" b="1" i="0" smtClean="0">
                            <a:latin typeface="Cambria Math"/>
                          </a:rPr>
                          <m:t>𝐁</m:t>
                        </m:r>
                      </m:sub>
                    </m:sSub>
                    <m:r>
                      <a:rPr lang="en-US" sz="2600" b="1" i="1" smtClean="0">
                        <a:latin typeface="Cambria Math"/>
                      </a:rPr>
                      <m:t>=</m:t>
                    </m:r>
                    <m:f>
                      <m:fPr>
                        <m:ctrlPr>
                          <a:rPr lang="en-US" sz="2600" b="1" i="1" smtClean="0">
                            <a:latin typeface="Cambria Math"/>
                          </a:rPr>
                        </m:ctrlPr>
                      </m:fPr>
                      <m:num>
                        <m:r>
                          <a:rPr lang="en-US" sz="2600" b="1" i="1" smtClean="0">
                            <a:latin typeface="Cambria Math"/>
                          </a:rPr>
                          <m:t>𝑽</m:t>
                        </m:r>
                      </m:num>
                      <m:den>
                        <m:sSub>
                          <m:sSubPr>
                            <m:ctrlPr>
                              <a:rPr lang="en-US" sz="2600" b="1" i="1">
                                <a:latin typeface="Cambria Math"/>
                              </a:rPr>
                            </m:ctrlPr>
                          </m:sSubPr>
                          <m:e>
                            <m:r>
                              <a:rPr lang="en-US" sz="2600" b="1" i="1" smtClean="0">
                                <a:latin typeface="Cambria Math"/>
                              </a:rPr>
                              <m:t>𝑳</m:t>
                            </m:r>
                          </m:e>
                          <m:sub>
                            <m:r>
                              <a:rPr lang="en-US" sz="2600" b="1" i="0" smtClean="0">
                                <a:latin typeface="Cambria Math"/>
                              </a:rPr>
                              <m:t>𝐖𝐋</m:t>
                            </m:r>
                            <m:r>
                              <a:rPr lang="en-US" sz="2600" b="1" i="1" smtClean="0">
                                <a:latin typeface="Cambria Math"/>
                                <a:ea typeface="Cambria Math" panose="02040503050406030204" pitchFamily="18" charset="0"/>
                              </a:rPr>
                              <m:t>∙</m:t>
                            </m:r>
                          </m:sub>
                        </m:sSub>
                        <m:sSub>
                          <m:sSubPr>
                            <m:ctrlPr>
                              <a:rPr lang="en-US" sz="2600" b="1" i="1">
                                <a:latin typeface="Cambria Math"/>
                              </a:rPr>
                            </m:ctrlPr>
                          </m:sSubPr>
                          <m:e>
                            <m:r>
                              <a:rPr lang="en-US" sz="2600" b="1" i="1" smtClean="0">
                                <a:latin typeface="Cambria Math"/>
                              </a:rPr>
                              <m:t>𝑩</m:t>
                            </m:r>
                          </m:e>
                          <m:sub>
                            <m:r>
                              <a:rPr lang="en-US" sz="2600" b="1" i="1">
                                <a:latin typeface="Cambria Math"/>
                              </a:rPr>
                              <m:t>𝐖𝐋</m:t>
                            </m:r>
                            <m:r>
                              <a:rPr lang="en-US" sz="2600" b="1" i="1">
                                <a:latin typeface="Cambria Math"/>
                                <a:ea typeface="Cambria Math" panose="02040503050406030204" pitchFamily="18" charset="0"/>
                              </a:rPr>
                              <m:t>∙</m:t>
                            </m:r>
                          </m:sub>
                        </m:sSub>
                        <m:r>
                          <a:rPr lang="en-US" sz="2600" b="1" i="1" smtClean="0">
                            <a:latin typeface="Cambria Math"/>
                            <a:ea typeface="Cambria Math" panose="02040503050406030204" pitchFamily="18" charset="0"/>
                          </a:rPr>
                          <m:t>𝒅</m:t>
                        </m:r>
                      </m:den>
                    </m:f>
                  </m:oMath>
                </a14:m>
                <a:r>
                  <a:rPr lang="en-US" sz="2600" b="1" dirty="0" smtClean="0"/>
                  <a:t> </a:t>
                </a:r>
                <a:endParaRPr lang="el-GR" sz="2600" b="1" dirty="0"/>
              </a:p>
            </p:txBody>
          </p:sp>
        </mc:Choice>
        <mc:Fallback xmlns="">
          <p:sp>
            <p:nvSpPr>
              <p:cNvPr id="5" name="Θέση περιεχομένου 4"/>
              <p:cNvSpPr txBox="1">
                <a:spLocks noGrp="1" noRot="1" noChangeAspect="1" noMove="1" noResize="1" noEditPoints="1" noAdjustHandles="1" noChangeArrowheads="1" noChangeShapeType="1" noTextEdit="1"/>
              </p:cNvSpPr>
              <p:nvPr>
                <p:ph idx="1"/>
              </p:nvPr>
            </p:nvSpPr>
            <p:spPr>
              <a:xfrm>
                <a:off x="2843808" y="1844824"/>
                <a:ext cx="2602632" cy="624466"/>
              </a:xfrm>
              <a:prstGeom prst="rect">
                <a:avLst/>
              </a:prstGeom>
              <a:blipFill rotWithShape="1">
                <a:blip r:embed="rId2"/>
                <a:stretch>
                  <a:fillRect/>
                </a:stretch>
              </a:blipFill>
            </p:spPr>
            <p:txBody>
              <a:bodyPr/>
              <a:lstStyle/>
              <a:p>
                <a:r>
                  <a:rPr lang="el-GR">
                    <a:noFill/>
                  </a:rPr>
                  <a:t> </a:t>
                </a:r>
              </a:p>
            </p:txBody>
          </p:sp>
        </mc:Fallback>
      </mc:AlternateContent>
      <p:sp>
        <p:nvSpPr>
          <p:cNvPr id="6" name="Ορθογώνιο 5"/>
          <p:cNvSpPr/>
          <p:nvPr/>
        </p:nvSpPr>
        <p:spPr>
          <a:xfrm>
            <a:off x="179512" y="2672944"/>
            <a:ext cx="8784976" cy="1938992"/>
          </a:xfrm>
          <a:prstGeom prst="rect">
            <a:avLst/>
          </a:prstGeom>
        </p:spPr>
        <p:txBody>
          <a:bodyPr wrap="square">
            <a:spAutoFit/>
          </a:bodyPr>
          <a:lstStyle/>
          <a:p>
            <a:r>
              <a:rPr lang="el-GR" sz="2400" dirty="0">
                <a:solidFill>
                  <a:prstClr val="black"/>
                </a:solidFill>
                <a:latin typeface="Calibri"/>
              </a:rPr>
              <a:t>Είναι ο λόγος του όγκου του εκτοπίσματος μέχρι μια δεδομένη ίσαλο </a:t>
            </a:r>
            <a:r>
              <a:rPr lang="el-GR" sz="2400" dirty="0" err="1">
                <a:solidFill>
                  <a:prstClr val="black"/>
                </a:solidFill>
                <a:latin typeface="Calibri"/>
              </a:rPr>
              <a:t>πρός</a:t>
            </a:r>
            <a:r>
              <a:rPr lang="el-GR" sz="2400" dirty="0">
                <a:solidFill>
                  <a:prstClr val="black"/>
                </a:solidFill>
                <a:latin typeface="Calibri"/>
              </a:rPr>
              <a:t> τον όγκο ορθογωνίου παραλληλεπίπεδου, το οποίο έχει διαστάσεις ΜΗΚΟΣ – ΠΛΑΤΟΣ – ΥΨΟΣ αντίστοιχα ίσες προς το ΜΗΚΟΣ Της ΙΣΑΛΟΥ – ΠΛΑΤΟΣ Της ΙΣΑΛΟΥ – ΜΕΣΟ ΒΥΘΙΣΜΑ Της ΙΣΑΛΟΥ  (</a:t>
            </a:r>
            <a:r>
              <a:rPr lang="el-GR" sz="2400" dirty="0" err="1">
                <a:solidFill>
                  <a:prstClr val="black"/>
                </a:solidFill>
                <a:latin typeface="Calibri"/>
              </a:rPr>
              <a:t>mean</a:t>
            </a:r>
            <a:r>
              <a:rPr lang="el-GR" sz="2400" dirty="0">
                <a:solidFill>
                  <a:prstClr val="black"/>
                </a:solidFill>
                <a:latin typeface="Calibri"/>
              </a:rPr>
              <a:t> </a:t>
            </a:r>
            <a:r>
              <a:rPr lang="el-GR" sz="2400" dirty="0" err="1">
                <a:solidFill>
                  <a:prstClr val="black"/>
                </a:solidFill>
                <a:latin typeface="Calibri"/>
              </a:rPr>
              <a:t>draft</a:t>
            </a:r>
            <a:r>
              <a:rPr lang="el-GR" sz="2400" dirty="0">
                <a:solidFill>
                  <a:prstClr val="black"/>
                </a:solidFill>
                <a:latin typeface="Calibri"/>
              </a:rPr>
              <a:t> = μέσος όρος βυθίσματος πλώρης και πρύμνης) </a:t>
            </a:r>
          </a:p>
        </p:txBody>
      </p:sp>
    </p:spTree>
    <p:extLst>
      <p:ext uri="{BB962C8B-B14F-4D97-AF65-F5344CB8AC3E}">
        <p14:creationId xmlns:p14="http://schemas.microsoft.com/office/powerpoint/2010/main" val="25057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solidFill>
                  <a:srgbClr val="004A82"/>
                </a:solidFill>
              </a:rPr>
              <a:t>Πρισματικός συντελεστής </a:t>
            </a:r>
            <a:r>
              <a:rPr lang="en-US" dirty="0" smtClean="0">
                <a:solidFill>
                  <a:srgbClr val="004A82"/>
                </a:solidFill>
              </a:rPr>
              <a:t/>
            </a:r>
            <a:br>
              <a:rPr lang="en-US" dirty="0" smtClean="0">
                <a:solidFill>
                  <a:srgbClr val="004A82"/>
                </a:solidFill>
              </a:rPr>
            </a:br>
            <a:r>
              <a:rPr lang="el-GR" dirty="0" smtClean="0">
                <a:solidFill>
                  <a:srgbClr val="004A82"/>
                </a:solidFill>
              </a:rPr>
              <a:t>(</a:t>
            </a:r>
            <a:r>
              <a:rPr lang="en-US" dirty="0">
                <a:solidFill>
                  <a:srgbClr val="004A82"/>
                </a:solidFill>
              </a:rPr>
              <a:t>prismatic coefficient) </a:t>
            </a:r>
            <a:r>
              <a:rPr lang="en-US" sz="3200" b="0" dirty="0" smtClean="0">
                <a:solidFill>
                  <a:srgbClr val="004A82"/>
                </a:solidFill>
              </a:rPr>
              <a:t>(1 </a:t>
            </a:r>
            <a:r>
              <a:rPr lang="el-GR" sz="3200" b="0" dirty="0" smtClean="0">
                <a:solidFill>
                  <a:srgbClr val="004A82"/>
                </a:solidFill>
              </a:rPr>
              <a:t>από </a:t>
            </a:r>
            <a:r>
              <a:rPr lang="en-US" sz="3200" b="0" dirty="0" smtClean="0">
                <a:solidFill>
                  <a:srgbClr val="004A82"/>
                </a:solidFill>
              </a:rPr>
              <a:t>3</a:t>
            </a:r>
            <a:r>
              <a:rPr lang="el-GR" sz="3200" b="0" dirty="0" smtClean="0">
                <a:solidFill>
                  <a:srgbClr val="004A82"/>
                </a:solidFill>
              </a:rPr>
              <a:t>)</a:t>
            </a:r>
            <a:endParaRPr lang="el-GR" sz="3200" b="0" dirty="0">
              <a:solidFill>
                <a:srgbClr val="004A82"/>
              </a:solidFill>
            </a:endParaRPr>
          </a:p>
        </p:txBody>
      </p:sp>
      <p:pic>
        <p:nvPicPr>
          <p:cNvPr id="5" name="Θέση περιεχομένου 4"/>
          <p:cNvPicPr>
            <a:picLocks noGrp="1" noChangeAspect="1"/>
          </p:cNvPicPr>
          <p:nvPr>
            <p:ph idx="1"/>
          </p:nvPr>
        </p:nvPicPr>
        <p:blipFill>
          <a:blip r:embed="rId2"/>
          <a:stretch>
            <a:fillRect/>
          </a:stretch>
        </p:blipFill>
        <p:spPr>
          <a:xfrm>
            <a:off x="251520" y="1766431"/>
            <a:ext cx="3888432" cy="217181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pic>
        <p:nvPicPr>
          <p:cNvPr id="6" name="Εικόνα 5"/>
          <p:cNvPicPr>
            <a:picLocks noChangeAspect="1"/>
          </p:cNvPicPr>
          <p:nvPr/>
        </p:nvPicPr>
        <p:blipFill>
          <a:blip r:embed="rId3"/>
          <a:stretch>
            <a:fillRect/>
          </a:stretch>
        </p:blipFill>
        <p:spPr>
          <a:xfrm>
            <a:off x="4932040" y="2116577"/>
            <a:ext cx="3566469" cy="1987468"/>
          </a:xfrm>
          <a:prstGeom prst="rect">
            <a:avLst/>
          </a:prstGeom>
        </p:spPr>
      </p:pic>
      <mc:AlternateContent xmlns:mc="http://schemas.openxmlformats.org/markup-compatibility/2006" xmlns:a14="http://schemas.microsoft.com/office/drawing/2010/main">
        <mc:Choice Requires="a14">
          <p:sp>
            <p:nvSpPr>
              <p:cNvPr id="7" name="Θέση περιεχομένου 4"/>
              <p:cNvSpPr txBox="1">
                <a:spLocks/>
              </p:cNvSpPr>
              <p:nvPr/>
            </p:nvSpPr>
            <p:spPr>
              <a:xfrm>
                <a:off x="467544" y="5157192"/>
                <a:ext cx="1728192" cy="584712"/>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m:rPr>
                            <m:sty m:val="p"/>
                          </m:rPr>
                          <a:rPr lang="en-US" sz="2400" smtClean="0">
                            <a:solidFill>
                              <a:prstClr val="black"/>
                            </a:solidFill>
                            <a:latin typeface="Cambria Math" panose="02040503050406030204" pitchFamily="18" charset="0"/>
                          </a:rPr>
                          <m:t>P</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r>
                          <a:rPr lang="en-US" sz="2400" i="1" smtClean="0">
                            <a:solidFill>
                              <a:prstClr val="black"/>
                            </a:solidFill>
                            <a:latin typeface="Cambria Math" panose="02040503050406030204" pitchFamily="18" charset="0"/>
                          </a:rPr>
                          <m:t>𝑉</m:t>
                        </m:r>
                      </m:num>
                      <m:den>
                        <m:sSub>
                          <m:sSubPr>
                            <m:ctrlPr>
                              <a:rPr lang="en-US" sz="2400" i="1">
                                <a:solidFill>
                                  <a:prstClr val="black"/>
                                </a:solidFill>
                                <a:latin typeface="Cambria Math"/>
                              </a:rPr>
                            </m:ctrlPr>
                          </m:sSubPr>
                          <m:e>
                            <m:r>
                              <a:rPr lang="en-US" sz="2400" i="1" smtClean="0">
                                <a:solidFill>
                                  <a:prstClr val="black"/>
                                </a:solidFill>
                                <a:latin typeface="Cambria Math" panose="02040503050406030204" pitchFamily="18" charset="0"/>
                              </a:rPr>
                              <m:t>𝐿</m:t>
                            </m:r>
                          </m:e>
                          <m:sub>
                            <m:r>
                              <m:rPr>
                                <m:sty m:val="p"/>
                              </m:rPr>
                              <a:rPr lang="en-US" sz="2400" smtClean="0">
                                <a:solidFill>
                                  <a:prstClr val="black"/>
                                </a:solidFill>
                                <a:latin typeface="Cambria Math" panose="02040503050406030204" pitchFamily="18" charset="0"/>
                              </a:rPr>
                              <m:t>WL</m:t>
                            </m:r>
                            <m:r>
                              <a:rPr lang="en-US" sz="2400" i="1" smtClean="0">
                                <a:solidFill>
                                  <a:prstClr val="black"/>
                                </a:solidFill>
                                <a:latin typeface="Cambria Math" panose="02040503050406030204" pitchFamily="18" charset="0"/>
                                <a:ea typeface="Cambria Math" panose="02040503050406030204" pitchFamily="18" charset="0"/>
                              </a:rPr>
                              <m:t>∙</m:t>
                            </m:r>
                          </m:sub>
                        </m:sSub>
                        <m:sSub>
                          <m:sSubPr>
                            <m:ctrlPr>
                              <a:rPr lang="en-US" sz="2400" i="1">
                                <a:solidFill>
                                  <a:prstClr val="black"/>
                                </a:solidFill>
                                <a:latin typeface="Cambria Math"/>
                              </a:rPr>
                            </m:ctrlPr>
                          </m:sSubPr>
                          <m:e>
                            <m:r>
                              <a:rPr lang="en-US" sz="2400" i="1" smtClean="0">
                                <a:solidFill>
                                  <a:prstClr val="black"/>
                                </a:solidFill>
                                <a:latin typeface="Cambria Math" panose="02040503050406030204" pitchFamily="18" charset="0"/>
                              </a:rPr>
                              <m:t>𝐴</m:t>
                            </m:r>
                          </m:e>
                          <m:sub>
                            <m:r>
                              <m:rPr>
                                <m:sty m:val="p"/>
                              </m:rPr>
                              <a:rPr lang="en-US" sz="2400" smtClean="0">
                                <a:solidFill>
                                  <a:prstClr val="black"/>
                                </a:solidFill>
                                <a:latin typeface="Cambria Math" panose="02040503050406030204" pitchFamily="18" charset="0"/>
                              </a:rPr>
                              <m:t>M</m:t>
                            </m:r>
                          </m:sub>
                        </m:sSub>
                      </m:den>
                    </m:f>
                  </m:oMath>
                </a14:m>
                <a:r>
                  <a:rPr lang="en-US" sz="2400" dirty="0" smtClean="0">
                    <a:solidFill>
                      <a:prstClr val="black"/>
                    </a:solidFill>
                  </a:rPr>
                  <a:t> </a:t>
                </a:r>
                <a:endParaRPr lang="el-GR" sz="2400" dirty="0">
                  <a:solidFill>
                    <a:prstClr val="black"/>
                  </a:solidFill>
                </a:endParaRPr>
              </a:p>
            </p:txBody>
          </p:sp>
        </mc:Choice>
        <mc:Fallback xmlns="">
          <p:sp>
            <p:nvSpPr>
              <p:cNvPr id="7" name="Θέση περιεχομένου 4"/>
              <p:cNvSpPr txBox="1">
                <a:spLocks noRot="1" noChangeAspect="1" noMove="1" noResize="1" noEditPoints="1" noAdjustHandles="1" noChangeArrowheads="1" noChangeShapeType="1" noTextEdit="1"/>
              </p:cNvSpPr>
              <p:nvPr/>
            </p:nvSpPr>
            <p:spPr>
              <a:xfrm>
                <a:off x="467544" y="5157192"/>
                <a:ext cx="1728192" cy="584712"/>
              </a:xfrm>
              <a:prstGeom prst="rect">
                <a:avLst/>
              </a:prstGeom>
              <a:blipFill rotWithShape="0">
                <a:blip r:embed="rId4"/>
                <a:stretch>
                  <a:fillRect/>
                </a:stretch>
              </a:blipFill>
            </p:spPr>
            <p:txBody>
              <a:bodyPr/>
              <a:lstStyle/>
              <a:p>
                <a:r>
                  <a:rPr lang="el-GR">
                    <a:noFill/>
                  </a:rPr>
                  <a:t> </a:t>
                </a:r>
              </a:p>
            </p:txBody>
          </p:sp>
        </mc:Fallback>
      </mc:AlternateContent>
      <p:sp>
        <p:nvSpPr>
          <p:cNvPr id="8" name="Ορθογώνιο 7"/>
          <p:cNvSpPr/>
          <p:nvPr/>
        </p:nvSpPr>
        <p:spPr>
          <a:xfrm>
            <a:off x="2526080" y="4104045"/>
            <a:ext cx="6606480" cy="2308324"/>
          </a:xfrm>
          <a:prstGeom prst="rect">
            <a:avLst/>
          </a:prstGeom>
        </p:spPr>
        <p:txBody>
          <a:bodyPr wrap="square">
            <a:spAutoFit/>
          </a:bodyPr>
          <a:lstStyle/>
          <a:p>
            <a:r>
              <a:rPr lang="el-GR" sz="2400" dirty="0">
                <a:solidFill>
                  <a:prstClr val="black"/>
                </a:solidFill>
                <a:latin typeface="Calibri"/>
              </a:rPr>
              <a:t>Είναι ο λόγος του όγκου του εκτοπίσματος ενός σκάφους μέχρι μια δεδομένη ίσαλο προς τον όγκο ενός πρίσματος που έχει ΜΗΚΟΣ ίσο με το ΜΗΚΟΣ της ΙΣΑΛΟΥ και βάση με ΕΜΒΑΔΟΝ ίσο με το ΕΜΒΑΔΟΝ της ΜΕΣΗΣ ΤΟΜΗΣ του σκάφους μέχρι τη δεδομένη ίσαλο.  </a:t>
            </a:r>
          </a:p>
        </p:txBody>
      </p:sp>
      <p:sp>
        <p:nvSpPr>
          <p:cNvPr id="9" name="Ορθογώνιο 8"/>
          <p:cNvSpPr/>
          <p:nvPr/>
        </p:nvSpPr>
        <p:spPr>
          <a:xfrm>
            <a:off x="1242671" y="1276273"/>
            <a:ext cx="6679345" cy="461665"/>
          </a:xfrm>
          <a:prstGeom prst="rect">
            <a:avLst/>
          </a:prstGeom>
        </p:spPr>
        <p:txBody>
          <a:bodyPr wrap="square">
            <a:spAutoFit/>
          </a:bodyPr>
          <a:lstStyle/>
          <a:p>
            <a:r>
              <a:rPr lang="el-GR" sz="2400" dirty="0">
                <a:solidFill>
                  <a:prstClr val="black"/>
                </a:solidFill>
                <a:latin typeface="Calibri"/>
              </a:rPr>
              <a:t>[ή διαμήκης συντελεστής (</a:t>
            </a:r>
            <a:r>
              <a:rPr lang="el-GR" sz="2400" dirty="0" err="1">
                <a:solidFill>
                  <a:prstClr val="black"/>
                </a:solidFill>
                <a:latin typeface="Calibri"/>
              </a:rPr>
              <a:t>longitudinal</a:t>
            </a:r>
            <a:r>
              <a:rPr lang="el-GR" sz="2400" dirty="0">
                <a:solidFill>
                  <a:prstClr val="black"/>
                </a:solidFill>
                <a:latin typeface="Calibri"/>
              </a:rPr>
              <a:t> </a:t>
            </a:r>
            <a:r>
              <a:rPr lang="el-GR" sz="2400" dirty="0" err="1">
                <a:solidFill>
                  <a:prstClr val="black"/>
                </a:solidFill>
                <a:latin typeface="Calibri"/>
              </a:rPr>
              <a:t>coefficinet</a:t>
            </a:r>
            <a:r>
              <a:rPr lang="el-GR" sz="2400" dirty="0">
                <a:solidFill>
                  <a:prstClr val="black"/>
                </a:solidFill>
                <a:latin typeface="Calibri"/>
              </a:rPr>
              <a:t>)]</a:t>
            </a:r>
          </a:p>
        </p:txBody>
      </p:sp>
    </p:spTree>
    <p:extLst>
      <p:ext uri="{BB962C8B-B14F-4D97-AF65-F5344CB8AC3E}">
        <p14:creationId xmlns:p14="http://schemas.microsoft.com/office/powerpoint/2010/main" val="4240685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4A82"/>
                </a:solidFill>
              </a:rPr>
              <a:t>Πρισματικός συντελεστής </a:t>
            </a:r>
            <a:r>
              <a:rPr lang="en-US" sz="4400" dirty="0">
                <a:solidFill>
                  <a:srgbClr val="004A82"/>
                </a:solidFill>
              </a:rPr>
              <a:t/>
            </a:r>
            <a:br>
              <a:rPr lang="en-US" sz="4400" dirty="0">
                <a:solidFill>
                  <a:srgbClr val="004A82"/>
                </a:solidFill>
              </a:rPr>
            </a:br>
            <a:r>
              <a:rPr lang="el-GR" sz="4400" dirty="0">
                <a:solidFill>
                  <a:srgbClr val="004A82"/>
                </a:solidFill>
              </a:rPr>
              <a:t>(</a:t>
            </a:r>
            <a:r>
              <a:rPr lang="en-US" sz="4400" dirty="0">
                <a:solidFill>
                  <a:srgbClr val="004A82"/>
                </a:solidFill>
              </a:rPr>
              <a:t>prismatic coefficient) </a:t>
            </a:r>
            <a:r>
              <a:rPr lang="en-US" sz="3600" b="0" dirty="0" smtClean="0">
                <a:solidFill>
                  <a:srgbClr val="004A82"/>
                </a:solidFill>
              </a:rPr>
              <a:t>(2 </a:t>
            </a:r>
            <a:r>
              <a:rPr lang="el-GR" sz="3600" b="0" dirty="0">
                <a:solidFill>
                  <a:srgbClr val="004A82"/>
                </a:solidFill>
              </a:rPr>
              <a:t>από </a:t>
            </a:r>
            <a:r>
              <a:rPr lang="en-US" sz="3600" b="0" dirty="0" smtClean="0">
                <a:solidFill>
                  <a:srgbClr val="004A82"/>
                </a:solidFill>
              </a:rPr>
              <a:t>3</a:t>
            </a:r>
            <a:r>
              <a:rPr lang="el-GR" sz="3600" b="0" dirty="0" smtClean="0">
                <a:solidFill>
                  <a:srgbClr val="004A82"/>
                </a:solidFill>
              </a:rPr>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graphicFrame>
        <p:nvGraphicFramePr>
          <p:cNvPr id="6" name="1 - Γράφημα"/>
          <p:cNvGraphicFramePr>
            <a:graphicFrameLocks/>
          </p:cNvGraphicFramePr>
          <p:nvPr>
            <p:extLst>
              <p:ext uri="{D42A27DB-BD31-4B8C-83A1-F6EECF244321}">
                <p14:modId xmlns:p14="http://schemas.microsoft.com/office/powerpoint/2010/main" val="884141570"/>
              </p:ext>
            </p:extLst>
          </p:nvPr>
        </p:nvGraphicFramePr>
        <p:xfrm>
          <a:off x="4559551" y="3227139"/>
          <a:ext cx="4320480" cy="3129211"/>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Θέση περιεχομένου 2"/>
              <p:cNvSpPr txBox="1">
                <a:spLocks/>
              </p:cNvSpPr>
              <p:nvPr/>
            </p:nvSpPr>
            <p:spPr>
              <a:xfrm>
                <a:off x="5940152" y="1646304"/>
                <a:ext cx="2818656" cy="504056"/>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14:m>
                  <m:oMathPara xmlns:m="http://schemas.openxmlformats.org/officeDocument/2006/math">
                    <m:oMathParaPr>
                      <m:jc m:val="center"/>
                    </m:oMathParaPr>
                    <m:oMath xmlns:m="http://schemas.openxmlformats.org/officeDocument/2006/math">
                      <m:sSub>
                        <m:sSubPr>
                          <m:ctrlPr>
                            <a:rPr lang="el-GR" sz="2400" b="1" i="1" smtClean="0">
                              <a:solidFill>
                                <a:prstClr val="black"/>
                              </a:solidFill>
                              <a:latin typeface="Cambria Math"/>
                            </a:rPr>
                          </m:ctrlPr>
                        </m:sSubPr>
                        <m:e>
                          <m:r>
                            <a:rPr lang="en-US" sz="2400" b="1" i="1" smtClean="0">
                              <a:solidFill>
                                <a:prstClr val="black"/>
                              </a:solidFill>
                              <a:latin typeface="Cambria Math" panose="02040503050406030204" pitchFamily="18" charset="0"/>
                            </a:rPr>
                            <m:t>𝐂</m:t>
                          </m:r>
                        </m:e>
                        <m:sub>
                          <m:r>
                            <a:rPr lang="en-US" sz="2400" b="1" i="1" smtClean="0">
                              <a:solidFill>
                                <a:prstClr val="black"/>
                              </a:solidFill>
                              <a:latin typeface="Cambria Math" panose="02040503050406030204" pitchFamily="18" charset="0"/>
                            </a:rPr>
                            <m:t>𝑷</m:t>
                          </m:r>
                        </m:sub>
                      </m:sSub>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𝟎</m:t>
                      </m:r>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𝟔𝟎</m:t>
                      </m:r>
                      <m:r>
                        <a:rPr lang="en-US" sz="2400" b="1" i="1" smtClean="0">
                          <a:solidFill>
                            <a:prstClr val="black"/>
                          </a:solidFill>
                          <a:latin typeface="Cambria Math" panose="02040503050406030204" pitchFamily="18" charset="0"/>
                          <a:ea typeface="Cambria Math" panose="02040503050406030204" pitchFamily="18" charset="0"/>
                        </a:rPr>
                        <m:t>÷</m:t>
                      </m:r>
                      <m:r>
                        <a:rPr lang="en-US" sz="2400" b="1" i="1" smtClean="0">
                          <a:solidFill>
                            <a:prstClr val="black"/>
                          </a:solidFill>
                          <a:latin typeface="Cambria Math" panose="02040503050406030204" pitchFamily="18" charset="0"/>
                        </a:rPr>
                        <m:t>𝟎</m:t>
                      </m:r>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𝟖𝟎</m:t>
                      </m:r>
                      <m:r>
                        <a:rPr lang="en-US" sz="2400" b="1" i="1" smtClean="0">
                          <a:solidFill>
                            <a:prstClr val="black"/>
                          </a:solidFill>
                          <a:latin typeface="Cambria Math" panose="02040503050406030204" pitchFamily="18" charset="0"/>
                        </a:rPr>
                        <m:t>)</m:t>
                      </m:r>
                    </m:oMath>
                  </m:oMathPara>
                </a14:m>
                <a:endParaRPr lang="el-GR" sz="2400" b="1" dirty="0">
                  <a:solidFill>
                    <a:prstClr val="black"/>
                  </a:solidFill>
                </a:endParaRPr>
              </a:p>
            </p:txBody>
          </p:sp>
        </mc:Choice>
        <mc:Fallback xmlns="">
          <p:sp>
            <p:nvSpPr>
              <p:cNvPr id="7" name="Θέση περιεχομένου 2"/>
              <p:cNvSpPr txBox="1">
                <a:spLocks noRot="1" noChangeAspect="1" noMove="1" noResize="1" noEditPoints="1" noAdjustHandles="1" noChangeArrowheads="1" noChangeShapeType="1" noTextEdit="1"/>
              </p:cNvSpPr>
              <p:nvPr/>
            </p:nvSpPr>
            <p:spPr>
              <a:xfrm>
                <a:off x="5940152" y="1646304"/>
                <a:ext cx="2818656" cy="504056"/>
              </a:xfrm>
              <a:prstGeom prst="rect">
                <a:avLst/>
              </a:prstGeom>
              <a:blipFill rotWithShape="1">
                <a:blip r:embed="rId3"/>
                <a:stretch>
                  <a:fillRect/>
                </a:stretch>
              </a:blipFill>
              <a:ln>
                <a:solidFill>
                  <a:schemeClr val="tx1"/>
                </a:solidFill>
              </a:ln>
            </p:spPr>
            <p:txBody>
              <a:bodyPr/>
              <a:lstStyle/>
              <a:p>
                <a:r>
                  <a:rPr lang="el-GR">
                    <a:noFill/>
                  </a:rPr>
                  <a:t> </a:t>
                </a:r>
              </a:p>
            </p:txBody>
          </p:sp>
        </mc:Fallback>
      </mc:AlternateContent>
      <p:sp>
        <p:nvSpPr>
          <p:cNvPr id="8" name="Θέση περιεχομένου 2"/>
          <p:cNvSpPr txBox="1">
            <a:spLocks/>
          </p:cNvSpPr>
          <p:nvPr/>
        </p:nvSpPr>
        <p:spPr>
          <a:xfrm>
            <a:off x="174322" y="1314587"/>
            <a:ext cx="7416824" cy="542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t>Α1: μεγάλα πλοία αργά.</a:t>
            </a:r>
          </a:p>
          <a:p>
            <a:pPr marL="0" indent="0" fontAlgn="auto">
              <a:spcAft>
                <a:spcPts val="0"/>
              </a:spcAft>
              <a:buFont typeface="Arial" pitchFamily="34" charset="0"/>
              <a:buNone/>
            </a:pPr>
            <a:r>
              <a:rPr lang="el-GR" sz="2200" dirty="0" smtClean="0"/>
              <a:t>Α2: φορτηγά πλοία αργά / μεσαίας ταχύτητας.</a:t>
            </a:r>
          </a:p>
          <a:p>
            <a:pPr marL="0" indent="0" fontAlgn="auto">
              <a:spcAft>
                <a:spcPts val="0"/>
              </a:spcAft>
              <a:buFont typeface="Arial" pitchFamily="34" charset="0"/>
              <a:buNone/>
            </a:pPr>
            <a:r>
              <a:rPr lang="el-GR" sz="2200" dirty="0" smtClean="0"/>
              <a:t>Α3: φορτηγά πλοία μεσαίας ταχύτητας / γρήγορα.</a:t>
            </a:r>
          </a:p>
          <a:p>
            <a:pPr marL="0" indent="0" fontAlgn="auto">
              <a:spcAft>
                <a:spcPts val="0"/>
              </a:spcAft>
              <a:buFont typeface="Arial" pitchFamily="34" charset="0"/>
              <a:buNone/>
            </a:pPr>
            <a:r>
              <a:rPr lang="el-GR" sz="2200" dirty="0" smtClean="0"/>
              <a:t>Α4: φορτηγά πλοία μεγάλης ταχύτητας.</a:t>
            </a:r>
          </a:p>
          <a:p>
            <a:pPr marL="0" indent="0" fontAlgn="auto">
              <a:spcAft>
                <a:spcPts val="0"/>
              </a:spcAft>
              <a:buFont typeface="Arial" pitchFamily="34" charset="0"/>
              <a:buNone/>
            </a:pPr>
            <a:r>
              <a:rPr lang="el-GR" sz="2200" dirty="0" smtClean="0"/>
              <a:t>Α5: πλοία ακτοπλοΐας.</a:t>
            </a:r>
          </a:p>
          <a:p>
            <a:pPr marL="0" indent="0" fontAlgn="auto">
              <a:spcAft>
                <a:spcPts val="0"/>
              </a:spcAft>
              <a:buFont typeface="Arial" pitchFamily="34" charset="0"/>
              <a:buNone/>
            </a:pPr>
            <a:r>
              <a:rPr lang="el-GR" sz="2200" dirty="0" smtClean="0"/>
              <a:t>Α6: επιβατηγά πλοία.</a:t>
            </a:r>
          </a:p>
          <a:p>
            <a:pPr marL="0" indent="0" fontAlgn="auto">
              <a:spcAft>
                <a:spcPts val="0"/>
              </a:spcAft>
              <a:buFont typeface="Arial" pitchFamily="34" charset="0"/>
              <a:buNone/>
            </a:pPr>
            <a:r>
              <a:rPr lang="el-GR" sz="2200" dirty="0" smtClean="0"/>
              <a:t>Α7: επιβατηγά – οχηματαγωγά.</a:t>
            </a:r>
          </a:p>
          <a:p>
            <a:pPr marL="0" indent="0" fontAlgn="auto">
              <a:spcAft>
                <a:spcPts val="0"/>
              </a:spcAft>
              <a:buFont typeface="Arial" pitchFamily="34" charset="0"/>
              <a:buNone/>
            </a:pPr>
            <a:r>
              <a:rPr lang="el-GR" sz="2200" dirty="0" smtClean="0"/>
              <a:t>Α8: αλιευτικά μεγάλα.</a:t>
            </a:r>
          </a:p>
          <a:p>
            <a:pPr marL="0" indent="0" fontAlgn="auto">
              <a:spcAft>
                <a:spcPts val="0"/>
              </a:spcAft>
              <a:buFont typeface="Arial" pitchFamily="34" charset="0"/>
              <a:buNone/>
            </a:pPr>
            <a:r>
              <a:rPr lang="el-GR" sz="2200" dirty="0" smtClean="0"/>
              <a:t>Α9: αλιευτικά μικρά.</a:t>
            </a:r>
          </a:p>
          <a:p>
            <a:pPr marL="0" indent="0" fontAlgn="auto">
              <a:spcAft>
                <a:spcPts val="0"/>
              </a:spcAft>
              <a:buFont typeface="Arial" pitchFamily="34" charset="0"/>
              <a:buNone/>
            </a:pPr>
            <a:r>
              <a:rPr lang="el-GR" sz="2200" dirty="0" smtClean="0"/>
              <a:t>Α10: ρυμουλκά.</a:t>
            </a:r>
          </a:p>
          <a:p>
            <a:pPr marL="0" indent="0" fontAlgn="auto">
              <a:spcAft>
                <a:spcPts val="0"/>
              </a:spcAft>
              <a:buFont typeface="Arial" pitchFamily="34" charset="0"/>
              <a:buNone/>
            </a:pPr>
            <a:r>
              <a:rPr lang="el-GR" sz="2200" dirty="0" smtClean="0"/>
              <a:t>Α11: πολεμικά μεγάλα / μεσαία.</a:t>
            </a:r>
          </a:p>
          <a:p>
            <a:pPr marL="0" indent="0" fontAlgn="auto">
              <a:spcAft>
                <a:spcPts val="0"/>
              </a:spcAft>
              <a:buFont typeface="Arial" pitchFamily="34" charset="0"/>
              <a:buNone/>
            </a:pPr>
            <a:r>
              <a:rPr lang="el-GR" sz="2200" dirty="0" smtClean="0"/>
              <a:t>Α12: πολεμικά μικρά.</a:t>
            </a:r>
          </a:p>
          <a:p>
            <a:pPr marL="0" indent="0" fontAlgn="auto">
              <a:spcAft>
                <a:spcPts val="0"/>
              </a:spcAft>
              <a:buFont typeface="Arial" pitchFamily="34" charset="0"/>
              <a:buNone/>
            </a:pPr>
            <a:r>
              <a:rPr lang="el-GR" sz="2200" dirty="0" smtClean="0"/>
              <a:t>Α13: μικρά πλοία μεγάλης ταχύτητας.</a:t>
            </a:r>
          </a:p>
          <a:p>
            <a:pPr fontAlgn="auto">
              <a:spcAft>
                <a:spcPts val="0"/>
              </a:spcAft>
            </a:pPr>
            <a:endParaRPr lang="el-GR" sz="2200" dirty="0"/>
          </a:p>
        </p:txBody>
      </p:sp>
    </p:spTree>
    <p:extLst>
      <p:ext uri="{BB962C8B-B14F-4D97-AF65-F5344CB8AC3E}">
        <p14:creationId xmlns:p14="http://schemas.microsoft.com/office/powerpoint/2010/main" val="1498137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4A82"/>
                </a:solidFill>
              </a:rPr>
              <a:t>Πρισματικός συντελεστής </a:t>
            </a:r>
            <a:r>
              <a:rPr lang="en-US" sz="4400" dirty="0">
                <a:solidFill>
                  <a:srgbClr val="004A82"/>
                </a:solidFill>
              </a:rPr>
              <a:t/>
            </a:r>
            <a:br>
              <a:rPr lang="en-US" sz="4400" dirty="0">
                <a:solidFill>
                  <a:srgbClr val="004A82"/>
                </a:solidFill>
              </a:rPr>
            </a:br>
            <a:r>
              <a:rPr lang="el-GR" sz="4400" dirty="0">
                <a:solidFill>
                  <a:srgbClr val="004A82"/>
                </a:solidFill>
              </a:rPr>
              <a:t>(</a:t>
            </a:r>
            <a:r>
              <a:rPr lang="en-US" sz="4400" dirty="0">
                <a:solidFill>
                  <a:srgbClr val="004A82"/>
                </a:solidFill>
              </a:rPr>
              <a:t>prismatic coefficient) </a:t>
            </a:r>
            <a:r>
              <a:rPr lang="en-US" sz="3200" b="0" dirty="0" smtClean="0">
                <a:solidFill>
                  <a:srgbClr val="004A82"/>
                </a:solidFill>
              </a:rPr>
              <a:t>(3 </a:t>
            </a:r>
            <a:r>
              <a:rPr lang="el-GR" sz="3200" b="0" dirty="0">
                <a:solidFill>
                  <a:srgbClr val="004A82"/>
                </a:solidFill>
              </a:rPr>
              <a:t>από </a:t>
            </a:r>
            <a:r>
              <a:rPr lang="en-US" sz="3200" b="0" dirty="0" smtClean="0">
                <a:solidFill>
                  <a:srgbClr val="004A82"/>
                </a:solidFill>
              </a:rPr>
              <a:t>3</a:t>
            </a:r>
            <a:r>
              <a:rPr lang="el-GR" sz="3200" b="0" dirty="0" smtClean="0">
                <a:solidFill>
                  <a:srgbClr val="004A82"/>
                </a:solidFill>
              </a:rPr>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84784"/>
                <a:ext cx="8229600" cy="1512168"/>
              </a:xfrm>
            </p:spPr>
            <p:txBody>
              <a:bodyPr>
                <a:normAutofit lnSpcReduction="10000"/>
              </a:bodyPr>
              <a:lstStyle/>
              <a:p>
                <a:pPr marL="0" indent="0">
                  <a:buNone/>
                </a:pPr>
                <a:r>
                  <a:rPr lang="el-GR" sz="2400" dirty="0"/>
                  <a:t>Δύο πλοία με ΙΔΙΟ ΜΗΚΟΣ / ΙΔΙΟ ΕΚΤΟΠΙΣΜΑ :  το πλοίο με μικρότερο </a:t>
                </a:r>
                <a14:m>
                  <m:oMath xmlns:m="http://schemas.openxmlformats.org/officeDocument/2006/math">
                    <m:sSub>
                      <m:sSubPr>
                        <m:ctrlPr>
                          <a:rPr lang="en-US" sz="2400" i="1">
                            <a:latin typeface="Cambria Math"/>
                          </a:rPr>
                        </m:ctrlPr>
                      </m:sSubPr>
                      <m:e>
                        <m:r>
                          <m:rPr>
                            <m:sty m:val="p"/>
                          </m:rPr>
                          <a:rPr lang="en-US" sz="2400">
                            <a:latin typeface="Cambria Math" panose="02040503050406030204" pitchFamily="18" charset="0"/>
                          </a:rPr>
                          <m:t>C</m:t>
                        </m:r>
                      </m:e>
                      <m:sub>
                        <m:r>
                          <a:rPr lang="en-US" sz="2400" i="1">
                            <a:latin typeface="Cambria Math" panose="02040503050406030204" pitchFamily="18" charset="0"/>
                          </a:rPr>
                          <m:t>𝑃</m:t>
                        </m:r>
                      </m:sub>
                    </m:sSub>
                  </m:oMath>
                </a14:m>
                <a:r>
                  <a:rPr lang="el-GR" sz="2400" dirty="0"/>
                  <a:t> έχει επιφάνεια εμβαδόν μέσης τομής με μεγαλύτερο και συνεπώς μεγαλύτερη συγκέντρωση εκτοπίσματος στο μέσον</a:t>
                </a:r>
                <a:r>
                  <a:rPr lang="el-GR" sz="2400" dirty="0" smtClean="0"/>
                  <a:t>.</a:t>
                </a: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84784"/>
                <a:ext cx="8229600" cy="1512168"/>
              </a:xfrm>
              <a:blipFill rotWithShape="1">
                <a:blip r:embed="rId2"/>
                <a:stretch>
                  <a:fillRect l="-1111" t="-5645" b="-241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971600" y="2776095"/>
            <a:ext cx="6748857" cy="2597121"/>
          </a:xfrm>
          <a:prstGeom prst="rect">
            <a:avLst/>
          </a:prstGeom>
        </p:spPr>
      </p:pic>
      <mc:AlternateContent xmlns:mc="http://schemas.openxmlformats.org/markup-compatibility/2006" xmlns:a14="http://schemas.microsoft.com/office/drawing/2010/main">
        <mc:Choice Requires="a14">
          <p:sp>
            <p:nvSpPr>
              <p:cNvPr id="6" name="Ορθογώνιο 5"/>
              <p:cNvSpPr/>
              <p:nvPr/>
            </p:nvSpPr>
            <p:spPr>
              <a:xfrm>
                <a:off x="457200" y="5268704"/>
                <a:ext cx="8507288" cy="1446358"/>
              </a:xfrm>
              <a:prstGeom prst="rect">
                <a:avLst/>
              </a:prstGeom>
            </p:spPr>
            <p:txBody>
              <a:bodyPr wrap="square">
                <a:spAutoFit/>
              </a:bodyPr>
              <a:lstStyle/>
              <a:p>
                <a:r>
                  <a:rPr lang="el-GR" sz="2400" dirty="0" smtClean="0">
                    <a:solidFill>
                      <a:prstClr val="black"/>
                    </a:solidFill>
                    <a:latin typeface="Calibri"/>
                  </a:rPr>
                  <a:t>Μεγάλη τιμή του   </a:t>
                </a:r>
                <a14:m>
                  <m:oMath xmlns:m="http://schemas.openxmlformats.org/officeDocument/2006/math">
                    <m:sSub>
                      <m:sSubPr>
                        <m:ctrlPr>
                          <a:rPr lang="en-US" sz="2400" i="1">
                            <a:solidFill>
                              <a:prstClr val="black"/>
                            </a:solidFill>
                            <a:latin typeface="Cambria Math"/>
                          </a:rPr>
                        </m:ctrlPr>
                      </m:sSubPr>
                      <m:e>
                        <m:r>
                          <m:rPr>
                            <m:sty m:val="p"/>
                          </m:rPr>
                          <a:rPr lang="en-US" sz="2400">
                            <a:solidFill>
                              <a:prstClr val="black"/>
                            </a:solidFill>
                            <a:latin typeface="Cambria Math" panose="02040503050406030204" pitchFamily="18" charset="0"/>
                          </a:rPr>
                          <m:t>C</m:t>
                        </m:r>
                      </m:e>
                      <m:sub>
                        <m:r>
                          <a:rPr lang="en-US" sz="2400" i="1">
                            <a:solidFill>
                              <a:prstClr val="black"/>
                            </a:solidFill>
                            <a:latin typeface="Cambria Math" panose="02040503050406030204" pitchFamily="18" charset="0"/>
                          </a:rPr>
                          <m:t>𝑃</m:t>
                        </m:r>
                      </m:sub>
                    </m:sSub>
                  </m:oMath>
                </a14:m>
                <a:r>
                  <a:rPr lang="el-GR" sz="2400" dirty="0">
                    <a:solidFill>
                      <a:prstClr val="black"/>
                    </a:solidFill>
                    <a:latin typeface="Calibri"/>
                  </a:rPr>
                  <a:t>  συνεπάγεται </a:t>
                </a:r>
                <a:r>
                  <a:rPr lang="el-GR" sz="2400" dirty="0" err="1">
                    <a:solidFill>
                      <a:prstClr val="black"/>
                    </a:solidFill>
                    <a:latin typeface="Calibri"/>
                  </a:rPr>
                  <a:t>ισοκατανεμημένο</a:t>
                </a:r>
                <a:r>
                  <a:rPr lang="el-GR" sz="2400" dirty="0">
                    <a:solidFill>
                      <a:prstClr val="black"/>
                    </a:solidFill>
                    <a:latin typeface="Calibri"/>
                  </a:rPr>
                  <a:t> ως προς το μήκος εκτόπισμα και μεγάλο παράλληλο τμήμα  στο μέσον του πλοίου</a:t>
                </a:r>
                <a:r>
                  <a:rPr lang="el-GR" sz="2400" dirty="0" smtClean="0">
                    <a:solidFill>
                      <a:prstClr val="black"/>
                    </a:solidFill>
                    <a:latin typeface="Calibri"/>
                  </a:rPr>
                  <a:t>.</a:t>
                </a:r>
                <a:r>
                  <a:rPr lang="en-US" sz="2400" dirty="0" smtClean="0">
                    <a:solidFill>
                      <a:prstClr val="black"/>
                    </a:solidFill>
                    <a:latin typeface="Calibri"/>
                  </a:rPr>
                  <a:t> </a:t>
                </a:r>
                <a:r>
                  <a:rPr lang="el-GR" sz="2400" dirty="0" smtClean="0">
                    <a:solidFill>
                      <a:prstClr val="black"/>
                    </a:solidFill>
                    <a:latin typeface="Calibri"/>
                  </a:rPr>
                  <a:t>Ισχύει</a:t>
                </a:r>
                <a:r>
                  <a:rPr lang="en-US" sz="2400" dirty="0" smtClean="0">
                    <a:solidFill>
                      <a:prstClr val="black"/>
                    </a:solidFill>
                    <a:latin typeface="Calibri"/>
                  </a:rPr>
                  <a:t>: </a:t>
                </a:r>
                <a14:m>
                  <m:oMath xmlns:m="http://schemas.openxmlformats.org/officeDocument/2006/math">
                    <m:sSub>
                      <m:sSubPr>
                        <m:ctrlPr>
                          <a:rPr lang="en-US" sz="2400" i="1" smtClean="0">
                            <a:solidFill>
                              <a:prstClr val="black"/>
                            </a:solidFill>
                            <a:latin typeface="Cambria Math"/>
                          </a:rPr>
                        </m:ctrlPr>
                      </m:sSubPr>
                      <m:e>
                        <m:r>
                          <m:rPr>
                            <m:sty m:val="p"/>
                          </m:rPr>
                          <a:rPr lang="en-US" sz="2400" smtClean="0">
                            <a:solidFill>
                              <a:prstClr val="black"/>
                            </a:solidFill>
                            <a:latin typeface="Cambria Math" panose="02040503050406030204" pitchFamily="18" charset="0"/>
                          </a:rPr>
                          <m:t>C</m:t>
                        </m:r>
                      </m:e>
                      <m:sub>
                        <m:r>
                          <a:rPr lang="en-US" sz="2400" i="1" smtClean="0">
                            <a:solidFill>
                              <a:prstClr val="black"/>
                            </a:solidFill>
                            <a:latin typeface="Cambria Math" panose="02040503050406030204" pitchFamily="18" charset="0"/>
                          </a:rPr>
                          <m:t>𝑃</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a:rPr lang="en-US" sz="2400" i="1" smtClean="0">
                                <a:solidFill>
                                  <a:prstClr val="black"/>
                                </a:solidFill>
                                <a:latin typeface="Cambria Math" panose="02040503050406030204" pitchFamily="18" charset="0"/>
                              </a:rPr>
                              <m:t>𝐵</m:t>
                            </m:r>
                          </m:sub>
                        </m:sSub>
                      </m:num>
                      <m:den>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a:rPr lang="en-US" sz="2400" i="1" smtClean="0">
                                <a:solidFill>
                                  <a:prstClr val="black"/>
                                </a:solidFill>
                                <a:latin typeface="Cambria Math" panose="02040503050406030204" pitchFamily="18" charset="0"/>
                              </a:rPr>
                              <m:t>𝑀</m:t>
                            </m:r>
                          </m:sub>
                        </m:sSub>
                      </m:den>
                    </m:f>
                  </m:oMath>
                </a14:m>
                <a:endParaRPr lang="el-GR" sz="2400" dirty="0">
                  <a:solidFill>
                    <a:prstClr val="black"/>
                  </a:solidFill>
                  <a:latin typeface="Calibri"/>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457200" y="5268704"/>
                <a:ext cx="8507288" cy="1446358"/>
              </a:xfrm>
              <a:prstGeom prst="rect">
                <a:avLst/>
              </a:prstGeom>
              <a:blipFill rotWithShape="0">
                <a:blip r:embed="rId4"/>
                <a:stretch>
                  <a:fillRect l="-1074" t="-3361"/>
                </a:stretch>
              </a:blipFill>
            </p:spPr>
            <p:txBody>
              <a:bodyPr/>
              <a:lstStyle/>
              <a:p>
                <a:r>
                  <a:rPr lang="el-GR">
                    <a:noFill/>
                  </a:rPr>
                  <a:t> </a:t>
                </a:r>
              </a:p>
            </p:txBody>
          </p:sp>
        </mc:Fallback>
      </mc:AlternateContent>
    </p:spTree>
    <p:extLst>
      <p:ext uri="{BB962C8B-B14F-4D97-AF65-F5344CB8AC3E}">
        <p14:creationId xmlns:p14="http://schemas.microsoft.com/office/powerpoint/2010/main" val="229231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004A82"/>
                </a:solidFill>
              </a:rPr>
              <a:t>Κατακόρυφος Πρισματικός συντελεστής</a:t>
            </a:r>
            <a:br>
              <a:rPr lang="el-GR" dirty="0">
                <a:solidFill>
                  <a:srgbClr val="004A82"/>
                </a:solidFill>
              </a:rPr>
            </a:br>
            <a:r>
              <a:rPr lang="el-GR" dirty="0">
                <a:solidFill>
                  <a:srgbClr val="004A82"/>
                </a:solidFill>
              </a:rPr>
              <a:t>(</a:t>
            </a:r>
            <a:r>
              <a:rPr lang="en-US" dirty="0">
                <a:solidFill>
                  <a:srgbClr val="004A82"/>
                </a:solidFill>
              </a:rPr>
              <a:t>vertical prismatic coefficient</a:t>
            </a:r>
            <a:r>
              <a:rPr lang="en-US" dirty="0" smtClean="0">
                <a:solidFill>
                  <a:srgbClr val="004A82"/>
                </a:solidFill>
              </a:rPr>
              <a:t>)</a:t>
            </a:r>
            <a:endParaRPr lang="el-GR" dirty="0">
              <a:solidFill>
                <a:srgbClr val="004A82"/>
              </a:solidFill>
            </a:endParaRPr>
          </a:p>
        </p:txBody>
      </p:sp>
      <p:pic>
        <p:nvPicPr>
          <p:cNvPr id="5" name="Θέση περιεχομένου 4"/>
          <p:cNvPicPr>
            <a:picLocks noGrp="1" noChangeAspect="1"/>
          </p:cNvPicPr>
          <p:nvPr>
            <p:ph idx="1"/>
          </p:nvPr>
        </p:nvPicPr>
        <p:blipFill>
          <a:blip r:embed="rId2"/>
          <a:stretch>
            <a:fillRect/>
          </a:stretch>
        </p:blipFill>
        <p:spPr>
          <a:xfrm>
            <a:off x="251520" y="1556792"/>
            <a:ext cx="3596952" cy="226181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pic>
        <p:nvPicPr>
          <p:cNvPr id="6" name="Εικόνα 5"/>
          <p:cNvPicPr>
            <a:picLocks noChangeAspect="1"/>
          </p:cNvPicPr>
          <p:nvPr/>
        </p:nvPicPr>
        <p:blipFill>
          <a:blip r:embed="rId3"/>
          <a:stretch>
            <a:fillRect/>
          </a:stretch>
        </p:blipFill>
        <p:spPr>
          <a:xfrm>
            <a:off x="5220072" y="1435135"/>
            <a:ext cx="3170195" cy="2255716"/>
          </a:xfrm>
          <a:prstGeom prst="rect">
            <a:avLst/>
          </a:prstGeom>
        </p:spPr>
      </p:pic>
      <mc:AlternateContent xmlns:mc="http://schemas.openxmlformats.org/markup-compatibility/2006" xmlns:a14="http://schemas.microsoft.com/office/drawing/2010/main">
        <mc:Choice Requires="a14">
          <p:sp>
            <p:nvSpPr>
              <p:cNvPr id="7" name="Θέση περιεχομένου 4"/>
              <p:cNvSpPr txBox="1">
                <a:spLocks/>
              </p:cNvSpPr>
              <p:nvPr/>
            </p:nvSpPr>
            <p:spPr>
              <a:xfrm>
                <a:off x="251520" y="4673461"/>
                <a:ext cx="1728192" cy="584712"/>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𝐶</m:t>
                        </m:r>
                      </m:e>
                      <m:sub>
                        <m:r>
                          <m:rPr>
                            <m:sty m:val="p"/>
                          </m:rPr>
                          <a:rPr lang="en-US" sz="2400" smtClean="0">
                            <a:solidFill>
                              <a:prstClr val="black"/>
                            </a:solidFill>
                            <a:latin typeface="Cambria Math" panose="02040503050406030204" pitchFamily="18" charset="0"/>
                          </a:rPr>
                          <m:t>VP</m:t>
                        </m:r>
                      </m:sub>
                    </m:sSub>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r>
                          <a:rPr lang="en-US" sz="2400" i="1" smtClean="0">
                            <a:solidFill>
                              <a:prstClr val="black"/>
                            </a:solidFill>
                            <a:latin typeface="Cambria Math" panose="02040503050406030204" pitchFamily="18" charset="0"/>
                          </a:rPr>
                          <m:t>𝑉</m:t>
                        </m:r>
                      </m:num>
                      <m:den>
                        <m:r>
                          <a:rPr lang="en-US" sz="2400" i="1" smtClean="0">
                            <a:solidFill>
                              <a:prstClr val="black"/>
                            </a:solidFill>
                            <a:latin typeface="Cambria Math" panose="02040503050406030204" pitchFamily="18" charset="0"/>
                          </a:rPr>
                          <m:t>𝑑</m:t>
                        </m:r>
                        <m:r>
                          <a:rPr lang="en-US" sz="2400" i="1" smtClean="0">
                            <a:solidFill>
                              <a:prstClr val="black"/>
                            </a:solidFill>
                            <a:latin typeface="Cambria Math" panose="02040503050406030204" pitchFamily="18" charset="0"/>
                            <a:ea typeface="Cambria Math" panose="02040503050406030204" pitchFamily="18" charset="0"/>
                          </a:rPr>
                          <m:t>∙</m:t>
                        </m:r>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m:rPr>
                                <m:sty m:val="p"/>
                              </m:rPr>
                              <a:rPr lang="en-US" sz="2400" smtClean="0">
                                <a:solidFill>
                                  <a:prstClr val="black"/>
                                </a:solidFill>
                                <a:latin typeface="Cambria Math" panose="02040503050406030204" pitchFamily="18" charset="0"/>
                              </a:rPr>
                              <m:t>M</m:t>
                            </m:r>
                          </m:sub>
                        </m:sSub>
                      </m:den>
                    </m:f>
                  </m:oMath>
                </a14:m>
                <a:r>
                  <a:rPr lang="en-US" sz="2400" dirty="0" smtClean="0">
                    <a:solidFill>
                      <a:prstClr val="black"/>
                    </a:solidFill>
                  </a:rPr>
                  <a:t> </a:t>
                </a:r>
                <a:endParaRPr lang="el-GR" sz="2400" dirty="0">
                  <a:solidFill>
                    <a:prstClr val="black"/>
                  </a:solidFill>
                </a:endParaRPr>
              </a:p>
            </p:txBody>
          </p:sp>
        </mc:Choice>
        <mc:Fallback xmlns="">
          <p:sp>
            <p:nvSpPr>
              <p:cNvPr id="7" name="Θέση περιεχομένου 4"/>
              <p:cNvSpPr txBox="1">
                <a:spLocks noRot="1" noChangeAspect="1" noMove="1" noResize="1" noEditPoints="1" noAdjustHandles="1" noChangeArrowheads="1" noChangeShapeType="1" noTextEdit="1"/>
              </p:cNvSpPr>
              <p:nvPr/>
            </p:nvSpPr>
            <p:spPr>
              <a:xfrm>
                <a:off x="251520" y="4673461"/>
                <a:ext cx="1728192" cy="584712"/>
              </a:xfrm>
              <a:prstGeom prst="rect">
                <a:avLst/>
              </a:prstGeom>
              <a:blipFill rotWithShape="0">
                <a:blip r:embed="rId4"/>
                <a:stretch>
                  <a:fillRect/>
                </a:stretch>
              </a:blipFill>
            </p:spPr>
            <p:txBody>
              <a:bodyPr/>
              <a:lstStyle/>
              <a:p>
                <a:r>
                  <a:rPr lang="el-GR">
                    <a:noFill/>
                  </a:rPr>
                  <a:t> </a:t>
                </a:r>
              </a:p>
            </p:txBody>
          </p:sp>
        </mc:Fallback>
      </mc:AlternateContent>
      <p:sp>
        <p:nvSpPr>
          <p:cNvPr id="8" name="Ορθογώνιο 7"/>
          <p:cNvSpPr/>
          <p:nvPr/>
        </p:nvSpPr>
        <p:spPr>
          <a:xfrm>
            <a:off x="1763688" y="4100634"/>
            <a:ext cx="7094004" cy="1938992"/>
          </a:xfrm>
          <a:prstGeom prst="rect">
            <a:avLst/>
          </a:prstGeom>
        </p:spPr>
        <p:txBody>
          <a:bodyPr wrap="square">
            <a:spAutoFit/>
          </a:bodyPr>
          <a:lstStyle/>
          <a:p>
            <a:r>
              <a:rPr lang="el-GR" sz="2400" dirty="0">
                <a:solidFill>
                  <a:prstClr val="black"/>
                </a:solidFill>
                <a:latin typeface="Calibri"/>
              </a:rPr>
              <a:t>Είναι ο λόγος του όγκου του εκτοπίσματος ενός σκάφους μέχρι μια δεδομένη ίσαλο προς τον όγκο ενός πρίσματος που έχει ΥΨΟΣ ίσο με το ΒΥΘΙΣΜΑ της (δεδομένης) ΙΣΑΛΟΥ και βάση με ΕΜΒΑΔΟΝ ίσο με το ΕΜΒΑΔΟΝ της (δεδομένης) ΙΣΑΛΟΥ.</a:t>
            </a:r>
          </a:p>
        </p:txBody>
      </p:sp>
    </p:spTree>
    <p:extLst>
      <p:ext uri="{BB962C8B-B14F-4D97-AF65-F5344CB8AC3E}">
        <p14:creationId xmlns:p14="http://schemas.microsoft.com/office/powerpoint/2010/main" val="2328860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004A82"/>
                </a:solidFill>
              </a:rPr>
              <a:t>Είναι χρήσιμοι </a:t>
            </a:r>
            <a:r>
              <a:rPr lang="el-GR" dirty="0" smtClean="0">
                <a:solidFill>
                  <a:srgbClr val="004A82"/>
                </a:solidFill>
              </a:rPr>
              <a:t>για</a:t>
            </a:r>
            <a:endParaRPr lang="el-GR" dirty="0">
              <a:solidFill>
                <a:srgbClr val="004A82"/>
              </a:solidFill>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507288" cy="5328592"/>
              </a:xfrm>
            </p:spPr>
            <p:txBody>
              <a:bodyPr>
                <a:normAutofit/>
              </a:bodyPr>
              <a:lstStyle/>
              <a:p>
                <a:pPr marL="457200" indent="-457200">
                  <a:spcBef>
                    <a:spcPts val="1200"/>
                  </a:spcBef>
                  <a:buFont typeface="+mj-lt"/>
                  <a:buAutoNum type="arabicPeriod"/>
                </a:pPr>
                <a:r>
                  <a:rPr lang="el-GR" sz="2400" dirty="0" smtClean="0"/>
                  <a:t>Διαδικασία </a:t>
                </a:r>
                <a:r>
                  <a:rPr lang="el-GR" sz="2400" dirty="0"/>
                  <a:t>προμελέτης (σχεδίαση νέας γάστρας)</a:t>
                </a:r>
              </a:p>
              <a:p>
                <a:pPr marL="457200" indent="-457200">
                  <a:spcBef>
                    <a:spcPts val="1200"/>
                  </a:spcBef>
                  <a:buFont typeface="+mj-lt"/>
                  <a:buAutoNum type="arabicPeriod"/>
                </a:pPr>
                <a:r>
                  <a:rPr lang="el-GR" sz="2400" dirty="0" smtClean="0"/>
                  <a:t>Σύγκριση </a:t>
                </a:r>
                <a:r>
                  <a:rPr lang="el-GR" sz="2400" dirty="0"/>
                  <a:t>μεταξύ πλοίων που </a:t>
                </a:r>
                <a:r>
                  <a:rPr lang="el-GR" sz="2400" dirty="0" smtClean="0"/>
                  <a:t>λειτουργούν με </a:t>
                </a:r>
                <a:r>
                  <a:rPr lang="el-GR" sz="2400" dirty="0"/>
                  <a:t>ικανοποιητικά αποτελέσματα </a:t>
                </a:r>
              </a:p>
              <a:p>
                <a:pPr marL="0" indent="0">
                  <a:spcBef>
                    <a:spcPts val="1200"/>
                  </a:spcBef>
                  <a:buNone/>
                </a:pPr>
                <a:r>
                  <a:rPr lang="el-GR" sz="2400" dirty="0"/>
                  <a:t>Για ένα σκάφος είναι : </a:t>
                </a:r>
                <a:endParaRPr lang="el-GR" sz="2400" dirty="0" smtClean="0"/>
              </a:p>
              <a:p>
                <a:pPr marL="0" indent="0">
                  <a:spcBef>
                    <a:spcPts val="1200"/>
                  </a:spcBef>
                  <a:buNone/>
                </a:pPr>
                <a:r>
                  <a:rPr lang="en-US" sz="2400" b="1" dirty="0" smtClean="0"/>
                  <a:t>V=</a:t>
                </a:r>
                <a:r>
                  <a:rPr lang="en-US" sz="2400" dirty="0" smtClean="0"/>
                  <a:t> </a:t>
                </a:r>
                <a:r>
                  <a:rPr lang="el-GR" sz="2400" dirty="0" smtClean="0"/>
                  <a:t>όγκος εκτοπίσματος (</a:t>
                </a:r>
                <a14:m>
                  <m:oMath xmlns:m="http://schemas.openxmlformats.org/officeDocument/2006/math">
                    <m:sSup>
                      <m:sSupPr>
                        <m:ctrlPr>
                          <a:rPr lang="el-GR"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m:t>
                    </m:r>
                  </m:oMath>
                </a14:m>
                <a:r>
                  <a:rPr lang="el-GR" sz="2400" b="0" dirty="0" smtClean="0"/>
                  <a:t>.</a:t>
                </a:r>
                <a:endParaRPr lang="en-US" sz="2400" b="0" dirty="0" smtClean="0"/>
              </a:p>
              <a:p>
                <a:pPr marL="0" indent="0">
                  <a:spcBef>
                    <a:spcPts val="1200"/>
                  </a:spcBef>
                  <a:buNone/>
                </a:pPr>
                <a14:m>
                  <m:oMath xmlns:m="http://schemas.openxmlformats.org/officeDocument/2006/math">
                    <m:sSub>
                      <m:sSubPr>
                        <m:ctrlPr>
                          <a:rPr lang="el-GR" sz="2400" b="1" i="1" smtClean="0">
                            <a:latin typeface="Cambria Math"/>
                          </a:rPr>
                        </m:ctrlPr>
                      </m:sSubPr>
                      <m:e>
                        <m:r>
                          <a:rPr lang="en-US" sz="2400" b="1" i="0" smtClean="0">
                            <a:latin typeface="Cambria Math" panose="02040503050406030204" pitchFamily="18" charset="0"/>
                          </a:rPr>
                          <m:t>𝐋</m:t>
                        </m:r>
                      </m:e>
                      <m:sub>
                        <m:r>
                          <a:rPr lang="en-US" sz="2400" b="1" i="1" smtClean="0">
                            <a:latin typeface="Cambria Math" panose="02040503050406030204" pitchFamily="18" charset="0"/>
                          </a:rPr>
                          <m:t>𝑩𝑷</m:t>
                        </m:r>
                      </m:sub>
                    </m:sSub>
                    <m:r>
                      <a:rPr lang="en-US" sz="2400" b="1" i="1" smtClean="0">
                        <a:latin typeface="Cambria Math" panose="02040503050406030204" pitchFamily="18" charset="0"/>
                      </a:rPr>
                      <m:t>=</m:t>
                    </m:r>
                  </m:oMath>
                </a14:m>
                <a:r>
                  <a:rPr lang="en-US" sz="2400" dirty="0" smtClean="0"/>
                  <a:t> </a:t>
                </a:r>
                <a:r>
                  <a:rPr lang="el-GR" sz="2400" dirty="0" smtClean="0"/>
                  <a:t>μήκος μεταξύ καθέτων </a:t>
                </a:r>
                <a:r>
                  <a:rPr lang="el-GR" sz="2400" dirty="0"/>
                  <a:t>(</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oMath>
                </a14:m>
                <a:r>
                  <a:rPr lang="el-GR" sz="2400" dirty="0" smtClean="0"/>
                  <a:t>.</a:t>
                </a:r>
              </a:p>
              <a:p>
                <a:pPr marL="0" indent="0">
                  <a:spcBef>
                    <a:spcPts val="1200"/>
                  </a:spcBef>
                  <a:buNone/>
                </a:pPr>
                <a:r>
                  <a:rPr lang="en-US" sz="2400" b="1" dirty="0" smtClean="0"/>
                  <a:t>d=</a:t>
                </a:r>
                <a:r>
                  <a:rPr lang="en-US" sz="2400" dirty="0" smtClean="0"/>
                  <a:t> </a:t>
                </a:r>
                <a:r>
                  <a:rPr lang="el-GR" sz="2400" dirty="0" smtClean="0"/>
                  <a:t>μέσο βύθισμα </a:t>
                </a:r>
                <a:r>
                  <a:rPr lang="el-GR" sz="2400" dirty="0"/>
                  <a:t>(</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oMath>
                </a14:m>
                <a:r>
                  <a:rPr lang="el-GR" sz="2400" dirty="0" smtClean="0"/>
                  <a:t>.</a:t>
                </a:r>
                <a:endParaRPr lang="el-GR" sz="2400" dirty="0"/>
              </a:p>
              <a:p>
                <a:pPr marL="0" indent="0">
                  <a:spcBef>
                    <a:spcPts val="1200"/>
                  </a:spcBef>
                  <a:buNone/>
                </a:pPr>
                <a14:m>
                  <m:oMath xmlns:m="http://schemas.openxmlformats.org/officeDocument/2006/math">
                    <m:sSub>
                      <m:sSubPr>
                        <m:ctrlPr>
                          <a:rPr lang="el-GR" sz="2400" b="1" i="1">
                            <a:latin typeface="Cambria Math"/>
                          </a:rPr>
                        </m:ctrlPr>
                      </m:sSubPr>
                      <m:e>
                        <m:r>
                          <a:rPr lang="el-GR" sz="2400" b="1" i="0" smtClean="0">
                            <a:latin typeface="Cambria Math" panose="02040503050406030204" pitchFamily="18" charset="0"/>
                          </a:rPr>
                          <m:t>𝚩</m:t>
                        </m:r>
                      </m:e>
                      <m:sub>
                        <m:r>
                          <a:rPr lang="en-US" sz="2400" b="1" i="1" smtClean="0">
                            <a:latin typeface="Cambria Math" panose="02040503050406030204" pitchFamily="18" charset="0"/>
                          </a:rPr>
                          <m:t>𝑾𝑳</m:t>
                        </m:r>
                      </m:sub>
                    </m:sSub>
                    <m:r>
                      <a:rPr lang="en-US" sz="2400" b="1" i="1">
                        <a:latin typeface="Cambria Math" panose="02040503050406030204" pitchFamily="18" charset="0"/>
                      </a:rPr>
                      <m:t>=</m:t>
                    </m:r>
                  </m:oMath>
                </a14:m>
                <a:r>
                  <a:rPr lang="en-US" sz="2400" dirty="0"/>
                  <a:t> </a:t>
                </a:r>
                <a:r>
                  <a:rPr lang="el-GR" sz="2400" dirty="0" smtClean="0"/>
                  <a:t>πλάτος στην ίσαλο (</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oMath>
                </a14:m>
                <a:r>
                  <a:rPr lang="el-GR" sz="2400" dirty="0" smtClean="0"/>
                  <a:t>.</a:t>
                </a:r>
              </a:p>
              <a:p>
                <a:pPr marL="0" indent="0">
                  <a:spcBef>
                    <a:spcPts val="1200"/>
                  </a:spcBef>
                  <a:buNone/>
                </a:pPr>
                <a14:m>
                  <m:oMath xmlns:m="http://schemas.openxmlformats.org/officeDocument/2006/math">
                    <m:sSub>
                      <m:sSubPr>
                        <m:ctrlPr>
                          <a:rPr lang="el-GR" sz="2400" b="1" i="1">
                            <a:latin typeface="Cambria Math"/>
                          </a:rPr>
                        </m:ctrlPr>
                      </m:sSubPr>
                      <m:e>
                        <m:r>
                          <a:rPr lang="el-GR" sz="2400" b="1" i="0" smtClean="0">
                            <a:latin typeface="Cambria Math" panose="02040503050406030204" pitchFamily="18" charset="0"/>
                          </a:rPr>
                          <m:t>𝚨</m:t>
                        </m:r>
                      </m:e>
                      <m:sub>
                        <m:r>
                          <a:rPr lang="en-US" sz="2400" b="1" i="1" smtClean="0">
                            <a:latin typeface="Cambria Math" panose="02040503050406030204" pitchFamily="18" charset="0"/>
                          </a:rPr>
                          <m:t>𝒎</m:t>
                        </m:r>
                      </m:sub>
                    </m:sSub>
                    <m:r>
                      <a:rPr lang="en-US" sz="2400" b="1" i="1">
                        <a:latin typeface="Cambria Math" panose="02040503050406030204" pitchFamily="18" charset="0"/>
                      </a:rPr>
                      <m:t>=</m:t>
                    </m:r>
                  </m:oMath>
                </a14:m>
                <a:r>
                  <a:rPr lang="en-US" sz="2400" b="1" dirty="0"/>
                  <a:t> </a:t>
                </a:r>
                <a:r>
                  <a:rPr lang="el-GR" sz="2400" dirty="0" smtClean="0"/>
                  <a:t>εμβαδόν μέσης τομής (</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l-GR" sz="2400" b="0" i="1" smtClean="0">
                            <a:latin typeface="Cambria Math" panose="02040503050406030204" pitchFamily="18" charset="0"/>
                          </a:rPr>
                          <m:t>2</m:t>
                        </m:r>
                      </m:sup>
                    </m:sSup>
                    <m:r>
                      <a:rPr lang="en-US" sz="2400" i="1">
                        <a:latin typeface="Cambria Math" panose="02040503050406030204" pitchFamily="18" charset="0"/>
                      </a:rPr>
                      <m:t>)</m:t>
                    </m:r>
                  </m:oMath>
                </a14:m>
                <a:r>
                  <a:rPr lang="el-GR" sz="2400" dirty="0" smtClean="0"/>
                  <a:t>.</a:t>
                </a:r>
              </a:p>
              <a:p>
                <a:pPr marL="0" indent="0">
                  <a:spcBef>
                    <a:spcPts val="1200"/>
                  </a:spcBef>
                  <a:buNone/>
                </a:pPr>
                <a14:m>
                  <m:oMath xmlns:m="http://schemas.openxmlformats.org/officeDocument/2006/math">
                    <m:sSub>
                      <m:sSubPr>
                        <m:ctrlPr>
                          <a:rPr lang="el-GR" sz="2400" b="1" i="1">
                            <a:latin typeface="Cambria Math"/>
                          </a:rPr>
                        </m:ctrlPr>
                      </m:sSubPr>
                      <m:e>
                        <m:r>
                          <a:rPr lang="el-GR" sz="2400" b="1" i="0" smtClean="0">
                            <a:latin typeface="Cambria Math" panose="02040503050406030204" pitchFamily="18" charset="0"/>
                          </a:rPr>
                          <m:t>𝚨</m:t>
                        </m:r>
                      </m:e>
                      <m:sub>
                        <m:r>
                          <a:rPr lang="en-US" sz="2400" b="1" i="1">
                            <a:latin typeface="Cambria Math" panose="02040503050406030204" pitchFamily="18" charset="0"/>
                          </a:rPr>
                          <m:t>𝑾𝑳</m:t>
                        </m:r>
                      </m:sub>
                    </m:sSub>
                    <m:r>
                      <a:rPr lang="en-US" sz="2400" b="1" i="1">
                        <a:latin typeface="Cambria Math" panose="02040503050406030204" pitchFamily="18" charset="0"/>
                      </a:rPr>
                      <m:t>=</m:t>
                    </m:r>
                  </m:oMath>
                </a14:m>
                <a:r>
                  <a:rPr lang="en-US" sz="2400" dirty="0"/>
                  <a:t> </a:t>
                </a:r>
                <a:r>
                  <a:rPr lang="el-GR" sz="2400" dirty="0" smtClean="0"/>
                  <a:t>εμβαδόν ισάλου (</a:t>
                </a:r>
                <a14:m>
                  <m:oMath xmlns:m="http://schemas.openxmlformats.org/officeDocument/2006/math">
                    <m:sSup>
                      <m:sSupPr>
                        <m:ctrlPr>
                          <a:rPr lang="el-GR" sz="2400" i="1">
                            <a:latin typeface="Cambria Math"/>
                          </a:rPr>
                        </m:ctrlPr>
                      </m:sSupPr>
                      <m:e>
                        <m:r>
                          <a:rPr lang="en-US" sz="2400" i="1">
                            <a:latin typeface="Cambria Math" panose="02040503050406030204" pitchFamily="18" charset="0"/>
                          </a:rPr>
                          <m:t>𝑚</m:t>
                        </m:r>
                      </m:e>
                      <m:sup>
                        <m:r>
                          <a:rPr lang="el-GR" sz="2400" b="0" i="1" smtClean="0">
                            <a:latin typeface="Cambria Math" panose="02040503050406030204" pitchFamily="18" charset="0"/>
                          </a:rPr>
                          <m:t>2</m:t>
                        </m:r>
                      </m:sup>
                    </m:sSup>
                    <m:r>
                      <a:rPr lang="en-US" sz="2400" i="1">
                        <a:latin typeface="Cambria Math" panose="02040503050406030204" pitchFamily="18" charset="0"/>
                      </a:rPr>
                      <m:t>)</m:t>
                    </m:r>
                  </m:oMath>
                </a14:m>
                <a:r>
                  <a:rPr lang="el-GR" sz="2400" dirty="0" smtClean="0"/>
                  <a:t>.</a:t>
                </a: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507288" cy="5328592"/>
              </a:xfrm>
              <a:blipFill rotWithShape="1">
                <a:blip r:embed="rId2"/>
                <a:stretch>
                  <a:fillRect l="-1074" t="-103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474555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004A82"/>
                </a:solidFill>
              </a:rPr>
              <a:t>Ογκομετρικός συντελεστής ή Σχετικός όγκος (ως προς μήκος) </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12776"/>
                <a:ext cx="8229600" cy="5040560"/>
              </a:xfrm>
            </p:spPr>
            <p:txBody>
              <a:bodyPr/>
              <a:lstStyle/>
              <a:p>
                <a:pPr marL="0" indent="0">
                  <a:buNone/>
                </a:pPr>
                <a14:m>
                  <m:oMath xmlns:m="http://schemas.openxmlformats.org/officeDocument/2006/math">
                    <m:sSub>
                      <m:sSubPr>
                        <m:ctrlPr>
                          <a:rPr lang="el-GR" sz="2400" i="1" smtClean="0">
                            <a:latin typeface="Cambria Math"/>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𝑉</m:t>
                        </m:r>
                      </m:sub>
                    </m:sSub>
                    <m:r>
                      <a:rPr lang="en-US" sz="2400" b="0" i="1" smtClean="0">
                        <a:latin typeface="Cambria Math" panose="02040503050406030204" pitchFamily="18" charset="0"/>
                      </a:rPr>
                      <m:t>=</m:t>
                    </m:r>
                    <m:f>
                      <m:fPr>
                        <m:ctrlPr>
                          <a:rPr lang="el-GR" sz="2400" i="1" smtClean="0">
                            <a:latin typeface="Cambria Math"/>
                          </a:rPr>
                        </m:ctrlPr>
                      </m:fPr>
                      <m:num>
                        <m:r>
                          <a:rPr lang="en-US" sz="2400" b="0" i="1" smtClean="0">
                            <a:latin typeface="Cambria Math" panose="02040503050406030204" pitchFamily="18" charset="0"/>
                          </a:rPr>
                          <m:t>𝑉</m:t>
                        </m:r>
                      </m:num>
                      <m:den>
                        <m:sSup>
                          <m:sSupPr>
                            <m:ctrlPr>
                              <a:rPr lang="el-GR" sz="2400" i="1" smtClean="0">
                                <a:latin typeface="Cambria Math"/>
                              </a:rPr>
                            </m:ctrlPr>
                          </m:sSupPr>
                          <m:e>
                            <m:r>
                              <a:rPr lang="en-US" sz="2400" b="0" i="1" smtClean="0">
                                <a:latin typeface="Cambria Math" panose="02040503050406030204" pitchFamily="18" charset="0"/>
                              </a:rPr>
                              <m:t>𝐿</m:t>
                            </m:r>
                          </m:e>
                          <m:sup>
                            <m:r>
                              <a:rPr lang="en-US" sz="2400" b="0" i="1" smtClean="0">
                                <a:latin typeface="Cambria Math" panose="02040503050406030204" pitchFamily="18" charset="0"/>
                              </a:rPr>
                              <m:t>3</m:t>
                            </m:r>
                          </m:sup>
                        </m:sSup>
                      </m:den>
                    </m:f>
                  </m:oMath>
                </a14:m>
                <a:r>
                  <a:rPr lang="en-US" sz="2400" dirty="0" smtClean="0"/>
                  <a:t>  </a:t>
                </a:r>
                <a:r>
                  <a:rPr lang="el-GR" sz="2400" dirty="0" smtClean="0"/>
                  <a:t>Είναι </a:t>
                </a:r>
                <a:r>
                  <a:rPr lang="el-GR" sz="2400" dirty="0"/>
                  <a:t>ο λόγος μεταξύ του όγκου της γάστρας προς τον όγκο ενός κύβου με πλευρά ίση με το μήκος του πλοίου</a:t>
                </a:r>
                <a:r>
                  <a:rPr lang="el-GR" sz="2400" dirty="0" smtClean="0"/>
                  <a:t>.</a:t>
                </a:r>
                <a:endParaRPr lang="en-US" sz="2400" dirty="0" smtClean="0"/>
              </a:p>
              <a:p>
                <a:pPr marL="0" indent="0">
                  <a:spcBef>
                    <a:spcPts val="3000"/>
                  </a:spcBef>
                  <a:buNone/>
                </a:pPr>
                <a:r>
                  <a:rPr lang="el-GR" sz="2400" dirty="0" smtClean="0"/>
                  <a:t>Ο </a:t>
                </a:r>
                <a:r>
                  <a:rPr lang="el-GR" sz="2400" dirty="0"/>
                  <a:t>συντελεστής αυτός εκφράζεται και </a:t>
                </a:r>
                <a:r>
                  <a:rPr lang="el-GR" sz="2400" dirty="0" smtClean="0"/>
                  <a:t>αντίστροφα</a:t>
                </a:r>
                <a:r>
                  <a:rPr lang="en-US" sz="2400" dirty="0" smtClean="0"/>
                  <a:t> </a:t>
                </a:r>
                <a14:m>
                  <m:oMath xmlns:m="http://schemas.openxmlformats.org/officeDocument/2006/math">
                    <m:r>
                      <a:rPr lang="en-US" sz="2400" b="0" i="1" smtClean="0">
                        <a:latin typeface="Cambria Math" panose="02040503050406030204" pitchFamily="18" charset="0"/>
                      </a:rPr>
                      <m:t>𝑀</m:t>
                    </m:r>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𝐿</m:t>
                        </m:r>
                      </m:num>
                      <m:den>
                        <m:sSup>
                          <m:sSupPr>
                            <m:ctrlPr>
                              <a:rPr lang="en-US" sz="2400" b="0" i="1" smtClean="0">
                                <a:latin typeface="Cambria Math"/>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1/3</m:t>
                            </m:r>
                          </m:sup>
                        </m:sSup>
                      </m:den>
                    </m:f>
                  </m:oMath>
                </a14:m>
                <a:r>
                  <a:rPr lang="el-GR" sz="2400" dirty="0" smtClean="0"/>
                  <a:t> </a:t>
                </a:r>
                <a:endParaRPr lang="el-GR" sz="2400" dirty="0"/>
              </a:p>
              <a:p>
                <a:pPr marL="0" indent="0">
                  <a:buNone/>
                </a:pPr>
                <a:r>
                  <a:rPr lang="el-GR" sz="2400" dirty="0"/>
                  <a:t>και </a:t>
                </a:r>
                <a:r>
                  <a:rPr lang="el-GR" sz="2400" b="1" dirty="0"/>
                  <a:t>ονομάζεται</a:t>
                </a:r>
                <a:r>
                  <a:rPr lang="el-GR" sz="2400" dirty="0"/>
                  <a:t> ΣΧΕΤΙΚΟ ΜΗΚΟΣ (= λόγος μεταξύ του μήκους του πλοίου και του μήκους μιας πλευράς ενός κύβου του οποίου ο όγκος είναι ίσος με τον όγκο της γάστρας) ή </a:t>
                </a:r>
                <a:r>
                  <a:rPr lang="el-GR" sz="2400" b="1" dirty="0"/>
                  <a:t>ΣΥΝΤΕΛΕΣΤΗΣ ΛΥΓΗΡΟΤΗΤΑΣ</a:t>
                </a:r>
                <a:r>
                  <a:rPr lang="el-GR" sz="2400" dirty="0"/>
                  <a:t> (ή οξύτητας</a:t>
                </a:r>
                <a:r>
                  <a:rPr lang="el-GR" sz="2400" dirty="0" smtClean="0"/>
                  <a:t>).</a:t>
                </a:r>
                <a:endParaRPr lang="el-GR" sz="2400" dirty="0"/>
              </a:p>
              <a:p>
                <a:pPr marL="0" indent="0">
                  <a:spcBef>
                    <a:spcPts val="1800"/>
                  </a:spcBef>
                  <a:buNone/>
                </a:pPr>
                <a14:m>
                  <m:oMath xmlns:m="http://schemas.openxmlformats.org/officeDocument/2006/math">
                    <m:sSub>
                      <m:sSubPr>
                        <m:ctrlPr>
                          <a:rPr lang="el-GR" sz="2400" i="1" smtClean="0">
                            <a:latin typeface="Cambria Math"/>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sub>
                    </m:sSub>
                  </m:oMath>
                </a14:m>
                <a:r>
                  <a:rPr lang="en-US" sz="2400" dirty="0" smtClean="0"/>
                  <a:t> </a:t>
                </a:r>
                <a:r>
                  <a:rPr lang="el-GR" sz="2400" dirty="0"/>
                  <a:t>Ο συντελεστής αυτός σε συνδυασμό με τον   πρισματικό  συντελεστή εκφράζει την  οξύτητα της γάστρας (περισσότερο ή λιγότερο λεπτόγραμμο πλοίο).</a:t>
                </a:r>
              </a:p>
              <a:p>
                <a:pPr marL="0" indent="0">
                  <a:buNone/>
                </a:pP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12776"/>
                <a:ext cx="8229600" cy="5040560"/>
              </a:xfrm>
              <a:blipFill rotWithShape="1">
                <a:blip r:embed="rId2"/>
                <a:stretch>
                  <a:fillRect l="-1111" r="-185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032101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Αριθμός </a:t>
            </a:r>
            <a:r>
              <a:rPr lang="en-US" dirty="0">
                <a:solidFill>
                  <a:srgbClr val="004A82"/>
                </a:solidFill>
              </a:rPr>
              <a:t>FROUDE Fr</a:t>
            </a:r>
            <a:endParaRPr lang="el-GR" dirty="0">
              <a:solidFill>
                <a:srgbClr val="004A82"/>
              </a:solidFill>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l-GR" sz="2600" dirty="0" smtClean="0"/>
                  <a:t>Ο χαρακτηρισμός πλοίου ως προς την ταχύτητα που αναπτύσσει εξαρτάται από τον :</a:t>
                </a:r>
              </a:p>
              <a:p>
                <a:pPr marL="0" indent="0" algn="ctr">
                  <a:buNone/>
                </a:pPr>
                <a:r>
                  <a:rPr lang="el-GR" sz="2600" dirty="0"/>
                  <a:t>ΑΡΙΘΜΟ </a:t>
                </a:r>
                <a:r>
                  <a:rPr lang="en-US" sz="2600" dirty="0" smtClean="0"/>
                  <a:t>FROUDE </a:t>
                </a:r>
                <a:r>
                  <a:rPr lang="en-US" sz="2600" b="1" dirty="0" smtClean="0"/>
                  <a:t>Fr:</a:t>
                </a:r>
                <a:r>
                  <a:rPr lang="el-GR" sz="2600" dirty="0" smtClean="0"/>
                  <a:t> </a:t>
                </a:r>
                <a14:m>
                  <m:oMath xmlns:m="http://schemas.openxmlformats.org/officeDocument/2006/math">
                    <m:r>
                      <a:rPr lang="en-US" sz="2600" b="0" i="1" smtClean="0">
                        <a:latin typeface="Cambria Math" panose="02040503050406030204" pitchFamily="18" charset="0"/>
                      </a:rPr>
                      <m:t>𝐹𝑟</m:t>
                    </m:r>
                    <m:r>
                      <a:rPr lang="en-US" sz="2600" b="0" i="1" smtClean="0">
                        <a:latin typeface="Cambria Math" panose="02040503050406030204" pitchFamily="18" charset="0"/>
                      </a:rPr>
                      <m:t>=</m:t>
                    </m:r>
                    <m:f>
                      <m:fPr>
                        <m:ctrlPr>
                          <a:rPr lang="en-US" sz="2600" b="0" i="1" smtClean="0">
                            <a:latin typeface="Cambria Math"/>
                          </a:rPr>
                        </m:ctrlPr>
                      </m:fPr>
                      <m:num>
                        <m:r>
                          <a:rPr lang="en-US" sz="2600" b="0" i="1" smtClean="0">
                            <a:latin typeface="Cambria Math" panose="02040503050406030204" pitchFamily="18" charset="0"/>
                          </a:rPr>
                          <m:t>𝑉</m:t>
                        </m:r>
                      </m:num>
                      <m:den>
                        <m:rad>
                          <m:radPr>
                            <m:degHide m:val="on"/>
                            <m:ctrlPr>
                              <a:rPr lang="en-US" sz="2600" b="0" i="1" smtClean="0">
                                <a:latin typeface="Cambria Math"/>
                              </a:rPr>
                            </m:ctrlPr>
                          </m:radPr>
                          <m:deg/>
                          <m:e>
                            <m:r>
                              <a:rPr lang="en-US" sz="2600" b="0" i="1" smtClean="0">
                                <a:latin typeface="Cambria Math" panose="02040503050406030204" pitchFamily="18" charset="0"/>
                              </a:rPr>
                              <m:t>𝑔</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𝐿</m:t>
                            </m:r>
                          </m:e>
                        </m:rad>
                      </m:den>
                    </m:f>
                  </m:oMath>
                </a14:m>
                <a:endParaRPr lang="el-GR" sz="2600" dirty="0"/>
              </a:p>
              <a:p>
                <a:pPr marL="0" indent="0">
                  <a:buNone/>
                </a:pPr>
                <a:r>
                  <a:rPr lang="el-GR" sz="2600" dirty="0"/>
                  <a:t>V  = ταχύτητα  πλοίου   </a:t>
                </a:r>
                <a:r>
                  <a:rPr lang="el-GR" sz="2600" dirty="0" smtClean="0"/>
                  <a:t>(</a:t>
                </a:r>
                <a14:m>
                  <m:oMath xmlns:m="http://schemas.openxmlformats.org/officeDocument/2006/math">
                    <m:r>
                      <a:rPr lang="en-US" sz="2600" i="1" dirty="0" smtClean="0">
                        <a:latin typeface="Cambria Math" panose="02040503050406030204" pitchFamily="18" charset="0"/>
                      </a:rPr>
                      <m:t>𝑚</m:t>
                    </m:r>
                    <m:r>
                      <a:rPr lang="en-US" sz="2600" i="1" dirty="0" smtClean="0">
                        <a:latin typeface="Cambria Math" panose="02040503050406030204" pitchFamily="18" charset="0"/>
                      </a:rPr>
                      <m:t>/</m:t>
                    </m:r>
                    <m:r>
                      <m:rPr>
                        <m:sty m:val="p"/>
                      </m:rPr>
                      <a:rPr lang="en-US" sz="2600" i="1" dirty="0" smtClean="0">
                        <a:latin typeface="Cambria Math" panose="02040503050406030204" pitchFamily="18" charset="0"/>
                      </a:rPr>
                      <m:t>sec</m:t>
                    </m:r>
                  </m:oMath>
                </a14:m>
                <a:r>
                  <a:rPr lang="el-GR" sz="2600" dirty="0" smtClean="0"/>
                  <a:t>)</a:t>
                </a:r>
                <a:endParaRPr lang="el-GR" sz="2600" dirty="0"/>
              </a:p>
              <a:p>
                <a:pPr marL="0" indent="0">
                  <a:buNone/>
                </a:pPr>
                <a:r>
                  <a:rPr lang="el-GR" sz="2600" dirty="0"/>
                  <a:t>g  = επιτάχυνση βαρύτητας  (  </a:t>
                </a:r>
                <a14:m>
                  <m:oMath xmlns:m="http://schemas.openxmlformats.org/officeDocument/2006/math">
                    <m:r>
                      <a:rPr lang="en-US" sz="2600" b="0" i="1" smtClean="0">
                        <a:latin typeface="Cambria Math" panose="02040503050406030204" pitchFamily="18" charset="0"/>
                      </a:rPr>
                      <m:t>𝑚</m:t>
                    </m:r>
                    <m:r>
                      <a:rPr lang="en-US" sz="2600" b="0" i="1" smtClean="0">
                        <a:latin typeface="Cambria Math" panose="02040503050406030204" pitchFamily="18" charset="0"/>
                      </a:rPr>
                      <m:t>/</m:t>
                    </m:r>
                    <m:sSup>
                      <m:sSupPr>
                        <m:ctrlPr>
                          <a:rPr lang="en-US" sz="2600" b="0" i="1" smtClean="0">
                            <a:latin typeface="Cambria Math"/>
                          </a:rPr>
                        </m:ctrlPr>
                      </m:sSupPr>
                      <m:e>
                        <m:r>
                          <a:rPr lang="en-US" sz="2600" b="0" i="1" smtClean="0">
                            <a:latin typeface="Cambria Math" panose="02040503050406030204" pitchFamily="18" charset="0"/>
                          </a:rPr>
                          <m:t>𝑠𝑒𝑐</m:t>
                        </m:r>
                      </m:e>
                      <m:sup>
                        <m:r>
                          <a:rPr lang="en-US" sz="2600" b="0" i="1" smtClean="0">
                            <a:latin typeface="Cambria Math" panose="02040503050406030204" pitchFamily="18" charset="0"/>
                          </a:rPr>
                          <m:t>2</m:t>
                        </m:r>
                      </m:sup>
                    </m:sSup>
                  </m:oMath>
                </a14:m>
                <a:r>
                  <a:rPr lang="el-GR" sz="2600" dirty="0" smtClean="0"/>
                  <a:t>)</a:t>
                </a:r>
                <a:endParaRPr lang="el-GR" sz="2600" dirty="0"/>
              </a:p>
              <a:p>
                <a:pPr marL="0" indent="0">
                  <a:buNone/>
                </a:pPr>
                <a:r>
                  <a:rPr lang="el-GR" sz="2600" dirty="0"/>
                  <a:t>L  = μήκος του πλοίου  (</a:t>
                </a:r>
                <a14:m>
                  <m:oMath xmlns:m="http://schemas.openxmlformats.org/officeDocument/2006/math">
                    <m:r>
                      <a:rPr lang="en-US" sz="2600" i="1" dirty="0">
                        <a:latin typeface="Cambria Math" panose="02040503050406030204" pitchFamily="18" charset="0"/>
                      </a:rPr>
                      <m:t>𝑚</m:t>
                    </m:r>
                  </m:oMath>
                </a14:m>
                <a:r>
                  <a:rPr lang="el-GR" sz="2600" dirty="0"/>
                  <a:t>)</a:t>
                </a:r>
              </a:p>
              <a:p>
                <a:pPr marL="0" indent="0" algn="ctr">
                  <a:buNone/>
                </a:pPr>
                <a:r>
                  <a:rPr lang="el-GR" sz="2600" b="1" dirty="0"/>
                  <a:t>Ένα πλοίο ονομάζεται : </a:t>
                </a:r>
              </a:p>
              <a:p>
                <a:pPr marL="0" indent="0">
                  <a:buNone/>
                </a:pPr>
                <a:r>
                  <a:rPr lang="el-GR" sz="2600" dirty="0"/>
                  <a:t>Αργό ……………. </a:t>
                </a:r>
                <a:r>
                  <a:rPr lang="el-GR" sz="2600" dirty="0" smtClean="0"/>
                  <a:t>………</a:t>
                </a:r>
                <a:r>
                  <a:rPr lang="en-US" sz="2600" dirty="0" smtClean="0"/>
                  <a:t> </a:t>
                </a:r>
                <a14:m>
                  <m:oMath xmlns:m="http://schemas.openxmlformats.org/officeDocument/2006/math">
                    <m:r>
                      <a:rPr lang="en-US" sz="2600" b="0" i="1" smtClean="0">
                        <a:latin typeface="Cambria Math" panose="02040503050406030204" pitchFamily="18" charset="0"/>
                      </a:rPr>
                      <m:t>𝐹𝑟</m:t>
                    </m:r>
                    <m:r>
                      <a:rPr lang="en-US" sz="2600" b="0" i="1" smtClean="0">
                        <a:latin typeface="Cambria Math" panose="02040503050406030204" pitchFamily="18" charset="0"/>
                        <a:ea typeface="Cambria Math" panose="02040503050406030204" pitchFamily="18" charset="0"/>
                      </a:rPr>
                      <m:t>≤0,20</m:t>
                    </m:r>
                  </m:oMath>
                </a14:m>
                <a:endParaRPr lang="el-GR" sz="2600" dirty="0"/>
              </a:p>
              <a:p>
                <a:pPr marL="0" indent="0">
                  <a:buNone/>
                </a:pPr>
                <a:r>
                  <a:rPr lang="el-GR" sz="2600" dirty="0"/>
                  <a:t>Μεσαίας ταχύτητας  ……  </a:t>
                </a:r>
                <a14:m>
                  <m:oMath xmlns:m="http://schemas.openxmlformats.org/officeDocument/2006/math">
                    <m:r>
                      <a:rPr lang="en-US" sz="2600" b="0" i="0" smtClean="0">
                        <a:latin typeface="Cambria Math" panose="02040503050406030204" pitchFamily="18" charset="0"/>
                      </a:rPr>
                      <m:t>0,20 </m:t>
                    </m:r>
                    <m:r>
                      <a:rPr lang="en-US" sz="2600" b="0" i="1" smtClean="0">
                        <a:latin typeface="Cambria Math" panose="02040503050406030204" pitchFamily="18" charset="0"/>
                        <a:ea typeface="Cambria Math" panose="02040503050406030204" pitchFamily="18" charset="0"/>
                      </a:rPr>
                      <m:t>&lt;</m:t>
                    </m:r>
                    <m:r>
                      <a:rPr lang="en-US" sz="2600" i="1">
                        <a:latin typeface="Cambria Math" panose="02040503050406030204" pitchFamily="18" charset="0"/>
                      </a:rPr>
                      <m:t>𝐹𝑟</m:t>
                    </m:r>
                    <m:r>
                      <a:rPr lang="en-US" sz="2600" i="1">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35</m:t>
                    </m:r>
                  </m:oMath>
                </a14:m>
                <a:r>
                  <a:rPr lang="el-GR" sz="2600" dirty="0" smtClean="0"/>
                  <a:t>                     </a:t>
                </a:r>
                <a:endParaRPr lang="el-GR" sz="2600" dirty="0"/>
              </a:p>
              <a:p>
                <a:pPr marL="0" indent="0">
                  <a:buNone/>
                </a:pPr>
                <a:r>
                  <a:rPr lang="el-GR" sz="2600" dirty="0"/>
                  <a:t>Γρήγορο </a:t>
                </a:r>
                <a:r>
                  <a:rPr lang="el-GR" sz="2600" dirty="0" smtClean="0"/>
                  <a:t>…………………</a:t>
                </a:r>
                <a14:m>
                  <m:oMath xmlns:m="http://schemas.openxmlformats.org/officeDocument/2006/math">
                    <m:r>
                      <a:rPr lang="en-US" sz="2600" b="0" i="1" smtClean="0">
                        <a:latin typeface="Cambria Math" panose="02040503050406030204" pitchFamily="18" charset="0"/>
                      </a:rPr>
                      <m:t>𝐹𝑟</m:t>
                    </m:r>
                    <m:r>
                      <a:rPr lang="en-US" sz="2600" b="0" i="1" smtClean="0">
                        <a:latin typeface="Cambria Math" panose="02040503050406030204" pitchFamily="18" charset="0"/>
                        <a:ea typeface="Cambria Math" panose="02040503050406030204" pitchFamily="18" charset="0"/>
                      </a:rPr>
                      <m:t>&gt;0,35</m:t>
                    </m:r>
                  </m:oMath>
                </a14:m>
                <a:endParaRPr lang="el-GR" sz="2600" dirty="0"/>
              </a:p>
              <a:p>
                <a:pPr marL="0" indent="0">
                  <a:buNone/>
                </a:pPr>
                <a:endParaRPr lang="el-GR" sz="2600" dirty="0"/>
              </a:p>
              <a:p>
                <a:endParaRPr lang="el-GR" sz="2800" dirty="0"/>
              </a:p>
              <a:p>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333" t="-967" b="-217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427198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a:t>casd</a:t>
            </a:r>
            <a:r>
              <a:rPr lang="el-GR" sz="2000" dirty="0" smtClean="0"/>
              <a:t>. </a:t>
            </a:r>
            <a:r>
              <a:rPr lang="el-GR" sz="2000" smtClean="0"/>
              <a:t>Ενότητα 12</a:t>
            </a:r>
            <a:r>
              <a:rPr lang="en-US" sz="2000" smtClean="0"/>
              <a:t>:</a:t>
            </a:r>
            <a:r>
              <a:rPr lang="el-GR" sz="2000" dirty="0" smtClean="0"/>
              <a:t> </a:t>
            </a:r>
            <a:r>
              <a:rPr lang="el-GR" sz="2000" dirty="0"/>
              <a:t>Λόγοι Κύριων Διαστάσεων και Συντελεστές </a:t>
            </a:r>
            <a:r>
              <a:rPr lang="el-GR" sz="2000" dirty="0" smtClean="0"/>
              <a:t>Μορφής».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68615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24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solidFill>
                  <a:srgbClr val="004A82"/>
                </a:solidFill>
              </a:rPr>
              <a:t>Λόγοι κ</a:t>
            </a:r>
            <a:r>
              <a:rPr lang="el-GR" dirty="0">
                <a:solidFill>
                  <a:srgbClr val="004A82"/>
                </a:solidFill>
              </a:rPr>
              <a:t>ύ</a:t>
            </a:r>
            <a:r>
              <a:rPr lang="el-GR" dirty="0" smtClean="0">
                <a:solidFill>
                  <a:srgbClr val="004A82"/>
                </a:solidFill>
              </a:rPr>
              <a:t>ριων διαστάσεων </a:t>
            </a:r>
            <a:r>
              <a:rPr lang="el-GR" sz="3200" b="0" dirty="0" smtClean="0">
                <a:solidFill>
                  <a:srgbClr val="004A82"/>
                </a:solidFill>
              </a:rPr>
              <a:t>(1 από </a:t>
            </a:r>
            <a:r>
              <a:rPr lang="en-US" sz="3200" b="0" dirty="0" smtClean="0">
                <a:solidFill>
                  <a:srgbClr val="004A82"/>
                </a:solidFill>
              </a:rPr>
              <a:t>7</a:t>
            </a:r>
            <a:r>
              <a:rPr lang="el-GR" sz="3200" b="0" dirty="0" smtClean="0">
                <a:solidFill>
                  <a:srgbClr val="004A82"/>
                </a:solidFill>
              </a:rPr>
              <a:t>)</a:t>
            </a:r>
            <a:endParaRPr lang="el-GR" sz="3200" b="0" dirty="0"/>
          </a:p>
        </p:txBody>
      </p:sp>
      <p:sp>
        <p:nvSpPr>
          <p:cNvPr id="3" name="Θέση περιεχομένου 2"/>
          <p:cNvSpPr>
            <a:spLocks noGrp="1"/>
          </p:cNvSpPr>
          <p:nvPr>
            <p:ph idx="1"/>
          </p:nvPr>
        </p:nvSpPr>
        <p:spPr>
          <a:xfrm>
            <a:off x="479260" y="2348880"/>
            <a:ext cx="8229600" cy="2016224"/>
          </a:xfrm>
        </p:spPr>
        <p:txBody>
          <a:bodyPr>
            <a:normAutofit lnSpcReduction="10000"/>
          </a:bodyPr>
          <a:lstStyle/>
          <a:p>
            <a:pPr marL="0" indent="0" algn="ctr">
              <a:buNone/>
            </a:pPr>
            <a:r>
              <a:rPr lang="en-US" sz="2400" b="1" dirty="0"/>
              <a:t>L</a:t>
            </a:r>
            <a:r>
              <a:rPr lang="el-GR" sz="2400" b="1" dirty="0"/>
              <a:t>ΒΡ / Β : (3,0 – 9,5</a:t>
            </a:r>
            <a:r>
              <a:rPr lang="el-GR" sz="2400" b="1" dirty="0" smtClean="0"/>
              <a:t>)</a:t>
            </a:r>
          </a:p>
          <a:p>
            <a:pPr algn="ctr">
              <a:buNone/>
            </a:pPr>
            <a:r>
              <a:rPr lang="el-GR" sz="2400" b="1" dirty="0"/>
              <a:t>Αναφέρεται στη λεπτότητα του σκάφους. </a:t>
            </a:r>
          </a:p>
          <a:p>
            <a:pPr algn="ctr">
              <a:buNone/>
            </a:pPr>
            <a:r>
              <a:rPr lang="el-GR" sz="2400" b="1" dirty="0"/>
              <a:t>Επιδρά στην ταχύτητα του πλοίου , στην ευστάθεια και </a:t>
            </a:r>
            <a:r>
              <a:rPr lang="el-GR" sz="2400" b="1" dirty="0" smtClean="0"/>
              <a:t>στην ευελιξία </a:t>
            </a:r>
            <a:r>
              <a:rPr lang="el-GR" sz="2400" b="1" dirty="0"/>
              <a:t>του πλοίου.</a:t>
            </a:r>
          </a:p>
          <a:p>
            <a:pPr algn="ctr">
              <a:buNone/>
            </a:pPr>
            <a:r>
              <a:rPr lang="el-GR" sz="2400" b="1" dirty="0"/>
              <a:t> </a:t>
            </a:r>
            <a:r>
              <a:rPr lang="el-GR" sz="2400" b="1" baseline="-25000" dirty="0"/>
              <a:t>  </a:t>
            </a:r>
            <a:endParaRPr lang="el-GR" sz="2400" b="1" dirty="0"/>
          </a:p>
          <a:p>
            <a:pPr marL="0" indent="0" algn="ctr">
              <a:buNone/>
            </a:pP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391556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Λόγοι κύριων διαστάσεων </a:t>
            </a:r>
            <a:r>
              <a:rPr lang="el-GR" sz="3200" b="0" dirty="0" smtClean="0">
                <a:solidFill>
                  <a:srgbClr val="004A82"/>
                </a:solidFill>
              </a:rPr>
              <a:t>(2 </a:t>
            </a:r>
            <a:r>
              <a:rPr lang="el-GR" sz="3200" b="0" dirty="0">
                <a:solidFill>
                  <a:srgbClr val="004A82"/>
                </a:solidFill>
              </a:rPr>
              <a:t>από </a:t>
            </a:r>
            <a:r>
              <a:rPr lang="en-US" sz="3200" b="0" dirty="0" smtClean="0">
                <a:solidFill>
                  <a:srgbClr val="004A82"/>
                </a:solidFill>
              </a:rPr>
              <a:t>7</a:t>
            </a:r>
            <a:r>
              <a:rPr lang="el-GR" sz="3200" b="0" dirty="0" smtClean="0">
                <a:solidFill>
                  <a:srgbClr val="004A82"/>
                </a:solidFill>
              </a:rPr>
              <a:t>)</a:t>
            </a:r>
            <a:endParaRPr lang="el-GR" dirty="0"/>
          </a:p>
        </p:txBody>
      </p:sp>
      <p:sp>
        <p:nvSpPr>
          <p:cNvPr id="3" name="Θέση περιεχομένου 2"/>
          <p:cNvSpPr>
            <a:spLocks noGrp="1"/>
          </p:cNvSpPr>
          <p:nvPr>
            <p:ph idx="1"/>
          </p:nvPr>
        </p:nvSpPr>
        <p:spPr>
          <a:xfrm>
            <a:off x="239804" y="1144226"/>
            <a:ext cx="6492436" cy="5426781"/>
          </a:xfrm>
        </p:spPr>
        <p:txBody>
          <a:bodyPr>
            <a:normAutofit/>
          </a:bodyPr>
          <a:lstStyle/>
          <a:p>
            <a:pPr marL="0" indent="0">
              <a:buNone/>
            </a:pPr>
            <a:r>
              <a:rPr lang="el-GR" sz="2200" dirty="0" smtClean="0"/>
              <a:t>Α1: μεγάλα πλοία αργά.</a:t>
            </a:r>
          </a:p>
          <a:p>
            <a:pPr marL="0" indent="0">
              <a:buNone/>
            </a:pPr>
            <a:r>
              <a:rPr lang="el-GR" sz="2200" dirty="0" smtClean="0"/>
              <a:t>Α2: φορτηγά πλοία αργά / μεσαίας ταχύτητας.</a:t>
            </a:r>
          </a:p>
          <a:p>
            <a:pPr marL="0" indent="0">
              <a:buNone/>
            </a:pPr>
            <a:r>
              <a:rPr lang="el-GR" sz="2200" dirty="0" smtClean="0"/>
              <a:t>Α3: φορτηγά πλοία μεσαίας ταχύτητας / γρήγορα.</a:t>
            </a:r>
          </a:p>
          <a:p>
            <a:pPr marL="0" indent="0">
              <a:buNone/>
            </a:pPr>
            <a:r>
              <a:rPr lang="el-GR" sz="2200" dirty="0" smtClean="0"/>
              <a:t>Α4: φορτηγά πλοία μεγάλης ταχύτητας.</a:t>
            </a:r>
          </a:p>
          <a:p>
            <a:pPr marL="0" indent="0">
              <a:buNone/>
            </a:pPr>
            <a:r>
              <a:rPr lang="el-GR" sz="2200" dirty="0" smtClean="0"/>
              <a:t>Α5: πλοία ακτοπλοΐας.</a:t>
            </a:r>
          </a:p>
          <a:p>
            <a:pPr marL="0" indent="0">
              <a:buNone/>
            </a:pPr>
            <a:r>
              <a:rPr lang="el-GR" sz="2200" dirty="0" smtClean="0"/>
              <a:t>Α6: επιβατηγά πλοία.</a:t>
            </a:r>
          </a:p>
          <a:p>
            <a:pPr marL="0" indent="0">
              <a:buNone/>
            </a:pPr>
            <a:r>
              <a:rPr lang="el-GR" sz="2200" dirty="0" smtClean="0"/>
              <a:t>Α7: επιβατηγά – οχηματαγωγά.</a:t>
            </a:r>
          </a:p>
          <a:p>
            <a:pPr marL="0" indent="0">
              <a:buNone/>
            </a:pPr>
            <a:r>
              <a:rPr lang="el-GR" sz="2200" dirty="0" smtClean="0"/>
              <a:t>Α8: αλιευτικά μεγάλα.</a:t>
            </a:r>
          </a:p>
          <a:p>
            <a:pPr marL="0" indent="0">
              <a:buNone/>
            </a:pPr>
            <a:r>
              <a:rPr lang="el-GR" sz="2200" dirty="0" smtClean="0"/>
              <a:t>Α9: αλιευτικά μικρά.</a:t>
            </a:r>
          </a:p>
          <a:p>
            <a:pPr marL="0" indent="0">
              <a:buNone/>
            </a:pPr>
            <a:r>
              <a:rPr lang="el-GR" sz="2200" dirty="0" smtClean="0"/>
              <a:t>Α10: ρυμουλκά.</a:t>
            </a:r>
          </a:p>
          <a:p>
            <a:pPr marL="0" indent="0">
              <a:buNone/>
            </a:pPr>
            <a:r>
              <a:rPr lang="el-GR" sz="2200" dirty="0" smtClean="0"/>
              <a:t>Α11: πολεμικά μεγάλα / μεσαία.</a:t>
            </a:r>
          </a:p>
          <a:p>
            <a:pPr marL="0" indent="0">
              <a:buNone/>
            </a:pPr>
            <a:r>
              <a:rPr lang="el-GR" sz="2200" dirty="0" smtClean="0"/>
              <a:t>Α12: πολεμικά μικρά.</a:t>
            </a:r>
          </a:p>
          <a:p>
            <a:pPr marL="0" indent="0">
              <a:buNone/>
            </a:pPr>
            <a:r>
              <a:rPr lang="el-GR" sz="2200" dirty="0" smtClean="0"/>
              <a:t>Α13: μικρά πλοία μεγάλης ταχύτητας.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7" name="Εικόνα 6"/>
          <p:cNvPicPr>
            <a:picLocks noChangeAspect="1"/>
          </p:cNvPicPr>
          <p:nvPr/>
        </p:nvPicPr>
        <p:blipFill>
          <a:blip r:embed="rId3"/>
          <a:stretch>
            <a:fillRect/>
          </a:stretch>
        </p:blipFill>
        <p:spPr>
          <a:xfrm>
            <a:off x="4477152" y="2852936"/>
            <a:ext cx="4538409" cy="2736304"/>
          </a:xfrm>
          <a:prstGeom prst="rect">
            <a:avLst/>
          </a:prstGeom>
        </p:spPr>
      </p:pic>
    </p:spTree>
    <p:extLst>
      <p:ext uri="{BB962C8B-B14F-4D97-AF65-F5344CB8AC3E}">
        <p14:creationId xmlns:p14="http://schemas.microsoft.com/office/powerpoint/2010/main" val="2422380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Λόγοι κύριων διαστάσεων </a:t>
            </a:r>
            <a:r>
              <a:rPr lang="el-GR" sz="3200" b="0" dirty="0" smtClean="0">
                <a:solidFill>
                  <a:srgbClr val="004A82"/>
                </a:solidFill>
              </a:rPr>
              <a:t>(3 </a:t>
            </a:r>
            <a:r>
              <a:rPr lang="el-GR" sz="3200" b="0" dirty="0">
                <a:solidFill>
                  <a:srgbClr val="004A82"/>
                </a:solidFill>
              </a:rPr>
              <a:t>από </a:t>
            </a:r>
            <a:r>
              <a:rPr lang="en-US" sz="3200" b="0" dirty="0" smtClean="0">
                <a:solidFill>
                  <a:srgbClr val="004A82"/>
                </a:solidFill>
              </a:rPr>
              <a:t>7</a:t>
            </a:r>
            <a:r>
              <a:rPr lang="el-GR" sz="3200" b="0" dirty="0" smtClean="0">
                <a:solidFill>
                  <a:srgbClr val="004A82"/>
                </a:solidFill>
              </a:rPr>
              <a:t>)</a:t>
            </a:r>
            <a:endParaRPr lang="el-GR" dirty="0"/>
          </a:p>
        </p:txBody>
      </p:sp>
      <p:sp>
        <p:nvSpPr>
          <p:cNvPr id="3" name="Θέση περιεχομένου 2"/>
          <p:cNvSpPr>
            <a:spLocks noGrp="1"/>
          </p:cNvSpPr>
          <p:nvPr>
            <p:ph idx="1"/>
          </p:nvPr>
        </p:nvSpPr>
        <p:spPr>
          <a:xfrm>
            <a:off x="489698" y="2276872"/>
            <a:ext cx="8229600" cy="1944216"/>
          </a:xfrm>
        </p:spPr>
        <p:txBody>
          <a:bodyPr>
            <a:normAutofit/>
          </a:bodyPr>
          <a:lstStyle/>
          <a:p>
            <a:pPr marL="0" indent="0" algn="ctr">
              <a:buNone/>
            </a:pPr>
            <a:r>
              <a:rPr lang="el-GR" sz="2400" b="1" dirty="0"/>
              <a:t>Β / d : (2,0 – 4,5)</a:t>
            </a:r>
          </a:p>
          <a:p>
            <a:pPr marL="0" indent="0" algn="ctr">
              <a:buNone/>
            </a:pPr>
            <a:r>
              <a:rPr lang="el-GR" sz="2400" b="1" dirty="0"/>
              <a:t>Αναφέρεται στην εγκάρσια διαμόρφωση της γάστρας.</a:t>
            </a:r>
          </a:p>
          <a:p>
            <a:pPr marL="0" indent="0" algn="ctr">
              <a:buNone/>
            </a:pPr>
            <a:r>
              <a:rPr lang="el-GR" sz="2400" b="1" dirty="0"/>
              <a:t> Επιδρά στην ευστάθεια του πλοίου , στην πρόωση του πλοίου.</a:t>
            </a:r>
          </a:p>
          <a:p>
            <a:pPr marL="0" indent="0" algn="ctr">
              <a:buNone/>
            </a:pP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091245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Λόγοι κύριων διαστάσεων </a:t>
            </a:r>
            <a:r>
              <a:rPr lang="el-GR" sz="3200" b="0" dirty="0" smtClean="0">
                <a:solidFill>
                  <a:srgbClr val="004A82"/>
                </a:solidFill>
              </a:rPr>
              <a:t>(4 </a:t>
            </a:r>
            <a:r>
              <a:rPr lang="el-GR" sz="3200" b="0" dirty="0">
                <a:solidFill>
                  <a:srgbClr val="004A82"/>
                </a:solidFill>
              </a:rPr>
              <a:t>από </a:t>
            </a:r>
            <a:r>
              <a:rPr lang="en-US" sz="3200" b="0" dirty="0" smtClean="0">
                <a:solidFill>
                  <a:srgbClr val="004A82"/>
                </a:solidFill>
              </a:rPr>
              <a:t>7</a:t>
            </a:r>
            <a:r>
              <a:rPr lang="el-GR" sz="3200" b="0" dirty="0" smtClean="0">
                <a:solidFill>
                  <a:srgbClr val="004A82"/>
                </a:solidFill>
              </a:rPr>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5" name="Θέση περιεχομένου 2"/>
          <p:cNvSpPr>
            <a:spLocks noGrp="1"/>
          </p:cNvSpPr>
          <p:nvPr>
            <p:ph idx="1"/>
          </p:nvPr>
        </p:nvSpPr>
        <p:spPr>
          <a:xfrm>
            <a:off x="179512" y="1112131"/>
            <a:ext cx="7416824" cy="5426781"/>
          </a:xfrm>
        </p:spPr>
        <p:txBody>
          <a:bodyPr>
            <a:normAutofit/>
          </a:bodyPr>
          <a:lstStyle/>
          <a:p>
            <a:pPr marL="0" indent="0">
              <a:buNone/>
            </a:pPr>
            <a:r>
              <a:rPr lang="el-GR" sz="2200" dirty="0" smtClean="0"/>
              <a:t>Α1: μεγάλα πλοία αργά.</a:t>
            </a:r>
          </a:p>
          <a:p>
            <a:pPr marL="0" indent="0">
              <a:buNone/>
            </a:pPr>
            <a:r>
              <a:rPr lang="el-GR" sz="2200" dirty="0" smtClean="0"/>
              <a:t>Α2: φορτηγά πλοία αργά / μεσαίας ταχύτητας.</a:t>
            </a:r>
          </a:p>
          <a:p>
            <a:pPr marL="0" indent="0">
              <a:buNone/>
            </a:pPr>
            <a:r>
              <a:rPr lang="el-GR" sz="2200" dirty="0" smtClean="0"/>
              <a:t>Α3: φορτηγά πλοία μεσαίας ταχύτητας / γρήγορα.</a:t>
            </a:r>
          </a:p>
          <a:p>
            <a:pPr marL="0" indent="0">
              <a:buNone/>
            </a:pPr>
            <a:r>
              <a:rPr lang="el-GR" sz="2200" dirty="0" smtClean="0"/>
              <a:t>Α4: φορτηγά πλοία μεγάλης ταχύτητας.</a:t>
            </a:r>
          </a:p>
          <a:p>
            <a:pPr marL="0" indent="0">
              <a:buNone/>
            </a:pPr>
            <a:r>
              <a:rPr lang="el-GR" sz="2200" dirty="0" smtClean="0"/>
              <a:t>Α5: πλοία ακτοπλοΐας.</a:t>
            </a:r>
          </a:p>
          <a:p>
            <a:pPr marL="0" indent="0">
              <a:buNone/>
            </a:pPr>
            <a:r>
              <a:rPr lang="el-GR" sz="2200" dirty="0" smtClean="0"/>
              <a:t>Α6: επιβατηγά πλοία.</a:t>
            </a:r>
          </a:p>
          <a:p>
            <a:pPr marL="0" indent="0">
              <a:buNone/>
            </a:pPr>
            <a:r>
              <a:rPr lang="el-GR" sz="2200" dirty="0" smtClean="0"/>
              <a:t>Α7: επιβατηγά – οχηματαγωγά.</a:t>
            </a:r>
          </a:p>
          <a:p>
            <a:pPr marL="0" indent="0">
              <a:buNone/>
            </a:pPr>
            <a:r>
              <a:rPr lang="el-GR" sz="2200" dirty="0" smtClean="0"/>
              <a:t>Α8: αλιευτικά μεγάλα.</a:t>
            </a:r>
          </a:p>
          <a:p>
            <a:pPr marL="0" indent="0">
              <a:buNone/>
            </a:pPr>
            <a:r>
              <a:rPr lang="el-GR" sz="2200" dirty="0" smtClean="0"/>
              <a:t>Α9: αλιευτικά μικρά.</a:t>
            </a:r>
          </a:p>
          <a:p>
            <a:pPr marL="0" indent="0">
              <a:buNone/>
            </a:pPr>
            <a:r>
              <a:rPr lang="el-GR" sz="2200" dirty="0" smtClean="0"/>
              <a:t>Α10: ρυμουλκά.</a:t>
            </a:r>
          </a:p>
          <a:p>
            <a:pPr marL="0" indent="0">
              <a:buNone/>
            </a:pPr>
            <a:r>
              <a:rPr lang="el-GR" sz="2200" dirty="0" smtClean="0"/>
              <a:t>Α11: πολεμικά μεγάλα / μεσαία.</a:t>
            </a:r>
          </a:p>
          <a:p>
            <a:pPr marL="0" indent="0">
              <a:buNone/>
            </a:pPr>
            <a:r>
              <a:rPr lang="el-GR" sz="2200" dirty="0" smtClean="0"/>
              <a:t>Α12: πολεμικά μικρά.</a:t>
            </a:r>
          </a:p>
          <a:p>
            <a:pPr marL="0" indent="0">
              <a:buNone/>
            </a:pPr>
            <a:r>
              <a:rPr lang="el-GR" sz="2200" dirty="0" smtClean="0"/>
              <a:t>Α13: μικρά πλοία μεγάλης ταχύτητας.</a:t>
            </a:r>
          </a:p>
          <a:p>
            <a:endParaRPr lang="el-GR" sz="2200" dirty="0"/>
          </a:p>
        </p:txBody>
      </p:sp>
      <p:pic>
        <p:nvPicPr>
          <p:cNvPr id="6" name="Εικόνα 5"/>
          <p:cNvPicPr>
            <a:picLocks noChangeAspect="1"/>
          </p:cNvPicPr>
          <p:nvPr/>
        </p:nvPicPr>
        <p:blipFill>
          <a:blip r:embed="rId2"/>
          <a:stretch>
            <a:fillRect/>
          </a:stretch>
        </p:blipFill>
        <p:spPr>
          <a:xfrm>
            <a:off x="4582344" y="3212976"/>
            <a:ext cx="4419271" cy="2508414"/>
          </a:xfrm>
          <a:prstGeom prst="rect">
            <a:avLst/>
          </a:prstGeom>
        </p:spPr>
      </p:pic>
    </p:spTree>
    <p:extLst>
      <p:ext uri="{BB962C8B-B14F-4D97-AF65-F5344CB8AC3E}">
        <p14:creationId xmlns:p14="http://schemas.microsoft.com/office/powerpoint/2010/main" val="62394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Λόγοι κύριων διαστάσεων </a:t>
            </a:r>
            <a:r>
              <a:rPr lang="el-GR" sz="3200" b="0" dirty="0" smtClean="0">
                <a:solidFill>
                  <a:srgbClr val="004A82"/>
                </a:solidFill>
              </a:rPr>
              <a:t>(5 </a:t>
            </a:r>
            <a:r>
              <a:rPr lang="el-GR" sz="3200" b="0" dirty="0">
                <a:solidFill>
                  <a:srgbClr val="004A82"/>
                </a:solidFill>
              </a:rPr>
              <a:t>από </a:t>
            </a:r>
            <a:r>
              <a:rPr lang="en-US" sz="3200" b="0" dirty="0" smtClean="0">
                <a:solidFill>
                  <a:srgbClr val="004A82"/>
                </a:solidFill>
              </a:rPr>
              <a:t>7</a:t>
            </a:r>
            <a:r>
              <a:rPr lang="el-GR" sz="3200" b="0" dirty="0" smtClean="0">
                <a:solidFill>
                  <a:srgbClr val="004A82"/>
                </a:solidFill>
              </a:rPr>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1"/>
                <a:ext cx="8435280" cy="5524723"/>
              </a:xfrm>
            </p:spPr>
            <p:txBody>
              <a:bodyPr>
                <a:noAutofit/>
              </a:bodyPr>
              <a:lstStyle/>
              <a:p>
                <a:pPr marL="0" indent="0">
                  <a:spcBef>
                    <a:spcPts val="600"/>
                  </a:spcBef>
                  <a:buNone/>
                </a:pPr>
                <a:r>
                  <a:rPr lang="el-GR" sz="2100" b="1" dirty="0" smtClean="0"/>
                  <a:t>LΒΡ / D : (7,0 – 17)</a:t>
                </a:r>
              </a:p>
              <a:p>
                <a:pPr marL="0" indent="0">
                  <a:spcBef>
                    <a:spcPts val="600"/>
                  </a:spcBef>
                  <a:buNone/>
                </a:pPr>
                <a:r>
                  <a:rPr lang="el-GR" sz="2100" dirty="0"/>
                  <a:t>Δίδει κατά προσέγγιση το μέτρο ακαμψίας του σκάφους. Επιδρά στην ικανότητα του σκάφους να ανθίσταται στην κάμψη. </a:t>
                </a:r>
              </a:p>
              <a:p>
                <a:pPr>
                  <a:spcBef>
                    <a:spcPts val="600"/>
                  </a:spcBef>
                </a:pPr>
                <a:r>
                  <a:rPr lang="el-GR" sz="2100" dirty="0" smtClean="0"/>
                  <a:t>Σύμφωνα </a:t>
                </a:r>
                <a:r>
                  <a:rPr lang="el-GR" sz="2100" dirty="0"/>
                  <a:t>με τις διατάξεις της Δ.Σ.Γ.Φ. το όριο είναι </a:t>
                </a:r>
                <a:r>
                  <a:rPr lang="el-GR" sz="2100" dirty="0" smtClean="0"/>
                  <a:t>με </a:t>
                </a:r>
                <a:r>
                  <a:rPr lang="el-GR" sz="2100" dirty="0"/>
                  <a:t>προβλεπόμενες διορθώσεις στο ύψος </a:t>
                </a:r>
                <a:r>
                  <a:rPr lang="el-GR" sz="2100" dirty="0" err="1"/>
                  <a:t>εξάλλων</a:t>
                </a:r>
                <a:r>
                  <a:rPr lang="el-GR" sz="2100" dirty="0"/>
                  <a:t> εάν ο πραγματικός λόγος </a:t>
                </a:r>
                <a:r>
                  <a:rPr lang="el-GR" sz="2100" dirty="0" smtClean="0"/>
                  <a:t> υπερβαίνει </a:t>
                </a:r>
                <a:r>
                  <a:rPr lang="el-GR" sz="2100" dirty="0"/>
                  <a:t>το 15</a:t>
                </a:r>
                <a:r>
                  <a:rPr lang="el-GR" sz="2100" dirty="0" smtClean="0"/>
                  <a:t>. </a:t>
                </a:r>
                <a14:m>
                  <m:oMath xmlns:m="http://schemas.openxmlformats.org/officeDocument/2006/math">
                    <m:f>
                      <m:fPr>
                        <m:ctrlPr>
                          <a:rPr lang="el-GR" sz="2100" i="1" smtClean="0">
                            <a:latin typeface="Cambria Math"/>
                          </a:rPr>
                        </m:ctrlPr>
                      </m:fPr>
                      <m:num>
                        <m:r>
                          <m:rPr>
                            <m:sty m:val="p"/>
                          </m:rPr>
                          <a:rPr lang="en-US" sz="2100" b="0" i="0" smtClean="0">
                            <a:latin typeface="Cambria Math" panose="02040503050406030204" pitchFamily="18" charset="0"/>
                          </a:rPr>
                          <m:t>L</m:t>
                        </m:r>
                      </m:num>
                      <m:den>
                        <m:r>
                          <a:rPr lang="en-US" sz="2100" b="0" i="1" smtClean="0">
                            <a:latin typeface="Cambria Math" panose="02040503050406030204" pitchFamily="18" charset="0"/>
                          </a:rPr>
                          <m:t>𝐷</m:t>
                        </m:r>
                      </m:den>
                    </m:f>
                    <m:r>
                      <a:rPr lang="el-GR" sz="210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15</m:t>
                    </m:r>
                  </m:oMath>
                </a14:m>
                <a:endParaRPr lang="el-GR" sz="2100" dirty="0"/>
              </a:p>
              <a:p>
                <a:pPr>
                  <a:spcBef>
                    <a:spcPts val="600"/>
                  </a:spcBef>
                </a:pPr>
                <a:r>
                  <a:rPr lang="el-GR" sz="2100" dirty="0" smtClean="0"/>
                  <a:t>Οι </a:t>
                </a:r>
                <a:r>
                  <a:rPr lang="el-GR" sz="2100" dirty="0"/>
                  <a:t>κανονισμοί αντοχής των Νηογνωμόνων ορίζουν ανώτατο όριο του λόγου </a:t>
                </a:r>
                <a14:m>
                  <m:oMath xmlns:m="http://schemas.openxmlformats.org/officeDocument/2006/math">
                    <m:f>
                      <m:fPr>
                        <m:ctrlPr>
                          <a:rPr lang="el-GR" sz="2100" i="1" smtClean="0">
                            <a:latin typeface="Cambria Math"/>
                          </a:rPr>
                        </m:ctrlPr>
                      </m:fPr>
                      <m:num>
                        <m:r>
                          <a:rPr lang="en-US" sz="2100" b="0" i="1" smtClean="0">
                            <a:latin typeface="Cambria Math" panose="02040503050406030204" pitchFamily="18" charset="0"/>
                          </a:rPr>
                          <m:t>𝐿</m:t>
                        </m:r>
                      </m:num>
                      <m:den>
                        <m:r>
                          <a:rPr lang="en-US" sz="2100" b="0" i="1" smtClean="0">
                            <a:latin typeface="Cambria Math" panose="02040503050406030204" pitchFamily="18" charset="0"/>
                          </a:rPr>
                          <m:t>𝐷</m:t>
                        </m:r>
                      </m:den>
                    </m:f>
                  </m:oMath>
                </a14:m>
                <a:endParaRPr lang="el-GR" sz="2100" dirty="0"/>
              </a:p>
              <a:p>
                <a:pPr marL="0" indent="0">
                  <a:spcBef>
                    <a:spcPts val="600"/>
                  </a:spcBef>
                  <a:buNone/>
                </a:pPr>
                <a:r>
                  <a:rPr lang="el-GR" sz="2100" dirty="0"/>
                  <a:t>(14 – 16 ανάλογα τον Νηογνώμονα) , απαιτείται δε έγκριση από το Νηογνώμονα της διαμήκους αντοχής εάν  ο πραγματικός λόγος υπερβαίνει το όριο αυτό.  </a:t>
                </a:r>
              </a:p>
              <a:p>
                <a:pPr marL="0" indent="0">
                  <a:spcBef>
                    <a:spcPts val="600"/>
                  </a:spcBef>
                  <a:buNone/>
                </a:pPr>
                <a:r>
                  <a:rPr lang="el-GR" sz="2100" b="1" dirty="0"/>
                  <a:t>Β / D : (1,4 – 2,5)</a:t>
                </a:r>
              </a:p>
              <a:p>
                <a:pPr marL="0" indent="0">
                  <a:spcBef>
                    <a:spcPts val="600"/>
                  </a:spcBef>
                  <a:buNone/>
                </a:pPr>
                <a:r>
                  <a:rPr lang="el-GR" sz="2100" dirty="0"/>
                  <a:t>Αναφέρεται στην εγκάρσια διαμόρφωση της γάστρας.</a:t>
                </a:r>
              </a:p>
              <a:p>
                <a:pPr marL="0" indent="0">
                  <a:spcBef>
                    <a:spcPts val="600"/>
                  </a:spcBef>
                  <a:buNone/>
                </a:pPr>
                <a:r>
                  <a:rPr lang="el-GR" sz="2100" dirty="0" smtClean="0"/>
                  <a:t>Επιδρά </a:t>
                </a:r>
                <a:r>
                  <a:rPr lang="el-GR" sz="2100" dirty="0"/>
                  <a:t>στην ευστάθεια του πλοίου  και στη διαμήκη αντοχή του σκάφους.</a:t>
                </a:r>
              </a:p>
              <a:p>
                <a:pPr>
                  <a:spcBef>
                    <a:spcPts val="600"/>
                  </a:spcBef>
                </a:pPr>
                <a:endParaRPr lang="el-GR" sz="21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1"/>
                <a:ext cx="8435280" cy="5524723"/>
              </a:xfrm>
              <a:blipFill rotWithShape="1">
                <a:blip r:embed="rId2"/>
                <a:stretch>
                  <a:fillRect l="-795" t="-662" r="-28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635919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Λόγοι κύριων διαστάσεων </a:t>
            </a:r>
            <a:r>
              <a:rPr lang="el-GR" sz="3200" b="0" dirty="0" smtClean="0">
                <a:solidFill>
                  <a:srgbClr val="004A82"/>
                </a:solidFill>
              </a:rPr>
              <a:t>(</a:t>
            </a:r>
            <a:r>
              <a:rPr lang="en-US" sz="3200" b="0" dirty="0" smtClean="0">
                <a:solidFill>
                  <a:srgbClr val="004A82"/>
                </a:solidFill>
              </a:rPr>
              <a:t>6</a:t>
            </a:r>
            <a:r>
              <a:rPr lang="el-GR" sz="3200" b="0" dirty="0" smtClean="0">
                <a:solidFill>
                  <a:srgbClr val="004A82"/>
                </a:solidFill>
              </a:rPr>
              <a:t> </a:t>
            </a:r>
            <a:r>
              <a:rPr lang="el-GR" sz="3200" b="0" dirty="0">
                <a:solidFill>
                  <a:srgbClr val="004A82"/>
                </a:solidFill>
              </a:rPr>
              <a:t>από </a:t>
            </a:r>
            <a:r>
              <a:rPr lang="en-US" sz="3200" b="0" dirty="0" smtClean="0">
                <a:solidFill>
                  <a:srgbClr val="004A82"/>
                </a:solidFill>
              </a:rPr>
              <a:t>7</a:t>
            </a:r>
            <a:r>
              <a:rPr lang="el-GR" sz="3200" b="0" dirty="0" smtClean="0">
                <a:solidFill>
                  <a:srgbClr val="004A82"/>
                </a:solidFill>
              </a:rPr>
              <a:t>)</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sz="2400" b="1" dirty="0"/>
              <a:t>D / d : (1,1 – 2,2)</a:t>
            </a:r>
          </a:p>
          <a:p>
            <a:pPr marL="0" indent="0" algn="ctr">
              <a:buNone/>
            </a:pPr>
            <a:r>
              <a:rPr lang="el-GR" sz="2400" b="1" dirty="0"/>
              <a:t>Αναφέρεται στην κατακόρυφη έκταση του σκάφους κάτω και πάνω από την ίσαλο.</a:t>
            </a:r>
          </a:p>
          <a:p>
            <a:pPr marL="0" indent="0" algn="ctr">
              <a:buNone/>
            </a:pPr>
            <a:r>
              <a:rPr lang="el-GR" sz="2400" b="1" dirty="0"/>
              <a:t> Επιδρά στην εφεδρική άνωση και στην ευστάθεια του πλοίου κατά τον </a:t>
            </a:r>
            <a:r>
              <a:rPr lang="el-GR" sz="2400" b="1" dirty="0" err="1"/>
              <a:t>πλού</a:t>
            </a:r>
            <a:r>
              <a:rPr lang="el-GR" sz="2400" b="1" dirty="0"/>
              <a:t>.</a:t>
            </a:r>
          </a:p>
          <a:p>
            <a:pPr marL="0" indent="0" algn="ctr">
              <a:buNone/>
            </a:pP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5592804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pmlatenew">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tepmlatenew</Template>
  <TotalTime>15</TotalTime>
  <Words>2663</Words>
  <Application>Microsoft Office PowerPoint</Application>
  <PresentationFormat>Προβολή στην οθόνη (4:3)</PresentationFormat>
  <Paragraphs>299</Paragraphs>
  <Slides>38</Slides>
  <Notes>8</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42" baseType="lpstr">
      <vt:lpstr>tepmlatenew</vt:lpstr>
      <vt:lpstr>OC_template_updated</vt:lpstr>
      <vt:lpstr>1_OC_template_updated</vt:lpstr>
      <vt:lpstr>Γράφημα</vt:lpstr>
      <vt:lpstr>Ναυπηγικό σχέδιο και αρχές casd</vt:lpstr>
      <vt:lpstr>Λόγοι κύριων διαστάσεων και Συντελεστές μορφής</vt:lpstr>
      <vt:lpstr>Είναι χρήσιμοι για</vt:lpstr>
      <vt:lpstr>Λόγοι κύριων διαστάσεων (1 από 7)</vt:lpstr>
      <vt:lpstr>Λόγοι κύριων διαστάσεων (2 από 7)</vt:lpstr>
      <vt:lpstr>Λόγοι κύριων διαστάσεων (3 από 7)</vt:lpstr>
      <vt:lpstr>Λόγοι κύριων διαστάσεων (4 από 7)</vt:lpstr>
      <vt:lpstr>Λόγοι κύριων διαστάσεων (5 από 7)</vt:lpstr>
      <vt:lpstr>Λόγοι κύριων διαστάσεων (6 από 7)</vt:lpstr>
      <vt:lpstr>Λόγοι κύριων διαστάσεων (7 από 7)</vt:lpstr>
      <vt:lpstr>Συντελεστές μορφής</vt:lpstr>
      <vt:lpstr>Διακρίνονται  σε</vt:lpstr>
      <vt:lpstr>Συντελεστές επιφάνειας</vt:lpstr>
      <vt:lpstr>Συντελεστής μέσης τομής  (Midship section coefficient) (1 από 3)</vt:lpstr>
      <vt:lpstr>Συντελεστής μέσης τομής  (Midship section coefficient) (2 από 3)</vt:lpstr>
      <vt:lpstr>Συντελεστής μέσης τομής  (Midship section coefficient) (3 από 3)</vt:lpstr>
      <vt:lpstr>Συντελεστής   ισάλου   επιφάνειας   (Waterplane coefficient) (1 από 3)</vt:lpstr>
      <vt:lpstr>Συντελεστής   ισάλου   επιφάνειας   (Waterplane coefficient) (2 από 3)</vt:lpstr>
      <vt:lpstr>Συντελεστής   ισάλου   επιφάνειας   (Waterplane coefficient) (3 από 3)</vt:lpstr>
      <vt:lpstr>Συντελεστής πλευρικής βρεχόμενης επιφάνειας (1 από 2)</vt:lpstr>
      <vt:lpstr>Συντελεστής πλευρικής βρεχόμενης επιφάνειας (2 από 2)</vt:lpstr>
      <vt:lpstr>Συντελεστές όγκου</vt:lpstr>
      <vt:lpstr>Συντελεστής εκτοπίσματος (γάστρας)  (block coefficient) (1 από 3)</vt:lpstr>
      <vt:lpstr>Συντελεστής εκτοπίσματος (γάστρας)  (block coefficient) (2 από 3)</vt:lpstr>
      <vt:lpstr>Συντελεστής εκτοπίσματος (γάστρας)  (block coefficient) (3 από 3)</vt:lpstr>
      <vt:lpstr>Πρισματικός συντελεστής  (prismatic coefficient) (1 από 3)</vt:lpstr>
      <vt:lpstr>Πρισματικός συντελεστής  (prismatic coefficient) (2 από 3)</vt:lpstr>
      <vt:lpstr>Πρισματικός συντελεστής  (prismatic coefficient) (3 από 3)</vt:lpstr>
      <vt:lpstr>Κατακόρυφος Πρισματικός συντελεστής (vertical prismatic coefficient)</vt:lpstr>
      <vt:lpstr>Ογκομετρικός συντελεστής ή Σχετικός όγκος (ως προς μήκος) </vt:lpstr>
      <vt:lpstr>Αριθμός FROUDE Fr</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dc:title>
  <dc:creator>opencourses@teiath.gr</dc:creator>
  <cp:lastModifiedBy>fkaram2</cp:lastModifiedBy>
  <cp:revision>5</cp:revision>
  <dcterms:created xsi:type="dcterms:W3CDTF">2014-10-25T13:35:50Z</dcterms:created>
  <dcterms:modified xsi:type="dcterms:W3CDTF">2015-06-04T07:09:12Z</dcterms:modified>
</cp:coreProperties>
</file>