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53"/>
  </p:notesMasterIdLst>
  <p:handoutMasterIdLst>
    <p:handoutMasterId r:id="rId54"/>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257" r:id="rId46"/>
    <p:sldId id="262" r:id="rId47"/>
    <p:sldId id="264" r:id="rId48"/>
    <p:sldId id="310" r:id="rId49"/>
    <p:sldId id="311" r:id="rId50"/>
    <p:sldId id="266" r:id="rId51"/>
    <p:sldId id="261" r:id="rId52"/>
  </p:sldIdLst>
  <p:sldSz cx="9144000" cy="6858000" type="screen4x3"/>
  <p:notesSz cx="7104063" cy="10234613"/>
  <p:custDataLst>
    <p:tags r:id="rId5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3576596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43</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44</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45</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46</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48</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49</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altLang="el-GR" sz="120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3011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2436355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976538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2676291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altLang="el-GR" dirty="0" smtClean="0">
              <a:solidFill>
                <a:srgbClr val="002060"/>
              </a:solidFill>
            </a:endParaRPr>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3125813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altLang="el-GR" sz="1200" u="none"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333394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l-GR" altLang="el-GR" sz="1200" u="none"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32628142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2997134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891112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457200" y="1268760"/>
            <a:ext cx="8229600" cy="4968552"/>
          </a:xfrm>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5740752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0743967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505102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902200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206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9612875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4912125"/>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05254946"/>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5498024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861200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5948938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323528" y="2564904"/>
            <a:ext cx="8496944" cy="2592288"/>
          </a:xfrm>
        </p:spPr>
        <p:txBody>
          <a:bodyPr>
            <a:normAutofit/>
          </a:bodyPr>
          <a:lstStyle/>
          <a:p>
            <a:pPr>
              <a:spcBef>
                <a:spcPts val="1200"/>
              </a:spcBef>
              <a:spcAft>
                <a:spcPts val="1200"/>
              </a:spcAft>
            </a:pPr>
            <a:r>
              <a:rPr lang="el-GR" sz="2800" b="1" dirty="0" smtClean="0"/>
              <a:t>Ενότητα 9</a:t>
            </a:r>
            <a:r>
              <a:rPr lang="el-GR" sz="2800" dirty="0" smtClean="0"/>
              <a:t>:</a:t>
            </a:r>
            <a:r>
              <a:rPr lang="en-US" sz="2800" dirty="0" smtClean="0"/>
              <a:t> </a:t>
            </a:r>
            <a:r>
              <a:rPr lang="el-GR" sz="2400" dirty="0"/>
              <a:t>Επινεφρίδια – Γονάδες</a:t>
            </a:r>
            <a:endParaRPr lang="el-GR" sz="2800" dirty="0"/>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Θεραπεία της υπογονιμότητας </a:t>
            </a:r>
            <a:r>
              <a:rPr lang="el-GR" sz="3200" b="0" dirty="0"/>
              <a:t>(γυναίκες) </a:t>
            </a:r>
            <a:r>
              <a:rPr lang="el-GR" sz="3200" b="0" dirty="0" smtClean="0"/>
              <a:t>(4 </a:t>
            </a:r>
            <a:r>
              <a:rPr lang="el-GR" sz="3200" b="0" dirty="0"/>
              <a:t>από 4)</a:t>
            </a:r>
            <a:endParaRPr lang="el-GR" dirty="0"/>
          </a:p>
        </p:txBody>
      </p:sp>
      <p:sp>
        <p:nvSpPr>
          <p:cNvPr id="6146" name="Rectangle 3"/>
          <p:cNvSpPr>
            <a:spLocks noGrp="1" noChangeArrowheads="1"/>
          </p:cNvSpPr>
          <p:nvPr>
            <p:ph idx="1"/>
          </p:nvPr>
        </p:nvSpPr>
        <p:spPr>
          <a:xfrm>
            <a:off x="457200" y="1484784"/>
            <a:ext cx="8229600" cy="4752528"/>
          </a:xfrm>
        </p:spPr>
        <p:txBody>
          <a:bodyPr>
            <a:noAutofit/>
          </a:bodyPr>
          <a:lstStyle/>
          <a:p>
            <a:pPr eaLnBrk="1" hangingPunct="1">
              <a:lnSpc>
                <a:spcPct val="110000"/>
              </a:lnSpc>
              <a:spcBef>
                <a:spcPts val="1000"/>
              </a:spcBef>
            </a:pPr>
            <a:r>
              <a:rPr lang="el-GR" altLang="el-GR" b="1" dirty="0" smtClean="0">
                <a:solidFill>
                  <a:srgbClr val="002060"/>
                </a:solidFill>
              </a:rPr>
              <a:t>Η θεραπεία με GnRH  είναι η θεραπεία εκλογής επί αποτυχίας της θεραπείας με γοναδοτροπίνες</a:t>
            </a:r>
            <a:r>
              <a:rPr lang="el-GR" altLang="el-GR" dirty="0" smtClean="0"/>
              <a:t>.  Η δε θεραπεία με γοναδοτροπίνες είναι η μόνη ενδεδειγμένη θεραπεία όταν το επίπεδο της βλάβης εδράζεται μόνο στην υπόφυση ή όταν συνυπάρχει και υποφυσιακή βλάβη.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dirty="0">
              <a:solidFill>
                <a:prstClr val="black"/>
              </a:solidFill>
            </a:endParaRPr>
          </a:p>
        </p:txBody>
      </p:sp>
    </p:spTree>
    <p:extLst>
      <p:ext uri="{BB962C8B-B14F-4D97-AF65-F5344CB8AC3E}">
        <p14:creationId xmlns:p14="http://schemas.microsoft.com/office/powerpoint/2010/main" val="2357214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sz="3400" dirty="0" smtClean="0"/>
              <a:t>Φάρμακα χρησιμοποιούμενα στην υποβοήθηση</a:t>
            </a:r>
            <a:br>
              <a:rPr lang="el-GR" sz="3400" dirty="0" smtClean="0"/>
            </a:br>
            <a:r>
              <a:rPr lang="el-GR" sz="3400" dirty="0" smtClean="0"/>
              <a:t>της αναπαραγωγής στην γυναίκα </a:t>
            </a:r>
            <a:r>
              <a:rPr lang="el-GR" sz="2800" b="0" dirty="0" smtClean="0"/>
              <a:t>(1 από 2)</a:t>
            </a:r>
            <a:endParaRPr lang="el-GR" sz="2800" b="0" dirty="0"/>
          </a:p>
        </p:txBody>
      </p:sp>
      <p:sp>
        <p:nvSpPr>
          <p:cNvPr id="7170" name="Rectangle 3"/>
          <p:cNvSpPr>
            <a:spLocks noGrp="1" noChangeArrowheads="1"/>
          </p:cNvSpPr>
          <p:nvPr>
            <p:ph idx="1"/>
          </p:nvPr>
        </p:nvSpPr>
        <p:spPr>
          <a:xfrm>
            <a:off x="457200" y="1484784"/>
            <a:ext cx="8363272" cy="5112568"/>
          </a:xfrm>
        </p:spPr>
        <p:txBody>
          <a:bodyPr>
            <a:noAutofit/>
          </a:bodyPr>
          <a:lstStyle/>
          <a:p>
            <a:pPr eaLnBrk="1" hangingPunct="1">
              <a:lnSpc>
                <a:spcPct val="110000"/>
              </a:lnSpc>
            </a:pPr>
            <a:r>
              <a:rPr lang="el-GR" altLang="el-GR" b="1" dirty="0" smtClean="0">
                <a:solidFill>
                  <a:srgbClr val="002060"/>
                </a:solidFill>
              </a:rPr>
              <a:t>Κιτρική </a:t>
            </a:r>
            <a:r>
              <a:rPr lang="el-GR" altLang="el-GR" b="1" dirty="0" smtClean="0">
                <a:solidFill>
                  <a:srgbClr val="002060"/>
                </a:solidFill>
              </a:rPr>
              <a:t>κλομιφένη</a:t>
            </a:r>
            <a:r>
              <a:rPr lang="el-GR" altLang="el-GR" b="1" dirty="0" smtClean="0">
                <a:solidFill>
                  <a:srgbClr val="002060"/>
                </a:solidFill>
              </a:rPr>
              <a:t>: </a:t>
            </a:r>
            <a:r>
              <a:rPr lang="el-GR" altLang="el-GR" dirty="0" smtClean="0"/>
              <a:t>Η κιτρική κλομιφένη ασκεί ήπια αντιοιστρογονική δράση. Η δομική ομοιότητά της με τα οιστρογόνα της  επιτρέπει να συνδέεται και να δεσμεύει τους οιστρογονικούς υποδοχείς.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dirty="0">
              <a:solidFill>
                <a:prstClr val="black"/>
              </a:solidFill>
            </a:endParaRPr>
          </a:p>
        </p:txBody>
      </p:sp>
    </p:spTree>
    <p:extLst>
      <p:ext uri="{BB962C8B-B14F-4D97-AF65-F5344CB8AC3E}">
        <p14:creationId xmlns:p14="http://schemas.microsoft.com/office/powerpoint/2010/main" val="498224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008112"/>
          </a:xfrm>
        </p:spPr>
        <p:txBody>
          <a:bodyPr>
            <a:noAutofit/>
          </a:bodyPr>
          <a:lstStyle/>
          <a:p>
            <a:r>
              <a:rPr lang="el-GR" sz="3400" dirty="0" smtClean="0"/>
              <a:t>Φάρμακα χρησιμοποιούμενα στην υποβοήθηση</a:t>
            </a:r>
            <a:br>
              <a:rPr lang="el-GR" sz="3400" dirty="0" smtClean="0"/>
            </a:br>
            <a:r>
              <a:rPr lang="el-GR" sz="3400" dirty="0" smtClean="0"/>
              <a:t>της αναπαραγωγής στην γυναίκα </a:t>
            </a:r>
            <a:r>
              <a:rPr lang="el-GR" sz="2800" b="0" dirty="0" smtClean="0"/>
              <a:t>(2 από 2)</a:t>
            </a:r>
            <a:endParaRPr lang="el-GR" sz="2800" b="0" dirty="0"/>
          </a:p>
        </p:txBody>
      </p:sp>
      <p:sp>
        <p:nvSpPr>
          <p:cNvPr id="7170" name="Rectangle 3"/>
          <p:cNvSpPr>
            <a:spLocks noGrp="1" noChangeArrowheads="1"/>
          </p:cNvSpPr>
          <p:nvPr>
            <p:ph idx="1"/>
          </p:nvPr>
        </p:nvSpPr>
        <p:spPr>
          <a:xfrm>
            <a:off x="457200" y="1484784"/>
            <a:ext cx="8363272" cy="5112568"/>
          </a:xfrm>
        </p:spPr>
        <p:txBody>
          <a:bodyPr>
            <a:noAutofit/>
          </a:bodyPr>
          <a:lstStyle/>
          <a:p>
            <a:pPr eaLnBrk="1" hangingPunct="1">
              <a:lnSpc>
                <a:spcPct val="110000"/>
              </a:lnSpc>
            </a:pPr>
            <a:r>
              <a:rPr lang="el-GR" altLang="el-GR" dirty="0" smtClean="0"/>
              <a:t>Η βασική ένδειξη για την χορήγηση κιτρικής κλομιφένης είναι η ανωοθυλακιορρηξία.  </a:t>
            </a:r>
          </a:p>
          <a:p>
            <a:pPr eaLnBrk="1" hangingPunct="1">
              <a:lnSpc>
                <a:spcPct val="110000"/>
              </a:lnSpc>
            </a:pPr>
            <a:r>
              <a:rPr lang="el-GR" altLang="el-GR" dirty="0" smtClean="0"/>
              <a:t>Το φάρμακο χορηγείται για πρόκληση ωοθυλακιορρηξίας στις γυναίκες της Ομάδας 2, σύμφωνα με την κατάταξη της Παγκόσμιας Οργάνωσης Υγείας (WHO), σε γυναίκες, δηλαδή, με φυσιολογικά επίπεδα γοναδοτροπινών και οιστραδιόλης, στις οποίες, όμως, δεν παρατηρείται κυκλική έκκριση γοναδοτροπινών.  </a:t>
            </a:r>
          </a:p>
          <a:p>
            <a:pPr eaLnBrk="1" hangingPunct="1">
              <a:lnSpc>
                <a:spcPct val="110000"/>
              </a:lnSpc>
            </a:pPr>
            <a:r>
              <a:rPr lang="el-GR" altLang="el-GR" dirty="0" smtClean="0"/>
              <a:t>Πρέπει να αποκλεισθούν οργανικές βλάβες της υπόφυσης, των επινεφριδίων και του θυρεοειδή αδένα, που απαιτούν ειδική θεραπεία πριν από την έναρξη χορήγηση κλομιφένης.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dirty="0">
              <a:solidFill>
                <a:prstClr val="black"/>
              </a:solidFill>
            </a:endParaRPr>
          </a:p>
        </p:txBody>
      </p:sp>
    </p:spTree>
    <p:extLst>
      <p:ext uri="{BB962C8B-B14F-4D97-AF65-F5344CB8AC3E}">
        <p14:creationId xmlns:p14="http://schemas.microsoft.com/office/powerpoint/2010/main" val="67434258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smtClean="0"/>
              <a:t>Οιστρογόνα </a:t>
            </a:r>
            <a:br>
              <a:rPr lang="el-GR" dirty="0" smtClean="0"/>
            </a:br>
            <a:r>
              <a:rPr lang="el-GR" sz="3200" b="0" dirty="0"/>
              <a:t>Γ</a:t>
            </a:r>
            <a:r>
              <a:rPr lang="el-GR" sz="3200" b="0" dirty="0" smtClean="0"/>
              <a:t>ενικές φαρμακευτικές δράσεις (1 από </a:t>
            </a:r>
            <a:r>
              <a:rPr lang="en-US" sz="3200" b="0" dirty="0" smtClean="0"/>
              <a:t>3</a:t>
            </a:r>
            <a:r>
              <a:rPr lang="el-GR" sz="3200" b="0" dirty="0" smtClean="0"/>
              <a:t>)</a:t>
            </a:r>
            <a:endParaRPr lang="el-GR" sz="3200" b="0" dirty="0"/>
          </a:p>
        </p:txBody>
      </p:sp>
      <p:sp>
        <p:nvSpPr>
          <p:cNvPr id="8194" name="Rectangle 3"/>
          <p:cNvSpPr>
            <a:spLocks noGrp="1" noChangeArrowheads="1"/>
          </p:cNvSpPr>
          <p:nvPr>
            <p:ph idx="1"/>
          </p:nvPr>
        </p:nvSpPr>
        <p:spPr>
          <a:xfrm>
            <a:off x="457200" y="1412776"/>
            <a:ext cx="8229600" cy="4824536"/>
          </a:xfrm>
        </p:spPr>
        <p:txBody>
          <a:bodyPr>
            <a:normAutofit/>
          </a:bodyPr>
          <a:lstStyle/>
          <a:p>
            <a:pPr eaLnBrk="1" hangingPunct="1"/>
            <a:r>
              <a:rPr lang="el-GR" altLang="el-GR" sz="2400" dirty="0" smtClean="0"/>
              <a:t>Η κύρια χρήση των οιστρογονικών σκευασμάτων είναι στην χημική </a:t>
            </a:r>
            <a:r>
              <a:rPr lang="el-GR" altLang="el-GR" sz="2400" b="1" dirty="0" smtClean="0">
                <a:solidFill>
                  <a:srgbClr val="002060"/>
                </a:solidFill>
              </a:rPr>
              <a:t>αντισύλληψη </a:t>
            </a:r>
            <a:r>
              <a:rPr lang="el-GR" altLang="el-GR" sz="2400" dirty="0" smtClean="0"/>
              <a:t>και στην </a:t>
            </a:r>
            <a:r>
              <a:rPr lang="el-GR" altLang="el-GR" sz="2400" b="1" dirty="0" smtClean="0">
                <a:solidFill>
                  <a:srgbClr val="002060"/>
                </a:solidFill>
              </a:rPr>
              <a:t>μετεμμηνοπαυσιακή θεραπεία υποκατάστασης.  </a:t>
            </a:r>
          </a:p>
          <a:p>
            <a:pPr eaLnBrk="1" hangingPunct="1"/>
            <a:r>
              <a:rPr lang="el-GR" altLang="el-GR" sz="2400" dirty="0" smtClean="0"/>
              <a:t>Η αντισύλληψη επιτυγχάνεται με την τροποποίηση της φυσιολογικής έκκρισης των οιστρογόνων.</a:t>
            </a:r>
          </a:p>
          <a:p>
            <a:pPr eaLnBrk="1" hangingPunct="1"/>
            <a:r>
              <a:rPr lang="el-GR" altLang="el-GR" sz="2400" dirty="0" smtClean="0"/>
              <a:t>Η θεραπεία υποκατάστασης στην εμμηνόπαυση μειώνει την απασβέστωση των οστών και διατηρεί την ελαστικότητα των επιθηλιακών </a:t>
            </a:r>
            <a:r>
              <a:rPr lang="el-GR" altLang="el-GR" sz="2400" dirty="0" smtClean="0"/>
              <a:t>βλεννογόνων. Επιπλέον </a:t>
            </a:r>
            <a:r>
              <a:rPr lang="el-GR" altLang="el-GR" sz="2400" dirty="0" smtClean="0"/>
              <a:t>τα προβλήματα της θερμορύθμισης μειώνονται (εξάψεις).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28131247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1"/>
          <p:cNvSpPr>
            <a:spLocks noGrp="1"/>
          </p:cNvSpPr>
          <p:nvPr>
            <p:ph type="title"/>
          </p:nvPr>
        </p:nvSpPr>
        <p:spPr>
          <a:xfrm>
            <a:off x="467544" y="116632"/>
            <a:ext cx="8229600" cy="1008112"/>
          </a:xfrm>
        </p:spPr>
        <p:txBody>
          <a:bodyPr>
            <a:noAutofit/>
          </a:bodyPr>
          <a:lstStyle/>
          <a:p>
            <a:r>
              <a:rPr lang="el-GR" dirty="0" smtClean="0"/>
              <a:t>Οιστρογόνα </a:t>
            </a:r>
            <a:br>
              <a:rPr lang="el-GR" dirty="0" smtClean="0"/>
            </a:br>
            <a:r>
              <a:rPr lang="el-GR" sz="3200" b="0" dirty="0"/>
              <a:t>Γ</a:t>
            </a:r>
            <a:r>
              <a:rPr lang="el-GR" sz="3200" b="0" dirty="0" smtClean="0"/>
              <a:t>ενικές φαρμακευτικές δράσεις (</a:t>
            </a:r>
            <a:r>
              <a:rPr lang="en-US" sz="3200" b="0" dirty="0" smtClean="0"/>
              <a:t>2</a:t>
            </a:r>
            <a:r>
              <a:rPr lang="el-GR" sz="3200" b="0" dirty="0" smtClean="0"/>
              <a:t> από </a:t>
            </a:r>
            <a:r>
              <a:rPr lang="en-US" sz="3200" b="0" dirty="0" smtClean="0"/>
              <a:t>3</a:t>
            </a:r>
            <a:r>
              <a:rPr lang="el-GR" sz="3200" b="0" dirty="0" smtClean="0"/>
              <a:t>)</a:t>
            </a:r>
            <a:endParaRPr lang="el-GR" sz="3200" b="0" dirty="0"/>
          </a:p>
        </p:txBody>
      </p:sp>
      <p:sp>
        <p:nvSpPr>
          <p:cNvPr id="9218" name="Rectangle 3"/>
          <p:cNvSpPr>
            <a:spLocks noGrp="1" noChangeArrowheads="1"/>
          </p:cNvSpPr>
          <p:nvPr>
            <p:ph idx="1"/>
          </p:nvPr>
        </p:nvSpPr>
        <p:spPr/>
        <p:txBody>
          <a:bodyPr>
            <a:noAutofit/>
          </a:bodyPr>
          <a:lstStyle/>
          <a:p>
            <a:pPr eaLnBrk="1" hangingPunct="1"/>
            <a:r>
              <a:rPr lang="el-GR" altLang="el-GR" dirty="0" smtClean="0"/>
              <a:t>Γενικά </a:t>
            </a:r>
            <a:r>
              <a:rPr lang="el-GR" altLang="el-GR" b="1" dirty="0" smtClean="0">
                <a:solidFill>
                  <a:srgbClr val="002060"/>
                </a:solidFill>
              </a:rPr>
              <a:t>οι φαρμακευτικές δόσεις οιστρογόνων </a:t>
            </a:r>
            <a:r>
              <a:rPr lang="el-GR" altLang="el-GR" dirty="0" smtClean="0"/>
              <a:t>αυξάνουν την πηκτικότητα του αίματος επιδρώντας σε διάφορους παράγοντες πήξης.  Αυτός είναι και ο λόγος </a:t>
            </a:r>
            <a:r>
              <a:rPr lang="el-GR" altLang="el-GR" b="1" dirty="0" smtClean="0">
                <a:solidFill>
                  <a:srgbClr val="002060"/>
                </a:solidFill>
              </a:rPr>
              <a:t>του αυξημένου κινδύνου θρομβοεμβολικής νόσου</a:t>
            </a:r>
            <a:r>
              <a:rPr lang="el-GR" altLang="el-GR" dirty="0" smtClean="0"/>
              <a:t> σε γυναίκες που παίρνουν κάποιες μορφές αντισυλληπτικών δισκίων.  </a:t>
            </a:r>
          </a:p>
          <a:p>
            <a:pPr eaLnBrk="1" hangingPunct="1"/>
            <a:r>
              <a:rPr lang="el-GR" altLang="el-GR" dirty="0" smtClean="0"/>
              <a:t>Τα οιστρογονικά σκευάσματα οδηγούν επίσης σε κατακράτηση άλατος και νερού, ευαισθησία των μαστών, ναυτία και ανορεξία.  </a:t>
            </a:r>
          </a:p>
          <a:p>
            <a:pPr eaLnBrk="1" hangingPunct="1"/>
            <a:r>
              <a:rPr lang="el-GR" altLang="el-GR" dirty="0" smtClean="0"/>
              <a:t>Μερικές γυναίκες αναφέρουν αύξηση του σωματικού τους βάρους.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dirty="0">
              <a:solidFill>
                <a:prstClr val="black"/>
              </a:solidFill>
            </a:endParaRPr>
          </a:p>
        </p:txBody>
      </p:sp>
    </p:spTree>
    <p:extLst>
      <p:ext uri="{BB962C8B-B14F-4D97-AF65-F5344CB8AC3E}">
        <p14:creationId xmlns:p14="http://schemas.microsoft.com/office/powerpoint/2010/main" val="2888052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467544" y="116632"/>
            <a:ext cx="8229600" cy="1008112"/>
          </a:xfrm>
        </p:spPr>
        <p:txBody>
          <a:bodyPr>
            <a:noAutofit/>
          </a:bodyPr>
          <a:lstStyle/>
          <a:p>
            <a:r>
              <a:rPr lang="el-GR" dirty="0" smtClean="0"/>
              <a:t>Οιστρογόνα </a:t>
            </a:r>
            <a:br>
              <a:rPr lang="el-GR" dirty="0" smtClean="0"/>
            </a:br>
            <a:r>
              <a:rPr lang="el-GR" sz="3200" b="0" dirty="0"/>
              <a:t>Γ</a:t>
            </a:r>
            <a:r>
              <a:rPr lang="el-GR" sz="3200" b="0" dirty="0" smtClean="0"/>
              <a:t>ενικές φαρμακευτικές δράσεις (</a:t>
            </a:r>
            <a:r>
              <a:rPr lang="en-US" sz="3200" b="0" dirty="0" smtClean="0"/>
              <a:t>3</a:t>
            </a:r>
            <a:r>
              <a:rPr lang="el-GR" sz="3200" b="0" dirty="0" smtClean="0"/>
              <a:t> από </a:t>
            </a:r>
            <a:r>
              <a:rPr lang="en-US" sz="3200" b="0" dirty="0" smtClean="0"/>
              <a:t>3</a:t>
            </a:r>
            <a:r>
              <a:rPr lang="el-GR" sz="3200" b="0" dirty="0" smtClean="0"/>
              <a:t>)</a:t>
            </a:r>
            <a:endParaRPr lang="el-GR" sz="3200" b="0" dirty="0"/>
          </a:p>
        </p:txBody>
      </p:sp>
      <p:sp>
        <p:nvSpPr>
          <p:cNvPr id="9218" name="Rectangle 3"/>
          <p:cNvSpPr>
            <a:spLocks noGrp="1" noChangeArrowheads="1"/>
          </p:cNvSpPr>
          <p:nvPr>
            <p:ph idx="1"/>
          </p:nvPr>
        </p:nvSpPr>
        <p:spPr/>
        <p:txBody>
          <a:bodyPr>
            <a:noAutofit/>
          </a:bodyPr>
          <a:lstStyle/>
          <a:p>
            <a:pPr eaLnBrk="1" hangingPunct="1"/>
            <a:r>
              <a:rPr lang="el-GR" altLang="el-GR" dirty="0" smtClean="0"/>
              <a:t>Η μετεμμηνοπαυσιακή υποκατάσταση των οιστρογόνων μπορεί να οδηγήσει σε αιμορραγία τύπου εμμήνου ρύσεως και υπερπλασία του ενδομητρίου.</a:t>
            </a:r>
            <a:endParaRPr lang="el-GR" altLang="el-GR" u="sng" dirty="0" smtClean="0"/>
          </a:p>
          <a:p>
            <a:pPr eaLnBrk="1" hangingPunct="1"/>
            <a:r>
              <a:rPr lang="el-GR" altLang="el-GR" b="1" dirty="0" smtClean="0">
                <a:solidFill>
                  <a:srgbClr val="002060"/>
                </a:solidFill>
              </a:rPr>
              <a:t>Ο κίνδυνος γενικά της περίσσειας εξωγενούς λήψης οιστρογόνων και προγεστερόνης είναι ότι ορμονοεξαρτώμενοι ιστοί, όπως ο μαστός και το ενδομήτριο μπορεί να εξαλλαγούν και να δημιουργηθεί υπερπλασία.  Υπάρχει δε και ο κίνδυνος θρομβοεμβολικών νοσημάτων όπως εν τω βάθει φλεβοθρόμβωσης καθώς και  καρδιακής νόσου και εγκεφαλικών επεισοδίων.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dirty="0">
              <a:solidFill>
                <a:prstClr val="black"/>
              </a:solidFill>
            </a:endParaRPr>
          </a:p>
        </p:txBody>
      </p:sp>
    </p:spTree>
    <p:extLst>
      <p:ext uri="{BB962C8B-B14F-4D97-AF65-F5344CB8AC3E}">
        <p14:creationId xmlns:p14="http://schemas.microsoft.com/office/powerpoint/2010/main" val="17459761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Αντισύλληψη – Αντισυλληπτικά </a:t>
            </a:r>
            <a:r>
              <a:rPr lang="el-GR" sz="3200" b="0" dirty="0" smtClean="0"/>
              <a:t>(1 από 7)</a:t>
            </a:r>
            <a:endParaRPr lang="el-GR" sz="3200" b="0" dirty="0"/>
          </a:p>
        </p:txBody>
      </p:sp>
      <p:sp>
        <p:nvSpPr>
          <p:cNvPr id="10242" name="Rectangle 3"/>
          <p:cNvSpPr>
            <a:spLocks noGrp="1" noChangeArrowheads="1"/>
          </p:cNvSpPr>
          <p:nvPr>
            <p:ph idx="1"/>
          </p:nvPr>
        </p:nvSpPr>
        <p:spPr/>
        <p:txBody>
          <a:bodyPr>
            <a:normAutofit/>
          </a:bodyPr>
          <a:lstStyle/>
          <a:p>
            <a:pPr eaLnBrk="1" hangingPunct="1"/>
            <a:r>
              <a:rPr lang="el-GR" altLang="el-GR" sz="2400" dirty="0" smtClean="0"/>
              <a:t>Τα αντισυλληπτικά δισκία αποτρέπουν την εγκυμοσύνη </a:t>
            </a:r>
            <a:r>
              <a:rPr lang="el-GR" altLang="el-GR" sz="2400" b="1" dirty="0" smtClean="0">
                <a:solidFill>
                  <a:srgbClr val="002060"/>
                </a:solidFill>
              </a:rPr>
              <a:t>αποτρέποντας την ωορρηξία</a:t>
            </a:r>
            <a:r>
              <a:rPr lang="el-GR" altLang="el-GR" sz="2400" dirty="0" smtClean="0">
                <a:solidFill>
                  <a:srgbClr val="002060"/>
                </a:solidFill>
              </a:rPr>
              <a:t>, </a:t>
            </a:r>
            <a:r>
              <a:rPr lang="el-GR" altLang="el-GR" sz="2400" dirty="0" smtClean="0"/>
              <a:t>μειώνοντας την οιστρογονο-εξαρτώμενη αύξηση του ενδομητρίου και μεταβάλλοντας την γλοιότητα της βλέννας στον τράχηλο.  Αυτό εμποδίζει την προσέγγιση του ωαρίου από το σπέρμα και κάνει το ενδομήτριο λιγότερο δεκτικό στην υποδοχή του γονιμοποιημένου ωαρίου.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160127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Αντισύλληψη – Αντισυλληπτικά </a:t>
            </a:r>
            <a:r>
              <a:rPr lang="el-GR" sz="3200" b="0" dirty="0" smtClean="0"/>
              <a:t>(2 από 7)</a:t>
            </a:r>
            <a:endParaRPr lang="el-GR" sz="3200" b="0" dirty="0"/>
          </a:p>
        </p:txBody>
      </p:sp>
      <p:sp>
        <p:nvSpPr>
          <p:cNvPr id="10242" name="Rectangle 3"/>
          <p:cNvSpPr>
            <a:spLocks noGrp="1" noChangeArrowheads="1"/>
          </p:cNvSpPr>
          <p:nvPr>
            <p:ph idx="1"/>
          </p:nvPr>
        </p:nvSpPr>
        <p:spPr>
          <a:xfrm>
            <a:off x="457200" y="1268760"/>
            <a:ext cx="8291264" cy="5328592"/>
          </a:xfrm>
        </p:spPr>
        <p:txBody>
          <a:bodyPr>
            <a:normAutofit/>
          </a:bodyPr>
          <a:lstStyle/>
          <a:p>
            <a:pPr eaLnBrk="1" hangingPunct="1">
              <a:lnSpc>
                <a:spcPct val="110000"/>
              </a:lnSpc>
            </a:pPr>
            <a:r>
              <a:rPr lang="el-GR" altLang="el-GR" sz="2400" dirty="0" smtClean="0"/>
              <a:t>Υπάρχουν </a:t>
            </a:r>
            <a:r>
              <a:rPr lang="el-GR" altLang="el-GR" sz="2400" b="1" dirty="0" smtClean="0">
                <a:solidFill>
                  <a:srgbClr val="002060"/>
                </a:solidFill>
              </a:rPr>
              <a:t>δύο τύποι αντισυλληπτικών δισκίων.  </a:t>
            </a:r>
          </a:p>
          <a:p>
            <a:pPr eaLnBrk="1" hangingPunct="1">
              <a:lnSpc>
                <a:spcPct val="110000"/>
              </a:lnSpc>
            </a:pPr>
            <a:r>
              <a:rPr lang="el-GR" altLang="el-GR" sz="2400" b="1" dirty="0" smtClean="0">
                <a:solidFill>
                  <a:srgbClr val="002060"/>
                </a:solidFill>
              </a:rPr>
              <a:t>Τα συνδυασμένα σκευάσματα και τα μίνι χάπια (</a:t>
            </a:r>
            <a:r>
              <a:rPr lang="en-US" altLang="el-GR" sz="2400" b="1" dirty="0" smtClean="0">
                <a:solidFill>
                  <a:srgbClr val="002060"/>
                </a:solidFill>
              </a:rPr>
              <a:t>mini pills</a:t>
            </a:r>
            <a:r>
              <a:rPr lang="el-GR" altLang="el-GR" sz="2400" b="1" dirty="0" smtClean="0">
                <a:solidFill>
                  <a:srgbClr val="002060"/>
                </a:solidFill>
              </a:rPr>
              <a:t>)</a:t>
            </a:r>
          </a:p>
          <a:p>
            <a:pPr eaLnBrk="1" hangingPunct="1">
              <a:lnSpc>
                <a:spcPct val="110000"/>
              </a:lnSpc>
            </a:pPr>
            <a:r>
              <a:rPr lang="el-GR" altLang="el-GR" sz="2400" b="1" dirty="0" smtClean="0">
                <a:solidFill>
                  <a:srgbClr val="002060"/>
                </a:solidFill>
              </a:rPr>
              <a:t>Τα</a:t>
            </a:r>
            <a:r>
              <a:rPr lang="el-GR" altLang="el-GR" sz="2400" b="1" dirty="0" smtClean="0"/>
              <a:t> </a:t>
            </a:r>
            <a:r>
              <a:rPr lang="el-GR" altLang="el-GR" sz="2400" b="1" dirty="0" smtClean="0">
                <a:solidFill>
                  <a:srgbClr val="002060"/>
                </a:solidFill>
              </a:rPr>
              <a:t>συνδυασμένα </a:t>
            </a:r>
            <a:r>
              <a:rPr lang="el-GR" altLang="el-GR" sz="2400" dirty="0" smtClean="0"/>
              <a:t>σκευάσματα περιέχουν οιστρογόνα και προγεστερόνη.  </a:t>
            </a:r>
          </a:p>
          <a:p>
            <a:pPr eaLnBrk="1" hangingPunct="1">
              <a:lnSpc>
                <a:spcPct val="110000"/>
              </a:lnSpc>
            </a:pPr>
            <a:r>
              <a:rPr lang="el-GR" altLang="el-GR" sz="2400" dirty="0" smtClean="0"/>
              <a:t>Αυτός ο τύπος χαπιών μπορεί να διαιρεθεί σε </a:t>
            </a:r>
            <a:r>
              <a:rPr lang="el-GR" altLang="el-GR" sz="2400" b="1" dirty="0" smtClean="0">
                <a:solidFill>
                  <a:srgbClr val="002060"/>
                </a:solidFill>
              </a:rPr>
              <a:t>2 υποκατηγορίες</a:t>
            </a:r>
            <a:r>
              <a:rPr lang="el-GR" altLang="el-GR" sz="2400" dirty="0" smtClean="0"/>
              <a:t>. Η μια περιέχει σταθερή ποσότητα οιστρογόνου (μονοφασικά σκευάσματα), ενώ η άλλη περιέχει ποικίλες ποσότητες οιστρογόνου (σκευάσματα αλληλουχίας, η χάπια 3 φάσεων).  </a:t>
            </a:r>
          </a:p>
          <a:p>
            <a:pPr eaLnBrk="1" hangingPunct="1">
              <a:lnSpc>
                <a:spcPct val="110000"/>
              </a:lnSpc>
            </a:pPr>
            <a:r>
              <a:rPr lang="el-GR" altLang="el-GR" sz="2400" b="1" dirty="0" smtClean="0">
                <a:solidFill>
                  <a:srgbClr val="002060"/>
                </a:solidFill>
              </a:rPr>
              <a:t>Τα σκευάσματα αλληλουχίας </a:t>
            </a:r>
            <a:r>
              <a:rPr lang="el-GR" altLang="el-GR" sz="2400" dirty="0" smtClean="0"/>
              <a:t>περιέχουν συνολικά χαμηλότερη δόση ορμονών από τα μονοφασικά σκευάσματα.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dirty="0">
              <a:solidFill>
                <a:prstClr val="black"/>
              </a:solidFill>
            </a:endParaRPr>
          </a:p>
        </p:txBody>
      </p:sp>
    </p:spTree>
    <p:extLst>
      <p:ext uri="{BB962C8B-B14F-4D97-AF65-F5344CB8AC3E}">
        <p14:creationId xmlns:p14="http://schemas.microsoft.com/office/powerpoint/2010/main" val="3524058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smtClean="0"/>
              <a:t>Αντισύλληψη – Αντισυλληπτικά </a:t>
            </a:r>
            <a:r>
              <a:rPr lang="el-GR" sz="3200" b="0" dirty="0" smtClean="0"/>
              <a:t>(3 από 7)</a:t>
            </a:r>
            <a:endParaRPr lang="el-GR" sz="3200" b="0" dirty="0"/>
          </a:p>
        </p:txBody>
      </p:sp>
      <p:sp>
        <p:nvSpPr>
          <p:cNvPr id="6" name="Rectangle 3"/>
          <p:cNvSpPr>
            <a:spLocks noGrp="1" noChangeArrowheads="1"/>
          </p:cNvSpPr>
          <p:nvPr>
            <p:ph idx="1"/>
          </p:nvPr>
        </p:nvSpPr>
        <p:spPr>
          <a:xfrm>
            <a:off x="457200" y="1268760"/>
            <a:ext cx="8507288" cy="5472608"/>
          </a:xfrm>
        </p:spPr>
        <p:txBody>
          <a:bodyPr>
            <a:noAutofit/>
          </a:bodyPr>
          <a:lstStyle/>
          <a:p>
            <a:pPr eaLnBrk="1" hangingPunct="1"/>
            <a:r>
              <a:rPr lang="el-GR" altLang="el-GR" sz="2200" b="1" dirty="0" smtClean="0">
                <a:solidFill>
                  <a:srgbClr val="002060"/>
                </a:solidFill>
              </a:rPr>
              <a:t>Το «χάπι» </a:t>
            </a:r>
            <a:r>
              <a:rPr lang="el-GR" altLang="el-GR" sz="2200" dirty="0" smtClean="0"/>
              <a:t>λαμβάνεται μια φορά την μέρα για 3 εβδομάδες και ακολουθεί μια εβδομάδα χωρίς λήψη.  Σε μερικά σκευάσματα η ελεύθερη χαπιών εβδομάδα αντικαθίσταται με εβδομάδα λήψης χαπιών </a:t>
            </a:r>
            <a:r>
              <a:rPr lang="en-US" altLang="el-GR" sz="2200" dirty="0" smtClean="0"/>
              <a:t>placebo</a:t>
            </a:r>
            <a:r>
              <a:rPr lang="el-GR" altLang="el-GR" sz="2200" dirty="0" smtClean="0"/>
              <a:t>.  Την εβδομάδα αυτή υπάρχει αιμορραγία τύπου εμμήνου ρύσεως.  </a:t>
            </a:r>
          </a:p>
          <a:p>
            <a:pPr eaLnBrk="1" hangingPunct="1"/>
            <a:r>
              <a:rPr lang="el-GR" altLang="el-GR" sz="2200" dirty="0" smtClean="0"/>
              <a:t>Η αποτελεσματικότητα των χαπιών συνδυασμού στην αποτροπή της κύησης είναι σχεδόν 100% αν τα χάπια λαμβάνονται όπως πρέπει.</a:t>
            </a:r>
            <a:endParaRPr lang="el-GR" altLang="el-GR" sz="2200" u="sng" dirty="0" smtClean="0"/>
          </a:p>
          <a:p>
            <a:pPr eaLnBrk="1" hangingPunct="1"/>
            <a:r>
              <a:rPr lang="el-GR" altLang="el-GR" sz="2200" b="1" dirty="0" smtClean="0">
                <a:solidFill>
                  <a:srgbClr val="002060"/>
                </a:solidFill>
              </a:rPr>
              <a:t>Τα μίνι «χάπια» περιέχουν μόνον προγεστερόνη.  </a:t>
            </a:r>
            <a:r>
              <a:rPr lang="el-GR" altLang="el-GR" sz="2200" dirty="0" smtClean="0"/>
              <a:t>Λαμβάνονται καθημερινά κατά την διάρκεια όλου του κύκλου, περιλαμβανομένων και των ημερών της αιμορραγίας.  Δεν είναι τόσο αποτελεσματικά στην αποτροπή της εγκυμοσύνης όσο τα συνδεδυασμένα σκευάσματα.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dirty="0">
              <a:solidFill>
                <a:prstClr val="black"/>
              </a:solidFill>
            </a:endParaRPr>
          </a:p>
        </p:txBody>
      </p:sp>
    </p:spTree>
    <p:extLst>
      <p:ext uri="{BB962C8B-B14F-4D97-AF65-F5344CB8AC3E}">
        <p14:creationId xmlns:p14="http://schemas.microsoft.com/office/powerpoint/2010/main" val="10890482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0" y="116632"/>
            <a:ext cx="9144000" cy="908720"/>
          </a:xfrm>
        </p:spPr>
        <p:txBody>
          <a:bodyPr>
            <a:normAutofit/>
          </a:bodyPr>
          <a:lstStyle/>
          <a:p>
            <a:r>
              <a:rPr lang="el-GR" dirty="0" smtClean="0"/>
              <a:t>Αντισύλληψη – Αντισυλληπτικά </a:t>
            </a:r>
            <a:r>
              <a:rPr lang="el-GR" sz="3200" b="0" dirty="0" smtClean="0"/>
              <a:t>(4 από 7)</a:t>
            </a:r>
            <a:endParaRPr lang="el-GR" sz="3200" b="0" dirty="0"/>
          </a:p>
        </p:txBody>
      </p:sp>
      <p:sp>
        <p:nvSpPr>
          <p:cNvPr id="12290" name="Rectangle 3"/>
          <p:cNvSpPr>
            <a:spLocks noGrp="1" noChangeArrowheads="1"/>
          </p:cNvSpPr>
          <p:nvPr>
            <p:ph idx="1"/>
          </p:nvPr>
        </p:nvSpPr>
        <p:spPr/>
        <p:txBody>
          <a:bodyPr>
            <a:normAutofit fontScale="77500" lnSpcReduction="20000"/>
          </a:bodyPr>
          <a:lstStyle/>
          <a:p>
            <a:pPr eaLnBrk="1" hangingPunct="1"/>
            <a:r>
              <a:rPr lang="el-GR" altLang="el-GR" sz="2800" b="1" dirty="0" smtClean="0">
                <a:solidFill>
                  <a:srgbClr val="002060"/>
                </a:solidFill>
              </a:rPr>
              <a:t>Γενικά </a:t>
            </a:r>
            <a:r>
              <a:rPr lang="el-GR" altLang="el-GR" sz="2800" dirty="0" smtClean="0"/>
              <a:t>με την λήψη συνδεδυασμένων σκευασμάτων, το σώμα δέχεται οιστρογόνα και προγεστερόνη σε συγκεντρώσεις που </a:t>
            </a:r>
            <a:r>
              <a:rPr lang="el-GR" altLang="el-GR" sz="2800" dirty="0" smtClean="0"/>
              <a:t>καταστέλλουν </a:t>
            </a:r>
            <a:r>
              <a:rPr lang="el-GR" altLang="el-GR" sz="2800" dirty="0" smtClean="0"/>
              <a:t>την παραγωγή </a:t>
            </a:r>
            <a:r>
              <a:rPr lang="en-US" altLang="el-GR" sz="2800" dirty="0" smtClean="0"/>
              <a:t>FSH</a:t>
            </a:r>
            <a:r>
              <a:rPr lang="el-GR" altLang="el-GR" sz="2800" dirty="0" smtClean="0"/>
              <a:t> (οιστρογόνα) και της </a:t>
            </a:r>
            <a:r>
              <a:rPr lang="en-US" altLang="el-GR" sz="2800" dirty="0" smtClean="0"/>
              <a:t>LH</a:t>
            </a:r>
            <a:r>
              <a:rPr lang="el-GR" altLang="el-GR" sz="2800" dirty="0" smtClean="0"/>
              <a:t> (προγεστερόνη).  </a:t>
            </a:r>
          </a:p>
          <a:p>
            <a:pPr eaLnBrk="1" hangingPunct="1"/>
            <a:r>
              <a:rPr lang="el-GR" altLang="el-GR" sz="2800" dirty="0" smtClean="0"/>
              <a:t>Η ανάπτυξη του ωοθυλακίου αναστέλλεται και η ωορρηξία αποτρέπεται.  </a:t>
            </a:r>
          </a:p>
          <a:p>
            <a:pPr eaLnBrk="1" hangingPunct="1"/>
            <a:r>
              <a:rPr lang="el-GR" altLang="el-GR" sz="2800" dirty="0" smtClean="0"/>
              <a:t>Με τον ίδιο τρόπο το ενδομήτριο γίνεται εχθρικό στην εμφύτευση γονιμοποιημένου ωαρίου.  </a:t>
            </a:r>
          </a:p>
          <a:p>
            <a:pPr eaLnBrk="1" hangingPunct="1"/>
            <a:r>
              <a:rPr lang="el-GR" altLang="el-GR" sz="2800" dirty="0" smtClean="0"/>
              <a:t>Η </a:t>
            </a:r>
            <a:r>
              <a:rPr lang="el-GR" altLang="el-GR" sz="2800" b="1" dirty="0" smtClean="0">
                <a:solidFill>
                  <a:srgbClr val="002060"/>
                </a:solidFill>
              </a:rPr>
              <a:t>προγεστερόνη των μίνι «χαπιών» </a:t>
            </a:r>
            <a:r>
              <a:rPr lang="el-GR" altLang="el-GR" sz="2800" dirty="0" smtClean="0"/>
              <a:t>κάνει την τραχηλική βλέννη πιο ιξώδη, ώστε το σπέρμα να έχει μεγαλύτερη δυσκολία στην προσέγγιση και στην γονιμοποίηση του ωαρίου.  </a:t>
            </a:r>
          </a:p>
          <a:p>
            <a:pPr eaLnBrk="1" hangingPunct="1"/>
            <a:r>
              <a:rPr lang="el-GR" altLang="el-GR" sz="2800" dirty="0" smtClean="0"/>
              <a:t>Επίσης εμποδίζει την ομαλή ανάπτυξη του ενδομητρίου.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dirty="0">
              <a:solidFill>
                <a:prstClr val="black"/>
              </a:solidFill>
            </a:endParaRPr>
          </a:p>
        </p:txBody>
      </p:sp>
    </p:spTree>
    <p:extLst>
      <p:ext uri="{BB962C8B-B14F-4D97-AF65-F5344CB8AC3E}">
        <p14:creationId xmlns:p14="http://schemas.microsoft.com/office/powerpoint/2010/main" val="41583823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smtClean="0"/>
              <a:t>Φυλετικές ορμόνες</a:t>
            </a:r>
            <a:r>
              <a:rPr lang="el-GR" dirty="0" smtClean="0"/>
              <a:t/>
            </a:r>
            <a:br>
              <a:rPr lang="el-GR" dirty="0" smtClean="0"/>
            </a:br>
            <a:r>
              <a:rPr lang="el-GR" sz="3600" b="0" dirty="0" smtClean="0"/>
              <a:t>Διαταραχές και θεραπείες (1 από 2)</a:t>
            </a:r>
            <a:endParaRPr lang="el-GR" sz="3600" b="0" dirty="0"/>
          </a:p>
        </p:txBody>
      </p:sp>
      <p:sp>
        <p:nvSpPr>
          <p:cNvPr id="3074" name="Rectangle 3"/>
          <p:cNvSpPr>
            <a:spLocks noGrp="1" noChangeArrowheads="1"/>
          </p:cNvSpPr>
          <p:nvPr>
            <p:ph idx="1"/>
          </p:nvPr>
        </p:nvSpPr>
        <p:spPr>
          <a:xfrm>
            <a:off x="457200" y="1484784"/>
            <a:ext cx="8229600" cy="4752528"/>
          </a:xfrm>
        </p:spPr>
        <p:txBody>
          <a:bodyPr>
            <a:normAutofit/>
          </a:bodyPr>
          <a:lstStyle/>
          <a:p>
            <a:pPr eaLnBrk="1" hangingPunct="1"/>
            <a:r>
              <a:rPr lang="el-GR" altLang="el-GR" sz="2400" b="1" dirty="0" smtClean="0">
                <a:solidFill>
                  <a:srgbClr val="002060"/>
                </a:solidFill>
              </a:rPr>
              <a:t>Θεραπεία της υπερανδρογοναιμίας</a:t>
            </a:r>
          </a:p>
          <a:p>
            <a:pPr marL="355600" indent="0" eaLnBrk="1" hangingPunct="1">
              <a:buNone/>
            </a:pPr>
            <a:r>
              <a:rPr lang="el-GR" altLang="el-GR" sz="2400" dirty="0" smtClean="0"/>
              <a:t>Η θεραπεία της υπερανδρογοναιμίας εξαρτάται από </a:t>
            </a:r>
            <a:r>
              <a:rPr lang="el-GR" altLang="el-GR" sz="2400" u="sng" dirty="0" smtClean="0"/>
              <a:t>τα αίτια</a:t>
            </a:r>
            <a:r>
              <a:rPr lang="el-GR" altLang="el-GR" sz="2400" dirty="0" smtClean="0"/>
              <a:t> που την προκαλούν και μπορεί να είναι χειρουργική ή φαρμακευτική. Οι φαρμακευτικές είναι:</a:t>
            </a:r>
          </a:p>
          <a:p>
            <a:pPr eaLnBrk="1" hangingPunct="1"/>
            <a:r>
              <a:rPr lang="el-GR" altLang="el-GR" sz="2400" b="1" dirty="0" smtClean="0">
                <a:solidFill>
                  <a:srgbClr val="002060"/>
                </a:solidFill>
              </a:rPr>
              <a:t>Αντιανδρογόνα</a:t>
            </a:r>
          </a:p>
          <a:p>
            <a:pPr marL="355600" indent="0" eaLnBrk="1" hangingPunct="1">
              <a:buNone/>
            </a:pPr>
            <a:r>
              <a:rPr lang="el-GR" altLang="el-GR" sz="2400" dirty="0" smtClean="0"/>
              <a:t>Τα αντιανδρογόνα  αποτελούν ουσίες που συνδέονται με τους υποδοχείς των ανδρογόνων και αποτρέπουν την πρόσδεση και την επακόλουθη δράση των ανδρογόνων στους ιστούς- στόχους.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dirty="0">
              <a:solidFill>
                <a:prstClr val="black"/>
              </a:solidFill>
            </a:endParaRPr>
          </a:p>
        </p:txBody>
      </p:sp>
    </p:spTree>
    <p:extLst>
      <p:ext uri="{BB962C8B-B14F-4D97-AF65-F5344CB8AC3E}">
        <p14:creationId xmlns:p14="http://schemas.microsoft.com/office/powerpoint/2010/main" val="874043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0" y="116632"/>
            <a:ext cx="9144000" cy="908720"/>
          </a:xfrm>
        </p:spPr>
        <p:txBody>
          <a:bodyPr>
            <a:normAutofit/>
          </a:bodyPr>
          <a:lstStyle/>
          <a:p>
            <a:r>
              <a:rPr lang="el-GR" dirty="0" smtClean="0"/>
              <a:t>Αντισύλληψη – Αντισυλληπτικά </a:t>
            </a:r>
            <a:r>
              <a:rPr lang="el-GR" sz="3200" b="0" dirty="0" smtClean="0"/>
              <a:t>(5 από 7)</a:t>
            </a:r>
            <a:endParaRPr lang="el-GR" sz="3200" b="0" dirty="0"/>
          </a:p>
        </p:txBody>
      </p:sp>
      <p:sp>
        <p:nvSpPr>
          <p:cNvPr id="13314" name="Rectangle 3"/>
          <p:cNvSpPr>
            <a:spLocks noGrp="1" noChangeArrowheads="1"/>
          </p:cNvSpPr>
          <p:nvPr>
            <p:ph idx="1"/>
          </p:nvPr>
        </p:nvSpPr>
        <p:spPr/>
        <p:txBody>
          <a:bodyPr>
            <a:noAutofit/>
          </a:bodyPr>
          <a:lstStyle/>
          <a:p>
            <a:pPr eaLnBrk="1" hangingPunct="1"/>
            <a:r>
              <a:rPr lang="el-GR" altLang="el-GR" b="1" dirty="0" smtClean="0">
                <a:solidFill>
                  <a:srgbClr val="002060"/>
                </a:solidFill>
              </a:rPr>
              <a:t>Οι πιθανές ανεπιθύμητες ενέργειες των χαμηλής δόσης συνδεδυσμένων σκευασμάτων </a:t>
            </a:r>
            <a:r>
              <a:rPr lang="el-GR" altLang="el-GR" dirty="0" smtClean="0"/>
              <a:t>περιλαμβάνουν μικρή αιμορραγία κατά την διάρκεια όλου του κύκλου, ναυτία, αύξηση βάρους και μελάγχρωση του δέρματος.  Μερικές γυναίκες παρουσιάζουν μείωση της σεξουαλικής επιθυμίας και δεν έχουν αιμορραγία.  </a:t>
            </a:r>
          </a:p>
          <a:p>
            <a:pPr eaLnBrk="1" hangingPunct="1"/>
            <a:r>
              <a:rPr lang="el-GR" altLang="el-GR" dirty="0" smtClean="0"/>
              <a:t>Μελέτες έχουν δείξει ότι υπάρχει κίνδυνος ανάπτυξης </a:t>
            </a:r>
            <a:r>
              <a:rPr lang="el-GR" altLang="el-GR" b="1" dirty="0" smtClean="0">
                <a:solidFill>
                  <a:srgbClr val="002060"/>
                </a:solidFill>
              </a:rPr>
              <a:t>εν τω βάθει φλεβοθρόμβωσης με επακόλουθη πνευμονική εμβολή, </a:t>
            </a:r>
            <a:r>
              <a:rPr lang="el-GR" altLang="el-GR" dirty="0" smtClean="0"/>
              <a:t>έμφραγμα του μυοκαρδίου και εγκεφαλικό επεισόδιο.</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dirty="0">
              <a:solidFill>
                <a:prstClr val="black"/>
              </a:solidFill>
            </a:endParaRPr>
          </a:p>
        </p:txBody>
      </p:sp>
    </p:spTree>
    <p:extLst>
      <p:ext uri="{BB962C8B-B14F-4D97-AF65-F5344CB8AC3E}">
        <p14:creationId xmlns:p14="http://schemas.microsoft.com/office/powerpoint/2010/main" val="39245155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0" y="116632"/>
            <a:ext cx="9144000" cy="908720"/>
          </a:xfrm>
        </p:spPr>
        <p:txBody>
          <a:bodyPr>
            <a:normAutofit/>
          </a:bodyPr>
          <a:lstStyle/>
          <a:p>
            <a:r>
              <a:rPr lang="el-GR" dirty="0" smtClean="0"/>
              <a:t>Αντισύλληψη – Αντισυλληπτικά </a:t>
            </a:r>
            <a:r>
              <a:rPr lang="el-GR" sz="3200" b="0" dirty="0" smtClean="0"/>
              <a:t>(6 από 7)</a:t>
            </a:r>
            <a:endParaRPr lang="el-GR" sz="3200" b="0" dirty="0"/>
          </a:p>
        </p:txBody>
      </p:sp>
      <p:sp>
        <p:nvSpPr>
          <p:cNvPr id="13314" name="Rectangle 3"/>
          <p:cNvSpPr>
            <a:spLocks noGrp="1" noChangeArrowheads="1"/>
          </p:cNvSpPr>
          <p:nvPr>
            <p:ph idx="1"/>
          </p:nvPr>
        </p:nvSpPr>
        <p:spPr/>
        <p:txBody>
          <a:bodyPr>
            <a:noAutofit/>
          </a:bodyPr>
          <a:lstStyle/>
          <a:p>
            <a:pPr eaLnBrk="1" hangingPunct="1"/>
            <a:r>
              <a:rPr lang="el-GR" altLang="el-GR" dirty="0" smtClean="0"/>
              <a:t>Πιο ευάλωτες είναι οι γυναίκες που έχουν και άλλους επιβαρυντικούς παράγοντες όπως παχυσαρκία, κάπνισμα, υπερλιπιδαιμία, σακχαρώδη διαβήτη, ηλικία μεγαλύτερη των 35 ετών η οικογενειακό ιστορικό εμφράγματος.  </a:t>
            </a:r>
          </a:p>
          <a:p>
            <a:pPr eaLnBrk="1" hangingPunct="1"/>
            <a:r>
              <a:rPr lang="el-GR" altLang="el-GR" dirty="0" smtClean="0"/>
              <a:t>Έχει προταθεί πως τα από του στόματος αντισυλληπτικά δισκία πρέπει να χρησιμοποιούνται </a:t>
            </a:r>
            <a:r>
              <a:rPr lang="el-GR" altLang="el-GR" b="1" dirty="0" smtClean="0">
                <a:solidFill>
                  <a:srgbClr val="002060"/>
                </a:solidFill>
              </a:rPr>
              <a:t>με προσοχή αν </a:t>
            </a:r>
            <a:r>
              <a:rPr lang="el-GR" altLang="el-GR" dirty="0" smtClean="0"/>
              <a:t>υπάρχει ένας παράγοντας κινδύνου για αγγειακή νόσο </a:t>
            </a:r>
            <a:r>
              <a:rPr lang="el-GR" altLang="el-GR" b="1" dirty="0" smtClean="0">
                <a:solidFill>
                  <a:srgbClr val="002060"/>
                </a:solidFill>
              </a:rPr>
              <a:t>και να αποφεύγονται αν υπάρχουν δύο η περισσότεροι.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dirty="0">
              <a:solidFill>
                <a:prstClr val="black"/>
              </a:solidFill>
            </a:endParaRPr>
          </a:p>
        </p:txBody>
      </p:sp>
    </p:spTree>
    <p:extLst>
      <p:ext uri="{BB962C8B-B14F-4D97-AF65-F5344CB8AC3E}">
        <p14:creationId xmlns:p14="http://schemas.microsoft.com/office/powerpoint/2010/main" val="23784593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0" y="116632"/>
            <a:ext cx="9144000" cy="908720"/>
          </a:xfrm>
        </p:spPr>
        <p:txBody>
          <a:bodyPr>
            <a:normAutofit/>
          </a:bodyPr>
          <a:lstStyle/>
          <a:p>
            <a:r>
              <a:rPr lang="el-GR" dirty="0" smtClean="0"/>
              <a:t>Αντισύλληψη – Αντισυλληπτικά </a:t>
            </a:r>
            <a:r>
              <a:rPr lang="el-GR" sz="3200" b="0" dirty="0" smtClean="0"/>
              <a:t>(7 από 7)</a:t>
            </a:r>
            <a:endParaRPr lang="el-GR" sz="3200" b="0" dirty="0"/>
          </a:p>
        </p:txBody>
      </p:sp>
      <p:sp>
        <p:nvSpPr>
          <p:cNvPr id="13314" name="Rectangle 3"/>
          <p:cNvSpPr>
            <a:spLocks noGrp="1" noChangeArrowheads="1"/>
          </p:cNvSpPr>
          <p:nvPr>
            <p:ph idx="1"/>
          </p:nvPr>
        </p:nvSpPr>
        <p:spPr/>
        <p:txBody>
          <a:bodyPr>
            <a:noAutofit/>
          </a:bodyPr>
          <a:lstStyle/>
          <a:p>
            <a:pPr eaLnBrk="1" hangingPunct="1">
              <a:lnSpc>
                <a:spcPct val="110000"/>
              </a:lnSpc>
            </a:pPr>
            <a:r>
              <a:rPr lang="el-GR" altLang="el-GR" dirty="0" smtClean="0"/>
              <a:t>Τα αντισυλληπτικά δισκία πρέπει να διακόπτονται τουλάχιστον 14 ημέρες πριν από χειρουργική επέμβαση λόγω του κινδύνου θρομβοεμβολικής διαταραχής.  </a:t>
            </a:r>
          </a:p>
          <a:p>
            <a:pPr eaLnBrk="1" hangingPunct="1">
              <a:lnSpc>
                <a:spcPct val="110000"/>
              </a:lnSpc>
            </a:pPr>
            <a:r>
              <a:rPr lang="el-GR" altLang="el-GR" dirty="0" smtClean="0"/>
              <a:t>Η χρήση των συνδυασμένων σκευασμάτων προστατεύει από τον καρκίνο των ωοθηκών και του ενδομητρίου.</a:t>
            </a:r>
          </a:p>
          <a:p>
            <a:pPr eaLnBrk="1" hangingPunct="1">
              <a:lnSpc>
                <a:spcPct val="110000"/>
              </a:lnSpc>
            </a:pPr>
            <a:r>
              <a:rPr lang="el-GR" altLang="el-GR" dirty="0" smtClean="0"/>
              <a:t>Υπάρχει μια πιθανή σχέση μεταξύ του χαπιού και της ανάπτυξης του καρκίνου του μαστού.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21</a:t>
            </a:fld>
            <a:endParaRPr lang="el-GR" dirty="0">
              <a:solidFill>
                <a:prstClr val="black"/>
              </a:solidFill>
            </a:endParaRPr>
          </a:p>
        </p:txBody>
      </p:sp>
    </p:spTree>
    <p:extLst>
      <p:ext uri="{BB962C8B-B14F-4D97-AF65-F5344CB8AC3E}">
        <p14:creationId xmlns:p14="http://schemas.microsoft.com/office/powerpoint/2010/main" val="20800412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Πίνακας </a:t>
            </a:r>
            <a:r>
              <a:rPr lang="el-GR" dirty="0" smtClean="0"/>
              <a:t>αντισυλληπτικών</a:t>
            </a:r>
            <a:endParaRPr lang="el-GR" dirty="0"/>
          </a:p>
        </p:txBody>
      </p:sp>
      <p:sp>
        <p:nvSpPr>
          <p:cNvPr id="14338" name="Rectangle 3"/>
          <p:cNvSpPr>
            <a:spLocks noGrp="1" noChangeArrowheads="1"/>
          </p:cNvSpPr>
          <p:nvPr>
            <p:ph idx="1"/>
          </p:nvPr>
        </p:nvSpPr>
        <p:spPr/>
        <p:txBody>
          <a:bodyPr>
            <a:normAutofit/>
          </a:bodyPr>
          <a:lstStyle/>
          <a:p>
            <a:pPr eaLnBrk="1" hangingPunct="1">
              <a:lnSpc>
                <a:spcPct val="110000"/>
              </a:lnSpc>
              <a:spcBef>
                <a:spcPts val="0"/>
              </a:spcBef>
            </a:pPr>
            <a:r>
              <a:rPr lang="el-GR" altLang="el-GR" b="1" dirty="0" smtClean="0">
                <a:solidFill>
                  <a:srgbClr val="002060"/>
                </a:solidFill>
              </a:rPr>
              <a:t>Συνδυασμένα αντισυλληπτικά-χαμηλής ισχύος</a:t>
            </a:r>
            <a:endParaRPr lang="el-GR" altLang="el-GR" dirty="0" smtClean="0">
              <a:solidFill>
                <a:srgbClr val="002060"/>
              </a:solidFill>
            </a:endParaRPr>
          </a:p>
          <a:p>
            <a:pPr marL="355600" indent="0" eaLnBrk="1" hangingPunct="1">
              <a:lnSpc>
                <a:spcPct val="110000"/>
              </a:lnSpc>
              <a:spcBef>
                <a:spcPts val="0"/>
              </a:spcBef>
              <a:spcAft>
                <a:spcPts val="1200"/>
              </a:spcAft>
              <a:buNone/>
            </a:pPr>
            <a:r>
              <a:rPr lang="el-GR" altLang="el-GR" dirty="0" smtClean="0"/>
              <a:t>Αιθυνυλοιστραδιόλη με νορεθιστερόνη, δεσογεστρέλη, γεστοδένη.</a:t>
            </a:r>
            <a:endParaRPr lang="el-GR" altLang="el-GR" b="1" dirty="0" smtClean="0"/>
          </a:p>
          <a:p>
            <a:pPr eaLnBrk="1" hangingPunct="1">
              <a:lnSpc>
                <a:spcPct val="110000"/>
              </a:lnSpc>
              <a:spcBef>
                <a:spcPts val="0"/>
              </a:spcBef>
            </a:pPr>
            <a:r>
              <a:rPr lang="el-GR" altLang="el-GR" b="1" dirty="0" smtClean="0">
                <a:solidFill>
                  <a:srgbClr val="002060"/>
                </a:solidFill>
              </a:rPr>
              <a:t>Συνδυασμένα αντισυλληπτικά-σταθερής ισχύος</a:t>
            </a:r>
            <a:endParaRPr lang="el-GR" altLang="el-GR" dirty="0" smtClean="0">
              <a:solidFill>
                <a:srgbClr val="002060"/>
              </a:solidFill>
            </a:endParaRPr>
          </a:p>
          <a:p>
            <a:pPr marL="355600" indent="0" eaLnBrk="1" hangingPunct="1">
              <a:lnSpc>
                <a:spcPct val="110000"/>
              </a:lnSpc>
              <a:spcBef>
                <a:spcPts val="0"/>
              </a:spcBef>
              <a:spcAft>
                <a:spcPts val="1200"/>
              </a:spcAft>
              <a:buNone/>
            </a:pPr>
            <a:r>
              <a:rPr lang="el-GR" altLang="el-GR" dirty="0" smtClean="0"/>
              <a:t>Αιθυνυλοιστραδιόλη, με λεβογεστρέλη, νορεθιστερόνη, νοργεστιμάτη, δεσογεστρέλη, δροσπιρενόνη, γεστοδένη, </a:t>
            </a:r>
            <a:r>
              <a:rPr lang="el-GR" altLang="el-GR" dirty="0" smtClean="0"/>
              <a:t>οξεϊκή </a:t>
            </a:r>
            <a:r>
              <a:rPr lang="el-GR" altLang="el-GR" dirty="0" smtClean="0"/>
              <a:t>κυπροτερόνη.</a:t>
            </a:r>
            <a:endParaRPr lang="el-GR" altLang="el-GR" b="1" dirty="0" smtClean="0"/>
          </a:p>
          <a:p>
            <a:pPr eaLnBrk="1" hangingPunct="1">
              <a:lnSpc>
                <a:spcPct val="110000"/>
              </a:lnSpc>
              <a:spcBef>
                <a:spcPts val="0"/>
              </a:spcBef>
            </a:pPr>
            <a:r>
              <a:rPr lang="el-GR" altLang="el-GR" b="1" dirty="0" smtClean="0">
                <a:solidFill>
                  <a:srgbClr val="002060"/>
                </a:solidFill>
              </a:rPr>
              <a:t>Προγεσταγόνα-μόνον αντισυλληπτικά</a:t>
            </a:r>
            <a:endParaRPr lang="el-GR" altLang="el-GR" dirty="0" smtClean="0">
              <a:solidFill>
                <a:srgbClr val="002060"/>
              </a:solidFill>
            </a:endParaRPr>
          </a:p>
          <a:p>
            <a:pPr marL="355600" indent="0" eaLnBrk="1" hangingPunct="1">
              <a:lnSpc>
                <a:spcPct val="110000"/>
              </a:lnSpc>
              <a:spcBef>
                <a:spcPts val="0"/>
              </a:spcBef>
              <a:buNone/>
            </a:pPr>
            <a:r>
              <a:rPr lang="el-GR" altLang="el-GR" dirty="0" smtClean="0"/>
              <a:t>(από το στόμα, παρεντερικά, εμφυτεύματα στην μήτρα)</a:t>
            </a:r>
          </a:p>
          <a:p>
            <a:pPr marL="355600" indent="0" eaLnBrk="1" hangingPunct="1">
              <a:lnSpc>
                <a:spcPct val="110000"/>
              </a:lnSpc>
              <a:spcBef>
                <a:spcPts val="0"/>
              </a:spcBef>
              <a:buNone/>
            </a:pPr>
            <a:r>
              <a:rPr lang="el-GR" altLang="el-GR" dirty="0" smtClean="0"/>
              <a:t>Δεσογεστρέλη, ετυνοδιόλη, λεβονογεστρέλη, νορεθιστερόνη.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22</a:t>
            </a:fld>
            <a:endParaRPr lang="el-GR" dirty="0">
              <a:solidFill>
                <a:prstClr val="black"/>
              </a:solidFill>
            </a:endParaRPr>
          </a:p>
        </p:txBody>
      </p:sp>
    </p:spTree>
    <p:extLst>
      <p:ext uri="{BB962C8B-B14F-4D97-AF65-F5344CB8AC3E}">
        <p14:creationId xmlns:p14="http://schemas.microsoft.com/office/powerpoint/2010/main" val="29943673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1152128"/>
          </a:xfrm>
        </p:spPr>
        <p:txBody>
          <a:bodyPr>
            <a:noAutofit/>
          </a:bodyPr>
          <a:lstStyle/>
          <a:p>
            <a:r>
              <a:rPr lang="el-GR" dirty="0" smtClean="0"/>
              <a:t>Εμμηνόπαυση και θεραπεία ορμονικής υποκατάστασης (</a:t>
            </a:r>
            <a:r>
              <a:rPr lang="el-GR" dirty="0"/>
              <a:t>ΘΟΥ</a:t>
            </a:r>
            <a:r>
              <a:rPr lang="el-GR" dirty="0" smtClean="0"/>
              <a:t>) </a:t>
            </a:r>
            <a:r>
              <a:rPr lang="el-GR" sz="3200" b="0" dirty="0" smtClean="0"/>
              <a:t>(1 από 3)</a:t>
            </a:r>
            <a:endParaRPr lang="el-GR" sz="3200" b="0" dirty="0"/>
          </a:p>
        </p:txBody>
      </p:sp>
      <p:sp>
        <p:nvSpPr>
          <p:cNvPr id="15362" name="Rectangle 3"/>
          <p:cNvSpPr>
            <a:spLocks noGrp="1" noChangeArrowheads="1"/>
          </p:cNvSpPr>
          <p:nvPr>
            <p:ph idx="1"/>
          </p:nvPr>
        </p:nvSpPr>
        <p:spPr>
          <a:xfrm>
            <a:off x="457200" y="1484784"/>
            <a:ext cx="8229600" cy="4824536"/>
          </a:xfrm>
        </p:spPr>
        <p:txBody>
          <a:bodyPr>
            <a:normAutofit/>
          </a:bodyPr>
          <a:lstStyle/>
          <a:p>
            <a:pPr eaLnBrk="1" hangingPunct="1">
              <a:lnSpc>
                <a:spcPct val="110000"/>
              </a:lnSpc>
            </a:pPr>
            <a:r>
              <a:rPr lang="el-GR" altLang="el-GR" dirty="0" smtClean="0"/>
              <a:t>Ως </a:t>
            </a:r>
            <a:r>
              <a:rPr lang="el-GR" altLang="el-GR" b="1" dirty="0" smtClean="0">
                <a:solidFill>
                  <a:srgbClr val="002060"/>
                </a:solidFill>
              </a:rPr>
              <a:t>εμμηνόπαυση</a:t>
            </a:r>
            <a:r>
              <a:rPr lang="el-GR" altLang="el-GR" dirty="0" smtClean="0"/>
              <a:t> ορίζουμε τη μόνιμη διακοπή της εμμήνου ρύσεως για ένα έτος, η οποία σχετίζεται με την πτώση της έκκρισης των οιστρογόνων, ως αποτέλεσμα της απώλειας της λειτουργικότητας των ωοθυλακίων. Η μέση ηλικίας εμφάνισής της είναι τα 51 έτη και καθορίζεται από γενετικούς και όχι από φυλετικούς ή διατροφικούς παράγοντες.</a:t>
            </a:r>
          </a:p>
          <a:p>
            <a:pPr eaLnBrk="1" hangingPunct="1">
              <a:lnSpc>
                <a:spcPct val="110000"/>
              </a:lnSpc>
            </a:pPr>
            <a:r>
              <a:rPr lang="el-GR" altLang="el-GR" b="1" dirty="0" smtClean="0">
                <a:solidFill>
                  <a:srgbClr val="002060"/>
                </a:solidFill>
              </a:rPr>
              <a:t>Στην ΘΟΥ τόσο τα οιστρογόνα όσο και ο συνδυασμός οιστρογόνων και προγεστερόνης χρησιμοποιούνται</a:t>
            </a:r>
            <a:r>
              <a:rPr lang="el-GR" altLang="el-GR" dirty="0" smtClean="0">
                <a:solidFill>
                  <a:srgbClr val="002060"/>
                </a:solidFill>
              </a:rPr>
              <a:t>.  </a:t>
            </a:r>
          </a:p>
          <a:p>
            <a:pPr eaLnBrk="1" hangingPunct="1">
              <a:lnSpc>
                <a:spcPct val="110000"/>
              </a:lnSpc>
            </a:pPr>
            <a:r>
              <a:rPr lang="el-GR" altLang="el-GR" dirty="0" smtClean="0"/>
              <a:t>Για την μετεμμηνοπαυσιακή χρήση, η δόση των οιστρογόνων που χρησιμοποιούνται είναι </a:t>
            </a:r>
            <a:r>
              <a:rPr lang="el-GR" altLang="el-GR" b="1" dirty="0" smtClean="0"/>
              <a:t>μικρότερη</a:t>
            </a:r>
            <a:r>
              <a:rPr lang="el-GR" altLang="el-GR" dirty="0" smtClean="0"/>
              <a:t> από αυτή που χρησιμοποιείται στο αντισυλληπτικό δισκίο.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23</a:t>
            </a:fld>
            <a:endParaRPr lang="el-GR" dirty="0">
              <a:solidFill>
                <a:prstClr val="black"/>
              </a:solidFill>
            </a:endParaRPr>
          </a:p>
        </p:txBody>
      </p:sp>
    </p:spTree>
    <p:extLst>
      <p:ext uri="{BB962C8B-B14F-4D97-AF65-F5344CB8AC3E}">
        <p14:creationId xmlns:p14="http://schemas.microsoft.com/office/powerpoint/2010/main" val="21217975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0" y="116632"/>
            <a:ext cx="9144000" cy="1152128"/>
          </a:xfrm>
        </p:spPr>
        <p:txBody>
          <a:bodyPr>
            <a:noAutofit/>
          </a:bodyPr>
          <a:lstStyle/>
          <a:p>
            <a:r>
              <a:rPr lang="el-GR" dirty="0" smtClean="0"/>
              <a:t>Εμμηνόπαυση και θεραπεία ορμονικής υποκατάστασης (</a:t>
            </a:r>
            <a:r>
              <a:rPr lang="el-GR" dirty="0"/>
              <a:t>ΘΟΥ</a:t>
            </a:r>
            <a:r>
              <a:rPr lang="el-GR" dirty="0" smtClean="0"/>
              <a:t>) </a:t>
            </a:r>
            <a:r>
              <a:rPr lang="el-GR" sz="3200" b="0" dirty="0" smtClean="0"/>
              <a:t>(2 από 3)</a:t>
            </a:r>
            <a:endParaRPr lang="el-GR" sz="3200" b="0" dirty="0"/>
          </a:p>
        </p:txBody>
      </p:sp>
      <p:sp>
        <p:nvSpPr>
          <p:cNvPr id="16386" name="Rectangle 3"/>
          <p:cNvSpPr>
            <a:spLocks noGrp="1" noChangeArrowheads="1"/>
          </p:cNvSpPr>
          <p:nvPr>
            <p:ph idx="1"/>
          </p:nvPr>
        </p:nvSpPr>
        <p:spPr/>
        <p:txBody>
          <a:bodyPr>
            <a:noAutofit/>
          </a:bodyPr>
          <a:lstStyle/>
          <a:p>
            <a:pPr eaLnBrk="1" hangingPunct="1">
              <a:lnSpc>
                <a:spcPct val="110000"/>
              </a:lnSpc>
            </a:pPr>
            <a:r>
              <a:rPr lang="el-GR" altLang="el-GR" dirty="0" smtClean="0"/>
              <a:t>Η ΘΟΥ έχει αμφισβητηθεί.  Για πολλά χρόνια θεωρήθηκε ότι η διατήρηση κατάλληλων ορμονικών επιπέδων ήταν ωφέλιμη.  </a:t>
            </a:r>
          </a:p>
          <a:p>
            <a:pPr eaLnBrk="1" hangingPunct="1">
              <a:lnSpc>
                <a:spcPct val="110000"/>
              </a:lnSpc>
            </a:pPr>
            <a:r>
              <a:rPr lang="el-GR" altLang="el-GR" dirty="0" smtClean="0"/>
              <a:t>Παρ’ όλα αυτά, υπάρχουν ενδείξεις </a:t>
            </a:r>
            <a:r>
              <a:rPr lang="el-GR" altLang="el-GR" b="1" dirty="0" smtClean="0">
                <a:solidFill>
                  <a:srgbClr val="002060"/>
                </a:solidFill>
              </a:rPr>
              <a:t>ότι οι κίνδυνοι που σχετίζονται με την ΘΟΥ μπορεί να υπερκεράσουν τα οφέλη, αφού οι κίνδυνοι ανάπτυξης καρκίνου του μαστού και του ενδομητρίου, φλεβικής θρομβοεμβολής και εγκεφαλικών επεισοδίων είναι αυξημένοι.  </a:t>
            </a:r>
          </a:p>
          <a:p>
            <a:pPr eaLnBrk="1" hangingPunct="1">
              <a:lnSpc>
                <a:spcPct val="110000"/>
              </a:lnSpc>
            </a:pPr>
            <a:r>
              <a:rPr lang="el-GR" altLang="el-GR" dirty="0" smtClean="0"/>
              <a:t>Όταν είναι απαραίτητη, μπορεί να χρησιμοποιηθεί η ελάχιστη αποτελεσματική δόση ΟΘΥ για το μικρότερο δυνατό διάστημα.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24</a:t>
            </a:fld>
            <a:endParaRPr lang="el-GR" dirty="0">
              <a:solidFill>
                <a:prstClr val="black"/>
              </a:solidFill>
            </a:endParaRPr>
          </a:p>
        </p:txBody>
      </p:sp>
    </p:spTree>
    <p:extLst>
      <p:ext uri="{BB962C8B-B14F-4D97-AF65-F5344CB8AC3E}">
        <p14:creationId xmlns:p14="http://schemas.microsoft.com/office/powerpoint/2010/main" val="42007986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1"/>
          <p:cNvSpPr>
            <a:spLocks noGrp="1"/>
          </p:cNvSpPr>
          <p:nvPr>
            <p:ph type="title"/>
          </p:nvPr>
        </p:nvSpPr>
        <p:spPr>
          <a:xfrm>
            <a:off x="0" y="116632"/>
            <a:ext cx="9144000" cy="1152128"/>
          </a:xfrm>
        </p:spPr>
        <p:txBody>
          <a:bodyPr>
            <a:noAutofit/>
          </a:bodyPr>
          <a:lstStyle/>
          <a:p>
            <a:r>
              <a:rPr lang="el-GR" dirty="0" smtClean="0"/>
              <a:t>Εμμηνόπαυση και θεραπεία ορμονικής υποκατάστασης (</a:t>
            </a:r>
            <a:r>
              <a:rPr lang="el-GR" dirty="0"/>
              <a:t>ΘΟΥ</a:t>
            </a:r>
            <a:r>
              <a:rPr lang="el-GR" dirty="0" smtClean="0"/>
              <a:t>) </a:t>
            </a:r>
            <a:r>
              <a:rPr lang="el-GR" sz="3200" b="0" dirty="0" smtClean="0"/>
              <a:t>(3 από 3)</a:t>
            </a:r>
            <a:endParaRPr lang="el-GR" sz="3200" b="0" dirty="0"/>
          </a:p>
        </p:txBody>
      </p:sp>
      <p:sp>
        <p:nvSpPr>
          <p:cNvPr id="16386" name="Rectangle 3"/>
          <p:cNvSpPr>
            <a:spLocks noGrp="1" noChangeArrowheads="1"/>
          </p:cNvSpPr>
          <p:nvPr>
            <p:ph idx="1"/>
          </p:nvPr>
        </p:nvSpPr>
        <p:spPr/>
        <p:txBody>
          <a:bodyPr>
            <a:noAutofit/>
          </a:bodyPr>
          <a:lstStyle/>
          <a:p>
            <a:pPr eaLnBrk="1" hangingPunct="1">
              <a:lnSpc>
                <a:spcPct val="110000"/>
              </a:lnSpc>
            </a:pPr>
            <a:r>
              <a:rPr lang="el-GR" altLang="el-GR" dirty="0" smtClean="0"/>
              <a:t>Ο κίνδυνος ανάπτυξης καρκίνου του μαστού σχετίζεται με την διάρκεια χρήσης ΘΟΥ.  Οι γυναίκες με οικογενειακό ιστορικό καρκίνου του μαστού παρουσιάζουν ιδιαίτερο κίνδυνο.</a:t>
            </a:r>
          </a:p>
          <a:p>
            <a:pPr eaLnBrk="1" hangingPunct="1">
              <a:lnSpc>
                <a:spcPct val="110000"/>
              </a:lnSpc>
            </a:pPr>
            <a:r>
              <a:rPr lang="el-GR" altLang="el-GR" dirty="0" smtClean="0"/>
              <a:t>Πριν από εγχείρηση, η ΘΟΥ πρέπει να διακόπτεται για 4-6 εβδομάδες.  </a:t>
            </a:r>
          </a:p>
          <a:p>
            <a:pPr eaLnBrk="1" hangingPunct="1">
              <a:lnSpc>
                <a:spcPct val="110000"/>
              </a:lnSpc>
            </a:pPr>
            <a:r>
              <a:rPr lang="el-GR" altLang="el-GR" dirty="0" smtClean="0"/>
              <a:t>Δεν πρέπει να ξεχνάμε ότι οι γυναίκες με </a:t>
            </a:r>
            <a:r>
              <a:rPr lang="el-GR" altLang="el-GR" b="1" dirty="0" smtClean="0">
                <a:solidFill>
                  <a:srgbClr val="002060"/>
                </a:solidFill>
              </a:rPr>
              <a:t>πρώιμη εμμηνόπαυση βρίσκονται σε αυξημένο κίνδυνο ανάπτυξης οστεοπόρωσης.</a:t>
            </a:r>
          </a:p>
          <a:p>
            <a:pPr eaLnBrk="1" hangingPunct="1">
              <a:lnSpc>
                <a:spcPct val="110000"/>
              </a:lnSpc>
            </a:pPr>
            <a:r>
              <a:rPr lang="el-GR" altLang="el-GR" b="1" dirty="0" smtClean="0">
                <a:solidFill>
                  <a:srgbClr val="002060"/>
                </a:solidFill>
              </a:rPr>
              <a:t>Σε τέτοιες περιπτώσεις η ΘΟΥ μπορεί να παραταθεί μέχρι την ηλικία της φυσιολογικής εμμηνόπαυσης.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25</a:t>
            </a:fld>
            <a:endParaRPr lang="el-GR" dirty="0">
              <a:solidFill>
                <a:prstClr val="black"/>
              </a:solidFill>
            </a:endParaRPr>
          </a:p>
        </p:txBody>
      </p:sp>
    </p:spTree>
    <p:extLst>
      <p:ext uri="{BB962C8B-B14F-4D97-AF65-F5344CB8AC3E}">
        <p14:creationId xmlns:p14="http://schemas.microsoft.com/office/powerpoint/2010/main" val="13037630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Autofit/>
          </a:bodyPr>
          <a:lstStyle/>
          <a:p>
            <a:r>
              <a:rPr lang="el-GR" sz="3600" dirty="0"/>
              <a:t>Τα φάρμακα που χρησιμοποιούνται ως ΘΟΥ </a:t>
            </a:r>
          </a:p>
        </p:txBody>
      </p:sp>
      <p:sp>
        <p:nvSpPr>
          <p:cNvPr id="17410" name="Rectangle 3"/>
          <p:cNvSpPr>
            <a:spLocks noGrp="1" noChangeArrowheads="1"/>
          </p:cNvSpPr>
          <p:nvPr>
            <p:ph idx="1"/>
          </p:nvPr>
        </p:nvSpPr>
        <p:spPr>
          <a:xfrm>
            <a:off x="457200" y="1124744"/>
            <a:ext cx="8579296" cy="5616624"/>
          </a:xfrm>
        </p:spPr>
        <p:txBody>
          <a:bodyPr>
            <a:noAutofit/>
          </a:bodyPr>
          <a:lstStyle/>
          <a:p>
            <a:pPr eaLnBrk="1" hangingPunct="1">
              <a:lnSpc>
                <a:spcPct val="100000"/>
              </a:lnSpc>
              <a:spcBef>
                <a:spcPts val="800"/>
              </a:spcBef>
            </a:pPr>
            <a:r>
              <a:rPr lang="el-GR" altLang="el-GR" sz="2200" b="1" dirty="0" smtClean="0">
                <a:solidFill>
                  <a:srgbClr val="002060"/>
                </a:solidFill>
              </a:rPr>
              <a:t>Οιστρογόνα για θεραπεία υποκατάστασης</a:t>
            </a:r>
            <a:endParaRPr lang="el-GR" altLang="el-GR" sz="2200" dirty="0" smtClean="0">
              <a:solidFill>
                <a:srgbClr val="002060"/>
              </a:solidFill>
            </a:endParaRPr>
          </a:p>
          <a:p>
            <a:pPr marL="355600" indent="0" eaLnBrk="1" hangingPunct="1">
              <a:lnSpc>
                <a:spcPct val="100000"/>
              </a:lnSpc>
              <a:spcBef>
                <a:spcPts val="800"/>
              </a:spcBef>
              <a:buNone/>
            </a:pPr>
            <a:r>
              <a:rPr lang="el-GR" altLang="el-GR" sz="2200" dirty="0" smtClean="0"/>
              <a:t>Συνδυασμένα οιστρογόνα, οιστρογόνα συνδυασμένα με προγεσταγόνα, οιστραδιόλη, οιστραδιόλη με προγεσταγόνα, οιστριόλη, οιστρόνη, αιθυνυλοιστραδιόλη.</a:t>
            </a:r>
            <a:endParaRPr lang="el-GR" altLang="el-GR" sz="2200" b="1" dirty="0" smtClean="0"/>
          </a:p>
          <a:p>
            <a:pPr eaLnBrk="1" hangingPunct="1">
              <a:lnSpc>
                <a:spcPct val="100000"/>
              </a:lnSpc>
              <a:spcBef>
                <a:spcPts val="800"/>
              </a:spcBef>
            </a:pPr>
            <a:r>
              <a:rPr lang="el-GR" altLang="el-GR" sz="2200" b="1" dirty="0" smtClean="0">
                <a:solidFill>
                  <a:srgbClr val="002060"/>
                </a:solidFill>
              </a:rPr>
              <a:t>Άλλα   </a:t>
            </a:r>
            <a:endParaRPr lang="el-GR" altLang="el-GR" sz="2200" dirty="0" smtClean="0">
              <a:solidFill>
                <a:srgbClr val="002060"/>
              </a:solidFill>
            </a:endParaRPr>
          </a:p>
          <a:p>
            <a:pPr eaLnBrk="1" hangingPunct="1">
              <a:lnSpc>
                <a:spcPct val="100000"/>
              </a:lnSpc>
              <a:spcBef>
                <a:spcPts val="800"/>
              </a:spcBef>
              <a:buFont typeface="Courier New" panose="02070309020205020404" pitchFamily="49" charset="0"/>
              <a:buChar char="o"/>
            </a:pPr>
            <a:r>
              <a:rPr lang="el-GR" altLang="el-GR" sz="2200" dirty="0" smtClean="0"/>
              <a:t>Τιμπολόνη, ραλοξιφένη.</a:t>
            </a:r>
          </a:p>
          <a:p>
            <a:pPr eaLnBrk="1" hangingPunct="1">
              <a:lnSpc>
                <a:spcPct val="100000"/>
              </a:lnSpc>
              <a:spcBef>
                <a:spcPts val="800"/>
              </a:spcBef>
              <a:buFont typeface="Courier New" panose="02070309020205020404" pitchFamily="49" charset="0"/>
              <a:buChar char="o"/>
            </a:pPr>
            <a:r>
              <a:rPr lang="el-GR" altLang="el-GR" sz="2200" dirty="0" smtClean="0"/>
              <a:t>Σε γυναίκες με άθικτη μήτρα, ένα οιστρογόνο με κυκλική προγεστερόνη για το δεύτερο μισό του κύκλου μπορεί να προταθεί.</a:t>
            </a:r>
          </a:p>
          <a:p>
            <a:pPr eaLnBrk="1" hangingPunct="1">
              <a:lnSpc>
                <a:spcPct val="100000"/>
              </a:lnSpc>
              <a:spcBef>
                <a:spcPts val="800"/>
              </a:spcBef>
              <a:buFont typeface="Courier New" panose="02070309020205020404" pitchFamily="49" charset="0"/>
              <a:buChar char="o"/>
            </a:pPr>
            <a:r>
              <a:rPr lang="el-GR" altLang="el-GR" sz="2200" dirty="0" smtClean="0"/>
              <a:t>Σε γυναίκες με υστερεκτομή προτείνεται μόνον η χρήση οιστρογόνου.</a:t>
            </a:r>
          </a:p>
          <a:p>
            <a:pPr eaLnBrk="1" hangingPunct="1">
              <a:lnSpc>
                <a:spcPct val="100000"/>
              </a:lnSpc>
              <a:spcBef>
                <a:spcPts val="800"/>
              </a:spcBef>
              <a:buFont typeface="Courier New" panose="02070309020205020404" pitchFamily="49" charset="0"/>
              <a:buChar char="o"/>
            </a:pPr>
            <a:r>
              <a:rPr lang="el-GR" altLang="el-GR" sz="2200" dirty="0" smtClean="0"/>
              <a:t>Τοπική ΘΟΥ μπορεί να εφαρμοσθεί για μικρό χρονικό διάστημα σε γυναίκες με μετεμμηνοπαυσιακή ατροφική κολπίτιδα για βελτίωση του κολπικού βλενογόνου.</a:t>
            </a:r>
          </a:p>
          <a:p>
            <a:pPr eaLnBrk="1" hangingPunct="1">
              <a:lnSpc>
                <a:spcPct val="100000"/>
              </a:lnSpc>
              <a:spcBef>
                <a:spcPts val="800"/>
              </a:spcBef>
              <a:buFont typeface="Courier New" panose="02070309020205020404" pitchFamily="49" charset="0"/>
              <a:buChar char="o"/>
            </a:pPr>
            <a:r>
              <a:rPr lang="el-GR" altLang="el-GR" sz="2200" dirty="0" smtClean="0"/>
              <a:t>Επίσης κολπικά δισκία τροποποιημένης έκκρισης και κολπικοί δακτύλιοι είναι διαθέσιμοι.</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26</a:t>
            </a:fld>
            <a:endParaRPr lang="el-GR" dirty="0">
              <a:solidFill>
                <a:prstClr val="black"/>
              </a:solidFill>
            </a:endParaRPr>
          </a:p>
        </p:txBody>
      </p:sp>
    </p:spTree>
    <p:extLst>
      <p:ext uri="{BB962C8B-B14F-4D97-AF65-F5344CB8AC3E}">
        <p14:creationId xmlns:p14="http://schemas.microsoft.com/office/powerpoint/2010/main" val="231238339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Γενικές φαρμακευτικές χρήσεις των ανδρογόνων </a:t>
            </a:r>
            <a:r>
              <a:rPr lang="el-GR" sz="3200" b="0" dirty="0" smtClean="0"/>
              <a:t>(1 από 2)</a:t>
            </a:r>
            <a:endParaRPr lang="el-GR" sz="3200" b="0" dirty="0"/>
          </a:p>
        </p:txBody>
      </p:sp>
      <p:sp>
        <p:nvSpPr>
          <p:cNvPr id="18434" name="Rectangle 3"/>
          <p:cNvSpPr>
            <a:spLocks noGrp="1" noChangeArrowheads="1"/>
          </p:cNvSpPr>
          <p:nvPr>
            <p:ph idx="1"/>
          </p:nvPr>
        </p:nvSpPr>
        <p:spPr>
          <a:xfrm>
            <a:off x="457200" y="1484784"/>
            <a:ext cx="8291264" cy="4752528"/>
          </a:xfrm>
        </p:spPr>
        <p:txBody>
          <a:bodyPr>
            <a:noAutofit/>
          </a:bodyPr>
          <a:lstStyle/>
          <a:p>
            <a:pPr eaLnBrk="1" hangingPunct="1">
              <a:lnSpc>
                <a:spcPct val="110000"/>
              </a:lnSpc>
            </a:pPr>
            <a:r>
              <a:rPr lang="el-GR" altLang="el-GR" dirty="0" smtClean="0"/>
              <a:t>Γενικά οι ανδρικές ορμόνες (τεστοστερόνη, μεστερολόνη) χορηγούνται όταν υπάρχει </a:t>
            </a:r>
            <a:r>
              <a:rPr lang="el-GR" altLang="el-GR" b="1" dirty="0" smtClean="0">
                <a:solidFill>
                  <a:srgbClr val="002060"/>
                </a:solidFill>
              </a:rPr>
              <a:t>έλλειψη</a:t>
            </a:r>
            <a:r>
              <a:rPr lang="el-GR" altLang="el-GR" dirty="0" smtClean="0"/>
              <a:t> σαν θεραπεία υποκατάστασης πχ στον υπογοναδοτροφικό υπογοναδισμό, όπου υπάρχει ανεπαρκής διέγερση των όρχεων από τις ορμόνες της υπόφυσης.</a:t>
            </a:r>
            <a:endParaRPr lang="el-GR" altLang="el-GR" u="sng" dirty="0" smtClean="0"/>
          </a:p>
          <a:p>
            <a:pPr eaLnBrk="1" hangingPunct="1">
              <a:lnSpc>
                <a:spcPct val="110000"/>
              </a:lnSpc>
            </a:pPr>
            <a:r>
              <a:rPr lang="el-GR" altLang="el-GR" b="1" dirty="0" smtClean="0">
                <a:solidFill>
                  <a:srgbClr val="002060"/>
                </a:solidFill>
              </a:rPr>
              <a:t>Στον αθλητισμό γίνεται συχνά κατάχρηση των αναβολικών στεροειδών (νανδρολόνη), τα οποία αυξάνουν την μυική μάζα και περιλαμβάνονται στην λίστα των απαγορευμένων σκευασμάτων.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27</a:t>
            </a:fld>
            <a:endParaRPr lang="el-GR" dirty="0">
              <a:solidFill>
                <a:prstClr val="black"/>
              </a:solidFill>
            </a:endParaRPr>
          </a:p>
        </p:txBody>
      </p:sp>
    </p:spTree>
    <p:extLst>
      <p:ext uri="{BB962C8B-B14F-4D97-AF65-F5344CB8AC3E}">
        <p14:creationId xmlns:p14="http://schemas.microsoft.com/office/powerpoint/2010/main" val="8216190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80120"/>
          </a:xfrm>
        </p:spPr>
        <p:txBody>
          <a:bodyPr>
            <a:noAutofit/>
          </a:bodyPr>
          <a:lstStyle/>
          <a:p>
            <a:r>
              <a:rPr lang="el-GR" dirty="0" smtClean="0"/>
              <a:t>Γενικές φαρμακευτικές χρήσεις των ανδρογόνων </a:t>
            </a:r>
            <a:r>
              <a:rPr lang="el-GR" sz="3200" b="0" dirty="0" smtClean="0"/>
              <a:t>(2 από 2)</a:t>
            </a:r>
            <a:endParaRPr lang="el-GR" sz="3200" b="0" dirty="0"/>
          </a:p>
        </p:txBody>
      </p:sp>
      <p:sp>
        <p:nvSpPr>
          <p:cNvPr id="18434" name="Rectangle 3"/>
          <p:cNvSpPr>
            <a:spLocks noGrp="1" noChangeArrowheads="1"/>
          </p:cNvSpPr>
          <p:nvPr>
            <p:ph idx="1"/>
          </p:nvPr>
        </p:nvSpPr>
        <p:spPr>
          <a:xfrm>
            <a:off x="457200" y="1484784"/>
            <a:ext cx="8291264" cy="4752528"/>
          </a:xfrm>
        </p:spPr>
        <p:txBody>
          <a:bodyPr>
            <a:noAutofit/>
          </a:bodyPr>
          <a:lstStyle/>
          <a:p>
            <a:pPr eaLnBrk="1" hangingPunct="1">
              <a:lnSpc>
                <a:spcPct val="110000"/>
              </a:lnSpc>
            </a:pPr>
            <a:r>
              <a:rPr lang="el-GR" altLang="el-GR" dirty="0" smtClean="0"/>
              <a:t>Τα στεροειδή αυτά έχουν  σημαντικές ανεπιθύμητες ενέργειες με την μορφή της αυξημένης επιθετικότητας και βίας.  </a:t>
            </a:r>
          </a:p>
          <a:p>
            <a:pPr eaLnBrk="1" hangingPunct="1">
              <a:lnSpc>
                <a:spcPct val="110000"/>
              </a:lnSpc>
            </a:pPr>
            <a:r>
              <a:rPr lang="el-GR" altLang="el-GR" dirty="0" smtClean="0"/>
              <a:t>Οι μεγάλες δόσεις αναστέλλουν την υποφυσιακή λειτουργία (μηχανισμός παλίνδρομης αρνητικής ρύθμισης-</a:t>
            </a:r>
            <a:r>
              <a:rPr lang="en-US" altLang="el-GR" dirty="0" smtClean="0"/>
              <a:t>negative feedback) </a:t>
            </a:r>
            <a:r>
              <a:rPr lang="el-GR" altLang="el-GR" dirty="0" smtClean="0"/>
              <a:t>και οδηγούν σε στειρότητα λόγω καταστολής της έκκρισης της </a:t>
            </a:r>
            <a:r>
              <a:rPr lang="en-US" altLang="el-GR" dirty="0" smtClean="0"/>
              <a:t>FSH</a:t>
            </a:r>
            <a:r>
              <a:rPr lang="el-GR" altLang="el-GR" dirty="0" smtClean="0"/>
              <a:t>, η οποία είναι απαραίτητη για την παραγωγή του σπέρματος.  </a:t>
            </a:r>
          </a:p>
          <a:p>
            <a:pPr eaLnBrk="1" hangingPunct="1">
              <a:lnSpc>
                <a:spcPct val="110000"/>
              </a:lnSpc>
            </a:pPr>
            <a:r>
              <a:rPr lang="el-GR" altLang="el-GR" dirty="0" smtClean="0"/>
              <a:t>Υπάρχει επίσης αυξημένος κίνδυνος ηπατικής βλάβης από παρατεταμένη χρήση.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28</a:t>
            </a:fld>
            <a:endParaRPr lang="el-GR" dirty="0">
              <a:solidFill>
                <a:prstClr val="black"/>
              </a:solidFill>
            </a:endParaRPr>
          </a:p>
        </p:txBody>
      </p:sp>
    </p:spTree>
    <p:extLst>
      <p:ext uri="{BB962C8B-B14F-4D97-AF65-F5344CB8AC3E}">
        <p14:creationId xmlns:p14="http://schemas.microsoft.com/office/powerpoint/2010/main" val="2218895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smtClean="0"/>
              <a:t>Φυλετικές ορμόνες</a:t>
            </a:r>
            <a:r>
              <a:rPr lang="el-GR" dirty="0" smtClean="0"/>
              <a:t/>
            </a:r>
            <a:br>
              <a:rPr lang="el-GR" dirty="0" smtClean="0"/>
            </a:br>
            <a:r>
              <a:rPr lang="el-GR" sz="3600" b="0" dirty="0" smtClean="0"/>
              <a:t>Διαταραχές και θεραπείες (2 από 2)</a:t>
            </a:r>
            <a:endParaRPr lang="el-GR" sz="3600" b="0" dirty="0"/>
          </a:p>
        </p:txBody>
      </p:sp>
      <p:sp>
        <p:nvSpPr>
          <p:cNvPr id="3074" name="Rectangle 3"/>
          <p:cNvSpPr>
            <a:spLocks noGrp="1" noChangeArrowheads="1"/>
          </p:cNvSpPr>
          <p:nvPr>
            <p:ph idx="1"/>
          </p:nvPr>
        </p:nvSpPr>
        <p:spPr>
          <a:xfrm>
            <a:off x="457200" y="1484784"/>
            <a:ext cx="8229600" cy="4752528"/>
          </a:xfrm>
        </p:spPr>
        <p:txBody>
          <a:bodyPr>
            <a:normAutofit/>
          </a:bodyPr>
          <a:lstStyle/>
          <a:p>
            <a:pPr eaLnBrk="1" hangingPunct="1"/>
            <a:r>
              <a:rPr lang="el-GR" altLang="el-GR" sz="2400" dirty="0" smtClean="0"/>
              <a:t>Τα αντιανδρογόνα  διακρίνονται σε δύο μεγάλες ομάδες, </a:t>
            </a:r>
            <a:r>
              <a:rPr lang="el-GR" altLang="el-GR" sz="2400" b="1" dirty="0" smtClean="0">
                <a:solidFill>
                  <a:srgbClr val="002060"/>
                </a:solidFill>
              </a:rPr>
              <a:t>τα στεροειδή και τα μη στεροειδή.  </a:t>
            </a:r>
          </a:p>
          <a:p>
            <a:pPr eaLnBrk="1" hangingPunct="1"/>
            <a:r>
              <a:rPr lang="el-GR" altLang="el-GR" sz="2400" dirty="0" smtClean="0"/>
              <a:t>Στους</a:t>
            </a:r>
            <a:r>
              <a:rPr lang="el-GR" altLang="el-GR" sz="2400" b="1" dirty="0" smtClean="0">
                <a:solidFill>
                  <a:srgbClr val="002060"/>
                </a:solidFill>
              </a:rPr>
              <a:t> άνδρες </a:t>
            </a:r>
            <a:r>
              <a:rPr lang="el-GR" altLang="el-GR" sz="2400" dirty="0" smtClean="0"/>
              <a:t>χρησιμοποιούνται, συνήθως, για τη θεραπεία του καρκίνου του προστάτη. Στις </a:t>
            </a:r>
            <a:r>
              <a:rPr lang="el-GR" altLang="el-GR" sz="2400" b="1" dirty="0" smtClean="0">
                <a:solidFill>
                  <a:srgbClr val="002060"/>
                </a:solidFill>
              </a:rPr>
              <a:t>γυναίκες</a:t>
            </a:r>
            <a:r>
              <a:rPr lang="el-GR" altLang="el-GR" sz="2400" dirty="0" smtClean="0"/>
              <a:t>, χρησιμοποιούνται για το σύνδρομο των πολυκυστικών ωοθηκών, τη συγγενή υπερπλασία των επινεφριδίων, την ιδιοπαθή υπερτρίχωση, την ακμή, την σμηγματόρροια και την αλωπεκία ανδρικού  τύπου. Η θεραπεία πρέπει να είναι μακροχρόνια, και η διακοπή  της έχει ως αποτέλεσμα την υποτροπή των συμπτωμάτων και των σημείων της υπερανδρογοναιμίας.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dirty="0">
              <a:solidFill>
                <a:prstClr val="black"/>
              </a:solidFill>
            </a:endParaRPr>
          </a:p>
        </p:txBody>
      </p:sp>
    </p:spTree>
    <p:extLst>
      <p:ext uri="{BB962C8B-B14F-4D97-AF65-F5344CB8AC3E}">
        <p14:creationId xmlns:p14="http://schemas.microsoft.com/office/powerpoint/2010/main" val="36546212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altLang="el-GR" dirty="0"/>
              <a:t>Φλοιοεπινεφριδιοτρόπος ορμόνη </a:t>
            </a:r>
            <a:r>
              <a:rPr lang="en-US" altLang="el-GR" sz="3200" b="0" dirty="0" smtClean="0"/>
              <a:t>Adrenocorticotropic </a:t>
            </a:r>
            <a:r>
              <a:rPr lang="en-US" altLang="el-GR" sz="3200" b="0" dirty="0"/>
              <a:t>hormone</a:t>
            </a:r>
            <a:r>
              <a:rPr lang="el-GR" altLang="el-GR" sz="3200" b="0" dirty="0"/>
              <a:t>, </a:t>
            </a:r>
            <a:r>
              <a:rPr lang="en-US" altLang="el-GR" sz="3200" b="0" dirty="0" smtClean="0"/>
              <a:t>ACTH</a:t>
            </a:r>
            <a:r>
              <a:rPr lang="el-GR" altLang="el-GR" sz="3200" b="0" dirty="0" smtClean="0"/>
              <a:t> (1 από 2)</a:t>
            </a:r>
            <a:endParaRPr lang="el-GR" sz="3200" b="0" dirty="0"/>
          </a:p>
        </p:txBody>
      </p:sp>
      <p:sp>
        <p:nvSpPr>
          <p:cNvPr id="19458" name="Rectangle 3"/>
          <p:cNvSpPr>
            <a:spLocks noGrp="1" noChangeArrowheads="1"/>
          </p:cNvSpPr>
          <p:nvPr>
            <p:ph idx="1"/>
          </p:nvPr>
        </p:nvSpPr>
        <p:spPr>
          <a:xfrm>
            <a:off x="457200" y="1412776"/>
            <a:ext cx="8229600" cy="4824536"/>
          </a:xfrm>
        </p:spPr>
        <p:txBody>
          <a:bodyPr>
            <a:noAutofit/>
          </a:bodyPr>
          <a:lstStyle/>
          <a:p>
            <a:pPr marL="0" indent="0" eaLnBrk="1" hangingPunct="1">
              <a:lnSpc>
                <a:spcPct val="110000"/>
              </a:lnSpc>
              <a:buNone/>
            </a:pPr>
            <a:r>
              <a:rPr lang="el-GR" altLang="el-GR" b="1" dirty="0" smtClean="0"/>
              <a:t>Βιολογικές Δράσεις:</a:t>
            </a:r>
            <a:endParaRPr lang="el-GR" altLang="el-GR" dirty="0" smtClean="0"/>
          </a:p>
          <a:p>
            <a:pPr eaLnBrk="1" hangingPunct="1">
              <a:lnSpc>
                <a:spcPct val="110000"/>
              </a:lnSpc>
            </a:pPr>
            <a:r>
              <a:rPr lang="el-GR" altLang="el-GR" dirty="0" smtClean="0"/>
              <a:t>Η υποφυσιακή ορμόνη που ρυθμίζει την έκκριση της επινεφριδιακής κορτιζόλης και εν μέρει της αλδοστερόνης είναι η </a:t>
            </a:r>
            <a:r>
              <a:rPr lang="en-US" altLang="el-GR" dirty="0" smtClean="0"/>
              <a:t>ACTH</a:t>
            </a:r>
            <a:r>
              <a:rPr lang="el-GR" altLang="el-GR" dirty="0" smtClean="0"/>
              <a:t>.</a:t>
            </a:r>
          </a:p>
          <a:p>
            <a:pPr eaLnBrk="1" hangingPunct="1">
              <a:lnSpc>
                <a:spcPct val="110000"/>
              </a:lnSpc>
            </a:pPr>
            <a:r>
              <a:rPr lang="el-GR" altLang="el-GR" dirty="0" smtClean="0"/>
              <a:t>Δρα στον </a:t>
            </a:r>
            <a:r>
              <a:rPr lang="el-GR" altLang="el-GR" u="sng" dirty="0" smtClean="0"/>
              <a:t>φλοιό </a:t>
            </a:r>
            <a:r>
              <a:rPr lang="el-GR" altLang="el-GR" dirty="0" smtClean="0"/>
              <a:t>των επινεφριδίων και προάγει την βιοσύνθεση των ορμονών κυρίως των γλυκοκορτικοειδών αλλά και των επινφριδιακών ανδρογόνων.</a:t>
            </a:r>
          </a:p>
          <a:p>
            <a:pPr eaLnBrk="1" hangingPunct="1">
              <a:lnSpc>
                <a:spcPct val="110000"/>
              </a:lnSpc>
            </a:pPr>
            <a:r>
              <a:rPr lang="el-GR" altLang="el-GR" dirty="0" smtClean="0"/>
              <a:t>Προέρχεται από το πρόδρομο πεπτίδιο την προ-οπιομελανοκορτίνη (</a:t>
            </a:r>
            <a:r>
              <a:rPr lang="en-US" altLang="el-GR" dirty="0" smtClean="0"/>
              <a:t>POMC</a:t>
            </a:r>
            <a:r>
              <a:rPr lang="el-GR" altLang="el-GR" dirty="0" smtClean="0"/>
              <a:t>) με πρωτεόλυση.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29</a:t>
            </a:fld>
            <a:endParaRPr lang="el-GR" dirty="0">
              <a:solidFill>
                <a:prstClr val="black"/>
              </a:solidFill>
            </a:endParaRPr>
          </a:p>
        </p:txBody>
      </p:sp>
    </p:spTree>
    <p:extLst>
      <p:ext uri="{BB962C8B-B14F-4D97-AF65-F5344CB8AC3E}">
        <p14:creationId xmlns:p14="http://schemas.microsoft.com/office/powerpoint/2010/main" val="2251315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altLang="el-GR" dirty="0"/>
              <a:t>Φλοιοεπινεφριδιοτρόπος ορμόνη </a:t>
            </a:r>
            <a:r>
              <a:rPr lang="en-US" altLang="el-GR" sz="3200" b="0" dirty="0" smtClean="0"/>
              <a:t>Adrenocorticotropic </a:t>
            </a:r>
            <a:r>
              <a:rPr lang="en-US" altLang="el-GR" sz="3200" b="0" dirty="0"/>
              <a:t>hormone</a:t>
            </a:r>
            <a:r>
              <a:rPr lang="el-GR" altLang="el-GR" sz="3200" b="0" dirty="0"/>
              <a:t>, </a:t>
            </a:r>
            <a:r>
              <a:rPr lang="en-US" altLang="el-GR" sz="3200" b="0" dirty="0" smtClean="0"/>
              <a:t>ACTH</a:t>
            </a:r>
            <a:r>
              <a:rPr lang="el-GR" altLang="el-GR" sz="3200" b="0" dirty="0" smtClean="0"/>
              <a:t> (2 από 2)</a:t>
            </a:r>
            <a:endParaRPr lang="el-GR" sz="3200" b="0" dirty="0"/>
          </a:p>
        </p:txBody>
      </p:sp>
      <p:sp>
        <p:nvSpPr>
          <p:cNvPr id="19458" name="Rectangle 3"/>
          <p:cNvSpPr>
            <a:spLocks noGrp="1" noChangeArrowheads="1"/>
          </p:cNvSpPr>
          <p:nvPr>
            <p:ph idx="1"/>
          </p:nvPr>
        </p:nvSpPr>
        <p:spPr>
          <a:xfrm>
            <a:off x="457200" y="1412776"/>
            <a:ext cx="8229600" cy="4824536"/>
          </a:xfrm>
        </p:spPr>
        <p:txBody>
          <a:bodyPr>
            <a:noAutofit/>
          </a:bodyPr>
          <a:lstStyle/>
          <a:p>
            <a:pPr eaLnBrk="1" hangingPunct="1">
              <a:lnSpc>
                <a:spcPct val="110000"/>
              </a:lnSpc>
            </a:pPr>
            <a:r>
              <a:rPr lang="el-GR" altLang="el-GR" dirty="0" smtClean="0"/>
              <a:t>Η σύνθεση και η απελευθέρωση της </a:t>
            </a:r>
            <a:r>
              <a:rPr lang="en-US" altLang="el-GR" dirty="0" smtClean="0"/>
              <a:t>ACTH</a:t>
            </a:r>
            <a:r>
              <a:rPr lang="el-GR" altLang="el-GR" dirty="0" smtClean="0"/>
              <a:t> ελέγχεται και ρυθμίζεται:</a:t>
            </a:r>
          </a:p>
          <a:p>
            <a:pPr marL="457200" indent="-457200" eaLnBrk="1" hangingPunct="1">
              <a:lnSpc>
                <a:spcPct val="110000"/>
              </a:lnSpc>
              <a:buFont typeface="+mj-lt"/>
              <a:buAutoNum type="arabicPeriod"/>
            </a:pPr>
            <a:r>
              <a:rPr lang="el-GR" altLang="el-GR" dirty="0" smtClean="0"/>
              <a:t>Από την </a:t>
            </a:r>
            <a:r>
              <a:rPr lang="en-US" altLang="el-GR" dirty="0" smtClean="0"/>
              <a:t>CRH</a:t>
            </a:r>
            <a:r>
              <a:rPr lang="el-GR" altLang="el-GR" dirty="0" smtClean="0"/>
              <a:t> του υποθαλάμου</a:t>
            </a:r>
          </a:p>
          <a:p>
            <a:pPr marL="457200" indent="-457200" eaLnBrk="1" hangingPunct="1">
              <a:lnSpc>
                <a:spcPct val="110000"/>
              </a:lnSpc>
              <a:buFont typeface="+mj-lt"/>
              <a:buAutoNum type="arabicPeriod"/>
            </a:pPr>
            <a:r>
              <a:rPr lang="el-GR" altLang="el-GR" dirty="0" smtClean="0"/>
              <a:t>Τα επίπεδα των γλυκοκορτικοειδών (κυρίως κορτιζόλης) στο αίμα με μηχανισμό αρνητικής ανάδρασης (</a:t>
            </a:r>
            <a:r>
              <a:rPr lang="en-US" altLang="el-GR" dirty="0" smtClean="0"/>
              <a:t>negative feedback)</a:t>
            </a:r>
            <a:r>
              <a:rPr lang="el-GR" altLang="el-GR" dirty="0" smtClean="0"/>
              <a:t>.</a:t>
            </a:r>
          </a:p>
          <a:p>
            <a:pPr eaLnBrk="1" hangingPunct="1">
              <a:lnSpc>
                <a:spcPct val="110000"/>
              </a:lnSpc>
            </a:pPr>
            <a:r>
              <a:rPr lang="el-GR" altLang="el-GR" dirty="0" smtClean="0"/>
              <a:t>Η έκκριση της </a:t>
            </a:r>
            <a:r>
              <a:rPr lang="en-US" altLang="el-GR" dirty="0" smtClean="0"/>
              <a:t>ACTH</a:t>
            </a:r>
            <a:r>
              <a:rPr lang="el-GR" altLang="el-GR" dirty="0" smtClean="0"/>
              <a:t> υπόκειται σε έναν αυτόματο «νυχθημερήσιο ρυθμό» (</a:t>
            </a:r>
            <a:r>
              <a:rPr lang="en-US" altLang="el-GR" dirty="0" smtClean="0"/>
              <a:t>Day</a:t>
            </a:r>
            <a:r>
              <a:rPr lang="el-GR" altLang="el-GR" dirty="0" smtClean="0"/>
              <a:t>-</a:t>
            </a:r>
            <a:r>
              <a:rPr lang="en-US" altLang="el-GR" dirty="0" smtClean="0"/>
              <a:t>Night Rhythm</a:t>
            </a:r>
            <a:r>
              <a:rPr lang="el-GR" altLang="el-GR" dirty="0" smtClean="0"/>
              <a:t>) με τις μέγιστες τιμές το πρωί (περίπου 6 π.μ) και τις ελάχιστες το βράδυ. (Το ρυθμό αυτό ακολουθεί φυσικά και η απελευθέρωση των τελικών ορμονών του φλοιού των επινεφριδίων).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30</a:t>
            </a:fld>
            <a:endParaRPr lang="el-GR" dirty="0">
              <a:solidFill>
                <a:prstClr val="black"/>
              </a:solidFill>
            </a:endParaRPr>
          </a:p>
        </p:txBody>
      </p:sp>
    </p:spTree>
    <p:extLst>
      <p:ext uri="{BB962C8B-B14F-4D97-AF65-F5344CB8AC3E}">
        <p14:creationId xmlns:p14="http://schemas.microsoft.com/office/powerpoint/2010/main" val="41103188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Ορμόνες των </a:t>
            </a:r>
            <a:r>
              <a:rPr lang="el-GR" dirty="0" smtClean="0"/>
              <a:t>επινεφριδίων</a:t>
            </a:r>
            <a:endParaRPr lang="el-GR" dirty="0"/>
          </a:p>
        </p:txBody>
      </p:sp>
      <p:sp>
        <p:nvSpPr>
          <p:cNvPr id="20482" name="Rectangle 3"/>
          <p:cNvSpPr>
            <a:spLocks noGrp="1" noChangeArrowheads="1"/>
          </p:cNvSpPr>
          <p:nvPr>
            <p:ph idx="1"/>
          </p:nvPr>
        </p:nvSpPr>
        <p:spPr>
          <a:xfrm>
            <a:off x="493712" y="1268760"/>
            <a:ext cx="8254752" cy="5184576"/>
          </a:xfrm>
        </p:spPr>
        <p:txBody>
          <a:bodyPr>
            <a:noAutofit/>
          </a:bodyPr>
          <a:lstStyle/>
          <a:p>
            <a:pPr eaLnBrk="1" hangingPunct="1">
              <a:lnSpc>
                <a:spcPct val="110000"/>
              </a:lnSpc>
            </a:pPr>
            <a:r>
              <a:rPr lang="el-GR" altLang="el-GR" dirty="0" smtClean="0"/>
              <a:t>Από τον φλοιό των επινεφριδίων εκκρίνεται μια ομάδα ορμονών, τις οποίες ονομάζουμε γενικά κορτικοστεροειδή ή κορτικοειδή.  Ανήκουν στις στεροειδείς ορμόνες και περιλαμβάνουν τρεις υποομάδες.  Τα αλατοκορτικοειδή, οι φυλετικές (γεννητικές) ορμόνες και τα γλυκοκορτικοειδή. </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31</a:t>
            </a:fld>
            <a:endParaRPr lang="el-GR" dirty="0">
              <a:solidFill>
                <a:prstClr val="black"/>
              </a:solidFill>
            </a:endParaRPr>
          </a:p>
        </p:txBody>
      </p:sp>
    </p:spTree>
    <p:extLst>
      <p:ext uri="{BB962C8B-B14F-4D97-AF65-F5344CB8AC3E}">
        <p14:creationId xmlns:p14="http://schemas.microsoft.com/office/powerpoint/2010/main" val="1250569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smtClean="0"/>
              <a:t>Γλυκοκορτικοειδή </a:t>
            </a:r>
            <a:r>
              <a:rPr lang="el-GR" altLang="el-GR" sz="3200" b="0" dirty="0" smtClean="0"/>
              <a:t>(1/10)</a:t>
            </a:r>
            <a:endParaRPr lang="el-GR" sz="3200" b="0" dirty="0"/>
          </a:p>
        </p:txBody>
      </p:sp>
      <p:sp>
        <p:nvSpPr>
          <p:cNvPr id="20482" name="Rectangle 3"/>
          <p:cNvSpPr>
            <a:spLocks noGrp="1" noChangeArrowheads="1"/>
          </p:cNvSpPr>
          <p:nvPr>
            <p:ph idx="1"/>
          </p:nvPr>
        </p:nvSpPr>
        <p:spPr>
          <a:xfrm>
            <a:off x="493712" y="1268760"/>
            <a:ext cx="8254752" cy="5184576"/>
          </a:xfrm>
        </p:spPr>
        <p:txBody>
          <a:bodyPr>
            <a:noAutofit/>
          </a:bodyPr>
          <a:lstStyle/>
          <a:p>
            <a:pPr eaLnBrk="1" hangingPunct="1">
              <a:lnSpc>
                <a:spcPct val="110000"/>
              </a:lnSpc>
            </a:pPr>
            <a:r>
              <a:rPr lang="el-GR" altLang="el-GR" b="1" dirty="0" smtClean="0">
                <a:solidFill>
                  <a:srgbClr val="002060"/>
                </a:solidFill>
              </a:rPr>
              <a:t>Τα γλυκοκορτικοειδή </a:t>
            </a:r>
            <a:r>
              <a:rPr lang="el-GR" altLang="el-GR" dirty="0" smtClean="0"/>
              <a:t>μετέχουν μαζί με την ινσουλίνη, την γλυκαγόνη και τις κατεχολαμίνες στη ρύθμιση του μεταβολισμού και του ενεργειακού ισοζυγίου του οργανισμού. Τα γλυκοκορτικοειδή έχουν διαφορετικές δράσεις σε διάφορους ιστούς. Είναι σημαντικά για την ρύθμιση του μεταβολισμού των υδατανθράκων, των πρωτεϊνών και των λιπών και έχουν ανοσορρυθμιστική και αντιφλεγμονώδη δράση.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32</a:t>
            </a:fld>
            <a:endParaRPr lang="el-GR" dirty="0">
              <a:solidFill>
                <a:prstClr val="black"/>
              </a:solidFill>
            </a:endParaRPr>
          </a:p>
        </p:txBody>
      </p:sp>
    </p:spTree>
    <p:extLst>
      <p:ext uri="{BB962C8B-B14F-4D97-AF65-F5344CB8AC3E}">
        <p14:creationId xmlns:p14="http://schemas.microsoft.com/office/powerpoint/2010/main" val="14068054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(2/10)</a:t>
            </a:r>
            <a:endParaRPr lang="el-GR" dirty="0"/>
          </a:p>
        </p:txBody>
      </p:sp>
      <p:sp>
        <p:nvSpPr>
          <p:cNvPr id="20482" name="Rectangle 3"/>
          <p:cNvSpPr>
            <a:spLocks noGrp="1" noChangeArrowheads="1"/>
          </p:cNvSpPr>
          <p:nvPr>
            <p:ph idx="1"/>
          </p:nvPr>
        </p:nvSpPr>
        <p:spPr>
          <a:xfrm>
            <a:off x="457200" y="1268760"/>
            <a:ext cx="8507288" cy="4968552"/>
          </a:xfrm>
        </p:spPr>
        <p:txBody>
          <a:bodyPr>
            <a:noAutofit/>
          </a:bodyPr>
          <a:lstStyle/>
          <a:p>
            <a:pPr eaLnBrk="1" hangingPunct="1">
              <a:lnSpc>
                <a:spcPct val="110000"/>
              </a:lnSpc>
            </a:pPr>
            <a:r>
              <a:rPr lang="el-GR" altLang="el-GR" dirty="0" smtClean="0"/>
              <a:t>Ο κύριος εκπρόσωπος της ομάδας είναι η </a:t>
            </a:r>
            <a:r>
              <a:rPr lang="el-GR" altLang="el-GR" b="1" dirty="0" smtClean="0">
                <a:solidFill>
                  <a:srgbClr val="002060"/>
                </a:solidFill>
              </a:rPr>
              <a:t>κορτιζόλη</a:t>
            </a:r>
            <a:r>
              <a:rPr lang="el-GR" altLang="el-GR" dirty="0" smtClean="0"/>
              <a:t>.  Παράγεται κυρίως στη στηλιδωτή ζώνη του φλοιού. </a:t>
            </a:r>
          </a:p>
          <a:p>
            <a:pPr eaLnBrk="1" hangingPunct="1">
              <a:lnSpc>
                <a:spcPct val="110000"/>
              </a:lnSpc>
            </a:pPr>
            <a:r>
              <a:rPr lang="el-GR" altLang="el-GR" dirty="0" smtClean="0"/>
              <a:t>Δεν αποθηκεύονται στα κύτταρα που τα παράγουν και γι’ αυτό η συγκέντρωσή τους στο αίμα εξαρτάται από ρυθμό παραγωγής τους. </a:t>
            </a:r>
          </a:p>
          <a:p>
            <a:pPr eaLnBrk="1" hangingPunct="1">
              <a:lnSpc>
                <a:spcPct val="110000"/>
              </a:lnSpc>
            </a:pPr>
            <a:r>
              <a:rPr lang="el-GR" altLang="el-GR" dirty="0" smtClean="0"/>
              <a:t>Η έκκρισή της ελέγχεται από την </a:t>
            </a:r>
            <a:r>
              <a:rPr lang="en-US" altLang="el-GR" dirty="0" smtClean="0"/>
              <a:t>ACTH</a:t>
            </a:r>
            <a:r>
              <a:rPr lang="el-GR" altLang="el-GR" dirty="0" smtClean="0"/>
              <a:t> του πρόσθιου λοβού της υπόφυσης με ένα ρυθμιστικό μηχανισμό αρνητικής αντίδρασης, η οποία πάλι βρίσκεται κάτω από τον έλεγχο της </a:t>
            </a:r>
            <a:r>
              <a:rPr lang="en-US" altLang="el-GR" dirty="0" smtClean="0"/>
              <a:t>CRH</a:t>
            </a:r>
            <a:r>
              <a:rPr lang="el-GR" altLang="el-GR" dirty="0" smtClean="0"/>
              <a:t> (εκλυτικός παράγων της κορτικοτροπίνης) του υποθαλάμου.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33</a:t>
            </a:fld>
            <a:endParaRPr lang="el-GR" dirty="0">
              <a:solidFill>
                <a:prstClr val="black"/>
              </a:solidFill>
            </a:endParaRPr>
          </a:p>
        </p:txBody>
      </p:sp>
    </p:spTree>
    <p:extLst>
      <p:ext uri="{BB962C8B-B14F-4D97-AF65-F5344CB8AC3E}">
        <p14:creationId xmlns:p14="http://schemas.microsoft.com/office/powerpoint/2010/main" val="7748913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(3/10)</a:t>
            </a:r>
            <a:endParaRPr lang="el-GR" dirty="0"/>
          </a:p>
        </p:txBody>
      </p:sp>
      <p:sp>
        <p:nvSpPr>
          <p:cNvPr id="21506" name="Rectangle 3"/>
          <p:cNvSpPr>
            <a:spLocks noGrp="1" noChangeArrowheads="1"/>
          </p:cNvSpPr>
          <p:nvPr>
            <p:ph idx="1"/>
          </p:nvPr>
        </p:nvSpPr>
        <p:spPr>
          <a:xfrm>
            <a:off x="467544" y="1232717"/>
            <a:ext cx="8363272" cy="4968552"/>
          </a:xfrm>
        </p:spPr>
        <p:txBody>
          <a:bodyPr>
            <a:noAutofit/>
          </a:bodyPr>
          <a:lstStyle/>
          <a:p>
            <a:pPr marL="0" indent="0" eaLnBrk="1" hangingPunct="1">
              <a:lnSpc>
                <a:spcPct val="110000"/>
              </a:lnSpc>
              <a:buNone/>
            </a:pPr>
            <a:r>
              <a:rPr lang="el-GR" altLang="el-GR" b="1" dirty="0" smtClean="0">
                <a:solidFill>
                  <a:srgbClr val="002060"/>
                </a:solidFill>
              </a:rPr>
              <a:t>Βιολογικές Δράσεις</a:t>
            </a:r>
            <a:r>
              <a:rPr lang="en-US" altLang="el-GR" b="1" dirty="0" smtClean="0">
                <a:solidFill>
                  <a:srgbClr val="002060"/>
                </a:solidFill>
              </a:rPr>
              <a:t> </a:t>
            </a:r>
            <a:r>
              <a:rPr lang="el-GR" altLang="el-GR" b="1" dirty="0" smtClean="0">
                <a:solidFill>
                  <a:srgbClr val="002060"/>
                </a:solidFill>
              </a:rPr>
              <a:t>γλυκοκορτικοειδών:</a:t>
            </a:r>
            <a:endParaRPr lang="el-GR" altLang="el-GR" dirty="0" smtClean="0">
              <a:solidFill>
                <a:srgbClr val="002060"/>
              </a:solidFill>
            </a:endParaRPr>
          </a:p>
          <a:p>
            <a:pPr marL="457200" indent="-457200" eaLnBrk="1" hangingPunct="1">
              <a:lnSpc>
                <a:spcPct val="110000"/>
              </a:lnSpc>
              <a:buFont typeface="+mj-lt"/>
              <a:buAutoNum type="arabicPeriod"/>
            </a:pPr>
            <a:r>
              <a:rPr lang="el-GR" altLang="el-GR" dirty="0" smtClean="0"/>
              <a:t>Στο αίμα, τα γλυκοκορτικοστεροειδή, συνδέονται με μια ειδική σφαιρίνη, την </a:t>
            </a:r>
            <a:r>
              <a:rPr lang="en-US" altLang="el-GR" dirty="0" smtClean="0"/>
              <a:t>CBG</a:t>
            </a:r>
            <a:r>
              <a:rPr lang="el-GR" altLang="el-GR" dirty="0" smtClean="0"/>
              <a:t> (</a:t>
            </a:r>
            <a:r>
              <a:rPr lang="en-US" altLang="el-GR" dirty="0" smtClean="0"/>
              <a:t>corticotropic binding globulin</a:t>
            </a:r>
            <a:r>
              <a:rPr lang="el-GR" altLang="el-GR" dirty="0" smtClean="0"/>
              <a:t>) ή και με την λευκωματίνη και μεταφέρονται έτσι συνδεδεμένα μέχρι τα όργανα-στόχους, όπου συνδέονται με τους ειδικούς υποδοχείς-πρωτεΐνες που βρίσκονται στο κυτταρόπλασμα. Το σύμπλεγμα αυτό μεταφέρεται στον πυρήνα και επηρεάζει τη δραστηριότητα των γονιδίων (παραγωγή ενζύμων κλπ) (βλ </a:t>
            </a:r>
            <a:r>
              <a:rPr lang="en-US" altLang="el-GR" dirty="0" smtClean="0"/>
              <a:t>generals</a:t>
            </a:r>
            <a:r>
              <a:rPr lang="el-GR" altLang="el-GR" dirty="0" smtClean="0"/>
              <a:t>, δράση στεροειδών).</a:t>
            </a:r>
          </a:p>
          <a:p>
            <a:pPr marL="457200" indent="-457200" eaLnBrk="1" hangingPunct="1">
              <a:lnSpc>
                <a:spcPct val="110000"/>
              </a:lnSpc>
              <a:buFont typeface="+mj-lt"/>
              <a:buAutoNum type="arabicPeriod"/>
            </a:pPr>
            <a:r>
              <a:rPr lang="el-GR" altLang="el-GR" dirty="0" smtClean="0"/>
              <a:t>Τα γλυκοκορτικοειδή αυξάνουν την </a:t>
            </a:r>
            <a:r>
              <a:rPr lang="el-GR" altLang="el-GR" b="1" dirty="0" smtClean="0">
                <a:solidFill>
                  <a:srgbClr val="002060"/>
                </a:solidFill>
              </a:rPr>
              <a:t>γλυκονεογένεση</a:t>
            </a:r>
            <a:r>
              <a:rPr lang="el-GR" altLang="el-GR" dirty="0" smtClean="0"/>
              <a:t> (σύνθεση γλυκόζης) και την </a:t>
            </a:r>
            <a:r>
              <a:rPr lang="el-GR" altLang="el-GR" b="1" dirty="0" smtClean="0">
                <a:solidFill>
                  <a:srgbClr val="002060"/>
                </a:solidFill>
              </a:rPr>
              <a:t>παραγωγή γλυκογόνου </a:t>
            </a:r>
            <a:r>
              <a:rPr lang="el-GR" altLang="el-GR" dirty="0" smtClean="0"/>
              <a:t>στο ήπαρ.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34</a:t>
            </a:fld>
            <a:endParaRPr lang="el-GR" dirty="0">
              <a:solidFill>
                <a:prstClr val="black"/>
              </a:solidFill>
            </a:endParaRPr>
          </a:p>
        </p:txBody>
      </p:sp>
    </p:spTree>
    <p:extLst>
      <p:ext uri="{BB962C8B-B14F-4D97-AF65-F5344CB8AC3E}">
        <p14:creationId xmlns:p14="http://schemas.microsoft.com/office/powerpoint/2010/main" val="13001699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(4/10)</a:t>
            </a:r>
            <a:endParaRPr lang="el-GR" dirty="0"/>
          </a:p>
        </p:txBody>
      </p:sp>
      <p:sp>
        <p:nvSpPr>
          <p:cNvPr id="21506" name="Rectangle 3"/>
          <p:cNvSpPr>
            <a:spLocks noGrp="1" noChangeArrowheads="1"/>
          </p:cNvSpPr>
          <p:nvPr>
            <p:ph idx="1"/>
          </p:nvPr>
        </p:nvSpPr>
        <p:spPr>
          <a:xfrm>
            <a:off x="457200" y="1268760"/>
            <a:ext cx="8363272" cy="4968552"/>
          </a:xfrm>
        </p:spPr>
        <p:txBody>
          <a:bodyPr>
            <a:noAutofit/>
          </a:bodyPr>
          <a:lstStyle/>
          <a:p>
            <a:pPr marL="0" indent="0" eaLnBrk="1" hangingPunct="1">
              <a:lnSpc>
                <a:spcPct val="110000"/>
              </a:lnSpc>
              <a:buNone/>
            </a:pPr>
            <a:r>
              <a:rPr lang="el-GR" altLang="el-GR" b="1" dirty="0" smtClean="0">
                <a:solidFill>
                  <a:srgbClr val="002060"/>
                </a:solidFill>
              </a:rPr>
              <a:t>Βιολογικές Δράσεις</a:t>
            </a:r>
            <a:r>
              <a:rPr lang="en-US" altLang="el-GR" b="1" dirty="0" smtClean="0">
                <a:solidFill>
                  <a:srgbClr val="002060"/>
                </a:solidFill>
              </a:rPr>
              <a:t> </a:t>
            </a:r>
            <a:r>
              <a:rPr lang="el-GR" altLang="el-GR" b="1" dirty="0" smtClean="0">
                <a:solidFill>
                  <a:srgbClr val="002060"/>
                </a:solidFill>
              </a:rPr>
              <a:t>γλυκοκορτικοειδών:</a:t>
            </a:r>
            <a:endParaRPr lang="el-GR" altLang="el-GR" dirty="0" smtClean="0">
              <a:solidFill>
                <a:srgbClr val="002060"/>
              </a:solidFill>
            </a:endParaRPr>
          </a:p>
          <a:p>
            <a:pPr marL="457200" indent="-457200" eaLnBrk="1" hangingPunct="1">
              <a:lnSpc>
                <a:spcPct val="110000"/>
              </a:lnSpc>
              <a:buFont typeface="+mj-lt"/>
              <a:buAutoNum type="arabicPeriod" startAt="3"/>
            </a:pPr>
            <a:r>
              <a:rPr lang="el-GR" altLang="el-GR" dirty="0" smtClean="0"/>
              <a:t>Ταυτόχρονα ο </a:t>
            </a:r>
            <a:r>
              <a:rPr lang="el-GR" altLang="el-GR" b="1" dirty="0" smtClean="0">
                <a:solidFill>
                  <a:srgbClr val="002060"/>
                </a:solidFill>
              </a:rPr>
              <a:t>μεταβολισμός του μυικού και του λιπώδους ιστού μετατοπίζεται από την κατανάλωση υδατανθράκων στην κατανάλωση αμινοξέων και λίπους.  </a:t>
            </a:r>
          </a:p>
          <a:p>
            <a:pPr marL="457200" indent="-457200" eaLnBrk="1" hangingPunct="1">
              <a:lnSpc>
                <a:spcPct val="110000"/>
              </a:lnSpc>
              <a:buFont typeface="+mj-lt"/>
              <a:buAutoNum type="arabicPeriod" startAt="3"/>
            </a:pPr>
            <a:r>
              <a:rPr lang="el-GR" altLang="el-GR" dirty="0" smtClean="0"/>
              <a:t>Με αυτόν τον τρόπο συνεισφέρουν στην </a:t>
            </a:r>
            <a:r>
              <a:rPr lang="el-GR" altLang="el-GR" b="1" dirty="0" smtClean="0">
                <a:solidFill>
                  <a:srgbClr val="002060"/>
                </a:solidFill>
              </a:rPr>
              <a:t>αύξηση της στάθμης της γλυκόζης στο πλάσμα.  </a:t>
            </a:r>
          </a:p>
          <a:p>
            <a:pPr marL="457200" indent="-457200" eaLnBrk="1" hangingPunct="1">
              <a:lnSpc>
                <a:spcPct val="110000"/>
              </a:lnSpc>
              <a:buFont typeface="+mj-lt"/>
              <a:buAutoNum type="arabicPeriod" startAt="3"/>
            </a:pPr>
            <a:r>
              <a:rPr lang="el-GR" altLang="el-GR" dirty="0" smtClean="0"/>
              <a:t>Στους </a:t>
            </a:r>
            <a:r>
              <a:rPr lang="el-GR" altLang="el-GR" b="1" dirty="0" smtClean="0">
                <a:solidFill>
                  <a:srgbClr val="002060"/>
                </a:solidFill>
              </a:rPr>
              <a:t>μυς δημιουργείται καταβολική κατάσταση</a:t>
            </a:r>
            <a:r>
              <a:rPr lang="el-GR" altLang="el-GR" dirty="0" smtClean="0"/>
              <a:t> με αποδόμηση των </a:t>
            </a:r>
            <a:r>
              <a:rPr lang="el-GR" altLang="el-GR" dirty="0" smtClean="0"/>
              <a:t>πρωτεϊνών </a:t>
            </a:r>
            <a:r>
              <a:rPr lang="el-GR" altLang="el-GR" dirty="0" smtClean="0"/>
              <a:t>η οποία οδηγεί σε μείωση της μυικής μάζας.  </a:t>
            </a:r>
          </a:p>
          <a:p>
            <a:pPr marL="457200" indent="-457200" eaLnBrk="1" hangingPunct="1">
              <a:lnSpc>
                <a:spcPct val="110000"/>
              </a:lnSpc>
              <a:buFont typeface="+mj-lt"/>
              <a:buAutoNum type="arabicPeriod" startAt="3"/>
            </a:pPr>
            <a:r>
              <a:rPr lang="el-GR" altLang="el-GR" dirty="0" smtClean="0"/>
              <a:t>Στον λιπώδη ιστό, η </a:t>
            </a:r>
            <a:r>
              <a:rPr lang="el-GR" altLang="el-GR" b="1" dirty="0" smtClean="0">
                <a:solidFill>
                  <a:srgbClr val="002060"/>
                </a:solidFill>
              </a:rPr>
              <a:t>λιπολυτική</a:t>
            </a:r>
            <a:r>
              <a:rPr lang="el-GR" altLang="el-GR" dirty="0" smtClean="0"/>
              <a:t> δραστηριότητα αυξάνεται και γίνεται ανακατανομή του λίπους στο σώμα.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35</a:t>
            </a:fld>
            <a:endParaRPr lang="el-GR" dirty="0">
              <a:solidFill>
                <a:prstClr val="black"/>
              </a:solidFill>
            </a:endParaRPr>
          </a:p>
        </p:txBody>
      </p:sp>
    </p:spTree>
    <p:extLst>
      <p:ext uri="{BB962C8B-B14F-4D97-AF65-F5344CB8AC3E}">
        <p14:creationId xmlns:p14="http://schemas.microsoft.com/office/powerpoint/2010/main" val="32383653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(5/10)</a:t>
            </a:r>
            <a:endParaRPr lang="el-GR" dirty="0"/>
          </a:p>
        </p:txBody>
      </p:sp>
      <p:sp>
        <p:nvSpPr>
          <p:cNvPr id="22530" name="Rectangle 3"/>
          <p:cNvSpPr>
            <a:spLocks noGrp="1" noChangeArrowheads="1"/>
          </p:cNvSpPr>
          <p:nvPr>
            <p:ph idx="1"/>
          </p:nvPr>
        </p:nvSpPr>
        <p:spPr/>
        <p:txBody>
          <a:bodyPr>
            <a:noAutofit/>
          </a:bodyPr>
          <a:lstStyle/>
          <a:p>
            <a:pPr eaLnBrk="1" hangingPunct="1">
              <a:lnSpc>
                <a:spcPct val="110000"/>
              </a:lnSpc>
            </a:pPr>
            <a:r>
              <a:rPr lang="el-GR" altLang="el-GR" sz="2200" b="1" dirty="0" smtClean="0">
                <a:solidFill>
                  <a:srgbClr val="002060"/>
                </a:solidFill>
              </a:rPr>
              <a:t>Με την χρόνια χρήση γλυκοκορτικοειδών, παρατηρείται αλλαγή των σωματικών χαρακτηριστικών</a:t>
            </a:r>
            <a:r>
              <a:rPr lang="el-GR" altLang="el-GR" sz="2200" dirty="0" smtClean="0"/>
              <a:t>, όπως φαίνεται στο </a:t>
            </a:r>
            <a:r>
              <a:rPr lang="en-US" altLang="el-GR" sz="2200" b="1" dirty="0" smtClean="0">
                <a:solidFill>
                  <a:srgbClr val="002060"/>
                </a:solidFill>
              </a:rPr>
              <a:t>Cushing</a:t>
            </a:r>
            <a:r>
              <a:rPr lang="el-GR" altLang="el-GR" sz="2200" dirty="0" smtClean="0"/>
              <a:t>.</a:t>
            </a:r>
          </a:p>
          <a:p>
            <a:pPr eaLnBrk="1" hangingPunct="1">
              <a:lnSpc>
                <a:spcPct val="110000"/>
              </a:lnSpc>
            </a:pPr>
            <a:r>
              <a:rPr lang="el-GR" altLang="el-GR" sz="2200" b="1" dirty="0" smtClean="0">
                <a:solidFill>
                  <a:srgbClr val="002060"/>
                </a:solidFill>
              </a:rPr>
              <a:t>Τα αντιφλεγμονώδη και ανοσοκατασταλτικά</a:t>
            </a:r>
            <a:r>
              <a:rPr lang="el-GR" altLang="el-GR" sz="2200" dirty="0" smtClean="0">
                <a:solidFill>
                  <a:srgbClr val="002060"/>
                </a:solidFill>
              </a:rPr>
              <a:t> </a:t>
            </a:r>
            <a:r>
              <a:rPr lang="el-GR" altLang="el-GR" sz="2200" dirty="0" smtClean="0"/>
              <a:t>αποτελέσματα των γλυκοκορτικοειδών είναι </a:t>
            </a:r>
            <a:r>
              <a:rPr lang="el-GR" altLang="el-GR" sz="2200" b="1" dirty="0" smtClean="0">
                <a:solidFill>
                  <a:srgbClr val="002060"/>
                </a:solidFill>
              </a:rPr>
              <a:t>πολύπλοκα.</a:t>
            </a:r>
            <a:r>
              <a:rPr lang="el-GR" altLang="el-GR" sz="2200" dirty="0" smtClean="0">
                <a:solidFill>
                  <a:srgbClr val="002060"/>
                </a:solidFill>
              </a:rPr>
              <a:t>  </a:t>
            </a:r>
          </a:p>
          <a:p>
            <a:pPr eaLnBrk="1" hangingPunct="1">
              <a:lnSpc>
                <a:spcPct val="110000"/>
              </a:lnSpc>
            </a:pPr>
            <a:r>
              <a:rPr lang="el-GR" altLang="el-GR" sz="2200" dirty="0" smtClean="0"/>
              <a:t>Η αντιφλεγμονώδης δράση τους συμβαίνει λόγω αύξησης στην </a:t>
            </a:r>
            <a:r>
              <a:rPr lang="el-GR" altLang="el-GR" sz="2200" b="1" dirty="0" smtClean="0">
                <a:solidFill>
                  <a:srgbClr val="002060"/>
                </a:solidFill>
              </a:rPr>
              <a:t>παραγωγή της λιποκορτίνης</a:t>
            </a:r>
            <a:r>
              <a:rPr lang="el-GR" altLang="el-GR" sz="2200" dirty="0" smtClean="0"/>
              <a:t>, που αναστέλλει την φωσφολιπάση Α2, μειώνοντας έτσι την έκλυση αραχιδονικού οξέος από τις κυτταρικές μεμβράνες και αναστέλλεται η παραγωγή λευκοτριενίων και προσταγλαδινών.  Με αυτόν τον τρόπο προκαλείται αγγειοδιαστολή και οίδημα στις φλεγμαίνουσες περιοχές.</a:t>
            </a:r>
            <a:endParaRPr lang="el-GR" altLang="el-GR" sz="2200"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36</a:t>
            </a:fld>
            <a:endParaRPr lang="el-GR" dirty="0">
              <a:solidFill>
                <a:prstClr val="black"/>
              </a:solidFill>
            </a:endParaRPr>
          </a:p>
        </p:txBody>
      </p:sp>
    </p:spTree>
    <p:extLst>
      <p:ext uri="{BB962C8B-B14F-4D97-AF65-F5344CB8AC3E}">
        <p14:creationId xmlns:p14="http://schemas.microsoft.com/office/powerpoint/2010/main" val="67592144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(6/10)</a:t>
            </a:r>
            <a:endParaRPr lang="el-GR" dirty="0"/>
          </a:p>
        </p:txBody>
      </p:sp>
      <p:sp>
        <p:nvSpPr>
          <p:cNvPr id="22530" name="Rectangle 3"/>
          <p:cNvSpPr>
            <a:spLocks noGrp="1" noChangeArrowheads="1"/>
          </p:cNvSpPr>
          <p:nvPr>
            <p:ph idx="1"/>
          </p:nvPr>
        </p:nvSpPr>
        <p:spPr>
          <a:xfrm>
            <a:off x="457200" y="1268760"/>
            <a:ext cx="8229600" cy="4968552"/>
          </a:xfrm>
        </p:spPr>
        <p:txBody>
          <a:bodyPr>
            <a:noAutofit/>
          </a:bodyPr>
          <a:lstStyle/>
          <a:p>
            <a:pPr eaLnBrk="1" hangingPunct="1">
              <a:lnSpc>
                <a:spcPct val="110000"/>
              </a:lnSpc>
            </a:pPr>
            <a:r>
              <a:rPr lang="el-GR" altLang="el-GR" sz="2200" b="1" dirty="0" smtClean="0">
                <a:solidFill>
                  <a:srgbClr val="002060"/>
                </a:solidFill>
              </a:rPr>
              <a:t>Στην οξεία φλεγμονή </a:t>
            </a:r>
            <a:r>
              <a:rPr lang="el-GR" altLang="el-GR" sz="2200" dirty="0" smtClean="0"/>
              <a:t>ο αριθμός και η δραστικότητα των λευκοκυττάρων μειώνεται, και στην </a:t>
            </a:r>
            <a:r>
              <a:rPr lang="el-GR" altLang="el-GR" sz="2200" b="1" dirty="0" smtClean="0">
                <a:solidFill>
                  <a:srgbClr val="002060"/>
                </a:solidFill>
              </a:rPr>
              <a:t>χρόνια φλεγμονή </a:t>
            </a:r>
            <a:r>
              <a:rPr lang="el-GR" altLang="el-GR" sz="2200" dirty="0" smtClean="0"/>
              <a:t>υπάρχει μείωση των μονοκυττάρων, μείωση του πολλαπλασιασμού νέων αγγείων καθώς και μείωση της ίνωσης.  Σημαντικό επίσης αποτέλεσμα είναι επίσης η μείωση του πολλαπλασιασμού των Β και Τα λεμφοκυττάρων στον λεμφικό ιστό και κατά συνέπεια η μείωση των Τ-ενεργοποιημένων κυτοκινών.  </a:t>
            </a:r>
          </a:p>
          <a:p>
            <a:pPr eaLnBrk="1" hangingPunct="1">
              <a:lnSpc>
                <a:spcPct val="110000"/>
              </a:lnSpc>
            </a:pPr>
            <a:r>
              <a:rPr lang="el-GR" altLang="el-GR" sz="2200" dirty="0" smtClean="0"/>
              <a:t>Επομένως </a:t>
            </a:r>
            <a:r>
              <a:rPr lang="el-GR" altLang="el-GR" sz="2200" b="1" dirty="0" smtClean="0">
                <a:solidFill>
                  <a:srgbClr val="002060"/>
                </a:solidFill>
              </a:rPr>
              <a:t>όταν ο αριθμός των λευκοκυττάρων και λεμφοκυττάρων είναι μειωμένος, τόσο η ανοσολογική όσο και οι φλεγμονώδεις απαντήσεις που ξεκινούν με έκλυση προ-φλεγμονωδών μεσολαβητών από τα κύτταρα αυτά, αναστέλλονται επίσης</a:t>
            </a:r>
            <a:r>
              <a:rPr lang="el-GR" altLang="el-GR" sz="2200" dirty="0" smtClean="0"/>
              <a:t>, ενώ ταυτόχρονα αναστέλλεται και η απελευθέρωση ισταμίνης από τα μαστοκύτταρα.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37</a:t>
            </a:fld>
            <a:endParaRPr lang="el-GR" dirty="0">
              <a:solidFill>
                <a:prstClr val="black"/>
              </a:solidFill>
            </a:endParaRPr>
          </a:p>
        </p:txBody>
      </p:sp>
    </p:spTree>
    <p:extLst>
      <p:ext uri="{BB962C8B-B14F-4D97-AF65-F5344CB8AC3E}">
        <p14:creationId xmlns:p14="http://schemas.microsoft.com/office/powerpoint/2010/main" val="42234823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(7/10)</a:t>
            </a:r>
            <a:endParaRPr lang="el-GR" dirty="0"/>
          </a:p>
        </p:txBody>
      </p:sp>
      <p:sp>
        <p:nvSpPr>
          <p:cNvPr id="23554" name="Rectangle 3"/>
          <p:cNvSpPr>
            <a:spLocks noGrp="1" noChangeArrowheads="1"/>
          </p:cNvSpPr>
          <p:nvPr>
            <p:ph idx="1"/>
          </p:nvPr>
        </p:nvSpPr>
        <p:spPr>
          <a:xfrm>
            <a:off x="395536" y="1196752"/>
            <a:ext cx="8640960" cy="5400600"/>
          </a:xfrm>
        </p:spPr>
        <p:txBody>
          <a:bodyPr>
            <a:noAutofit/>
          </a:bodyPr>
          <a:lstStyle/>
          <a:p>
            <a:pPr marL="0" indent="0" eaLnBrk="1" hangingPunct="1">
              <a:lnSpc>
                <a:spcPct val="110000"/>
              </a:lnSpc>
              <a:spcBef>
                <a:spcPts val="1000"/>
              </a:spcBef>
              <a:buNone/>
            </a:pPr>
            <a:r>
              <a:rPr lang="el-GR" altLang="el-GR" sz="2200" b="1" dirty="0" smtClean="0">
                <a:solidFill>
                  <a:srgbClr val="002060"/>
                </a:solidFill>
              </a:rPr>
              <a:t>Χρησεις γλυκοκορτικοειδών</a:t>
            </a:r>
          </a:p>
          <a:p>
            <a:pPr marL="457200" indent="-457200" eaLnBrk="1" hangingPunct="1">
              <a:lnSpc>
                <a:spcPct val="110000"/>
              </a:lnSpc>
              <a:spcBef>
                <a:spcPts val="1000"/>
              </a:spcBef>
              <a:buFont typeface="+mj-lt"/>
              <a:buAutoNum type="arabicPeriod"/>
            </a:pPr>
            <a:r>
              <a:rPr lang="el-GR" altLang="el-GR" sz="2200" dirty="0" smtClean="0"/>
              <a:t>Με βάση τα ανωτέρω, στην ιατρική, τα γλυκοκορτικοειδή έχουν ένα </a:t>
            </a:r>
            <a:r>
              <a:rPr lang="el-GR" altLang="el-GR" sz="2200" b="1" dirty="0" smtClean="0">
                <a:solidFill>
                  <a:srgbClr val="002060"/>
                </a:solidFill>
              </a:rPr>
              <a:t>μεγάλο εύρος δράσεων </a:t>
            </a:r>
            <a:r>
              <a:rPr lang="el-GR" altLang="el-GR" sz="2200" dirty="0" smtClean="0"/>
              <a:t>και χρησιμοποιούνται σε </a:t>
            </a:r>
            <a:r>
              <a:rPr lang="el-GR" altLang="el-GR" sz="2200" b="1" dirty="0" smtClean="0">
                <a:solidFill>
                  <a:srgbClr val="002060"/>
                </a:solidFill>
              </a:rPr>
              <a:t>αλλεργικά, σε φλεγμονώδη και αυτοάνοσα νοσήματα καθώς και την θεραπεία της αναφυλακτικής καταπληξίας. </a:t>
            </a:r>
          </a:p>
          <a:p>
            <a:pPr marL="457200" indent="-457200" eaLnBrk="1" hangingPunct="1">
              <a:lnSpc>
                <a:spcPct val="110000"/>
              </a:lnSpc>
              <a:spcBef>
                <a:spcPts val="1000"/>
              </a:spcBef>
              <a:buFont typeface="+mj-lt"/>
              <a:buAutoNum type="arabicPeriod"/>
            </a:pPr>
            <a:r>
              <a:rPr lang="el-GR" altLang="el-GR" sz="2200" dirty="0" smtClean="0"/>
              <a:t>Επίσης χρησιμοποιούνται για την </a:t>
            </a:r>
            <a:r>
              <a:rPr lang="el-GR" altLang="el-GR" sz="2200" b="1" dirty="0" smtClean="0">
                <a:solidFill>
                  <a:srgbClr val="002060"/>
                </a:solidFill>
              </a:rPr>
              <a:t>πρόληψη απόρριψης οργάνων </a:t>
            </a:r>
            <a:r>
              <a:rPr lang="el-GR" altLang="el-GR" sz="2200" dirty="0" smtClean="0"/>
              <a:t>μετά από μεταμόσχευση καθώς και στην θεραπεία </a:t>
            </a:r>
            <a:r>
              <a:rPr lang="el-GR" altLang="el-GR" sz="2200" b="1" dirty="0" smtClean="0">
                <a:solidFill>
                  <a:srgbClr val="002060"/>
                </a:solidFill>
              </a:rPr>
              <a:t>κακοήθων νοσημάτων</a:t>
            </a:r>
            <a:r>
              <a:rPr lang="el-GR" altLang="el-GR" sz="2200" dirty="0" smtClean="0"/>
              <a:t> σε συνδυασμό με κυτταροτοξικά φάρμακα.</a:t>
            </a:r>
          </a:p>
          <a:p>
            <a:pPr marL="457200" indent="-457200" eaLnBrk="1" hangingPunct="1">
              <a:lnSpc>
                <a:spcPct val="110000"/>
              </a:lnSpc>
              <a:spcBef>
                <a:spcPts val="1000"/>
              </a:spcBef>
              <a:buFont typeface="+mj-lt"/>
              <a:buAutoNum type="arabicPeriod"/>
            </a:pPr>
            <a:r>
              <a:rPr lang="el-GR" altLang="el-GR" sz="2200" dirty="0" smtClean="0"/>
              <a:t>Ενώ </a:t>
            </a:r>
            <a:r>
              <a:rPr lang="el-GR" altLang="el-GR" sz="2200" b="1" dirty="0" smtClean="0">
                <a:solidFill>
                  <a:srgbClr val="002060"/>
                </a:solidFill>
              </a:rPr>
              <a:t>η κορτιζόλη είναι το ενδογενές παραγόμενο γλυκοκορτικοειδές</a:t>
            </a:r>
            <a:r>
              <a:rPr lang="el-GR" altLang="el-GR" sz="2200" dirty="0" smtClean="0"/>
              <a:t>, με διακυμαινόμενη ημερήσια παραγωγή (η συγκέντρωσή της στο αίμα ποικίλλει από 110 </a:t>
            </a:r>
            <a:r>
              <a:rPr lang="en-US" altLang="el-GR" sz="2200" dirty="0" err="1" smtClean="0"/>
              <a:t>nmol</a:t>
            </a:r>
            <a:r>
              <a:rPr lang="el-GR" altLang="el-GR" sz="2200" dirty="0" smtClean="0"/>
              <a:t>/</a:t>
            </a:r>
            <a:r>
              <a:rPr lang="en-US" altLang="el-GR" sz="2200" dirty="0" smtClean="0"/>
              <a:t>l</a:t>
            </a:r>
            <a:r>
              <a:rPr lang="el-GR" altLang="el-GR" sz="2200" dirty="0" smtClean="0"/>
              <a:t> στις 4 πμ μέχρι περίπου 450 </a:t>
            </a:r>
            <a:r>
              <a:rPr lang="en-US" altLang="el-GR" sz="2200" dirty="0" smtClean="0"/>
              <a:t>nmol</a:t>
            </a:r>
            <a:r>
              <a:rPr lang="el-GR" altLang="el-GR" sz="2200" dirty="0" smtClean="0"/>
              <a:t>/</a:t>
            </a:r>
            <a:r>
              <a:rPr lang="en-US" altLang="el-GR" sz="2200" dirty="0" smtClean="0"/>
              <a:t>l</a:t>
            </a:r>
            <a:r>
              <a:rPr lang="el-GR" altLang="el-GR" sz="2200" dirty="0" smtClean="0"/>
              <a:t> στις 8πμ), </a:t>
            </a:r>
            <a:r>
              <a:rPr lang="el-GR" altLang="el-GR" sz="2200" b="1" dirty="0" smtClean="0">
                <a:solidFill>
                  <a:srgbClr val="002060"/>
                </a:solidFill>
              </a:rPr>
              <a:t>τα συνθετικά γλυκοκορτικοειδή περιλαμβάνουν την πρεδνιζολόνη, την δεξαμεθαζόνη, και την βουδεσονίδη.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38</a:t>
            </a:fld>
            <a:endParaRPr lang="el-GR" dirty="0">
              <a:solidFill>
                <a:prstClr val="black"/>
              </a:solidFill>
            </a:endParaRPr>
          </a:p>
        </p:txBody>
      </p:sp>
    </p:spTree>
    <p:extLst>
      <p:ext uri="{BB962C8B-B14F-4D97-AF65-F5344CB8AC3E}">
        <p14:creationId xmlns:p14="http://schemas.microsoft.com/office/powerpoint/2010/main" val="26012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Στεροειδή </a:t>
            </a:r>
            <a:r>
              <a:rPr lang="el-GR" altLang="el-GR" dirty="0" smtClean="0"/>
              <a:t>αντιανδρογόνα</a:t>
            </a:r>
            <a:endParaRPr lang="el-GR" dirty="0"/>
          </a:p>
        </p:txBody>
      </p:sp>
      <p:sp>
        <p:nvSpPr>
          <p:cNvPr id="4098" name="Rectangle 3"/>
          <p:cNvSpPr>
            <a:spLocks noGrp="1" noChangeArrowheads="1"/>
          </p:cNvSpPr>
          <p:nvPr>
            <p:ph idx="1"/>
          </p:nvPr>
        </p:nvSpPr>
        <p:spPr>
          <a:xfrm>
            <a:off x="457200" y="1268760"/>
            <a:ext cx="8435280" cy="5328592"/>
          </a:xfrm>
        </p:spPr>
        <p:txBody>
          <a:bodyPr>
            <a:normAutofit lnSpcReduction="10000"/>
          </a:bodyPr>
          <a:lstStyle/>
          <a:p>
            <a:pPr eaLnBrk="1" hangingPunct="1"/>
            <a:r>
              <a:rPr lang="el-GR" altLang="el-GR" b="1" dirty="0" smtClean="0">
                <a:solidFill>
                  <a:srgbClr val="002060"/>
                </a:solidFill>
              </a:rPr>
              <a:t>Οξεική κυπροτερόνη: </a:t>
            </a:r>
            <a:r>
              <a:rPr lang="el-GR" altLang="el-GR" dirty="0" smtClean="0"/>
              <a:t>Αναστέλλει τη δράση των ανδρογόνων και αναστέλλει τη μετάθεση του ορμονικού συμπλέγματος στον κυτταρικό πυρήνα. Το φάρμακο έχει σημαντική προγεστερονική και μέτρια γλυκοκορτικοειδική δράση.</a:t>
            </a:r>
            <a:endParaRPr lang="el-GR" altLang="el-GR" b="1" dirty="0" smtClean="0"/>
          </a:p>
          <a:p>
            <a:pPr eaLnBrk="1" hangingPunct="1"/>
            <a:r>
              <a:rPr lang="el-GR" altLang="el-GR" b="1" dirty="0" smtClean="0">
                <a:solidFill>
                  <a:srgbClr val="002060"/>
                </a:solidFill>
              </a:rPr>
              <a:t>Σπιρονολακτόνη:</a:t>
            </a:r>
            <a:r>
              <a:rPr lang="el-GR" altLang="el-GR" dirty="0" smtClean="0">
                <a:solidFill>
                  <a:srgbClr val="002060"/>
                </a:solidFill>
              </a:rPr>
              <a:t> </a:t>
            </a:r>
            <a:r>
              <a:rPr lang="el-GR" altLang="el-GR" dirty="0" smtClean="0"/>
              <a:t>Πρόκειται για τον ανταγωνιστή της αλδοστερόνης, που είναι και ισχυρό αντιανδρογόνο.  Η σπιρονολακτόνη δεν ανταγωνίζεται όλες τις δράσεις των ανδρογόνων. Αλληλεπιδρά και με άλλους στεροειδικούς υποδοχείς και με ενζυμικά στεροειδικά συστήματα. Έχει κάποιες προγεστερονικές και, ενδεχομένως, αντιοιστρογονικές δράσεις. Επιπλέον, η σπιρονολακτόνη ελαττώνει τη βιοσύνθεση των ανδρογόνων στις γονάδες και στα στεροειδοπαραγωγά κύτταρα των επινεφριδίων.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dirty="0">
              <a:solidFill>
                <a:prstClr val="black"/>
              </a:solidFill>
            </a:endParaRPr>
          </a:p>
        </p:txBody>
      </p:sp>
    </p:spTree>
    <p:extLst>
      <p:ext uri="{BB962C8B-B14F-4D97-AF65-F5344CB8AC3E}">
        <p14:creationId xmlns:p14="http://schemas.microsoft.com/office/powerpoint/2010/main" val="393509380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(8/10)</a:t>
            </a:r>
            <a:endParaRPr lang="el-GR" dirty="0"/>
          </a:p>
        </p:txBody>
      </p:sp>
      <p:sp>
        <p:nvSpPr>
          <p:cNvPr id="23554" name="Rectangle 3"/>
          <p:cNvSpPr>
            <a:spLocks noGrp="1" noChangeArrowheads="1"/>
          </p:cNvSpPr>
          <p:nvPr>
            <p:ph idx="1"/>
          </p:nvPr>
        </p:nvSpPr>
        <p:spPr/>
        <p:txBody>
          <a:bodyPr>
            <a:noAutofit/>
          </a:bodyPr>
          <a:lstStyle/>
          <a:p>
            <a:pPr marL="0" indent="0" eaLnBrk="1" hangingPunct="1">
              <a:lnSpc>
                <a:spcPct val="110000"/>
              </a:lnSpc>
              <a:spcBef>
                <a:spcPts val="1000"/>
              </a:spcBef>
              <a:buNone/>
            </a:pPr>
            <a:r>
              <a:rPr lang="el-GR" altLang="el-GR" sz="2200" b="1" dirty="0" smtClean="0">
                <a:solidFill>
                  <a:srgbClr val="002060"/>
                </a:solidFill>
              </a:rPr>
              <a:t>Χρησεις γλυκοκορτικοειδών</a:t>
            </a:r>
          </a:p>
          <a:p>
            <a:pPr marL="457200" indent="-457200" eaLnBrk="1" hangingPunct="1">
              <a:lnSpc>
                <a:spcPct val="110000"/>
              </a:lnSpc>
              <a:spcBef>
                <a:spcPts val="1000"/>
              </a:spcBef>
              <a:buFont typeface="+mj-lt"/>
              <a:buAutoNum type="arabicPeriod" startAt="4"/>
            </a:pPr>
            <a:r>
              <a:rPr lang="el-GR" altLang="el-GR" sz="2200" dirty="0" smtClean="0"/>
              <a:t>Όταν τα γλυκοκορτοειδή χρησιμοποιούνται επί μακρόν εξωγενώς, λόγω του μηχανισμού της αρνητικής παλίνδρομης ρύθμισης, η ενδογενής παραγωγή ελαττώνεται και ο επινεφριδιακός άξονας καταστέλλεται.  </a:t>
            </a:r>
          </a:p>
          <a:p>
            <a:pPr marL="457200" indent="-457200" eaLnBrk="1" hangingPunct="1">
              <a:lnSpc>
                <a:spcPct val="110000"/>
              </a:lnSpc>
              <a:spcBef>
                <a:spcPts val="1000"/>
              </a:spcBef>
              <a:buFont typeface="+mj-lt"/>
              <a:buAutoNum type="arabicPeriod" startAt="4"/>
            </a:pPr>
            <a:r>
              <a:rPr lang="el-GR" altLang="el-GR" sz="2200" dirty="0" smtClean="0"/>
              <a:t>Τέτοιοι ασθενείς επομένως δεν έχουν λειτουργικό άξονα υπόφυσης-φλοιού επινεφριδίων, και η απότομη διακοπή χρήσης εξωγενών γλυκοκορτικοειδών, θα οδηγήσει σε οξεία ανεπάρκεια του επινεφριδιακού φλοιού, λόγω μη έκκρισης ενδογενούς κορτιζόλης.</a:t>
            </a:r>
          </a:p>
          <a:p>
            <a:pPr marL="457200" indent="-457200" eaLnBrk="1" hangingPunct="1">
              <a:lnSpc>
                <a:spcPct val="110000"/>
              </a:lnSpc>
              <a:spcBef>
                <a:spcPts val="1000"/>
              </a:spcBef>
              <a:buFont typeface="+mj-lt"/>
              <a:buAutoNum type="arabicPeriod" startAt="4"/>
            </a:pPr>
            <a:r>
              <a:rPr lang="el-GR" altLang="el-GR" sz="2200" b="1" dirty="0" smtClean="0">
                <a:solidFill>
                  <a:srgbClr val="002060"/>
                </a:solidFill>
              </a:rPr>
              <a:t>Γι’ αυτό η διακοπή χρόνιας χορήγησης γλυκοκορτικοειδών οφείλει να είναι πολύ σταδιακή.</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39</a:t>
            </a:fld>
            <a:endParaRPr lang="el-GR" dirty="0">
              <a:solidFill>
                <a:prstClr val="black"/>
              </a:solidFill>
            </a:endParaRPr>
          </a:p>
        </p:txBody>
      </p:sp>
    </p:spTree>
    <p:extLst>
      <p:ext uri="{BB962C8B-B14F-4D97-AF65-F5344CB8AC3E}">
        <p14:creationId xmlns:p14="http://schemas.microsoft.com/office/powerpoint/2010/main" val="1341619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(9/10)</a:t>
            </a:r>
            <a:endParaRPr lang="el-GR" dirty="0"/>
          </a:p>
        </p:txBody>
      </p:sp>
      <p:sp>
        <p:nvSpPr>
          <p:cNvPr id="24578" name="Rectangle 3"/>
          <p:cNvSpPr>
            <a:spLocks noGrp="1" noChangeArrowheads="1"/>
          </p:cNvSpPr>
          <p:nvPr>
            <p:ph idx="1"/>
          </p:nvPr>
        </p:nvSpPr>
        <p:spPr/>
        <p:txBody>
          <a:bodyPr/>
          <a:lstStyle/>
          <a:p>
            <a:pPr eaLnBrk="1" hangingPunct="1"/>
            <a:r>
              <a:rPr lang="el-GR" altLang="el-GR" dirty="0" smtClean="0"/>
              <a:t>Η θεραπεία με γλυκοκορτικοειδή σχετίζεται με προβλέψιμες και δοσοεξαρτώμενες παρενέργειες.  </a:t>
            </a:r>
          </a:p>
          <a:p>
            <a:pPr eaLnBrk="1" hangingPunct="1"/>
            <a:r>
              <a:rPr lang="el-GR" altLang="el-GR" dirty="0" smtClean="0"/>
              <a:t>Κυρίως παρατηρούνται σε χρόνια αγωγή. </a:t>
            </a:r>
            <a:r>
              <a:rPr lang="el-GR" altLang="el-GR" b="1" dirty="0" smtClean="0">
                <a:solidFill>
                  <a:srgbClr val="002060"/>
                </a:solidFill>
              </a:rPr>
              <a:t>Θεραπεία μέχρι 14 ημερών δεν προκαλεί εμφανείς παρενέργειες.</a:t>
            </a:r>
          </a:p>
          <a:p>
            <a:pPr eaLnBrk="1" hangingPunct="1"/>
            <a:r>
              <a:rPr lang="el-GR" altLang="el-GR" b="1" dirty="0" smtClean="0">
                <a:solidFill>
                  <a:srgbClr val="002060"/>
                </a:solidFill>
              </a:rPr>
              <a:t>Σε τέτοιες αγωγές επίσης δεν είναι απαραίτητη η σταδιακή διακοπή της θεραπείας</a:t>
            </a:r>
            <a:r>
              <a:rPr lang="el-GR" altLang="el-GR" dirty="0" smtClean="0"/>
              <a:t>.  </a:t>
            </a:r>
          </a:p>
          <a:p>
            <a:pPr eaLnBrk="1" hangingPunct="1"/>
            <a:r>
              <a:rPr lang="el-GR" altLang="el-GR" dirty="0" smtClean="0"/>
              <a:t>Μετά από μακροχρόνια αγωγή υψηλών δόσεων όμως οι χρήστες οφείλουν να έχουν </a:t>
            </a:r>
            <a:r>
              <a:rPr lang="el-GR" altLang="el-GR" b="1" dirty="0" smtClean="0">
                <a:solidFill>
                  <a:srgbClr val="002060"/>
                </a:solidFill>
              </a:rPr>
              <a:t>κάρτα χρήσης στεροειδών </a:t>
            </a:r>
            <a:r>
              <a:rPr lang="el-GR" altLang="el-GR" dirty="0" smtClean="0"/>
              <a:t>για ενημέρωση, αφού η απότομη διακοπή μπορεί να είναι επικίνδυνη.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40</a:t>
            </a:fld>
            <a:endParaRPr lang="el-GR" dirty="0">
              <a:solidFill>
                <a:prstClr val="black"/>
              </a:solidFill>
            </a:endParaRPr>
          </a:p>
        </p:txBody>
      </p:sp>
    </p:spTree>
    <p:extLst>
      <p:ext uri="{BB962C8B-B14F-4D97-AF65-F5344CB8AC3E}">
        <p14:creationId xmlns:p14="http://schemas.microsoft.com/office/powerpoint/2010/main" val="15329689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altLang="el-GR" dirty="0"/>
              <a:t>Γλυκοκορτικοειδή </a:t>
            </a:r>
            <a:r>
              <a:rPr lang="el-GR" altLang="el-GR" sz="3200" b="0" dirty="0" smtClean="0"/>
              <a:t>(10/10)</a:t>
            </a:r>
            <a:endParaRPr lang="el-GR" dirty="0"/>
          </a:p>
        </p:txBody>
      </p:sp>
      <p:sp>
        <p:nvSpPr>
          <p:cNvPr id="25602" name="Rectangle 3"/>
          <p:cNvSpPr>
            <a:spLocks noGrp="1" noChangeArrowheads="1"/>
          </p:cNvSpPr>
          <p:nvPr>
            <p:ph idx="1"/>
          </p:nvPr>
        </p:nvSpPr>
        <p:spPr/>
        <p:txBody>
          <a:bodyPr>
            <a:normAutofit fontScale="85000" lnSpcReduction="10000"/>
          </a:bodyPr>
          <a:lstStyle/>
          <a:p>
            <a:pPr eaLnBrk="1" hangingPunct="1"/>
            <a:r>
              <a:rPr lang="el-GR" altLang="el-GR" sz="2800" b="1" dirty="0" smtClean="0">
                <a:solidFill>
                  <a:srgbClr val="002060"/>
                </a:solidFill>
              </a:rPr>
              <a:t>Άλλες παρενέργειες </a:t>
            </a:r>
            <a:r>
              <a:rPr lang="el-GR" altLang="el-GR" sz="2800" dirty="0" smtClean="0"/>
              <a:t>είναι η μειωμένη άμυνα κατά των λοιμώξεων, ο υπέρμετρος καταβολισμός των πρωτεϊνών που οδηγεί σε μυική αδυναμία, η μειωμένη επούλωση των πληγών λόγω μειωμένης παραγωγής συνδετικού ιστού, η όπως ήδη αναφέραμε καταστολή της παραγωγής ενδογενών γλυκοκορτικοειδών, οι μεταβολικές διαταραχές τύπου </a:t>
            </a:r>
            <a:r>
              <a:rPr lang="en-US" altLang="el-GR" sz="2800" dirty="0" smtClean="0"/>
              <a:t>Cushing</a:t>
            </a:r>
            <a:r>
              <a:rPr lang="el-GR" altLang="el-GR" sz="2800" dirty="0" smtClean="0"/>
              <a:t>, η αφαλάτωση των οστών, η διαβητογόνος δράση όταν υπάρχει μειωμένη περιφερική χρήση της γλυκόζης και αυξημένη παραγωγή της από το ήπαρ.  </a:t>
            </a:r>
          </a:p>
          <a:p>
            <a:pPr eaLnBrk="1" hangingPunct="1"/>
            <a:r>
              <a:rPr lang="el-GR" altLang="el-GR" sz="2800" dirty="0" smtClean="0"/>
              <a:t>Ταυτόχρονα αυξάνεται η έκκριση υδροχλωρικού οξέος και πεψίνης από το στομάχι με κίνδυνο βλάβης του γαστρικού βλεννογόνου.</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41</a:t>
            </a:fld>
            <a:endParaRPr lang="el-GR" dirty="0">
              <a:solidFill>
                <a:prstClr val="black"/>
              </a:solidFill>
            </a:endParaRPr>
          </a:p>
        </p:txBody>
      </p:sp>
    </p:spTree>
    <p:extLst>
      <p:ext uri="{BB962C8B-B14F-4D97-AF65-F5344CB8AC3E}">
        <p14:creationId xmlns:p14="http://schemas.microsoft.com/office/powerpoint/2010/main" val="16474292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smtClean="0"/>
              <a:t>Αλατοκορτικοειδή</a:t>
            </a:r>
            <a:endParaRPr lang="el-GR" dirty="0"/>
          </a:p>
        </p:txBody>
      </p:sp>
      <p:sp>
        <p:nvSpPr>
          <p:cNvPr id="26626" name="Rectangle 3"/>
          <p:cNvSpPr>
            <a:spLocks noGrp="1" noChangeArrowheads="1"/>
          </p:cNvSpPr>
          <p:nvPr>
            <p:ph idx="1"/>
          </p:nvPr>
        </p:nvSpPr>
        <p:spPr/>
        <p:txBody>
          <a:bodyPr>
            <a:normAutofit/>
          </a:bodyPr>
          <a:lstStyle/>
          <a:p>
            <a:pPr eaLnBrk="1" hangingPunct="1">
              <a:lnSpc>
                <a:spcPct val="110000"/>
              </a:lnSpc>
            </a:pPr>
            <a:r>
              <a:rPr lang="el-GR" altLang="el-GR" dirty="0" smtClean="0"/>
              <a:t>Τα αλατοκορτικοειδή όπως </a:t>
            </a:r>
            <a:r>
              <a:rPr lang="el-GR" altLang="el-GR" b="1" dirty="0" smtClean="0">
                <a:solidFill>
                  <a:srgbClr val="002060"/>
                </a:solidFill>
              </a:rPr>
              <a:t>αλδοστερόνη και η φλουδροκορτιζόνη</a:t>
            </a:r>
            <a:r>
              <a:rPr lang="el-GR" altLang="el-GR" dirty="0" smtClean="0"/>
              <a:t> αυξάνουν την επαναρρόφηση του νατρίου στα άπω εσπειραμένα σωληνάρια, ενώ ταυτόχρονα αυξάνουν την αποβολή καλίου και των υδρογονοκατιόντων.</a:t>
            </a:r>
          </a:p>
          <a:p>
            <a:pPr eaLnBrk="1" hangingPunct="1">
              <a:lnSpc>
                <a:spcPct val="110000"/>
              </a:lnSpc>
            </a:pPr>
            <a:r>
              <a:rPr lang="el-GR" altLang="el-GR" dirty="0" smtClean="0"/>
              <a:t>Τα αλατοκορτικοειδή χρησιμοποιούνται μόνον </a:t>
            </a:r>
            <a:r>
              <a:rPr lang="el-GR" altLang="el-GR" b="1" dirty="0" smtClean="0">
                <a:solidFill>
                  <a:srgbClr val="002060"/>
                </a:solidFill>
              </a:rPr>
              <a:t>ως θεραπεία υποκατάστασης όταν υπάρχει ανεπάρκεια ενδογενούς σύνθεσης</a:t>
            </a:r>
            <a:r>
              <a:rPr lang="el-GR" altLang="el-GR" dirty="0" smtClean="0"/>
              <a:t>, για την ρύθμιση της έκκρισης νατρίου και καλίου.</a:t>
            </a:r>
            <a:endParaRPr lang="el-GR" altLang="el-GR" u="sng" dirty="0" smtClean="0"/>
          </a:p>
          <a:p>
            <a:pPr eaLnBrk="1" hangingPunct="1">
              <a:lnSpc>
                <a:spcPct val="110000"/>
              </a:lnSpc>
            </a:pPr>
            <a:r>
              <a:rPr lang="el-GR" altLang="el-GR" b="1" dirty="0" smtClean="0">
                <a:solidFill>
                  <a:srgbClr val="002060"/>
                </a:solidFill>
              </a:rPr>
              <a:t>Οι ανταγωνιστές της αλδοστερόνης, πχ η σπειρονολακτόνη </a:t>
            </a:r>
            <a:r>
              <a:rPr lang="el-GR" altLang="el-GR" dirty="0" smtClean="0"/>
              <a:t>χρησιμοποιούνται στην θεραπεία της υπέρτασης και δρουν αναστέλλοντας την κατακράτηση νατρίου από την αλδοστερόνη. Με τον τρόπο αυτό προκαλούν διούρηση.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42</a:t>
            </a:fld>
            <a:endParaRPr lang="el-GR" dirty="0">
              <a:solidFill>
                <a:prstClr val="black"/>
              </a:solidFill>
            </a:endParaRPr>
          </a:p>
        </p:txBody>
      </p:sp>
    </p:spTree>
    <p:extLst>
      <p:ext uri="{BB962C8B-B14F-4D97-AF65-F5344CB8AC3E}">
        <p14:creationId xmlns:p14="http://schemas.microsoft.com/office/powerpoint/2010/main" val="406393781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9</a:t>
            </a:r>
            <a:r>
              <a:rPr lang="en-US" sz="2000" dirty="0" smtClean="0"/>
              <a:t>:</a:t>
            </a:r>
            <a:r>
              <a:rPr lang="el-GR" sz="2000" dirty="0" smtClean="0"/>
              <a:t> </a:t>
            </a:r>
            <a:r>
              <a:rPr lang="el-GR" sz="2000" dirty="0"/>
              <a:t>Επινεφρίδια – </a:t>
            </a:r>
            <a:r>
              <a:rPr lang="el-GR" sz="2000" dirty="0" smtClean="0"/>
              <a:t>Γονάδες».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63474426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47</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34955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el-GR" dirty="0"/>
              <a:t>Μη στεροειδή αντιανδρογόνα </a:t>
            </a:r>
            <a:endParaRPr lang="el-GR" dirty="0"/>
          </a:p>
        </p:txBody>
      </p:sp>
      <p:sp>
        <p:nvSpPr>
          <p:cNvPr id="4098" name="Rectangle 3"/>
          <p:cNvSpPr>
            <a:spLocks noGrp="1" noChangeArrowheads="1"/>
          </p:cNvSpPr>
          <p:nvPr>
            <p:ph idx="1"/>
          </p:nvPr>
        </p:nvSpPr>
        <p:spPr>
          <a:xfrm>
            <a:off x="457200" y="1268760"/>
            <a:ext cx="8291264" cy="5112568"/>
          </a:xfrm>
        </p:spPr>
        <p:txBody>
          <a:bodyPr>
            <a:normAutofit lnSpcReduction="10000"/>
          </a:bodyPr>
          <a:lstStyle/>
          <a:p>
            <a:pPr eaLnBrk="1" hangingPunct="1"/>
            <a:r>
              <a:rPr lang="el-GR" altLang="el-GR" dirty="0" smtClean="0"/>
              <a:t>Τα αμιγή μη στεροειδή αντιανδρογόνα συνδέονται με τον υποδοχέα των ανδρογόνων με μεγάλη συγγένεια και δεν εμφανίζουν προγεστερονική, γλυκορτικοειδή ή άλλη ορμονική και αντιορμονική δραστικότητα.</a:t>
            </a:r>
            <a:endParaRPr lang="el-GR" altLang="el-GR" b="1" dirty="0" smtClean="0"/>
          </a:p>
          <a:p>
            <a:pPr eaLnBrk="1" hangingPunct="1"/>
            <a:r>
              <a:rPr lang="el-GR" altLang="el-GR" b="1" dirty="0" smtClean="0">
                <a:solidFill>
                  <a:srgbClr val="002060"/>
                </a:solidFill>
              </a:rPr>
              <a:t>Φλουταμίδη:</a:t>
            </a:r>
            <a:r>
              <a:rPr lang="el-GR" altLang="el-GR" dirty="0" smtClean="0"/>
              <a:t> Είναι το πιο γνωστό αμιγές μη στεροειδές αντιανδρογόνο, το οποίο συνδέεται με τρόπο μη αντιστρεπτό με τον ανδρογονικό υποδοχέα. Πρόκειται για ένα σχετικά ασθενές αντιανδρογόνο που, ύστερα από τη λήψη του, μεταβολίζεται σε ισχυρό αντιανδρογόνο, την 2-υδροξυ-φλουταμίδη. Η φλουταμίδη και η 2-υδροξυ-φλουταμίδη αναστέλλουν τη σύνδεση της DHT  με τον υποδοχέα των ανδρογόνων και μειώνουν τη μετάθεσή του στον πυρήνα.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dirty="0">
              <a:solidFill>
                <a:prstClr val="black"/>
              </a:solidFill>
            </a:endParaRPr>
          </a:p>
        </p:txBody>
      </p:sp>
    </p:spTree>
    <p:extLst>
      <p:ext uri="{BB962C8B-B14F-4D97-AF65-F5344CB8AC3E}">
        <p14:creationId xmlns:p14="http://schemas.microsoft.com/office/powerpoint/2010/main" val="13100114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rmAutofit fontScale="90000"/>
          </a:bodyPr>
          <a:lstStyle/>
          <a:p>
            <a:r>
              <a:rPr lang="el-GR" sz="4400" dirty="0"/>
              <a:t>Θεραπεία του υπογοναδισμού </a:t>
            </a:r>
            <a:r>
              <a:rPr lang="el-GR" sz="4400" dirty="0" smtClean="0"/>
              <a:t/>
            </a:r>
            <a:br>
              <a:rPr lang="el-GR" sz="4400" dirty="0" smtClean="0"/>
            </a:br>
            <a:r>
              <a:rPr lang="el-GR" sz="3600" b="0" dirty="0" smtClean="0"/>
              <a:t>(</a:t>
            </a:r>
            <a:r>
              <a:rPr lang="el-GR" sz="3600" b="0" dirty="0"/>
              <a:t>γενική θεώρηση μόνον, γυναίκες</a:t>
            </a:r>
            <a:r>
              <a:rPr lang="el-GR" sz="3600" b="0" dirty="0" smtClean="0"/>
              <a:t>)</a:t>
            </a:r>
            <a:endParaRPr lang="el-GR" sz="3600" b="0" dirty="0"/>
          </a:p>
        </p:txBody>
      </p:sp>
      <p:sp>
        <p:nvSpPr>
          <p:cNvPr id="5122" name="Rectangle 3"/>
          <p:cNvSpPr>
            <a:spLocks noGrp="1" noChangeArrowheads="1"/>
          </p:cNvSpPr>
          <p:nvPr>
            <p:ph idx="1"/>
          </p:nvPr>
        </p:nvSpPr>
        <p:spPr>
          <a:xfrm>
            <a:off x="457200" y="1484784"/>
            <a:ext cx="8229600" cy="4752528"/>
          </a:xfrm>
        </p:spPr>
        <p:txBody>
          <a:bodyPr/>
          <a:lstStyle/>
          <a:p>
            <a:pPr eaLnBrk="1" hangingPunct="1"/>
            <a:r>
              <a:rPr lang="el-GR" altLang="el-GR" dirty="0" smtClean="0"/>
              <a:t>Η θεραπεία του υπογοναδισμού συνίσταται στην υποκατάσταση των στεροειδών του φύλου με αιθυνυλ-οιστραδιόλη ή συνεζευγμένα οιστρογόνα με την προσθήκη προγεσταγόνου στη δεύτερη φάση του κύκλου για την επίτευξη εμμήνου ρύσεως.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dirty="0">
              <a:solidFill>
                <a:prstClr val="black"/>
              </a:solidFill>
            </a:endParaRPr>
          </a:p>
        </p:txBody>
      </p:sp>
    </p:spTree>
    <p:extLst>
      <p:ext uri="{BB962C8B-B14F-4D97-AF65-F5344CB8AC3E}">
        <p14:creationId xmlns:p14="http://schemas.microsoft.com/office/powerpoint/2010/main" val="815178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Θεραπεία της </a:t>
            </a:r>
            <a:r>
              <a:rPr lang="el-GR" dirty="0" smtClean="0"/>
              <a:t>υπογονιμότητας </a:t>
            </a:r>
            <a:r>
              <a:rPr lang="el-GR" sz="3200" b="0" dirty="0" smtClean="0"/>
              <a:t>(γυναίκες) (1 από 4)</a:t>
            </a:r>
            <a:endParaRPr lang="el-GR" sz="3200" b="0" dirty="0"/>
          </a:p>
        </p:txBody>
      </p:sp>
      <p:sp>
        <p:nvSpPr>
          <p:cNvPr id="6146" name="Rectangle 3"/>
          <p:cNvSpPr>
            <a:spLocks noGrp="1" noChangeArrowheads="1"/>
          </p:cNvSpPr>
          <p:nvPr>
            <p:ph idx="1"/>
          </p:nvPr>
        </p:nvSpPr>
        <p:spPr>
          <a:xfrm>
            <a:off x="457200" y="1412776"/>
            <a:ext cx="8229600" cy="4824536"/>
          </a:xfrm>
        </p:spPr>
        <p:txBody>
          <a:bodyPr>
            <a:noAutofit/>
          </a:bodyPr>
          <a:lstStyle/>
          <a:p>
            <a:pPr eaLnBrk="1" hangingPunct="1"/>
            <a:r>
              <a:rPr lang="el-GR" altLang="el-GR" dirty="0" smtClean="0"/>
              <a:t>Η θεραπεία περιλαμβάνει τη χορήγηση </a:t>
            </a:r>
            <a:r>
              <a:rPr lang="el-GR" altLang="el-GR" b="1" dirty="0" smtClean="0">
                <a:solidFill>
                  <a:srgbClr val="002060"/>
                </a:solidFill>
              </a:rPr>
              <a:t>κιτρικής κλομιφένης </a:t>
            </a:r>
            <a:r>
              <a:rPr lang="el-GR" altLang="el-GR" dirty="0" smtClean="0"/>
              <a:t>από το στόμα, </a:t>
            </a:r>
            <a:r>
              <a:rPr lang="el-GR" altLang="el-GR" b="1" dirty="0" smtClean="0">
                <a:solidFill>
                  <a:srgbClr val="002060"/>
                </a:solidFill>
              </a:rPr>
              <a:t>την κατά ώσεις χορήγηση GnRH και την ενδομυϊκή χορήγηση συνδυασμού γοναδοτροπινών</a:t>
            </a:r>
            <a:r>
              <a:rPr lang="el-GR" altLang="el-GR" dirty="0" smtClean="0"/>
              <a:t>.</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dirty="0">
              <a:solidFill>
                <a:prstClr val="black"/>
              </a:solidFill>
            </a:endParaRPr>
          </a:p>
        </p:txBody>
      </p:sp>
    </p:spTree>
    <p:extLst>
      <p:ext uri="{BB962C8B-B14F-4D97-AF65-F5344CB8AC3E}">
        <p14:creationId xmlns:p14="http://schemas.microsoft.com/office/powerpoint/2010/main" val="410162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Θεραπεία της υπογονιμότητας </a:t>
            </a:r>
            <a:r>
              <a:rPr lang="el-GR" sz="3200" b="0" dirty="0"/>
              <a:t>(γυναίκες) </a:t>
            </a:r>
            <a:r>
              <a:rPr lang="el-GR" sz="3200" b="0" dirty="0" smtClean="0"/>
              <a:t>(2 </a:t>
            </a:r>
            <a:r>
              <a:rPr lang="el-GR" sz="3200" b="0" dirty="0"/>
              <a:t>από 4)</a:t>
            </a:r>
            <a:endParaRPr lang="el-GR" dirty="0"/>
          </a:p>
        </p:txBody>
      </p:sp>
      <p:sp>
        <p:nvSpPr>
          <p:cNvPr id="6146" name="Rectangle 3"/>
          <p:cNvSpPr>
            <a:spLocks noGrp="1" noChangeArrowheads="1"/>
          </p:cNvSpPr>
          <p:nvPr>
            <p:ph idx="1"/>
          </p:nvPr>
        </p:nvSpPr>
        <p:spPr>
          <a:xfrm>
            <a:off x="457200" y="1484784"/>
            <a:ext cx="8363272" cy="4896544"/>
          </a:xfrm>
        </p:spPr>
        <p:txBody>
          <a:bodyPr>
            <a:noAutofit/>
          </a:bodyPr>
          <a:lstStyle/>
          <a:p>
            <a:pPr eaLnBrk="1" hangingPunct="1">
              <a:lnSpc>
                <a:spcPct val="110000"/>
              </a:lnSpc>
            </a:pPr>
            <a:r>
              <a:rPr lang="el-GR" altLang="el-GR" dirty="0" smtClean="0"/>
              <a:t>Η θεραπεία </a:t>
            </a:r>
            <a:r>
              <a:rPr lang="el-GR" altLang="el-GR" b="1" dirty="0" smtClean="0">
                <a:solidFill>
                  <a:srgbClr val="002060"/>
                </a:solidFill>
              </a:rPr>
              <a:t>με </a:t>
            </a:r>
            <a:r>
              <a:rPr lang="el-GR" altLang="el-GR" b="1" dirty="0" smtClean="0">
                <a:solidFill>
                  <a:srgbClr val="002060"/>
                </a:solidFill>
              </a:rPr>
              <a:t>γοναδοτροπίνες</a:t>
            </a:r>
            <a:r>
              <a:rPr lang="el-GR" altLang="el-GR" b="1" dirty="0" smtClean="0">
                <a:solidFill>
                  <a:srgbClr val="002060"/>
                </a:solidFill>
              </a:rPr>
              <a:t> ακολουθεί τα κλασικά σχήματα πρόκλησης ωοθυλακιορρηξίας με χορήγηση συνδυασμού LH και FSH (150 IU την ημέρα) </a:t>
            </a:r>
            <a:r>
              <a:rPr lang="el-GR" altLang="el-GR" dirty="0" smtClean="0"/>
              <a:t>ενώ δεν απαιτείται η καταστολή της ενδογενούς έκκρισης με συγχορήγηση GnRH αγωνιστή  ή ανταγωνιστή λόγω ανεπάρκειας γοναδοτροπινών. Αξίζει να σημειωθεί ότι οι γυναίκες με υπογοναδοτροπικό υπογοναδισμό όπως και οι γυναίκες  με υποφυσιακή ανεπάρκεια χρειάζονται απαραίτητα και την  LH για την ωρίμανση ωοθυλακίου. Η ανασυνδυασμένη  LH  προσφέρει την επιπλέον δυνατότητα ρύθμισης της πρόκλησης ωοθυλακιορρηξίας με μεγαλύτερη ακρίβεια. Το κύριο μειονέκτημα είναι το υψηλό κόστος της θεραπείας.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dirty="0">
              <a:solidFill>
                <a:prstClr val="black"/>
              </a:solidFill>
            </a:endParaRPr>
          </a:p>
        </p:txBody>
      </p:sp>
    </p:spTree>
    <p:extLst>
      <p:ext uri="{BB962C8B-B14F-4D97-AF65-F5344CB8AC3E}">
        <p14:creationId xmlns:p14="http://schemas.microsoft.com/office/powerpoint/2010/main" val="11372686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116632"/>
            <a:ext cx="8229600" cy="1008112"/>
          </a:xfrm>
        </p:spPr>
        <p:txBody>
          <a:bodyPr>
            <a:noAutofit/>
          </a:bodyPr>
          <a:lstStyle/>
          <a:p>
            <a:r>
              <a:rPr lang="el-GR" dirty="0"/>
              <a:t>Θεραπεία της υπογονιμότητας </a:t>
            </a:r>
            <a:r>
              <a:rPr lang="el-GR" sz="3200" b="0" dirty="0"/>
              <a:t>(γυναίκες) </a:t>
            </a:r>
            <a:r>
              <a:rPr lang="el-GR" sz="3200" b="0" dirty="0" smtClean="0"/>
              <a:t>(3 </a:t>
            </a:r>
            <a:r>
              <a:rPr lang="el-GR" sz="3200" b="0" dirty="0"/>
              <a:t>από 4)</a:t>
            </a:r>
            <a:endParaRPr lang="el-GR" dirty="0"/>
          </a:p>
        </p:txBody>
      </p:sp>
      <p:sp>
        <p:nvSpPr>
          <p:cNvPr id="6146" name="Rectangle 3"/>
          <p:cNvSpPr>
            <a:spLocks noGrp="1" noChangeArrowheads="1"/>
          </p:cNvSpPr>
          <p:nvPr>
            <p:ph idx="1"/>
          </p:nvPr>
        </p:nvSpPr>
        <p:spPr>
          <a:xfrm>
            <a:off x="457200" y="1484784"/>
            <a:ext cx="8229600" cy="4752528"/>
          </a:xfrm>
        </p:spPr>
        <p:txBody>
          <a:bodyPr>
            <a:noAutofit/>
          </a:bodyPr>
          <a:lstStyle/>
          <a:p>
            <a:pPr eaLnBrk="1" hangingPunct="1">
              <a:lnSpc>
                <a:spcPct val="110000"/>
              </a:lnSpc>
              <a:spcBef>
                <a:spcPts val="1000"/>
              </a:spcBef>
            </a:pPr>
            <a:r>
              <a:rPr lang="el-GR" altLang="el-GR" dirty="0" smtClean="0"/>
              <a:t>Τέλος </a:t>
            </a:r>
            <a:r>
              <a:rPr lang="el-GR" altLang="el-GR" b="1" dirty="0" smtClean="0">
                <a:solidFill>
                  <a:srgbClr val="002060"/>
                </a:solidFill>
              </a:rPr>
              <a:t>στην πρόκληση πολλαπλής ωοθυλακιορρηξίας με στόχο την εξωσωματική γονιμοποίηση (in vitro fertilization-IVF)</a:t>
            </a:r>
            <a:r>
              <a:rPr lang="el-GR" altLang="el-GR" dirty="0" smtClean="0"/>
              <a:t>, η θεραπεία με γοναδοτροπίνες είναι η μόνη ενδεδειγμένη θεραπεία. Τα ποσοστά επιτυχίας των δύο μεθόδων αγγίζουν 97% έως 99% ενώ εγκυμοσύνη κατά τον μέσο όρο επιτυγχάνεται ύστερα από τρεις έως τέσσερις κύκλους θεραπείας. Παράγοντες που επηρεάζουν την θεραπεία της χρόνιας ανωοθυλακιορρηξίας είναι η ηλικία, το σωματικό βάρος, η συνύπαρξη υπερπρολακτιναιμίας ή υπερανδρογοναιμίας και ο βαθμός έκπτωσης της υποθαλαμικής λειτουργίας.</a:t>
            </a:r>
            <a:endParaRPr lang="el-GR" altLang="el-GR" u="sng"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10693164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736f9c4c736d4e2d72b99858044dfec8dcff8"/>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amplate_phar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TotalTime>
  <Words>3857</Words>
  <Application>Microsoft Office PowerPoint</Application>
  <PresentationFormat>Προβολή στην οθόνη (4:3)</PresentationFormat>
  <Paragraphs>281</Paragraphs>
  <Slides>50</Slides>
  <Notes>16</Notes>
  <HiddenSlides>0</HiddenSlides>
  <MMClips>0</MMClips>
  <ScaleCrop>false</ScaleCrop>
  <HeadingPairs>
    <vt:vector size="4" baseType="variant">
      <vt:variant>
        <vt:lpstr>Θέμα</vt:lpstr>
      </vt:variant>
      <vt:variant>
        <vt:i4>2</vt:i4>
      </vt:variant>
      <vt:variant>
        <vt:lpstr>Τίτλοι διαφανειών</vt:lpstr>
      </vt:variant>
      <vt:variant>
        <vt:i4>50</vt:i4>
      </vt:variant>
    </vt:vector>
  </HeadingPairs>
  <TitlesOfParts>
    <vt:vector size="52" baseType="lpstr">
      <vt:lpstr>OC_template_updated</vt:lpstr>
      <vt:lpstr>tamplate_pharm</vt:lpstr>
      <vt:lpstr>Φαρμακολογία</vt:lpstr>
      <vt:lpstr>Φυλετικές ορμόνες Διαταραχές και θεραπείες (1 από 2)</vt:lpstr>
      <vt:lpstr>Φυλετικές ορμόνες Διαταραχές και θεραπείες (2 από 2)</vt:lpstr>
      <vt:lpstr>Στεροειδή αντιανδρογόνα</vt:lpstr>
      <vt:lpstr>Μη στεροειδή αντιανδρογόνα </vt:lpstr>
      <vt:lpstr>Θεραπεία του υπογοναδισμού  (γενική θεώρηση μόνον, γυναίκες)</vt:lpstr>
      <vt:lpstr>Θεραπεία της υπογονιμότητας (γυναίκες) (1 από 4)</vt:lpstr>
      <vt:lpstr>Θεραπεία της υπογονιμότητας (γυναίκες) (2 από 4)</vt:lpstr>
      <vt:lpstr>Θεραπεία της υπογονιμότητας (γυναίκες) (3 από 4)</vt:lpstr>
      <vt:lpstr>Θεραπεία της υπογονιμότητας (γυναίκες) (4 από 4)</vt:lpstr>
      <vt:lpstr>Φάρμακα χρησιμοποιούμενα στην υποβοήθηση της αναπαραγωγής στην γυναίκα (1 από 2)</vt:lpstr>
      <vt:lpstr>Φάρμακα χρησιμοποιούμενα στην υποβοήθηση της αναπαραγωγής στην γυναίκα (2 από 2)</vt:lpstr>
      <vt:lpstr>Οιστρογόνα  Γενικές φαρμακευτικές δράσεις (1 από 3)</vt:lpstr>
      <vt:lpstr>Οιστρογόνα  Γενικές φαρμακευτικές δράσεις (2 από 3)</vt:lpstr>
      <vt:lpstr>Οιστρογόνα  Γενικές φαρμακευτικές δράσεις (3 από 3)</vt:lpstr>
      <vt:lpstr>Αντισύλληψη – Αντισυλληπτικά (1 από 7)</vt:lpstr>
      <vt:lpstr>Αντισύλληψη – Αντισυλληπτικά (2 από 7)</vt:lpstr>
      <vt:lpstr>Αντισύλληψη – Αντισυλληπτικά (3 από 7)</vt:lpstr>
      <vt:lpstr>Αντισύλληψη – Αντισυλληπτικά (4 από 7)</vt:lpstr>
      <vt:lpstr>Αντισύλληψη – Αντισυλληπτικά (5 από 7)</vt:lpstr>
      <vt:lpstr>Αντισύλληψη – Αντισυλληπτικά (6 από 7)</vt:lpstr>
      <vt:lpstr>Αντισύλληψη – Αντισυλληπτικά (7 από 7)</vt:lpstr>
      <vt:lpstr>Πίνακας αντισυλληπτικών</vt:lpstr>
      <vt:lpstr>Εμμηνόπαυση και θεραπεία ορμονικής υποκατάστασης (ΘΟΥ) (1 από 3)</vt:lpstr>
      <vt:lpstr>Εμμηνόπαυση και θεραπεία ορμονικής υποκατάστασης (ΘΟΥ) (2 από 3)</vt:lpstr>
      <vt:lpstr>Εμμηνόπαυση και θεραπεία ορμονικής υποκατάστασης (ΘΟΥ) (3 από 3)</vt:lpstr>
      <vt:lpstr>Τα φάρμακα που χρησιμοποιούνται ως ΘΟΥ </vt:lpstr>
      <vt:lpstr>Γενικές φαρμακευτικές χρήσεις των ανδρογόνων (1 από 2)</vt:lpstr>
      <vt:lpstr>Γενικές φαρμακευτικές χρήσεις των ανδρογόνων (2 από 2)</vt:lpstr>
      <vt:lpstr>Φλοιοεπινεφριδιοτρόπος ορμόνη Adrenocorticotropic hormone, ACTH (1 από 2)</vt:lpstr>
      <vt:lpstr>Φλοιοεπινεφριδιοτρόπος ορμόνη Adrenocorticotropic hormone, ACTH (2 από 2)</vt:lpstr>
      <vt:lpstr>Ορμόνες των επινεφριδίων</vt:lpstr>
      <vt:lpstr>Γλυκοκορτικοειδή (1/10)</vt:lpstr>
      <vt:lpstr>Γλυκοκορτικοειδή (2/10)</vt:lpstr>
      <vt:lpstr>Γλυκοκορτικοειδή (3/10)</vt:lpstr>
      <vt:lpstr>Γλυκοκορτικοειδή (4/10)</vt:lpstr>
      <vt:lpstr>Γλυκοκορτικοειδή (5/10)</vt:lpstr>
      <vt:lpstr>Γλυκοκορτικοειδή (6/10)</vt:lpstr>
      <vt:lpstr>Γλυκοκορτικοειδή (7/10)</vt:lpstr>
      <vt:lpstr>Γλυκοκορτικοειδή (8/10)</vt:lpstr>
      <vt:lpstr>Γλυκοκορτικοειδή (9/10)</vt:lpstr>
      <vt:lpstr>Γλυκοκορτικοειδή (10/10)</vt:lpstr>
      <vt:lpstr>Αλατοκορτικοειδή</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42</cp:revision>
  <dcterms:created xsi:type="dcterms:W3CDTF">2013-03-04T13:35:19Z</dcterms:created>
  <dcterms:modified xsi:type="dcterms:W3CDTF">2015-02-13T09:48:59Z</dcterms:modified>
</cp:coreProperties>
</file>