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20" r:id="rId3"/>
    <p:sldMasterId id="2147483744" r:id="rId4"/>
    <p:sldMasterId id="2147483768" r:id="rId5"/>
    <p:sldMasterId id="2147483792" r:id="rId6"/>
  </p:sldMasterIdLst>
  <p:notesMasterIdLst>
    <p:notesMasterId r:id="rId34"/>
  </p:notesMasterIdLst>
  <p:handoutMasterIdLst>
    <p:handoutMasterId r:id="rId35"/>
  </p:handoutMasterIdLst>
  <p:sldIdLst>
    <p:sldId id="256" r:id="rId7"/>
    <p:sldId id="268" r:id="rId8"/>
    <p:sldId id="269" r:id="rId9"/>
    <p:sldId id="270" r:id="rId10"/>
    <p:sldId id="271" r:id="rId11"/>
    <p:sldId id="272" r:id="rId12"/>
    <p:sldId id="273" r:id="rId13"/>
    <p:sldId id="274" r:id="rId14"/>
    <p:sldId id="294" r:id="rId15"/>
    <p:sldId id="295" r:id="rId16"/>
    <p:sldId id="275" r:id="rId17"/>
    <p:sldId id="276" r:id="rId18"/>
    <p:sldId id="285" r:id="rId19"/>
    <p:sldId id="286" r:id="rId20"/>
    <p:sldId id="287" r:id="rId21"/>
    <p:sldId id="288" r:id="rId22"/>
    <p:sldId id="289" r:id="rId23"/>
    <p:sldId id="290" r:id="rId24"/>
    <p:sldId id="291" r:id="rId25"/>
    <p:sldId id="292" r:id="rId26"/>
    <p:sldId id="293" r:id="rId27"/>
    <p:sldId id="257" r:id="rId28"/>
    <p:sldId id="262" r:id="rId29"/>
    <p:sldId id="264" r:id="rId30"/>
    <p:sldId id="265" r:id="rId31"/>
    <p:sldId id="266"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B5D6"/>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Kλικ για επεξεργασία του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570464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13172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800754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429458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55974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18103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73772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979448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6353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BB5D6"/>
                </a:solidFill>
              </a:defRPr>
            </a:lvl1pPr>
          </a:lstStyle>
          <a:p>
            <a:r>
              <a:rPr lang="el-GR" smtClean="0"/>
              <a:t>Kλικ για επεξεργασία του τίτλου</a:t>
            </a:r>
            <a:endParaRPr lang="el-GR" dirty="0"/>
          </a:p>
        </p:txBody>
      </p:sp>
      <p:sp>
        <p:nvSpPr>
          <p:cNvPr id="3" name="Content Placeholder 2"/>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424303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585124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966613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780493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759219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81157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19314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582694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8102637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6140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27720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543369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023949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101570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993185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57979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05518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21068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1157386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641491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Kλικ για επεξεργασία του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668998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712474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4218480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4287362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30767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47194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378236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17508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604978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6321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Kλικ για επεξεργασία του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462989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5345930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2108140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197330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00047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6481590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8716497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72056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0800211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dirty="0">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976292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Kλικ για επεξεργασία του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dirty="0">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8230954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dirty="0">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386823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3790790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dirty="0">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2767449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25704494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53151444-FF6B-4D3A-BC5B-AC186DD5D38A}" type="datetimeFigureOut">
              <a:rPr lang="el-GR" smtClean="0">
                <a:solidFill>
                  <a:prstClr val="black">
                    <a:tint val="75000"/>
                  </a:prstClr>
                </a:solidFill>
              </a:rPr>
              <a:pPr/>
              <a:t>28/12/2015</a:t>
            </a:fld>
            <a:endParaRPr lang="el-GR" dirty="0">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dirty="0">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68BC1FAE-AFC7-4B40-8116-40E768B1FE83}" type="slidenum">
              <a:rPr lang="el-GR" smtClean="0">
                <a:solidFill>
                  <a:prstClr val="black">
                    <a:tint val="75000"/>
                  </a:prstClr>
                </a:solidFill>
              </a:rPr>
              <a:pPr/>
              <a:t>‹#›</a:t>
            </a:fld>
            <a:endParaRPr lang="el-GR" dirty="0">
              <a:solidFill>
                <a:prstClr val="black">
                  <a:tint val="75000"/>
                </a:prstClr>
              </a:solidFill>
            </a:endParaRPr>
          </a:p>
        </p:txBody>
      </p:sp>
    </p:spTree>
    <p:extLst>
      <p:ext uri="{BB962C8B-B14F-4D97-AF65-F5344CB8AC3E}">
        <p14:creationId xmlns:p14="http://schemas.microsoft.com/office/powerpoint/2010/main" val="117575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Kλικ για επεξεργασία του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151444-FF6B-4D3A-BC5B-AC186DD5D38A}"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8BC1FAE-AFC7-4B40-8116-40E768B1FE83}"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31999442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151444-FF6B-4D3A-BC5B-AC186DD5D38A}"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8BC1FAE-AFC7-4B40-8116-40E768B1FE83}"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24730945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151444-FF6B-4D3A-BC5B-AC186DD5D38A}"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8BC1FAE-AFC7-4B40-8116-40E768B1FE83}"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17340002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151444-FF6B-4D3A-BC5B-AC186DD5D38A}"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8BC1FAE-AFC7-4B40-8116-40E768B1FE83}"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380577733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3151444-FF6B-4D3A-BC5B-AC186DD5D38A}" type="datetimeFigureOut">
              <a:rPr lang="el-GR" smtClean="0">
                <a:solidFill>
                  <a:prstClr val="black">
                    <a:tint val="75000"/>
                  </a:prstClr>
                </a:solidFill>
                <a:latin typeface="Calibri"/>
              </a:rPr>
              <a:pPr fontAlgn="auto">
                <a:spcBef>
                  <a:spcPts val="0"/>
                </a:spcBef>
                <a:spcAft>
                  <a:spcPts val="0"/>
                </a:spcAft>
              </a:pPr>
              <a:t>28/12/2015</a:t>
            </a:fld>
            <a:endParaRPr lang="el-GR" dirty="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dirty="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8BC1FAE-AFC7-4B40-8116-40E768B1FE83}" type="slidenum">
              <a:rPr lang="el-GR" smtClean="0">
                <a:solidFill>
                  <a:prstClr val="black">
                    <a:tint val="75000"/>
                  </a:prstClr>
                </a:solidFill>
                <a:latin typeface="Calibri"/>
              </a:rPr>
              <a:pPr fontAlgn="auto">
                <a:spcBef>
                  <a:spcPts val="0"/>
                </a:spcBef>
                <a:spcAft>
                  <a:spcPts val="0"/>
                </a:spcAft>
              </a:pPr>
              <a:t>‹#›</a:t>
            </a:fld>
            <a:endParaRPr lang="el-GR" dirty="0">
              <a:solidFill>
                <a:prstClr val="black">
                  <a:tint val="75000"/>
                </a:prstClr>
              </a:solidFill>
              <a:latin typeface="Calibri"/>
            </a:endParaRPr>
          </a:p>
        </p:txBody>
      </p:sp>
    </p:spTree>
    <p:extLst>
      <p:ext uri="{BB962C8B-B14F-4D97-AF65-F5344CB8AC3E}">
        <p14:creationId xmlns:p14="http://schemas.microsoft.com/office/powerpoint/2010/main" val="66114000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3.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5.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fontScale="90000"/>
          </a:bodyPr>
          <a:lstStyle/>
          <a:p>
            <a:pPr lvl="1" algn="ctr"/>
            <a:r>
              <a:rPr lang="el-GR" sz="4400" b="1" dirty="0" smtClean="0">
                <a:solidFill>
                  <a:schemeClr val="tx1"/>
                </a:solidFill>
                <a:latin typeface="+mn-lt"/>
              </a:rPr>
              <a:t>Αρχιτεκτονική εσωτερικών χώρων</a:t>
            </a:r>
            <a:br>
              <a:rPr lang="el-GR" sz="4400" b="1" dirty="0" smtClean="0">
                <a:solidFill>
                  <a:schemeClr val="tx1"/>
                </a:solidFill>
                <a:latin typeface="+mn-lt"/>
              </a:rPr>
            </a:br>
            <a:r>
              <a:rPr lang="el-GR" sz="4400" b="1" dirty="0" smtClean="0">
                <a:solidFill>
                  <a:schemeClr val="tx1"/>
                </a:solidFill>
                <a:latin typeface="+mn-lt"/>
              </a:rPr>
              <a:t>Χώροι αναψυχής</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448272"/>
          </a:xfrm>
        </p:spPr>
        <p:txBody>
          <a:bodyPr>
            <a:normAutofit/>
          </a:bodyPr>
          <a:lstStyle/>
          <a:p>
            <a:pPr>
              <a:spcBef>
                <a:spcPts val="0"/>
              </a:spcBef>
              <a:spcAft>
                <a:spcPts val="1800"/>
              </a:spcAft>
            </a:pPr>
            <a:r>
              <a:rPr lang="el-GR" sz="2600" b="1" dirty="0" smtClean="0"/>
              <a:t>Ενότητα </a:t>
            </a:r>
            <a:r>
              <a:rPr lang="en-US" sz="2600" b="1" dirty="0" smtClean="0"/>
              <a:t>9</a:t>
            </a:r>
            <a:r>
              <a:rPr lang="el-GR" sz="2600" dirty="0" smtClean="0"/>
              <a:t>:</a:t>
            </a:r>
            <a:r>
              <a:rPr lang="en-US" sz="2600" dirty="0" smtClean="0"/>
              <a:t> </a:t>
            </a:r>
            <a:r>
              <a:rPr lang="el-GR" sz="2600" dirty="0" smtClean="0"/>
              <a:t>Συμπεράσματα- </a:t>
            </a:r>
            <a:r>
              <a:rPr lang="en-US" sz="2600" dirty="0" smtClean="0"/>
              <a:t>case study</a:t>
            </a:r>
            <a:endParaRPr lang="el-GR" sz="2200" dirty="0" smtClean="0"/>
          </a:p>
          <a:p>
            <a:pPr>
              <a:spcBef>
                <a:spcPts val="0"/>
              </a:spcBef>
            </a:pPr>
            <a:r>
              <a:rPr lang="el-GR" sz="2200" dirty="0" smtClean="0"/>
              <a:t>Διονυσία Φράγκου</a:t>
            </a:r>
          </a:p>
          <a:p>
            <a:pPr>
              <a:spcBef>
                <a:spcPts val="0"/>
              </a:spcBef>
            </a:pPr>
            <a:r>
              <a:rPr lang="el-GR" sz="2200" dirty="0" smtClean="0"/>
              <a:t>Τμήμα ΕΑΔΣΑ</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5" name="Θέση περιεχομένου 5" descr="C:\Documents and Settings\server\Τα έγγραφά μου\έγγραφα\tei\Συνέδριο Τουρισμός\case study\foto\clip_image002.jpeg"/>
          <p:cNvPicPr>
            <a:picLocks/>
          </p:cNvPicPr>
          <p:nvPr/>
        </p:nvPicPr>
        <p:blipFill>
          <a:blip r:embed="rId2"/>
          <a:srcRect/>
          <a:stretch>
            <a:fillRect/>
          </a:stretch>
        </p:blipFill>
        <p:spPr bwMode="auto">
          <a:xfrm>
            <a:off x="107504" y="116632"/>
            <a:ext cx="5328591" cy="3672407"/>
          </a:xfrm>
          <a:prstGeom prst="rect">
            <a:avLst/>
          </a:prstGeom>
          <a:noFill/>
          <a:ln w="9525">
            <a:noFill/>
            <a:miter lim="800000"/>
            <a:headEnd/>
            <a:tailEnd/>
          </a:ln>
        </p:spPr>
      </p:pic>
      <p:pic>
        <p:nvPicPr>
          <p:cNvPr id="6" name="Θέση περιεχομένου 3" descr="C:\Documents and Settings\server\Τα έγγραφά μου\έγγραφα\tei\Συνέδριο Τουρισμός\case study\foto\gallery_exterior1_1298367171.jpg"/>
          <p:cNvPicPr>
            <a:picLocks/>
          </p:cNvPicPr>
          <p:nvPr/>
        </p:nvPicPr>
        <p:blipFill>
          <a:blip r:embed="rId3"/>
          <a:srcRect/>
          <a:stretch>
            <a:fillRect/>
          </a:stretch>
        </p:blipFill>
        <p:spPr bwMode="auto">
          <a:xfrm>
            <a:off x="5652120" y="3573016"/>
            <a:ext cx="3327400" cy="2861809"/>
          </a:xfrm>
          <a:prstGeom prst="rect">
            <a:avLst/>
          </a:prstGeom>
          <a:noFill/>
          <a:ln w="9525">
            <a:noFill/>
            <a:miter lim="800000"/>
            <a:headEnd/>
            <a:tailEnd/>
          </a:ln>
        </p:spPr>
      </p:pic>
    </p:spTree>
    <p:extLst>
      <p:ext uri="{BB962C8B-B14F-4D97-AF65-F5344CB8AC3E}">
        <p14:creationId xmlns:p14="http://schemas.microsoft.com/office/powerpoint/2010/main" val="573820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Κεντρική ιδέα</a:t>
            </a:r>
            <a:endParaRPr lang="el-GR" dirty="0"/>
          </a:p>
        </p:txBody>
      </p:sp>
      <p:sp>
        <p:nvSpPr>
          <p:cNvPr id="3" name="Θέση περιεχομένου 2"/>
          <p:cNvSpPr>
            <a:spLocks noGrp="1"/>
          </p:cNvSpPr>
          <p:nvPr>
            <p:ph idx="1"/>
          </p:nvPr>
        </p:nvSpPr>
        <p:spPr/>
        <p:txBody>
          <a:bodyPr/>
          <a:lstStyle/>
          <a:p>
            <a:r>
              <a:rPr lang="el-GR" dirty="0"/>
              <a:t>Η κεντρική ιδέα στην οποία θα βασιστεί ο σχεδιασμός του χώρου και θα πρέπει να προάγει την ιδέα του ποιοτικού τουρισμού όπως αυτή εκφράζεται μέσα από τον σχεδιασμό του εσωτερικού χώρου, να προτείνει  νέες ιδέες και αντιλήψεις σχετικά με τον σχεδιασμό και να δίνει λύσεις σε δεδομένα προβλήματα που εντοπίσθηκαν με την επί τόπου έρευνα που προηγήθηκε.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359947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Μελέτες</a:t>
            </a:r>
            <a:endParaRPr lang="el-GR" dirty="0"/>
          </a:p>
        </p:txBody>
      </p:sp>
      <p:sp>
        <p:nvSpPr>
          <p:cNvPr id="3" name="Θέση περιεχομένου 2"/>
          <p:cNvSpPr>
            <a:spLocks noGrp="1"/>
          </p:cNvSpPr>
          <p:nvPr>
            <p:ph idx="1"/>
          </p:nvPr>
        </p:nvSpPr>
        <p:spPr/>
        <p:txBody>
          <a:bodyPr/>
          <a:lstStyle/>
          <a:p>
            <a:r>
              <a:rPr lang="el-GR" dirty="0"/>
              <a:t>Οι μελέτες που παρουσιάζονται επιλέχθηκαν για την πρωτοτυπία τους, την μοναδικότητα και την διαφορετικότητά τους. Η ίδια μεθοδολογία μπορεί να ακολουθηθεί σε μικρότερες ή μεγαλύτερες τουριστικές μονάδες ή τουριστικά καταλύματα αξιοποιώντας τις υπάρχουσες δομές και </a:t>
            </a:r>
            <a:r>
              <a:rPr lang="el-GR" dirty="0" smtClean="0"/>
              <a:t>κελύφη.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29370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C:\Documents and Settings\server\Τα έγγραφά μου\έγγραφα\tei\Συνέδριο Τουρισμός\case study\foto\gallery_fb7_1298369073.jpg"/>
          <p:cNvPicPr/>
          <p:nvPr/>
        </p:nvPicPr>
        <p:blipFill>
          <a:blip r:embed="rId2" cstate="print"/>
          <a:srcRect/>
          <a:stretch>
            <a:fillRect/>
          </a:stretch>
        </p:blipFill>
        <p:spPr bwMode="auto">
          <a:xfrm>
            <a:off x="6012160" y="789965"/>
            <a:ext cx="1682115" cy="2520315"/>
          </a:xfrm>
          <a:prstGeom prst="rect">
            <a:avLst/>
          </a:prstGeom>
          <a:noFill/>
          <a:ln w="9525">
            <a:noFill/>
            <a:miter lim="800000"/>
            <a:headEnd/>
            <a:tailEnd/>
          </a:ln>
        </p:spPr>
      </p:pic>
      <p:pic>
        <p:nvPicPr>
          <p:cNvPr id="5" name="Θέση περιεχομένου 4" descr="C:\Documents and Settings\server\Τα έγγραφά μου\έγγραφα\tei\Συνέδριο Τουρισμός\case study\foto\estiatorio 2.jpg"/>
          <p:cNvPicPr>
            <a:picLocks noGrp="1"/>
          </p:cNvPicPr>
          <p:nvPr>
            <p:ph idx="1"/>
          </p:nvPr>
        </p:nvPicPr>
        <p:blipFill>
          <a:blip r:embed="rId3"/>
          <a:srcRect/>
          <a:stretch>
            <a:fillRect/>
          </a:stretch>
        </p:blipFill>
        <p:spPr bwMode="auto">
          <a:xfrm>
            <a:off x="539552" y="2888957"/>
            <a:ext cx="4600575" cy="3457575"/>
          </a:xfrm>
          <a:prstGeom prst="rect">
            <a:avLst/>
          </a:prstGeom>
          <a:noFill/>
          <a:ln w="9525">
            <a:noFill/>
            <a:miter lim="800000"/>
            <a:headEnd/>
            <a:tailEnd/>
          </a:ln>
        </p:spPr>
      </p:pic>
      <p:pic>
        <p:nvPicPr>
          <p:cNvPr id="6" name="Εικόνα 5" descr="C:\Documents and Settings\server\Τα έγγραφά μου\έγγραφα\tei\Συνέδριο Τουρισμός\case study\foto\doma.jpg"/>
          <p:cNvPicPr/>
          <p:nvPr/>
        </p:nvPicPr>
        <p:blipFill>
          <a:blip r:embed="rId4" cstate="print"/>
          <a:srcRect/>
          <a:stretch>
            <a:fillRect/>
          </a:stretch>
        </p:blipFill>
        <p:spPr bwMode="auto">
          <a:xfrm>
            <a:off x="6043537" y="3789040"/>
            <a:ext cx="1682115" cy="2520315"/>
          </a:xfrm>
          <a:prstGeom prst="rect">
            <a:avLst/>
          </a:prstGeom>
          <a:noFill/>
          <a:ln w="9525">
            <a:noFill/>
            <a:miter lim="800000"/>
            <a:headEnd/>
            <a:tailEnd/>
          </a:ln>
        </p:spPr>
      </p:pic>
      <p:pic>
        <p:nvPicPr>
          <p:cNvPr id="7" name="Εικόνα 6" descr="C:\Documents and Settings\server\Τα έγγραφά μου\έγγραφα\tei\Συνέδριο Τουρισμός\case study\foto\gallery_classic4_1298044398.jpg"/>
          <p:cNvPicPr/>
          <p:nvPr/>
        </p:nvPicPr>
        <p:blipFill>
          <a:blip r:embed="rId5"/>
          <a:srcRect/>
          <a:stretch>
            <a:fillRect/>
          </a:stretch>
        </p:blipFill>
        <p:spPr bwMode="auto">
          <a:xfrm>
            <a:off x="933673" y="692696"/>
            <a:ext cx="2524125" cy="1677670"/>
          </a:xfrm>
          <a:prstGeom prst="rect">
            <a:avLst/>
          </a:prstGeom>
          <a:noFill/>
          <a:ln w="9525">
            <a:noFill/>
            <a:miter lim="800000"/>
            <a:headEnd/>
            <a:tailEnd/>
          </a:ln>
        </p:spPr>
      </p:pic>
    </p:spTree>
    <p:extLst>
      <p:ext uri="{BB962C8B-B14F-4D97-AF65-F5344CB8AC3E}">
        <p14:creationId xmlns:p14="http://schemas.microsoft.com/office/powerpoint/2010/main" val="2038045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4978896" cy="4968552"/>
          </a:xfrm>
        </p:spPr>
        <p:txBody>
          <a:bodyPr>
            <a:normAutofit fontScale="47500" lnSpcReduction="20000"/>
          </a:bodyPr>
          <a:lstStyle/>
          <a:p>
            <a:pPr marL="0" indent="0" algn="just">
              <a:buNone/>
            </a:pPr>
            <a:r>
              <a:rPr lang="el-GR" sz="3800" dirty="0" smtClean="0"/>
              <a:t>Η </a:t>
            </a:r>
            <a:r>
              <a:rPr lang="el-GR" sz="3800" dirty="0"/>
              <a:t>κεντρική ιδέα του σχεδιασμού έγκειται στη δημιουργία οργανωμένων ροών με την ταυτόχρονη οργάνωση παράλληλων ή κάθετων διαδρόμων εντός  του φέροντος οργανισμού του κτηρίου. Στην προσθήκη ιδιαίτερων κατασκευών εντός του κτιρίου, όπως τα ξύλινα ή τα γυάλινα διαχωριστικά. Στο σεβασμό της ιστορικότητας της πόλης, και την εναρμόνιση του τελικού, σύγχρονου σχεδιασμού του ξενοδοχείου με το περιβάλλον. Στην μετατροπή σε ένα σύγχρονο design hotel ώστε ο σχεδιασμός του να αντικατοπτρίζει σε σημαντικό βαθμό την αισθητική τυπολογία της εποχής που το κτίριο κατασκευάστηκε. Διακριτικές παρεμβάσεις στην αρχική αισθητική, εκεί όπου η τεχνολογία και οι ανάγκες του ξενοδοχείου επιβάλουν σύγχρονες λύσεις ώστε το τελικό αποτέλεσμα να υπηρετεί την κεντρική ιδέα και τις ανάγκες ενός ξενοδοχείου στο κέντρο της πόλης. (Ομάδα: Ε. Κοκολογιάννης, Χ Σεμπαστιάο, Μ. Τομάσεβιτς &amp; Ε. Γιαννίου, Α. Καρακούση, Γ. Κελπετζίδης).  </a:t>
            </a:r>
          </a:p>
          <a:p>
            <a:endParaRPr lang="el-GR" dirty="0"/>
          </a:p>
        </p:txBody>
      </p:sp>
      <p:pic>
        <p:nvPicPr>
          <p:cNvPr id="4" name="Εικόνα 3" descr="C:\Users\giannis\Desktop\ΓΙΑΝΝΙΟΥ-ΚΑΡΑΚΟΥΣΟΓΛΟΥ-ΚΕΛΠΕΤΖΙΔΗΣ\2.ΤΕΛΙΚΗ ΠΡΟΤΑΣΗ\2.2 ΧΡΩΜΑΤΙΚΗ ΠΡΟΤΑΣΗ\2.2.3 ΦΩΤΟΡΕΑΛΙΣΤΙΚΑ\ΛΟΜΠΥ 2.jpg"/>
          <p:cNvPicPr/>
          <p:nvPr/>
        </p:nvPicPr>
        <p:blipFill>
          <a:blip r:embed="rId2" cstate="print"/>
          <a:stretch>
            <a:fillRect/>
          </a:stretch>
        </p:blipFill>
        <p:spPr bwMode="auto">
          <a:xfrm>
            <a:off x="6182627" y="2996952"/>
            <a:ext cx="2514600" cy="1377950"/>
          </a:xfrm>
          <a:prstGeom prst="rect">
            <a:avLst/>
          </a:prstGeom>
          <a:noFill/>
        </p:spPr>
      </p:pic>
      <p:pic>
        <p:nvPicPr>
          <p:cNvPr id="5" name="Θέση περιεχομένου 3" descr="C:\Users\giannis\Desktop\ΓΙΑΝΝΙΟΥ-ΚΑΡΑΚΟΥΣΟΓΛΟΥ-ΚΕΛΠΕΤΖΙΔΗΣ\2.ΤΕΛΙΚΗ ΠΡΟΤΑΣΗ\2.2 ΧΡΩΜΑΤΙΚΗ ΠΡΟΤΑΣΗ\2.2.3 ΦΩΤΟΡΕΑΛΙΣΤΙΚΑ\ΡΕΣΕΨΙΟΝ 1.jpg"/>
          <p:cNvPicPr>
            <a:picLocks/>
          </p:cNvPicPr>
          <p:nvPr/>
        </p:nvPicPr>
        <p:blipFill>
          <a:blip r:embed="rId3" cstate="print"/>
          <a:stretch>
            <a:fillRect/>
          </a:stretch>
        </p:blipFill>
        <p:spPr bwMode="auto">
          <a:xfrm>
            <a:off x="6182627" y="1340768"/>
            <a:ext cx="2518756" cy="1375756"/>
          </a:xfrm>
          <a:prstGeom prst="rect">
            <a:avLst/>
          </a:prstGeom>
          <a:noFill/>
        </p:spPr>
      </p:pic>
      <p:pic>
        <p:nvPicPr>
          <p:cNvPr id="6" name="Εικόνα 5" descr="C:\Users\giannis\Desktop\ΓΙΑΝΝΙΟΥ-ΚΑΡΑΚΟΥΣΟΓΛΟΥ-ΚΕΛΠΕΤΖΙΔΗΣ\2.ΤΕΛΙΚΗ ΠΡΟΤΑΣΗ\2.2 ΧΡΩΜΑΤΙΚΗ ΠΡΟΤΑΣΗ\2.2.3 ΦΩΤΟΡΕΑΛΙΣΤΙΚΑ\ΜΠΑΡ 2.jpg"/>
          <p:cNvPicPr/>
          <p:nvPr/>
        </p:nvPicPr>
        <p:blipFill>
          <a:blip r:embed="rId4" cstate="print"/>
          <a:stretch>
            <a:fillRect/>
          </a:stretch>
        </p:blipFill>
        <p:spPr bwMode="auto">
          <a:xfrm>
            <a:off x="6160332" y="4653136"/>
            <a:ext cx="2514600" cy="1371600"/>
          </a:xfrm>
          <a:prstGeom prst="rect">
            <a:avLst/>
          </a:prstGeom>
          <a:noFill/>
        </p:spPr>
      </p:pic>
      <p:sp>
        <p:nvSpPr>
          <p:cNvPr id="7" name="Τίτλος 6"/>
          <p:cNvSpPr>
            <a:spLocks noGrp="1"/>
          </p:cNvSpPr>
          <p:nvPr>
            <p:ph type="title"/>
          </p:nvPr>
        </p:nvSpPr>
        <p:spPr>
          <a:xfrm>
            <a:off x="445332" y="188640"/>
            <a:ext cx="8229600" cy="908720"/>
          </a:xfrm>
        </p:spPr>
        <p:txBody>
          <a:bodyPr>
            <a:normAutofit fontScale="90000"/>
          </a:bodyPr>
          <a:lstStyle/>
          <a:p>
            <a:r>
              <a:rPr lang="el-GR" dirty="0"/>
              <a:t>Με σεβασμό στο κέλυφος και την αρχιτεκτονική δομή  </a:t>
            </a:r>
          </a:p>
        </p:txBody>
      </p:sp>
    </p:spTree>
    <p:extLst>
      <p:ext uri="{BB962C8B-B14F-4D97-AF65-F5344CB8AC3E}">
        <p14:creationId xmlns:p14="http://schemas.microsoft.com/office/powerpoint/2010/main" val="588524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descr="C:\Users\giannis\Desktop\ΓΙΑΝΝΙΟΥ-ΚΑΡΑΚΟΥΣΟΓΛΟΥ-ΚΕΛΠΕΤΖΙΔΗΣ\2.ΤΕΛΙΚΗ ΠΡΟΤΑΣΗ\2.2 ΧΡΩΜΑΤΙΚΗ ΠΡΟΤΑΣΗ\2.2.3 ΦΩΤΟΡΕΑΛΙΣΤΙΚΑ\ΜΠΑΡ 2.jpg"/>
          <p:cNvPicPr/>
          <p:nvPr/>
        </p:nvPicPr>
        <p:blipFill>
          <a:blip r:embed="rId2" cstate="print"/>
          <a:stretch>
            <a:fillRect/>
          </a:stretch>
        </p:blipFill>
        <p:spPr bwMode="auto">
          <a:xfrm>
            <a:off x="467544" y="3212976"/>
            <a:ext cx="3038873" cy="1872208"/>
          </a:xfrm>
          <a:prstGeom prst="rect">
            <a:avLst/>
          </a:prstGeom>
          <a:noFill/>
        </p:spPr>
      </p:pic>
      <p:pic>
        <p:nvPicPr>
          <p:cNvPr id="7" name="Εικόνα 6" descr="C:\Users\giannis\Desktop\ΓΙΑΝΝΙΟΥ-ΚΑΡΑΚΟΥΣΟΓΛΟΥ-ΚΕΛΠΕΤΖΙΔΗΣ\2.ΤΕΛΙΚΗ ΠΡΟΤΑΣΗ\2.2 ΧΡΩΜΑΤΙΚΗ ΠΡΟΤΑΣΗ\2.2.3 ΦΩΤΟΡΕΑΛΙΣΤΙΚΑ\ΜΠΑΡ 1.jpg"/>
          <p:cNvPicPr/>
          <p:nvPr/>
        </p:nvPicPr>
        <p:blipFill>
          <a:blip r:embed="rId3" cstate="print"/>
          <a:stretch>
            <a:fillRect/>
          </a:stretch>
        </p:blipFill>
        <p:spPr bwMode="auto">
          <a:xfrm>
            <a:off x="467544" y="1052736"/>
            <a:ext cx="3038873" cy="1662007"/>
          </a:xfrm>
          <a:prstGeom prst="rect">
            <a:avLst/>
          </a:prstGeom>
          <a:noFill/>
        </p:spPr>
      </p:pic>
      <p:pic>
        <p:nvPicPr>
          <p:cNvPr id="8" name="Εικόνα 7" descr="C:\Documents and Settings\server\Τα έγγραφά μου\έγγραφα\tei\Συνέδριο Τουρισμός\case study\ροές\Εικόνα5.jpg"/>
          <p:cNvPicPr/>
          <p:nvPr/>
        </p:nvPicPr>
        <p:blipFill>
          <a:blip r:embed="rId4" cstate="print"/>
          <a:stretch>
            <a:fillRect/>
          </a:stretch>
        </p:blipFill>
        <p:spPr bwMode="auto">
          <a:xfrm>
            <a:off x="4192279" y="325369"/>
            <a:ext cx="4364450" cy="2599575"/>
          </a:xfrm>
          <a:prstGeom prst="rect">
            <a:avLst/>
          </a:prstGeom>
          <a:noFill/>
          <a:ln w="9525">
            <a:noFill/>
            <a:miter lim="800000"/>
            <a:headEnd/>
            <a:tailEnd/>
          </a:ln>
        </p:spPr>
      </p:pic>
      <p:pic>
        <p:nvPicPr>
          <p:cNvPr id="9" name="Εικόνα 8" descr="C:\Users\giannis\Desktop\ΓΙΑΝΝΙΟΥ-ΚΑΡΑΚΟΥΣΟΓΛΟΥ-ΚΕΛΠΕΤΖΙΔΗΣ\2.ΤΕΛΙΚΗ ΠΡΟΤΑΣΗ\2.2 ΧΡΩΜΑΤΙΚΗ ΠΡΟΤΑΣΗ\2.2.3 ΦΩΤΟΡΕΑΛΙΣΤΙΚΑ\ΔΩΜΑΤΙΟ 2.jpg"/>
          <p:cNvPicPr/>
          <p:nvPr/>
        </p:nvPicPr>
        <p:blipFill>
          <a:blip r:embed="rId5" cstate="print"/>
          <a:stretch>
            <a:fillRect/>
          </a:stretch>
        </p:blipFill>
        <p:spPr bwMode="auto">
          <a:xfrm>
            <a:off x="4192279" y="3212976"/>
            <a:ext cx="4398168" cy="3236830"/>
          </a:xfrm>
          <a:prstGeom prst="rect">
            <a:avLst/>
          </a:prstGeom>
          <a:noFill/>
        </p:spPr>
      </p:pic>
    </p:spTree>
    <p:extLst>
      <p:ext uri="{BB962C8B-B14F-4D97-AF65-F5344CB8AC3E}">
        <p14:creationId xmlns:p14="http://schemas.microsoft.com/office/powerpoint/2010/main" val="945854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Επεμβαίνοντας στη συμμετρία</a:t>
            </a:r>
          </a:p>
        </p:txBody>
      </p:sp>
      <p:sp>
        <p:nvSpPr>
          <p:cNvPr id="3" name="Θέση περιεχομένου 2"/>
          <p:cNvSpPr>
            <a:spLocks noGrp="1"/>
          </p:cNvSpPr>
          <p:nvPr>
            <p:ph idx="1"/>
          </p:nvPr>
        </p:nvSpPr>
        <p:spPr>
          <a:xfrm>
            <a:off x="4572000" y="1052736"/>
            <a:ext cx="4320480" cy="4464496"/>
          </a:xfrm>
        </p:spPr>
        <p:txBody>
          <a:bodyPr>
            <a:noAutofit/>
          </a:bodyPr>
          <a:lstStyle/>
          <a:p>
            <a:pPr marL="0" indent="0" algn="just">
              <a:buNone/>
            </a:pPr>
            <a:r>
              <a:rPr lang="el-GR" sz="1400" dirty="0" smtClean="0"/>
              <a:t>Στόχος </a:t>
            </a:r>
            <a:r>
              <a:rPr lang="el-GR" sz="1400" dirty="0"/>
              <a:t>της πρότασης αποτελεί η διαφοροποίηση και το «σπάσιμο» της συμμετρίας του υπάρχοντος κτηρίου. Κύριο στοιχείο της αποτελεί η χρήση διαφορετικών σχημάτων ( τρίγωνα, τραπέζια) ακανόνιστων και ταυτόχρονα αιχμηρών σε αντιδιαστολή με το κέλυφος και γενικότερα με τις οικείες φόρμες και σχήματα που ο άνθρωπος συνηθίζει κατά νόνα να χρησιμοποιεί σε χώρους αλλά και σε έπιπλα. Παράλληλα μέλημα του σχεδιασμού αποτελεί και το  παιχνίδι της διαφάνειας  με την επιλογή υλικών όπως το πλεξιγκλάς και το γυαλί αλλά και ο φωτισμός των εσωτερικών χώρων.</a:t>
            </a:r>
            <a:br>
              <a:rPr lang="el-GR" sz="1400" dirty="0"/>
            </a:br>
            <a:r>
              <a:rPr lang="el-GR" sz="1400" dirty="0"/>
              <a:t>   Στον εσωτερικό χώρο γίνεται αντιληπτή η ανάγνωση των αξόνων συμμετρίας του κτιρίου και ο κατακερματισμός τους. Πατώντας επάνω στα χνάρια τους δημιουργήθηκαν χώροι ασύμμετροι μέσα στο αυστηρό υπάρχον κέλυφος οι οποίοι περιέχουν τις εσωτερικές χρήσεις και λειτουργίες. Έτσι η reception βρίσκεται μέσα σε ένα τέτοιο περιβάλλον, το bar οι χώροι </a:t>
            </a:r>
          </a:p>
        </p:txBody>
      </p:sp>
      <p:pic>
        <p:nvPicPr>
          <p:cNvPr id="4" name="Θέση περιεχομένου 3" descr="F:\reception 3d.jpg"/>
          <p:cNvPicPr>
            <a:picLocks/>
          </p:cNvPicPr>
          <p:nvPr/>
        </p:nvPicPr>
        <p:blipFill>
          <a:blip r:embed="rId2"/>
          <a:stretch>
            <a:fillRect/>
          </a:stretch>
        </p:blipFill>
        <p:spPr bwMode="auto">
          <a:xfrm>
            <a:off x="107504" y="1196753"/>
            <a:ext cx="4248472"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272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F:\αιθουσα συνεδριασεων 3δ.jpg"/>
          <p:cNvPicPr/>
          <p:nvPr/>
        </p:nvPicPr>
        <p:blipFill>
          <a:blip r:embed="rId2" cstate="print"/>
          <a:stretch>
            <a:fillRect/>
          </a:stretch>
        </p:blipFill>
        <p:spPr bwMode="auto">
          <a:xfrm>
            <a:off x="395536" y="476672"/>
            <a:ext cx="2880320" cy="2596708"/>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5" descr="F:\μπαρ προοπτικο.jpg"/>
          <p:cNvPicPr/>
          <p:nvPr/>
        </p:nvPicPr>
        <p:blipFill>
          <a:blip r:embed="rId3" cstate="print"/>
          <a:stretch>
            <a:fillRect/>
          </a:stretch>
        </p:blipFill>
        <p:spPr bwMode="auto">
          <a:xfrm>
            <a:off x="5877980" y="311731"/>
            <a:ext cx="2808312" cy="1617185"/>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6" descr="F:\αιθουσα πρωινου προοπτικο.jpg"/>
          <p:cNvPicPr/>
          <p:nvPr/>
        </p:nvPicPr>
        <p:blipFill>
          <a:blip r:embed="rId4" cstate="print"/>
          <a:stretch>
            <a:fillRect/>
          </a:stretch>
        </p:blipFill>
        <p:spPr bwMode="auto">
          <a:xfrm>
            <a:off x="6023583" y="4797152"/>
            <a:ext cx="2662709" cy="1668530"/>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7" descr="F:\δωματιοπροοπτικοαμαλια.jpg"/>
          <p:cNvPicPr/>
          <p:nvPr/>
        </p:nvPicPr>
        <p:blipFill>
          <a:blip r:embed="rId5" cstate="print"/>
          <a:stretch>
            <a:fillRect/>
          </a:stretch>
        </p:blipFill>
        <p:spPr bwMode="auto">
          <a:xfrm>
            <a:off x="467544" y="4149080"/>
            <a:ext cx="2952328" cy="2316602"/>
          </a:xfrm>
          <a:prstGeom prst="rect">
            <a:avLst/>
          </a:prstGeom>
          <a:noFill/>
          <a:extLst>
            <a:ext uri="{909E8E84-426E-40DD-AFC4-6F175D3DCCD1}">
              <a14:hiddenFill xmlns:a14="http://schemas.microsoft.com/office/drawing/2010/main">
                <a:solidFill>
                  <a:srgbClr val="FFFFFF"/>
                </a:solidFill>
              </a14:hiddenFill>
            </a:ext>
          </a:extLst>
        </p:spPr>
      </p:pic>
      <p:pic>
        <p:nvPicPr>
          <p:cNvPr id="9" name="Εικόνα 8" descr="F:\δωματιοπροοπτικοαμαλιαkokkino.jpg"/>
          <p:cNvPicPr/>
          <p:nvPr/>
        </p:nvPicPr>
        <p:blipFill>
          <a:blip r:embed="rId6"/>
          <a:stretch>
            <a:fillRect/>
          </a:stretch>
        </p:blipFill>
        <p:spPr bwMode="auto">
          <a:xfrm>
            <a:off x="3779912" y="2132856"/>
            <a:ext cx="3361624" cy="236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59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Τα τέσσερα στοιχεία της φύσης</a:t>
            </a:r>
          </a:p>
        </p:txBody>
      </p:sp>
      <p:sp>
        <p:nvSpPr>
          <p:cNvPr id="3" name="Θέση περιεχομένου 2"/>
          <p:cNvSpPr>
            <a:spLocks noGrp="1"/>
          </p:cNvSpPr>
          <p:nvPr>
            <p:ph idx="1"/>
          </p:nvPr>
        </p:nvSpPr>
        <p:spPr>
          <a:xfrm>
            <a:off x="457200" y="1196752"/>
            <a:ext cx="5050904" cy="5661248"/>
          </a:xfrm>
        </p:spPr>
        <p:txBody>
          <a:bodyPr>
            <a:noAutofit/>
          </a:bodyPr>
          <a:lstStyle/>
          <a:p>
            <a:r>
              <a:rPr lang="el-GR" sz="1400" dirty="0" smtClean="0"/>
              <a:t>Κεντρική </a:t>
            </a:r>
            <a:r>
              <a:rPr lang="el-GR" sz="1400" dirty="0"/>
              <a:t>ιδέα στον σχεδιασμό αποτέλεσαν τα τέσσερα στοιχεία της φύσης: Αέρας, Φωτιά, Νερό, Γη,  και η αίσθηση που τα στοιχεία αυτά εκφράζουν  και με την επιλογή των ανάλογων χρωμάτων.</a:t>
            </a:r>
          </a:p>
          <a:p>
            <a:r>
              <a:rPr lang="el-GR" sz="1400" dirty="0"/>
              <a:t>Το στοιχείο του αέρα συνδέεται με ελαφριές κατασκευές και υλικά διάτρητα ή και με διαφάνεια με αίσθηση ελευθερίας και «δροσερής» ατμόσφαιρας, με χρωματισμούς στο λευκό, στο γαλάζιο και στο γκρι. Προτείνεται στο χώρο των δωματίων.</a:t>
            </a:r>
          </a:p>
          <a:p>
            <a:r>
              <a:rPr lang="el-GR" sz="1400" dirty="0"/>
              <a:t>Το στοιχείο της φωτιάς συνδέεται με την επιλογή θερμών χρωμάτων όπως το πορτοκαλί, το κίτρινο, το κόκκινο και ανάλογης ποιότητας φωτισμού, δίνοντας την αίσθηση της φιλικής ατμόσφαιρας. Επιλέγεται κυρίως για τους χώρους εστίασης.</a:t>
            </a:r>
          </a:p>
          <a:p>
            <a:r>
              <a:rPr lang="el-GR" sz="1400" dirty="0"/>
              <a:t>Το στοιχείο του νερού χαρακτηρίζεται από κατασκευές με πλαστικότητα- ρευστότητα και με χρήση στοιχείων που δίνουν την αίσθηση του υδάτινου στοιχείου, προσφέροντας ηρεμία, γαλήνη. Εκφράζεται με χρώματα όπως το μπλε και το λευκό. Προτείνεται για τους χώρους εισόδου, lobby, bar.</a:t>
            </a:r>
          </a:p>
          <a:p>
            <a:r>
              <a:rPr lang="el-GR" sz="1400" dirty="0"/>
              <a:t>Το στοιχείο της γης υλοποιείται με «σταθερές» κατασκευές και με χρήση υλικών όπως το ξύλο, η πέτρα, υφασμάτων και ταπετσαριών. Δίνει την αίσθηση της εισχώρησης της φύσης στον εσωτερικό χώρο και επιλέγονται αποχρώσεις της ώχρας, του καφέ και του χρυσού. (Ομάδα: Ο. Κουρή,  Θ. Κοστιούτσουκ).</a:t>
            </a:r>
          </a:p>
          <a:p>
            <a:endParaRPr lang="el-GR" sz="1400" dirty="0"/>
          </a:p>
        </p:txBody>
      </p:sp>
      <p:pic>
        <p:nvPicPr>
          <p:cNvPr id="4" name="Εικόνα 3"/>
          <p:cNvPicPr/>
          <p:nvPr/>
        </p:nvPicPr>
        <p:blipFill>
          <a:blip r:embed="rId2"/>
          <a:stretch>
            <a:fillRect/>
          </a:stretch>
        </p:blipFill>
        <p:spPr bwMode="auto">
          <a:xfrm>
            <a:off x="5652120" y="1268760"/>
            <a:ext cx="3384376" cy="2675243"/>
          </a:xfrm>
          <a:prstGeom prst="rect">
            <a:avLst/>
          </a:prstGeom>
          <a:noFill/>
          <a:ln w="9525">
            <a:noFill/>
            <a:miter lim="800000"/>
            <a:headEnd/>
            <a:tailEnd/>
          </a:ln>
        </p:spPr>
      </p:pic>
    </p:spTree>
    <p:extLst>
      <p:ext uri="{BB962C8B-B14F-4D97-AF65-F5344CB8AC3E}">
        <p14:creationId xmlns:p14="http://schemas.microsoft.com/office/powerpoint/2010/main" val="1872489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p:cNvPicPr>
          <p:nvPr>
            <p:ph idx="1"/>
          </p:nvPr>
        </p:nvPicPr>
        <p:blipFill>
          <a:blip r:embed="rId2" cstate="print"/>
          <a:stretch>
            <a:fillRect/>
          </a:stretch>
        </p:blipFill>
        <p:spPr bwMode="auto">
          <a:xfrm>
            <a:off x="5220072" y="3789040"/>
            <a:ext cx="3444666" cy="2493465"/>
          </a:xfrm>
          <a:prstGeom prst="rect">
            <a:avLst/>
          </a:prstGeom>
          <a:noFill/>
          <a:ln w="9525">
            <a:noFill/>
            <a:miter lim="800000"/>
            <a:headEnd/>
            <a:tailEnd/>
          </a:ln>
        </p:spPr>
      </p:pic>
      <p:pic>
        <p:nvPicPr>
          <p:cNvPr id="7" name="Εικόνα 6"/>
          <p:cNvPicPr/>
          <p:nvPr/>
        </p:nvPicPr>
        <p:blipFill>
          <a:blip r:embed="rId3" cstate="print"/>
          <a:stretch>
            <a:fillRect/>
          </a:stretch>
        </p:blipFill>
        <p:spPr bwMode="auto">
          <a:xfrm>
            <a:off x="1115616" y="3789040"/>
            <a:ext cx="3020355" cy="2448272"/>
          </a:xfrm>
          <a:prstGeom prst="rect">
            <a:avLst/>
          </a:prstGeom>
          <a:noFill/>
          <a:ln w="9525">
            <a:noFill/>
            <a:miter lim="800000"/>
            <a:headEnd/>
            <a:tailEnd/>
          </a:ln>
        </p:spPr>
      </p:pic>
      <p:pic>
        <p:nvPicPr>
          <p:cNvPr id="8" name="Εικόνα 7" descr="C:\Documents and Settings\server\Τα έγγραφά μου\έγγραφα\tei\Συνέδριο Τουρισμός\case study\στοιχεία φύσης\doma1.jpeg"/>
          <p:cNvPicPr/>
          <p:nvPr/>
        </p:nvPicPr>
        <p:blipFill>
          <a:blip r:embed="rId4" cstate="print"/>
          <a:srcRect/>
          <a:stretch>
            <a:fillRect/>
          </a:stretch>
        </p:blipFill>
        <p:spPr bwMode="auto">
          <a:xfrm>
            <a:off x="5436096" y="908720"/>
            <a:ext cx="3204582" cy="2500352"/>
          </a:xfrm>
          <a:prstGeom prst="rect">
            <a:avLst/>
          </a:prstGeom>
          <a:noFill/>
          <a:ln w="9525">
            <a:noFill/>
            <a:miter lim="800000"/>
            <a:headEnd/>
            <a:tailEnd/>
          </a:ln>
        </p:spPr>
      </p:pic>
      <p:pic>
        <p:nvPicPr>
          <p:cNvPr id="9" name="Εικόνα 8"/>
          <p:cNvPicPr/>
          <p:nvPr/>
        </p:nvPicPr>
        <p:blipFill>
          <a:blip r:embed="rId5" cstate="print"/>
          <a:stretch>
            <a:fillRect/>
          </a:stretch>
        </p:blipFill>
        <p:spPr bwMode="auto">
          <a:xfrm>
            <a:off x="971600" y="908720"/>
            <a:ext cx="3164371" cy="2538658"/>
          </a:xfrm>
          <a:prstGeom prst="rect">
            <a:avLst/>
          </a:prstGeom>
          <a:noFill/>
          <a:ln w="9525">
            <a:noFill/>
            <a:miter lim="800000"/>
            <a:headEnd/>
            <a:tailEnd/>
          </a:ln>
        </p:spPr>
      </p:pic>
    </p:spTree>
    <p:extLst>
      <p:ext uri="{BB962C8B-B14F-4D97-AF65-F5344CB8AC3E}">
        <p14:creationId xmlns:p14="http://schemas.microsoft.com/office/powerpoint/2010/main" val="2913141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a:t>
            </a:r>
            <a:r>
              <a:rPr lang="en-US" dirty="0" smtClean="0"/>
              <a:t> </a:t>
            </a:r>
            <a:r>
              <a:rPr lang="en-US" sz="3600" b="0" dirty="0" smtClean="0"/>
              <a:t>1/5</a:t>
            </a:r>
            <a:endParaRPr lang="el-GR" sz="3600" b="0" dirty="0"/>
          </a:p>
        </p:txBody>
      </p:sp>
      <p:sp>
        <p:nvSpPr>
          <p:cNvPr id="3" name="Θέση περιεχομένου 2"/>
          <p:cNvSpPr>
            <a:spLocks noGrp="1"/>
          </p:cNvSpPr>
          <p:nvPr>
            <p:ph idx="1"/>
          </p:nvPr>
        </p:nvSpPr>
        <p:spPr/>
        <p:txBody>
          <a:bodyPr/>
          <a:lstStyle/>
          <a:p>
            <a:r>
              <a:rPr lang="el-GR" dirty="0"/>
              <a:t>Η αναγκαιότητα της μετάβασης από το μαζικό τουρισμό στον ποιοτικό τουρισμό, είναι αποδεδειγμένη και αναγκαία προκειμένου να εκσυγχρονιστεί το προσφερόμενο τουριστικό προϊόν,  αλλά και να συμβάλλει στην ανάπτυξη της Ελλάδας και την έξοδο από την οικονομική κρίση.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498185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Οργανική αρχιτεκτονική</a:t>
            </a:r>
          </a:p>
        </p:txBody>
      </p:sp>
      <p:sp>
        <p:nvSpPr>
          <p:cNvPr id="3" name="Θέση περιεχομένου 2"/>
          <p:cNvSpPr>
            <a:spLocks noGrp="1"/>
          </p:cNvSpPr>
          <p:nvPr>
            <p:ph idx="1"/>
          </p:nvPr>
        </p:nvSpPr>
        <p:spPr>
          <a:xfrm>
            <a:off x="107504" y="947916"/>
            <a:ext cx="5554961" cy="5760640"/>
          </a:xfrm>
        </p:spPr>
        <p:txBody>
          <a:bodyPr>
            <a:noAutofit/>
          </a:bodyPr>
          <a:lstStyle/>
          <a:p>
            <a:r>
              <a:rPr lang="el-GR" sz="1450" dirty="0" smtClean="0"/>
              <a:t>Κεντρικός </a:t>
            </a:r>
            <a:r>
              <a:rPr lang="el-GR" sz="1450" dirty="0"/>
              <a:t>άξονας σχεδιασμού είναι η ιδέα της οργανικής αρχιτεκτονικής και των μορφών που παράγει αυτή η προσέγγιση. Η οργανική αρχιτεκτονική δε μιμείται σχήματα φυσικών (οργανικών) μορφών, αλλά εμπεριέχει τους μηχανισμούς εκείνους, οι οποίοι διέπουν τις διάφορες φυσικές διεργασίες. Συνιστά μορφή προσωπικής έκφρασης του ίδιου του αρχιτέκτονα, ενώ ταυτόχρονα είναι απόρροια της συνεχούς αναζήτησης του ανθρώπινου πνεύματος για εύρεση νέων τρόπων έκφρασης των αναμνήσεων (παρελθόν), των επιθυμιών (παρόν) και των προσδοκιών (μέλλον) (Σχολή Αρχιτεκτόνων μηχανικών Ε.Μ.Π., Διάλεξη : Περίοδος Οκτωβρίου 2005 : "Οργανική αρχιτεκτονική" Βιβή Ηλιοπούλου). Μέσα  στους αυστηρούς κανόνες και αρχές του δεδομένου κελύφους να μπορέσουν να γεννηθούν και να συνυπάρξουν οργανικές μορφές. Οι μορφές αυτές περιέχουν χώρους όπως η reception, το ίδιο το εστιατόριο ως περίγραμμα, οι ιδιαίτερες οροφές με τον φωτισμό μέσα από τα ίδια τα σχήματα  χωρίς την χρήση φωτιστικών σωμάτων. Τα έπιπλα που επιλέγονται για τους κοινόχρηστους χώρους (εστιατόριο, lobby, bar) αλλά και τους ιδιωτικούς χώρους (δωμάτια) αγκαλιάζουν τους χρήστες- πελάτες του ξενοδοχείου.</a:t>
            </a:r>
          </a:p>
          <a:p>
            <a:r>
              <a:rPr lang="el-GR" sz="1450" dirty="0"/>
              <a:t>Οι οργανικές αυτές μορφές γίνονται πιο δυναμικές στο χώρο των δωματίων αλλά και στο bar του δώματος με στόχο ο χρήστης να βιώσει μια νέα εμπειρία διαμονής σε ένα σύγχρονο ξενοδοχείο πόλης.  (Ομάδα: Χ. Αλφατζής, Ε. Καλύβα, Λ. </a:t>
            </a:r>
            <a:r>
              <a:rPr lang="el-GR" sz="1450" dirty="0" smtClean="0"/>
              <a:t>Πολυκανδριώτη</a:t>
            </a:r>
            <a:endParaRPr lang="el-GR" sz="1450" dirty="0"/>
          </a:p>
        </p:txBody>
      </p:sp>
      <p:pic>
        <p:nvPicPr>
          <p:cNvPr id="4" name="Εικόνα 3" descr="C:\Users\ap\Desktop\amalia hotel\παρουσιαση\view3_2o_png.png"/>
          <p:cNvPicPr/>
          <p:nvPr/>
        </p:nvPicPr>
        <p:blipFill>
          <a:blip r:embed="rId2" cstate="print"/>
          <a:stretch>
            <a:fillRect/>
          </a:stretch>
        </p:blipFill>
        <p:spPr bwMode="auto">
          <a:xfrm>
            <a:off x="5652120" y="928932"/>
            <a:ext cx="3384376" cy="2175118"/>
          </a:xfrm>
          <a:prstGeom prst="rect">
            <a:avLst/>
          </a:prstGeom>
          <a:noFill/>
        </p:spPr>
      </p:pic>
    </p:spTree>
    <p:extLst>
      <p:ext uri="{BB962C8B-B14F-4D97-AF65-F5344CB8AC3E}">
        <p14:creationId xmlns:p14="http://schemas.microsoft.com/office/powerpoint/2010/main" val="716143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descr="C:\Users\ap\Desktop\amalia hotel\παρουσιαση\fourth copy.png"/>
          <p:cNvPicPr>
            <a:picLocks noGrp="1"/>
          </p:cNvPicPr>
          <p:nvPr>
            <p:ph idx="1"/>
          </p:nvPr>
        </p:nvPicPr>
        <p:blipFill>
          <a:blip r:embed="rId2" cstate="print"/>
          <a:stretch>
            <a:fillRect/>
          </a:stretch>
        </p:blipFill>
        <p:spPr bwMode="auto">
          <a:xfrm>
            <a:off x="5076056" y="4869160"/>
            <a:ext cx="3528392" cy="1619052"/>
          </a:xfrm>
          <a:prstGeom prst="rect">
            <a:avLst/>
          </a:prstGeom>
          <a:noFill/>
        </p:spPr>
      </p:pic>
      <p:pic>
        <p:nvPicPr>
          <p:cNvPr id="5" name="Εικόνα 4" descr="C:\Documents and Settings\server\Τα έγγραφά μου\έγγραφα\tei\Συνέδριο Τουρισμός\case study\organic\first (1) copy.jpeg"/>
          <p:cNvPicPr/>
          <p:nvPr/>
        </p:nvPicPr>
        <p:blipFill>
          <a:blip r:embed="rId3" cstate="print"/>
          <a:srcRect/>
          <a:stretch>
            <a:fillRect/>
          </a:stretch>
        </p:blipFill>
        <p:spPr bwMode="auto">
          <a:xfrm>
            <a:off x="539552" y="1412776"/>
            <a:ext cx="3528392" cy="2739933"/>
          </a:xfrm>
          <a:prstGeom prst="rect">
            <a:avLst/>
          </a:prstGeom>
          <a:noFill/>
          <a:ln w="9525">
            <a:noFill/>
            <a:miter lim="800000"/>
            <a:headEnd/>
            <a:tailEnd/>
          </a:ln>
        </p:spPr>
      </p:pic>
      <p:pic>
        <p:nvPicPr>
          <p:cNvPr id="6" name="Εικόνα 5" descr="C:\Users\ap\Desktop\amalia hotel\παρουσιαση\second copy.png"/>
          <p:cNvPicPr/>
          <p:nvPr/>
        </p:nvPicPr>
        <p:blipFill>
          <a:blip r:embed="rId4" cstate="print"/>
          <a:stretch>
            <a:fillRect/>
          </a:stretch>
        </p:blipFill>
        <p:spPr bwMode="auto">
          <a:xfrm>
            <a:off x="5076056" y="305905"/>
            <a:ext cx="3597260" cy="2476837"/>
          </a:xfrm>
          <a:prstGeom prst="rect">
            <a:avLst/>
          </a:prstGeom>
          <a:noFill/>
        </p:spPr>
      </p:pic>
      <p:pic>
        <p:nvPicPr>
          <p:cNvPr id="7" name="Εικόνα 6" descr="C:\Users\ap\Desktop\amalia hotel\παρουσιαση\first (2) copy.png"/>
          <p:cNvPicPr/>
          <p:nvPr/>
        </p:nvPicPr>
        <p:blipFill>
          <a:blip r:embed="rId5" cstate="print"/>
          <a:stretch>
            <a:fillRect/>
          </a:stretch>
        </p:blipFill>
        <p:spPr bwMode="auto">
          <a:xfrm>
            <a:off x="539552" y="4653136"/>
            <a:ext cx="3165212" cy="1671062"/>
          </a:xfrm>
          <a:prstGeom prst="rect">
            <a:avLst/>
          </a:prstGeom>
          <a:noFill/>
        </p:spPr>
      </p:pic>
      <p:pic>
        <p:nvPicPr>
          <p:cNvPr id="9" name="Εικόνα 8" descr="C:\Users\ap\Desktop\renders2\view1_δωμάτιο.jpg"/>
          <p:cNvPicPr/>
          <p:nvPr/>
        </p:nvPicPr>
        <p:blipFill>
          <a:blip r:embed="rId6" cstate="print"/>
          <a:stretch>
            <a:fillRect/>
          </a:stretch>
        </p:blipFill>
        <p:spPr bwMode="auto">
          <a:xfrm>
            <a:off x="5220072" y="3068960"/>
            <a:ext cx="3024336" cy="1584176"/>
          </a:xfrm>
          <a:prstGeom prst="rect">
            <a:avLst/>
          </a:prstGeom>
          <a:noFill/>
        </p:spPr>
      </p:pic>
    </p:spTree>
    <p:extLst>
      <p:ext uri="{BB962C8B-B14F-4D97-AF65-F5344CB8AC3E}">
        <p14:creationId xmlns:p14="http://schemas.microsoft.com/office/powerpoint/2010/main" val="2160439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a:t>
            </a:r>
            <a:r>
              <a:rPr lang="el-GR" sz="2000" dirty="0" smtClean="0"/>
              <a:t> Διονυσία Φράγκου</a:t>
            </a:r>
            <a:r>
              <a:rPr lang="en-US" sz="2000" dirty="0" smtClean="0"/>
              <a:t> </a:t>
            </a:r>
            <a:r>
              <a:rPr lang="el-GR" sz="2000" dirty="0" smtClean="0"/>
              <a:t>2014. Διονυσία Φράγκου. «Αρχιτεκτονική εσωτερικών χώρων</a:t>
            </a:r>
            <a:br>
              <a:rPr lang="el-GR" sz="2000" dirty="0" smtClean="0"/>
            </a:br>
            <a:r>
              <a:rPr lang="el-GR" sz="2000" dirty="0" smtClean="0"/>
              <a:t>Χώροι αναψυχής. Ενότητα </a:t>
            </a:r>
            <a:r>
              <a:rPr lang="el-GR" sz="2000" dirty="0"/>
              <a:t>9: Συμπεράσματα- </a:t>
            </a:r>
            <a:r>
              <a:rPr lang="en-US" sz="2000" dirty="0"/>
              <a:t>case study</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smtClean="0"/>
              <a:t>Συμπεράσματα</a:t>
            </a:r>
            <a:r>
              <a:rPr lang="en-US" dirty="0" smtClean="0"/>
              <a:t> </a:t>
            </a:r>
            <a:r>
              <a:rPr lang="en-US" sz="3600" b="0" dirty="0" smtClean="0"/>
              <a:t>2/5</a:t>
            </a:r>
            <a:endParaRPr lang="el-GR" sz="3600" b="0" dirty="0"/>
          </a:p>
        </p:txBody>
      </p:sp>
      <p:sp>
        <p:nvSpPr>
          <p:cNvPr id="3" name="Θέση περιεχομένου 2"/>
          <p:cNvSpPr>
            <a:spLocks noGrp="1"/>
          </p:cNvSpPr>
          <p:nvPr>
            <p:ph idx="1"/>
          </p:nvPr>
        </p:nvSpPr>
        <p:spPr/>
        <p:txBody>
          <a:bodyPr/>
          <a:lstStyle/>
          <a:p>
            <a:r>
              <a:rPr lang="el-GR" dirty="0" smtClean="0"/>
              <a:t>Με βάση τις διεθνείς τάσεις και εξελίξεις, τις αρχές της αειφορίας, της διαφορετικότητας,  της ανάπτυξης των μικρομεσαίων επιχειρήσεων αλλά και των  αναγκών και των υπηρεσιών που επιθυμεί ο επισκέπτης του μέλλοντος, προσαρμοσμένο στις ιδιαίτερες απαιτήσεις του. </a:t>
            </a:r>
          </a:p>
          <a:p>
            <a:endParaRPr lang="el-GR" dirty="0"/>
          </a:p>
        </p:txBody>
      </p:sp>
      <p:sp>
        <p:nvSpPr>
          <p:cNvPr id="4" name="Θέση αριθμού διαφάνειας 3"/>
          <p:cNvSpPr>
            <a:spLocks noGrp="1"/>
          </p:cNvSpPr>
          <p:nvPr>
            <p:ph type="sldNum" sz="quarter" idx="12"/>
          </p:nvPr>
        </p:nvSpPr>
        <p:spPr/>
        <p:txBody>
          <a:bodyPr/>
          <a:lstStyle/>
          <a:p>
            <a:fld id="{7E55E3B3-0445-4CFC-BED8-763D4409E61F}" type="slidenum">
              <a:rPr lang="el-GR" smtClean="0"/>
              <a:pPr/>
              <a:t>2</a:t>
            </a:fld>
            <a:endParaRPr lang="el-GR" dirty="0"/>
          </a:p>
        </p:txBody>
      </p:sp>
    </p:spTree>
    <p:extLst>
      <p:ext uri="{BB962C8B-B14F-4D97-AF65-F5344CB8AC3E}">
        <p14:creationId xmlns:p14="http://schemas.microsoft.com/office/powerpoint/2010/main" val="2856719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a:t>
            </a:r>
            <a:r>
              <a:rPr lang="en-US" dirty="0" smtClean="0"/>
              <a:t> </a:t>
            </a:r>
            <a:r>
              <a:rPr lang="en-US" sz="3600" b="0" dirty="0" smtClean="0"/>
              <a:t>3/5</a:t>
            </a:r>
            <a:endParaRPr lang="el-GR" sz="3600" b="0" dirty="0"/>
          </a:p>
        </p:txBody>
      </p:sp>
      <p:sp>
        <p:nvSpPr>
          <p:cNvPr id="3" name="Θέση περιεχομένου 2"/>
          <p:cNvSpPr>
            <a:spLocks noGrp="1"/>
          </p:cNvSpPr>
          <p:nvPr>
            <p:ph idx="1"/>
          </p:nvPr>
        </p:nvSpPr>
        <p:spPr/>
        <p:txBody>
          <a:bodyPr/>
          <a:lstStyle/>
          <a:p>
            <a:r>
              <a:rPr lang="el-GR" dirty="0"/>
              <a:t>Αυτό το τουριστικό μοντέλο βασίζεται στην εξατομίκευση των προσφερόμενων υπηρεσιών, αξιοποιεί τις υπάρχουσες υποδομές και βασίζεται στις προσωπικές σχέσεις, προάγει τα διάφορα  είδη τουρισμού (συνεδριακός, θρησκευτικός, ιατρικός, κ.α.)  και δίνει τη δυνατότητα της επιμήκυνσης της τουριστικής περιόδου.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962910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a:t>
            </a:r>
            <a:r>
              <a:rPr lang="en-US" dirty="0" smtClean="0"/>
              <a:t> </a:t>
            </a:r>
            <a:r>
              <a:rPr lang="en-US" sz="3600" b="0" dirty="0" smtClean="0"/>
              <a:t>4/5</a:t>
            </a:r>
            <a:endParaRPr lang="el-GR" sz="3600" b="0" dirty="0"/>
          </a:p>
        </p:txBody>
      </p:sp>
      <p:sp>
        <p:nvSpPr>
          <p:cNvPr id="3" name="Θέση περιεχομένου 2"/>
          <p:cNvSpPr>
            <a:spLocks noGrp="1"/>
          </p:cNvSpPr>
          <p:nvPr>
            <p:ph idx="1"/>
          </p:nvPr>
        </p:nvSpPr>
        <p:spPr/>
        <p:txBody>
          <a:bodyPr/>
          <a:lstStyle/>
          <a:p>
            <a:r>
              <a:rPr lang="el-GR" dirty="0"/>
              <a:t>Επίσης </a:t>
            </a:r>
            <a:r>
              <a:rPr lang="el-GR" dirty="0" smtClean="0"/>
              <a:t>επιτυγχάνεται </a:t>
            </a:r>
            <a:r>
              <a:rPr lang="el-GR" dirty="0"/>
              <a:t>ο εκσυγχρονισμός, η ανάπλαση και η αξιοποίηση των υπαρχόντων τουριστικών υποδομών, με την επαναχρησιμοποίηση διατηρητέων ή αρχιτεκτονικού ενδιαφέροντος κτηρίων, προάγοντας εναλλακτικά τουριστικά μοντέλα ενταγμένα στα οικιστικά σύνολα της εκάστοτε περιοχής,  δίνοντας προσωπικό χαρακτήρα σε κάθε μικρή ή μεγαλύτερη μονάδα.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812799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Συμπεράσματα</a:t>
            </a:r>
            <a:r>
              <a:rPr lang="en-US" sz="3600" b="0" dirty="0" smtClean="0"/>
              <a:t> 5/5</a:t>
            </a:r>
            <a:endParaRPr lang="el-GR" sz="3600" b="0" dirty="0"/>
          </a:p>
        </p:txBody>
      </p:sp>
      <p:sp>
        <p:nvSpPr>
          <p:cNvPr id="3" name="Θέση περιεχομένου 2"/>
          <p:cNvSpPr>
            <a:spLocks noGrp="1"/>
          </p:cNvSpPr>
          <p:nvPr>
            <p:ph idx="1"/>
          </p:nvPr>
        </p:nvSpPr>
        <p:spPr/>
        <p:txBody>
          <a:bodyPr/>
          <a:lstStyle/>
          <a:p>
            <a:r>
              <a:rPr lang="el-GR" dirty="0"/>
              <a:t>Έτσι ο επισκέπτης-τουρίστας βρίσκει αυτό που κάθε φορά επιθυμεί, αναπτύσσει προσωπικές επαφές με τον τόπο και τους ανθρώπους, ενισχύοντας παράλληλα τη δυναμική του ελληνικού τουριστικού προϊόντος.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4160758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Case study</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Τα παραδείγματα που ακολουθούν επιβεβαιώνουν τα προηγούμενα εφαρμόζοντας σε ένα υπάρχον ξενοδοχείο πόλης την έννοια της κεντρικής ιδέας (concept), τροποποιώντας έτσι την αισθητική αλλά και λειτουργική  αντιμετώπιση των χώρων με ολιστική προσέγγιση αλλά και με σεβασμό στην αειφορία και τις επιπτώσεις στο περιβαλλοντικό ισοζύγιο. </a:t>
            </a:r>
            <a:endParaRPr lang="en-US" dirty="0" smtClean="0"/>
          </a:p>
          <a:p>
            <a:endParaRPr lang="en-US" sz="1900" dirty="0"/>
          </a:p>
          <a:p>
            <a:endParaRPr lang="en-US" sz="1900" dirty="0" smtClean="0"/>
          </a:p>
          <a:p>
            <a:r>
              <a:rPr lang="el-GR" sz="1900" dirty="0" smtClean="0"/>
              <a:t>Πρόκειται </a:t>
            </a:r>
            <a:r>
              <a:rPr lang="el-GR" sz="1900" dirty="0"/>
              <a:t>για μελέτες φοιτητών του Ζ΄ </a:t>
            </a:r>
            <a:r>
              <a:rPr lang="el-GR" sz="1900" dirty="0" smtClean="0"/>
              <a:t>χειμερινού εξαμήνου σπουδών 2013-2014, </a:t>
            </a:r>
            <a:r>
              <a:rPr lang="el-GR" sz="1900" dirty="0"/>
              <a:t>του τμήματος Εσωτερικής Αρχιτεκτονικής, Διακόσμησης και Σχεδιασμού Αντικειμένων, του ΤΕΙ Αθήνας, με διδάσκοντες καθηγητές την κα Διονυσία Φράγκου και τον </a:t>
            </a:r>
            <a:r>
              <a:rPr lang="el-GR" sz="1900" dirty="0" smtClean="0"/>
              <a:t>κ</a:t>
            </a:r>
            <a:r>
              <a:rPr lang="en-US" sz="1900" dirty="0" smtClean="0"/>
              <a:t>.</a:t>
            </a:r>
            <a:r>
              <a:rPr lang="el-GR" sz="1900" dirty="0" smtClean="0"/>
              <a:t> </a:t>
            </a:r>
            <a:r>
              <a:rPr lang="el-GR" sz="1900" dirty="0"/>
              <a:t>Δημήτρη </a:t>
            </a:r>
            <a:r>
              <a:rPr lang="el-GR" sz="1900" dirty="0" smtClean="0"/>
              <a:t>Μαρνέλ</a:t>
            </a:r>
            <a:r>
              <a:rPr lang="el-GR" sz="1900" dirty="0"/>
              <a:t>λ</a:t>
            </a:r>
            <a:r>
              <a:rPr lang="el-GR" sz="1900" dirty="0" smtClean="0"/>
              <a:t>ο</a:t>
            </a:r>
            <a:r>
              <a:rPr lang="el-GR" sz="1900"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579051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ξενοδοχείο</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a:t>Β</a:t>
            </a:r>
            <a:r>
              <a:rPr lang="el-GR" dirty="0" smtClean="0"/>
              <a:t>ρίσκεται </a:t>
            </a:r>
            <a:r>
              <a:rPr lang="el-GR" dirty="0"/>
              <a:t>στο κέντρο της Αθήνας και κοντά στην Πλατεία Συντάγματος. Ανακαινίστηκε  το 2007 και απευθύνεται κυρίως σε επαγγελματίες αλλά και σε ταξιδιώτες αναψυχής. Είναι ένα ιστορικό ξενοδοχείο, σημείο αναφοράς για την πόλη της Αθήνας και τους επισκέπτες της, κτίστηκε τη δεκαετία του 1960, από τον αρχιτέκτονα Ν. Βαλσαμάκη και θεωρείται τυπικό δείγμα της εποχής του. Διαθέτει 98 δωμάτια κατανεμημένα σε τέσσερις ορόφους και στο ισόγειο βρίσκονται η υποδοχή η αναμονή ο χώρος του πρωινού, ενώ παρέχει τη δυνατότητα διοργάνωσης συνεδρίων.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877247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pic>
        <p:nvPicPr>
          <p:cNvPr id="5" name="Picture 2" descr="C:\Documents and Settings\server\Επιφάνεια εργασίας\Άτιτλο.jpeg"/>
          <p:cNvPicPr>
            <a:picLocks noChangeAspect="1" noChangeArrowheads="1"/>
          </p:cNvPicPr>
          <p:nvPr/>
        </p:nvPicPr>
        <p:blipFill>
          <a:blip r:embed="rId2"/>
          <a:srcRect/>
          <a:stretch>
            <a:fillRect/>
          </a:stretch>
        </p:blipFill>
        <p:spPr bwMode="auto">
          <a:xfrm>
            <a:off x="0" y="4929198"/>
            <a:ext cx="9165492" cy="7662841"/>
          </a:xfrm>
          <a:prstGeom prst="rect">
            <a:avLst/>
          </a:prstGeom>
          <a:noFill/>
        </p:spPr>
      </p:pic>
      <p:pic>
        <p:nvPicPr>
          <p:cNvPr id="6" name="Θέση περιεχομένου 5"/>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64088" y="332656"/>
            <a:ext cx="2995200" cy="3840000"/>
          </a:xfrm>
          <a:prstGeom prst="rect">
            <a:avLst/>
          </a:prstGeom>
          <a:noFill/>
          <a:ln>
            <a:noFill/>
          </a:ln>
        </p:spPr>
      </p:pic>
      <p:pic>
        <p:nvPicPr>
          <p:cNvPr id="8" name="Εικόνα 7"/>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6632"/>
            <a:ext cx="4000448" cy="4572843"/>
          </a:xfrm>
          <a:prstGeom prst="rect">
            <a:avLst/>
          </a:prstGeom>
          <a:noFill/>
          <a:ln>
            <a:noFill/>
          </a:ln>
        </p:spPr>
      </p:pic>
    </p:spTree>
    <p:extLst>
      <p:ext uri="{BB962C8B-B14F-4D97-AF65-F5344CB8AC3E}">
        <p14:creationId xmlns:p14="http://schemas.microsoft.com/office/powerpoint/2010/main" val="433253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Λιθογραφία - Offset">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Λιθογραφία - Offset</Template>
  <TotalTime>129</TotalTime>
  <Words>1517</Words>
  <Application>Microsoft Office PowerPoint</Application>
  <PresentationFormat>Προβολή στην οθόνη (4:3)</PresentationFormat>
  <Paragraphs>84</Paragraphs>
  <Slides>27</Slides>
  <Notes>7</Notes>
  <HiddenSlides>0</HiddenSlides>
  <MMClips>0</MMClips>
  <ScaleCrop>false</ScaleCrop>
  <HeadingPairs>
    <vt:vector size="4" baseType="variant">
      <vt:variant>
        <vt:lpstr>Θέμα</vt:lpstr>
      </vt:variant>
      <vt:variant>
        <vt:i4>6</vt:i4>
      </vt:variant>
      <vt:variant>
        <vt:lpstr>Τίτλοι διαφανειών</vt:lpstr>
      </vt:variant>
      <vt:variant>
        <vt:i4>27</vt:i4>
      </vt:variant>
    </vt:vector>
  </HeadingPairs>
  <TitlesOfParts>
    <vt:vector size="33" baseType="lpstr">
      <vt:lpstr>Λιθογραφία - Offset</vt:lpstr>
      <vt:lpstr>Θέμα του Office</vt:lpstr>
      <vt:lpstr>2_Θέμα του Office</vt:lpstr>
      <vt:lpstr>4_Θέμα του Office</vt:lpstr>
      <vt:lpstr>6_Θέμα του Office</vt:lpstr>
      <vt:lpstr>8_Θέμα του Office</vt:lpstr>
      <vt:lpstr>Αρχιτεκτονική εσωτερικών χώρων Χώροι αναψυχής</vt:lpstr>
      <vt:lpstr>Συμπεράσματα 1/5</vt:lpstr>
      <vt:lpstr>Συμπεράσματα 2/5</vt:lpstr>
      <vt:lpstr>Συμπεράσματα 3/5</vt:lpstr>
      <vt:lpstr>Συμπεράσματα 4/5</vt:lpstr>
      <vt:lpstr>Συμπεράσματα 5/5</vt:lpstr>
      <vt:lpstr>Case study</vt:lpstr>
      <vt:lpstr>Το ξενοδοχείο</vt:lpstr>
      <vt:lpstr>Παρουσίαση του PowerPoint</vt:lpstr>
      <vt:lpstr>Παρουσίαση του PowerPoint</vt:lpstr>
      <vt:lpstr>Κεντρική ιδέα</vt:lpstr>
      <vt:lpstr>Μελέτες</vt:lpstr>
      <vt:lpstr>Παρουσίαση του PowerPoint</vt:lpstr>
      <vt:lpstr>Με σεβασμό στο κέλυφος και την αρχιτεκτονική δομή  </vt:lpstr>
      <vt:lpstr>Παρουσίαση του PowerPoint</vt:lpstr>
      <vt:lpstr>Επεμβαίνοντας στη συμμετρία</vt:lpstr>
      <vt:lpstr>Παρουσίαση του PowerPoint</vt:lpstr>
      <vt:lpstr>Τα τέσσερα στοιχεία της φύσης</vt:lpstr>
      <vt:lpstr>Παρουσίαση του PowerPoint</vt:lpstr>
      <vt:lpstr>Οργανική αρχιτεκτονική</vt:lpstr>
      <vt:lpstr>Παρουσίαση του PowerPoint</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Λιθογραφία - Offset</dc:title>
  <dc:creator>OWNER</dc:creator>
  <cp:lastModifiedBy>natasakar new</cp:lastModifiedBy>
  <cp:revision>32</cp:revision>
  <dcterms:created xsi:type="dcterms:W3CDTF">2014-11-09T10:17:43Z</dcterms:created>
  <dcterms:modified xsi:type="dcterms:W3CDTF">2015-12-28T08:33:48Z</dcterms:modified>
</cp:coreProperties>
</file>