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2"/>
  </p:notesMasterIdLst>
  <p:handoutMasterIdLst>
    <p:handoutMasterId r:id="rId43"/>
  </p:handoutMasterIdLst>
  <p:sldIdLst>
    <p:sldId id="25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94" r:id="rId31"/>
    <p:sldId id="295" r:id="rId32"/>
    <p:sldId id="296" r:id="rId33"/>
    <p:sldId id="297" r:id="rId34"/>
    <p:sldId id="298" r:id="rId35"/>
    <p:sldId id="257" r:id="rId36"/>
    <p:sldId id="262" r:id="rId37"/>
    <p:sldId id="264" r:id="rId38"/>
    <p:sldId id="265" r:id="rId39"/>
    <p:sldId id="266" r:id="rId40"/>
    <p:sldId id="261" r:id="rId41"/>
  </p:sldIdLst>
  <p:sldSz cx="9144000" cy="6858000" type="screen4x3"/>
  <p:notesSz cx="7104063" cy="10234613"/>
  <p:custDataLst>
    <p:tags r:id="rId44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>
        <p:scale>
          <a:sx n="110" d="100"/>
          <a:sy n="110" d="100"/>
        </p:scale>
        <p:origin x="-1722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28/1/2015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965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272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223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554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85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010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537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9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2DD1C-8CBF-445F-847B-A08FF23D5346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941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3C945-2847-4049-9CBE-6020C4F2F2D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4694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E7186E-D60B-4CDD-9FD8-A6DE36940F32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9939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3B2D0-66B7-4D3E-BEFA-3A5749DB5A9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229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A9588E-C273-4551-A61E-70770FDC1B10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9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DCBAF-4289-4E97-B8FE-D38388B28545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579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rgbClr val="004A82"/>
                </a:solidFill>
              </a:defRPr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E3256-C28D-4585-A84E-B5EA5447E679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362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DC37D-F420-40C5-A708-E2DBA986A6C4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2427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l-GR" noProof="0" smtClean="0"/>
              <a:t>Κάντε κλικ στο εικονίδιο για να προσθέσετε μια εικόνα</a:t>
            </a:r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AA404-5686-4959-B81B-38DF6B9F889F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494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C3A3F-F673-4AC3-A4F7-E7489CBDB55B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426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E47C7-DD63-4868-AE31-298FDA5F29AE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82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115888"/>
            <a:ext cx="8229600" cy="90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dirty="0" smtClean="0"/>
              <a:t>Στυλ κύριου τίτλου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196975"/>
            <a:ext cx="8229600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altLang="el-GR" smtClean="0"/>
              <a:t>Στυλ υποδείγματος κειμένου</a:t>
            </a:r>
          </a:p>
          <a:p>
            <a:pPr lvl="1"/>
            <a:r>
              <a:rPr lang="el-GR" altLang="el-GR" smtClean="0"/>
              <a:t>Δεύτερου επιπέδου</a:t>
            </a:r>
          </a:p>
          <a:p>
            <a:pPr lvl="2"/>
            <a:r>
              <a:rPr lang="el-GR" altLang="el-GR" smtClean="0"/>
              <a:t>Τρίτου επιπέδου</a:t>
            </a:r>
          </a:p>
          <a:p>
            <a:pPr lvl="3"/>
            <a:r>
              <a:rPr lang="el-GR" altLang="el-GR" smtClean="0"/>
              <a:t>Τέταρτου επιπέδου</a:t>
            </a:r>
          </a:p>
          <a:p>
            <a:pPr lvl="4"/>
            <a:r>
              <a:rPr lang="el-GR" altLang="el-GR" smtClean="0"/>
              <a:t>Πέμπτου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0A24D2A-0851-435F-A906-0013047BCCF1}" type="slidenum">
              <a:rPr lang="el-GR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568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004A8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reativecommons.org/licenses/by-sa/3.0/deed.en" TargetMode="External"/><Relationship Id="rId5" Type="http://schemas.openxmlformats.org/officeDocument/2006/relationships/hyperlink" Target="http://commons.wikimedia.org/wiki/User:LaurensvanLieshout" TargetMode="External"/><Relationship Id="rId4" Type="http://schemas.openxmlformats.org/officeDocument/2006/relationships/hyperlink" Target="http://commons.wikimedia.org/wiki/File:Thermoplastic_elastomer_TPE.pn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Copolymers.svg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reativecommons.org/licenses/by-sa/3.0/deed.en" TargetMode="External"/><Relationship Id="rId4" Type="http://schemas.openxmlformats.org/officeDocument/2006/relationships/hyperlink" Target="http://commons.wikimedia.org/wiki/User:Mankash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Butanone-3D-balls.png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iki/User:Jynto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Benjah-bmm27" TargetMode="External"/><Relationship Id="rId4" Type="http://schemas.openxmlformats.org/officeDocument/2006/relationships/hyperlink" Target="http://commons.wikimedia.org/wiki/File:Dimethoxymethane-gauche-gauche-conformer-3D-balls.pn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PVC-polymerisation-2D.png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commons.wikimedia.org/wiki/User:Pngbot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2-amino-acidsb.png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commons.wikimedia.org/w/index.php?title=User:Sentausa&amp;action=edit&amp;redlink=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hyperlink" Target="http://creativecommons.org/licenses/by-sa/3.0/deed.en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commons.wikimedia.org/wiki/User:Berserkerus" TargetMode="External"/><Relationship Id="rId5" Type="http://schemas.openxmlformats.org/officeDocument/2006/relationships/hyperlink" Target="http://commons.wikimedia.org/wiki/File:Kelvar_reaction.png" TargetMode="External"/><Relationship Id="rId4" Type="http://schemas.microsoft.com/office/2007/relationships/hdphoto" Target="../media/hdphoto2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Guidod" TargetMode="External"/><Relationship Id="rId4" Type="http://schemas.openxmlformats.org/officeDocument/2006/relationships/hyperlink" Target="http://commons.wikimedia.org/wiki/File:Flexography-Platecloseup.JPG" TargetMode="Externa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commons.wikimedia.org/wiki/User:Guidod" TargetMode="External"/><Relationship Id="rId4" Type="http://schemas.openxmlformats.org/officeDocument/2006/relationships/hyperlink" Target="http://commons.wikimedia.org/wiki/File:Flexography-Platecloseup.JP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en.wikipedia.org/w/index.php?title=User:Shiftgearbox&amp;action=edit&amp;redlink=1" TargetMode="External"/><Relationship Id="rId4" Type="http://schemas.openxmlformats.org/officeDocument/2006/relationships/hyperlink" Target="http://en.wikipedia.org/wiki/File:PlasticDamage.JPG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4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Χημεία Γραφικών Τεχνών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prstClr val="black"/>
                </a:solidFill>
              </a:rPr>
              <a:t>Ενότητα </a:t>
            </a:r>
            <a:r>
              <a:rPr lang="en-US" sz="2600" b="1" dirty="0" smtClean="0">
                <a:solidFill>
                  <a:prstClr val="black"/>
                </a:solidFill>
              </a:rPr>
              <a:t>1</a:t>
            </a:r>
            <a:r>
              <a:rPr lang="el-GR" sz="2600" b="1" dirty="0" smtClean="0">
                <a:solidFill>
                  <a:prstClr val="black"/>
                </a:solidFill>
              </a:rPr>
              <a:t>3</a:t>
            </a:r>
            <a:r>
              <a:rPr lang="el-GR" sz="2600" dirty="0" smtClean="0">
                <a:solidFill>
                  <a:prstClr val="black"/>
                </a:solidFill>
              </a:rPr>
              <a:t>:</a:t>
            </a:r>
            <a:r>
              <a:rPr lang="en-US" sz="2600" dirty="0" smtClean="0">
                <a:solidFill>
                  <a:prstClr val="black"/>
                </a:solidFill>
              </a:rPr>
              <a:t> </a:t>
            </a:r>
            <a:r>
              <a:rPr lang="el-GR" altLang="el-GR" sz="2600" dirty="0" smtClean="0"/>
              <a:t>Πολυμερή</a:t>
            </a:r>
            <a:endParaRPr lang="en-US" sz="2600" dirty="0" smtClean="0">
              <a:solidFill>
                <a:prstClr val="black"/>
              </a:solidFill>
            </a:endParaRPr>
          </a:p>
          <a:p>
            <a:pPr lvl="0"/>
            <a:endParaRPr lang="en-US" sz="2200" dirty="0">
              <a:solidFill>
                <a:prstClr val="black"/>
              </a:solidFill>
            </a:endParaRP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Δρ. </a:t>
            </a:r>
            <a:r>
              <a:rPr lang="el-GR" altLang="el-GR" sz="2200" dirty="0" err="1">
                <a:solidFill>
                  <a:prstClr val="black"/>
                </a:solidFill>
              </a:rPr>
              <a:t>Σταματίνα</a:t>
            </a:r>
            <a:r>
              <a:rPr lang="el-GR" altLang="el-GR" sz="2200" dirty="0">
                <a:solidFill>
                  <a:prstClr val="black"/>
                </a:solidFill>
              </a:rPr>
              <a:t> Θεοχάρη Καθηγήτρια Εφαρμογών</a:t>
            </a:r>
          </a:p>
          <a:p>
            <a:pPr lvl="0"/>
            <a:r>
              <a:rPr lang="el-GR" altLang="el-GR" sz="2200" dirty="0">
                <a:solidFill>
                  <a:prstClr val="black"/>
                </a:solidFill>
              </a:rPr>
              <a:t>Τμήμα Γραφιστικής/Κατεύθυνση Τεχνολογίας Γραφικών Τεχνών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Προϊόντα πολυμερισμού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1943993"/>
          </a:xfrm>
        </p:spPr>
        <p:txBody>
          <a:bodyPr/>
          <a:lstStyle/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l-GR" sz="2400" dirty="0"/>
              <a:t>Ανάλογα με τη χημική φύση του μονομερούς και </a:t>
            </a:r>
            <a:r>
              <a:rPr lang="el-GR" sz="2400" dirty="0" smtClean="0"/>
              <a:t>την διαδικασία </a:t>
            </a:r>
            <a:r>
              <a:rPr lang="el-GR" sz="2400" dirty="0"/>
              <a:t>του πολυμερισμού είναι δυνατόν να παραχθούν δύο τάξεις </a:t>
            </a:r>
            <a:r>
              <a:rPr lang="el-GR" sz="2400" dirty="0" smtClean="0"/>
              <a:t>πολυμερών: </a:t>
            </a:r>
            <a:r>
              <a:rPr lang="el-GR" sz="2400" dirty="0"/>
              <a:t>τα </a:t>
            </a:r>
            <a:r>
              <a:rPr lang="el-GR" sz="2400" b="1" dirty="0"/>
              <a:t>θερμοπλαστικά</a:t>
            </a:r>
            <a:r>
              <a:rPr lang="el-GR" sz="2400" dirty="0"/>
              <a:t> και τα </a:t>
            </a:r>
            <a:r>
              <a:rPr lang="el-GR" sz="2400" b="1" dirty="0" err="1" smtClean="0"/>
              <a:t>θερμοσκληρυνόμενα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1026" name="Picture 2" descr="μοριακή δομή θερμοπλαστικών και θερμοσκληραινόμενων πολυμερών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425" y="2996952"/>
            <a:ext cx="5433150" cy="339571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2627784" y="6392670"/>
            <a:ext cx="38884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Thermoplastic elastomer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TPE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LaurensvanLieshout"/>
              </a:rPr>
              <a:t>LaurensvanLieshout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6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12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Θερμοπλαστικά μονομερή </a:t>
            </a:r>
            <a:r>
              <a:rPr lang="el-GR" sz="3200" b="0" dirty="0" smtClean="0"/>
              <a:t>(1 από 7)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Στα θερμοπλαστικά πολυμερή τα μόρια </a:t>
            </a:r>
            <a:r>
              <a:rPr lang="el-GR" sz="2400" dirty="0" smtClean="0"/>
              <a:t>βρίσκονται συνήθως </a:t>
            </a:r>
            <a:r>
              <a:rPr lang="el-GR" sz="2400" dirty="0"/>
              <a:t>σε </a:t>
            </a:r>
            <a:r>
              <a:rPr lang="el-GR" sz="2400" dirty="0" smtClean="0"/>
              <a:t>γραμμική μορφή. </a:t>
            </a:r>
            <a:r>
              <a:rPr lang="el-GR" sz="2400" dirty="0"/>
              <a:t>Μπορούν να είναι </a:t>
            </a:r>
            <a:r>
              <a:rPr lang="el-GR" sz="2400" dirty="0" err="1"/>
              <a:t>συμπολυμερή</a:t>
            </a:r>
            <a:r>
              <a:rPr lang="el-GR" sz="2400" dirty="0"/>
              <a:t> ή με πλευρικές αλυσίδες σε διακλαδώσεις και συναθροίζονται δίπλα-δίπλα </a:t>
            </a:r>
            <a:r>
              <a:rPr lang="el-GR" sz="2400" dirty="0" smtClean="0"/>
              <a:t>. </a:t>
            </a:r>
            <a:r>
              <a:rPr lang="el-GR" sz="2400" dirty="0"/>
              <a:t>Η γραμμική αλυσίδα τους παραμένει </a:t>
            </a:r>
            <a:r>
              <a:rPr lang="el-GR" sz="2400" dirty="0" smtClean="0"/>
              <a:t>ανεξάρτητη </a:t>
            </a:r>
            <a:r>
              <a:rPr lang="el-GR" sz="2400" dirty="0"/>
              <a:t>από τις γειτονικές. </a:t>
            </a:r>
            <a:r>
              <a:rPr lang="el-GR" sz="2400" dirty="0" smtClean="0"/>
              <a:t>Μπορούν </a:t>
            </a:r>
            <a:r>
              <a:rPr lang="el-GR" sz="2400" dirty="0"/>
              <a:t>να μαλακώνουν </a:t>
            </a:r>
            <a:r>
              <a:rPr lang="el-GR" sz="2400" dirty="0" err="1"/>
              <a:t>κατ΄</a:t>
            </a:r>
            <a:r>
              <a:rPr lang="el-GR" sz="2400" dirty="0"/>
              <a:t> επανάληψη με θέρμανση και να σκληραίνουν με ψύξη. Επίσης, </a:t>
            </a:r>
            <a:r>
              <a:rPr lang="el-GR" sz="2400" dirty="0" smtClean="0"/>
              <a:t>τα πολυμερή αυτού του τύπου με μικρό μοριακό βάρος </a:t>
            </a:r>
            <a:r>
              <a:rPr lang="el-GR" sz="2400" dirty="0"/>
              <a:t>μπορούν να μετατρέπονται από υγρό σε στερεό, </a:t>
            </a:r>
            <a:r>
              <a:rPr lang="el-GR" sz="2400" dirty="0" smtClean="0"/>
              <a:t>εναλλάξ </a:t>
            </a:r>
            <a:r>
              <a:rPr lang="el-GR" sz="2400" dirty="0"/>
              <a:t>με θέρμανση και ψύξη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77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Θερμοπλαστικά μονομερή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Μια </a:t>
            </a:r>
            <a:r>
              <a:rPr lang="el-GR" sz="2400" dirty="0"/>
              <a:t>δεύτερη ιδιότητα </a:t>
            </a:r>
            <a:r>
              <a:rPr lang="el-GR" sz="2400" dirty="0" smtClean="0"/>
              <a:t>των θερμοπλαστικών πολυμερών είναι </a:t>
            </a:r>
            <a:r>
              <a:rPr lang="el-GR" sz="2400" dirty="0"/>
              <a:t>το ότι είναι ευδιάλυτα σε ορισμένους διαλύτες ή </a:t>
            </a:r>
            <a:r>
              <a:rPr lang="el-GR" sz="2400" dirty="0" smtClean="0"/>
              <a:t>ότι τουλάχιστον μπορούν να μαλακώνουν</a:t>
            </a:r>
            <a:r>
              <a:rPr lang="el-GR" sz="2400" dirty="0"/>
              <a:t>, επειδή τα μόρια του διαλύτη μπορούν να </a:t>
            </a:r>
            <a:r>
              <a:rPr lang="el-GR" sz="2400" dirty="0" smtClean="0"/>
              <a:t>εισχωρήσουν </a:t>
            </a:r>
            <a:r>
              <a:rPr lang="el-GR" sz="2400" dirty="0"/>
              <a:t>μέσα από τις αλυσίδες των μορίων, απομακρύνοντας τις. Τα θερμοπλαστικά μπορεί να διαμορφωθούν σε φύλλα ή νήματα και έτσι μπορούν να σχηματίσουν εύκαμπτα ή σκληρά υλικά συσκευασίας</a:t>
            </a:r>
            <a:r>
              <a:rPr lang="el-GR" sz="2400" dirty="0" smtClean="0"/>
              <a:t>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Παράδειγμα αποτελούν το </a:t>
            </a:r>
            <a:r>
              <a:rPr lang="el-GR" sz="2400" dirty="0"/>
              <a:t>πολυαιθυλένιο, το πολυπροπυλένιο, το </a:t>
            </a:r>
            <a:r>
              <a:rPr lang="el-GR" sz="2400" dirty="0" err="1"/>
              <a:t>perspex</a:t>
            </a:r>
            <a:r>
              <a:rPr lang="el-GR" sz="2400" dirty="0"/>
              <a:t>, πλαστικά κυτταρίνης, </a:t>
            </a:r>
            <a:r>
              <a:rPr lang="en-US" sz="2400" dirty="0"/>
              <a:t>nylon</a:t>
            </a:r>
            <a:r>
              <a:rPr lang="el-GR" sz="2400" dirty="0"/>
              <a:t>, </a:t>
            </a:r>
            <a:r>
              <a:rPr lang="el-GR" sz="2400" dirty="0" err="1"/>
              <a:t>πολυστυρένιο</a:t>
            </a:r>
            <a:r>
              <a:rPr lang="el-GR" sz="2400" dirty="0"/>
              <a:t> και </a:t>
            </a:r>
            <a:r>
              <a:rPr lang="el-GR" sz="2400" dirty="0" err="1" smtClean="0"/>
              <a:t>terylen</a:t>
            </a:r>
            <a:r>
              <a:rPr lang="el-GR" sz="2400" dirty="0" smtClean="0"/>
              <a:t>, κτλ.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97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Θερμοπλαστικά μονομερή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Όπως αναφέρθηκε, τα </a:t>
            </a:r>
            <a:r>
              <a:rPr lang="el-GR" sz="2400" dirty="0"/>
              <a:t>γραμμικά πολυμερή σχηματίζουν </a:t>
            </a:r>
            <a:r>
              <a:rPr lang="el-GR" sz="2400" dirty="0" smtClean="0"/>
              <a:t>γραμμικές αλυσίδες, που </a:t>
            </a:r>
            <a:r>
              <a:rPr lang="el-GR" sz="2400" dirty="0"/>
              <a:t>τα μόριά τους πλησιάζουν πολύ μεταξύ τους σχηματίζοντας σώματα μεγάλου ειδικού βάρους, σχετικά υψηλό σημείο τήξης ή ακριβέστερα υψηλό σημείο </a:t>
            </a:r>
            <a:r>
              <a:rPr lang="el-GR" sz="2400" dirty="0" smtClean="0"/>
              <a:t>μαλάκυνσης.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48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Θερμοπλαστικά μονομερή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2016001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Ένα </a:t>
            </a:r>
            <a:r>
              <a:rPr lang="el-GR" sz="2400" dirty="0"/>
              <a:t>τέτοιο παράδειγμα είναι το υψηλής πυκνότητας πολυαιθυλένιο </a:t>
            </a:r>
            <a:r>
              <a:rPr lang="el-GR" sz="2400" dirty="0" smtClean="0"/>
              <a:t>(</a:t>
            </a:r>
            <a:r>
              <a:rPr lang="en-US" sz="2400" dirty="0" smtClean="0"/>
              <a:t>HDPE</a:t>
            </a:r>
            <a:r>
              <a:rPr lang="el-GR" sz="2400" dirty="0" smtClean="0"/>
              <a:t>) του οποίου </a:t>
            </a:r>
            <a:r>
              <a:rPr lang="el-GR" sz="2400" dirty="0"/>
              <a:t>η διάταξη </a:t>
            </a:r>
            <a:r>
              <a:rPr lang="el-GR" sz="2400" dirty="0" smtClean="0"/>
              <a:t>παριστάνεται </a:t>
            </a:r>
            <a:r>
              <a:rPr lang="el-GR" sz="2400" dirty="0"/>
              <a:t>στο </a:t>
            </a:r>
            <a:r>
              <a:rPr lang="el-GR" sz="2400" dirty="0" smtClean="0"/>
              <a:t>σχήμα</a:t>
            </a:r>
            <a:r>
              <a:rPr lang="en-US" sz="2400" dirty="0" smtClean="0"/>
              <a:t>.</a:t>
            </a:r>
            <a:r>
              <a:rPr lang="el-GR" sz="2400" b="1" dirty="0" smtClean="0"/>
              <a:t> </a:t>
            </a:r>
            <a:endParaRPr lang="el-GR" sz="2400" dirty="0"/>
          </a:p>
        </p:txBody>
      </p:sp>
      <p:pic>
        <p:nvPicPr>
          <p:cNvPr id="2050" name="Picture 104" descr="σχηματικά η διάταξη μορίων για γραμμικά πολυμερή πυκνής διάταξης.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554" y="3980683"/>
            <a:ext cx="5042892" cy="840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Ορθογώνιο 10"/>
          <p:cNvSpPr/>
          <p:nvPr/>
        </p:nvSpPr>
        <p:spPr>
          <a:xfrm>
            <a:off x="2735796" y="5298394"/>
            <a:ext cx="367240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Διάταξη μορίων για γραμμικά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πολυμερή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υψηλής πυκνότητας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7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Θερμοπλαστικά μονομερή </a:t>
            </a:r>
            <a:r>
              <a:rPr lang="el-GR" sz="3200" b="0" dirty="0" smtClean="0"/>
              <a:t>(5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Όπως είναι γνωστό, όμως, μόνο μια καθαρή κρυσταλλική ουσία έχει καθορισμένο σημείο τήξης. Υλικά </a:t>
            </a:r>
            <a:r>
              <a:rPr lang="el-GR" sz="2400" dirty="0"/>
              <a:t>που </a:t>
            </a:r>
            <a:r>
              <a:rPr lang="el-GR" sz="2400" dirty="0" smtClean="0"/>
              <a:t>αποτελούνται από μόρια σε διάφορα μεγέθη, </a:t>
            </a:r>
            <a:r>
              <a:rPr lang="el-GR" sz="2400" dirty="0"/>
              <a:t>όπως </a:t>
            </a:r>
            <a:r>
              <a:rPr lang="el-GR" sz="2400" dirty="0" smtClean="0"/>
              <a:t>είναι τα </a:t>
            </a:r>
            <a:r>
              <a:rPr lang="el-GR" sz="2400" dirty="0"/>
              <a:t>πολυμερή, </a:t>
            </a:r>
            <a:r>
              <a:rPr lang="el-GR" sz="2400" dirty="0" smtClean="0"/>
              <a:t>όπου κάθε </a:t>
            </a:r>
            <a:r>
              <a:rPr lang="el-GR" sz="2400" dirty="0"/>
              <a:t>συστατικό τήκεται </a:t>
            </a:r>
            <a:r>
              <a:rPr lang="el-GR" sz="2400" dirty="0" smtClean="0"/>
              <a:t>σε διαφορετική θερμοκρασία, είναι αναμενόμενο να </a:t>
            </a:r>
            <a:r>
              <a:rPr lang="el-GR" sz="2400" dirty="0"/>
              <a:t>μη </a:t>
            </a:r>
            <a:r>
              <a:rPr lang="el-GR" sz="2400" dirty="0" smtClean="0"/>
              <a:t>τήκονται </a:t>
            </a:r>
            <a:r>
              <a:rPr lang="el-GR" sz="2400" dirty="0"/>
              <a:t>σε </a:t>
            </a:r>
            <a:r>
              <a:rPr lang="el-GR" sz="2400" dirty="0" smtClean="0"/>
              <a:t>μια ορισμένη </a:t>
            </a:r>
            <a:r>
              <a:rPr lang="el-GR" sz="2400" dirty="0"/>
              <a:t>θερμοκρασία αλλά να </a:t>
            </a:r>
            <a:r>
              <a:rPr lang="el-GR" sz="2400" dirty="0" smtClean="0"/>
              <a:t>μαλακώνουν συνεχώς </a:t>
            </a:r>
            <a:r>
              <a:rPr lang="el-GR" sz="2400" dirty="0"/>
              <a:t>όσο </a:t>
            </a:r>
            <a:r>
              <a:rPr lang="el-GR" sz="2400" dirty="0" smtClean="0"/>
              <a:t>θερμαίνονται</a:t>
            </a:r>
            <a:r>
              <a:rPr lang="el-GR" sz="2400" dirty="0"/>
              <a:t>. </a:t>
            </a:r>
            <a:r>
              <a:rPr lang="el-GR" sz="2400" dirty="0" smtClean="0"/>
              <a:t>Για αυτό τον λόγο, στα </a:t>
            </a:r>
            <a:r>
              <a:rPr lang="el-GR" sz="2400" dirty="0"/>
              <a:t>υαλώδη υλικά, </a:t>
            </a:r>
            <a:r>
              <a:rPr lang="el-GR" sz="2400" dirty="0" smtClean="0"/>
              <a:t>δεν καθορίζεται το σημείο τήξης αλλά το </a:t>
            </a:r>
            <a:r>
              <a:rPr lang="el-GR" sz="2400" dirty="0"/>
              <a:t>«σημείο μετάπτωσης υάλου</a:t>
            </a:r>
            <a:r>
              <a:rPr lang="el-GR" sz="2400" dirty="0" smtClean="0"/>
              <a:t>».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4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Θερμοπλαστικά μονομερή </a:t>
            </a:r>
            <a:r>
              <a:rPr lang="el-GR" sz="3200" b="0" dirty="0" smtClean="0"/>
              <a:t>(6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3168129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Τα πολυμερή με διακλαδισμένες αλυσίδες θωρούνται κι αυτά </a:t>
            </a:r>
            <a:r>
              <a:rPr lang="el-GR" sz="2400" dirty="0" smtClean="0"/>
              <a:t>γραμμικά</a:t>
            </a:r>
            <a:r>
              <a:rPr lang="es-ES" sz="2400" dirty="0" smtClean="0"/>
              <a:t> </a:t>
            </a:r>
            <a:r>
              <a:rPr lang="el-GR" sz="2400" dirty="0" smtClean="0"/>
              <a:t>ενώ οι πλευρικές </a:t>
            </a:r>
            <a:r>
              <a:rPr lang="el-GR" sz="2400" dirty="0"/>
              <a:t>αλυσίδες </a:t>
            </a:r>
            <a:r>
              <a:rPr lang="el-GR" sz="2400" dirty="0" smtClean="0"/>
              <a:t>εμποδίζουν </a:t>
            </a:r>
            <a:r>
              <a:rPr lang="el-GR" sz="2400" dirty="0"/>
              <a:t>τη στενή επαφή των γειτονικών </a:t>
            </a:r>
            <a:r>
              <a:rPr lang="el-GR" sz="2400" dirty="0" smtClean="0"/>
              <a:t>μορίων. </a:t>
            </a:r>
            <a:r>
              <a:rPr lang="el-GR" sz="2400" dirty="0"/>
              <a:t>Κατά συνέπεια </a:t>
            </a:r>
            <a:r>
              <a:rPr lang="el-GR" sz="2400" dirty="0" smtClean="0"/>
              <a:t>η δομή </a:t>
            </a:r>
            <a:r>
              <a:rPr lang="el-GR" sz="2400" dirty="0"/>
              <a:t>τους </a:t>
            </a:r>
            <a:r>
              <a:rPr lang="el-GR" sz="2400" dirty="0" smtClean="0"/>
              <a:t>είναι πιο ανοιχτή και η προσέγγιση των μορίων τους είναι ακανόνιστη, με αποτέλεσμα </a:t>
            </a:r>
            <a:r>
              <a:rPr lang="el-GR" sz="2400" dirty="0"/>
              <a:t>τη μικρή μηχανική αντοχή </a:t>
            </a:r>
            <a:r>
              <a:rPr lang="el-GR" sz="2400" dirty="0" smtClean="0"/>
              <a:t>και </a:t>
            </a:r>
            <a:r>
              <a:rPr lang="el-GR" sz="2400" dirty="0"/>
              <a:t>το χαμηλό σημείο </a:t>
            </a:r>
            <a:r>
              <a:rPr lang="el-GR" sz="2400" dirty="0" smtClean="0"/>
              <a:t>τήξης των πολυμερών αυτών. </a:t>
            </a:r>
            <a:r>
              <a:rPr lang="el-GR" sz="2400" dirty="0"/>
              <a:t>Ένα </a:t>
            </a:r>
            <a:r>
              <a:rPr lang="el-GR" sz="2400" dirty="0" smtClean="0"/>
              <a:t>τέτοιο παράδειγμα </a:t>
            </a:r>
            <a:r>
              <a:rPr lang="el-GR" sz="2400" dirty="0"/>
              <a:t>είναι το χαμηλής πυκνότητας </a:t>
            </a:r>
            <a:r>
              <a:rPr lang="el-GR" sz="2400" dirty="0" smtClean="0"/>
              <a:t>πολυαιθυλένιο </a:t>
            </a:r>
            <a:r>
              <a:rPr lang="en-US" sz="2400" dirty="0" smtClean="0"/>
              <a:t>(LDPE)</a:t>
            </a:r>
            <a:r>
              <a:rPr lang="el-GR" sz="2400" dirty="0" smtClean="0"/>
              <a:t>. </a:t>
            </a:r>
            <a:endParaRPr lang="el-GR" sz="2400" dirty="0"/>
          </a:p>
        </p:txBody>
      </p:sp>
      <p:pic>
        <p:nvPicPr>
          <p:cNvPr id="5" name="Picture 105" descr="σχηματικά η πυκνή διάταξη αλυσίδων γραμμικών μορίων με διακλαδώσεις.&#10;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94"/>
          <a:stretch/>
        </p:blipFill>
        <p:spPr bwMode="auto">
          <a:xfrm>
            <a:off x="2316989" y="4218189"/>
            <a:ext cx="4510023" cy="1443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Ορθογώνιο 6"/>
          <p:cNvSpPr/>
          <p:nvPr/>
        </p:nvSpPr>
        <p:spPr>
          <a:xfrm>
            <a:off x="2735796" y="5805264"/>
            <a:ext cx="3672408" cy="72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Πυκνή 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διάταξη αλυσίδων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γραμμικών μορίων 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με 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διακλαδώσεις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.</a:t>
            </a:r>
            <a:endParaRPr lang="el-GR" dirty="0" smtClean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906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Θερμοπλαστικά μονομερή </a:t>
            </a:r>
            <a:r>
              <a:rPr lang="el-GR" sz="3200" b="0" dirty="0" smtClean="0"/>
              <a:t>(7 </a:t>
            </a:r>
            <a:r>
              <a:rPr lang="el-GR" sz="3200" b="0" dirty="0"/>
              <a:t>από </a:t>
            </a:r>
            <a:r>
              <a:rPr lang="el-GR" sz="3200" b="0" dirty="0" smtClean="0"/>
              <a:t>7)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4330824" cy="4896321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Τα γραμμικά </a:t>
            </a:r>
            <a:r>
              <a:rPr lang="el-GR" sz="2400" dirty="0" err="1" smtClean="0"/>
              <a:t>συμπολυμερή</a:t>
            </a:r>
            <a:r>
              <a:rPr lang="el-GR" sz="2400" dirty="0" smtClean="0"/>
              <a:t> </a:t>
            </a:r>
            <a:r>
              <a:rPr lang="el-GR" sz="2400" dirty="0"/>
              <a:t>περιλαμβάνουν δύο διαφορετικά μονομερή που μπορούν να </a:t>
            </a:r>
            <a:r>
              <a:rPr lang="el-GR" sz="2400" dirty="0" smtClean="0"/>
              <a:t>ενωθούν με τυχαία σειρά </a:t>
            </a:r>
            <a:r>
              <a:rPr lang="el-GR" sz="2400" dirty="0"/>
              <a:t>ή με κανονική επανάληψη </a:t>
            </a:r>
            <a:r>
              <a:rPr lang="el-GR" sz="2400" dirty="0" smtClean="0"/>
              <a:t>κάποιων επαναλαμβανόμενων ομάδων. </a:t>
            </a:r>
            <a:r>
              <a:rPr lang="el-GR" sz="2400" dirty="0"/>
              <a:t>Ο βαθμός πολυμερισμού </a:t>
            </a:r>
            <a:r>
              <a:rPr lang="el-GR" sz="2400" dirty="0" smtClean="0"/>
              <a:t>ορίζεται ως ο αριθμός των επαναλαμβανόμενων </a:t>
            </a:r>
            <a:r>
              <a:rPr lang="el-GR" sz="2400" dirty="0"/>
              <a:t>μονάδων στην αλυσίδα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9" name="Ορθογώνιο 8"/>
          <p:cNvSpPr/>
          <p:nvPr/>
        </p:nvSpPr>
        <p:spPr>
          <a:xfrm>
            <a:off x="5002572" y="4149080"/>
            <a:ext cx="3672408" cy="723916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14000"/>
              </a:lnSpc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Διάταξη </a:t>
            </a:r>
            <a:r>
              <a:rPr lang="el-GR" dirty="0">
                <a:solidFill>
                  <a:prstClr val="black"/>
                </a:solidFill>
                <a:latin typeface="Calibri"/>
                <a:cs typeface="Arial" charset="0"/>
              </a:rPr>
              <a:t>εναλλασσόμενων μονάδων σε γραμμικά πολυμερή. </a:t>
            </a:r>
          </a:p>
        </p:txBody>
      </p:sp>
      <p:pic>
        <p:nvPicPr>
          <p:cNvPr id="2050" name="Picture 2" descr="σχηματικά η διάταξη εναλλασσόμενων μονάδων σε γραμμικά πολυμερή. 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4101505" cy="2310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8"/>
          <p:cNvSpPr/>
          <p:nvPr/>
        </p:nvSpPr>
        <p:spPr>
          <a:xfrm>
            <a:off x="4788023" y="3729488"/>
            <a:ext cx="4101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Copolymers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Mankash"/>
              </a:rPr>
              <a:t>Mankash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84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Θερμοσκληρυνόμενα πλαστικά </a:t>
            </a:r>
            <a:r>
              <a:rPr lang="el-GR" sz="3200" b="0" dirty="0" smtClean="0"/>
              <a:t>(1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Θερμοσκληρυνόμενα πολυμερή είναι αυτά που </a:t>
            </a:r>
            <a:r>
              <a:rPr lang="el-GR" sz="2400" dirty="0" smtClean="0"/>
              <a:t>μπορούν να μαλακώσουν </a:t>
            </a:r>
            <a:r>
              <a:rPr lang="el-GR" sz="2400" dirty="0"/>
              <a:t>μόνο για μια φορά μέσα στο καλούπι τους και μετά </a:t>
            </a:r>
            <a:r>
              <a:rPr lang="el-GR" sz="2400" dirty="0" smtClean="0"/>
              <a:t>σκληραίνουν οριστικά. </a:t>
            </a:r>
            <a:r>
              <a:rPr lang="el-GR" sz="2400" dirty="0"/>
              <a:t>Σχηματίζουν </a:t>
            </a:r>
            <a:r>
              <a:rPr lang="el-GR" sz="2400" dirty="0" err="1"/>
              <a:t>μεγαλομόρια</a:t>
            </a:r>
            <a:r>
              <a:rPr lang="el-GR" sz="2400" dirty="0"/>
              <a:t> </a:t>
            </a:r>
            <a:r>
              <a:rPr lang="el-GR" sz="2400" dirty="0" smtClean="0"/>
              <a:t>τριών διαστάσεων. </a:t>
            </a:r>
            <a:r>
              <a:rPr lang="el-GR" sz="2400" dirty="0"/>
              <a:t>Πολλοί τύποι τέτοιων υλικών χρησιμοποιούνται για την κατασκευή ηλεκτρικών διακοπτών και εξαρτημάτων τυπογραφικών μηχανών, κυκλωμάτων </a:t>
            </a:r>
            <a:r>
              <a:rPr lang="el-GR" sz="2400" dirty="0" smtClean="0"/>
              <a:t>υπολογιστών, κτλ.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32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Θερμοσκληρυνόμενα πλαστικά </a:t>
            </a:r>
            <a:r>
              <a:rPr lang="el-GR" sz="3200" b="0" dirty="0" smtClean="0"/>
              <a:t>(2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Επειδή </a:t>
            </a:r>
            <a:r>
              <a:rPr lang="el-GR" sz="2400" dirty="0"/>
              <a:t>η δομή των μορίων είναι σε πυκνή </a:t>
            </a:r>
            <a:r>
              <a:rPr lang="el-GR" sz="2400" dirty="0" smtClean="0"/>
              <a:t>διάταξη </a:t>
            </a:r>
            <a:r>
              <a:rPr lang="el-GR" sz="2400" dirty="0"/>
              <a:t>με τις πλευρικές διασυνδέσεις των μορίων, μετά τη θέρμανση </a:t>
            </a:r>
            <a:r>
              <a:rPr lang="el-GR" sz="2400" dirty="0" smtClean="0"/>
              <a:t>τους στο καλούπι και κάτω από πίεση</a:t>
            </a:r>
            <a:r>
              <a:rPr lang="el-GR" sz="2400" dirty="0"/>
              <a:t>, τα μόρια χάνουν την ελευθερία κίνησής τους </a:t>
            </a:r>
            <a:r>
              <a:rPr lang="el-GR" sz="2400" dirty="0" smtClean="0"/>
              <a:t>κι έτσι, </a:t>
            </a:r>
            <a:r>
              <a:rPr lang="el-GR" sz="2400" dirty="0"/>
              <a:t>τα πολυμερή δε μαλακώνουν </a:t>
            </a:r>
            <a:r>
              <a:rPr lang="el-GR" sz="2400" dirty="0" smtClean="0"/>
              <a:t>όταν θερμανθούν ξανά. </a:t>
            </a:r>
            <a:r>
              <a:rPr lang="el-GR" sz="2400" dirty="0"/>
              <a:t>Για τον ίδιο λόγο είναι αδιάλυτα σε διαλύτες επειδή, αν και </a:t>
            </a:r>
            <a:r>
              <a:rPr lang="el-GR" sz="2400" dirty="0" smtClean="0"/>
              <a:t>αυτοί μπορούν </a:t>
            </a:r>
            <a:r>
              <a:rPr lang="el-GR" sz="2400" dirty="0"/>
              <a:t>να </a:t>
            </a:r>
            <a:r>
              <a:rPr lang="el-GR" sz="2400" dirty="0" smtClean="0"/>
              <a:t>διαπεράσουν τα μόριά τους, </a:t>
            </a:r>
            <a:r>
              <a:rPr lang="el-GR" sz="2400" dirty="0"/>
              <a:t>δεν μπορούν να τα διαχωρίσουν, παρά μόνο να </a:t>
            </a:r>
            <a:r>
              <a:rPr lang="el-GR" sz="2400" dirty="0" smtClean="0"/>
              <a:t>τα διογκώσουν σε ορισμένες περιπτώσεις, </a:t>
            </a:r>
            <a:r>
              <a:rPr lang="el-GR" sz="2400" dirty="0"/>
              <a:t>όπως </a:t>
            </a:r>
            <a:r>
              <a:rPr lang="el-GR" sz="2400" dirty="0" smtClean="0"/>
              <a:t>συμβαίνει στην «κουβέρτα» </a:t>
            </a:r>
            <a:r>
              <a:rPr lang="el-GR" sz="2400" dirty="0"/>
              <a:t>της λιθογραφίας, που όταν πλυθεί με </a:t>
            </a:r>
            <a:r>
              <a:rPr lang="el-GR" sz="2400" dirty="0" err="1"/>
              <a:t>μεθυλαιθυλοκετόνη</a:t>
            </a:r>
            <a:r>
              <a:rPr lang="el-GR" sz="2400" dirty="0"/>
              <a:t> (ΜΕΚ) </a:t>
            </a:r>
            <a:r>
              <a:rPr lang="el-GR" sz="2400" dirty="0" smtClean="0"/>
              <a:t>δεν </a:t>
            </a:r>
            <a:r>
              <a:rPr lang="el-GR" sz="2400" dirty="0"/>
              <a:t>διαλύεται, </a:t>
            </a:r>
            <a:r>
              <a:rPr lang="el-GR" sz="2400" dirty="0" smtClean="0"/>
              <a:t>αλλά διογκώνεται </a:t>
            </a:r>
            <a:r>
              <a:rPr lang="el-GR" sz="2400" dirty="0"/>
              <a:t>σαν να «πρήζεται</a:t>
            </a:r>
            <a:r>
              <a:rPr lang="el-GR" sz="2400" dirty="0" smtClean="0"/>
              <a:t>».</a:t>
            </a:r>
            <a:endParaRPr lang="el-GR" sz="2400" dirty="0"/>
          </a:p>
        </p:txBody>
      </p:sp>
      <p:pic>
        <p:nvPicPr>
          <p:cNvPr id="4098" name="Picture 2" descr="File:Butanone-3D-ball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462088"/>
            <a:ext cx="2291408" cy="138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923928" y="5949956"/>
            <a:ext cx="2304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Butanone-3D-balls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 tooltip="User:Jynto"/>
              </a:rPr>
              <a:t>Jynto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741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smtClean="0"/>
              <a:t>Παραδείγματα πολυμερών </a:t>
            </a:r>
            <a:r>
              <a:rPr lang="el-GR" dirty="0"/>
              <a:t>στις Γραφικές Τέχνες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Τα </a:t>
            </a:r>
            <a:r>
              <a:rPr lang="el-GR" sz="2400" b="1" dirty="0"/>
              <a:t>πολυμερή</a:t>
            </a:r>
            <a:r>
              <a:rPr lang="el-GR" sz="2400" dirty="0"/>
              <a:t> και τα </a:t>
            </a:r>
            <a:r>
              <a:rPr lang="el-GR" sz="2400" b="1" dirty="0"/>
              <a:t>πλαστικά</a:t>
            </a:r>
            <a:r>
              <a:rPr lang="el-GR" sz="2400" dirty="0"/>
              <a:t> αποτελούν μια σπουδαία </a:t>
            </a:r>
            <a:r>
              <a:rPr lang="el-GR" sz="2400" dirty="0" smtClean="0"/>
              <a:t>κατηγορία </a:t>
            </a:r>
            <a:r>
              <a:rPr lang="el-GR" sz="2400" dirty="0"/>
              <a:t>υλικών που τα βρίσκουμε σε κοινές εφαρμογές της καθημερινής μας </a:t>
            </a:r>
            <a:r>
              <a:rPr lang="el-GR" sz="2400" dirty="0" smtClean="0"/>
              <a:t>ζωής, </a:t>
            </a:r>
            <a:r>
              <a:rPr lang="el-GR" sz="2400" dirty="0"/>
              <a:t>αλλά και στα υλικά εκτύπωσης (υποστρώματα εκτύπωσης και εύκαμπτα υλικά συσκευασίας). Ακόμα και το πιο κοινό υλικό εκτύπωσης που είναι το χαρτί, αποτελείται από κυτταρίνη, ένα φυσικό </a:t>
            </a:r>
            <a:r>
              <a:rPr lang="el-GR" sz="2400" dirty="0" smtClean="0"/>
              <a:t>πολυμερές.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92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Θερμοσκληρυνόμενα πλαστικά </a:t>
            </a:r>
            <a:r>
              <a:rPr lang="el-GR" sz="3200" b="0" dirty="0" smtClean="0"/>
              <a:t>(3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Ελέγχοντας τον αριθμό των </a:t>
            </a:r>
            <a:r>
              <a:rPr lang="el-GR" sz="2400" dirty="0"/>
              <a:t>πλευρικών διασυνδέσεων των μορίων, τα πολυμερή μπορεί </a:t>
            </a:r>
            <a:r>
              <a:rPr lang="el-GR" sz="2400" dirty="0" smtClean="0"/>
              <a:t>να διαμορφώνονται είτε μαλακά </a:t>
            </a:r>
            <a:r>
              <a:rPr lang="el-GR" sz="2400" dirty="0"/>
              <a:t>και εύκαμπτα </a:t>
            </a:r>
            <a:r>
              <a:rPr lang="el-GR" sz="2400" dirty="0" smtClean="0"/>
              <a:t>είτε </a:t>
            </a:r>
            <a:r>
              <a:rPr lang="el-GR" sz="2400" dirty="0"/>
              <a:t>σκληρά και εύθραυστα. Το ελαστικό για παράδειγμα, με βουλκανισμό σχηματίζει πλευρικές συνδέσεις με τη βοήθεια </a:t>
            </a:r>
            <a:r>
              <a:rPr lang="el-GR" sz="2400" dirty="0" smtClean="0"/>
              <a:t>των ατόμων του θείου </a:t>
            </a:r>
            <a:r>
              <a:rPr lang="el-GR" sz="2400" dirty="0"/>
              <a:t>και μπορεί να </a:t>
            </a:r>
            <a:r>
              <a:rPr lang="el-GR" sz="2400" dirty="0" smtClean="0"/>
              <a:t>δώσει από εύκαμπτα υλικά (όπως χειρουργικά γάντια) </a:t>
            </a:r>
            <a:r>
              <a:rPr lang="el-GR" sz="2400" dirty="0"/>
              <a:t>μέχρι </a:t>
            </a:r>
            <a:r>
              <a:rPr lang="el-GR" sz="2400" dirty="0" smtClean="0"/>
              <a:t>σκληρό εβονίτη (ηλεκτρικές </a:t>
            </a:r>
            <a:r>
              <a:rPr lang="el-GR" sz="2400" dirty="0"/>
              <a:t>μονώσεις ή </a:t>
            </a:r>
            <a:r>
              <a:rPr lang="el-GR" sz="2400" dirty="0" smtClean="0"/>
              <a:t>δοχεία).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417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Θερμοσκληρυνόμενα πλαστικά </a:t>
            </a:r>
            <a:r>
              <a:rPr lang="el-GR" sz="3200" b="0" dirty="0" smtClean="0"/>
              <a:t>(4 από 4)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Ένα </a:t>
            </a:r>
            <a:r>
              <a:rPr lang="el-GR" sz="2400" dirty="0"/>
              <a:t>από τα παλαιότερα συνθετικά θερμοσκληραινόμενα πολυμερή είναι ο βακελίτης, μια </a:t>
            </a:r>
            <a:r>
              <a:rPr lang="el-GR" sz="2400" dirty="0" err="1"/>
              <a:t>φαινολική</a:t>
            </a:r>
            <a:r>
              <a:rPr lang="el-GR" sz="2400" dirty="0"/>
              <a:t> ρητίνη που σήμερα αντικαθίσταται σε μεγάλο βαθμό από πολυμερή </a:t>
            </a:r>
            <a:r>
              <a:rPr lang="el-GR" sz="2400" dirty="0" smtClean="0"/>
              <a:t>μελαμίνης-</a:t>
            </a:r>
            <a:r>
              <a:rPr lang="el-GR" sz="2400" dirty="0" err="1" smtClean="0"/>
              <a:t>φορμαλδεϋδης</a:t>
            </a:r>
            <a:r>
              <a:rPr lang="el-GR" sz="2400" dirty="0" smtClean="0"/>
              <a:t>. Χρησιμοποιήθηκε </a:t>
            </a:r>
            <a:r>
              <a:rPr lang="el-GR" sz="2400" dirty="0"/>
              <a:t>για ισχυρούς ελαφρούς διακόπτες, πρίζες και εξαρτήματα μηχανών τυπογραφίας. </a:t>
            </a:r>
            <a:r>
              <a:rPr lang="el-GR" sz="2400" dirty="0" smtClean="0"/>
              <a:t>Άλλ</a:t>
            </a:r>
            <a:r>
              <a:rPr lang="el-GR" sz="2400" dirty="0"/>
              <a:t>α</a:t>
            </a:r>
            <a:r>
              <a:rPr lang="el-GR" sz="2400" dirty="0" smtClean="0"/>
              <a:t> παραδείγματα </a:t>
            </a:r>
            <a:r>
              <a:rPr lang="el-GR" sz="2400" dirty="0" err="1" smtClean="0"/>
              <a:t>θερμοσκληρυνόμενων</a:t>
            </a:r>
            <a:r>
              <a:rPr lang="el-GR" sz="2400" dirty="0" smtClean="0"/>
              <a:t> πλαστικών </a:t>
            </a:r>
            <a:r>
              <a:rPr lang="el-GR" sz="2400" dirty="0"/>
              <a:t>είναι οι ρητίνες </a:t>
            </a:r>
            <a:r>
              <a:rPr lang="el-GR" sz="2400" dirty="0" err="1"/>
              <a:t>αμινών</a:t>
            </a:r>
            <a:r>
              <a:rPr lang="el-GR" sz="2400" dirty="0"/>
              <a:t>, οι </a:t>
            </a:r>
            <a:r>
              <a:rPr lang="el-GR" sz="2400" dirty="0" err="1"/>
              <a:t>εποξυ</a:t>
            </a:r>
            <a:r>
              <a:rPr lang="el-GR" sz="2400" dirty="0"/>
              <a:t>-ρητίνες, οι ρητίνες ακόρεστων πολυεστέρων και οι αφροί </a:t>
            </a:r>
            <a:r>
              <a:rPr lang="el-GR" sz="2400" dirty="0" err="1"/>
              <a:t>πολυουρεθάνης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3074" name="Picture 2" descr="File:Dimethoxymethane-gauche-gauche-conformer-3D-ball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236" y="4200824"/>
            <a:ext cx="3371528" cy="2216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4427984" y="6309320"/>
            <a:ext cx="40980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Dimethoxymethane-gauche-gauche-conformer-3D-balls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 tooltip="User:Benjah-bmm27"/>
              </a:rPr>
              <a:t>Benjah-bmm27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Μέθοδοι πολυμερισμού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l-GR" sz="2400" dirty="0"/>
              <a:t>Υπάρχουν δύο κύριες μέθοδοι </a:t>
            </a:r>
            <a:r>
              <a:rPr lang="el-GR" sz="2400" dirty="0" smtClean="0"/>
              <a:t>πολυμερισμού </a:t>
            </a:r>
            <a:r>
              <a:rPr lang="el-GR" sz="2400" dirty="0"/>
              <a:t>που επιλέγονται ανάλογα με τη χημική φύση των αντιδρώντων μονομερών. Αυτοί </a:t>
            </a:r>
            <a:r>
              <a:rPr lang="el-GR" sz="2400" dirty="0" smtClean="0"/>
              <a:t>είναι:</a:t>
            </a:r>
            <a:endParaRPr lang="el-GR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Ο πολυμερισμός </a:t>
            </a:r>
            <a:r>
              <a:rPr lang="el-GR" sz="2400" b="1" dirty="0" smtClean="0"/>
              <a:t>προσθήκης</a:t>
            </a:r>
            <a:r>
              <a:rPr lang="el-GR" sz="2400" dirty="0" smtClean="0"/>
              <a:t> </a:t>
            </a:r>
            <a:r>
              <a:rPr lang="el-GR" sz="2400" dirty="0"/>
              <a:t>και </a:t>
            </a:r>
            <a:endParaRPr lang="el-GR" sz="2400" dirty="0" smtClean="0"/>
          </a:p>
          <a:p>
            <a:pPr>
              <a:lnSpc>
                <a:spcPct val="150000"/>
              </a:lnSpc>
              <a:spcBef>
                <a:spcPts val="1200"/>
              </a:spcBef>
            </a:pPr>
            <a:r>
              <a:rPr lang="el-GR" sz="2400" dirty="0" smtClean="0"/>
              <a:t>Ο πολυμερισμός </a:t>
            </a:r>
            <a:r>
              <a:rPr lang="el-GR" sz="2400" b="1" dirty="0" smtClean="0"/>
              <a:t>συμπύκνωσης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354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Πολυμερισμός προσθήκης </a:t>
            </a:r>
            <a:r>
              <a:rPr lang="el-GR" sz="3200" b="0" dirty="0" smtClean="0"/>
              <a:t>(1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Ο πολυμερισμός προσθήκης (ή αλυσωτή αντίδραση) </a:t>
            </a:r>
            <a:r>
              <a:rPr lang="el-GR" sz="2400" dirty="0" smtClean="0"/>
              <a:t>περιλαμβάνει τρία </a:t>
            </a:r>
            <a:r>
              <a:rPr lang="el-GR" sz="2400" dirty="0" smtClean="0"/>
              <a:t>στάδια: </a:t>
            </a:r>
            <a:r>
              <a:rPr lang="el-GR" sz="2400" dirty="0"/>
              <a:t>έναρξη, διάδοση αντίδρασης και </a:t>
            </a:r>
            <a:r>
              <a:rPr lang="el-GR" sz="2400" dirty="0" smtClean="0"/>
              <a:t>τερματισμό. </a:t>
            </a:r>
            <a:endParaRPr lang="el-GR" sz="2400" dirty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b="1" dirty="0"/>
              <a:t>Έναρξη </a:t>
            </a:r>
            <a:endParaRPr lang="el-GR" sz="2400" b="1" dirty="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Κατά </a:t>
            </a:r>
            <a:r>
              <a:rPr lang="el-GR" sz="2400" dirty="0"/>
              <a:t>το στάδιο της έναρξης, δημιουργούνται ενδιάμεσες ρίζες ή ιόντα </a:t>
            </a:r>
            <a:r>
              <a:rPr lang="el-GR" sz="2400" dirty="0" smtClean="0"/>
              <a:t>με την επίδραση θερμότητας</a:t>
            </a:r>
            <a:r>
              <a:rPr lang="el-GR" sz="2400" dirty="0"/>
              <a:t>, φωτός (ή άλλου είδους ακτινοβολίας) ή </a:t>
            </a:r>
            <a:r>
              <a:rPr lang="el-GR" sz="2400" dirty="0" smtClean="0"/>
              <a:t>με την </a:t>
            </a:r>
            <a:r>
              <a:rPr lang="el-GR" sz="2400" dirty="0"/>
              <a:t>παρουσία καταλύτη. Ρίζα είναι ένα άτομο ή μόριο που </a:t>
            </a:r>
            <a:r>
              <a:rPr lang="el-GR" sz="2400" dirty="0" smtClean="0"/>
              <a:t>διαθέτει ένα </a:t>
            </a:r>
            <a:r>
              <a:rPr lang="el-GR" sz="2400" dirty="0"/>
              <a:t>μονήρες ηλεκτρόνιο. Επειδή τα μονήρη ηλεκτρόνια έχουν αυξημένη τάση να δεσμευτούν με </a:t>
            </a:r>
            <a:r>
              <a:rPr lang="el-GR" sz="2400" dirty="0" smtClean="0"/>
              <a:t>τα </a:t>
            </a:r>
            <a:r>
              <a:rPr lang="el-GR" sz="2400" dirty="0"/>
              <a:t>μονήρη ηλεκτρόνια άλλων ατόμων ή μορίων, οι ρίζες είναι </a:t>
            </a:r>
            <a:r>
              <a:rPr lang="el-GR" sz="2400" dirty="0" smtClean="0"/>
              <a:t>ασταθείς </a:t>
            </a:r>
            <a:r>
              <a:rPr lang="el-GR" sz="2400" dirty="0"/>
              <a:t>και εξαιρετικά δραστικές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cxnSp>
        <p:nvCxnSpPr>
          <p:cNvPr id="6" name="Ευθεία γραμμή σύνδεσης 5"/>
          <p:cNvCxnSpPr/>
          <p:nvPr/>
        </p:nvCxnSpPr>
        <p:spPr>
          <a:xfrm flipV="1">
            <a:off x="467544" y="2492896"/>
            <a:ext cx="8208912" cy="36004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617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Πολυμερισμός προσθήκης </a:t>
            </a:r>
            <a:r>
              <a:rPr lang="el-GR" sz="3200" b="0" dirty="0" smtClean="0"/>
              <a:t>(2 </a:t>
            </a:r>
            <a:r>
              <a:rPr lang="el-GR" sz="32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b="1" dirty="0"/>
              <a:t>Διάδοση </a:t>
            </a:r>
            <a:endParaRPr lang="el-GR" sz="2400" b="1" dirty="0" smtClean="0"/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ενδιάμεσες ενώσεις που προκύπτουν είναι</a:t>
            </a:r>
            <a:r>
              <a:rPr lang="el-GR" sz="2400" i="1" dirty="0"/>
              <a:t> </a:t>
            </a:r>
            <a:r>
              <a:rPr lang="el-GR" sz="2400" dirty="0"/>
              <a:t>ικανές να αντιδράσουν και αυτές σαν ρίζες με γειτονικά μόρια μονομερών δημιουργώντας άλλα ενδιάμεσα μόρια. Η αντίδραση επαναλαμβάνεται αλυσωτά δημιουργώντας </a:t>
            </a:r>
            <a:r>
              <a:rPr lang="el-GR" sz="2400" dirty="0" err="1"/>
              <a:t>μεγαλομόρια</a:t>
            </a:r>
            <a:r>
              <a:rPr lang="el-GR" sz="2400" dirty="0"/>
              <a:t> μέχρι να </a:t>
            </a:r>
            <a:r>
              <a:rPr lang="el-GR" sz="2400" dirty="0" smtClean="0"/>
              <a:t>φθάσουμε στο </a:t>
            </a:r>
            <a:r>
              <a:rPr lang="el-GR" sz="2400" dirty="0"/>
              <a:t>τελικό προϊόν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28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Πολυμερισμός προσθήκης </a:t>
            </a:r>
            <a:r>
              <a:rPr lang="el-GR" sz="3200" b="0" dirty="0" smtClean="0"/>
              <a:t>(3 </a:t>
            </a:r>
            <a:r>
              <a:rPr lang="el-GR" sz="3200" b="0" dirty="0"/>
              <a:t>από 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b="1" dirty="0" smtClean="0"/>
              <a:t>Τερματισμός 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Κατά </a:t>
            </a:r>
            <a:r>
              <a:rPr lang="el-GR" sz="2400" dirty="0"/>
              <a:t>τον τερματισμό, το τελικό στάδιο της αντίδρασης, παύει η προσθήκη </a:t>
            </a:r>
            <a:r>
              <a:rPr lang="el-GR" sz="2400" dirty="0" smtClean="0"/>
              <a:t>μονομερών </a:t>
            </a:r>
            <a:r>
              <a:rPr lang="el-GR" sz="2400" dirty="0"/>
              <a:t>στα τελικά προϊόντα. </a:t>
            </a:r>
            <a:r>
              <a:rPr lang="el-GR" sz="2400" dirty="0" smtClean="0"/>
              <a:t>Αυτό μπορεί </a:t>
            </a:r>
            <a:r>
              <a:rPr lang="el-GR" sz="2400" dirty="0"/>
              <a:t>να γίνει µε έναν ή περισσότερους </a:t>
            </a:r>
            <a:r>
              <a:rPr lang="el-GR" sz="2400" dirty="0" smtClean="0"/>
              <a:t>τρόπους</a:t>
            </a:r>
            <a:r>
              <a:rPr lang="el-GR" sz="2400" dirty="0"/>
              <a:t>. Το ενδιάμεσο προϊόν </a:t>
            </a:r>
            <a:r>
              <a:rPr lang="el-GR" sz="2400" dirty="0" smtClean="0"/>
              <a:t>μπορεί </a:t>
            </a:r>
            <a:r>
              <a:rPr lang="el-GR" sz="2400" dirty="0"/>
              <a:t>τελικά να καταναλωθεί ή να καταστραφεί με </a:t>
            </a:r>
            <a:r>
              <a:rPr lang="el-GR" sz="2400" dirty="0" smtClean="0"/>
              <a:t>κάποια αντίδραση. Επίσης, </a:t>
            </a:r>
            <a:r>
              <a:rPr lang="el-GR" sz="2400" dirty="0"/>
              <a:t>μπορεί να </a:t>
            </a:r>
            <a:r>
              <a:rPr lang="el-GR" sz="2400" dirty="0" smtClean="0"/>
              <a:t>προστεθεί ένας καταλύτης, </a:t>
            </a:r>
            <a:r>
              <a:rPr lang="el-GR" sz="2400" dirty="0"/>
              <a:t>που θα </a:t>
            </a:r>
            <a:r>
              <a:rPr lang="el-GR" sz="2400" dirty="0" smtClean="0"/>
              <a:t>εμποδίσει </a:t>
            </a:r>
            <a:r>
              <a:rPr lang="el-GR" sz="2400" dirty="0"/>
              <a:t>την </a:t>
            </a:r>
            <a:r>
              <a:rPr lang="el-GR" sz="2400" dirty="0" smtClean="0"/>
              <a:t>αντίδραση ενώ θα βοηθήσει και στον έλεγχο του τερματισμού της </a:t>
            </a:r>
            <a:r>
              <a:rPr lang="el-GR" sz="2400" dirty="0"/>
              <a:t>αντίδρασης </a:t>
            </a:r>
            <a:r>
              <a:rPr lang="el-GR" sz="2400" dirty="0" smtClean="0"/>
              <a:t>πολυμερισμού.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744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4000" cy="909637"/>
          </a:xfrm>
        </p:spPr>
        <p:txBody>
          <a:bodyPr/>
          <a:lstStyle/>
          <a:p>
            <a:r>
              <a:rPr lang="el-GR" dirty="0" smtClean="0"/>
              <a:t>Παραδείγματα πολυμερισμού προσθήκης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36496" y="1268760"/>
            <a:ext cx="4038600" cy="2448272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l-GR" sz="2400" dirty="0"/>
              <a:t>Πολυαιθυλένιο </a:t>
            </a:r>
            <a:r>
              <a:rPr lang="en-US" sz="2400" dirty="0" smtClean="0"/>
              <a:t>– PE</a:t>
            </a:r>
            <a:r>
              <a:rPr lang="el-GR" sz="2400" dirty="0" smtClean="0"/>
              <a:t>,</a:t>
            </a:r>
            <a:endParaRPr lang="el-GR" sz="2400" dirty="0"/>
          </a:p>
          <a:p>
            <a:pPr lvl="0">
              <a:spcBef>
                <a:spcPts val="600"/>
              </a:spcBef>
            </a:pPr>
            <a:r>
              <a:rPr lang="el-GR" sz="2400" dirty="0"/>
              <a:t>Πολυπροπυλένιο</a:t>
            </a:r>
            <a:r>
              <a:rPr lang="en-US" sz="2400" dirty="0"/>
              <a:t> </a:t>
            </a:r>
            <a:r>
              <a:rPr lang="en-US" sz="2400" dirty="0" smtClean="0"/>
              <a:t>–PP</a:t>
            </a:r>
            <a:r>
              <a:rPr lang="el-GR" sz="2400" dirty="0" smtClean="0"/>
              <a:t>,</a:t>
            </a:r>
            <a:endParaRPr lang="el-GR" sz="2400" dirty="0"/>
          </a:p>
          <a:p>
            <a:pPr lvl="0">
              <a:spcBef>
                <a:spcPts val="600"/>
              </a:spcBef>
            </a:pPr>
            <a:r>
              <a:rPr lang="el-GR" sz="2400" dirty="0" err="1"/>
              <a:t>Πολυβινυλοχλωρίδιο</a:t>
            </a:r>
            <a:r>
              <a:rPr lang="en-US" sz="2400" dirty="0"/>
              <a:t> </a:t>
            </a:r>
            <a:r>
              <a:rPr lang="en-US" sz="2400" dirty="0" smtClean="0"/>
              <a:t>–PVC</a:t>
            </a:r>
            <a:r>
              <a:rPr lang="el-GR" sz="2400" dirty="0" smtClean="0"/>
              <a:t>,</a:t>
            </a:r>
            <a:endParaRPr lang="el-GR" sz="2400" dirty="0"/>
          </a:p>
          <a:p>
            <a:pPr lvl="0">
              <a:spcBef>
                <a:spcPts val="600"/>
              </a:spcBef>
            </a:pPr>
            <a:r>
              <a:rPr lang="el-GR" sz="2400" dirty="0"/>
              <a:t>Οξικό πολυβινύλιο</a:t>
            </a:r>
            <a:r>
              <a:rPr lang="en-US" sz="2400" dirty="0"/>
              <a:t> </a:t>
            </a:r>
            <a:r>
              <a:rPr lang="en-US" sz="2400" dirty="0" smtClean="0"/>
              <a:t>–PVA</a:t>
            </a:r>
            <a:r>
              <a:rPr lang="el-GR" sz="2400" dirty="0" smtClean="0"/>
              <a:t>,</a:t>
            </a:r>
            <a:endParaRPr lang="el-GR" sz="2400" dirty="0"/>
          </a:p>
          <a:p>
            <a:pPr lvl="0">
              <a:spcBef>
                <a:spcPts val="600"/>
              </a:spcBef>
            </a:pPr>
            <a:r>
              <a:rPr lang="el-GR" sz="2400" dirty="0" err="1" smtClean="0"/>
              <a:t>Πολυβινυλαλκοόλη</a:t>
            </a:r>
            <a:r>
              <a:rPr lang="el-GR" sz="2400" dirty="0" smtClean="0"/>
              <a:t>,</a:t>
            </a:r>
            <a:endParaRPr lang="el-GR" sz="2400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4690012" y="1268760"/>
            <a:ext cx="4038600" cy="2520280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el-GR" sz="2400" dirty="0"/>
              <a:t>Πολυστυρένιο,</a:t>
            </a:r>
          </a:p>
          <a:p>
            <a:pPr lvl="0">
              <a:spcBef>
                <a:spcPts val="600"/>
              </a:spcBef>
            </a:pPr>
            <a:r>
              <a:rPr lang="el-GR" sz="2400" dirty="0" err="1"/>
              <a:t>Αλκυδικές</a:t>
            </a:r>
            <a:r>
              <a:rPr lang="el-GR" sz="2400" dirty="0"/>
              <a:t> ρητίνες,</a:t>
            </a:r>
          </a:p>
          <a:p>
            <a:pPr lvl="0">
              <a:spcBef>
                <a:spcPts val="600"/>
              </a:spcBef>
            </a:pPr>
            <a:r>
              <a:rPr lang="el-GR" sz="2400" dirty="0" err="1"/>
              <a:t>Πολυτετραφθοροαιθυλένιο</a:t>
            </a:r>
            <a:r>
              <a:rPr lang="en-US" sz="2400" dirty="0"/>
              <a:t> –PTFE</a:t>
            </a:r>
            <a:r>
              <a:rPr lang="el-GR" sz="2400" dirty="0"/>
              <a:t>,</a:t>
            </a:r>
          </a:p>
          <a:p>
            <a:pPr lvl="0">
              <a:spcBef>
                <a:spcPts val="600"/>
              </a:spcBef>
            </a:pPr>
            <a:r>
              <a:rPr lang="el-GR" sz="2400" dirty="0" err="1"/>
              <a:t>Πολυπροπενονιτρίλιο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3074" name="Picture 2" descr="Πολυμερισμός Πολυβινυλοχλωριδίου –PVC &#10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09" y="3735221"/>
            <a:ext cx="7325315" cy="259133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11019" y="3735221"/>
            <a:ext cx="4298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Πολυμερισμός </a:t>
            </a:r>
            <a:r>
              <a:rPr lang="el-GR" dirty="0" err="1" smtClean="0">
                <a:solidFill>
                  <a:prstClr val="black"/>
                </a:solidFill>
                <a:latin typeface="Calibri"/>
                <a:cs typeface="Arial" charset="0"/>
              </a:rPr>
              <a:t>Πολυβινυλοχλωριδίου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  <a:cs typeface="Arial" charset="0"/>
              </a:rPr>
              <a:t>–</a:t>
            </a:r>
            <a:r>
              <a:rPr lang="en-US" dirty="0" smtClean="0">
                <a:solidFill>
                  <a:prstClr val="black"/>
                </a:solidFill>
                <a:latin typeface="Calibri"/>
                <a:cs typeface="Arial" charset="0"/>
              </a:rPr>
              <a:t>PVC</a:t>
            </a:r>
            <a:r>
              <a:rPr lang="el-GR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endParaRPr lang="el-GR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cxnSp>
        <p:nvCxnSpPr>
          <p:cNvPr id="9" name="Ευθεία γραμμή σύνδεσης 8"/>
          <p:cNvCxnSpPr/>
          <p:nvPr/>
        </p:nvCxnSpPr>
        <p:spPr>
          <a:xfrm>
            <a:off x="4499992" y="1340768"/>
            <a:ext cx="0" cy="2088232"/>
          </a:xfrm>
          <a:prstGeom prst="line">
            <a:avLst/>
          </a:prstGeom>
          <a:ln w="19050">
            <a:solidFill>
              <a:srgbClr val="004A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8"/>
          <p:cNvSpPr/>
          <p:nvPr/>
        </p:nvSpPr>
        <p:spPr>
          <a:xfrm>
            <a:off x="3084003" y="6381796"/>
            <a:ext cx="29523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3"/>
              </a:rPr>
              <a:t>PVC-polymerisation-2D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 smtClean="0">
                <a:solidFill>
                  <a:prstClr val="black"/>
                </a:solidFill>
                <a:latin typeface="Calibri"/>
                <a:cs typeface="Arial" charset="0"/>
                <a:hlinkClick r:id="rId4" tooltip="User:Pngbot"/>
              </a:rPr>
              <a:t>Pngbot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34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Πολυμερισμός συμπύκνωσης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2736081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/>
              <a:t>Στις αντιδράσεις συμπύκνωσης, ένα μικρό μόριο αφαιρείται κατά τη διαδικασία σχηματισμού </a:t>
            </a:r>
            <a:r>
              <a:rPr lang="el-GR" sz="2400" dirty="0" smtClean="0"/>
              <a:t>δεσμού </a:t>
            </a:r>
            <a:r>
              <a:rPr lang="el-GR" sz="2400" dirty="0"/>
              <a:t>μεταξύ </a:t>
            </a:r>
            <a:r>
              <a:rPr lang="el-GR" sz="2400" dirty="0" smtClean="0"/>
              <a:t>των μορίων δύο </a:t>
            </a:r>
            <a:r>
              <a:rPr lang="el-GR" sz="2400" dirty="0"/>
              <a:t>μονομερών. Ο όρος συμπύκνωση προέρχεται από το ότι το πιο συχνά αφαιρούμενο μόριο είναι </a:t>
            </a:r>
            <a:r>
              <a:rPr lang="el-GR" sz="2400" dirty="0" smtClean="0"/>
              <a:t>το μόριο </a:t>
            </a:r>
            <a:r>
              <a:rPr lang="el-GR" sz="2400" dirty="0"/>
              <a:t>του νερού. </a:t>
            </a:r>
            <a:r>
              <a:rPr lang="el-GR" sz="2400" dirty="0" smtClean="0"/>
              <a:t>Οπότε, μπορεί να θεωρηθεί ότι τα </a:t>
            </a:r>
            <a:r>
              <a:rPr lang="el-GR" sz="2400" dirty="0"/>
              <a:t>πολυμερή συμπύκνωσης σχηματίζονται </a:t>
            </a:r>
            <a:r>
              <a:rPr lang="el-GR" sz="2400" dirty="0" smtClean="0"/>
              <a:t>συνήθως με την ένωση </a:t>
            </a:r>
            <a:r>
              <a:rPr lang="el-GR" sz="2400" dirty="0"/>
              <a:t>μονομερών με </a:t>
            </a:r>
            <a:r>
              <a:rPr lang="el-GR" sz="2400" dirty="0" smtClean="0"/>
              <a:t>ταυτόχρονη αποβολή </a:t>
            </a:r>
            <a:r>
              <a:rPr lang="el-GR" sz="2400" dirty="0"/>
              <a:t>νερού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2050" name="Picture 2" descr="Πολυμερισμός συμπύκνωση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3" y="4221088"/>
            <a:ext cx="7610475" cy="1850901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329862" y="6167470"/>
            <a:ext cx="24842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+mn-lt"/>
                <a:cs typeface="Arial" charset="0"/>
                <a:hlinkClick r:id="rId3"/>
              </a:rPr>
              <a:t>2-amino-acidsb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+mn-lt"/>
                <a:cs typeface="Arial" charset="0"/>
                <a:hlinkClick r:id="rId4" tooltip="User:Sentausa (page does not exist)"/>
              </a:rPr>
              <a:t>Sentausa</a:t>
            </a:r>
            <a:r>
              <a:rPr lang="el-GR" sz="1200" dirty="0" smtClean="0">
                <a:solidFill>
                  <a:prstClr val="black"/>
                </a:solidFill>
                <a:latin typeface="+mn-lt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+mn-lt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+mn-lt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60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5888"/>
            <a:ext cx="9143999" cy="1080864"/>
          </a:xfrm>
        </p:spPr>
        <p:txBody>
          <a:bodyPr/>
          <a:lstStyle/>
          <a:p>
            <a:r>
              <a:rPr lang="el-GR" dirty="0" smtClean="0"/>
              <a:t>Παραδείγματα πολυμερισμού συμπύκνωσης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 lvl="0">
              <a:spcBef>
                <a:spcPts val="1200"/>
              </a:spcBef>
            </a:pPr>
            <a:r>
              <a:rPr lang="el-GR" sz="2400" dirty="0" smtClean="0"/>
              <a:t>Πολυεστέρες,</a:t>
            </a:r>
            <a:endParaRPr lang="el-GR" sz="2400" dirty="0"/>
          </a:p>
          <a:p>
            <a:pPr lvl="0">
              <a:spcBef>
                <a:spcPts val="1200"/>
              </a:spcBef>
            </a:pPr>
            <a:r>
              <a:rPr lang="el-GR" sz="2400" dirty="0"/>
              <a:t>Ρητίνες </a:t>
            </a:r>
            <a:r>
              <a:rPr lang="el-GR" sz="2400" dirty="0" err="1" smtClean="0"/>
              <a:t>αλκυδίων</a:t>
            </a:r>
            <a:r>
              <a:rPr lang="el-GR" sz="2400" dirty="0" smtClean="0"/>
              <a:t>,</a:t>
            </a:r>
            <a:endParaRPr lang="el-GR" sz="2400" dirty="0"/>
          </a:p>
          <a:p>
            <a:pPr lvl="0">
              <a:spcBef>
                <a:spcPts val="1200"/>
              </a:spcBef>
            </a:pPr>
            <a:r>
              <a:rPr lang="el-GR" sz="2400" dirty="0" err="1" smtClean="0"/>
              <a:t>Πολυαμίδια</a:t>
            </a:r>
            <a:r>
              <a:rPr lang="el-GR" sz="2400" dirty="0" smtClean="0"/>
              <a:t>,</a:t>
            </a:r>
            <a:endParaRPr lang="el-GR" sz="2400" dirty="0"/>
          </a:p>
          <a:p>
            <a:pPr lvl="0">
              <a:spcBef>
                <a:spcPts val="1200"/>
              </a:spcBef>
            </a:pPr>
            <a:r>
              <a:rPr lang="el-GR" sz="2400" dirty="0"/>
              <a:t>Σιλικόνες </a:t>
            </a:r>
            <a:r>
              <a:rPr lang="el-GR" sz="2400" dirty="0" smtClean="0"/>
              <a:t>(υγρές </a:t>
            </a:r>
            <a:r>
              <a:rPr lang="el-GR" sz="2400" dirty="0"/>
              <a:t>σιλικόνες, </a:t>
            </a:r>
            <a:r>
              <a:rPr lang="el-GR" sz="2400" dirty="0" smtClean="0"/>
              <a:t>ελαστικές σιλικόνες, σιλικόνες λιπαντικά, σιλικόνες ρητίνες ,κτλ),</a:t>
            </a:r>
            <a:endParaRPr lang="el-GR" sz="2400" dirty="0"/>
          </a:p>
          <a:p>
            <a:pPr>
              <a:spcBef>
                <a:spcPts val="1200"/>
              </a:spcBef>
            </a:pPr>
            <a:r>
              <a:rPr lang="el-GR" sz="2400" dirty="0"/>
              <a:t>Πολυμερή </a:t>
            </a:r>
            <a:r>
              <a:rPr lang="el-GR" sz="2400" dirty="0" err="1" smtClean="0"/>
              <a:t>φορμαλδεϋδης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5122" name="Picture 2" descr="χημική αντίδραση Kelva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651" y="4581128"/>
            <a:ext cx="8850698" cy="153694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3347864" y="6118076"/>
            <a:ext cx="2448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Kelvar 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5"/>
              </a:rPr>
              <a:t>reaction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6" tooltip="User:Berserkerus"/>
              </a:rPr>
              <a:t>Berserkerus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με άδεια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7"/>
              </a:rPr>
              <a:t>CC BY-SA 3.0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24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Φωτοπολυμερή </a:t>
            </a:r>
            <a:r>
              <a:rPr lang="el-GR" sz="3200" b="0" dirty="0" smtClean="0"/>
              <a:t>(1 από 4) 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Η κύρια διαφορά μεταξύ</a:t>
            </a:r>
            <a:r>
              <a:rPr lang="el-GR" sz="2400" b="1" dirty="0"/>
              <a:t> </a:t>
            </a:r>
            <a:r>
              <a:rPr lang="el-GR" sz="2400" b="1" dirty="0" err="1"/>
              <a:t>φωτοπολυμερών</a:t>
            </a:r>
            <a:r>
              <a:rPr lang="el-GR" sz="2400" b="1" dirty="0"/>
              <a:t> </a:t>
            </a:r>
            <a:r>
              <a:rPr lang="el-GR" sz="2400" dirty="0"/>
              <a:t>και άλλων τύπων πολυμερών είναι το ότι </a:t>
            </a:r>
            <a:r>
              <a:rPr lang="el-GR" sz="2400" dirty="0" smtClean="0"/>
              <a:t>αυτά διεγείρονται με την ακτινοβολία κατάλληλης συχνότητας. Σε αυτή την περίπτωση, για </a:t>
            </a:r>
            <a:r>
              <a:rPr lang="el-GR" sz="2400" dirty="0"/>
              <a:t>να </a:t>
            </a:r>
            <a:r>
              <a:rPr lang="el-GR" sz="2400" dirty="0" smtClean="0"/>
              <a:t>πραγματοποιηθούν οι </a:t>
            </a:r>
            <a:r>
              <a:rPr lang="el-GR" sz="2400" dirty="0"/>
              <a:t>χημικές </a:t>
            </a:r>
            <a:r>
              <a:rPr lang="el-GR" sz="2400" dirty="0" smtClean="0"/>
              <a:t>αντιδράσεις, πρέπει τα </a:t>
            </a:r>
            <a:r>
              <a:rPr lang="el-GR" sz="2400" dirty="0"/>
              <a:t>μόρια των μονομερών </a:t>
            </a:r>
            <a:r>
              <a:rPr lang="el-GR" sz="2400" dirty="0" smtClean="0"/>
              <a:t>να απορροφήσουν </a:t>
            </a:r>
            <a:r>
              <a:rPr lang="el-GR" sz="2400" dirty="0"/>
              <a:t>φως </a:t>
            </a:r>
            <a:r>
              <a:rPr lang="el-GR" sz="2400" dirty="0" smtClean="0"/>
              <a:t>κατάλληλης συχνότητας, ώστε να διεγερθούν και </a:t>
            </a:r>
            <a:r>
              <a:rPr lang="el-GR" sz="2400" dirty="0"/>
              <a:t>να αντιδράσουν μεταξύ τους </a:t>
            </a:r>
            <a:r>
              <a:rPr lang="el-GR" sz="2400" dirty="0" smtClean="0"/>
              <a:t>δημιουργώντας πολυμερή.</a:t>
            </a:r>
          </a:p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/>
              <a:t>Οι αντιδράσεις </a:t>
            </a:r>
            <a:r>
              <a:rPr lang="el-GR" sz="2400" dirty="0" err="1"/>
              <a:t>φωτοπολυμερισμού</a:t>
            </a:r>
            <a:r>
              <a:rPr lang="el-GR" sz="2400" dirty="0"/>
              <a:t> χρησιμοποιούνται για να σκληραίνουν με UV, μελάνια, βερνίκια και κόλλες, οπότε η σκλήρυνση είναι </a:t>
            </a:r>
            <a:r>
              <a:rPr lang="el-GR" sz="2400" dirty="0" smtClean="0"/>
              <a:t>στιγμιαία.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31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smtClean="0"/>
              <a:t>Παραδείγματα πολυμερών στις Γραφικές Τέχνες</a:t>
            </a:r>
            <a:r>
              <a:rPr lang="en-US" dirty="0" smtClean="0"/>
              <a:t> </a:t>
            </a:r>
            <a:r>
              <a:rPr lang="el-GR" sz="3200" b="0" dirty="0" smtClean="0"/>
              <a:t>(2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75250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Η </a:t>
            </a:r>
            <a:r>
              <a:rPr lang="el-GR" sz="2400" dirty="0"/>
              <a:t>αυξανόμενη χρήση πολυμερών στη συσκευασία οδήγησε τις βιομηχανίες </a:t>
            </a:r>
            <a:r>
              <a:rPr lang="el-GR" sz="2400" dirty="0" smtClean="0"/>
              <a:t>στην παραγωγή νέων προϊόντων. </a:t>
            </a:r>
            <a:r>
              <a:rPr lang="el-GR" sz="2400" dirty="0"/>
              <a:t>Τα εύκαμπτα υλικά συσκευασίας όπως </a:t>
            </a:r>
            <a:r>
              <a:rPr lang="el-GR" sz="2400" dirty="0" smtClean="0"/>
              <a:t>για παράδειγμα το </a:t>
            </a:r>
            <a:r>
              <a:rPr lang="el-GR" sz="2400" dirty="0"/>
              <a:t>σελοφάν, το πολυπροπυλένιο, οι πολυεστέρες, το πολυαιθυλένιο και το PVC (</a:t>
            </a:r>
            <a:r>
              <a:rPr lang="el-GR" sz="2400" dirty="0" err="1"/>
              <a:t>πολυβινυλοχλωρίδιο</a:t>
            </a:r>
            <a:r>
              <a:rPr lang="el-GR" sz="2400" dirty="0"/>
              <a:t>) προσφέρουν ασφαλή συσκευασία και μπορούν να εκτυπωθούν με </a:t>
            </a:r>
            <a:r>
              <a:rPr lang="el-GR" sz="2400" dirty="0" smtClean="0"/>
              <a:t>έντονα έγχρωμα </a:t>
            </a:r>
            <a:r>
              <a:rPr lang="el-GR" sz="2400" dirty="0"/>
              <a:t>μελάνια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14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Φωτοπολυμερή </a:t>
            </a:r>
            <a:r>
              <a:rPr lang="el-GR" sz="3200" b="0" dirty="0" smtClean="0"/>
              <a:t>(2 </a:t>
            </a:r>
            <a:r>
              <a:rPr lang="el-GR" sz="3200" b="0" dirty="0"/>
              <a:t>από </a:t>
            </a:r>
            <a:r>
              <a:rPr lang="el-GR" sz="3200" b="0" dirty="0" smtClean="0"/>
              <a:t>4)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Σε αυτή την περίπτωση, απαιτείται η προσθήκη </a:t>
            </a:r>
            <a:r>
              <a:rPr lang="el-GR" sz="2400" b="1" dirty="0" err="1"/>
              <a:t>φωτοεκκινητών</a:t>
            </a:r>
            <a:r>
              <a:rPr lang="el-GR" sz="2400" dirty="0"/>
              <a:t> που απορροφούν φως και παράγουν </a:t>
            </a:r>
            <a:r>
              <a:rPr lang="el-GR" sz="2400" b="1" dirty="0"/>
              <a:t>ενεργές ρίζες</a:t>
            </a:r>
            <a:r>
              <a:rPr lang="el-GR" sz="2400" dirty="0"/>
              <a:t>. Επειδή </a:t>
            </a:r>
            <a:r>
              <a:rPr lang="el-GR" sz="2400" dirty="0" smtClean="0"/>
              <a:t>τα </a:t>
            </a:r>
            <a:r>
              <a:rPr lang="el-GR" sz="2400" dirty="0"/>
              <a:t>ακόρεστα μόρια </a:t>
            </a:r>
            <a:r>
              <a:rPr lang="el-GR" sz="2400" dirty="0" smtClean="0"/>
              <a:t>των μονομερών χρειάζονται επαρκή </a:t>
            </a:r>
            <a:r>
              <a:rPr lang="el-GR" sz="2400" dirty="0"/>
              <a:t>ενέργεια για διέγερση και καταστροφή </a:t>
            </a:r>
            <a:r>
              <a:rPr lang="el-GR" sz="2400" dirty="0" smtClean="0"/>
              <a:t>των αρχικών δεσμών τους, προκειμένου να δώσουν τα προϊόντα -πολυμερή -, </a:t>
            </a:r>
            <a:r>
              <a:rPr lang="el-GR" sz="2400" dirty="0"/>
              <a:t>το ορατό φως δεν </a:t>
            </a:r>
            <a:r>
              <a:rPr lang="el-GR" sz="2400" dirty="0" smtClean="0"/>
              <a:t>τους αρκεί</a:t>
            </a:r>
            <a:r>
              <a:rPr lang="el-GR" sz="2400" dirty="0"/>
              <a:t>, </a:t>
            </a:r>
            <a:r>
              <a:rPr lang="el-GR" sz="2400" dirty="0" smtClean="0"/>
              <a:t>οπότε χρειάζονται </a:t>
            </a:r>
            <a:r>
              <a:rPr lang="el-GR" sz="2400" dirty="0"/>
              <a:t>συχνότητες του υπεριώδους </a:t>
            </a:r>
            <a:r>
              <a:rPr lang="el-GR" sz="2400" dirty="0" smtClean="0"/>
              <a:t>φάσματος και για το λόγο αυτό χρησιμοποιούνται κατάλληλες λάμπες </a:t>
            </a:r>
            <a:r>
              <a:rPr lang="en-US" sz="2400" dirty="0" smtClean="0"/>
              <a:t>UV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29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Φωτοπολυμερή </a:t>
            </a:r>
            <a:r>
              <a:rPr lang="el-GR" sz="3200" b="0" dirty="0" smtClean="0"/>
              <a:t>(3 </a:t>
            </a:r>
            <a:r>
              <a:rPr lang="el-GR" sz="3200" b="0" dirty="0"/>
              <a:t>από </a:t>
            </a:r>
            <a:r>
              <a:rPr lang="el-GR" sz="3200" b="0" dirty="0" smtClean="0"/>
              <a:t>4)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67544" y="1196752"/>
            <a:ext cx="8568952" cy="5544393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Γενικά, </a:t>
            </a:r>
            <a:r>
              <a:rPr lang="el-GR" sz="2400" dirty="0"/>
              <a:t>πρέπει να αποφεύγονται </a:t>
            </a:r>
            <a:r>
              <a:rPr lang="el-GR" sz="2400" dirty="0" smtClean="0"/>
              <a:t>τα μήκη </a:t>
            </a:r>
            <a:r>
              <a:rPr lang="el-GR" sz="2400" dirty="0"/>
              <a:t>κύματος μικρότερα των </a:t>
            </a:r>
            <a:r>
              <a:rPr lang="en-US" sz="2400" dirty="0" smtClean="0"/>
              <a:t>UV</a:t>
            </a:r>
            <a:r>
              <a:rPr lang="el-GR" sz="2400" dirty="0" smtClean="0"/>
              <a:t>, </a:t>
            </a:r>
            <a:r>
              <a:rPr lang="el-GR" sz="2400" dirty="0"/>
              <a:t>επειδή </a:t>
            </a:r>
            <a:r>
              <a:rPr lang="el-GR" sz="2400" dirty="0" smtClean="0"/>
              <a:t>αντιστοιχούν σε συχνότητες επικίνδυνες </a:t>
            </a:r>
            <a:r>
              <a:rPr lang="el-GR" sz="2400" dirty="0"/>
              <a:t>για την υγεία. </a:t>
            </a:r>
            <a:r>
              <a:rPr lang="el-GR" sz="2400" dirty="0" smtClean="0"/>
              <a:t>Παρόλα αυτά</a:t>
            </a:r>
            <a:r>
              <a:rPr lang="el-GR" sz="2400" i="1" dirty="0" smtClean="0"/>
              <a:t> </a:t>
            </a:r>
            <a:r>
              <a:rPr lang="el-GR" sz="2400" dirty="0" smtClean="0"/>
              <a:t>ορισμένες φορές για ειδικά μελάνια που εκτυπώνονται σε μεγάλο πάχος, χρησιμοποιούνται </a:t>
            </a:r>
            <a:r>
              <a:rPr lang="el-GR" sz="2400" dirty="0"/>
              <a:t>οι </a:t>
            </a:r>
            <a:r>
              <a:rPr lang="el-GR" sz="2400" dirty="0" smtClean="0"/>
              <a:t>δέσμες ηλεκτρονίων. Αυτές είναι, επίσης, επικίνδυνες επειδή μπορούν να παράγουν ακτίνες Χ.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39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Φωτοπολυμερή </a:t>
            </a:r>
            <a:r>
              <a:rPr lang="el-GR" sz="3200" b="0" dirty="0" smtClean="0"/>
              <a:t>(4 </a:t>
            </a:r>
            <a:r>
              <a:rPr lang="el-GR" sz="3200" b="0" dirty="0"/>
              <a:t>από </a:t>
            </a:r>
            <a:r>
              <a:rPr lang="el-GR" sz="3200" b="0" dirty="0" smtClean="0"/>
              <a:t>4)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5410944" cy="5040313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Για την κατασκευή των εύκαμπτων πλακών εκτύπωσης χρησιμοποιείται UV ακτινοβολία για τον πολυμερισμό, οπότε δημιουργείται διαφορά μεταξύ </a:t>
            </a:r>
            <a:r>
              <a:rPr lang="el-GR" sz="2400" dirty="0"/>
              <a:t>φωτισμένου και αφώτιστου </a:t>
            </a:r>
            <a:r>
              <a:rPr lang="el-GR" sz="2400" dirty="0" smtClean="0"/>
              <a:t>υλικού. </a:t>
            </a:r>
            <a:r>
              <a:rPr lang="el-GR" sz="2400" dirty="0"/>
              <a:t>Η επιφάνεια που δε φωτίζεται </a:t>
            </a:r>
            <a:r>
              <a:rPr lang="el-GR" sz="2400" dirty="0" smtClean="0"/>
              <a:t>παραμένει μαλακή </a:t>
            </a:r>
            <a:r>
              <a:rPr lang="el-GR" sz="2400" dirty="0"/>
              <a:t>και μπορεί </a:t>
            </a:r>
            <a:r>
              <a:rPr lang="el-GR" sz="2400" dirty="0" smtClean="0"/>
              <a:t>να απομακρυνθεί </a:t>
            </a:r>
            <a:r>
              <a:rPr lang="el-GR" sz="2400" dirty="0"/>
              <a:t>με το κατάλληλο </a:t>
            </a:r>
            <a:r>
              <a:rPr lang="el-GR" sz="2400" dirty="0" smtClean="0"/>
              <a:t>διαλυτικό και βούρτσα, ενώ στην αδιάλυτη επιφάνεια (φωτισμένη) δημιουργείται η εικόνα - θέμα </a:t>
            </a:r>
            <a:r>
              <a:rPr lang="el-GR" sz="2400" dirty="0"/>
              <a:t>που θα </a:t>
            </a:r>
            <a:r>
              <a:rPr lang="el-GR" sz="2400" dirty="0" smtClean="0"/>
              <a:t>δεχτεί το </a:t>
            </a:r>
            <a:r>
              <a:rPr lang="el-GR" sz="2400" dirty="0"/>
              <a:t>μελάνι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pic>
        <p:nvPicPr>
          <p:cNvPr id="6" name="Picture 2" descr="πλάκα φλεξογραφί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772" y="1556792"/>
            <a:ext cx="3263708" cy="24482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928712" y="4004162"/>
            <a:ext cx="2663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Flexography-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Platecloseup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Guidod"/>
              </a:rPr>
              <a:t>Guidod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1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smtClean="0"/>
              <a:t>Βιβλιογραφία </a:t>
            </a:r>
          </a:p>
        </p:txBody>
      </p:sp>
      <p:sp>
        <p:nvSpPr>
          <p:cNvPr id="14339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z="2400" dirty="0" smtClean="0"/>
              <a:t>Γενική Χημεία, </a:t>
            </a:r>
            <a:r>
              <a:rPr lang="en-US" sz="2400" dirty="0" smtClean="0"/>
              <a:t>D</a:t>
            </a:r>
            <a:r>
              <a:rPr lang="el-GR" sz="2400" dirty="0" smtClean="0"/>
              <a:t>. </a:t>
            </a:r>
            <a:r>
              <a:rPr lang="en-US" sz="2400" dirty="0" smtClean="0"/>
              <a:t>Ebbing</a:t>
            </a:r>
            <a:r>
              <a:rPr lang="el-GR" sz="2400" dirty="0" smtClean="0"/>
              <a:t>, </a:t>
            </a:r>
            <a:r>
              <a:rPr lang="en-US" sz="2400" dirty="0" smtClean="0"/>
              <a:t>S</a:t>
            </a:r>
            <a:r>
              <a:rPr lang="el-GR" sz="2400" dirty="0" smtClean="0"/>
              <a:t>. </a:t>
            </a:r>
            <a:r>
              <a:rPr lang="en-US" sz="2400" dirty="0" smtClean="0"/>
              <a:t>Gammon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Τραυλός, Αθήνα, 2011.</a:t>
            </a:r>
          </a:p>
          <a:p>
            <a:pPr lvl="0"/>
            <a:r>
              <a:rPr lang="el-GR" sz="2400" dirty="0" smtClean="0"/>
              <a:t>Χημεία Γραφικών Τεχνών, Ν. </a:t>
            </a:r>
            <a:r>
              <a:rPr lang="el-GR" sz="2400" dirty="0" err="1" smtClean="0"/>
              <a:t>Καρακασίδη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Αθήνα 2005.</a:t>
            </a:r>
          </a:p>
          <a:p>
            <a:pPr lvl="0"/>
            <a:r>
              <a:rPr lang="el-GR" sz="2400" dirty="0" smtClean="0"/>
              <a:t>Χημεία, Εισαγωγικές Έννοιες, Ε. Λυμπεράκη,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</a:t>
            </a:r>
            <a:r>
              <a:rPr lang="el-GR" sz="2400" dirty="0" err="1" smtClean="0"/>
              <a:t>Αλτιντζή</a:t>
            </a:r>
            <a:r>
              <a:rPr lang="el-GR" sz="2400" dirty="0" smtClean="0"/>
              <a:t>, </a:t>
            </a:r>
            <a:r>
              <a:rPr lang="el-GR" sz="2400" dirty="0" err="1" smtClean="0"/>
              <a:t>Σίνδος</a:t>
            </a:r>
            <a:r>
              <a:rPr lang="el-GR" sz="2400" dirty="0" smtClean="0"/>
              <a:t>, 2009.</a:t>
            </a:r>
          </a:p>
          <a:p>
            <a:pPr lvl="0"/>
            <a:r>
              <a:rPr lang="el-GR" sz="2400" dirty="0" smtClean="0"/>
              <a:t>Χημεία Εκτυπώσεων, </a:t>
            </a:r>
            <a:r>
              <a:rPr lang="en-GB" sz="2400" dirty="0" smtClean="0"/>
              <a:t>Thompson</a:t>
            </a:r>
            <a:r>
              <a:rPr lang="el-GR" sz="2400" dirty="0" smtClean="0"/>
              <a:t>, </a:t>
            </a:r>
            <a:r>
              <a:rPr lang="en-GB" sz="2400" dirty="0" smtClean="0"/>
              <a:t>B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ΙΩΝ, 1998. </a:t>
            </a:r>
          </a:p>
          <a:p>
            <a:pPr lvl="0"/>
            <a:r>
              <a:rPr lang="el-GR" sz="2400" dirty="0" smtClean="0"/>
              <a:t>Οργανική Χημεία,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Meislich</a:t>
            </a:r>
            <a:r>
              <a:rPr lang="el-GR" sz="2400" dirty="0" smtClean="0"/>
              <a:t>, </a:t>
            </a:r>
            <a:r>
              <a:rPr lang="en-US" sz="2400" dirty="0" smtClean="0"/>
              <a:t>H</a:t>
            </a:r>
            <a:r>
              <a:rPr lang="el-GR" sz="2400" dirty="0" smtClean="0"/>
              <a:t>. </a:t>
            </a:r>
            <a:r>
              <a:rPr lang="en-US" sz="2400" dirty="0" err="1" smtClean="0"/>
              <a:t>Nechamkin</a:t>
            </a:r>
            <a:r>
              <a:rPr lang="el-GR" sz="2400" dirty="0" smtClean="0"/>
              <a:t>, </a:t>
            </a:r>
            <a:r>
              <a:rPr lang="en-US" sz="2400" dirty="0" smtClean="0"/>
              <a:t>J</a:t>
            </a:r>
            <a:r>
              <a:rPr lang="el-GR" sz="2400" dirty="0" smtClean="0"/>
              <a:t>. </a:t>
            </a:r>
            <a:r>
              <a:rPr lang="en-US" sz="2400" dirty="0" err="1" smtClean="0"/>
              <a:t>Shrefkin</a:t>
            </a:r>
            <a:r>
              <a:rPr lang="el-GR" sz="2400" dirty="0" smtClean="0"/>
              <a:t>, ΕΣΠΙ Εκδοτική, Αθήνα, 1999. </a:t>
            </a:r>
          </a:p>
          <a:p>
            <a:pPr lvl="0"/>
            <a:r>
              <a:rPr lang="el-GR" sz="2400" dirty="0" smtClean="0"/>
              <a:t>Χημεία, Κ. </a:t>
            </a:r>
            <a:r>
              <a:rPr lang="el-GR" sz="2400" dirty="0" err="1" smtClean="0"/>
              <a:t>Σαλτερής</a:t>
            </a:r>
            <a:r>
              <a:rPr lang="el-GR" sz="2400" dirty="0" smtClean="0"/>
              <a:t>, </a:t>
            </a:r>
            <a:r>
              <a:rPr lang="el-GR" sz="2400" dirty="0" err="1" smtClean="0"/>
              <a:t>εκδ</a:t>
            </a:r>
            <a:r>
              <a:rPr lang="el-GR" sz="2400" dirty="0" smtClean="0"/>
              <a:t>. Σαββάλας, Αθήνα, 2001.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880E5B-78ED-4525-A392-0373376B8024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85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9" name="Ομάδα 8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10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2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 2014. </a:t>
            </a:r>
            <a:r>
              <a:rPr lang="el-GR" sz="2000" dirty="0" err="1" smtClean="0"/>
              <a:t>Σταματίνα</a:t>
            </a:r>
            <a:r>
              <a:rPr lang="el-GR" sz="2000" dirty="0" smtClean="0"/>
              <a:t> Θεοχάρη</a:t>
            </a:r>
            <a:r>
              <a:rPr lang="el-GR" sz="2000" dirty="0"/>
              <a:t>. </a:t>
            </a:r>
            <a:r>
              <a:rPr lang="el-GR" sz="2000" dirty="0" smtClean="0"/>
              <a:t>«</a:t>
            </a:r>
            <a:r>
              <a:rPr lang="el-GR" sz="2000" dirty="0"/>
              <a:t>Χημεία Γραφικών </a:t>
            </a:r>
            <a:r>
              <a:rPr lang="el-GR" sz="2000" dirty="0" smtClean="0"/>
              <a:t>Τεχνών (</a:t>
            </a:r>
            <a:r>
              <a:rPr lang="el-GR" sz="2000" dirty="0"/>
              <a:t>Θ</a:t>
            </a:r>
            <a:r>
              <a:rPr lang="el-GR" sz="2000" dirty="0" smtClean="0"/>
              <a:t>). Ενότητα 13</a:t>
            </a:r>
            <a:r>
              <a:rPr lang="en-US" sz="2000" dirty="0" smtClean="0"/>
              <a:t>:</a:t>
            </a:r>
            <a:r>
              <a:rPr lang="el-GR" sz="2000" dirty="0" smtClean="0"/>
              <a:t> </a:t>
            </a:r>
            <a:r>
              <a:rPr lang="el-GR" altLang="el-GR" sz="2000" dirty="0" smtClean="0"/>
              <a:t>Πολυμερή</a:t>
            </a:r>
            <a:r>
              <a:rPr lang="el-GR" sz="2000" dirty="0" smtClean="0"/>
              <a:t>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172819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 τα οποία εμπεριέχονται σε αυτό και τα οποία αναφέρονται μαζί με τους όρους χρήσης τους στο «Σημείωμα Χρήσης Έργων Τρίτων</a:t>
            </a:r>
            <a:r>
              <a:rPr lang="el-GR" sz="1800" dirty="0" smtClean="0"/>
              <a:t>».                     </a:t>
            </a:r>
          </a:p>
          <a:p>
            <a:pPr marL="0" indent="0">
              <a:buNone/>
            </a:pPr>
            <a:endParaRPr lang="el-GR" sz="1800" dirty="0"/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555008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155448"/>
            <a:ext cx="9036496" cy="3456384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r>
              <a:rPr lang="el-GR" dirty="0">
                <a:latin typeface="+mn-lt"/>
              </a:rPr>
              <a:t>[1] http://</a:t>
            </a:r>
            <a:r>
              <a:rPr lang="el-GR" dirty="0" smtClean="0">
                <a:latin typeface="+mn-lt"/>
              </a:rPr>
              <a:t>creativecommons.org/licenses/από-nc-sa/4.0</a:t>
            </a:r>
            <a:r>
              <a:rPr lang="el-GR" dirty="0">
                <a:latin typeface="+mn-lt"/>
              </a:rPr>
              <a:t>/ </a:t>
            </a:r>
            <a:endParaRPr lang="en-US" dirty="0" smtClean="0">
              <a:latin typeface="+mn-lt"/>
            </a:endParaRPr>
          </a:p>
          <a:p>
            <a:endParaRPr lang="el-GR" dirty="0">
              <a:latin typeface="+mn-lt"/>
            </a:endParaRPr>
          </a:p>
          <a:p>
            <a:r>
              <a:rPr lang="el-GR" dirty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l-GR" dirty="0">
              <a:latin typeface="+mn-lt"/>
            </a:endParaRPr>
          </a:p>
          <a:p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080864"/>
          </a:xfrm>
        </p:spPr>
        <p:txBody>
          <a:bodyPr/>
          <a:lstStyle/>
          <a:p>
            <a:r>
              <a:rPr lang="el-GR" dirty="0" smtClean="0"/>
              <a:t>Παραδείγματα πολυμερών στις Γραφικές Τέχνες</a:t>
            </a:r>
            <a:r>
              <a:rPr lang="en-US" dirty="0" smtClean="0"/>
              <a:t> </a:t>
            </a:r>
            <a:r>
              <a:rPr lang="el-GR" sz="3200" b="0" dirty="0" smtClean="0"/>
              <a:t>(3 από 3)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4752504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el-GR" sz="2400" dirty="0" smtClean="0"/>
              <a:t>Οι </a:t>
            </a:r>
            <a:r>
              <a:rPr lang="el-GR" sz="2400" dirty="0"/>
              <a:t>ελαστικοί κύλινδροι εκτύπωσης, οι πλάκες </a:t>
            </a:r>
            <a:r>
              <a:rPr lang="el-GR" sz="2400" dirty="0" err="1"/>
              <a:t>φλεξογραφίας</a:t>
            </a:r>
            <a:r>
              <a:rPr lang="el-GR" sz="2400" dirty="0"/>
              <a:t>, οι μη μεταλλικές πλάκες πολυεστέρα και τα φωτοευπαθή </a:t>
            </a:r>
            <a:r>
              <a:rPr lang="el-GR" sz="2400" dirty="0" err="1"/>
              <a:t>επικαλυπτικά</a:t>
            </a:r>
            <a:r>
              <a:rPr lang="el-GR" sz="2400" dirty="0"/>
              <a:t> </a:t>
            </a:r>
            <a:r>
              <a:rPr lang="el-GR" sz="2400" dirty="0" smtClean="0"/>
              <a:t>για την μεταφορά της εικόνας, </a:t>
            </a:r>
            <a:r>
              <a:rPr lang="el-GR" sz="2400" dirty="0"/>
              <a:t>οι </a:t>
            </a:r>
            <a:r>
              <a:rPr lang="el-GR" sz="2400" dirty="0" smtClean="0"/>
              <a:t>κόλλες και διάφορα άλλα υλικά </a:t>
            </a:r>
            <a:r>
              <a:rPr lang="el-GR" sz="2400" dirty="0"/>
              <a:t>επικάλυψης είναι προϊόντα της τεχνολογίας των </a:t>
            </a:r>
            <a:r>
              <a:rPr lang="el-GR" sz="2400" dirty="0" smtClean="0"/>
              <a:t>πολυμερών.</a:t>
            </a:r>
            <a:endParaRPr lang="el-GR" sz="2400" dirty="0"/>
          </a:p>
        </p:txBody>
      </p:sp>
      <p:pic>
        <p:nvPicPr>
          <p:cNvPr id="6" name="Picture 2" descr="πλάκα φλεξογραφίας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556792"/>
            <a:ext cx="3456384" cy="25928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688359" y="4158185"/>
            <a:ext cx="2663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Flexography-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Platecloseup</a:t>
            </a:r>
            <a:r>
              <a:rPr lang="en-US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Guidod"/>
              </a:rPr>
              <a:t>Guidod</a:t>
            </a:r>
            <a:r>
              <a:rPr lang="el-GR" sz="1200" dirty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82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Πολυμερές 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b="1" dirty="0" smtClean="0"/>
                  <a:t>Πολυμερές</a:t>
                </a:r>
                <a:r>
                  <a:rPr lang="el-GR" sz="2400" dirty="0"/>
                  <a:t> λέγεται ένα υλικό, μια χημική ένωση, που αποτελείται από πολύ μεγάλα μόρια σχηματισμένα από μικρότερα που επαναλαμβάνονται, που λέγονται </a:t>
                </a:r>
                <a:r>
                  <a:rPr lang="el-GR" sz="2400" b="1" dirty="0"/>
                  <a:t>μονομερείς</a:t>
                </a:r>
                <a:r>
                  <a:rPr lang="el-GR" sz="2400" dirty="0"/>
                  <a:t> μονάδες. Όσο πιο μεγάλος είναι ο αριθμός των μονομερών που αποτελούν το πολυμερές, τόσο μεγαλύτερη είναι η μοριακή του μάζα. Ένα γιγαντιαίο μόριο μπορεί να έχει μια σχετικά μεγάλη μοριακή μάζα πολλών εκατοντάδων χιλιάδων. </a:t>
                </a:r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/>
                  <a:t>Για παράδειγμα οι δομικές μονάδες του πολυαιθυλενίου είναι το </a:t>
                </a:r>
                <a:r>
                  <a:rPr lang="el-GR" sz="2400" dirty="0" smtClean="0"/>
                  <a:t>αιθυλένιο:</a:t>
                </a:r>
                <a:endParaRPr lang="el-GR" sz="2400" dirty="0" smtClean="0"/>
              </a:p>
              <a:p>
                <a:pPr marL="0" indent="0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𝒏𝑪𝑯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400" b="1" i="1" smtClean="0">
                          <a:latin typeface="Cambria Math"/>
                        </a:rPr>
                        <m:t>= </m:t>
                      </m:r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/>
                            </a:rPr>
                            <m:t>𝑪𝑯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/>
                            </a:rPr>
                            <m:t>𝟐</m:t>
                          </m:r>
                        </m:sub>
                      </m:sSub>
                      <m:r>
                        <a:rPr lang="el-GR" sz="2400" b="1" i="1" smtClean="0">
                          <a:latin typeface="Cambria Math"/>
                        </a:rPr>
                        <m:t> </m:t>
                      </m:r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→− </m:t>
                      </m:r>
                      <m:sSub>
                        <m:sSubPr>
                          <m:ctrlPr>
                            <a:rPr lang="el-GR" sz="2400" b="1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l-GR" sz="2400" b="1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𝑪𝑯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l-GR" sz="2400" b="1" i="1">
                                  <a:latin typeface="Cambria Math"/>
                                  <a:ea typeface="Cambria Math"/>
                                </a:rPr>
                                <m:t> − </m:t>
                              </m:r>
                              <m:sSub>
                                <m:sSubPr>
                                  <m:ctrlPr>
                                    <a:rPr lang="el-GR" sz="2400" b="1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𝑪𝑯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/>
                                      <a:ea typeface="Cambria Math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400" b="1" i="1" smtClean="0">
                              <a:latin typeface="Cambria Math"/>
                              <a:ea typeface="Cambria Math"/>
                            </a:rPr>
                            <m:t>𝒏</m:t>
                          </m:r>
                        </m:sub>
                      </m:sSub>
                      <m:r>
                        <a:rPr lang="el-GR" sz="2400" b="1" i="1" smtClean="0">
                          <a:latin typeface="Cambria Math"/>
                          <a:ea typeface="Cambria Math"/>
                        </a:rPr>
                        <m:t>−</m:t>
                      </m:r>
                    </m:oMath>
                  </m:oMathPara>
                </a14:m>
                <a:endParaRPr lang="en-US" sz="2400" b="1" dirty="0" smtClean="0"/>
              </a:p>
              <a:p>
                <a:pPr marL="0" indent="0" algn="ctr">
                  <a:lnSpc>
                    <a:spcPct val="114000"/>
                  </a:lnSpc>
                  <a:spcBef>
                    <a:spcPts val="1200"/>
                  </a:spcBef>
                  <a:buNone/>
                </a:pPr>
                <a:r>
                  <a:rPr lang="el-GR" sz="2400" dirty="0" smtClean="0"/>
                  <a:t>Αιθυλένιο (μονομερές) </a:t>
                </a:r>
                <a:r>
                  <a:rPr lang="el-GR" sz="2400" dirty="0" smtClean="0">
                    <a:sym typeface="Wingdings" panose="05000000000000000000" pitchFamily="2" charset="2"/>
                  </a:rPr>
                  <a:t> πολυαιθυλένιο (πολυμερές)</a:t>
                </a:r>
                <a:endParaRPr lang="el-GR" sz="2400" dirty="0"/>
              </a:p>
            </p:txBody>
          </p:sp>
        </mc:Choice>
        <mc:Fallback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1111" t="-484" r="-889" b="-108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1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Πλαστικό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196975"/>
            <a:ext cx="4186808" cy="5040313"/>
          </a:xfrm>
        </p:spPr>
        <p:txBody>
          <a:bodyPr/>
          <a:lstStyle/>
          <a:p>
            <a:pPr marL="0" indent="0">
              <a:lnSpc>
                <a:spcPct val="120000"/>
              </a:lnSpc>
              <a:buNone/>
            </a:pPr>
            <a:r>
              <a:rPr lang="el-GR" sz="2400" dirty="0"/>
              <a:t>Σαν </a:t>
            </a:r>
            <a:r>
              <a:rPr lang="el-GR" sz="2400" b="1" dirty="0"/>
              <a:t>πλαστικό</a:t>
            </a:r>
            <a:r>
              <a:rPr lang="el-GR" sz="2400" dirty="0"/>
              <a:t> ορίζεται ένα στερεό οργανικό υλικό που γίνεται εύπλαστο όταν θερμανθεί, </a:t>
            </a:r>
            <a:r>
              <a:rPr lang="el-GR" sz="2400" dirty="0" smtClean="0"/>
              <a:t>οπότε μπορεί </a:t>
            </a:r>
            <a:r>
              <a:rPr lang="el-GR" sz="2400" dirty="0"/>
              <a:t>να </a:t>
            </a:r>
            <a:r>
              <a:rPr lang="el-GR" sz="2400" dirty="0" err="1"/>
              <a:t>χυτευθεί</a:t>
            </a:r>
            <a:r>
              <a:rPr lang="el-GR" sz="2400" dirty="0"/>
              <a:t> σε καλούπι, να υποστεί εξώθηση σε σωλήνες ή να διαμορφωθεί σε λεπτά φύλλα </a:t>
            </a:r>
            <a:r>
              <a:rPr lang="el-GR" sz="2400" dirty="0" smtClean="0"/>
              <a:t>ή να επικαλύψει επιφάνειες.</a:t>
            </a:r>
            <a:endParaRPr lang="el-GR" sz="2400" dirty="0"/>
          </a:p>
        </p:txBody>
      </p:sp>
      <p:pic>
        <p:nvPicPr>
          <p:cNvPr id="1026" name="Picture 2" descr="πλαστικό εξάρτημα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72" r="19853"/>
          <a:stretch/>
        </p:blipFill>
        <p:spPr bwMode="auto">
          <a:xfrm>
            <a:off x="5196891" y="1340768"/>
            <a:ext cx="3120993" cy="394894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8"/>
          <p:cNvSpPr/>
          <p:nvPr/>
        </p:nvSpPr>
        <p:spPr>
          <a:xfrm>
            <a:off x="5425474" y="5427736"/>
            <a:ext cx="2663825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“</a:t>
            </a:r>
            <a:r>
              <a:rPr lang="en-US" sz="1200" dirty="0" smtClean="0">
                <a:solidFill>
                  <a:prstClr val="black"/>
                </a:solidFill>
                <a:latin typeface="Calibri"/>
                <a:cs typeface="Arial" charset="0"/>
                <a:hlinkClick r:id="rId4"/>
              </a:rPr>
              <a:t>PlasticDamage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”,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από</a:t>
            </a:r>
            <a:r>
              <a:rPr lang="en-US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 </a:t>
            </a:r>
            <a:r>
              <a:rPr lang="en-US" sz="1200" dirty="0" err="1">
                <a:solidFill>
                  <a:prstClr val="black"/>
                </a:solidFill>
                <a:latin typeface="Calibri"/>
                <a:cs typeface="Arial" charset="0"/>
                <a:hlinkClick r:id="rId5" tooltip="User:Shiftgearbox (page does not exist)"/>
              </a:rPr>
              <a:t>Shiftgearbox</a:t>
            </a:r>
            <a:r>
              <a:rPr lang="el-GR" sz="1200" dirty="0" smtClean="0">
                <a:solidFill>
                  <a:prstClr val="black"/>
                </a:solidFill>
                <a:latin typeface="Calibri"/>
                <a:cs typeface="Arial" charset="0"/>
              </a:rPr>
              <a:t> </a:t>
            </a:r>
            <a:r>
              <a:rPr lang="el-GR" sz="1200" dirty="0" smtClean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διαθέσιμο </a:t>
            </a:r>
            <a:r>
              <a:rPr lang="el-GR" sz="12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/>
                <a:cs typeface="Arial" charset="0"/>
              </a:rPr>
              <a:t>με ως κοινό κτήμα</a:t>
            </a:r>
            <a:endParaRPr lang="en-US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>
          <a:xfrm>
            <a:off x="6553200" y="6376243"/>
            <a:ext cx="2133600" cy="365125"/>
          </a:xfrm>
        </p:spPr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81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Φυσικά και συνθετικά πολυμερή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Στα </a:t>
            </a:r>
            <a:r>
              <a:rPr lang="el-GR" sz="2400" b="1" dirty="0"/>
              <a:t>φυσικά πολυμερή </a:t>
            </a:r>
            <a:r>
              <a:rPr lang="el-GR" sz="2400" dirty="0"/>
              <a:t>ανήκουν το άμυλο, η κυτταρίνη και άλλοι πολυσακχαρίτες, οι πρωτεΐνες, όπως το μαλλί, το δέρμα και </a:t>
            </a:r>
            <a:r>
              <a:rPr lang="el-GR" sz="2400" dirty="0" smtClean="0"/>
              <a:t>οι τένοντες </a:t>
            </a:r>
            <a:r>
              <a:rPr lang="el-GR" sz="2400" dirty="0"/>
              <a:t>από όπου παράγεται η ζελατίνη (οστεόκολλα</a:t>
            </a:r>
            <a:r>
              <a:rPr lang="el-GR" sz="2400" dirty="0" smtClean="0"/>
              <a:t>), </a:t>
            </a:r>
            <a:r>
              <a:rPr lang="el-GR" sz="2400" dirty="0"/>
              <a:t>το φυσικό καουτσούκ, όπως το </a:t>
            </a:r>
            <a:r>
              <a:rPr lang="el-GR" sz="2400" dirty="0" err="1" smtClean="0"/>
              <a:t>ισοπρένιο</a:t>
            </a:r>
            <a:r>
              <a:rPr lang="el-GR" sz="2400" dirty="0" smtClean="0"/>
              <a:t> κτλ.</a:t>
            </a:r>
          </a:p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Το </a:t>
            </a:r>
            <a:r>
              <a:rPr lang="el-GR" sz="2400" dirty="0"/>
              <a:t>πεδίο των </a:t>
            </a:r>
            <a:r>
              <a:rPr lang="el-GR" sz="2400" b="1" dirty="0"/>
              <a:t>συνθετικών πολυμερών </a:t>
            </a:r>
            <a:r>
              <a:rPr lang="el-GR" sz="2400" dirty="0"/>
              <a:t>είναι </a:t>
            </a:r>
            <a:r>
              <a:rPr lang="el-GR" sz="2400" dirty="0" smtClean="0"/>
              <a:t>πολύ ευρύ </a:t>
            </a:r>
            <a:r>
              <a:rPr lang="el-GR" sz="2400" dirty="0"/>
              <a:t>και συχνά σχηματίζει </a:t>
            </a:r>
            <a:r>
              <a:rPr lang="el-GR" sz="2400" dirty="0" smtClean="0"/>
              <a:t>οικογένειες ενώσεων, όπως είναι τα </a:t>
            </a:r>
            <a:r>
              <a:rPr lang="el-GR" sz="2400" dirty="0"/>
              <a:t>πολυαιθυλένια (από ακόρεστους υδρογονάνθρακες), </a:t>
            </a:r>
            <a:r>
              <a:rPr lang="en-US" sz="2400" dirty="0"/>
              <a:t>PVC</a:t>
            </a:r>
            <a:r>
              <a:rPr lang="el-GR" sz="2400" dirty="0"/>
              <a:t> (από μονομερές βινυλοχλωρίδιο), ρητίνες </a:t>
            </a:r>
            <a:r>
              <a:rPr lang="el-GR" sz="2400" dirty="0" smtClean="0"/>
              <a:t>φαινόλης-</a:t>
            </a:r>
            <a:r>
              <a:rPr lang="el-GR" sz="2400" dirty="0" err="1" smtClean="0"/>
              <a:t>φορμαλδεϋδης </a:t>
            </a:r>
            <a:r>
              <a:rPr lang="el-GR" sz="2400" dirty="0"/>
              <a:t>(βακελίτες), μελαμίνες, </a:t>
            </a:r>
            <a:r>
              <a:rPr lang="el-GR" sz="2400" dirty="0" err="1"/>
              <a:t>πολυστυρένιο</a:t>
            </a:r>
            <a:r>
              <a:rPr lang="el-GR" sz="2400" dirty="0"/>
              <a:t> και </a:t>
            </a:r>
            <a:r>
              <a:rPr lang="el-GR" sz="2400" dirty="0" err="1"/>
              <a:t>Nylon</a:t>
            </a:r>
            <a:r>
              <a:rPr lang="el-GR" sz="2400" dirty="0" smtClean="0"/>
              <a:t>.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5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Πολυμερισμός </a:t>
            </a:r>
            <a:r>
              <a:rPr lang="el-GR" sz="3200" b="0" dirty="0" smtClean="0"/>
              <a:t>(1 από 2)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el-GR" sz="2400" dirty="0" smtClean="0"/>
              <a:t>Η διαδικασία </a:t>
            </a:r>
            <a:r>
              <a:rPr lang="el-GR" sz="2400" b="1" dirty="0" smtClean="0"/>
              <a:t>πολυμερισμού</a:t>
            </a:r>
            <a:r>
              <a:rPr lang="el-GR" sz="2400" dirty="0"/>
              <a:t>, </a:t>
            </a:r>
            <a:r>
              <a:rPr lang="el-GR" sz="2400" dirty="0" smtClean="0"/>
              <a:t>με τον οποίο </a:t>
            </a:r>
            <a:r>
              <a:rPr lang="el-GR" sz="2400" dirty="0"/>
              <a:t>σχηματίζονται γιγάντια μόρια με σύνδεση μεγάλου αριθμού απλών μονομερών μπορεί να παρασταθεί </a:t>
            </a:r>
            <a:r>
              <a:rPr lang="el-GR" sz="2400" dirty="0" smtClean="0"/>
              <a:t>απλά με ένα διάγραμμα</a:t>
            </a:r>
            <a:r>
              <a:rPr lang="el-GR" sz="2400" dirty="0"/>
              <a:t>, όπως </a:t>
            </a:r>
            <a:r>
              <a:rPr lang="el-GR" sz="2400" dirty="0" smtClean="0"/>
              <a:t>αυτό </a:t>
            </a:r>
            <a:r>
              <a:rPr lang="el-GR" sz="2400" dirty="0"/>
              <a:t>που ακολουθεί, όπου κάθε τετράγωνο αντιπροσωπεύει ένα απλό μονομερές που έχει ενωθεί χημικά με άλλα ίδια μόρια. Η γραμμική αλυσίδα που παράγεται </a:t>
            </a:r>
            <a:r>
              <a:rPr lang="el-GR" sz="2400" dirty="0" smtClean="0"/>
              <a:t>με αυτόν τον τρόπο, δηλαδή με την επανάληψη </a:t>
            </a:r>
            <a:r>
              <a:rPr lang="el-GR" sz="2400" dirty="0"/>
              <a:t>πολλών </a:t>
            </a:r>
            <a:r>
              <a:rPr lang="el-GR" sz="2400" dirty="0" smtClean="0"/>
              <a:t>ίδιων μονάδων </a:t>
            </a:r>
            <a:r>
              <a:rPr lang="el-GR" sz="2400" dirty="0"/>
              <a:t>εκτείνεται </a:t>
            </a:r>
            <a:r>
              <a:rPr lang="el-GR" sz="2400" dirty="0" smtClean="0"/>
              <a:t>συνεχώς για να σχηματίσει τελικά γιγάντια μόρια, τα πολυμερή. Πολλές φορές σχηματίζονται, επίσης, διακλαδισμένες </a:t>
            </a:r>
            <a:r>
              <a:rPr lang="el-GR" sz="2400" dirty="0"/>
              <a:t>αλυσίδες ή τρισδιάστατα μόρια. </a:t>
            </a:r>
            <a:r>
              <a:rPr lang="el-GR" sz="2400" dirty="0" smtClean="0"/>
              <a:t>Τα </a:t>
            </a:r>
            <a:r>
              <a:rPr lang="el-GR" sz="2400" dirty="0"/>
              <a:t>μονομερή συνδέονται μεταξύ τους </a:t>
            </a:r>
            <a:r>
              <a:rPr lang="el-GR" sz="2400" dirty="0" smtClean="0"/>
              <a:t>με την επίδραση θερμότητας, πίεσης ακτινοβολίας, με την παρουσία ή όχι κάποιου καταλύτη. 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25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Πολυμερισμός </a:t>
            </a:r>
            <a:r>
              <a:rPr lang="el-GR" sz="3200" b="0" dirty="0" smtClean="0"/>
              <a:t>(2 </a:t>
            </a:r>
            <a:r>
              <a:rPr lang="el-GR" sz="3200" b="0" dirty="0"/>
              <a:t>από 2)</a:t>
            </a:r>
            <a:endParaRPr lang="el-GR" dirty="0"/>
          </a:p>
        </p:txBody>
      </p:sp>
      <p:sp>
        <p:nvSpPr>
          <p:cNvPr id="6" name="Θέση περιεχομένου 5"/>
          <p:cNvSpPr>
            <a:spLocks noGrp="1"/>
          </p:cNvSpPr>
          <p:nvPr>
            <p:ph idx="1"/>
          </p:nvPr>
        </p:nvSpPr>
        <p:spPr>
          <a:xfrm>
            <a:off x="4904414" y="1340768"/>
            <a:ext cx="4239586" cy="4896520"/>
          </a:xfrm>
        </p:spPr>
        <p:txBody>
          <a:bodyPr/>
          <a:lstStyle/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l-GR" sz="2400" dirty="0"/>
              <a:t>Σχηματική αναπαράσταση της διαδικασίας </a:t>
            </a:r>
            <a:r>
              <a:rPr lang="el-GR" sz="2400" dirty="0" smtClean="0"/>
              <a:t>πολυμερισμού: </a:t>
            </a:r>
            <a:endParaRPr lang="el-GR" sz="2400" dirty="0" smtClean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l-GR" sz="2400" b="1" dirty="0" smtClean="0"/>
              <a:t>(</a:t>
            </a:r>
            <a:r>
              <a:rPr lang="el-GR" sz="2400" b="1" dirty="0"/>
              <a:t>α) </a:t>
            </a:r>
            <a:r>
              <a:rPr lang="el-GR" sz="2400" dirty="0"/>
              <a:t>n αριθμός μονομερών ομάδων ενώνεται για να σχηματίσει μια </a:t>
            </a:r>
            <a:r>
              <a:rPr lang="el-GR" sz="2400" dirty="0" smtClean="0"/>
              <a:t>ευθύγραμμη αλυσίδα </a:t>
            </a:r>
            <a:r>
              <a:rPr lang="el-GR" sz="2400" dirty="0"/>
              <a:t>που περιλαμβάνει n επαναλαμβανόμενα μονομερή</a:t>
            </a:r>
            <a:r>
              <a:rPr lang="el-GR" sz="2400" dirty="0" smtClean="0"/>
              <a:t>,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l-GR" sz="2400" b="1" dirty="0" smtClean="0"/>
              <a:t>(</a:t>
            </a:r>
            <a:r>
              <a:rPr lang="el-GR" sz="2400" b="1" dirty="0"/>
              <a:t>β) </a:t>
            </a:r>
            <a:r>
              <a:rPr lang="el-GR" sz="2400" dirty="0"/>
              <a:t>θερμοπλαστικό </a:t>
            </a:r>
            <a:r>
              <a:rPr lang="el-GR" sz="2400" dirty="0" smtClean="0"/>
              <a:t>–πολυμερές (δύο διαστάσεων),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el-GR" sz="2400" b="1" dirty="0" smtClean="0"/>
              <a:t>(γ</a:t>
            </a:r>
            <a:r>
              <a:rPr lang="el-GR" sz="2400" b="1" dirty="0"/>
              <a:t>) </a:t>
            </a:r>
            <a:r>
              <a:rPr lang="el-GR" sz="2400" dirty="0"/>
              <a:t>θερμοσκληραινόμενο </a:t>
            </a:r>
            <a:r>
              <a:rPr lang="el-GR" sz="2400" dirty="0" smtClean="0"/>
              <a:t>– πολυμερές (τρισδιάστατο). </a:t>
            </a:r>
            <a:endParaRPr lang="el-GR" sz="2400" dirty="0"/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endParaRPr lang="el-GR" sz="2400" dirty="0"/>
          </a:p>
        </p:txBody>
      </p:sp>
      <p:pic>
        <p:nvPicPr>
          <p:cNvPr id="1026" name="Picture 117" descr="σχηματική αναπαράσταση της διδικασίας του πολυμερισμόυ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4724902" cy="541876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E7186E-D60B-4CDD-9FD8-A6DE36940F32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548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a042d0332c680828a5c593623a8eb7ae778543a"/>
</p:tagLst>
</file>

<file path=ppt/theme/theme1.xml><?xml version="1.0" encoding="utf-8"?>
<a:theme xmlns:a="http://schemas.openxmlformats.org/drawingml/2006/main" name="OC_template_updat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plate">
  <a:themeElements>
    <a:clrScheme name="Προσαρμοσμένο 9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5</TotalTime>
  <Words>2568</Words>
  <Application>Microsoft Office PowerPoint</Application>
  <PresentationFormat>On-screen Show (4:3)</PresentationFormat>
  <Paragraphs>192</Paragraphs>
  <Slides>39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OC_template_updated</vt:lpstr>
      <vt:lpstr>template</vt:lpstr>
      <vt:lpstr>Χημεία Γραφικών Τεχνών</vt:lpstr>
      <vt:lpstr>Παραδείγματα πολυμερών στις Γραφικές Τέχνες (1 από 3)</vt:lpstr>
      <vt:lpstr>Παραδείγματα πολυμερών στις Γραφικές Τέχνες (2 από 3)</vt:lpstr>
      <vt:lpstr>Παραδείγματα πολυμερών στις Γραφικές Τέχνες (3 από 3)</vt:lpstr>
      <vt:lpstr>Πολυμερές </vt:lpstr>
      <vt:lpstr>Πλαστικό </vt:lpstr>
      <vt:lpstr>Φυσικά και συνθετικά πολυμερή </vt:lpstr>
      <vt:lpstr>Πολυμερισμός (1 από 2)</vt:lpstr>
      <vt:lpstr>Πολυμερισμός (2 από 2)</vt:lpstr>
      <vt:lpstr>Προϊόντα πολυμερισμού</vt:lpstr>
      <vt:lpstr>Θερμοπλαστικά μονομερή (1 από 7)</vt:lpstr>
      <vt:lpstr>Θερμοπλαστικά μονομερή (2 από 7)</vt:lpstr>
      <vt:lpstr>Θερμοπλαστικά μονομερή (3 από 7)</vt:lpstr>
      <vt:lpstr>Θερμοπλαστικά μονομερή (4 από 7)</vt:lpstr>
      <vt:lpstr>Θερμοπλαστικά μονομερή (5 από 7)</vt:lpstr>
      <vt:lpstr>Θερμοπλαστικά μονομερή (6 από 7)</vt:lpstr>
      <vt:lpstr>Θερμοπλαστικά μονομερή (7 από 7)</vt:lpstr>
      <vt:lpstr>Θερμοσκληρυνόμενα πλαστικά (1 από 4)</vt:lpstr>
      <vt:lpstr>Θερμοσκληρυνόμενα πλαστικά (2 από 4)</vt:lpstr>
      <vt:lpstr>Θερμοσκληρυνόμενα πλαστικά (3 από 4)</vt:lpstr>
      <vt:lpstr>Θερμοσκληρυνόμενα πλαστικά (4 από 4)</vt:lpstr>
      <vt:lpstr>Μέθοδοι πολυμερισμού</vt:lpstr>
      <vt:lpstr>Πολυμερισμός προσθήκης (1 από 3)</vt:lpstr>
      <vt:lpstr>Πολυμερισμός προσθήκης (2 από 3)</vt:lpstr>
      <vt:lpstr>Πολυμερισμός προσθήκης (3 από 3)</vt:lpstr>
      <vt:lpstr>Παραδείγματα πολυμερισμού προσθήκης</vt:lpstr>
      <vt:lpstr>Πολυμερισμός συμπύκνωσης</vt:lpstr>
      <vt:lpstr>Παραδείγματα πολυμερισμού συμπύκνωσης</vt:lpstr>
      <vt:lpstr>Φωτοπολυμερή (1 από 4) </vt:lpstr>
      <vt:lpstr>Φωτοπολυμερή (2 από 4) </vt:lpstr>
      <vt:lpstr>Φωτοπολυμερή (3 από 4) </vt:lpstr>
      <vt:lpstr>Φωτοπολυμερή (4 από 4) </vt:lpstr>
      <vt:lpstr>Βιβλιογραφία </vt:lpstr>
      <vt:lpstr>Τέλος Ενότητας</vt:lpstr>
      <vt:lpstr>Σημειώματα</vt:lpstr>
      <vt:lpstr>Σημείωμα Αναφοράς</vt:lpstr>
      <vt:lpstr>Σημείωμα Αδειοδότησης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Χημεία Γραφικών Τεχνών</dc:title>
  <dc:creator>opencourses@teiath.gr</dc:creator>
  <cp:lastModifiedBy>alex</cp:lastModifiedBy>
  <cp:revision>5</cp:revision>
  <dcterms:created xsi:type="dcterms:W3CDTF">2014-09-29T05:47:27Z</dcterms:created>
  <dcterms:modified xsi:type="dcterms:W3CDTF">2015-01-28T12:57:39Z</dcterms:modified>
</cp:coreProperties>
</file>