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39"/>
  </p:notesMasterIdLst>
  <p:handoutMasterIdLst>
    <p:handoutMasterId r:id="rId40"/>
  </p:handoutMasterIdLst>
  <p:sldIdLst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262" r:id="rId33"/>
    <p:sldId id="416" r:id="rId34"/>
    <p:sldId id="269" r:id="rId35"/>
    <p:sldId id="27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57B"/>
    <a:srgbClr val="2F5968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77557B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buSzPct val="117000"/>
              <a:defRPr/>
            </a:lvl1pPr>
            <a:lvl2pPr marL="742950" indent="-285750">
              <a:buClr>
                <a:schemeClr val="accent2">
                  <a:lumMod val="75000"/>
                </a:schemeClr>
              </a:buClr>
              <a:buSzPct val="103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4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4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5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9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8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9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Εκπαιδευτική Τεχνολογία &amp; Διδακτική της Πληροφορικής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Εποπτικά Μέσα &amp; Νέες Τεχνολογίες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dirty="0"/>
              <a:t>Διδακτικές προσεγγίσεις στην Πληροφορική</a:t>
            </a:r>
          </a:p>
          <a:p>
            <a:pPr>
              <a:spcBef>
                <a:spcPts val="0"/>
              </a:spcBef>
            </a:pP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Κλειώ Σγουροπούλου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Μηχανικών Πληροφορικής Τ.Ε.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14099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Εποπτικά Μέσα Διδασκαλίας &amp;</a:t>
            </a:r>
            <a:br>
              <a:rPr lang="el-GR" altLang="el-GR" dirty="0" smtClean="0"/>
            </a:br>
            <a:r>
              <a:rPr lang="el-GR" altLang="el-GR" dirty="0" smtClean="0"/>
              <a:t>Νέες 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9/10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r>
              <a:rPr lang="el-GR" altLang="el-GR" sz="2400" dirty="0"/>
              <a:t>Επιλογή μέσων βάσει διδακτικών στόχων </a:t>
            </a:r>
            <a:r>
              <a:rPr lang="el-GR" altLang="el-GR" sz="2400" i="1" dirty="0">
                <a:solidFill>
                  <a:schemeClr val="accent1"/>
                </a:solidFill>
              </a:rPr>
              <a:t>(</a:t>
            </a:r>
            <a:r>
              <a:rPr lang="en-US" altLang="el-GR" sz="2400" i="1" dirty="0">
                <a:solidFill>
                  <a:schemeClr val="accent1"/>
                </a:solidFill>
              </a:rPr>
              <a:t>Gagné, Briggs)</a:t>
            </a:r>
            <a:endParaRPr lang="el-GR" altLang="el-GR" sz="2400" i="1" dirty="0">
              <a:solidFill>
                <a:schemeClr val="accent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95536" y="1646939"/>
          <a:ext cx="8136904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880320"/>
                <a:gridCol w="3600400"/>
              </a:tblGrid>
              <a:tr h="39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Calibri"/>
                          <a:ea typeface="Calibri"/>
                          <a:cs typeface="Times New Roman"/>
                        </a:rPr>
                        <a:t>Διδακτικός Στόχος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Calibri"/>
                          <a:ea typeface="Calibri"/>
                          <a:cs typeface="Times New Roman"/>
                        </a:rPr>
                        <a:t>Αποκλείω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Calibri"/>
                          <a:ea typeface="Calibri"/>
                          <a:cs typeface="Times New Roman"/>
                        </a:rPr>
                        <a:t>Επιλέγω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047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Νοητικές δεξιότητες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μέσα που δεν διαθέτουν διαδραστικά χαρακτηριστικά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τυπωμένο κείμενο για τους μη αναγνώστες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μέσα που παρέχουν ανάδραση στις αποκρίσεις του μαθητή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ηχητικά και οπτικά μέσα για τους μη αναγνώστες </a:t>
                      </a:r>
                    </a:p>
                  </a:txBody>
                  <a:tcPr/>
                </a:tc>
              </a:tr>
              <a:tr h="504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Γνωστικές Στρατηγικές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(όπως στις νοητικές δεξιότητες)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(όπως στις νοητικές δεξιότητες) </a:t>
                      </a:r>
                    </a:p>
                  </a:txBody>
                  <a:tcPr/>
                </a:tc>
              </a:tr>
              <a:tr h="1455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Λεκτική πληροφορία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πραγματικό εξοπλισμό και προσομοιώσεις που δε συνοδεύονται από λεκτικές περιγραφές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πολύπλοκα κείμενα για τους μη αναγνώστες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μέσα ικανά για την παρουσίαση λεκτικών μηνυμάτων και επεξηγήσεων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"/>
                        <a:tabLst>
                          <a:tab pos="457200" algn="l"/>
                        </a:tabLs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 ηχητικά μέσα και εικόνες για τους μη αναγνώστες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Εποπτικά Μέσα Διδασκαλίας &amp;</a:t>
            </a:r>
            <a:br>
              <a:rPr lang="el-GR" altLang="el-GR" dirty="0" smtClean="0"/>
            </a:br>
            <a:r>
              <a:rPr lang="el-GR" altLang="el-GR" dirty="0" smtClean="0"/>
              <a:t>Νέες 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10/10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"/>
          </a:xfrm>
        </p:spPr>
        <p:txBody>
          <a:bodyPr/>
          <a:lstStyle/>
          <a:p>
            <a:r>
              <a:rPr lang="el-GR" altLang="el-GR" sz="2400" dirty="0"/>
              <a:t>Επιλογή μέσων βάσει διδακτικών στόχων </a:t>
            </a:r>
            <a:r>
              <a:rPr lang="el-GR" altLang="el-GR" sz="2400" i="1" dirty="0">
                <a:solidFill>
                  <a:schemeClr val="accent1"/>
                </a:solidFill>
              </a:rPr>
              <a:t>(</a:t>
            </a:r>
            <a:r>
              <a:rPr lang="en-US" altLang="el-GR" sz="2400" i="1" dirty="0">
                <a:solidFill>
                  <a:schemeClr val="accent1"/>
                </a:solidFill>
              </a:rPr>
              <a:t>Gagné, Briggs)</a:t>
            </a:r>
            <a:endParaRPr lang="el-GR" altLang="el-GR" sz="2400" i="1" dirty="0">
              <a:solidFill>
                <a:schemeClr val="accent1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67544" y="1844824"/>
          <a:ext cx="8136904" cy="251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3240360"/>
                <a:gridCol w="3600400"/>
              </a:tblGrid>
              <a:tr h="39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Calibri"/>
                          <a:ea typeface="Calibri"/>
                          <a:cs typeface="Times New Roman"/>
                        </a:rPr>
                        <a:t>Διδακτικός Στόχος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Calibri"/>
                          <a:ea typeface="Calibri"/>
                          <a:cs typeface="Times New Roman"/>
                        </a:rPr>
                        <a:t>Αποκλείω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b="1" dirty="0">
                          <a:latin typeface="Calibri"/>
                          <a:ea typeface="Calibri"/>
                          <a:cs typeface="Times New Roman"/>
                        </a:rPr>
                        <a:t>Επιλέγω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0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Στάσεις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(όπως στη λεκτική πληροφορία)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μέσα ικανά για την παρουσίαση ρεαλιστικών εικόνων του ανθρώπινου μοντέλου και του σχετικού μηνύματος </a:t>
                      </a:r>
                    </a:p>
                  </a:txBody>
                  <a:tcPr/>
                </a:tc>
              </a:tr>
              <a:tr h="70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Κινητικές δεξιότητες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μέσα που δεν προβλέπουν απόκριση του μαθητή και ανάδραση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600" dirty="0">
                          <a:latin typeface="Calibri"/>
                          <a:ea typeface="Calibri"/>
                          <a:cs typeface="Times New Roman"/>
                        </a:rPr>
                        <a:t>Μέσα που καθιστούν δυνατή την άμεση πρακτική των δεξιοτήτων με κατάλληλη ανάδραση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0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 Πληροφορική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αποτελεί ταυτόχρονα θεωρητική, πειραματική και τεχνολογική επιστήμη (ACM, 1991)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έχει </a:t>
            </a:r>
            <a:r>
              <a:rPr lang="el-GR" altLang="el-GR" sz="2400" dirty="0"/>
              <a:t>επιδράσει εγκάρσια σε όλο το εύρος της κοινωνικής και οικονομικής ζωής όπως και στη διδασκαλία και τη μάθηση όλων των γνωστικών αντικειμένων (ACM, 1997;Noss &amp; Hoyles,1996; Solloway, 1991;93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19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Διδακτικές προσεγγίσεις στην Πληροφορική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000" dirty="0"/>
              <a:t>Η εποικοδομιστική προσέγγιση για τη γνώση</a:t>
            </a:r>
          </a:p>
          <a:p>
            <a:pPr lvl="1"/>
            <a:r>
              <a:rPr lang="el-GR" altLang="el-GR" sz="2000" dirty="0"/>
              <a:t>ως ενεργητική και όχι παθητική διαδικασία</a:t>
            </a:r>
          </a:p>
          <a:p>
            <a:pPr lvl="1"/>
            <a:r>
              <a:rPr lang="el-GR" altLang="el-GR" sz="2000" dirty="0"/>
              <a:t>ως κατασκευή και όχι ως μετάδοση</a:t>
            </a:r>
          </a:p>
          <a:p>
            <a:pPr lvl="1"/>
            <a:r>
              <a:rPr lang="el-GR" altLang="el-GR" sz="2000" dirty="0"/>
              <a:t>ως αποτέλεσμα εμπειρίας και όχι ως μεταφορά κανόνων</a:t>
            </a:r>
          </a:p>
          <a:p>
            <a:pPr lvl="1"/>
            <a:r>
              <a:rPr lang="el-GR" altLang="el-GR" sz="2000" dirty="0"/>
              <a:t>συνδεδεμένη με την πρότερη γνώση του μαθητή</a:t>
            </a:r>
          </a:p>
          <a:p>
            <a:pPr lvl="1"/>
            <a:r>
              <a:rPr lang="el-GR" altLang="el-GR" sz="2000" dirty="0"/>
              <a:t>μέσα από</a:t>
            </a:r>
            <a:r>
              <a:rPr lang="en-US" altLang="el-GR" sz="2000" dirty="0"/>
              <a:t> </a:t>
            </a:r>
            <a:r>
              <a:rPr lang="el-GR" altLang="el-GR" sz="2000" dirty="0"/>
              <a:t>την επίλυση προβλήματος διερευνητικού χαρακτήρα</a:t>
            </a:r>
          </a:p>
          <a:p>
            <a:pPr lvl="1"/>
            <a:r>
              <a:rPr lang="el-GR" altLang="el-GR" sz="2000" dirty="0"/>
              <a:t>τονίζεται η σημασία του αναστοχασμού</a:t>
            </a:r>
          </a:p>
          <a:p>
            <a:pPr lvl="1"/>
            <a:r>
              <a:rPr lang="el-GR" altLang="el-GR" sz="2000" dirty="0"/>
              <a:t>το λάθος αντιμετωπίζεται ως ευκαιρία μάθησης</a:t>
            </a:r>
          </a:p>
          <a:p>
            <a:pPr lvl="1"/>
            <a:r>
              <a:rPr lang="el-GR" altLang="el-GR" sz="2000" dirty="0"/>
              <a:t>Αναγνωρίζεται η σχέση της γνώσης με το κάθε άτομο, με τη δραστηριότητα και το πλαίσιο συμφραζομένων στο οποίο κατασκευάζεται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7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Η Πληροφορική και η κριτική σκέψη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/>
              <a:t>Η πληροφορική ως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συνδυασμός θεωρίας, πειραματισμού και επίλυσης προβλήματος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σύνθεση επιστήμης και τεχνολογίας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συνδυασμός δηλωτικής και διαδικασιακής γνώσης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/>
              <a:t>Απαιτείται η ανάπτυξη της κριτικής σκέψης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Έμφαση στην κατανόηση εννοιών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Διερεύνηση σχέσεων, συσχετίσεων, γενικεύσεων και προϊόντων υψηλού επιπέδου σκέψης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Μεταφορά σε νέες τεχνολογικές </a:t>
            </a:r>
            <a:r>
              <a:rPr lang="el-GR" altLang="el-GR" sz="2400" dirty="0" smtClean="0"/>
              <a:t>συνθήκες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35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Παραδείγματα διδακτικών προσεγγίσεων στην Πληροφορική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Πληροφορική και η διερευνητική μάθηση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Το συνέδριο μαθητών – οι συνθετικές εργασίες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Επίλυση προβλήματος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Ομαδοσυνεργατικές πρακτικές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Θεατρική συμμετοχική μέθοδος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Χάρτες εννοιών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Μοντέλο μάθησης στηριζόμενο αποκλειστικά σε πλούσιες πηγές πληροφορίας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Διαδίκτυο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9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Η Πληροφορική και η </a:t>
            </a:r>
            <a:br>
              <a:rPr lang="el-GR" altLang="el-GR" dirty="0"/>
            </a:br>
            <a:r>
              <a:rPr lang="el-GR" altLang="el-GR" dirty="0"/>
              <a:t>διερευνητική μάθηση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sz="2400" dirty="0"/>
              <a:t>Έμφαση στην επίλυση προβλημάτων διερευνητικού χαρακτήρα</a:t>
            </a:r>
          </a:p>
          <a:p>
            <a:pPr lvl="1"/>
            <a:r>
              <a:rPr lang="el-GR" altLang="el-GR" sz="2400" b="1" dirty="0">
                <a:solidFill>
                  <a:schemeClr val="accent1"/>
                </a:solidFill>
              </a:rPr>
              <a:t>Εξερεύνηση</a:t>
            </a:r>
          </a:p>
          <a:p>
            <a:pPr lvl="1"/>
            <a:r>
              <a:rPr lang="el-GR" altLang="el-GR" sz="2400" b="1" dirty="0">
                <a:solidFill>
                  <a:schemeClr val="accent1"/>
                </a:solidFill>
              </a:rPr>
              <a:t>Εμβάθυνση</a:t>
            </a:r>
          </a:p>
          <a:p>
            <a:pPr lvl="1"/>
            <a:r>
              <a:rPr lang="el-GR" altLang="el-GR" sz="2400" b="1" dirty="0">
                <a:solidFill>
                  <a:schemeClr val="accent1"/>
                </a:solidFill>
              </a:rPr>
              <a:t>Επέκταση</a:t>
            </a:r>
          </a:p>
          <a:p>
            <a:pPr lvl="1"/>
            <a:r>
              <a:rPr lang="el-GR" altLang="el-GR" sz="2400" dirty="0"/>
              <a:t>Η διδασκαλία αντιμετωπίζεται ως διανοητική εργασία</a:t>
            </a:r>
          </a:p>
          <a:p>
            <a:pPr lvl="1"/>
            <a:r>
              <a:rPr lang="el-GR" altLang="el-GR" sz="2400" dirty="0"/>
              <a:t>Ο εκπαιδευτικός δίπλα στο μαθητή και όχι εξεταστής του</a:t>
            </a:r>
          </a:p>
          <a:p>
            <a:pPr lvl="1"/>
            <a:r>
              <a:rPr lang="el-GR" altLang="el-GR" sz="2400" dirty="0"/>
              <a:t>Θα πρέπει να προετοιμάζει ερωτήσεις διερευνητικού χαρακτήρα</a:t>
            </a:r>
          </a:p>
          <a:p>
            <a:pPr lvl="1"/>
            <a:r>
              <a:rPr lang="el-GR" altLang="el-GR" sz="2400" dirty="0"/>
              <a:t>Πολλές φορές οι μαθητές προβληματίζονται για το μάθημα μετά τις εξετάσεις</a:t>
            </a:r>
            <a:r>
              <a:rPr lang="el-GR" altLang="el-GR" sz="2400" dirty="0" smtClean="0"/>
              <a:t>!!!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Μέθοδος διερευνητικής </a:t>
            </a:r>
            <a:r>
              <a:rPr lang="el-GR" altLang="el-GR" dirty="0" smtClean="0"/>
              <a:t>μάθησης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Προετοιμάζονται τα υλικά τα οποία μοιράζονται στους μαθητές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Δημιουργείται χώρος επικοινωνίας μεταξύ μαθητών και με το διδάσκοντα (ιστοσελίδα, εφημερίδα, πίνακας ανακοινώσεων)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Το περιεχόμενο του μαθήματος και οι ερωτήσεις μπαίνουν στο χώρο επικοινωνίας πριν πραγματοποιηθεί το μάθημα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Κάποιοι μαθητές δηλώνουν συμμετοχή για την παρουσίαση του μαθήματος στην </a:t>
            </a:r>
            <a:r>
              <a:rPr lang="el-GR" altLang="el-GR" sz="2600" dirty="0" smtClean="0"/>
              <a:t>τάξη</a:t>
            </a:r>
            <a:endParaRPr lang="el-GR" alt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14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Μέθοδος διερευνητικής </a:t>
            </a:r>
            <a:r>
              <a:rPr lang="el-GR" altLang="el-GR" dirty="0" smtClean="0"/>
              <a:t>μάθησης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 smtClean="0"/>
              <a:t>Κάποιος </a:t>
            </a:r>
            <a:r>
              <a:rPr lang="el-GR" altLang="el-GR" sz="2600" dirty="0"/>
              <a:t>μαθητής αναλαμβάνει κάθε φορά να καταγράφει τα βασικά σημεία του μαθήματος μετά τη διδασκαλία και να τα τοποθετεί στο χώρο επικοινωνίας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Οι μαθητές ενθαρρύνονται να φέρουν στην τάξη κατάλληλο υλικό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Οι μαθητές παρουσιάζουν τα ερωτήματά τους και ο διδάσκων απαντά και </a:t>
            </a:r>
            <a:r>
              <a:rPr lang="el-GR" altLang="el-GR" sz="2600" dirty="0" smtClean="0"/>
              <a:t>παρουσιάζει </a:t>
            </a:r>
            <a:r>
              <a:rPr lang="el-GR" altLang="el-GR" sz="2600" dirty="0"/>
              <a:t>άλλα για τη διεύρυνση του εκάστοτε θέματος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600" dirty="0"/>
              <a:t>Οι μαθητές παίρνουν μονάδες ανάλογα με τη συμμετοχή τους στην τάξη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Συνέδριο </a:t>
            </a:r>
            <a:r>
              <a:rPr lang="el-GR" altLang="el-GR" dirty="0" smtClean="0"/>
              <a:t>μαθητών </a:t>
            </a:r>
            <a:r>
              <a:rPr lang="el-GR" alt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Εργαλείο για την καλλιέργεια δεξιοτήτων, έρευνας, συγγραφής, παρουσίασης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Διεξαγωγή συνθετικών εργασιών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Οργάνωση κατά εβδομάδες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Παράδειγμα: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1η εβδ</a:t>
            </a:r>
            <a:r>
              <a:rPr lang="el-GR" altLang="el-GR" sz="2000" dirty="0"/>
              <a:t>: Εισαγωγή στο μάθημα (διερεύνηση θέματος, οδηγίες για το γράψιμο και την παρουσίαση της εργασίας)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/>
              <a:t>	Επιλογή θέματος, ενημέρωση στη βιβλιογραφία, προετοιμασία πλάνου εργασίας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2η,</a:t>
            </a:r>
            <a:r>
              <a:rPr lang="el-GR" altLang="el-GR" sz="2000" dirty="0"/>
              <a:t> 3η εβδ: Χρόνος εργασίας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4η εβδ</a:t>
            </a:r>
            <a:r>
              <a:rPr lang="el-GR" altLang="el-GR" sz="2000" dirty="0"/>
              <a:t>: Στόχος να δοθεί διευρυμένη περίληψη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5η εβδ</a:t>
            </a:r>
            <a:r>
              <a:rPr lang="el-GR" altLang="el-GR" sz="2000" dirty="0"/>
              <a:t>: Αξιολόγηση εργασιών με βάση </a:t>
            </a:r>
            <a:r>
              <a:rPr lang="el-GR" altLang="el-GR" sz="2000" dirty="0" smtClean="0"/>
              <a:t>περιλήψεις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32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1/10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Σύνολο συσκευών και αντικειμένων που υποβοηθούν τη λειτουργία των εκπαιδευτικών τεχνικών και συμβάλλουν στη βελτίωση της ποιότητας και της </a:t>
            </a:r>
            <a:r>
              <a:rPr lang="el-GR" altLang="el-GR" sz="2400" dirty="0" smtClean="0"/>
              <a:t>αποτελεσματικότητας </a:t>
            </a:r>
            <a:r>
              <a:rPr lang="el-GR" altLang="el-GR" sz="2400" dirty="0"/>
              <a:t>της διδασκαλίας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Πίνακας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Χαρτοπίνακας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Πίνακας Ανακοινώσεων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Έντυπα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Διαφανοσκόπιο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Βίντεο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Μαγνητόφωνο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Αντικείμενα, εργαλεία, υλικά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Υπολογιστής, </a:t>
            </a:r>
            <a:r>
              <a:rPr lang="el-GR" altLang="el-GR" sz="2000" dirty="0" smtClean="0"/>
              <a:t>Διαδίκτυο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2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Συνέδριο μαθητών </a:t>
            </a:r>
            <a:r>
              <a:rPr lang="el-GR" altLang="el-GR" sz="3600" b="0" dirty="0" smtClean="0"/>
              <a:t>2/2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altLang="el-GR" sz="2000" dirty="0" smtClean="0"/>
              <a:t>…συνέχεια</a:t>
            </a:r>
            <a:endParaRPr lang="en-US" altLang="el-GR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>
                <a:solidFill>
                  <a:schemeClr val="accent1"/>
                </a:solidFill>
              </a:rPr>
              <a:t>6η </a:t>
            </a:r>
            <a:r>
              <a:rPr lang="el-GR" altLang="el-GR" sz="2000" dirty="0">
                <a:solidFill>
                  <a:schemeClr val="accent1"/>
                </a:solidFill>
              </a:rPr>
              <a:t>εβδ</a:t>
            </a:r>
            <a:r>
              <a:rPr lang="el-GR" altLang="el-GR" sz="2000" dirty="0"/>
              <a:t>: Ειδοποίηση για αποδοχή ή όχι εργασίας, Επιπλέον διερεύνησης βιβλιογραφίας, Προετοιμασία τελικού κειμένου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7η, 8η, 9η εβδ</a:t>
            </a:r>
            <a:r>
              <a:rPr lang="el-GR" altLang="el-GR" sz="2000" dirty="0"/>
              <a:t>: Χρόνος εργασίας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10η εβδ</a:t>
            </a:r>
            <a:r>
              <a:rPr lang="el-GR" altLang="el-GR" sz="2000" dirty="0"/>
              <a:t>: Προθεσμία παράδοσης τελικού κειμένου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11η εβδ</a:t>
            </a:r>
            <a:r>
              <a:rPr lang="el-GR" altLang="el-GR" sz="2000" dirty="0"/>
              <a:t>: Προετοιμασία ομιλίας ή πόστερ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12η εβδ</a:t>
            </a:r>
            <a:r>
              <a:rPr lang="el-GR" altLang="el-GR" sz="2000" dirty="0"/>
              <a:t>: Χρόνος εργασίας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>
                <a:solidFill>
                  <a:schemeClr val="accent1"/>
                </a:solidFill>
              </a:rPr>
              <a:t>13η εβδ</a:t>
            </a:r>
            <a:r>
              <a:rPr lang="el-GR" altLang="el-GR" sz="2000" dirty="0"/>
              <a:t>: Το </a:t>
            </a:r>
            <a:r>
              <a:rPr lang="el-GR" altLang="el-GR" sz="2000" dirty="0" smtClean="0"/>
              <a:t>συνέδριο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426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Επίλυση προβλήματος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Ανοικτό (πολλαπλών επιλύσεων)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Διερευνητικού χαρακτήρα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Σε σύνδεση με την καθημερινή ζωή (πραγματικό πρόβλημα)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Να δημιουργεί κίνητρο στο μαθητή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/>
              <a:t>	Το πρόβλημα δίνει κίνητρο στους μαθητές για τη μάθηση γλωσσών προγραμματισμού (</a:t>
            </a:r>
            <a:r>
              <a:rPr lang="el-GR" altLang="el-GR" sz="2400" dirty="0" smtClean="0"/>
              <a:t>επαγ. </a:t>
            </a:r>
            <a:r>
              <a:rPr lang="el-GR" altLang="el-GR" sz="2400" dirty="0"/>
              <a:t>εξέλιξη)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/>
              <a:t>	Σε συνδυασμό με: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Διαθεσιμότητα πολλαπλών πηγών πληροφορίας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Παροχή υλικών μέσων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Ομαδοσυνεργατική δουλειά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Ομαδοσυνεργατικές πρακτικές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Χρησιμοποιούνται και στη διδασκαλία θεμάτων πληροφορικής (π.χ. Προγραμματισμός)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Παράδειγμα: Δίνεται εισήγηση και οι μαθητές χωρίζονται σε ομάδες για να συζητήσουν τα θέματα που θίγει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Στόχοι: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Καταπολέμηση δειλίας πολλών μαθητών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Έκφραση όλων των απόψεων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Απόδοση σημασιών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Συνδέσεις με πρότερη γνώση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Τεχνικές: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Ο καθηγητής πηγαινοέρχεται ανάμεσα στις ομάδες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Δεν απαντά στις ερωτήσεις των μαθητών, αλλά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Τους βοηθά να απαντούν μόνοι </a:t>
            </a:r>
            <a:r>
              <a:rPr lang="el-GR" altLang="el-GR" sz="2000" dirty="0" smtClean="0"/>
              <a:t>τους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1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Θεατρική συμμετοχική </a:t>
            </a:r>
            <a:r>
              <a:rPr lang="el-GR" altLang="el-GR" dirty="0" smtClean="0"/>
              <a:t>μέθοδος </a:t>
            </a:r>
            <a:r>
              <a:rPr lang="el-GR" alt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Οι μαθητές παίζουν ένα ενεργητικό ρόλο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Γράφεται ένα σενάριο για τη διεξαγωγή του μαθήματος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Οι μαθητές αναλαμβάνουν το ρόλο κάποιου μέρους του υλικού ή του λογισμικού και συμπεριφέρονται όπως αναμένουν ότι θα συμπεριφερθεί </a:t>
            </a:r>
            <a:r>
              <a:rPr lang="el-GR" altLang="el-GR" sz="2400" dirty="0" smtClean="0"/>
              <a:t>αυτό</a:t>
            </a:r>
            <a:endParaRPr lang="el-GR" alt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79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Θεατρική συμμετοχική </a:t>
            </a:r>
            <a:r>
              <a:rPr lang="el-GR" altLang="el-GR" dirty="0" smtClean="0"/>
              <a:t>μέθοδος </a:t>
            </a:r>
            <a:r>
              <a:rPr lang="el-GR" altLang="el-GR" sz="3600" b="0" dirty="0" smtClean="0"/>
              <a:t>2/2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Παράδειγμα</a:t>
            </a:r>
            <a:r>
              <a:rPr lang="el-GR" altLang="el-GR" sz="2400" dirty="0"/>
              <a:t>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 smtClean="0"/>
              <a:t>Δισδιάστατοι </a:t>
            </a:r>
            <a:r>
              <a:rPr lang="el-GR" altLang="el-GR" sz="2000" dirty="0"/>
              <a:t>πίνακες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Η τάξη θεωρείται ότι αποτελεί έναν πίνακα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Κάθε μαθητής </a:t>
            </a:r>
            <a:r>
              <a:rPr lang="el-GR" altLang="el-GR" sz="2000" dirty="0" smtClean="0"/>
              <a:t>αποτελεί </a:t>
            </a:r>
            <a:r>
              <a:rPr lang="el-GR" altLang="el-GR" sz="2000" dirty="0"/>
              <a:t>ένα </a:t>
            </a:r>
            <a:r>
              <a:rPr lang="el-GR" altLang="el-GR" sz="2000" dirty="0" smtClean="0"/>
              <a:t>κελί </a:t>
            </a:r>
            <a:r>
              <a:rPr lang="el-GR" altLang="el-GR" sz="2000" dirty="0"/>
              <a:t>του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Κάθε μαθητής κρατά ένα χαρτί στο οποίο γράφει κάθε φορά το δείκτη του πίνακα και το περιεχόμενου του </a:t>
            </a:r>
            <a:r>
              <a:rPr lang="el-GR" altLang="el-GR" sz="2000" dirty="0" smtClean="0"/>
              <a:t>κελιού </a:t>
            </a:r>
            <a:r>
              <a:rPr lang="el-GR" altLang="el-GR" sz="2000" dirty="0"/>
              <a:t>το οποίο αναπαριστά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Παιχνίδι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Ενημέρωση πίνακα</a:t>
            </a:r>
          </a:p>
          <a:p>
            <a:pPr lvl="2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Σειριακή, τυχαία  προσπέλαση </a:t>
            </a:r>
            <a:r>
              <a:rPr lang="el-GR" altLang="el-GR" sz="2000" dirty="0" smtClean="0"/>
              <a:t>πίνακα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82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Χάρτες </a:t>
            </a:r>
            <a:r>
              <a:rPr lang="el-GR" altLang="el-GR" dirty="0" smtClean="0"/>
              <a:t>εννοιών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Αποτελούν γραφικές παραστάσεις εννοιών και υποεννοιών με βάση κάποιους συνδέσμους</a:t>
            </a:r>
          </a:p>
          <a:p>
            <a:r>
              <a:rPr lang="el-GR" altLang="el-GR" dirty="0"/>
              <a:t>Έχουν μορφή ιεραρχικών διαγραμμάτων</a:t>
            </a:r>
          </a:p>
          <a:p>
            <a:r>
              <a:rPr lang="el-GR" altLang="el-GR" dirty="0"/>
              <a:t>Δίνεται μια έννοια και καλούνται οι μαθητές να την αναλύσουν ή να τη συνδέσουν με άλλες έννοιες ή καταστάσεις περιγράφοντας τον τρόπο της σύνδεσης</a:t>
            </a:r>
          </a:p>
          <a:p>
            <a:r>
              <a:rPr lang="el-GR" altLang="el-GR" dirty="0"/>
              <a:t>Στο διάγραμμα τοποθετούνται πεδία τα οποία συνδέονται με συνδέσμους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2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Χάρτες </a:t>
            </a:r>
            <a:r>
              <a:rPr lang="el-GR" altLang="el-GR" dirty="0" smtClean="0"/>
              <a:t>εννοιών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2/3</a:t>
            </a:r>
            <a:endParaRPr lang="el-GR" dirty="0"/>
          </a:p>
        </p:txBody>
      </p:sp>
      <p:pic>
        <p:nvPicPr>
          <p:cNvPr id="5" name="4 - Θέση περιεχομένου" descr="Εικόνα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932036" cy="3888432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30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Χάρτες </a:t>
            </a:r>
            <a:r>
              <a:rPr lang="el-GR" altLang="el-GR" dirty="0" smtClean="0"/>
              <a:t>εννοιών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Σχετικές δραστηριότητες μαθητών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γραφτούν στα πεδία οι υποέννοιες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περιγραφεί το </a:t>
            </a:r>
            <a:r>
              <a:rPr lang="el-GR" altLang="el-GR" sz="2000" dirty="0" smtClean="0"/>
              <a:t>είδος </a:t>
            </a:r>
            <a:r>
              <a:rPr lang="el-GR" altLang="el-GR" sz="2000" dirty="0"/>
              <a:t>των συνδέσμων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οργανωθούν οι υποέννοιες σε ιεραρχικό δέντρο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</a:t>
            </a:r>
            <a:r>
              <a:rPr lang="el-GR" altLang="el-GR" sz="2000" dirty="0" smtClean="0"/>
              <a:t>παραχθούν </a:t>
            </a:r>
            <a:r>
              <a:rPr lang="el-GR" altLang="el-GR" sz="2000" dirty="0"/>
              <a:t>οι υποέννοιες ως προϊόν νοητικής θύελλας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Χρησιμοποιούνται για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Τον έλεγχο των πρότερων αντιλήψεων των μαθητών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Την αξιολόγηση της μαθησιακής διαδικασίας εφόσον κατασκευαστούν πριν και μετά από μια διδακτική </a:t>
            </a:r>
            <a:r>
              <a:rPr lang="el-GR" altLang="el-GR" sz="2000" dirty="0" smtClean="0"/>
              <a:t>παρέμβαση</a:t>
            </a:r>
            <a:endParaRPr lang="el-GR" altLang="el-GR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Την αυτοοργάνωση της γνώσης των μαθητών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Την οργάνωση της γνώσης με βάση τιε προτεινόμενες βασικές </a:t>
            </a:r>
            <a:r>
              <a:rPr lang="el-GR" altLang="el-GR" sz="2000" dirty="0" smtClean="0"/>
              <a:t>έννοιες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824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Παροχή πλούσιας πληροφορίας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Μαθησιακή προσέγγιση που στηρίζεται αποκλειστικά σε: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Περιβάλλοντα πολυμέσων ή του διαδικτύου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Ένταξη πολλαπλών πηγών ανάκλησης πληροφορίας σε περιβάλλοντα μάθησης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Περιβάλλοντα προσπέλασης στη γνώση άλλων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Ελλιπής όταν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Δε συνοδεύεται από δραστηριότητες ενεργητικής και κατασκευαστικής εμπλοκής του μαθητή στην οικοδόμηση της γνώσης του και δε συνδέεται με την πρότερη γνώση και τα ενδιαφέροντά του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865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Διαδίκτυο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/>
              <a:t>Χρησιμοποιείται για τη διδασκαλία όλων των γνωστικών αντικειμένων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/>
              <a:t>Προσφέρει προσπέλαση σε πλούσιες ή/και δομημένες πηγές πληροφορίας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/>
              <a:t>Δίνει την ευκαιρία για </a:t>
            </a:r>
            <a:r>
              <a:rPr lang="el-GR" altLang="el-GR" sz="2800" dirty="0" smtClean="0"/>
              <a:t>ανταλλαγή </a:t>
            </a:r>
            <a:r>
              <a:rPr lang="el-GR" altLang="el-GR" sz="2800" dirty="0"/>
              <a:t>απόψεων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800" dirty="0"/>
              <a:t>Καθιστά δυνατή την ανάπτυξη διαφορετικών μοντέλων επικοινωνίας (σύγχρονη, ασύγχρονη, κειμενική, πολυμεσική</a:t>
            </a:r>
            <a:r>
              <a:rPr lang="el-GR" altLang="el-GR" sz="2800" dirty="0" smtClean="0"/>
              <a:t>)</a:t>
            </a: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53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2/10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Τα εποπτικά μέσα μπορούν 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προσφέρουν εναύσματα για σκέψη και διάλογο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βοηθήσουν στη συγκέντρωση της προσοχής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συμβάλουν στη συγκράτηση πληροφοριών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προεκτείνουν και να προσδώσουν σαφήνεια στα μηνύματα του διδάσκοντα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ενεργοποιήσουν το ενδιαφέρον των διδασκομένων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Να προσφέρουν ευκαιρίες για αύξησης της δημιουργικότητάς </a:t>
            </a:r>
            <a:r>
              <a:rPr lang="el-GR" altLang="el-GR" sz="2000" dirty="0" smtClean="0"/>
              <a:t>τους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09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Κλειώ Σγουροπούλου</a:t>
            </a:r>
          </a:p>
          <a:p>
            <a:pPr marL="0" indent="0"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Κλειώ </a:t>
            </a:r>
            <a:r>
              <a:rPr lang="el-GR" sz="2000" dirty="0" smtClean="0"/>
              <a:t>Σγουροπούλου. «Εκπαιδευτική Τεχνολογία &amp; Διδακτική της Πληροφορικής. Ενότητα </a:t>
            </a:r>
            <a:r>
              <a:rPr lang="en-US" sz="2000" dirty="0" smtClean="0"/>
              <a:t>4: </a:t>
            </a:r>
            <a:r>
              <a:rPr lang="el-GR" sz="2000" dirty="0" smtClean="0"/>
              <a:t>Εποπτικά μέσα και νέες τεχνολογίες».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352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3/10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Τα </a:t>
            </a:r>
            <a:r>
              <a:rPr lang="el-GR" altLang="el-GR" sz="2400" dirty="0"/>
              <a:t>εποπτικά μέσα αποδίδουν όταν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Υπηρετούν τους εκπαιδευτικούς στόχους και τις εκπαιδευτικές τεχνικές που επιλέγει ο διδάσκων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Χρησιμοποιούνται με φειδώ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Χρησιμοποιούνται με ευελιξία και εναλλακτικά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Χρησιμοποιούνται και από τους </a:t>
            </a:r>
            <a:r>
              <a:rPr lang="el-GR" altLang="el-GR" sz="2000" dirty="0" smtClean="0"/>
              <a:t>διδασκόμενους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16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4/10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sz="2400" dirty="0"/>
              <a:t>Νέες Τεχνολογίες: Υπολογιστής &amp; Διαδίκτυο</a:t>
            </a:r>
          </a:p>
          <a:p>
            <a:pPr>
              <a:lnSpc>
                <a:spcPct val="110000"/>
              </a:lnSpc>
            </a:pPr>
            <a:r>
              <a:rPr lang="el-GR" altLang="el-GR" sz="2400" dirty="0"/>
              <a:t>Οι νέες τεχνολογίες επεκτείνουν τις δυνατότητες των εποπτικών μέσων διδασκαλίας προσφέροντας: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Δυνατότητα προγραμματισμού με βάση διδακτικούς, μαθησιακούς, οργανωτικούς στόχους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Αλληλεπιδραστικότητα (αμφίδρομη επικοινωνία)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πολλαπλές μορφές πληροφορίας σε μια μη γραμμική δομή (υπερκείμενο-υπερμέσα-πολυμέσα)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δυνατότητες επικοινωνίας με τον υπόλοιπο κόσμο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Πρόσβαση σε μια τεράστια πηγή πληροφορίας και εκπαιδευτικών πηγών</a:t>
            </a:r>
          </a:p>
          <a:p>
            <a:pPr lvl="1">
              <a:lnSpc>
                <a:spcPct val="110000"/>
              </a:lnSpc>
            </a:pPr>
            <a:r>
              <a:rPr lang="el-GR" altLang="el-GR" sz="2000" dirty="0"/>
              <a:t>Σε πολλές περιπτώσεις οι μαθητές αποκτούν μεγαλύτερο κίνητρο για να εργαστούν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3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5/10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Η εκπαιδευτική χρήση του υπολογιστή: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800" dirty="0"/>
              <a:t>Στη διδασκαλία του γνωστικού αντικειμένου της Πληροφορικής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800" dirty="0"/>
              <a:t>Πηγή και μέσο πληροφόρησης, εποπτικό και επικοινωνιακό μέσο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800" dirty="0"/>
              <a:t>Γνωστικό και αναπτυξιακό εργαλείο με τη χρήση κατάλληλου λογισμικού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1800" dirty="0"/>
              <a:t>Μέσο διασκέδασης και άτυπης </a:t>
            </a:r>
            <a:r>
              <a:rPr lang="el-GR" altLang="el-GR" sz="1800" dirty="0" smtClean="0"/>
              <a:t>μάθησης</a:t>
            </a:r>
            <a:endParaRPr lang="el-GR" alt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9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6/10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Ο </a:t>
            </a:r>
            <a:r>
              <a:rPr lang="el-GR" altLang="el-GR" sz="2400" dirty="0"/>
              <a:t>υπολογιστής στην εκπαιδευτική διαδικασία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Εκπαιδευτικό Λογισμικό: ειδική κατηγορία λογισμικού που κατασκευάζεται με άξονα συγκεκριμένους μαθησιακούς στόχους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Ανοιχτά μαθησιακά περιβάλλοντα: </a:t>
            </a:r>
            <a:r>
              <a:rPr lang="en-US" altLang="el-GR" sz="2000" dirty="0"/>
              <a:t>Logo, Interactive Physics, Cabri Geometry, …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Λογισμικό γενικής χρήσης: επεξεργαστές κειμένου, λογισμικό παρουσίασης, λογιστικά φύλλα, βάσεις δεδομένων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Εργαλεία επικοινωνίας και αλληλεπίδρασης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dirty="0"/>
              <a:t>Συστήματα Μαθησιακής Τεχνολογίας, Προσαρμοστικά Μαθησιακά Συστήματα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379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7/10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Το διαδίκτυο στην εκπαιδευτική διαδικασία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accent1"/>
                </a:solidFill>
              </a:rPr>
              <a:t>Επικοινωνιακές δυνατότητες</a:t>
            </a:r>
            <a:r>
              <a:rPr lang="el-GR" altLang="el-GR" sz="2000" dirty="0"/>
              <a:t>: ηλεκτρονικό ταχυδρομείο, λίστες συζήτησης, συνομιλία, τηλεδιάσκεψη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accent1"/>
                </a:solidFill>
              </a:rPr>
              <a:t>Αλληλεπιδραστικότητα</a:t>
            </a:r>
            <a:r>
              <a:rPr lang="el-GR" altLang="el-GR" sz="2000" dirty="0"/>
              <a:t> (ο χρήστης πλοηγείται και επιλέγει) &amp; </a:t>
            </a:r>
            <a:r>
              <a:rPr lang="el-GR" altLang="el-GR" sz="2000" b="1" dirty="0">
                <a:solidFill>
                  <a:schemeClr val="accent1"/>
                </a:solidFill>
              </a:rPr>
              <a:t>Υπερμεσική Δομή </a:t>
            </a:r>
            <a:r>
              <a:rPr lang="el-GR" altLang="el-GR" sz="2000" dirty="0"/>
              <a:t>(συνδυάζει τη μη γραμμική οργάνωση των πληροφοριών με τις πολλαπλές μορφές πληροφορίας).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accent1"/>
                </a:solidFill>
              </a:rPr>
              <a:t>Πηγή πληροφορίας</a:t>
            </a:r>
            <a:r>
              <a:rPr lang="el-GR" altLang="el-GR" sz="2000" dirty="0"/>
              <a:t>: Παρέχει πρόσβαση σε επιστημονική γνώση και γενικότερη πληροφόρηση</a:t>
            </a:r>
            <a:r>
              <a:rPr lang="el-GR" altLang="el-GR" sz="2000" i="1" dirty="0"/>
              <a:t> </a:t>
            </a:r>
          </a:p>
          <a:p>
            <a:pPr lvl="1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altLang="el-GR" sz="2000" b="1" dirty="0">
                <a:solidFill>
                  <a:schemeClr val="accent1"/>
                </a:solidFill>
              </a:rPr>
              <a:t>Δυνατότητα δημοσίευσης </a:t>
            </a:r>
            <a:r>
              <a:rPr lang="el-GR" altLang="el-GR" sz="2000" dirty="0" smtClean="0"/>
              <a:t>πληροφορίας</a:t>
            </a:r>
            <a:endParaRPr lang="el-GR" altLang="el-GR" sz="2000" dirty="0">
              <a:solidFill>
                <a:schemeClr val="accent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5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Εποπτικά Μέσα Διδασκαλίας &amp;</a:t>
            </a:r>
            <a:br>
              <a:rPr lang="el-GR" altLang="el-GR" dirty="0"/>
            </a:br>
            <a:r>
              <a:rPr lang="el-GR" altLang="el-GR" dirty="0"/>
              <a:t>Νέες </a:t>
            </a:r>
            <a:r>
              <a:rPr lang="el-GR" altLang="el-GR" dirty="0" smtClean="0"/>
              <a:t>Τεχνολογίες</a:t>
            </a:r>
            <a:r>
              <a:rPr lang="en-US" altLang="el-GR" dirty="0" smtClean="0"/>
              <a:t> </a:t>
            </a:r>
            <a:r>
              <a:rPr lang="en-US" altLang="el-GR" sz="3600" b="0" dirty="0" smtClean="0"/>
              <a:t>8/10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l-GR" altLang="el-GR" sz="2400" dirty="0"/>
              <a:t>Δείγματα χρήσης ΤΠΕ στα σχολεία</a:t>
            </a:r>
          </a:p>
          <a:p>
            <a:pPr lvl="1">
              <a:lnSpc>
                <a:spcPct val="120000"/>
              </a:lnSpc>
            </a:pPr>
            <a:r>
              <a:rPr lang="el-GR" altLang="el-GR" sz="2000" dirty="0"/>
              <a:t>Οι μαθητές διαμοιράζονται έναν ή δυο υπολογιστές τους οποίους χρησιμοποιούν στη διάρκεια των μαθημάτων</a:t>
            </a:r>
          </a:p>
          <a:p>
            <a:pPr lvl="1">
              <a:lnSpc>
                <a:spcPct val="120000"/>
              </a:lnSpc>
            </a:pPr>
            <a:r>
              <a:rPr lang="el-GR" altLang="el-GR" sz="2000" dirty="0"/>
              <a:t>Εργαστήριο υπολογιστών που συνήθως χρησιμοποιείται για ένα συγκεκριμένο γνωστικό αντικείμενο όπως η Πληροφορική</a:t>
            </a:r>
          </a:p>
          <a:p>
            <a:pPr lvl="1">
              <a:lnSpc>
                <a:spcPct val="120000"/>
              </a:lnSpc>
            </a:pPr>
            <a:r>
              <a:rPr lang="el-GR" altLang="el-GR" sz="2000" dirty="0"/>
              <a:t>Μια βιβλιοθήκη όπου οι υπολογιστές χρησιμοποιούνται ως πηγή άντλησης υλικού μαζί με βιβλία και άλλες πηγές</a:t>
            </a:r>
          </a:p>
          <a:p>
            <a:pPr lvl="1">
              <a:lnSpc>
                <a:spcPct val="120000"/>
              </a:lnSpc>
            </a:pPr>
            <a:r>
              <a:rPr lang="el-GR" altLang="el-GR" sz="2000" dirty="0"/>
              <a:t>Ένας υπολογιστής συνδεδεμένος με ένα διαφανοσκόπιο, το οποίο χρησιμοποιείται από τον καθηγητή για την παρουσίαση </a:t>
            </a:r>
            <a:r>
              <a:rPr lang="el-GR" altLang="el-GR" sz="2000" dirty="0" smtClean="0"/>
              <a:t>υλι</a:t>
            </a:r>
            <a:r>
              <a:rPr lang="el-GR" altLang="el-GR" sz="2000" dirty="0"/>
              <a:t>κ</a:t>
            </a:r>
            <a:r>
              <a:rPr lang="el-GR" altLang="el-GR" sz="2000" dirty="0" smtClean="0"/>
              <a:t>ού </a:t>
            </a:r>
            <a:r>
              <a:rPr lang="el-GR" altLang="el-GR" sz="2000" dirty="0"/>
              <a:t>στη διάρκεια των μαθημάτων</a:t>
            </a:r>
          </a:p>
          <a:p>
            <a:pPr lvl="1">
              <a:lnSpc>
                <a:spcPct val="120000"/>
              </a:lnSpc>
            </a:pPr>
            <a:r>
              <a:rPr lang="el-GR" altLang="el-GR" sz="2000" dirty="0"/>
              <a:t>Διάφοροι τύποι εκπαιδευτικού λογισμικού κατάλληλοι για ατομική ή ομαδική </a:t>
            </a:r>
            <a:r>
              <a:rPr lang="el-GR" altLang="el-GR" sz="2000" dirty="0" smtClean="0"/>
              <a:t>εργασία</a:t>
            </a:r>
            <a:endParaRPr lang="el-GR" alt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69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Εκπαιδευτική Τεχνολογία &amp; Διδακτική της Πληροφορικής">
  <a:themeElements>
    <a:clrScheme name="Προσαρμοσμένο 1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83</TotalTime>
  <Words>2117</Words>
  <Application>Microsoft Office PowerPoint</Application>
  <PresentationFormat>Προβολή στην οθόνη (4:3)</PresentationFormat>
  <Paragraphs>317</Paragraphs>
  <Slides>35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template</vt:lpstr>
      <vt:lpstr>OC_template_updated</vt:lpstr>
      <vt:lpstr>Εκπαιδευτική Τεχνολογία &amp; Διδακτική της Πληροφορικής</vt:lpstr>
      <vt:lpstr>Εκπαιδευτική Τεχνολογία &amp; Διδακτική της Πληροφορικής</vt:lpstr>
      <vt:lpstr>Εποπτικά Μέσα Διδασκαλίας &amp; Νέες Τεχνολογίες 1/10</vt:lpstr>
      <vt:lpstr>Εποπτικά Μέσα Διδασκαλίας &amp; Νέες Τεχνολογίες 2/10</vt:lpstr>
      <vt:lpstr>Εποπτικά Μέσα Διδασκαλίας &amp; Νέες Τεχνολογίες 3/10</vt:lpstr>
      <vt:lpstr>Εποπτικά Μέσα Διδασκαλίας &amp; Νέες Τεχνολογίες 4/10</vt:lpstr>
      <vt:lpstr>Εποπτικά Μέσα Διδασκαλίας &amp; Νέες Τεχνολογίες 5/10</vt:lpstr>
      <vt:lpstr>Εποπτικά Μέσα Διδασκαλίας &amp; Νέες Τεχνολογίες 6/10</vt:lpstr>
      <vt:lpstr>Εποπτικά Μέσα Διδασκαλίας &amp; Νέες Τεχνολογίες 7/10</vt:lpstr>
      <vt:lpstr>Εποπτικά Μέσα Διδασκαλίας &amp; Νέες Τεχνολογίες 8/10</vt:lpstr>
      <vt:lpstr>Εποπτικά Μέσα Διδασκαλίας &amp; Νέες Τεχνολογίες 9/10</vt:lpstr>
      <vt:lpstr>Εποπτικά Μέσα Διδασκαλίας &amp; Νέες Τεχνολογίες 10/10</vt:lpstr>
      <vt:lpstr>Η Πληροφορική</vt:lpstr>
      <vt:lpstr>Διδακτικές προσεγγίσεις στην Πληροφορική</vt:lpstr>
      <vt:lpstr>Η Πληροφορική και η κριτική σκέψη</vt:lpstr>
      <vt:lpstr>Παραδείγματα διδακτικών προσεγγίσεων στην Πληροφορική</vt:lpstr>
      <vt:lpstr>Η Πληροφορική και η  διερευνητική μάθηση</vt:lpstr>
      <vt:lpstr>Μέθοδος διερευνητικής μάθησης 1/2</vt:lpstr>
      <vt:lpstr>Μέθοδος διερευνητικής μάθησης 2/2</vt:lpstr>
      <vt:lpstr>Συνέδριο μαθητών 1/2</vt:lpstr>
      <vt:lpstr>Συνέδριο μαθητών 2/2</vt:lpstr>
      <vt:lpstr>Επίλυση προβλήματος</vt:lpstr>
      <vt:lpstr>Ομαδοσυνεργατικές πρακτικές</vt:lpstr>
      <vt:lpstr>Θεατρική συμμετοχική μέθοδος 1/2</vt:lpstr>
      <vt:lpstr>Θεατρική συμμετοχική μέθοδος 2/2</vt:lpstr>
      <vt:lpstr>Χάρτες εννοιών 1/3</vt:lpstr>
      <vt:lpstr>Χάρτες εννοιών 2/3</vt:lpstr>
      <vt:lpstr>Χάρτες εννοιών 3/3</vt:lpstr>
      <vt:lpstr>Παροχή πλούσιας πληροφορίας</vt:lpstr>
      <vt:lpstr>Διαδίκτυο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7</cp:revision>
  <dcterms:created xsi:type="dcterms:W3CDTF">2015-05-11T08:50:26Z</dcterms:created>
  <dcterms:modified xsi:type="dcterms:W3CDTF">2015-05-11T10:19:54Z</dcterms:modified>
</cp:coreProperties>
</file>