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8" r:id="rId2"/>
  </p:sldMasterIdLst>
  <p:notesMasterIdLst>
    <p:notesMasterId r:id="rId42"/>
  </p:notesMasterIdLst>
  <p:handoutMasterIdLst>
    <p:handoutMasterId r:id="rId43"/>
  </p:handoutMasterIdLst>
  <p:sldIdLst>
    <p:sldId id="258" r:id="rId3"/>
    <p:sldId id="299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18" r:id="rId23"/>
    <p:sldId id="319" r:id="rId24"/>
    <p:sldId id="320" r:id="rId25"/>
    <p:sldId id="321" r:id="rId26"/>
    <p:sldId id="322" r:id="rId27"/>
    <p:sldId id="323" r:id="rId28"/>
    <p:sldId id="324" r:id="rId29"/>
    <p:sldId id="325" r:id="rId30"/>
    <p:sldId id="326" r:id="rId31"/>
    <p:sldId id="327" r:id="rId32"/>
    <p:sldId id="328" r:id="rId33"/>
    <p:sldId id="329" r:id="rId34"/>
    <p:sldId id="291" r:id="rId35"/>
    <p:sldId id="292" r:id="rId36"/>
    <p:sldId id="293" r:id="rId37"/>
    <p:sldId id="330" r:id="rId38"/>
    <p:sldId id="331" r:id="rId39"/>
    <p:sldId id="295" r:id="rId40"/>
    <p:sldId id="297" r:id="rId41"/>
  </p:sldIdLst>
  <p:sldSz cx="9144000" cy="6858000" type="screen4x3"/>
  <p:notesSz cx="7104063" cy="10234613"/>
  <p:custDataLst>
    <p:tags r:id="rId44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C2C7"/>
    <a:srgbClr val="D4CCB0"/>
    <a:srgbClr val="304E52"/>
    <a:srgbClr val="2D484C"/>
    <a:srgbClr val="263B3F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995" autoAdjust="0"/>
    <p:restoredTop sz="86400" autoAdjust="0"/>
  </p:normalViewPr>
  <p:slideViewPr>
    <p:cSldViewPr>
      <p:cViewPr>
        <p:scale>
          <a:sx n="70" d="100"/>
          <a:sy n="70" d="100"/>
        </p:scale>
        <p:origin x="-2814" y="-7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14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13/3/2015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13/3/2015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314508F-9124-4874-9648-A60D273D9728}" type="slidenum">
              <a:rPr lang="en-GB"/>
              <a:pPr/>
              <a:t>9</a:t>
            </a:fld>
            <a:endParaRPr lang="en-GB" dirty="0"/>
          </a:p>
        </p:txBody>
      </p:sp>
      <p:sp>
        <p:nvSpPr>
          <p:cNvPr id="46083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77875"/>
            <a:ext cx="5080000" cy="3811588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4608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10108" y="4861252"/>
            <a:ext cx="5658487" cy="4580122"/>
          </a:xfrm>
          <a:noFill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7919FF6-A814-494A-9708-FCD00E28BB63}" type="slidenum">
              <a:rPr lang="en-GB"/>
              <a:pPr/>
              <a:t>10</a:t>
            </a:fld>
            <a:endParaRPr lang="en-GB" dirty="0"/>
          </a:p>
        </p:txBody>
      </p:sp>
      <p:sp>
        <p:nvSpPr>
          <p:cNvPr id="48131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77875"/>
            <a:ext cx="5080000" cy="3811588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4813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10108" y="4861252"/>
            <a:ext cx="5658487" cy="4580122"/>
          </a:xfrm>
          <a:noFill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0A11E39-8457-4DBD-9F88-141ACE3B01F9}" type="slidenum">
              <a:rPr lang="en-GB"/>
              <a:pPr/>
              <a:t>11</a:t>
            </a:fld>
            <a:endParaRPr lang="en-GB" dirty="0"/>
          </a:p>
        </p:txBody>
      </p:sp>
      <p:sp>
        <p:nvSpPr>
          <p:cNvPr id="50179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77875"/>
            <a:ext cx="5080000" cy="3811588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5018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10108" y="4861252"/>
            <a:ext cx="5658487" cy="4580122"/>
          </a:xfrm>
          <a:noFill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5F392BE-8C22-4039-9B17-F38BEF5EA713}" type="slidenum">
              <a:rPr lang="en-GB"/>
              <a:pPr/>
              <a:t>12</a:t>
            </a:fld>
            <a:endParaRPr lang="en-GB" dirty="0"/>
          </a:p>
        </p:txBody>
      </p:sp>
      <p:sp>
        <p:nvSpPr>
          <p:cNvPr id="52227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77875"/>
            <a:ext cx="5080000" cy="3811588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5222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10108" y="4861252"/>
            <a:ext cx="5658487" cy="4580122"/>
          </a:xfrm>
          <a:noFill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131E6DB-F615-48F6-BC35-E7EEF03EE846}" type="slidenum">
              <a:rPr lang="en-GB"/>
              <a:pPr/>
              <a:t>13</a:t>
            </a:fld>
            <a:endParaRPr lang="en-GB" dirty="0"/>
          </a:p>
        </p:txBody>
      </p:sp>
      <p:sp>
        <p:nvSpPr>
          <p:cNvPr id="5427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77875"/>
            <a:ext cx="5080000" cy="3811588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5427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10108" y="4861252"/>
            <a:ext cx="5658487" cy="4580122"/>
          </a:xfrm>
          <a:noFill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EEB552A-0DE4-4C37-AF64-6DCDDC269E28}" type="slidenum">
              <a:rPr lang="en-GB"/>
              <a:pPr/>
              <a:t>14</a:t>
            </a:fld>
            <a:endParaRPr lang="en-GB" dirty="0"/>
          </a:p>
        </p:txBody>
      </p:sp>
      <p:sp>
        <p:nvSpPr>
          <p:cNvPr id="56323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77875"/>
            <a:ext cx="5080000" cy="3811588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5632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10108" y="4861252"/>
            <a:ext cx="5658487" cy="4580122"/>
          </a:xfrm>
          <a:noFill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5748975-CF85-403B-A69D-CBBA80CE78D1}" type="slidenum">
              <a:rPr lang="en-GB"/>
              <a:pPr/>
              <a:t>15</a:t>
            </a:fld>
            <a:endParaRPr lang="en-GB" dirty="0"/>
          </a:p>
        </p:txBody>
      </p:sp>
      <p:sp>
        <p:nvSpPr>
          <p:cNvPr id="58371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77875"/>
            <a:ext cx="5080000" cy="3811588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5837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10108" y="4861252"/>
            <a:ext cx="5658487" cy="4580122"/>
          </a:xfrm>
          <a:noFill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229BA05-0AC5-42D3-9FE5-39BAFD1D588E}" type="slidenum">
              <a:rPr lang="en-GB"/>
              <a:pPr/>
              <a:t>16</a:t>
            </a:fld>
            <a:endParaRPr lang="en-GB" dirty="0"/>
          </a:p>
        </p:txBody>
      </p:sp>
      <p:sp>
        <p:nvSpPr>
          <p:cNvPr id="60419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77875"/>
            <a:ext cx="5080000" cy="3811588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6042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10108" y="4861252"/>
            <a:ext cx="5658487" cy="4580122"/>
          </a:xfrm>
          <a:noFill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ABEE43D-E5DA-45CA-B437-ECD9070641A7}" type="slidenum">
              <a:rPr lang="en-GB"/>
              <a:pPr/>
              <a:t>17</a:t>
            </a:fld>
            <a:endParaRPr lang="en-GB" dirty="0"/>
          </a:p>
        </p:txBody>
      </p:sp>
      <p:sp>
        <p:nvSpPr>
          <p:cNvPr id="62467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77875"/>
            <a:ext cx="5080000" cy="3811588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6246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10108" y="4861252"/>
            <a:ext cx="5658487" cy="4580122"/>
          </a:xfrm>
          <a:noFill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C7DF2A1-12E3-4466-8544-D4C762919729}" type="slidenum">
              <a:rPr lang="en-GB"/>
              <a:pPr/>
              <a:t>18</a:t>
            </a:fld>
            <a:endParaRPr lang="en-GB" dirty="0"/>
          </a:p>
        </p:txBody>
      </p:sp>
      <p:sp>
        <p:nvSpPr>
          <p:cNvPr id="6451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77875"/>
            <a:ext cx="5080000" cy="3811588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6451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10108" y="4861252"/>
            <a:ext cx="5658487" cy="4580122"/>
          </a:xfrm>
          <a:noFill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CCD48A5E-86A5-4979-B9FB-5CB833E0C22A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29699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77875"/>
            <a:ext cx="5111750" cy="3833813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2970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10108" y="4861251"/>
            <a:ext cx="5679372" cy="4601397"/>
          </a:xfrm>
          <a:noFill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229E5FD-E081-47CF-A90E-DC9ADB4CED54}" type="slidenum">
              <a:rPr lang="en-GB"/>
              <a:pPr/>
              <a:t>19</a:t>
            </a:fld>
            <a:endParaRPr lang="en-GB" dirty="0"/>
          </a:p>
        </p:txBody>
      </p:sp>
      <p:sp>
        <p:nvSpPr>
          <p:cNvPr id="66563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77875"/>
            <a:ext cx="5080000" cy="3811588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6656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10108" y="4861252"/>
            <a:ext cx="5658487" cy="4580122"/>
          </a:xfrm>
          <a:noFill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005C03F-E718-47C1-8452-9637AD154E96}" type="slidenum">
              <a:rPr lang="en-GB"/>
              <a:pPr/>
              <a:t>20</a:t>
            </a:fld>
            <a:endParaRPr lang="en-GB" dirty="0"/>
          </a:p>
        </p:txBody>
      </p:sp>
      <p:sp>
        <p:nvSpPr>
          <p:cNvPr id="68611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77875"/>
            <a:ext cx="5080000" cy="3811588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6861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10108" y="4861252"/>
            <a:ext cx="5658487" cy="4580122"/>
          </a:xfrm>
          <a:noFill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A17582D-1CA4-4BFF-A3BF-6795E26A7D92}" type="slidenum">
              <a:rPr lang="en-GB"/>
              <a:pPr/>
              <a:t>21</a:t>
            </a:fld>
            <a:endParaRPr lang="en-GB" dirty="0"/>
          </a:p>
        </p:txBody>
      </p:sp>
      <p:sp>
        <p:nvSpPr>
          <p:cNvPr id="70659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77875"/>
            <a:ext cx="5080000" cy="3811588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7066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10108" y="4861252"/>
            <a:ext cx="5658487" cy="4580122"/>
          </a:xfrm>
          <a:noFill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780A9E0-1E62-425D-85C5-B737A1DB4859}" type="slidenum">
              <a:rPr lang="en-GB"/>
              <a:pPr/>
              <a:t>22</a:t>
            </a:fld>
            <a:endParaRPr lang="en-GB" dirty="0"/>
          </a:p>
        </p:txBody>
      </p:sp>
      <p:sp>
        <p:nvSpPr>
          <p:cNvPr id="72707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77875"/>
            <a:ext cx="5080000" cy="3811588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7270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10108" y="4861252"/>
            <a:ext cx="5658487" cy="4580122"/>
          </a:xfrm>
          <a:noFill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445744C-E476-4B7C-8806-1000FE82C62D}" type="slidenum">
              <a:rPr lang="en-GB"/>
              <a:pPr/>
              <a:t>23</a:t>
            </a:fld>
            <a:endParaRPr lang="en-GB" dirty="0"/>
          </a:p>
        </p:txBody>
      </p:sp>
      <p:sp>
        <p:nvSpPr>
          <p:cNvPr id="7475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77875"/>
            <a:ext cx="5080000" cy="3811588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7475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10108" y="4861252"/>
            <a:ext cx="5658487" cy="4580122"/>
          </a:xfrm>
          <a:noFill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7879D0C-30E3-4464-82B8-85F1515B1311}" type="slidenum">
              <a:rPr lang="en-GB"/>
              <a:pPr/>
              <a:t>24</a:t>
            </a:fld>
            <a:endParaRPr lang="en-GB" dirty="0"/>
          </a:p>
        </p:txBody>
      </p:sp>
      <p:sp>
        <p:nvSpPr>
          <p:cNvPr id="76803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77875"/>
            <a:ext cx="5080000" cy="3811588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7680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10108" y="4861252"/>
            <a:ext cx="5658487" cy="4580122"/>
          </a:xfrm>
          <a:noFill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12BDF45-62A3-44C4-A8AA-CB5FEE7D3DA7}" type="slidenum">
              <a:rPr lang="en-GB"/>
              <a:pPr/>
              <a:t>25</a:t>
            </a:fld>
            <a:endParaRPr lang="en-GB" dirty="0"/>
          </a:p>
        </p:txBody>
      </p:sp>
      <p:sp>
        <p:nvSpPr>
          <p:cNvPr id="78851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77875"/>
            <a:ext cx="5080000" cy="3811588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7885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10108" y="4861252"/>
            <a:ext cx="5658487" cy="4580122"/>
          </a:xfrm>
          <a:noFill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ADC5768-5DCA-49BB-B35E-399605547427}" type="slidenum">
              <a:rPr lang="en-GB"/>
              <a:pPr/>
              <a:t>26</a:t>
            </a:fld>
            <a:endParaRPr lang="en-GB" dirty="0"/>
          </a:p>
        </p:txBody>
      </p:sp>
      <p:sp>
        <p:nvSpPr>
          <p:cNvPr id="80899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77875"/>
            <a:ext cx="5080000" cy="3811588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8090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10108" y="4861252"/>
            <a:ext cx="5658487" cy="4580122"/>
          </a:xfrm>
          <a:noFill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9BDC89A-B569-46EF-8B65-4CF5431E972F}" type="slidenum">
              <a:rPr lang="en-GB"/>
              <a:pPr/>
              <a:t>27</a:t>
            </a:fld>
            <a:endParaRPr lang="en-GB" dirty="0"/>
          </a:p>
        </p:txBody>
      </p:sp>
      <p:sp>
        <p:nvSpPr>
          <p:cNvPr id="82947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77875"/>
            <a:ext cx="5080000" cy="3811588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8294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10108" y="4861252"/>
            <a:ext cx="5658487" cy="4580122"/>
          </a:xfrm>
          <a:noFill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63AE33B-9B43-4A78-8D5C-A5054D142099}" type="slidenum">
              <a:rPr lang="en-GB"/>
              <a:pPr/>
              <a:t>28</a:t>
            </a:fld>
            <a:endParaRPr lang="en-GB" dirty="0"/>
          </a:p>
        </p:txBody>
      </p:sp>
      <p:sp>
        <p:nvSpPr>
          <p:cNvPr id="8499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77875"/>
            <a:ext cx="5080000" cy="3811588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8499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10108" y="4861252"/>
            <a:ext cx="5658487" cy="4580122"/>
          </a:xfrm>
          <a:noFill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404A75C-2E1C-40D5-8268-666F9B76D023}" type="slidenum">
              <a:rPr lang="en-GB"/>
              <a:pPr/>
              <a:t>2</a:t>
            </a:fld>
            <a:endParaRPr lang="en-GB" dirty="0"/>
          </a:p>
        </p:txBody>
      </p:sp>
      <p:sp>
        <p:nvSpPr>
          <p:cNvPr id="31747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77875"/>
            <a:ext cx="5080000" cy="3811588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3174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10108" y="4861252"/>
            <a:ext cx="5658487" cy="4580122"/>
          </a:xfrm>
          <a:noFill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38AF010-8700-46E0-9346-E59E5C19A1A5}" type="slidenum">
              <a:rPr lang="en-GB"/>
              <a:pPr/>
              <a:t>29</a:t>
            </a:fld>
            <a:endParaRPr lang="en-GB" dirty="0"/>
          </a:p>
        </p:txBody>
      </p:sp>
      <p:sp>
        <p:nvSpPr>
          <p:cNvPr id="87043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77875"/>
            <a:ext cx="5080000" cy="3811588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8704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10108" y="4861252"/>
            <a:ext cx="5658487" cy="4580122"/>
          </a:xfrm>
          <a:noFill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DA0E473-3A5E-4DEA-A583-865A21AF813B}" type="slidenum">
              <a:rPr lang="en-GB"/>
              <a:pPr/>
              <a:t>30</a:t>
            </a:fld>
            <a:endParaRPr lang="en-GB" dirty="0"/>
          </a:p>
        </p:txBody>
      </p:sp>
      <p:sp>
        <p:nvSpPr>
          <p:cNvPr id="89091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77875"/>
            <a:ext cx="5080000" cy="3811588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8909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10108" y="4861252"/>
            <a:ext cx="5658487" cy="4580122"/>
          </a:xfrm>
          <a:noFill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60B5124-5D86-4D2C-AE94-9FBB4D71B2BE}" type="slidenum">
              <a:rPr lang="en-GB"/>
              <a:pPr/>
              <a:t>31</a:t>
            </a:fld>
            <a:endParaRPr lang="en-GB" dirty="0"/>
          </a:p>
        </p:txBody>
      </p:sp>
      <p:sp>
        <p:nvSpPr>
          <p:cNvPr id="91139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77875"/>
            <a:ext cx="5081587" cy="3813175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9114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10108" y="4861252"/>
            <a:ext cx="5659978" cy="4581641"/>
          </a:xfrm>
          <a:noFill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E71A72F-133E-4F68-9F46-546D6D6DC131}" type="slidenum">
              <a:rPr lang="en-GB"/>
              <a:pPr/>
              <a:t>3</a:t>
            </a:fld>
            <a:endParaRPr lang="en-GB" dirty="0"/>
          </a:p>
        </p:txBody>
      </p:sp>
      <p:sp>
        <p:nvSpPr>
          <p:cNvPr id="3379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77875"/>
            <a:ext cx="5080000" cy="3811588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3379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10108" y="4861252"/>
            <a:ext cx="5658487" cy="4580122"/>
          </a:xfrm>
          <a:noFill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BDC0BD7-DCA7-4FAA-A57B-A252D85BC299}" type="slidenum">
              <a:rPr lang="en-GB"/>
              <a:pPr/>
              <a:t>4</a:t>
            </a:fld>
            <a:endParaRPr lang="en-GB" dirty="0"/>
          </a:p>
        </p:txBody>
      </p:sp>
      <p:sp>
        <p:nvSpPr>
          <p:cNvPr id="35843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77875"/>
            <a:ext cx="5080000" cy="3811588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3584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10108" y="4861252"/>
            <a:ext cx="5658487" cy="4580122"/>
          </a:xfrm>
          <a:noFill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C2B678A-AF2F-4408-8A06-6845A29B78C5}" type="slidenum">
              <a:rPr lang="en-GB"/>
              <a:pPr/>
              <a:t>5</a:t>
            </a:fld>
            <a:endParaRPr lang="en-GB" dirty="0"/>
          </a:p>
        </p:txBody>
      </p:sp>
      <p:sp>
        <p:nvSpPr>
          <p:cNvPr id="37891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77875"/>
            <a:ext cx="5080000" cy="3811588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3789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10108" y="4861252"/>
            <a:ext cx="5658487" cy="4580122"/>
          </a:xfrm>
          <a:noFill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674EA0C-55FB-4B22-9194-749658698BC6}" type="slidenum">
              <a:rPr lang="en-GB"/>
              <a:pPr/>
              <a:t>6</a:t>
            </a:fld>
            <a:endParaRPr lang="en-GB" dirty="0"/>
          </a:p>
        </p:txBody>
      </p:sp>
      <p:sp>
        <p:nvSpPr>
          <p:cNvPr id="39939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77875"/>
            <a:ext cx="5080000" cy="3811588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3994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10108" y="4861252"/>
            <a:ext cx="5658487" cy="4580122"/>
          </a:xfrm>
          <a:noFill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72B9496-F10C-4E51-8B2A-A90AFCAEE7F7}" type="slidenum">
              <a:rPr lang="en-GB"/>
              <a:pPr/>
              <a:t>7</a:t>
            </a:fld>
            <a:endParaRPr lang="en-GB" dirty="0"/>
          </a:p>
        </p:txBody>
      </p:sp>
      <p:sp>
        <p:nvSpPr>
          <p:cNvPr id="41987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77875"/>
            <a:ext cx="5080000" cy="3811588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4198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10108" y="4861252"/>
            <a:ext cx="5658487" cy="4580122"/>
          </a:xfrm>
          <a:noFill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33CA49C-2CD1-4713-8C2E-29F9B7EF0373}" type="slidenum">
              <a:rPr lang="en-GB"/>
              <a:pPr/>
              <a:t>8</a:t>
            </a:fld>
            <a:endParaRPr lang="en-GB" dirty="0"/>
          </a:p>
        </p:txBody>
      </p:sp>
      <p:sp>
        <p:nvSpPr>
          <p:cNvPr id="4403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77875"/>
            <a:ext cx="5080000" cy="3811588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4403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10108" y="4861252"/>
            <a:ext cx="5658487" cy="4580122"/>
          </a:xfrm>
          <a:noFill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543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017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99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581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748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431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66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508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lex\Desktop\vinager-backgrounds-wallpapers-vinager-background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2"/>
          <p:cNvSpPr/>
          <p:nvPr userDrawn="1"/>
        </p:nvSpPr>
        <p:spPr>
          <a:xfrm>
            <a:off x="179512" y="116632"/>
            <a:ext cx="8784976" cy="6624736"/>
          </a:xfrm>
          <a:prstGeom prst="roundRect">
            <a:avLst>
              <a:gd name="adj" fmla="val 69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361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/>
          </a:bodyPr>
          <a:lstStyle>
            <a:lvl1pPr indent="0" algn="l">
              <a:lnSpc>
                <a:spcPct val="110000"/>
              </a:lnSpc>
              <a:spcBef>
                <a:spcPts val="1200"/>
              </a:spcBef>
              <a:defRPr sz="2400">
                <a:latin typeface="+mn-lt"/>
              </a:defRPr>
            </a:lvl1pPr>
            <a:lvl2pPr marL="742950" indent="0" algn="l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>
                <a:latin typeface="+mn-lt"/>
              </a:defRPr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669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568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lex\Desktop\vinager-backgrounds-wallpapers-vinager-background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2"/>
          <p:cNvSpPr/>
          <p:nvPr userDrawn="1"/>
        </p:nvSpPr>
        <p:spPr>
          <a:xfrm>
            <a:off x="179512" y="116632"/>
            <a:ext cx="8784976" cy="6624736"/>
          </a:xfrm>
          <a:prstGeom prst="roundRect">
            <a:avLst>
              <a:gd name="adj" fmla="val 69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4016"/>
            <a:ext cx="8229600" cy="9087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285750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45414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7" r:id="rId3"/>
    <p:sldLayoutId id="2147483687" r:id="rId4"/>
    <p:sldLayoutId id="2147483688" r:id="rId5"/>
    <p:sldLayoutId id="2147483689" r:id="rId6"/>
    <p:sldLayoutId id="2147483690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802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le.ac.uk/library/help/citing/vancouver-numbered-system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/>
          <a:lstStyle/>
          <a:p>
            <a:pPr lvl="1" algn="ctr"/>
            <a:r>
              <a:rPr lang="el-GR" sz="4400" b="1" dirty="0" smtClean="0">
                <a:solidFill>
                  <a:schemeClr val="tx1"/>
                </a:solidFill>
                <a:latin typeface="+mn-lt"/>
              </a:rPr>
              <a:t>Βιβλιογραφία (Θ)</a:t>
            </a:r>
            <a:endParaRPr lang="el-GR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161976" y="3068960"/>
            <a:ext cx="6820048" cy="1752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b="1" dirty="0" smtClean="0"/>
              <a:t>Ενότητα 11</a:t>
            </a:r>
            <a:r>
              <a:rPr lang="el-GR" sz="2400" dirty="0" smtClean="0"/>
              <a:t>:</a:t>
            </a:r>
            <a:r>
              <a:rPr lang="en-US" sz="2400" dirty="0" smtClean="0"/>
              <a:t> </a:t>
            </a:r>
            <a:r>
              <a:rPr lang="el-GR" sz="2400" dirty="0"/>
              <a:t>Συστήματα σύνταξης </a:t>
            </a:r>
            <a:r>
              <a:rPr lang="el-GR" sz="2400" dirty="0" smtClean="0"/>
              <a:t>βιβλιογραφίας δ’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2200" dirty="0" smtClean="0"/>
              <a:t>Δρ. Ευγενία Βασιλακάκη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2200" dirty="0" smtClean="0"/>
              <a:t>Τμήμα</a:t>
            </a:r>
            <a:r>
              <a:rPr lang="el-GR" sz="2200" dirty="0"/>
              <a:t> Βιβλιοθηκονομίας και Συστημάτων Πληροφόρησης</a:t>
            </a:r>
            <a:endParaRPr lang="el-GR" sz="2200" dirty="0" smtClean="0"/>
          </a:p>
        </p:txBody>
      </p:sp>
      <p:pic>
        <p:nvPicPr>
          <p:cNvPr id="11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2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1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00565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5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82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dirty="0" smtClean="0">
                <a:cs typeface="Times New Roman" pitchFamily="18" charset="0"/>
              </a:rPr>
              <a:t>Numeric Citation Style</a:t>
            </a:r>
            <a:r>
              <a:rPr lang="el-GR" dirty="0" smtClean="0">
                <a:cs typeface="Times New Roman" pitchFamily="18" charset="0"/>
              </a:rPr>
              <a:t/>
            </a:r>
            <a:br>
              <a:rPr lang="el-GR" dirty="0" smtClean="0">
                <a:cs typeface="Times New Roman" pitchFamily="18" charset="0"/>
              </a:rPr>
            </a:br>
            <a:r>
              <a:rPr lang="el-GR" dirty="0" smtClean="0"/>
              <a:t>Λίστα Βιβλιογραφίας</a:t>
            </a:r>
            <a:r>
              <a:rPr lang="en-US" dirty="0" smtClean="0"/>
              <a:t> </a:t>
            </a:r>
            <a:r>
              <a:rPr lang="en-US" sz="3600" b="0" dirty="0" smtClean="0"/>
              <a:t>8</a:t>
            </a:r>
            <a:r>
              <a:rPr lang="el-GR" sz="3600" b="0" dirty="0" smtClean="0"/>
              <a:t>/29</a:t>
            </a:r>
          </a:p>
        </p:txBody>
      </p:sp>
      <p:sp>
        <p:nvSpPr>
          <p:cNvPr id="45060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2000" i="1" u="sng" dirty="0" smtClean="0"/>
              <a:t>- Σε περίπτωση πρώτης έκδοσης</a:t>
            </a:r>
          </a:p>
          <a:p>
            <a:pPr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2000" dirty="0" smtClean="0"/>
              <a:t>[1] Π. Παπαδοπούλου. </a:t>
            </a:r>
            <a:r>
              <a:rPr lang="el-GR" sz="2000" i="1" dirty="0" smtClean="0"/>
              <a:t>Το φαινόμενο του θερμοκηπίου στην Ελλάδα.</a:t>
            </a:r>
            <a:r>
              <a:rPr lang="el-GR" sz="2000" dirty="0" smtClean="0"/>
              <a:t> Αθήνα: Παπασωτηρίου, 2009. [online] Διαθέσιμο: http://ww.example.gr/ [Ημ. Πρόσβασης 10/12/2011].</a:t>
            </a:r>
          </a:p>
          <a:p>
            <a:pPr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2000" dirty="0" smtClean="0"/>
              <a:t>[1] Π. Παπαδοπούλου και Β. Αποστόλου. </a:t>
            </a:r>
            <a:r>
              <a:rPr lang="el-GR" sz="2000" i="1" dirty="0" smtClean="0"/>
              <a:t>Το φαινόμενο του θερμοκηπίου στην Ελλάδα.</a:t>
            </a:r>
            <a:r>
              <a:rPr lang="el-GR" sz="2000" dirty="0" smtClean="0"/>
              <a:t> Αθήνα: Παπασωτηρίου, 2009. [online] Διαθέσιμο: http://ww.example.gr/ [Ημ. Πρόσβασης 10/12/2011].</a:t>
            </a:r>
          </a:p>
          <a:p>
            <a:pPr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2000" dirty="0" smtClean="0"/>
              <a:t>[1] Π. Παπαδοπούλου, Α. Χρήστου και Β. Αποστόλου. </a:t>
            </a:r>
            <a:r>
              <a:rPr lang="el-GR" sz="2000" i="1" dirty="0" smtClean="0"/>
              <a:t>Το φαινόμενο του θερμοκηπίου στην Ελλάδα. </a:t>
            </a:r>
            <a:r>
              <a:rPr lang="el-GR" sz="2000" dirty="0" smtClean="0"/>
              <a:t>Αθήνα: Παπασωτηρίου, 2009. [online] Διαθέσιμο: http://ww.example.gr/ [Ημ. Πρόσβασης 10/12/2011].</a:t>
            </a:r>
          </a:p>
          <a:p>
            <a:pPr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2000" dirty="0" smtClean="0"/>
              <a:t>[1] Π. Παπαδοπούλου, Β. Βασιλείου, Α. Χρήστου και Β. Αποστόλου. </a:t>
            </a:r>
            <a:r>
              <a:rPr lang="el-GR" sz="2000" i="1" dirty="0" smtClean="0"/>
              <a:t>Το φαινόμενο του θερμοκηπίου στην Ελλάδα. </a:t>
            </a:r>
            <a:r>
              <a:rPr lang="el-GR" sz="2000" dirty="0" smtClean="0"/>
              <a:t>Αθήνα: Παπασωτηρίου, 2009. [online] Διαθέσιμο: http://ww.example.gr/ [Ημ. Πρόσβασης 10/12/2011].</a:t>
            </a:r>
          </a:p>
        </p:txBody>
      </p:sp>
      <p:sp>
        <p:nvSpPr>
          <p:cNvPr id="450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</a:tabLst>
            </a:pPr>
            <a:fld id="{C523726B-6A03-4BAB-8678-41E514012553}" type="slidenum">
              <a:rPr lang="en-GB"/>
              <a:pPr>
                <a:tabLst>
                  <a:tab pos="656650" algn="l"/>
                  <a:tab pos="1313299" algn="l"/>
                  <a:tab pos="1969949" algn="l"/>
                </a:tabLst>
              </a:pPr>
              <a:t>9</a:t>
            </a:fld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dirty="0" smtClean="0">
                <a:cs typeface="Times New Roman" pitchFamily="18" charset="0"/>
              </a:rPr>
              <a:t>Numeric Citation Style</a:t>
            </a:r>
            <a:r>
              <a:rPr lang="el-GR" dirty="0" smtClean="0">
                <a:cs typeface="Times New Roman" pitchFamily="18" charset="0"/>
              </a:rPr>
              <a:t/>
            </a:r>
            <a:br>
              <a:rPr lang="el-GR" dirty="0" smtClean="0">
                <a:cs typeface="Times New Roman" pitchFamily="18" charset="0"/>
              </a:rPr>
            </a:br>
            <a:r>
              <a:rPr lang="el-GR" dirty="0" smtClean="0"/>
              <a:t>Λίστα Βιβλιογραφίας</a:t>
            </a:r>
            <a:r>
              <a:rPr lang="en-US" dirty="0" smtClean="0"/>
              <a:t> </a:t>
            </a:r>
            <a:r>
              <a:rPr lang="en-US" sz="3600" b="0" dirty="0" smtClean="0"/>
              <a:t>9</a:t>
            </a:r>
            <a:r>
              <a:rPr lang="el-GR" sz="3600" b="0" dirty="0" smtClean="0"/>
              <a:t>/29</a:t>
            </a:r>
          </a:p>
        </p:txBody>
      </p:sp>
      <p:sp>
        <p:nvSpPr>
          <p:cNvPr id="47108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  <a:tabLst>
                <a:tab pos="633609" algn="l"/>
                <a:tab pos="956174" algn="l"/>
                <a:tab pos="1277299" algn="l"/>
                <a:tab pos="1599864" algn="l"/>
                <a:tab pos="1923868" algn="l"/>
                <a:tab pos="2246433" algn="l"/>
                <a:tab pos="2567558" algn="l"/>
                <a:tab pos="2890123" algn="l"/>
                <a:tab pos="3214127" algn="l"/>
                <a:tab pos="3536692" algn="l"/>
                <a:tab pos="3859257" algn="l"/>
                <a:tab pos="4180382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l-GR" sz="2300" dirty="0" smtClean="0">
                <a:cs typeface="Times New Roman" pitchFamily="18" charset="0"/>
              </a:rPr>
              <a:t>[1] W.C. Jakes. </a:t>
            </a:r>
            <a:r>
              <a:rPr lang="el-GR" sz="2300" i="1" dirty="0" smtClean="0">
                <a:cs typeface="Times New Roman" pitchFamily="18" charset="0"/>
              </a:rPr>
              <a:t>Microwave Mobile Communications. </a:t>
            </a:r>
            <a:r>
              <a:rPr lang="el-GR" sz="2300" dirty="0" smtClean="0">
                <a:cs typeface="Times New Roman" pitchFamily="18" charset="0"/>
              </a:rPr>
              <a:t>New York: John Wiley and Sons, 2011.  [online] Available at: http://ww.example.gr/ [Access Date: 10/12/2011].</a:t>
            </a:r>
          </a:p>
          <a:p>
            <a:pPr>
              <a:buNone/>
              <a:tabLst>
                <a:tab pos="633609" algn="l"/>
                <a:tab pos="956174" algn="l"/>
                <a:tab pos="1277299" algn="l"/>
                <a:tab pos="1599864" algn="l"/>
                <a:tab pos="1923868" algn="l"/>
                <a:tab pos="2246433" algn="l"/>
                <a:tab pos="2567558" algn="l"/>
                <a:tab pos="2890123" algn="l"/>
                <a:tab pos="3214127" algn="l"/>
                <a:tab pos="3536692" algn="l"/>
                <a:tab pos="3859257" algn="l"/>
                <a:tab pos="4180382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l-GR" sz="2300" dirty="0" smtClean="0">
                <a:cs typeface="Times New Roman" pitchFamily="18" charset="0"/>
              </a:rPr>
              <a:t>[1] W.C. Jakes and D.C. Wilson. </a:t>
            </a:r>
            <a:r>
              <a:rPr lang="el-GR" sz="2300" i="1" dirty="0" smtClean="0">
                <a:cs typeface="Times New Roman" pitchFamily="18" charset="0"/>
              </a:rPr>
              <a:t>Microwave Mobile Communications. </a:t>
            </a:r>
            <a:r>
              <a:rPr lang="el-GR" sz="2300" dirty="0" smtClean="0">
                <a:cs typeface="Times New Roman" pitchFamily="18" charset="0"/>
              </a:rPr>
              <a:t>New York: John Wiley and Sons, 2011.  [online] Available at: http://ww.example.gr/ [Access Date: 10/12/2011].</a:t>
            </a:r>
          </a:p>
          <a:p>
            <a:pPr>
              <a:buNone/>
              <a:tabLst>
                <a:tab pos="633609" algn="l"/>
                <a:tab pos="956174" algn="l"/>
                <a:tab pos="1277299" algn="l"/>
                <a:tab pos="1599864" algn="l"/>
                <a:tab pos="1923868" algn="l"/>
                <a:tab pos="2246433" algn="l"/>
                <a:tab pos="2567558" algn="l"/>
                <a:tab pos="2890123" algn="l"/>
                <a:tab pos="3214127" algn="l"/>
                <a:tab pos="3536692" algn="l"/>
                <a:tab pos="3859257" algn="l"/>
                <a:tab pos="4180382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l-GR" sz="2300" dirty="0" smtClean="0">
                <a:cs typeface="Times New Roman" pitchFamily="18" charset="0"/>
              </a:rPr>
              <a:t>[1] W.C. Jakes, D.C. Wilson and P.L. Campell. </a:t>
            </a:r>
            <a:r>
              <a:rPr lang="el-GR" sz="2300" i="1" dirty="0" smtClean="0">
                <a:cs typeface="Times New Roman" pitchFamily="18" charset="0"/>
              </a:rPr>
              <a:t>Microwave Mobile Communications. </a:t>
            </a:r>
            <a:r>
              <a:rPr lang="el-GR" sz="2300" dirty="0" smtClean="0">
                <a:cs typeface="Times New Roman" pitchFamily="18" charset="0"/>
              </a:rPr>
              <a:t>New York: John Wiley and Sons, 2011.  [online] Available at: http://ww.example.gr/ [Access Date: 10/12/2011].</a:t>
            </a:r>
          </a:p>
          <a:p>
            <a:pPr>
              <a:buNone/>
              <a:tabLst>
                <a:tab pos="633609" algn="l"/>
                <a:tab pos="956174" algn="l"/>
                <a:tab pos="1277299" algn="l"/>
                <a:tab pos="1599864" algn="l"/>
                <a:tab pos="1923868" algn="l"/>
                <a:tab pos="2246433" algn="l"/>
                <a:tab pos="2567558" algn="l"/>
                <a:tab pos="2890123" algn="l"/>
                <a:tab pos="3214127" algn="l"/>
                <a:tab pos="3536692" algn="l"/>
                <a:tab pos="3859257" algn="l"/>
                <a:tab pos="4180382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l-GR" sz="2300" dirty="0" smtClean="0">
                <a:cs typeface="Times New Roman" pitchFamily="18" charset="0"/>
              </a:rPr>
              <a:t>[1] W.C. Jakes, D.C. Wilson, P.L. Campell and K.O. Carter. </a:t>
            </a:r>
            <a:r>
              <a:rPr lang="el-GR" sz="2300" i="1" dirty="0" smtClean="0">
                <a:cs typeface="Times New Roman" pitchFamily="18" charset="0"/>
              </a:rPr>
              <a:t>Microwave Mobile Communications. </a:t>
            </a:r>
            <a:r>
              <a:rPr lang="el-GR" sz="2300" dirty="0" smtClean="0">
                <a:cs typeface="Times New Roman" pitchFamily="18" charset="0"/>
              </a:rPr>
              <a:t>New York: John Wiley and Sons, 2011.  [online] Available at: http://ww.example.gr/ [Access Date: 10/12/2011].</a:t>
            </a:r>
          </a:p>
        </p:txBody>
      </p:sp>
      <p:sp>
        <p:nvSpPr>
          <p:cNvPr id="471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</a:tabLst>
            </a:pPr>
            <a:fld id="{0A7258AB-B252-48CE-BC31-079E1C1E8D62}" type="slidenum">
              <a:rPr lang="en-GB"/>
              <a:pPr>
                <a:tabLst>
                  <a:tab pos="656650" algn="l"/>
                  <a:tab pos="1313299" algn="l"/>
                  <a:tab pos="1969949" algn="l"/>
                </a:tabLst>
              </a:pPr>
              <a:t>10</a:t>
            </a:fld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dirty="0" smtClean="0">
                <a:cs typeface="Times New Roman" pitchFamily="18" charset="0"/>
              </a:rPr>
              <a:t>Numeric Citation Style</a:t>
            </a:r>
            <a:r>
              <a:rPr lang="el-GR" dirty="0" smtClean="0">
                <a:cs typeface="Times New Roman" pitchFamily="18" charset="0"/>
              </a:rPr>
              <a:t/>
            </a:r>
            <a:br>
              <a:rPr lang="el-GR" dirty="0" smtClean="0">
                <a:cs typeface="Times New Roman" pitchFamily="18" charset="0"/>
              </a:rPr>
            </a:br>
            <a:r>
              <a:rPr lang="el-GR" dirty="0" smtClean="0"/>
              <a:t>Λίστα Βιβλιογραφίας</a:t>
            </a:r>
            <a:r>
              <a:rPr lang="en-US" dirty="0" smtClean="0"/>
              <a:t> </a:t>
            </a:r>
            <a:r>
              <a:rPr lang="en-US" sz="3600" b="0" dirty="0" smtClean="0"/>
              <a:t>10</a:t>
            </a:r>
            <a:r>
              <a:rPr lang="el-GR" sz="3600" b="0" dirty="0" smtClean="0"/>
              <a:t>/29</a:t>
            </a:r>
          </a:p>
        </p:txBody>
      </p:sp>
      <p:sp>
        <p:nvSpPr>
          <p:cNvPr id="49156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2000" i="1" u="sng" dirty="0" smtClean="0"/>
              <a:t>- Σε περίπτωση άλλης έκδοσης</a:t>
            </a:r>
          </a:p>
          <a:p>
            <a:pPr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2000" dirty="0" smtClean="0"/>
              <a:t>[1] Π. Παπαδοπούλου. </a:t>
            </a:r>
            <a:r>
              <a:rPr lang="el-GR" sz="2000" i="1" dirty="0" smtClean="0"/>
              <a:t>Το φαινόμενο του θερμοκηπίου στην Ελλάδα, </a:t>
            </a:r>
            <a:r>
              <a:rPr lang="el-GR" sz="2000" dirty="0" smtClean="0"/>
              <a:t>3η εκδ. Αθήνα: Παπασωτηρίου, 2009. [online] Διαθέσιμο: http://ww.example.gr/ [Ημ. Πρόσβασης 10/12/2011].</a:t>
            </a:r>
          </a:p>
          <a:p>
            <a:pPr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2000" dirty="0" smtClean="0"/>
              <a:t>[1] Π. Παπαδοπούλου και Β. Αποστόλου. </a:t>
            </a:r>
            <a:r>
              <a:rPr lang="el-GR" sz="2000" i="1" dirty="0" smtClean="0"/>
              <a:t>Το φαινόμενο του θερμοκηπίου στην Ελλάδα, </a:t>
            </a:r>
            <a:r>
              <a:rPr lang="el-GR" sz="2000" dirty="0" smtClean="0"/>
              <a:t>3η εκδ.  Αθήνα: Παπασωτηρίου, 2009. [online] Διαθέσιμο: http://ww.example.gr/ [Ημ. Πρόσβασης 10/12/2011].</a:t>
            </a:r>
          </a:p>
          <a:p>
            <a:pPr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2000" dirty="0" smtClean="0"/>
              <a:t>[1] Π. Παπαδοπούλου, Α. Χρήστου και Β. Αποστόλου. </a:t>
            </a:r>
            <a:r>
              <a:rPr lang="el-GR" sz="2000" i="1" dirty="0" smtClean="0"/>
              <a:t>Το φαινόμενο του θερμοκηπίου στην Ελλάδα, </a:t>
            </a:r>
            <a:r>
              <a:rPr lang="el-GR" sz="2000" dirty="0" smtClean="0"/>
              <a:t>3η εκδ.</a:t>
            </a:r>
            <a:r>
              <a:rPr lang="el-GR" sz="2000" i="1" dirty="0" smtClean="0"/>
              <a:t> </a:t>
            </a:r>
            <a:r>
              <a:rPr lang="el-GR" sz="2000" dirty="0" smtClean="0"/>
              <a:t>Αθήνα: Παπασωτηρίου, 2009. [online] Διαθέσιμο: http://ww.example.gr/ [Ημ. Πρόσβασης 10/12/2011].</a:t>
            </a:r>
          </a:p>
          <a:p>
            <a:pPr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2000" dirty="0" smtClean="0"/>
              <a:t>[1] Π. Παπαδοπούλου, Β. Βασιλείου, Α. Χρήστου και Β. Αποστόλου. </a:t>
            </a:r>
            <a:r>
              <a:rPr lang="el-GR" sz="2000" i="1" dirty="0" smtClean="0"/>
              <a:t>Το φαινόμενο του θερμοκηπίου στην Ελλάδα, </a:t>
            </a:r>
            <a:r>
              <a:rPr lang="el-GR" sz="2000" dirty="0" smtClean="0"/>
              <a:t>3η εκδ.</a:t>
            </a:r>
            <a:r>
              <a:rPr lang="el-GR" sz="2000" i="1" dirty="0" smtClean="0"/>
              <a:t> </a:t>
            </a:r>
            <a:r>
              <a:rPr lang="el-GR" sz="2000" dirty="0" smtClean="0"/>
              <a:t>Αθήνα: Παπασωτηρίου, 2009. [online] Διαθέσιμο: http://ww.example.gr/ [Ημ. Πρόσβασης 10/12/2011].</a:t>
            </a:r>
          </a:p>
        </p:txBody>
      </p:sp>
      <p:sp>
        <p:nvSpPr>
          <p:cNvPr id="491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</a:tabLst>
            </a:pPr>
            <a:fld id="{49956720-8764-4FD0-A3F5-A454E1398155}" type="slidenum">
              <a:rPr lang="en-GB"/>
              <a:pPr>
                <a:tabLst>
                  <a:tab pos="656650" algn="l"/>
                  <a:tab pos="1313299" algn="l"/>
                  <a:tab pos="1969949" algn="l"/>
                </a:tabLst>
              </a:pPr>
              <a:t>11</a:t>
            </a:fld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dirty="0" smtClean="0">
                <a:cs typeface="Times New Roman" pitchFamily="18" charset="0"/>
              </a:rPr>
              <a:t>Numeric Citation Style</a:t>
            </a:r>
            <a:r>
              <a:rPr lang="el-GR" dirty="0" smtClean="0">
                <a:cs typeface="Times New Roman" pitchFamily="18" charset="0"/>
              </a:rPr>
              <a:t/>
            </a:r>
            <a:br>
              <a:rPr lang="el-GR" dirty="0" smtClean="0">
                <a:cs typeface="Times New Roman" pitchFamily="18" charset="0"/>
              </a:rPr>
            </a:br>
            <a:r>
              <a:rPr lang="el-GR" dirty="0" smtClean="0"/>
              <a:t>Λίστα Βιβλιογραφίας</a:t>
            </a:r>
            <a:r>
              <a:rPr lang="en-US" dirty="0" smtClean="0"/>
              <a:t> </a:t>
            </a:r>
            <a:r>
              <a:rPr lang="el-GR" sz="3600" b="0" dirty="0" smtClean="0"/>
              <a:t>1</a:t>
            </a:r>
            <a:r>
              <a:rPr lang="en-US" sz="3600" b="0" dirty="0" smtClean="0"/>
              <a:t>1</a:t>
            </a:r>
            <a:r>
              <a:rPr lang="el-GR" sz="3600" b="0" dirty="0" smtClean="0"/>
              <a:t>/29 </a:t>
            </a:r>
          </a:p>
        </p:txBody>
      </p:sp>
      <p:sp>
        <p:nvSpPr>
          <p:cNvPr id="51204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  <a:tabLst>
                <a:tab pos="633609" algn="l"/>
                <a:tab pos="956174" algn="l"/>
                <a:tab pos="1277299" algn="l"/>
                <a:tab pos="1599864" algn="l"/>
                <a:tab pos="1923868" algn="l"/>
                <a:tab pos="2246433" algn="l"/>
                <a:tab pos="2567558" algn="l"/>
                <a:tab pos="2890123" algn="l"/>
                <a:tab pos="3214127" algn="l"/>
                <a:tab pos="3536692" algn="l"/>
                <a:tab pos="3859257" algn="l"/>
                <a:tab pos="4180382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l-GR" sz="2100" dirty="0" smtClean="0">
                <a:cs typeface="Times New Roman" pitchFamily="18" charset="0"/>
              </a:rPr>
              <a:t>[1] W.C. Jakes. </a:t>
            </a:r>
            <a:r>
              <a:rPr lang="el-GR" sz="2100" i="1" dirty="0" smtClean="0">
                <a:cs typeface="Times New Roman" pitchFamily="18" charset="0"/>
              </a:rPr>
              <a:t>Microwave Mobile Communications, </a:t>
            </a:r>
            <a:r>
              <a:rPr lang="el-GR" sz="2100" dirty="0" smtClean="0">
                <a:cs typeface="Times New Roman" pitchFamily="18" charset="0"/>
              </a:rPr>
              <a:t>3</a:t>
            </a:r>
            <a:r>
              <a:rPr lang="el-GR" sz="2100" baseline="41000" dirty="0" smtClean="0">
                <a:cs typeface="Times New Roman" pitchFamily="18" charset="0"/>
              </a:rPr>
              <a:t>rd</a:t>
            </a:r>
            <a:r>
              <a:rPr lang="el-GR" sz="2100" dirty="0" smtClean="0">
                <a:cs typeface="Times New Roman" pitchFamily="18" charset="0"/>
              </a:rPr>
              <a:t> ed</a:t>
            </a:r>
            <a:r>
              <a:rPr lang="el-GR" sz="2100" i="1" dirty="0" smtClean="0">
                <a:cs typeface="Times New Roman" pitchFamily="18" charset="0"/>
              </a:rPr>
              <a:t>. </a:t>
            </a:r>
            <a:r>
              <a:rPr lang="el-GR" sz="2100" dirty="0" smtClean="0">
                <a:cs typeface="Times New Roman" pitchFamily="18" charset="0"/>
              </a:rPr>
              <a:t>New York: John Wiley and Sons, 2011. [online] Available at: http://ww.example.gr/ [Access Date: 10/12/2011].</a:t>
            </a:r>
          </a:p>
          <a:p>
            <a:pPr>
              <a:buNone/>
              <a:tabLst>
                <a:tab pos="633609" algn="l"/>
                <a:tab pos="956174" algn="l"/>
                <a:tab pos="1277299" algn="l"/>
                <a:tab pos="1599864" algn="l"/>
                <a:tab pos="1923868" algn="l"/>
                <a:tab pos="2246433" algn="l"/>
                <a:tab pos="2567558" algn="l"/>
                <a:tab pos="2890123" algn="l"/>
                <a:tab pos="3214127" algn="l"/>
                <a:tab pos="3536692" algn="l"/>
                <a:tab pos="3859257" algn="l"/>
                <a:tab pos="4180382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l-GR" sz="2100" dirty="0" smtClean="0">
                <a:cs typeface="Times New Roman" pitchFamily="18" charset="0"/>
              </a:rPr>
              <a:t>[1] W.C. Jakes and D.C. Wilson. </a:t>
            </a:r>
            <a:r>
              <a:rPr lang="el-GR" sz="2100" i="1" dirty="0" smtClean="0">
                <a:cs typeface="Times New Roman" pitchFamily="18" charset="0"/>
              </a:rPr>
              <a:t>Microwave Mobile Communications, </a:t>
            </a:r>
            <a:r>
              <a:rPr lang="el-GR" sz="2100" dirty="0" smtClean="0">
                <a:cs typeface="Times New Roman" pitchFamily="18" charset="0"/>
              </a:rPr>
              <a:t>3rd ed</a:t>
            </a:r>
            <a:r>
              <a:rPr lang="el-GR" sz="2100" i="1" dirty="0" smtClean="0">
                <a:cs typeface="Times New Roman" pitchFamily="18" charset="0"/>
              </a:rPr>
              <a:t>. </a:t>
            </a:r>
            <a:r>
              <a:rPr lang="el-GR" sz="2100" dirty="0" smtClean="0">
                <a:cs typeface="Times New Roman" pitchFamily="18" charset="0"/>
              </a:rPr>
              <a:t>New York: John Wiley and Sons, 2011. [online] Available at: http://ww.example.gr/ [Access Date: 10/12/2011].</a:t>
            </a:r>
          </a:p>
          <a:p>
            <a:pPr>
              <a:buNone/>
              <a:tabLst>
                <a:tab pos="633609" algn="l"/>
                <a:tab pos="956174" algn="l"/>
                <a:tab pos="1277299" algn="l"/>
                <a:tab pos="1599864" algn="l"/>
                <a:tab pos="1923868" algn="l"/>
                <a:tab pos="2246433" algn="l"/>
                <a:tab pos="2567558" algn="l"/>
                <a:tab pos="2890123" algn="l"/>
                <a:tab pos="3214127" algn="l"/>
                <a:tab pos="3536692" algn="l"/>
                <a:tab pos="3859257" algn="l"/>
                <a:tab pos="4180382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l-GR" sz="2100" dirty="0" smtClean="0">
                <a:cs typeface="Times New Roman" pitchFamily="18" charset="0"/>
              </a:rPr>
              <a:t>[1] W.C. Jakes, D.C. Wilson and P.L. Campell. </a:t>
            </a:r>
            <a:r>
              <a:rPr lang="el-GR" sz="2100" i="1" dirty="0" smtClean="0">
                <a:cs typeface="Times New Roman" pitchFamily="18" charset="0"/>
              </a:rPr>
              <a:t>Microwave Mobile Communications, </a:t>
            </a:r>
            <a:r>
              <a:rPr lang="el-GR" sz="2100" dirty="0" smtClean="0">
                <a:cs typeface="Times New Roman" pitchFamily="18" charset="0"/>
              </a:rPr>
              <a:t>3</a:t>
            </a:r>
            <a:r>
              <a:rPr lang="el-GR" sz="2100" baseline="41000" dirty="0" smtClean="0">
                <a:cs typeface="Times New Roman" pitchFamily="18" charset="0"/>
              </a:rPr>
              <a:t>rd</a:t>
            </a:r>
            <a:r>
              <a:rPr lang="el-GR" sz="2100" dirty="0" smtClean="0">
                <a:cs typeface="Times New Roman" pitchFamily="18" charset="0"/>
              </a:rPr>
              <a:t> ed</a:t>
            </a:r>
            <a:r>
              <a:rPr lang="el-GR" sz="2100" i="1" dirty="0" smtClean="0">
                <a:cs typeface="Times New Roman" pitchFamily="18" charset="0"/>
              </a:rPr>
              <a:t>. </a:t>
            </a:r>
            <a:r>
              <a:rPr lang="el-GR" sz="2100" dirty="0" smtClean="0">
                <a:cs typeface="Times New Roman" pitchFamily="18" charset="0"/>
              </a:rPr>
              <a:t>New York: John Wiley and Sons, 2011. [online] Available at: http://ww.example.gr/ [Access Date: 10/12/2011].</a:t>
            </a:r>
          </a:p>
          <a:p>
            <a:pPr>
              <a:buNone/>
              <a:tabLst>
                <a:tab pos="633609" algn="l"/>
                <a:tab pos="956174" algn="l"/>
                <a:tab pos="1277299" algn="l"/>
                <a:tab pos="1599864" algn="l"/>
                <a:tab pos="1923868" algn="l"/>
                <a:tab pos="2246433" algn="l"/>
                <a:tab pos="2567558" algn="l"/>
                <a:tab pos="2890123" algn="l"/>
                <a:tab pos="3214127" algn="l"/>
                <a:tab pos="3536692" algn="l"/>
                <a:tab pos="3859257" algn="l"/>
                <a:tab pos="4180382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l-GR" sz="2100" dirty="0" smtClean="0">
                <a:cs typeface="Times New Roman" pitchFamily="18" charset="0"/>
              </a:rPr>
              <a:t>[1] W.C. Jakes, D.C. Wilson, P.L. Campell and K.O. Carter. </a:t>
            </a:r>
            <a:r>
              <a:rPr lang="el-GR" sz="2100" i="1" dirty="0" smtClean="0">
                <a:cs typeface="Times New Roman" pitchFamily="18" charset="0"/>
              </a:rPr>
              <a:t>Microwave Mobile Communications, </a:t>
            </a:r>
            <a:r>
              <a:rPr lang="el-GR" sz="2100" dirty="0" smtClean="0">
                <a:cs typeface="Times New Roman" pitchFamily="18" charset="0"/>
              </a:rPr>
              <a:t>3</a:t>
            </a:r>
            <a:r>
              <a:rPr lang="el-GR" sz="2100" baseline="41000" dirty="0" smtClean="0">
                <a:cs typeface="Times New Roman" pitchFamily="18" charset="0"/>
              </a:rPr>
              <a:t>rd</a:t>
            </a:r>
            <a:r>
              <a:rPr lang="el-GR" sz="2100" dirty="0" smtClean="0">
                <a:cs typeface="Times New Roman" pitchFamily="18" charset="0"/>
              </a:rPr>
              <a:t> ed</a:t>
            </a:r>
            <a:r>
              <a:rPr lang="el-GR" sz="2100" i="1" dirty="0" smtClean="0">
                <a:cs typeface="Times New Roman" pitchFamily="18" charset="0"/>
              </a:rPr>
              <a:t>. </a:t>
            </a:r>
            <a:r>
              <a:rPr lang="el-GR" sz="2100" dirty="0" smtClean="0">
                <a:cs typeface="Times New Roman" pitchFamily="18" charset="0"/>
              </a:rPr>
              <a:t>New York: John Wiley and Sons, 2011. [online] Available at: http://ww.example.gr/ [Access Date: 10/12/2011].</a:t>
            </a:r>
          </a:p>
        </p:txBody>
      </p:sp>
      <p:sp>
        <p:nvSpPr>
          <p:cNvPr id="512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</a:tabLst>
            </a:pPr>
            <a:fld id="{CC9D8F93-C42C-4013-98C8-FA2465C20EDD}" type="slidenum">
              <a:rPr lang="en-GB"/>
              <a:pPr>
                <a:tabLst>
                  <a:tab pos="656650" algn="l"/>
                  <a:tab pos="1313299" algn="l"/>
                  <a:tab pos="1969949" algn="l"/>
                </a:tabLst>
              </a:pPr>
              <a:t>12</a:t>
            </a:fld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dirty="0" smtClean="0">
                <a:cs typeface="Times New Roman" pitchFamily="18" charset="0"/>
              </a:rPr>
              <a:t>Numeric Citation Style</a:t>
            </a:r>
            <a:r>
              <a:rPr lang="el-GR" dirty="0" smtClean="0">
                <a:cs typeface="Times New Roman" pitchFamily="18" charset="0"/>
              </a:rPr>
              <a:t/>
            </a:r>
            <a:br>
              <a:rPr lang="el-GR" dirty="0" smtClean="0">
                <a:cs typeface="Times New Roman" pitchFamily="18" charset="0"/>
              </a:rPr>
            </a:br>
            <a:r>
              <a:rPr lang="el-GR" dirty="0" smtClean="0"/>
              <a:t>Λίστα Βιβλιογραφίας</a:t>
            </a:r>
            <a:r>
              <a:rPr lang="en-US" dirty="0" smtClean="0"/>
              <a:t> </a:t>
            </a:r>
            <a:r>
              <a:rPr lang="el-GR" sz="3600" b="0" dirty="0" smtClean="0"/>
              <a:t>1</a:t>
            </a:r>
            <a:r>
              <a:rPr lang="en-US" sz="3600" b="0" dirty="0" smtClean="0"/>
              <a:t>2</a:t>
            </a:r>
            <a:r>
              <a:rPr lang="el-GR" sz="3600" b="0" dirty="0" smtClean="0"/>
              <a:t>/29</a:t>
            </a:r>
          </a:p>
        </p:txBody>
      </p:sp>
      <p:sp>
        <p:nvSpPr>
          <p:cNvPr id="53252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altLang="en-US" sz="2300" dirty="0" smtClean="0"/>
              <a:t>“</a:t>
            </a:r>
            <a:r>
              <a:rPr lang="el-GR" sz="2300" dirty="0" smtClean="0"/>
              <a:t>Κεφάλαιο σε Βιβλίο</a:t>
            </a:r>
            <a:r>
              <a:rPr lang="el-GR" altLang="en-US" sz="2300" dirty="0" smtClean="0"/>
              <a:t>”</a:t>
            </a:r>
            <a:endParaRPr lang="el-GR" sz="2300" dirty="0" smtClean="0"/>
          </a:p>
          <a:p>
            <a:pPr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2300" dirty="0" smtClean="0"/>
              <a:t>Η βιβλιογραφική παραπομπή σε Κεφάλαιο Βιβλίου έχει την εξής μορφή:</a:t>
            </a:r>
          </a:p>
          <a:p>
            <a:pPr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l-GR" sz="2300" dirty="0" smtClean="0"/>
          </a:p>
          <a:p>
            <a:pPr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2300" dirty="0" smtClean="0"/>
              <a:t>Όνομα (Αρχικά) Επίθετο. Τίτλος Κεφαλαίου. </a:t>
            </a:r>
            <a:r>
              <a:rPr lang="el-GR" sz="2300" i="1" dirty="0" smtClean="0"/>
              <a:t>Σε</a:t>
            </a:r>
            <a:r>
              <a:rPr lang="el-GR" sz="2300" dirty="0" smtClean="0"/>
              <a:t>: Επιμελητής (επιμ.), </a:t>
            </a:r>
            <a:r>
              <a:rPr lang="el-GR" sz="2300" i="1" dirty="0" smtClean="0"/>
              <a:t>Τίτλος Βιβλίου</a:t>
            </a:r>
            <a:r>
              <a:rPr lang="el-GR" sz="2300" dirty="0" smtClean="0"/>
              <a:t>. Έκδοση (σε περίπτωση που δεν είναι η πρώτη). Τόπος Έκδοσης: Εκδότης, Έτος, σελίδες.</a:t>
            </a:r>
          </a:p>
          <a:p>
            <a:pPr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l-GR" sz="2300" dirty="0" smtClean="0"/>
          </a:p>
        </p:txBody>
      </p:sp>
      <p:sp>
        <p:nvSpPr>
          <p:cNvPr id="532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</a:tabLst>
            </a:pPr>
            <a:fld id="{F797E1AC-AE5C-4EEC-A2E6-5A93D28C7720}" type="slidenum">
              <a:rPr lang="en-GB"/>
              <a:pPr>
                <a:tabLst>
                  <a:tab pos="656650" algn="l"/>
                  <a:tab pos="1313299" algn="l"/>
                  <a:tab pos="1969949" algn="l"/>
                </a:tabLst>
              </a:pPr>
              <a:t>13</a:t>
            </a:fld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dirty="0" smtClean="0">
                <a:cs typeface="Times New Roman" pitchFamily="18" charset="0"/>
              </a:rPr>
              <a:t>Numeric Citation Style</a:t>
            </a:r>
            <a:r>
              <a:rPr lang="el-GR" dirty="0" smtClean="0">
                <a:cs typeface="Times New Roman" pitchFamily="18" charset="0"/>
              </a:rPr>
              <a:t/>
            </a:r>
            <a:br>
              <a:rPr lang="el-GR" dirty="0" smtClean="0">
                <a:cs typeface="Times New Roman" pitchFamily="18" charset="0"/>
              </a:rPr>
            </a:br>
            <a:r>
              <a:rPr lang="el-GR" dirty="0" smtClean="0"/>
              <a:t>Λίστα Βιβλιογραφίας</a:t>
            </a:r>
            <a:r>
              <a:rPr lang="en-US" dirty="0" smtClean="0"/>
              <a:t> </a:t>
            </a:r>
            <a:r>
              <a:rPr lang="el-GR" sz="3600" b="0" dirty="0" smtClean="0"/>
              <a:t>1</a:t>
            </a:r>
            <a:r>
              <a:rPr lang="en-US" sz="3600" b="0" dirty="0" smtClean="0"/>
              <a:t>3</a:t>
            </a:r>
            <a:r>
              <a:rPr lang="el-GR" sz="3600" b="0" dirty="0" smtClean="0"/>
              <a:t>/29</a:t>
            </a:r>
          </a:p>
        </p:txBody>
      </p:sp>
      <p:sp>
        <p:nvSpPr>
          <p:cNvPr id="55300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2100" i="1" u="sng" dirty="0" smtClean="0"/>
              <a:t>- Σε περίπτωση πρώτης έκδοσης</a:t>
            </a:r>
          </a:p>
          <a:p>
            <a:pPr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2100" dirty="0" smtClean="0"/>
              <a:t>[1] Π. Παπαδοπούλου. Το φαινόμενο του θερμοκηπίου στην Ελλάδα</a:t>
            </a:r>
            <a:r>
              <a:rPr lang="el-GR" sz="2100" i="1" dirty="0" smtClean="0"/>
              <a:t>.</a:t>
            </a:r>
            <a:r>
              <a:rPr lang="el-GR" sz="2100" dirty="0" smtClean="0"/>
              <a:t> </a:t>
            </a:r>
            <a:r>
              <a:rPr lang="el-GR" sz="2100" i="1" dirty="0" smtClean="0"/>
              <a:t>Σε</a:t>
            </a:r>
            <a:r>
              <a:rPr lang="el-GR" sz="2100" dirty="0" smtClean="0"/>
              <a:t>: Χ. Τέτου (επιμ.), </a:t>
            </a:r>
            <a:r>
              <a:rPr lang="el-GR" sz="2100" i="1" dirty="0" smtClean="0"/>
              <a:t>Περιβάλλον</a:t>
            </a:r>
            <a:r>
              <a:rPr lang="el-GR" sz="2100" dirty="0" smtClean="0"/>
              <a:t>. Αθήνα: Παπασωτηρίου, 2009, σσ. 23-50.</a:t>
            </a:r>
          </a:p>
          <a:p>
            <a:pPr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2100" dirty="0" smtClean="0"/>
              <a:t>[1] Π. Παπαδοπούλου και Β. Αποστόλου. Το φαινόμενο του θερμοκηπίου στην Ελλάδα</a:t>
            </a:r>
            <a:r>
              <a:rPr lang="el-GR" sz="2100" i="1" dirty="0" smtClean="0"/>
              <a:t>.</a:t>
            </a:r>
            <a:r>
              <a:rPr lang="el-GR" sz="2100" dirty="0" smtClean="0"/>
              <a:t> </a:t>
            </a:r>
            <a:r>
              <a:rPr lang="el-GR" sz="2100" i="1" dirty="0" smtClean="0"/>
              <a:t>Σε</a:t>
            </a:r>
            <a:r>
              <a:rPr lang="el-GR" sz="2100" dirty="0" smtClean="0"/>
              <a:t>: Χ. Τέτου (επιμ.), </a:t>
            </a:r>
            <a:r>
              <a:rPr lang="el-GR" sz="2100" i="1" dirty="0" smtClean="0"/>
              <a:t>Περιβάλλον</a:t>
            </a:r>
            <a:r>
              <a:rPr lang="el-GR" sz="2100" dirty="0" smtClean="0"/>
              <a:t>. Αθήνα: Παπασωτηρίου, 2009, σσ. 23-50.</a:t>
            </a:r>
          </a:p>
          <a:p>
            <a:pPr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2100" dirty="0" smtClean="0"/>
              <a:t>[1] Π. Παπαδοπούλου, Α. Χρήστου και Β. Αποστόλου. Το φαινόμενο του θερμοκηπίου στην Ελλάδα</a:t>
            </a:r>
            <a:r>
              <a:rPr lang="el-GR" sz="2100" i="1" dirty="0" smtClean="0"/>
              <a:t>.</a:t>
            </a:r>
            <a:r>
              <a:rPr lang="el-GR" sz="2100" dirty="0" smtClean="0"/>
              <a:t> </a:t>
            </a:r>
            <a:r>
              <a:rPr lang="el-GR" sz="2100" i="1" dirty="0" smtClean="0"/>
              <a:t>Σε</a:t>
            </a:r>
            <a:r>
              <a:rPr lang="el-GR" sz="2100" dirty="0" smtClean="0"/>
              <a:t>: Χ. Τέτου (επιμ.), </a:t>
            </a:r>
            <a:r>
              <a:rPr lang="el-GR" sz="2100" i="1" dirty="0" smtClean="0"/>
              <a:t>Περιβάλλον</a:t>
            </a:r>
            <a:r>
              <a:rPr lang="el-GR" sz="2100" dirty="0" smtClean="0"/>
              <a:t>. Αθήνα: Παπασωτηρίου, 2009, σσ. 23-50.</a:t>
            </a:r>
          </a:p>
          <a:p>
            <a:pPr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2100" dirty="0" smtClean="0"/>
              <a:t>[1] Π. Παπαδοπούλου, Β. Βασιλείου, Α. Χρήστου και Β. Αποστόλου. Το φαινόμενο του θερμοκηπίου στην Ελλάδα</a:t>
            </a:r>
            <a:r>
              <a:rPr lang="el-GR" sz="2100" i="1" dirty="0" smtClean="0"/>
              <a:t>.</a:t>
            </a:r>
            <a:r>
              <a:rPr lang="el-GR" sz="2100" dirty="0" smtClean="0"/>
              <a:t> </a:t>
            </a:r>
            <a:r>
              <a:rPr lang="el-GR" sz="2100" i="1" dirty="0" smtClean="0"/>
              <a:t>Σε</a:t>
            </a:r>
            <a:r>
              <a:rPr lang="el-GR" sz="2100" dirty="0" smtClean="0"/>
              <a:t>: Χ. Τέτου (επιμ.), </a:t>
            </a:r>
            <a:r>
              <a:rPr lang="el-GR" sz="2100" i="1" dirty="0" smtClean="0"/>
              <a:t>Περιβάλλον</a:t>
            </a:r>
            <a:r>
              <a:rPr lang="el-GR" sz="2100" dirty="0" smtClean="0"/>
              <a:t>. Αθήνα: Παπασωτηρίου, 2009, σσ. 23-50.</a:t>
            </a:r>
          </a:p>
        </p:txBody>
      </p:sp>
      <p:sp>
        <p:nvSpPr>
          <p:cNvPr id="552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</a:tabLst>
            </a:pPr>
            <a:fld id="{B1AA1820-319F-4FF2-A552-F53DF2260EDF}" type="slidenum">
              <a:rPr lang="en-GB"/>
              <a:pPr>
                <a:tabLst>
                  <a:tab pos="656650" algn="l"/>
                  <a:tab pos="1313299" algn="l"/>
                  <a:tab pos="1969949" algn="l"/>
                </a:tabLst>
              </a:pPr>
              <a:t>14</a:t>
            </a:fld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dirty="0" smtClean="0">
                <a:cs typeface="Times New Roman" pitchFamily="18" charset="0"/>
              </a:rPr>
              <a:t>Numeric Citation Style</a:t>
            </a:r>
            <a:r>
              <a:rPr lang="el-GR" dirty="0" smtClean="0">
                <a:cs typeface="Times New Roman" pitchFamily="18" charset="0"/>
              </a:rPr>
              <a:t/>
            </a:r>
            <a:br>
              <a:rPr lang="el-GR" dirty="0" smtClean="0">
                <a:cs typeface="Times New Roman" pitchFamily="18" charset="0"/>
              </a:rPr>
            </a:br>
            <a:r>
              <a:rPr lang="el-GR" dirty="0" smtClean="0"/>
              <a:t>Λίστα Βιβλιογραφίας</a:t>
            </a:r>
            <a:r>
              <a:rPr lang="en-US" dirty="0" smtClean="0"/>
              <a:t> </a:t>
            </a:r>
            <a:r>
              <a:rPr lang="el-GR" sz="3600" b="0" dirty="0" smtClean="0"/>
              <a:t>1</a:t>
            </a:r>
            <a:r>
              <a:rPr lang="en-US" sz="3600" b="0" dirty="0" smtClean="0"/>
              <a:t>4</a:t>
            </a:r>
            <a:r>
              <a:rPr lang="el-GR" sz="3600" b="0" dirty="0" smtClean="0"/>
              <a:t>/29</a:t>
            </a:r>
          </a:p>
        </p:txBody>
      </p:sp>
      <p:sp>
        <p:nvSpPr>
          <p:cNvPr id="57348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  <a:tabLst>
                <a:tab pos="633609" algn="l"/>
                <a:tab pos="956174" algn="l"/>
                <a:tab pos="1277299" algn="l"/>
                <a:tab pos="1599864" algn="l"/>
                <a:tab pos="1923868" algn="l"/>
                <a:tab pos="2246433" algn="l"/>
                <a:tab pos="2567558" algn="l"/>
                <a:tab pos="2890123" algn="l"/>
                <a:tab pos="3214127" algn="l"/>
                <a:tab pos="3536692" algn="l"/>
                <a:tab pos="3859257" algn="l"/>
                <a:tab pos="4180382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l-GR" sz="2100" dirty="0" smtClean="0">
                <a:cs typeface="Times New Roman" pitchFamily="18" charset="0"/>
              </a:rPr>
              <a:t>[1] W.C. Jakes. Microwave Mobile Communications</a:t>
            </a:r>
            <a:r>
              <a:rPr lang="el-GR" sz="2100" i="1" dirty="0" smtClean="0">
                <a:cs typeface="Times New Roman" pitchFamily="18" charset="0"/>
              </a:rPr>
              <a:t>. In</a:t>
            </a:r>
            <a:r>
              <a:rPr lang="el-GR" sz="2100" dirty="0" smtClean="0">
                <a:cs typeface="Times New Roman" pitchFamily="18" charset="0"/>
              </a:rPr>
              <a:t>: P. Thomson (editor), </a:t>
            </a:r>
            <a:r>
              <a:rPr lang="el-GR" sz="2100" i="1" dirty="0" smtClean="0">
                <a:cs typeface="Times New Roman" pitchFamily="18" charset="0"/>
              </a:rPr>
              <a:t>Communications. </a:t>
            </a:r>
            <a:r>
              <a:rPr lang="el-GR" sz="2100" dirty="0" smtClean="0">
                <a:cs typeface="Times New Roman" pitchFamily="18" charset="0"/>
              </a:rPr>
              <a:t>New York: John Wiley and Sons, 2011, pp. 100-134. </a:t>
            </a:r>
          </a:p>
          <a:p>
            <a:pPr>
              <a:buNone/>
              <a:tabLst>
                <a:tab pos="633609" algn="l"/>
                <a:tab pos="956174" algn="l"/>
                <a:tab pos="1277299" algn="l"/>
                <a:tab pos="1599864" algn="l"/>
                <a:tab pos="1923868" algn="l"/>
                <a:tab pos="2246433" algn="l"/>
                <a:tab pos="2567558" algn="l"/>
                <a:tab pos="2890123" algn="l"/>
                <a:tab pos="3214127" algn="l"/>
                <a:tab pos="3536692" algn="l"/>
                <a:tab pos="3859257" algn="l"/>
                <a:tab pos="4180382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l-GR" sz="2100" dirty="0" smtClean="0">
                <a:cs typeface="Times New Roman" pitchFamily="18" charset="0"/>
              </a:rPr>
              <a:t>[1] W.C. Jakes and D.C. Wilson. Microwave Mobile Communications</a:t>
            </a:r>
            <a:r>
              <a:rPr lang="el-GR" sz="2100" i="1" dirty="0" smtClean="0">
                <a:cs typeface="Times New Roman" pitchFamily="18" charset="0"/>
              </a:rPr>
              <a:t>. In</a:t>
            </a:r>
            <a:r>
              <a:rPr lang="el-GR" sz="2100" dirty="0" smtClean="0">
                <a:cs typeface="Times New Roman" pitchFamily="18" charset="0"/>
              </a:rPr>
              <a:t>: P. Thomson (editor), </a:t>
            </a:r>
            <a:r>
              <a:rPr lang="el-GR" sz="2100" i="1" dirty="0" smtClean="0">
                <a:cs typeface="Times New Roman" pitchFamily="18" charset="0"/>
              </a:rPr>
              <a:t>Communications. </a:t>
            </a:r>
            <a:r>
              <a:rPr lang="el-GR" sz="2100" dirty="0" smtClean="0">
                <a:cs typeface="Times New Roman" pitchFamily="18" charset="0"/>
              </a:rPr>
              <a:t>New York: John Wiley and Sons, 2011, pp. 100-134. </a:t>
            </a:r>
          </a:p>
          <a:p>
            <a:pPr>
              <a:buNone/>
              <a:tabLst>
                <a:tab pos="633609" algn="l"/>
                <a:tab pos="956174" algn="l"/>
                <a:tab pos="1277299" algn="l"/>
                <a:tab pos="1599864" algn="l"/>
                <a:tab pos="1923868" algn="l"/>
                <a:tab pos="2246433" algn="l"/>
                <a:tab pos="2567558" algn="l"/>
                <a:tab pos="2890123" algn="l"/>
                <a:tab pos="3214127" algn="l"/>
                <a:tab pos="3536692" algn="l"/>
                <a:tab pos="3859257" algn="l"/>
                <a:tab pos="4180382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l-GR" sz="2100" dirty="0" smtClean="0">
                <a:cs typeface="Times New Roman" pitchFamily="18" charset="0"/>
              </a:rPr>
              <a:t>[1] W.C. Jakes, D.C. Wilson and P.L. Campell. Microwave Mobile Communications</a:t>
            </a:r>
            <a:r>
              <a:rPr lang="el-GR" sz="2100" i="1" dirty="0" smtClean="0">
                <a:cs typeface="Times New Roman" pitchFamily="18" charset="0"/>
              </a:rPr>
              <a:t>. In</a:t>
            </a:r>
            <a:r>
              <a:rPr lang="el-GR" sz="2100" dirty="0" smtClean="0">
                <a:cs typeface="Times New Roman" pitchFamily="18" charset="0"/>
              </a:rPr>
              <a:t>: P. Thomson (editor), </a:t>
            </a:r>
            <a:r>
              <a:rPr lang="el-GR" sz="2100" i="1" dirty="0" smtClean="0">
                <a:cs typeface="Times New Roman" pitchFamily="18" charset="0"/>
              </a:rPr>
              <a:t>Communications. </a:t>
            </a:r>
            <a:r>
              <a:rPr lang="el-GR" sz="2100" dirty="0" smtClean="0">
                <a:cs typeface="Times New Roman" pitchFamily="18" charset="0"/>
              </a:rPr>
              <a:t>New York: John Wiley and Sons, 2011, pp. 100-134. </a:t>
            </a:r>
          </a:p>
          <a:p>
            <a:pPr>
              <a:buNone/>
              <a:tabLst>
                <a:tab pos="633609" algn="l"/>
                <a:tab pos="956174" algn="l"/>
                <a:tab pos="1277299" algn="l"/>
                <a:tab pos="1599864" algn="l"/>
                <a:tab pos="1923868" algn="l"/>
                <a:tab pos="2246433" algn="l"/>
                <a:tab pos="2567558" algn="l"/>
                <a:tab pos="2890123" algn="l"/>
                <a:tab pos="3214127" algn="l"/>
                <a:tab pos="3536692" algn="l"/>
                <a:tab pos="3859257" algn="l"/>
                <a:tab pos="4180382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l-GR" sz="2100" dirty="0" smtClean="0">
                <a:cs typeface="Times New Roman" pitchFamily="18" charset="0"/>
              </a:rPr>
              <a:t>[1] W.C. Jakes, D.C. Wilson, P.L. Campell and K.O. Carter. Microwave Mobile Communications</a:t>
            </a:r>
            <a:r>
              <a:rPr lang="el-GR" sz="2100" i="1" dirty="0" smtClean="0">
                <a:cs typeface="Times New Roman" pitchFamily="18" charset="0"/>
              </a:rPr>
              <a:t>. In</a:t>
            </a:r>
            <a:r>
              <a:rPr lang="el-GR" sz="2100" dirty="0" smtClean="0">
                <a:cs typeface="Times New Roman" pitchFamily="18" charset="0"/>
              </a:rPr>
              <a:t>: P. Thomson (editor), </a:t>
            </a:r>
            <a:r>
              <a:rPr lang="el-GR" sz="2100" i="1" dirty="0" smtClean="0">
                <a:cs typeface="Times New Roman" pitchFamily="18" charset="0"/>
              </a:rPr>
              <a:t>Communications. </a:t>
            </a:r>
            <a:r>
              <a:rPr lang="el-GR" sz="2100" dirty="0" smtClean="0">
                <a:cs typeface="Times New Roman" pitchFamily="18" charset="0"/>
              </a:rPr>
              <a:t>New York: John Wiley and Sons, 2011, pp. 100-134. </a:t>
            </a:r>
          </a:p>
        </p:txBody>
      </p:sp>
      <p:sp>
        <p:nvSpPr>
          <p:cNvPr id="573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</a:tabLst>
            </a:pPr>
            <a:fld id="{5525553D-A677-4425-83A6-70BC26AAD11A}" type="slidenum">
              <a:rPr lang="en-GB"/>
              <a:pPr>
                <a:tabLst>
                  <a:tab pos="656650" algn="l"/>
                  <a:tab pos="1313299" algn="l"/>
                  <a:tab pos="1969949" algn="l"/>
                </a:tabLst>
              </a:pPr>
              <a:t>15</a:t>
            </a:fld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dirty="0" smtClean="0">
                <a:cs typeface="Times New Roman" pitchFamily="18" charset="0"/>
              </a:rPr>
              <a:t>Numeric Citation Style</a:t>
            </a:r>
            <a:r>
              <a:rPr lang="el-GR" dirty="0" smtClean="0">
                <a:cs typeface="Times New Roman" pitchFamily="18" charset="0"/>
              </a:rPr>
              <a:t/>
            </a:r>
            <a:br>
              <a:rPr lang="el-GR" dirty="0" smtClean="0">
                <a:cs typeface="Times New Roman" pitchFamily="18" charset="0"/>
              </a:rPr>
            </a:br>
            <a:r>
              <a:rPr lang="el-GR" dirty="0" smtClean="0"/>
              <a:t>Λίστα Βιβλιογραφίας</a:t>
            </a:r>
            <a:r>
              <a:rPr lang="en-US" dirty="0" smtClean="0"/>
              <a:t> </a:t>
            </a:r>
            <a:r>
              <a:rPr lang="el-GR" sz="3600" b="0" dirty="0" smtClean="0"/>
              <a:t>1</a:t>
            </a:r>
            <a:r>
              <a:rPr lang="en-US" sz="3600" b="0" dirty="0" smtClean="0"/>
              <a:t>5</a:t>
            </a:r>
            <a:r>
              <a:rPr lang="el-GR" sz="3600" b="0" dirty="0" smtClean="0"/>
              <a:t>/29</a:t>
            </a:r>
          </a:p>
        </p:txBody>
      </p:sp>
      <p:sp>
        <p:nvSpPr>
          <p:cNvPr id="59396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2100" i="1" u="sng" dirty="0" smtClean="0"/>
              <a:t>- Σε περίπτωση άλλης έκδοσης</a:t>
            </a:r>
          </a:p>
          <a:p>
            <a:pPr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2100" dirty="0" smtClean="0"/>
              <a:t>[1] Π. Παπαδοπούλου. Το φαινόμενο του θερμοκηπίου στην Ελλάδα</a:t>
            </a:r>
            <a:r>
              <a:rPr lang="el-GR" sz="2100" i="1" dirty="0" smtClean="0"/>
              <a:t>.</a:t>
            </a:r>
            <a:r>
              <a:rPr lang="el-GR" sz="2100" dirty="0" smtClean="0"/>
              <a:t> </a:t>
            </a:r>
            <a:r>
              <a:rPr lang="el-GR" sz="2100" i="1" dirty="0" smtClean="0"/>
              <a:t>Σε</a:t>
            </a:r>
            <a:r>
              <a:rPr lang="el-GR" sz="2100" dirty="0" smtClean="0"/>
              <a:t>: Χ. Τέτου (επιμ.), </a:t>
            </a:r>
            <a:r>
              <a:rPr lang="el-GR" sz="2100" i="1" dirty="0" smtClean="0"/>
              <a:t>Περιβάλλον</a:t>
            </a:r>
            <a:r>
              <a:rPr lang="el-GR" sz="2100" dirty="0" smtClean="0"/>
              <a:t>. 3η έκδ. Αθήνα: Παπασωτηρίου, 2009, σσ. 23-50.</a:t>
            </a:r>
          </a:p>
          <a:p>
            <a:pPr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2100" dirty="0" smtClean="0"/>
              <a:t>[1] Π. Παπαδοπούλου και Β. Αποστόλου. Το φαινόμενο του θερμοκηπίου στην Ελλάδα</a:t>
            </a:r>
            <a:r>
              <a:rPr lang="el-GR" sz="2100" i="1" dirty="0" smtClean="0"/>
              <a:t>.</a:t>
            </a:r>
            <a:r>
              <a:rPr lang="el-GR" sz="2100" dirty="0" smtClean="0"/>
              <a:t> </a:t>
            </a:r>
            <a:r>
              <a:rPr lang="el-GR" sz="2100" i="1" dirty="0" smtClean="0"/>
              <a:t>Σε</a:t>
            </a:r>
            <a:r>
              <a:rPr lang="el-GR" sz="2100" dirty="0" smtClean="0"/>
              <a:t>: Χ. Τέτου (επιμ.), </a:t>
            </a:r>
            <a:r>
              <a:rPr lang="el-GR" sz="2100" i="1" dirty="0" smtClean="0"/>
              <a:t>Περιβάλλον</a:t>
            </a:r>
            <a:r>
              <a:rPr lang="el-GR" sz="2100" dirty="0" smtClean="0"/>
              <a:t>. 3η έκδ. Αθήνα: Παπασωτηρίου, 2009, σσ. 23-50.</a:t>
            </a:r>
          </a:p>
          <a:p>
            <a:pPr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2100" dirty="0" smtClean="0"/>
              <a:t>[1] Π. Παπαδοπούλου, Α. Χρήστου και Β. Αποστόλου. Το φαινόμενο του θερμοκηπίου στην Ελλάδα</a:t>
            </a:r>
            <a:r>
              <a:rPr lang="el-GR" sz="2100" i="1" dirty="0" smtClean="0"/>
              <a:t>.</a:t>
            </a:r>
            <a:r>
              <a:rPr lang="el-GR" sz="2100" dirty="0" smtClean="0"/>
              <a:t> </a:t>
            </a:r>
            <a:r>
              <a:rPr lang="el-GR" sz="2100" i="1" dirty="0" smtClean="0"/>
              <a:t>Σε</a:t>
            </a:r>
            <a:r>
              <a:rPr lang="el-GR" sz="2100" dirty="0" smtClean="0"/>
              <a:t>: Χ. Τέτου (επιμ.), </a:t>
            </a:r>
            <a:r>
              <a:rPr lang="el-GR" sz="2100" i="1" dirty="0" smtClean="0"/>
              <a:t>Περιβάλλον</a:t>
            </a:r>
            <a:r>
              <a:rPr lang="el-GR" sz="2100" dirty="0" smtClean="0"/>
              <a:t>. 3η έκδ. Αθήνα: Παπασωτηρίου, 2009, σσ. 23-50.</a:t>
            </a:r>
          </a:p>
          <a:p>
            <a:pPr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2100" dirty="0" smtClean="0"/>
              <a:t>[1] Π. Παπαδοπούλου, Β. Βασιλείου, Α. Χρήστου και Β. Αποστόλου. Το φαινόμενο του θερμοκηπίου στην Ελλάδα</a:t>
            </a:r>
            <a:r>
              <a:rPr lang="el-GR" sz="2100" i="1" dirty="0" smtClean="0"/>
              <a:t>.</a:t>
            </a:r>
            <a:r>
              <a:rPr lang="el-GR" sz="2100" dirty="0" smtClean="0"/>
              <a:t> </a:t>
            </a:r>
            <a:r>
              <a:rPr lang="el-GR" sz="2100" i="1" dirty="0" smtClean="0"/>
              <a:t>Σε</a:t>
            </a:r>
            <a:r>
              <a:rPr lang="el-GR" sz="2100" dirty="0" smtClean="0"/>
              <a:t>: Χ. Τέτου (επιμ.), </a:t>
            </a:r>
            <a:r>
              <a:rPr lang="el-GR" sz="2100" i="1" dirty="0" smtClean="0"/>
              <a:t>Περιβάλλον</a:t>
            </a:r>
            <a:r>
              <a:rPr lang="el-GR" sz="2100" dirty="0" smtClean="0"/>
              <a:t>. 3η έκδ. Αθήνα: Παπασωτηρίου, 2009, σσ. 23-50.</a:t>
            </a:r>
          </a:p>
        </p:txBody>
      </p:sp>
      <p:sp>
        <p:nvSpPr>
          <p:cNvPr id="593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</a:tabLst>
            </a:pPr>
            <a:fld id="{F91A7013-4989-4CA9-A08A-687FBCACBFAC}" type="slidenum">
              <a:rPr lang="en-GB"/>
              <a:pPr>
                <a:tabLst>
                  <a:tab pos="656650" algn="l"/>
                  <a:tab pos="1313299" algn="l"/>
                  <a:tab pos="1969949" algn="l"/>
                </a:tabLst>
              </a:pPr>
              <a:t>16</a:t>
            </a:fld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dirty="0" smtClean="0">
                <a:cs typeface="Times New Roman" pitchFamily="18" charset="0"/>
              </a:rPr>
              <a:t>Numeric Citation Style</a:t>
            </a:r>
            <a:r>
              <a:rPr lang="el-GR" dirty="0" smtClean="0">
                <a:cs typeface="Times New Roman" pitchFamily="18" charset="0"/>
              </a:rPr>
              <a:t/>
            </a:r>
            <a:br>
              <a:rPr lang="el-GR" dirty="0" smtClean="0">
                <a:cs typeface="Times New Roman" pitchFamily="18" charset="0"/>
              </a:rPr>
            </a:br>
            <a:r>
              <a:rPr lang="el-GR" dirty="0" smtClean="0"/>
              <a:t>Λίστα Βιβλιογραφίας</a:t>
            </a:r>
            <a:r>
              <a:rPr lang="en-US" dirty="0" smtClean="0"/>
              <a:t> </a:t>
            </a:r>
            <a:r>
              <a:rPr lang="el-GR" sz="3600" b="0" dirty="0" smtClean="0"/>
              <a:t>1</a:t>
            </a:r>
            <a:r>
              <a:rPr lang="en-US" sz="3600" b="0" dirty="0" smtClean="0"/>
              <a:t>6</a:t>
            </a:r>
            <a:r>
              <a:rPr lang="el-GR" sz="3600" b="0" dirty="0" smtClean="0"/>
              <a:t>/29</a:t>
            </a:r>
          </a:p>
        </p:txBody>
      </p:sp>
      <p:sp>
        <p:nvSpPr>
          <p:cNvPr id="61444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  <a:tabLst>
                <a:tab pos="633609" algn="l"/>
                <a:tab pos="956174" algn="l"/>
                <a:tab pos="1277299" algn="l"/>
                <a:tab pos="1599864" algn="l"/>
                <a:tab pos="1923868" algn="l"/>
                <a:tab pos="2246433" algn="l"/>
                <a:tab pos="2567558" algn="l"/>
                <a:tab pos="2890123" algn="l"/>
                <a:tab pos="3214127" algn="l"/>
                <a:tab pos="3536692" algn="l"/>
                <a:tab pos="3859257" algn="l"/>
                <a:tab pos="4180382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l-GR" sz="2100" dirty="0" smtClean="0">
                <a:cs typeface="Times New Roman" pitchFamily="18" charset="0"/>
              </a:rPr>
              <a:t>[1] W.C. Jakes. Microwave Mobile Communications</a:t>
            </a:r>
            <a:r>
              <a:rPr lang="el-GR" sz="2100" i="1" dirty="0" smtClean="0">
                <a:cs typeface="Times New Roman" pitchFamily="18" charset="0"/>
              </a:rPr>
              <a:t>. In</a:t>
            </a:r>
            <a:r>
              <a:rPr lang="el-GR" sz="2100" dirty="0" smtClean="0">
                <a:cs typeface="Times New Roman" pitchFamily="18" charset="0"/>
              </a:rPr>
              <a:t>: P. Thomson (editor), </a:t>
            </a:r>
            <a:r>
              <a:rPr lang="el-GR" sz="2100" i="1" dirty="0" smtClean="0">
                <a:cs typeface="Times New Roman" pitchFamily="18" charset="0"/>
              </a:rPr>
              <a:t>Communications. </a:t>
            </a:r>
            <a:r>
              <a:rPr lang="el-GR" sz="2100" dirty="0" smtClean="0">
                <a:cs typeface="Times New Roman" pitchFamily="18" charset="0"/>
              </a:rPr>
              <a:t>3</a:t>
            </a:r>
            <a:r>
              <a:rPr lang="el-GR" sz="2100" baseline="33000" dirty="0" smtClean="0">
                <a:cs typeface="Times New Roman" pitchFamily="18" charset="0"/>
              </a:rPr>
              <a:t>rd</a:t>
            </a:r>
            <a:r>
              <a:rPr lang="el-GR" sz="2100" dirty="0" smtClean="0">
                <a:cs typeface="Times New Roman" pitchFamily="18" charset="0"/>
              </a:rPr>
              <a:t> ed. New York: John Wiley and Sons, 2011, pp. 100-134. </a:t>
            </a:r>
          </a:p>
          <a:p>
            <a:pPr>
              <a:buNone/>
              <a:tabLst>
                <a:tab pos="633609" algn="l"/>
                <a:tab pos="956174" algn="l"/>
                <a:tab pos="1277299" algn="l"/>
                <a:tab pos="1599864" algn="l"/>
                <a:tab pos="1923868" algn="l"/>
                <a:tab pos="2246433" algn="l"/>
                <a:tab pos="2567558" algn="l"/>
                <a:tab pos="2890123" algn="l"/>
                <a:tab pos="3214127" algn="l"/>
                <a:tab pos="3536692" algn="l"/>
                <a:tab pos="3859257" algn="l"/>
                <a:tab pos="4180382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l-GR" sz="2100" dirty="0" smtClean="0">
                <a:cs typeface="Times New Roman" pitchFamily="18" charset="0"/>
              </a:rPr>
              <a:t>[1] W.C. Jakes and D.C. Wilson. Microwave Mobile Communications</a:t>
            </a:r>
            <a:r>
              <a:rPr lang="el-GR" sz="2100" i="1" dirty="0" smtClean="0">
                <a:cs typeface="Times New Roman" pitchFamily="18" charset="0"/>
              </a:rPr>
              <a:t>. In</a:t>
            </a:r>
            <a:r>
              <a:rPr lang="el-GR" sz="2100" dirty="0" smtClean="0">
                <a:cs typeface="Times New Roman" pitchFamily="18" charset="0"/>
              </a:rPr>
              <a:t>: P. Thomson (editor), </a:t>
            </a:r>
            <a:r>
              <a:rPr lang="el-GR" sz="2100" i="1" dirty="0" smtClean="0">
                <a:cs typeface="Times New Roman" pitchFamily="18" charset="0"/>
              </a:rPr>
              <a:t>Communications. </a:t>
            </a:r>
            <a:r>
              <a:rPr lang="el-GR" sz="2100" dirty="0" smtClean="0">
                <a:cs typeface="Times New Roman" pitchFamily="18" charset="0"/>
              </a:rPr>
              <a:t>3</a:t>
            </a:r>
            <a:r>
              <a:rPr lang="el-GR" sz="2100" baseline="33000" dirty="0" smtClean="0">
                <a:cs typeface="Times New Roman" pitchFamily="18" charset="0"/>
              </a:rPr>
              <a:t>rd</a:t>
            </a:r>
            <a:r>
              <a:rPr lang="el-GR" sz="2100" dirty="0" smtClean="0">
                <a:cs typeface="Times New Roman" pitchFamily="18" charset="0"/>
              </a:rPr>
              <a:t> ed. New York: John Wiley and Sons, 2011, pp. 100-134. </a:t>
            </a:r>
          </a:p>
          <a:p>
            <a:pPr>
              <a:buNone/>
              <a:tabLst>
                <a:tab pos="633609" algn="l"/>
                <a:tab pos="956174" algn="l"/>
                <a:tab pos="1277299" algn="l"/>
                <a:tab pos="1599864" algn="l"/>
                <a:tab pos="1923868" algn="l"/>
                <a:tab pos="2246433" algn="l"/>
                <a:tab pos="2567558" algn="l"/>
                <a:tab pos="2890123" algn="l"/>
                <a:tab pos="3214127" algn="l"/>
                <a:tab pos="3536692" algn="l"/>
                <a:tab pos="3859257" algn="l"/>
                <a:tab pos="4180382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l-GR" sz="2100" dirty="0" smtClean="0">
                <a:cs typeface="Times New Roman" pitchFamily="18" charset="0"/>
              </a:rPr>
              <a:t>[1] W.C. Jakes, D.C. Wilson and P.L. Campell. Microwave Mobile Communications</a:t>
            </a:r>
            <a:r>
              <a:rPr lang="el-GR" sz="2100" i="1" dirty="0" smtClean="0">
                <a:cs typeface="Times New Roman" pitchFamily="18" charset="0"/>
              </a:rPr>
              <a:t>. In</a:t>
            </a:r>
            <a:r>
              <a:rPr lang="el-GR" sz="2100" dirty="0" smtClean="0">
                <a:cs typeface="Times New Roman" pitchFamily="18" charset="0"/>
              </a:rPr>
              <a:t>: P. Thomson (editor), </a:t>
            </a:r>
            <a:r>
              <a:rPr lang="el-GR" sz="2100" i="1" dirty="0" smtClean="0">
                <a:cs typeface="Times New Roman" pitchFamily="18" charset="0"/>
              </a:rPr>
              <a:t>Communications. </a:t>
            </a:r>
            <a:r>
              <a:rPr lang="el-GR" sz="2100" dirty="0" smtClean="0">
                <a:cs typeface="Times New Roman" pitchFamily="18" charset="0"/>
              </a:rPr>
              <a:t>3</a:t>
            </a:r>
            <a:r>
              <a:rPr lang="el-GR" sz="2100" baseline="33000" dirty="0" smtClean="0">
                <a:cs typeface="Times New Roman" pitchFamily="18" charset="0"/>
              </a:rPr>
              <a:t>rd</a:t>
            </a:r>
            <a:r>
              <a:rPr lang="el-GR" sz="2100" dirty="0" smtClean="0">
                <a:cs typeface="Times New Roman" pitchFamily="18" charset="0"/>
              </a:rPr>
              <a:t> ed. New York: John Wiley and Sons, 2011, pp. 100-134. </a:t>
            </a:r>
          </a:p>
          <a:p>
            <a:pPr>
              <a:buNone/>
              <a:tabLst>
                <a:tab pos="633609" algn="l"/>
                <a:tab pos="956174" algn="l"/>
                <a:tab pos="1277299" algn="l"/>
                <a:tab pos="1599864" algn="l"/>
                <a:tab pos="1923868" algn="l"/>
                <a:tab pos="2246433" algn="l"/>
                <a:tab pos="2567558" algn="l"/>
                <a:tab pos="2890123" algn="l"/>
                <a:tab pos="3214127" algn="l"/>
                <a:tab pos="3536692" algn="l"/>
                <a:tab pos="3859257" algn="l"/>
                <a:tab pos="4180382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l-GR" sz="2100" dirty="0" smtClean="0">
                <a:cs typeface="Times New Roman" pitchFamily="18" charset="0"/>
              </a:rPr>
              <a:t>[1] W.C. Jakes, D.C. Wilson, P.L. Campell and K.O. Carter. Microwave Mobile Communications</a:t>
            </a:r>
            <a:r>
              <a:rPr lang="el-GR" sz="2100" i="1" dirty="0" smtClean="0">
                <a:cs typeface="Times New Roman" pitchFamily="18" charset="0"/>
              </a:rPr>
              <a:t>. In</a:t>
            </a:r>
            <a:r>
              <a:rPr lang="el-GR" sz="2100" dirty="0" smtClean="0">
                <a:cs typeface="Times New Roman" pitchFamily="18" charset="0"/>
              </a:rPr>
              <a:t>: P. Thomson (editor), </a:t>
            </a:r>
            <a:r>
              <a:rPr lang="el-GR" sz="2100" i="1" dirty="0" smtClean="0">
                <a:cs typeface="Times New Roman" pitchFamily="18" charset="0"/>
              </a:rPr>
              <a:t>Communications.</a:t>
            </a:r>
            <a:r>
              <a:rPr lang="el-GR" sz="2100" dirty="0" smtClean="0">
                <a:cs typeface="Times New Roman" pitchFamily="18" charset="0"/>
              </a:rPr>
              <a:t> 3</a:t>
            </a:r>
            <a:r>
              <a:rPr lang="el-GR" sz="2100" baseline="33000" dirty="0" smtClean="0">
                <a:cs typeface="Times New Roman" pitchFamily="18" charset="0"/>
              </a:rPr>
              <a:t>rd</a:t>
            </a:r>
            <a:r>
              <a:rPr lang="el-GR" sz="2100" dirty="0" smtClean="0">
                <a:cs typeface="Times New Roman" pitchFamily="18" charset="0"/>
              </a:rPr>
              <a:t> ed. New York: John Wiley and Sons, 2011, pp. 100-134. </a:t>
            </a:r>
          </a:p>
        </p:txBody>
      </p:sp>
      <p:sp>
        <p:nvSpPr>
          <p:cNvPr id="614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</a:tabLst>
            </a:pPr>
            <a:fld id="{C23E0B8A-2DE7-4A3A-B0FA-A21168B99BBE}" type="slidenum">
              <a:rPr lang="en-GB"/>
              <a:pPr>
                <a:tabLst>
                  <a:tab pos="656650" algn="l"/>
                  <a:tab pos="1313299" algn="l"/>
                  <a:tab pos="1969949" algn="l"/>
                </a:tabLst>
              </a:pPr>
              <a:t>17</a:t>
            </a:fld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dirty="0" smtClean="0">
                <a:cs typeface="Times New Roman" pitchFamily="18" charset="0"/>
              </a:rPr>
              <a:t>Numeric Citation Style</a:t>
            </a:r>
            <a:r>
              <a:rPr lang="el-GR" dirty="0" smtClean="0">
                <a:cs typeface="Times New Roman" pitchFamily="18" charset="0"/>
              </a:rPr>
              <a:t/>
            </a:r>
            <a:br>
              <a:rPr lang="el-GR" dirty="0" smtClean="0">
                <a:cs typeface="Times New Roman" pitchFamily="18" charset="0"/>
              </a:rPr>
            </a:br>
            <a:r>
              <a:rPr lang="el-GR" dirty="0" smtClean="0">
                <a:cs typeface="Times New Roman" pitchFamily="18" charset="0"/>
              </a:rPr>
              <a:t>Λίστα Βιβλιογραφίας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l-GR" sz="3600" b="0" dirty="0" smtClean="0">
                <a:cs typeface="Times New Roman" pitchFamily="18" charset="0"/>
              </a:rPr>
              <a:t>1</a:t>
            </a:r>
            <a:r>
              <a:rPr lang="en-US" sz="3600" b="0" dirty="0" smtClean="0">
                <a:cs typeface="Times New Roman" pitchFamily="18" charset="0"/>
              </a:rPr>
              <a:t>7</a:t>
            </a:r>
            <a:r>
              <a:rPr lang="el-GR" sz="3600" b="0" dirty="0" smtClean="0">
                <a:cs typeface="Times New Roman" pitchFamily="18" charset="0"/>
              </a:rPr>
              <a:t>/29</a:t>
            </a:r>
          </a:p>
        </p:txBody>
      </p:sp>
      <p:sp>
        <p:nvSpPr>
          <p:cNvPr id="63492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altLang="en-US" sz="2300" dirty="0" smtClean="0"/>
              <a:t>“</a:t>
            </a:r>
            <a:r>
              <a:rPr lang="el-GR" sz="2300" dirty="0" smtClean="0"/>
              <a:t>Κεφάλαιο σε ηλεκτρονικό βιβλίο</a:t>
            </a:r>
            <a:r>
              <a:rPr lang="el-GR" altLang="en-US" sz="2300" dirty="0" smtClean="0"/>
              <a:t>”</a:t>
            </a:r>
            <a:endParaRPr lang="el-GR" sz="2300" dirty="0" smtClean="0"/>
          </a:p>
          <a:p>
            <a:pPr indent="0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2300" dirty="0" smtClean="0"/>
              <a:t>Η βιβλιογραφική παραπομπή σε Κεφάλαιο Ηλεκτρονικού Βιβλίου έχει την εξής μορφή:</a:t>
            </a:r>
          </a:p>
          <a:p>
            <a:pPr indent="0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l-GR" sz="2300" dirty="0" smtClean="0"/>
          </a:p>
          <a:p>
            <a:pPr indent="0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2300" dirty="0" smtClean="0"/>
              <a:t>Όνομα (Αρχικά) Επίθετο. Τίτλος Κεφαλαίου. </a:t>
            </a:r>
            <a:r>
              <a:rPr lang="el-GR" sz="2300" i="1" dirty="0" smtClean="0"/>
              <a:t>Σε</a:t>
            </a:r>
            <a:r>
              <a:rPr lang="el-GR" sz="2300" dirty="0" smtClean="0"/>
              <a:t>: Επιμελητής (επιμ.), </a:t>
            </a:r>
            <a:r>
              <a:rPr lang="el-GR" sz="2300" i="1" dirty="0" smtClean="0"/>
              <a:t>Τίτλος Βιβλίου</a:t>
            </a:r>
            <a:r>
              <a:rPr lang="el-GR" sz="2300" dirty="0" smtClean="0"/>
              <a:t>. Έκδοση (σε περίπτωση που δεν είναι η πρώτη). Τόπος Έκδοσης: Εκδότης, Έτος, σελίδες. [online] Διαθέσιμο: URL [Ημ. Πρόσβασης ΗΗ/ΜΜ/ΕΕΕΕ].</a:t>
            </a:r>
          </a:p>
          <a:p>
            <a:pPr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l-GR" sz="2300" dirty="0" smtClean="0"/>
          </a:p>
        </p:txBody>
      </p:sp>
      <p:sp>
        <p:nvSpPr>
          <p:cNvPr id="634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</a:tabLst>
            </a:pPr>
            <a:fld id="{6A79F2AC-DC04-49A5-9045-97C963DA930E}" type="slidenum">
              <a:rPr lang="en-GB"/>
              <a:pPr>
                <a:tabLst>
                  <a:tab pos="656650" algn="l"/>
                  <a:tab pos="1313299" algn="l"/>
                  <a:tab pos="1969949" algn="l"/>
                </a:tabLst>
              </a:pPr>
              <a:t>18</a:t>
            </a:fld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dirty="0" smtClean="0"/>
              <a:t>Περιεχόμενα</a:t>
            </a:r>
          </a:p>
        </p:txBody>
      </p:sp>
      <p:sp>
        <p:nvSpPr>
          <p:cNvPr id="28676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indent="-285124">
              <a:lnSpc>
                <a:spcPct val="100000"/>
              </a:lnSpc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sz="2300" dirty="0" smtClean="0"/>
              <a:t>- ΣΥΣΤΗΜΑΤΑ ΣΥΝΤΑΞΗΣ ΒΙΒΛΙΟΓΡΑΦΙΑΣ</a:t>
            </a:r>
          </a:p>
          <a:p>
            <a:pPr indent="-285124">
              <a:lnSpc>
                <a:spcPct val="100000"/>
              </a:lnSpc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sz="2300" dirty="0" smtClean="0"/>
              <a:t>– Numeric/ Vancouver Citation Style</a:t>
            </a:r>
          </a:p>
          <a:p>
            <a:pPr indent="-285124">
              <a:lnSpc>
                <a:spcPct val="100000"/>
              </a:lnSpc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GB" sz="2300" dirty="0" smtClean="0"/>
          </a:p>
        </p:txBody>
      </p:sp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</a:tabLst>
            </a:pPr>
            <a:fld id="{4FA04FA6-FB43-4833-866A-8F5E39923208}" type="slidenum">
              <a:rPr lang="en-GB"/>
              <a:pPr>
                <a:tabLst>
                  <a:tab pos="656650" algn="l"/>
                  <a:tab pos="1313299" algn="l"/>
                  <a:tab pos="1969949" algn="l"/>
                </a:tabLst>
              </a:pPr>
              <a:t>1</a:t>
            </a:fld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dirty="0" smtClean="0">
                <a:cs typeface="Times New Roman" pitchFamily="18" charset="0"/>
              </a:rPr>
              <a:t>Numeric Citation Style</a:t>
            </a:r>
            <a:r>
              <a:rPr lang="el-GR" dirty="0" smtClean="0">
                <a:cs typeface="Times New Roman" pitchFamily="18" charset="0"/>
              </a:rPr>
              <a:t/>
            </a:r>
            <a:br>
              <a:rPr lang="el-GR" dirty="0" smtClean="0">
                <a:cs typeface="Times New Roman" pitchFamily="18" charset="0"/>
              </a:rPr>
            </a:br>
            <a:r>
              <a:rPr lang="el-GR" dirty="0" smtClean="0">
                <a:cs typeface="Times New Roman" pitchFamily="18" charset="0"/>
              </a:rPr>
              <a:t>Λίστα Βιβλιογραφίας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l-GR" sz="3600" b="0" dirty="0" smtClean="0">
                <a:cs typeface="Times New Roman" pitchFamily="18" charset="0"/>
              </a:rPr>
              <a:t>1</a:t>
            </a:r>
            <a:r>
              <a:rPr lang="en-US" sz="3600" b="0" dirty="0" smtClean="0">
                <a:cs typeface="Times New Roman" pitchFamily="18" charset="0"/>
              </a:rPr>
              <a:t>8</a:t>
            </a:r>
            <a:r>
              <a:rPr lang="el-GR" sz="3600" b="0" dirty="0" smtClean="0">
                <a:cs typeface="Times New Roman" pitchFamily="18" charset="0"/>
              </a:rPr>
              <a:t>/29</a:t>
            </a:r>
          </a:p>
        </p:txBody>
      </p:sp>
      <p:sp>
        <p:nvSpPr>
          <p:cNvPr id="65540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1900" i="1" u="sng" dirty="0" smtClean="0"/>
              <a:t>- Σε περίπτωση πρώτης έκδοσης</a:t>
            </a:r>
          </a:p>
          <a:p>
            <a:pPr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1900" dirty="0" smtClean="0"/>
              <a:t>[1] Π. Παπαδοπούλου. Το φαινόμενο του θερμοκηπίου στην Ελλάδα</a:t>
            </a:r>
            <a:r>
              <a:rPr lang="el-GR" sz="1900" i="1" dirty="0" smtClean="0"/>
              <a:t>.</a:t>
            </a:r>
            <a:r>
              <a:rPr lang="el-GR" sz="1900" dirty="0" smtClean="0"/>
              <a:t> </a:t>
            </a:r>
            <a:r>
              <a:rPr lang="el-GR" sz="1900" i="1" dirty="0" smtClean="0"/>
              <a:t>Σε</a:t>
            </a:r>
            <a:r>
              <a:rPr lang="el-GR" sz="1900" dirty="0" smtClean="0"/>
              <a:t>: Χ. Τέτου (επιμ.), </a:t>
            </a:r>
            <a:r>
              <a:rPr lang="el-GR" sz="1900" i="1" dirty="0" smtClean="0"/>
              <a:t>Περιβάλλον</a:t>
            </a:r>
            <a:r>
              <a:rPr lang="el-GR" sz="1900" dirty="0" smtClean="0"/>
              <a:t>. Αθήνα: Παπασωτηρίου, 2009, σσ. 23-50.  [online] Διαθέσιμο: http://ww.example.gr/ [Ημ. Πρόσβασης 10/12/2011].</a:t>
            </a:r>
          </a:p>
          <a:p>
            <a:pPr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1900" dirty="0" smtClean="0"/>
              <a:t>[1] Π. Παπαδοπούλου και Β. Αποστόλου. Το φαινόμενο του θερμοκηπίου στην Ελλάδα</a:t>
            </a:r>
            <a:r>
              <a:rPr lang="el-GR" sz="1900" i="1" dirty="0" smtClean="0"/>
              <a:t>.</a:t>
            </a:r>
            <a:r>
              <a:rPr lang="el-GR" sz="1900" dirty="0" smtClean="0"/>
              <a:t> </a:t>
            </a:r>
            <a:r>
              <a:rPr lang="el-GR" sz="1900" i="1" dirty="0" smtClean="0"/>
              <a:t>Σε</a:t>
            </a:r>
            <a:r>
              <a:rPr lang="el-GR" sz="1900" dirty="0" smtClean="0"/>
              <a:t>: Χ. Τέτου (επιμ.), </a:t>
            </a:r>
            <a:r>
              <a:rPr lang="el-GR" sz="1900" i="1" dirty="0" smtClean="0"/>
              <a:t>Περιβάλλον</a:t>
            </a:r>
            <a:r>
              <a:rPr lang="el-GR" sz="1900" dirty="0" smtClean="0"/>
              <a:t>. Αθήνα: Παπασωτηρίου, 2009, σσ. 23-50.  [online] Διαθέσιμο: http://ww.example.gr/ [Ημ. Πρόσβασης 10/12/2011].</a:t>
            </a:r>
          </a:p>
          <a:p>
            <a:pPr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1900" dirty="0" smtClean="0"/>
              <a:t>[1] Π. Παπαδοπούλου, Α. Χρήστου και Β. Αποστόλου. Το φαινόμενο του θερμοκηπίου στην Ελλάδα</a:t>
            </a:r>
            <a:r>
              <a:rPr lang="el-GR" sz="1900" i="1" dirty="0" smtClean="0"/>
              <a:t>.</a:t>
            </a:r>
            <a:r>
              <a:rPr lang="el-GR" sz="1900" dirty="0" smtClean="0"/>
              <a:t> </a:t>
            </a:r>
            <a:r>
              <a:rPr lang="el-GR" sz="1900" i="1" dirty="0" smtClean="0"/>
              <a:t>Σε</a:t>
            </a:r>
            <a:r>
              <a:rPr lang="el-GR" sz="1900" dirty="0" smtClean="0"/>
              <a:t>: Χ. Τέτου (επιμ.), </a:t>
            </a:r>
            <a:r>
              <a:rPr lang="el-GR" sz="1900" i="1" dirty="0" smtClean="0"/>
              <a:t>Περιβάλλον</a:t>
            </a:r>
            <a:r>
              <a:rPr lang="el-GR" sz="1900" dirty="0" smtClean="0"/>
              <a:t>. Αθήνα: Παπασωτηρίου, 2009, σσ. 23-50.  [online] Διαθέσιμο: http://ww.example.gr/ [Ημ. Πρόσβασης 10/12/2011].</a:t>
            </a:r>
          </a:p>
          <a:p>
            <a:pPr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1900" dirty="0" smtClean="0"/>
              <a:t>[1] Π. Παπαδοπούλου, Β. Βασιλείου, Α. Χρήστου και Β. Αποστόλου. Το φαινόμενο του θερμοκηπίου στην Ελλάδα</a:t>
            </a:r>
            <a:r>
              <a:rPr lang="el-GR" sz="1900" i="1" dirty="0" smtClean="0"/>
              <a:t>.</a:t>
            </a:r>
            <a:r>
              <a:rPr lang="el-GR" sz="1900" dirty="0" smtClean="0"/>
              <a:t> </a:t>
            </a:r>
            <a:r>
              <a:rPr lang="el-GR" sz="1900" i="1" dirty="0" smtClean="0"/>
              <a:t>Σε</a:t>
            </a:r>
            <a:r>
              <a:rPr lang="el-GR" sz="1900" dirty="0" smtClean="0"/>
              <a:t>: Χ. Τέτου (επιμ.), </a:t>
            </a:r>
            <a:r>
              <a:rPr lang="el-GR" sz="1900" i="1" dirty="0" smtClean="0"/>
              <a:t>Περιβάλλον</a:t>
            </a:r>
            <a:r>
              <a:rPr lang="el-GR" sz="1900" dirty="0" smtClean="0"/>
              <a:t>. Αθήνα: Παπασωτηρίου, 2009, σσ. 23-50.  [online] Διαθέσιμο: http://ww.example.gr/ [Ημ. Πρόσβασης 10/12/2011].</a:t>
            </a:r>
          </a:p>
        </p:txBody>
      </p:sp>
      <p:sp>
        <p:nvSpPr>
          <p:cNvPr id="655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</a:tabLst>
            </a:pPr>
            <a:fld id="{78509B5C-B900-4C76-A7C2-9F8E1E47839B}" type="slidenum">
              <a:rPr lang="en-GB"/>
              <a:pPr>
                <a:tabLst>
                  <a:tab pos="656650" algn="l"/>
                  <a:tab pos="1313299" algn="l"/>
                  <a:tab pos="1969949" algn="l"/>
                </a:tabLst>
              </a:pPr>
              <a:t>19</a:t>
            </a:fld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dirty="0" smtClean="0">
                <a:cs typeface="Times New Roman" pitchFamily="18" charset="0"/>
              </a:rPr>
              <a:t>Numeric Citation Style</a:t>
            </a:r>
            <a:r>
              <a:rPr lang="el-GR" dirty="0" smtClean="0">
                <a:cs typeface="Times New Roman" pitchFamily="18" charset="0"/>
              </a:rPr>
              <a:t/>
            </a:r>
            <a:br>
              <a:rPr lang="el-GR" dirty="0" smtClean="0">
                <a:cs typeface="Times New Roman" pitchFamily="18" charset="0"/>
              </a:rPr>
            </a:br>
            <a:r>
              <a:rPr lang="el-GR" dirty="0" smtClean="0">
                <a:cs typeface="Times New Roman" pitchFamily="18" charset="0"/>
              </a:rPr>
              <a:t>Λίστα Βιβλιογραφίας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l-GR" sz="3600" b="0" dirty="0" smtClean="0">
                <a:cs typeface="Times New Roman" pitchFamily="18" charset="0"/>
              </a:rPr>
              <a:t>1</a:t>
            </a:r>
            <a:r>
              <a:rPr lang="en-US" sz="3600" b="0" dirty="0" smtClean="0">
                <a:cs typeface="Times New Roman" pitchFamily="18" charset="0"/>
              </a:rPr>
              <a:t>9</a:t>
            </a:r>
            <a:r>
              <a:rPr lang="el-GR" sz="3600" b="0" dirty="0" smtClean="0">
                <a:cs typeface="Times New Roman" pitchFamily="18" charset="0"/>
              </a:rPr>
              <a:t>/29</a:t>
            </a:r>
          </a:p>
        </p:txBody>
      </p:sp>
      <p:sp>
        <p:nvSpPr>
          <p:cNvPr id="67588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  <a:tabLst>
                <a:tab pos="633609" algn="l"/>
                <a:tab pos="956174" algn="l"/>
                <a:tab pos="1277299" algn="l"/>
                <a:tab pos="1599864" algn="l"/>
                <a:tab pos="1923868" algn="l"/>
                <a:tab pos="2246433" algn="l"/>
                <a:tab pos="2567558" algn="l"/>
                <a:tab pos="2890123" algn="l"/>
                <a:tab pos="3214127" algn="l"/>
                <a:tab pos="3536692" algn="l"/>
                <a:tab pos="3859257" algn="l"/>
                <a:tab pos="4180382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l-GR" sz="2000" dirty="0" smtClean="0">
                <a:cs typeface="Times New Roman" pitchFamily="18" charset="0"/>
              </a:rPr>
              <a:t>[1] W.C. Jakes. Microwave Mobile Communications</a:t>
            </a:r>
            <a:r>
              <a:rPr lang="el-GR" sz="2000" i="1" dirty="0" smtClean="0">
                <a:cs typeface="Times New Roman" pitchFamily="18" charset="0"/>
              </a:rPr>
              <a:t>. In</a:t>
            </a:r>
            <a:r>
              <a:rPr lang="el-GR" sz="2000" dirty="0" smtClean="0">
                <a:cs typeface="Times New Roman" pitchFamily="18" charset="0"/>
              </a:rPr>
              <a:t>: P. Thomson (editor), </a:t>
            </a:r>
            <a:r>
              <a:rPr lang="el-GR" sz="2000" i="1" dirty="0" smtClean="0">
                <a:cs typeface="Times New Roman" pitchFamily="18" charset="0"/>
              </a:rPr>
              <a:t>Communications. </a:t>
            </a:r>
            <a:r>
              <a:rPr lang="el-GR" sz="2000" dirty="0" smtClean="0">
                <a:cs typeface="Times New Roman" pitchFamily="18" charset="0"/>
              </a:rPr>
              <a:t>New York: John Wiley and Sons, 2011, pp. 100-134. [online] Available at: http://ww.example.gr/ [Access Date: 10/12/2011].</a:t>
            </a:r>
          </a:p>
          <a:p>
            <a:pPr>
              <a:buNone/>
              <a:tabLst>
                <a:tab pos="633609" algn="l"/>
                <a:tab pos="956174" algn="l"/>
                <a:tab pos="1277299" algn="l"/>
                <a:tab pos="1599864" algn="l"/>
                <a:tab pos="1923868" algn="l"/>
                <a:tab pos="2246433" algn="l"/>
                <a:tab pos="2567558" algn="l"/>
                <a:tab pos="2890123" algn="l"/>
                <a:tab pos="3214127" algn="l"/>
                <a:tab pos="3536692" algn="l"/>
                <a:tab pos="3859257" algn="l"/>
                <a:tab pos="4180382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l-GR" sz="2000" dirty="0" smtClean="0">
                <a:cs typeface="Times New Roman" pitchFamily="18" charset="0"/>
              </a:rPr>
              <a:t>[1] W.C. Jakes and D.C. Wilson. Microwave Mobile Communications</a:t>
            </a:r>
            <a:r>
              <a:rPr lang="el-GR" sz="2000" i="1" dirty="0" smtClean="0">
                <a:cs typeface="Times New Roman" pitchFamily="18" charset="0"/>
              </a:rPr>
              <a:t>. In</a:t>
            </a:r>
            <a:r>
              <a:rPr lang="el-GR" sz="2000" dirty="0" smtClean="0">
                <a:cs typeface="Times New Roman" pitchFamily="18" charset="0"/>
              </a:rPr>
              <a:t>: P. Thomson (editor), </a:t>
            </a:r>
            <a:r>
              <a:rPr lang="el-GR" sz="2000" i="1" dirty="0" smtClean="0">
                <a:cs typeface="Times New Roman" pitchFamily="18" charset="0"/>
              </a:rPr>
              <a:t>Communications. </a:t>
            </a:r>
            <a:r>
              <a:rPr lang="el-GR" sz="2000" dirty="0" smtClean="0">
                <a:cs typeface="Times New Roman" pitchFamily="18" charset="0"/>
              </a:rPr>
              <a:t>New York: John Wiley and Sons, 2011, pp. 100-134. [online] Available at: http://ww.example.gr/ [Access Date: 10/12/2011].</a:t>
            </a:r>
          </a:p>
          <a:p>
            <a:pPr>
              <a:buNone/>
              <a:tabLst>
                <a:tab pos="633609" algn="l"/>
                <a:tab pos="956174" algn="l"/>
                <a:tab pos="1277299" algn="l"/>
                <a:tab pos="1599864" algn="l"/>
                <a:tab pos="1923868" algn="l"/>
                <a:tab pos="2246433" algn="l"/>
                <a:tab pos="2567558" algn="l"/>
                <a:tab pos="2890123" algn="l"/>
                <a:tab pos="3214127" algn="l"/>
                <a:tab pos="3536692" algn="l"/>
                <a:tab pos="3859257" algn="l"/>
                <a:tab pos="4180382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l-GR" sz="2000" dirty="0" smtClean="0">
                <a:cs typeface="Times New Roman" pitchFamily="18" charset="0"/>
              </a:rPr>
              <a:t>[1] W.C. Jakes, D.C. Wilson and P.L. Campell. Microwave Mobile Communications</a:t>
            </a:r>
            <a:r>
              <a:rPr lang="el-GR" sz="2000" i="1" dirty="0" smtClean="0">
                <a:cs typeface="Times New Roman" pitchFamily="18" charset="0"/>
              </a:rPr>
              <a:t>. In</a:t>
            </a:r>
            <a:r>
              <a:rPr lang="el-GR" sz="2000" dirty="0" smtClean="0">
                <a:cs typeface="Times New Roman" pitchFamily="18" charset="0"/>
              </a:rPr>
              <a:t>: P. Thomson (editor), </a:t>
            </a:r>
            <a:r>
              <a:rPr lang="el-GR" sz="2000" i="1" dirty="0" smtClean="0">
                <a:cs typeface="Times New Roman" pitchFamily="18" charset="0"/>
              </a:rPr>
              <a:t>Communications. </a:t>
            </a:r>
            <a:r>
              <a:rPr lang="el-GR" sz="2000" dirty="0" smtClean="0">
                <a:cs typeface="Times New Roman" pitchFamily="18" charset="0"/>
              </a:rPr>
              <a:t>New York: John Wiley and Sons, 2011, pp. 100-134. [online] Available at: http://ww.example.gr/ [Access Date: 10/12/2011].</a:t>
            </a:r>
          </a:p>
          <a:p>
            <a:pPr>
              <a:buNone/>
              <a:tabLst>
                <a:tab pos="633609" algn="l"/>
                <a:tab pos="956174" algn="l"/>
                <a:tab pos="1277299" algn="l"/>
                <a:tab pos="1599864" algn="l"/>
                <a:tab pos="1923868" algn="l"/>
                <a:tab pos="2246433" algn="l"/>
                <a:tab pos="2567558" algn="l"/>
                <a:tab pos="2890123" algn="l"/>
                <a:tab pos="3214127" algn="l"/>
                <a:tab pos="3536692" algn="l"/>
                <a:tab pos="3859257" algn="l"/>
                <a:tab pos="4180382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l-GR" sz="2000" dirty="0" smtClean="0">
                <a:cs typeface="Times New Roman" pitchFamily="18" charset="0"/>
              </a:rPr>
              <a:t>[1] W.C. Jakes, D.C. Wilson, P.L. Campell and K.O. Carter. Microwave Mobile Communications</a:t>
            </a:r>
            <a:r>
              <a:rPr lang="el-GR" sz="2000" i="1" dirty="0" smtClean="0">
                <a:cs typeface="Times New Roman" pitchFamily="18" charset="0"/>
              </a:rPr>
              <a:t>. In</a:t>
            </a:r>
            <a:r>
              <a:rPr lang="el-GR" sz="2000" dirty="0" smtClean="0">
                <a:cs typeface="Times New Roman" pitchFamily="18" charset="0"/>
              </a:rPr>
              <a:t>: P. Thomson (editor), </a:t>
            </a:r>
            <a:r>
              <a:rPr lang="el-GR" sz="2000" i="1" dirty="0" smtClean="0">
                <a:cs typeface="Times New Roman" pitchFamily="18" charset="0"/>
              </a:rPr>
              <a:t>Communications. </a:t>
            </a:r>
            <a:r>
              <a:rPr lang="el-GR" sz="2000" dirty="0" smtClean="0">
                <a:cs typeface="Times New Roman" pitchFamily="18" charset="0"/>
              </a:rPr>
              <a:t>New York: John Wiley and Sons, 2011, pp. 100-134. [online] Available at: http://ww.example.gr/ [Access Date: 10/12/2011].</a:t>
            </a:r>
          </a:p>
        </p:txBody>
      </p:sp>
      <p:sp>
        <p:nvSpPr>
          <p:cNvPr id="675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</a:tabLst>
            </a:pPr>
            <a:fld id="{F548578F-357D-4F9D-8C5F-CD5534B9A5BE}" type="slidenum">
              <a:rPr lang="en-GB"/>
              <a:pPr>
                <a:tabLst>
                  <a:tab pos="656650" algn="l"/>
                  <a:tab pos="1313299" algn="l"/>
                  <a:tab pos="1969949" algn="l"/>
                </a:tabLst>
              </a:pPr>
              <a:t>20</a:t>
            </a:fld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dirty="0" smtClean="0">
                <a:cs typeface="Times New Roman" pitchFamily="18" charset="0"/>
              </a:rPr>
              <a:t>Numeric Citation Style</a:t>
            </a:r>
            <a:r>
              <a:rPr lang="el-GR" dirty="0" smtClean="0">
                <a:cs typeface="Times New Roman" pitchFamily="18" charset="0"/>
              </a:rPr>
              <a:t/>
            </a:r>
            <a:br>
              <a:rPr lang="el-GR" dirty="0" smtClean="0">
                <a:cs typeface="Times New Roman" pitchFamily="18" charset="0"/>
              </a:rPr>
            </a:br>
            <a:r>
              <a:rPr lang="el-GR" dirty="0" smtClean="0">
                <a:cs typeface="Times New Roman" pitchFamily="18" charset="0"/>
              </a:rPr>
              <a:t>Λίστα Βιβλιογραφίας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sz="3600" b="0" dirty="0" smtClean="0">
                <a:cs typeface="Times New Roman" pitchFamily="18" charset="0"/>
              </a:rPr>
              <a:t>20</a:t>
            </a:r>
            <a:r>
              <a:rPr lang="el-GR" sz="3600" b="0" dirty="0" smtClean="0">
                <a:cs typeface="Times New Roman" pitchFamily="18" charset="0"/>
              </a:rPr>
              <a:t>/29</a:t>
            </a:r>
          </a:p>
        </p:txBody>
      </p:sp>
      <p:sp>
        <p:nvSpPr>
          <p:cNvPr id="69636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1800" i="1" u="sng" dirty="0" smtClean="0"/>
              <a:t>- Σε περίπτωση άλλης έκδοσης</a:t>
            </a:r>
          </a:p>
          <a:p>
            <a:pPr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1800" dirty="0" smtClean="0"/>
              <a:t>[1] Π. Παπαδοπούλου. Το φαινόμενο του θερμοκηπίου στην Ελλάδα</a:t>
            </a:r>
            <a:r>
              <a:rPr lang="el-GR" sz="1800" i="1" dirty="0" smtClean="0"/>
              <a:t>.</a:t>
            </a:r>
            <a:r>
              <a:rPr lang="el-GR" sz="1800" dirty="0" smtClean="0"/>
              <a:t> </a:t>
            </a:r>
            <a:r>
              <a:rPr lang="el-GR" sz="1800" i="1" dirty="0" smtClean="0"/>
              <a:t>Σε</a:t>
            </a:r>
            <a:r>
              <a:rPr lang="el-GR" sz="1800" dirty="0" smtClean="0"/>
              <a:t>: Χ. Τέτου (επιμ.), </a:t>
            </a:r>
            <a:r>
              <a:rPr lang="el-GR" sz="1800" i="1" dirty="0" smtClean="0"/>
              <a:t>Περιβάλλον</a:t>
            </a:r>
            <a:r>
              <a:rPr lang="el-GR" sz="1800" dirty="0" smtClean="0"/>
              <a:t>. 3η έκδ. Αθήνα: Παπασωτηρίου, 2009, σσ. 23-50.  [online] Διαθέσιμο: http://ww.example.gr/ [Ημ. Πρόσβασης 10/12/2011].</a:t>
            </a:r>
          </a:p>
          <a:p>
            <a:pPr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1800" dirty="0" smtClean="0"/>
              <a:t>[1] Π. Παπαδοπούλου και Β. Αποστόλου. Το φαινόμενο του θερμοκηπίου στην Ελλάδα</a:t>
            </a:r>
            <a:r>
              <a:rPr lang="el-GR" sz="1800" i="1" dirty="0" smtClean="0"/>
              <a:t>.</a:t>
            </a:r>
            <a:r>
              <a:rPr lang="el-GR" sz="1800" dirty="0" smtClean="0"/>
              <a:t> </a:t>
            </a:r>
            <a:r>
              <a:rPr lang="el-GR" sz="1800" i="1" dirty="0" smtClean="0"/>
              <a:t>Σε</a:t>
            </a:r>
            <a:r>
              <a:rPr lang="el-GR" sz="1800" dirty="0" smtClean="0"/>
              <a:t>: Χ. Τέτου (επιμ.), </a:t>
            </a:r>
            <a:r>
              <a:rPr lang="el-GR" sz="1800" i="1" dirty="0" smtClean="0"/>
              <a:t>Περιβάλλον</a:t>
            </a:r>
            <a:r>
              <a:rPr lang="el-GR" sz="1800" dirty="0" smtClean="0"/>
              <a:t>. 3η έκδ. Αθήνα: Παπασωτηρίου, 2009, σσ. 23-50.  [online] Διαθέσιμο: http://ww.example.gr/ [Ημ. Πρόσβασης 10/12/2011].</a:t>
            </a:r>
          </a:p>
          <a:p>
            <a:pPr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1800" dirty="0" smtClean="0"/>
              <a:t>[1] Π. Παπαδοπούλου, Α. Χρήστου και Β. Αποστόλου. Το φαινόμενο του θερμοκηπίου στην Ελλάδα</a:t>
            </a:r>
            <a:r>
              <a:rPr lang="el-GR" sz="1800" i="1" dirty="0" smtClean="0"/>
              <a:t>.</a:t>
            </a:r>
            <a:r>
              <a:rPr lang="el-GR" sz="1800" dirty="0" smtClean="0"/>
              <a:t> </a:t>
            </a:r>
            <a:r>
              <a:rPr lang="el-GR" sz="1800" i="1" dirty="0" smtClean="0"/>
              <a:t>Σε</a:t>
            </a:r>
            <a:r>
              <a:rPr lang="el-GR" sz="1800" dirty="0" smtClean="0"/>
              <a:t>: Χ. Τέτου (επιμ.), </a:t>
            </a:r>
            <a:r>
              <a:rPr lang="el-GR" sz="1800" i="1" dirty="0" smtClean="0"/>
              <a:t>Περιβάλλον</a:t>
            </a:r>
            <a:r>
              <a:rPr lang="el-GR" sz="1800" dirty="0" smtClean="0"/>
              <a:t>. 3η έκδ. Αθήνα: Παπασωτηρίου, 2009, σσ. 23-50.  [online] Διαθέσιμο: http://ww.example.gr/ [Ημ. Πρόσβασης 10/12/2011].</a:t>
            </a:r>
          </a:p>
          <a:p>
            <a:pPr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1800" dirty="0" smtClean="0"/>
              <a:t>[1] Π. Παπαδοπούλου, Β. Βασιλείου, Α. Χρήστου και Β. Αποστόλου. Το φαινόμενο του θερμοκηπίου στην Ελλάδα</a:t>
            </a:r>
            <a:r>
              <a:rPr lang="el-GR" sz="1800" i="1" dirty="0" smtClean="0"/>
              <a:t>.</a:t>
            </a:r>
            <a:r>
              <a:rPr lang="el-GR" sz="1800" dirty="0" smtClean="0"/>
              <a:t> </a:t>
            </a:r>
            <a:r>
              <a:rPr lang="el-GR" sz="1800" i="1" dirty="0" smtClean="0"/>
              <a:t>Σε</a:t>
            </a:r>
            <a:r>
              <a:rPr lang="el-GR" sz="1800" dirty="0" smtClean="0"/>
              <a:t>: Χ. Τέτου (επιμ.), </a:t>
            </a:r>
            <a:r>
              <a:rPr lang="el-GR" sz="1800" i="1" dirty="0" smtClean="0"/>
              <a:t>Περιβάλλον</a:t>
            </a:r>
            <a:r>
              <a:rPr lang="el-GR" sz="1800" dirty="0" smtClean="0"/>
              <a:t>. 3η έκδ. Αθήνα: Παπασωτηρίου, 2009, σσ. 23-50.  [online] Διαθέσιμο: http://ww.example.gr/ [Ημ. Πρόσβασης 10/12/2011].</a:t>
            </a:r>
          </a:p>
        </p:txBody>
      </p:sp>
      <p:sp>
        <p:nvSpPr>
          <p:cNvPr id="696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</a:tabLst>
            </a:pPr>
            <a:fld id="{51B0B28C-C1CF-4EF4-9366-78D3C44A1283}" type="slidenum">
              <a:rPr lang="en-GB"/>
              <a:pPr>
                <a:tabLst>
                  <a:tab pos="656650" algn="l"/>
                  <a:tab pos="1313299" algn="l"/>
                  <a:tab pos="1969949" algn="l"/>
                </a:tabLst>
              </a:pPr>
              <a:t>21</a:t>
            </a:fld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dirty="0" smtClean="0">
                <a:cs typeface="Times New Roman" pitchFamily="18" charset="0"/>
              </a:rPr>
              <a:t>Numeric Citation Style</a:t>
            </a:r>
            <a:r>
              <a:rPr lang="el-GR" dirty="0" smtClean="0">
                <a:cs typeface="Times New Roman" pitchFamily="18" charset="0"/>
              </a:rPr>
              <a:t/>
            </a:r>
            <a:br>
              <a:rPr lang="el-GR" dirty="0" smtClean="0">
                <a:cs typeface="Times New Roman" pitchFamily="18" charset="0"/>
              </a:rPr>
            </a:br>
            <a:r>
              <a:rPr lang="el-GR" dirty="0" smtClean="0">
                <a:cs typeface="Times New Roman" pitchFamily="18" charset="0"/>
              </a:rPr>
              <a:t>Λίστα Βιβλιογραφίας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l-GR" sz="3600" b="0" dirty="0" smtClean="0">
                <a:cs typeface="Times New Roman" pitchFamily="18" charset="0"/>
              </a:rPr>
              <a:t>2</a:t>
            </a:r>
            <a:r>
              <a:rPr lang="en-US" sz="3600" b="0" dirty="0" smtClean="0">
                <a:cs typeface="Times New Roman" pitchFamily="18" charset="0"/>
              </a:rPr>
              <a:t>1</a:t>
            </a:r>
            <a:r>
              <a:rPr lang="el-GR" sz="3600" b="0" dirty="0" smtClean="0">
                <a:cs typeface="Times New Roman" pitchFamily="18" charset="0"/>
              </a:rPr>
              <a:t>/29</a:t>
            </a:r>
          </a:p>
        </p:txBody>
      </p:sp>
      <p:sp>
        <p:nvSpPr>
          <p:cNvPr id="71684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  <a:tabLst>
                <a:tab pos="633609" algn="l"/>
                <a:tab pos="956174" algn="l"/>
                <a:tab pos="1277299" algn="l"/>
                <a:tab pos="1599864" algn="l"/>
                <a:tab pos="1923868" algn="l"/>
                <a:tab pos="2246433" algn="l"/>
                <a:tab pos="2567558" algn="l"/>
                <a:tab pos="2890123" algn="l"/>
                <a:tab pos="3214127" algn="l"/>
                <a:tab pos="3536692" algn="l"/>
                <a:tab pos="3859257" algn="l"/>
                <a:tab pos="4180382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l-GR" sz="2000" dirty="0" smtClean="0">
                <a:cs typeface="Times New Roman" pitchFamily="18" charset="0"/>
              </a:rPr>
              <a:t>[1] W.C. Jakes. Microwave Mobile Communications</a:t>
            </a:r>
            <a:r>
              <a:rPr lang="el-GR" sz="2000" i="1" dirty="0" smtClean="0">
                <a:cs typeface="Times New Roman" pitchFamily="18" charset="0"/>
              </a:rPr>
              <a:t>. In</a:t>
            </a:r>
            <a:r>
              <a:rPr lang="el-GR" sz="2000" dirty="0" smtClean="0">
                <a:cs typeface="Times New Roman" pitchFamily="18" charset="0"/>
              </a:rPr>
              <a:t>: P. Thomson (editor), </a:t>
            </a:r>
            <a:r>
              <a:rPr lang="el-GR" sz="2000" i="1" dirty="0" smtClean="0">
                <a:cs typeface="Times New Roman" pitchFamily="18" charset="0"/>
              </a:rPr>
              <a:t>Communications. </a:t>
            </a:r>
            <a:r>
              <a:rPr lang="el-GR" sz="2000" dirty="0" smtClean="0">
                <a:cs typeface="Times New Roman" pitchFamily="18" charset="0"/>
              </a:rPr>
              <a:t>3</a:t>
            </a:r>
            <a:r>
              <a:rPr lang="el-GR" sz="2000" baseline="33000" dirty="0" smtClean="0">
                <a:cs typeface="Times New Roman" pitchFamily="18" charset="0"/>
              </a:rPr>
              <a:t>rd</a:t>
            </a:r>
            <a:r>
              <a:rPr lang="el-GR" sz="2000" dirty="0" smtClean="0">
                <a:cs typeface="Times New Roman" pitchFamily="18" charset="0"/>
              </a:rPr>
              <a:t> ed. New York: John Wiley and Sons, 2011, pp. 100-134. [online] Available at: http://ww.example.gr/ [Access Date: 10/12/2011].</a:t>
            </a:r>
          </a:p>
          <a:p>
            <a:pPr>
              <a:buNone/>
              <a:tabLst>
                <a:tab pos="633609" algn="l"/>
                <a:tab pos="956174" algn="l"/>
                <a:tab pos="1277299" algn="l"/>
                <a:tab pos="1599864" algn="l"/>
                <a:tab pos="1923868" algn="l"/>
                <a:tab pos="2246433" algn="l"/>
                <a:tab pos="2567558" algn="l"/>
                <a:tab pos="2890123" algn="l"/>
                <a:tab pos="3214127" algn="l"/>
                <a:tab pos="3536692" algn="l"/>
                <a:tab pos="3859257" algn="l"/>
                <a:tab pos="4180382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l-GR" sz="2000" dirty="0" smtClean="0">
                <a:cs typeface="Times New Roman" pitchFamily="18" charset="0"/>
              </a:rPr>
              <a:t>[1] W.C. Jakes and D.C. Wilson. Microwave Mobile Communications</a:t>
            </a:r>
            <a:r>
              <a:rPr lang="el-GR" sz="2000" i="1" dirty="0" smtClean="0">
                <a:cs typeface="Times New Roman" pitchFamily="18" charset="0"/>
              </a:rPr>
              <a:t>. In</a:t>
            </a:r>
            <a:r>
              <a:rPr lang="el-GR" sz="2000" dirty="0" smtClean="0">
                <a:cs typeface="Times New Roman" pitchFamily="18" charset="0"/>
              </a:rPr>
              <a:t>: P. Thomson (editor), </a:t>
            </a:r>
            <a:r>
              <a:rPr lang="el-GR" sz="2000" i="1" dirty="0" smtClean="0">
                <a:cs typeface="Times New Roman" pitchFamily="18" charset="0"/>
              </a:rPr>
              <a:t>Communications. </a:t>
            </a:r>
            <a:r>
              <a:rPr lang="el-GR" sz="2000" dirty="0" smtClean="0">
                <a:cs typeface="Times New Roman" pitchFamily="18" charset="0"/>
              </a:rPr>
              <a:t>3</a:t>
            </a:r>
            <a:r>
              <a:rPr lang="el-GR" sz="2000" baseline="33000" dirty="0" smtClean="0">
                <a:cs typeface="Times New Roman" pitchFamily="18" charset="0"/>
              </a:rPr>
              <a:t>rd</a:t>
            </a:r>
            <a:r>
              <a:rPr lang="el-GR" sz="2000" dirty="0" smtClean="0">
                <a:cs typeface="Times New Roman" pitchFamily="18" charset="0"/>
              </a:rPr>
              <a:t> ed. New York: John Wiley and Sons, 2011, pp. 100-134. [online] Available at: http://ww.example.gr/ [Access Date: 10/12/2011].</a:t>
            </a:r>
          </a:p>
          <a:p>
            <a:pPr>
              <a:buNone/>
              <a:tabLst>
                <a:tab pos="633609" algn="l"/>
                <a:tab pos="956174" algn="l"/>
                <a:tab pos="1277299" algn="l"/>
                <a:tab pos="1599864" algn="l"/>
                <a:tab pos="1923868" algn="l"/>
                <a:tab pos="2246433" algn="l"/>
                <a:tab pos="2567558" algn="l"/>
                <a:tab pos="2890123" algn="l"/>
                <a:tab pos="3214127" algn="l"/>
                <a:tab pos="3536692" algn="l"/>
                <a:tab pos="3859257" algn="l"/>
                <a:tab pos="4180382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l-GR" sz="2000" dirty="0" smtClean="0">
                <a:cs typeface="Times New Roman" pitchFamily="18" charset="0"/>
              </a:rPr>
              <a:t>[1] W.C. Jakes, D.C. Wilson and P.L. Campell. Microwave Mobile Communications</a:t>
            </a:r>
            <a:r>
              <a:rPr lang="el-GR" sz="2000" i="1" dirty="0" smtClean="0">
                <a:cs typeface="Times New Roman" pitchFamily="18" charset="0"/>
              </a:rPr>
              <a:t>. In</a:t>
            </a:r>
            <a:r>
              <a:rPr lang="el-GR" sz="2000" dirty="0" smtClean="0">
                <a:cs typeface="Times New Roman" pitchFamily="18" charset="0"/>
              </a:rPr>
              <a:t>: P. Thomson (editor), </a:t>
            </a:r>
            <a:r>
              <a:rPr lang="el-GR" sz="2000" i="1" dirty="0" smtClean="0">
                <a:cs typeface="Times New Roman" pitchFamily="18" charset="0"/>
              </a:rPr>
              <a:t>Communications. </a:t>
            </a:r>
            <a:r>
              <a:rPr lang="el-GR" sz="2000" dirty="0" smtClean="0">
                <a:cs typeface="Times New Roman" pitchFamily="18" charset="0"/>
              </a:rPr>
              <a:t>3</a:t>
            </a:r>
            <a:r>
              <a:rPr lang="el-GR" sz="2000" baseline="33000" dirty="0" smtClean="0">
                <a:cs typeface="Times New Roman" pitchFamily="18" charset="0"/>
              </a:rPr>
              <a:t>rd</a:t>
            </a:r>
            <a:r>
              <a:rPr lang="el-GR" sz="2000" dirty="0" smtClean="0">
                <a:cs typeface="Times New Roman" pitchFamily="18" charset="0"/>
              </a:rPr>
              <a:t> ed. New York: John Wiley and Sons, 2011, pp. 100-134. [online] Available at: http://ww.example.gr/ [Access Date: 10/12/2011].</a:t>
            </a:r>
          </a:p>
          <a:p>
            <a:pPr>
              <a:buNone/>
              <a:tabLst>
                <a:tab pos="633609" algn="l"/>
                <a:tab pos="956174" algn="l"/>
                <a:tab pos="1277299" algn="l"/>
                <a:tab pos="1599864" algn="l"/>
                <a:tab pos="1923868" algn="l"/>
                <a:tab pos="2246433" algn="l"/>
                <a:tab pos="2567558" algn="l"/>
                <a:tab pos="2890123" algn="l"/>
                <a:tab pos="3214127" algn="l"/>
                <a:tab pos="3536692" algn="l"/>
                <a:tab pos="3859257" algn="l"/>
                <a:tab pos="4180382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l-GR" sz="2000" dirty="0" smtClean="0">
                <a:cs typeface="Times New Roman" pitchFamily="18" charset="0"/>
              </a:rPr>
              <a:t>[1] W.C. Jakes, D.C. Wilson, P.L. Campell and K.O. Carter. Microwave Mobile Communications</a:t>
            </a:r>
            <a:r>
              <a:rPr lang="el-GR" sz="2000" i="1" dirty="0" smtClean="0">
                <a:cs typeface="Times New Roman" pitchFamily="18" charset="0"/>
              </a:rPr>
              <a:t>. In</a:t>
            </a:r>
            <a:r>
              <a:rPr lang="el-GR" sz="2000" dirty="0" smtClean="0">
                <a:cs typeface="Times New Roman" pitchFamily="18" charset="0"/>
              </a:rPr>
              <a:t>: P. Thomson (editor), </a:t>
            </a:r>
            <a:r>
              <a:rPr lang="el-GR" sz="2000" i="1" dirty="0" smtClean="0">
                <a:cs typeface="Times New Roman" pitchFamily="18" charset="0"/>
              </a:rPr>
              <a:t>Communications. </a:t>
            </a:r>
            <a:r>
              <a:rPr lang="el-GR" sz="2000" dirty="0" smtClean="0">
                <a:cs typeface="Times New Roman" pitchFamily="18" charset="0"/>
              </a:rPr>
              <a:t>3</a:t>
            </a:r>
            <a:r>
              <a:rPr lang="el-GR" sz="2000" baseline="33000" dirty="0" smtClean="0">
                <a:cs typeface="Times New Roman" pitchFamily="18" charset="0"/>
              </a:rPr>
              <a:t>rd</a:t>
            </a:r>
            <a:r>
              <a:rPr lang="el-GR" sz="2000" dirty="0" smtClean="0">
                <a:cs typeface="Times New Roman" pitchFamily="18" charset="0"/>
              </a:rPr>
              <a:t> ed. New York: John Wiley and Sons, 2011, pp. 100-134. [online] Available at: http://ww.example.gr/ [Access Date: 10/12/2011].</a:t>
            </a:r>
          </a:p>
        </p:txBody>
      </p:sp>
      <p:sp>
        <p:nvSpPr>
          <p:cNvPr id="716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</a:tabLst>
            </a:pPr>
            <a:fld id="{0C247C59-B4F7-4DB2-A830-A5148C46A0BE}" type="slidenum">
              <a:rPr lang="en-GB"/>
              <a:pPr>
                <a:tabLst>
                  <a:tab pos="656650" algn="l"/>
                  <a:tab pos="1313299" algn="l"/>
                  <a:tab pos="1969949" algn="l"/>
                </a:tabLst>
              </a:pPr>
              <a:t>22</a:t>
            </a:fld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dirty="0" smtClean="0">
                <a:cs typeface="Times New Roman" pitchFamily="18" charset="0"/>
              </a:rPr>
              <a:t>Numeric Citation Style</a:t>
            </a:r>
            <a:r>
              <a:rPr lang="el-GR" dirty="0" smtClean="0">
                <a:cs typeface="Times New Roman" pitchFamily="18" charset="0"/>
              </a:rPr>
              <a:t/>
            </a:r>
            <a:br>
              <a:rPr lang="el-GR" dirty="0" smtClean="0">
                <a:cs typeface="Times New Roman" pitchFamily="18" charset="0"/>
              </a:rPr>
            </a:br>
            <a:r>
              <a:rPr lang="el-GR" dirty="0" smtClean="0">
                <a:cs typeface="Times New Roman" pitchFamily="18" charset="0"/>
              </a:rPr>
              <a:t>Λίστα Βιβλιογραφίας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l-GR" sz="3600" b="0" dirty="0" smtClean="0">
                <a:cs typeface="Times New Roman" pitchFamily="18" charset="0"/>
              </a:rPr>
              <a:t>2</a:t>
            </a:r>
            <a:r>
              <a:rPr lang="en-US" sz="3600" b="0" dirty="0" smtClean="0">
                <a:cs typeface="Times New Roman" pitchFamily="18" charset="0"/>
              </a:rPr>
              <a:t>2</a:t>
            </a:r>
            <a:r>
              <a:rPr lang="el-GR" sz="3600" b="0" dirty="0" smtClean="0">
                <a:cs typeface="Times New Roman" pitchFamily="18" charset="0"/>
              </a:rPr>
              <a:t>/29</a:t>
            </a:r>
          </a:p>
        </p:txBody>
      </p:sp>
      <p:sp>
        <p:nvSpPr>
          <p:cNvPr id="73732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altLang="en-US" sz="2300" dirty="0" smtClean="0"/>
              <a:t>“</a:t>
            </a:r>
            <a:r>
              <a:rPr lang="el-GR" sz="2300" dirty="0" smtClean="0"/>
              <a:t>Άρθρο σε Περιοδικό</a:t>
            </a:r>
            <a:r>
              <a:rPr lang="el-GR" altLang="en-US" sz="2300" dirty="0" smtClean="0"/>
              <a:t>”</a:t>
            </a:r>
            <a:endParaRPr lang="el-GR" sz="2300" dirty="0" smtClean="0"/>
          </a:p>
          <a:p>
            <a:pPr marL="0" indent="0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2300" dirty="0" smtClean="0"/>
              <a:t>Η βιβλιογραφική παραπομπή σε Άρθρο Περιοδικού έχει την εξής μορφή:</a:t>
            </a:r>
          </a:p>
          <a:p>
            <a:pPr marL="0" indent="0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l-GR" sz="2300" dirty="0" smtClean="0"/>
          </a:p>
          <a:p>
            <a:pPr marL="0" indent="0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2300" dirty="0" smtClean="0"/>
              <a:t>Όνομα (Αρχικά) Επίθετο. Τίτλος Άρθρου. </a:t>
            </a:r>
            <a:r>
              <a:rPr lang="el-GR" sz="2300" i="1" dirty="0" smtClean="0"/>
              <a:t>Τίτλος Περιοδικού</a:t>
            </a:r>
            <a:r>
              <a:rPr lang="el-GR" sz="2300" dirty="0" smtClean="0"/>
              <a:t>, Έτος, </a:t>
            </a:r>
            <a:r>
              <a:rPr lang="el-GR" sz="2300" b="1" dirty="0" smtClean="0"/>
              <a:t>Τόμος</a:t>
            </a:r>
            <a:r>
              <a:rPr lang="el-GR" sz="2300" dirty="0" smtClean="0"/>
              <a:t> (Τεύχος), σελίδες.</a:t>
            </a:r>
          </a:p>
          <a:p>
            <a:pPr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l-GR" sz="2300" dirty="0" smtClean="0"/>
          </a:p>
        </p:txBody>
      </p:sp>
      <p:sp>
        <p:nvSpPr>
          <p:cNvPr id="737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</a:tabLst>
            </a:pPr>
            <a:fld id="{EAFF74ED-F0FE-46B1-A6FD-A4EF1DE8778E}" type="slidenum">
              <a:rPr lang="en-GB"/>
              <a:pPr>
                <a:tabLst>
                  <a:tab pos="656650" algn="l"/>
                  <a:tab pos="1313299" algn="l"/>
                  <a:tab pos="1969949" algn="l"/>
                </a:tabLst>
              </a:pPr>
              <a:t>23</a:t>
            </a:fld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dirty="0" smtClean="0">
                <a:cs typeface="Times New Roman" pitchFamily="18" charset="0"/>
              </a:rPr>
              <a:t>Numeric Citation Style</a:t>
            </a:r>
            <a:r>
              <a:rPr lang="el-GR" dirty="0" smtClean="0">
                <a:cs typeface="Times New Roman" pitchFamily="18" charset="0"/>
              </a:rPr>
              <a:t/>
            </a:r>
            <a:br>
              <a:rPr lang="el-GR" dirty="0" smtClean="0">
                <a:cs typeface="Times New Roman" pitchFamily="18" charset="0"/>
              </a:rPr>
            </a:br>
            <a:r>
              <a:rPr lang="el-GR" dirty="0" smtClean="0">
                <a:cs typeface="Times New Roman" pitchFamily="18" charset="0"/>
              </a:rPr>
              <a:t>Λίστα Βιβλιογραφίας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l-GR" sz="3600" b="0" dirty="0" smtClean="0">
                <a:cs typeface="Times New Roman" pitchFamily="18" charset="0"/>
              </a:rPr>
              <a:t>2</a:t>
            </a:r>
            <a:r>
              <a:rPr lang="en-US" sz="3600" b="0" dirty="0" smtClean="0">
                <a:cs typeface="Times New Roman" pitchFamily="18" charset="0"/>
              </a:rPr>
              <a:t>3</a:t>
            </a:r>
            <a:r>
              <a:rPr lang="el-GR" sz="3600" b="0" dirty="0" smtClean="0">
                <a:cs typeface="Times New Roman" pitchFamily="18" charset="0"/>
              </a:rPr>
              <a:t>/29</a:t>
            </a:r>
          </a:p>
        </p:txBody>
      </p:sp>
      <p:sp>
        <p:nvSpPr>
          <p:cNvPr id="75780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2300" i="1" u="sng" dirty="0" smtClean="0">
                <a:cs typeface="Times New Roman" pitchFamily="18" charset="0"/>
              </a:rPr>
              <a:t>Παραδείγματα</a:t>
            </a:r>
          </a:p>
          <a:p>
            <a:pPr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2300" dirty="0" smtClean="0">
                <a:cs typeface="Times New Roman" pitchFamily="18" charset="0"/>
              </a:rPr>
              <a:t>[1] Π. Παπαδοπούλου. Το φαινόμενο του θερμοκηπίου στην Ελλάδα</a:t>
            </a:r>
            <a:r>
              <a:rPr lang="el-GR" sz="2300" i="1" dirty="0" smtClean="0">
                <a:cs typeface="Times New Roman" pitchFamily="18" charset="0"/>
              </a:rPr>
              <a:t>.</a:t>
            </a:r>
            <a:r>
              <a:rPr lang="el-GR" sz="2300" dirty="0" smtClean="0">
                <a:cs typeface="Times New Roman" pitchFamily="18" charset="0"/>
              </a:rPr>
              <a:t> </a:t>
            </a:r>
            <a:r>
              <a:rPr lang="el-GR" sz="2300" i="1" dirty="0" smtClean="0">
                <a:cs typeface="Times New Roman" pitchFamily="18" charset="0"/>
              </a:rPr>
              <a:t>Περιβάλλον</a:t>
            </a:r>
            <a:r>
              <a:rPr lang="el-GR" sz="2300" dirty="0" smtClean="0">
                <a:cs typeface="Times New Roman" pitchFamily="18" charset="0"/>
              </a:rPr>
              <a:t>, 2009, </a:t>
            </a:r>
            <a:r>
              <a:rPr lang="el-GR" sz="2300" b="1" dirty="0" smtClean="0">
                <a:cs typeface="Times New Roman" pitchFamily="18" charset="0"/>
              </a:rPr>
              <a:t>40</a:t>
            </a:r>
            <a:r>
              <a:rPr lang="el-GR" sz="2300" dirty="0" smtClean="0">
                <a:cs typeface="Times New Roman" pitchFamily="18" charset="0"/>
              </a:rPr>
              <a:t> (2), σσ. 23-50. </a:t>
            </a:r>
          </a:p>
          <a:p>
            <a:pPr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2300" dirty="0" smtClean="0">
                <a:cs typeface="Times New Roman" pitchFamily="18" charset="0"/>
              </a:rPr>
              <a:t>[1] Π. Παπαδοπούλου και Β. Αποστόλου. Το φαινόμενο του θερμοκηπίου στην Ελλάδα</a:t>
            </a:r>
            <a:r>
              <a:rPr lang="el-GR" sz="2300" i="1" dirty="0" smtClean="0">
                <a:cs typeface="Times New Roman" pitchFamily="18" charset="0"/>
              </a:rPr>
              <a:t>. Περιβάλλον</a:t>
            </a:r>
            <a:r>
              <a:rPr lang="el-GR" sz="2300" dirty="0" smtClean="0">
                <a:cs typeface="Times New Roman" pitchFamily="18" charset="0"/>
              </a:rPr>
              <a:t>, 2009, </a:t>
            </a:r>
            <a:r>
              <a:rPr lang="el-GR" sz="2300" b="1" dirty="0" smtClean="0">
                <a:cs typeface="Times New Roman" pitchFamily="18" charset="0"/>
              </a:rPr>
              <a:t>40</a:t>
            </a:r>
            <a:r>
              <a:rPr lang="el-GR" sz="2300" dirty="0" smtClean="0">
                <a:cs typeface="Times New Roman" pitchFamily="18" charset="0"/>
              </a:rPr>
              <a:t> (2), σσ. 23-50. </a:t>
            </a:r>
          </a:p>
          <a:p>
            <a:pPr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2300" dirty="0" smtClean="0">
                <a:cs typeface="Times New Roman" pitchFamily="18" charset="0"/>
              </a:rPr>
              <a:t>[1] Π. Παπαδοπούλου, Α. Χρήστου και Β. Αποστόλου. Το φαινόμενο του θερμοκηπίου στην Ελλάδα</a:t>
            </a:r>
            <a:r>
              <a:rPr lang="el-GR" sz="2300" i="1" dirty="0" smtClean="0">
                <a:cs typeface="Times New Roman" pitchFamily="18" charset="0"/>
              </a:rPr>
              <a:t>.</a:t>
            </a:r>
            <a:r>
              <a:rPr lang="el-GR" sz="2300" dirty="0" smtClean="0">
                <a:cs typeface="Times New Roman" pitchFamily="18" charset="0"/>
              </a:rPr>
              <a:t> </a:t>
            </a:r>
            <a:r>
              <a:rPr lang="el-GR" sz="2300" i="1" dirty="0" smtClean="0">
                <a:cs typeface="Times New Roman" pitchFamily="18" charset="0"/>
              </a:rPr>
              <a:t>Περιβάλλον</a:t>
            </a:r>
            <a:r>
              <a:rPr lang="el-GR" sz="2300" dirty="0" smtClean="0">
                <a:cs typeface="Times New Roman" pitchFamily="18" charset="0"/>
              </a:rPr>
              <a:t>, 2009, </a:t>
            </a:r>
            <a:r>
              <a:rPr lang="el-GR" sz="2300" b="1" dirty="0" smtClean="0">
                <a:cs typeface="Times New Roman" pitchFamily="18" charset="0"/>
              </a:rPr>
              <a:t>40</a:t>
            </a:r>
            <a:r>
              <a:rPr lang="el-GR" sz="2300" dirty="0" smtClean="0">
                <a:cs typeface="Times New Roman" pitchFamily="18" charset="0"/>
              </a:rPr>
              <a:t> (2), σσ. 23-50.</a:t>
            </a:r>
          </a:p>
          <a:p>
            <a:pPr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2300" dirty="0" smtClean="0">
                <a:cs typeface="Times New Roman" pitchFamily="18" charset="0"/>
              </a:rPr>
              <a:t>[1] Π. Παπαδοπούλου, Β. Βασιλείου, Α. Χρήστου και Β. Αποστόλου. Το φαινόμενο του θερμοκηπίου στην Ελλάδα</a:t>
            </a:r>
            <a:r>
              <a:rPr lang="el-GR" sz="2300" i="1" dirty="0" smtClean="0">
                <a:cs typeface="Times New Roman" pitchFamily="18" charset="0"/>
              </a:rPr>
              <a:t>.</a:t>
            </a:r>
            <a:r>
              <a:rPr lang="el-GR" sz="2300" dirty="0" smtClean="0">
                <a:cs typeface="Times New Roman" pitchFamily="18" charset="0"/>
              </a:rPr>
              <a:t> </a:t>
            </a:r>
            <a:r>
              <a:rPr lang="el-GR" sz="2300" i="1" dirty="0" smtClean="0">
                <a:cs typeface="Times New Roman" pitchFamily="18" charset="0"/>
              </a:rPr>
              <a:t>Περιβάλλον</a:t>
            </a:r>
            <a:r>
              <a:rPr lang="el-GR" sz="2300" dirty="0" smtClean="0">
                <a:cs typeface="Times New Roman" pitchFamily="18" charset="0"/>
              </a:rPr>
              <a:t>, 2009, </a:t>
            </a:r>
            <a:r>
              <a:rPr lang="el-GR" sz="2300" b="1" dirty="0" smtClean="0">
                <a:cs typeface="Times New Roman" pitchFamily="18" charset="0"/>
              </a:rPr>
              <a:t>40</a:t>
            </a:r>
            <a:r>
              <a:rPr lang="el-GR" sz="2300" dirty="0" smtClean="0">
                <a:cs typeface="Times New Roman" pitchFamily="18" charset="0"/>
              </a:rPr>
              <a:t> (2), σσ. 23-50.</a:t>
            </a:r>
          </a:p>
        </p:txBody>
      </p:sp>
      <p:sp>
        <p:nvSpPr>
          <p:cNvPr id="757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</a:tabLst>
            </a:pPr>
            <a:fld id="{446B23B4-C36C-43B5-8A7D-AFBA59CCEF08}" type="slidenum">
              <a:rPr lang="en-GB"/>
              <a:pPr>
                <a:tabLst>
                  <a:tab pos="656650" algn="l"/>
                  <a:tab pos="1313299" algn="l"/>
                  <a:tab pos="1969949" algn="l"/>
                </a:tabLst>
              </a:pPr>
              <a:t>24</a:t>
            </a:fld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dirty="0" smtClean="0">
                <a:cs typeface="Times New Roman" pitchFamily="18" charset="0"/>
              </a:rPr>
              <a:t>Numeric Citation Style</a:t>
            </a:r>
            <a:r>
              <a:rPr lang="el-GR" dirty="0" smtClean="0">
                <a:cs typeface="Times New Roman" pitchFamily="18" charset="0"/>
              </a:rPr>
              <a:t/>
            </a:r>
            <a:br>
              <a:rPr lang="el-GR" dirty="0" smtClean="0">
                <a:cs typeface="Times New Roman" pitchFamily="18" charset="0"/>
              </a:rPr>
            </a:br>
            <a:r>
              <a:rPr lang="el-GR" dirty="0" smtClean="0">
                <a:cs typeface="Times New Roman" pitchFamily="18" charset="0"/>
              </a:rPr>
              <a:t>Λίστα Βιβλιογραφίας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l-GR" sz="3600" b="0" dirty="0" smtClean="0">
                <a:cs typeface="Times New Roman" pitchFamily="18" charset="0"/>
              </a:rPr>
              <a:t>2</a:t>
            </a:r>
            <a:r>
              <a:rPr lang="en-US" sz="3600" b="0" dirty="0" smtClean="0">
                <a:cs typeface="Times New Roman" pitchFamily="18" charset="0"/>
              </a:rPr>
              <a:t>4</a:t>
            </a:r>
            <a:r>
              <a:rPr lang="el-GR" sz="3600" b="0" dirty="0" smtClean="0">
                <a:cs typeface="Times New Roman" pitchFamily="18" charset="0"/>
              </a:rPr>
              <a:t>/29</a:t>
            </a:r>
          </a:p>
        </p:txBody>
      </p:sp>
      <p:sp>
        <p:nvSpPr>
          <p:cNvPr id="7782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  <a:tabLst>
                <a:tab pos="633609" algn="l"/>
                <a:tab pos="956174" algn="l"/>
                <a:tab pos="1277299" algn="l"/>
                <a:tab pos="1599864" algn="l"/>
                <a:tab pos="1923868" algn="l"/>
                <a:tab pos="2246433" algn="l"/>
                <a:tab pos="2567558" algn="l"/>
                <a:tab pos="2890123" algn="l"/>
                <a:tab pos="3214127" algn="l"/>
                <a:tab pos="3536692" algn="l"/>
                <a:tab pos="3859257" algn="l"/>
                <a:tab pos="4180382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l-GR" sz="2000" dirty="0" smtClean="0">
                <a:cs typeface="Times New Roman" pitchFamily="18" charset="0"/>
              </a:rPr>
              <a:t>[1] W.C. Jakes. Microwave Mobile Communications</a:t>
            </a:r>
            <a:r>
              <a:rPr lang="el-GR" sz="2000" i="1" dirty="0" smtClean="0">
                <a:cs typeface="Times New Roman" pitchFamily="18" charset="0"/>
              </a:rPr>
              <a:t>.</a:t>
            </a:r>
            <a:r>
              <a:rPr lang="el-GR" sz="2000" dirty="0" smtClean="0">
                <a:cs typeface="Times New Roman" pitchFamily="18" charset="0"/>
              </a:rPr>
              <a:t> </a:t>
            </a:r>
            <a:r>
              <a:rPr lang="el-GR" sz="2000" i="1" dirty="0" smtClean="0">
                <a:cs typeface="Times New Roman" pitchFamily="18" charset="0"/>
              </a:rPr>
              <a:t>Communications. </a:t>
            </a:r>
            <a:r>
              <a:rPr lang="el-GR" sz="2000" dirty="0" smtClean="0">
                <a:cs typeface="Times New Roman" pitchFamily="18" charset="0"/>
              </a:rPr>
              <a:t>2011, 40 (4), pp. 23-50.</a:t>
            </a:r>
          </a:p>
          <a:p>
            <a:pPr>
              <a:buNone/>
              <a:tabLst>
                <a:tab pos="633609" algn="l"/>
                <a:tab pos="956174" algn="l"/>
                <a:tab pos="1277299" algn="l"/>
                <a:tab pos="1599864" algn="l"/>
                <a:tab pos="1923868" algn="l"/>
                <a:tab pos="2246433" algn="l"/>
                <a:tab pos="2567558" algn="l"/>
                <a:tab pos="2890123" algn="l"/>
                <a:tab pos="3214127" algn="l"/>
                <a:tab pos="3536692" algn="l"/>
                <a:tab pos="3859257" algn="l"/>
                <a:tab pos="4180382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l-GR" sz="2000" dirty="0" smtClean="0">
                <a:cs typeface="Times New Roman" pitchFamily="18" charset="0"/>
              </a:rPr>
              <a:t>[1] W.C. Jakes and D.C. Wilson. Microwave Mobile Communications</a:t>
            </a:r>
            <a:r>
              <a:rPr lang="el-GR" sz="2000" i="1" dirty="0" smtClean="0">
                <a:cs typeface="Times New Roman" pitchFamily="18" charset="0"/>
              </a:rPr>
              <a:t>.</a:t>
            </a:r>
            <a:r>
              <a:rPr lang="el-GR" sz="2000" dirty="0" smtClean="0">
                <a:cs typeface="Times New Roman" pitchFamily="18" charset="0"/>
              </a:rPr>
              <a:t> </a:t>
            </a:r>
            <a:r>
              <a:rPr lang="el-GR" sz="2000" i="1" dirty="0" smtClean="0">
                <a:cs typeface="Times New Roman" pitchFamily="18" charset="0"/>
              </a:rPr>
              <a:t>Communications. </a:t>
            </a:r>
            <a:r>
              <a:rPr lang="el-GR" sz="2000" dirty="0" smtClean="0">
                <a:cs typeface="Times New Roman" pitchFamily="18" charset="0"/>
              </a:rPr>
              <a:t>2011, 40 (4), pp. 23-50.</a:t>
            </a:r>
          </a:p>
          <a:p>
            <a:pPr>
              <a:buNone/>
              <a:tabLst>
                <a:tab pos="633609" algn="l"/>
                <a:tab pos="956174" algn="l"/>
                <a:tab pos="1277299" algn="l"/>
                <a:tab pos="1599864" algn="l"/>
                <a:tab pos="1923868" algn="l"/>
                <a:tab pos="2246433" algn="l"/>
                <a:tab pos="2567558" algn="l"/>
                <a:tab pos="2890123" algn="l"/>
                <a:tab pos="3214127" algn="l"/>
                <a:tab pos="3536692" algn="l"/>
                <a:tab pos="3859257" algn="l"/>
                <a:tab pos="4180382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l-GR" sz="2000" dirty="0" smtClean="0">
                <a:cs typeface="Times New Roman" pitchFamily="18" charset="0"/>
              </a:rPr>
              <a:t>[1] W.C. Jakes, D.C. Wilson and P.L. Campell. Microwave Mobile Communications</a:t>
            </a:r>
            <a:r>
              <a:rPr lang="el-GR" sz="2000" i="1" dirty="0" smtClean="0">
                <a:cs typeface="Times New Roman" pitchFamily="18" charset="0"/>
              </a:rPr>
              <a:t>.</a:t>
            </a:r>
            <a:r>
              <a:rPr lang="el-GR" sz="2000" dirty="0" smtClean="0">
                <a:cs typeface="Times New Roman" pitchFamily="18" charset="0"/>
              </a:rPr>
              <a:t> </a:t>
            </a:r>
            <a:r>
              <a:rPr lang="el-GR" sz="2000" i="1" dirty="0" smtClean="0">
                <a:cs typeface="Times New Roman" pitchFamily="18" charset="0"/>
              </a:rPr>
              <a:t>Communications. </a:t>
            </a:r>
            <a:r>
              <a:rPr lang="el-GR" sz="2000" dirty="0" smtClean="0">
                <a:cs typeface="Times New Roman" pitchFamily="18" charset="0"/>
              </a:rPr>
              <a:t>2011, 40 (4), pp. 23-50.</a:t>
            </a:r>
          </a:p>
          <a:p>
            <a:pPr>
              <a:buNone/>
              <a:tabLst>
                <a:tab pos="633609" algn="l"/>
                <a:tab pos="956174" algn="l"/>
                <a:tab pos="1277299" algn="l"/>
                <a:tab pos="1599864" algn="l"/>
                <a:tab pos="1923868" algn="l"/>
                <a:tab pos="2246433" algn="l"/>
                <a:tab pos="2567558" algn="l"/>
                <a:tab pos="2890123" algn="l"/>
                <a:tab pos="3214127" algn="l"/>
                <a:tab pos="3536692" algn="l"/>
                <a:tab pos="3859257" algn="l"/>
                <a:tab pos="4180382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l-GR" sz="2000" dirty="0" smtClean="0">
                <a:cs typeface="Times New Roman" pitchFamily="18" charset="0"/>
              </a:rPr>
              <a:t>[1] W.C. Jakes, D.C. Wilson, P.L. Campell and K.O. Carter.  Microwave Mobile Communications</a:t>
            </a:r>
            <a:r>
              <a:rPr lang="el-GR" sz="2000" i="1" dirty="0" smtClean="0">
                <a:cs typeface="Times New Roman" pitchFamily="18" charset="0"/>
              </a:rPr>
              <a:t>.</a:t>
            </a:r>
            <a:r>
              <a:rPr lang="el-GR" sz="2000" dirty="0" smtClean="0">
                <a:cs typeface="Times New Roman" pitchFamily="18" charset="0"/>
              </a:rPr>
              <a:t> </a:t>
            </a:r>
            <a:r>
              <a:rPr lang="el-GR" sz="2000" i="1" dirty="0" smtClean="0">
                <a:cs typeface="Times New Roman" pitchFamily="18" charset="0"/>
              </a:rPr>
              <a:t>Communications. </a:t>
            </a:r>
            <a:r>
              <a:rPr lang="el-GR" sz="2000" dirty="0" smtClean="0">
                <a:cs typeface="Times New Roman" pitchFamily="18" charset="0"/>
              </a:rPr>
              <a:t>2011, 40 (4), pp. 23-50.</a:t>
            </a:r>
          </a:p>
        </p:txBody>
      </p:sp>
      <p:sp>
        <p:nvSpPr>
          <p:cNvPr id="778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</a:tabLst>
            </a:pPr>
            <a:fld id="{79C31AB6-FE6C-46E3-88A6-B553C0DB9AD1}" type="slidenum">
              <a:rPr lang="en-GB"/>
              <a:pPr>
                <a:tabLst>
                  <a:tab pos="656650" algn="l"/>
                  <a:tab pos="1313299" algn="l"/>
                  <a:tab pos="1969949" algn="l"/>
                </a:tabLst>
              </a:pPr>
              <a:t>25</a:t>
            </a:fld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dirty="0" smtClean="0">
                <a:cs typeface="Times New Roman" pitchFamily="18" charset="0"/>
              </a:rPr>
              <a:t>Numeric Citation Style</a:t>
            </a:r>
            <a:r>
              <a:rPr lang="el-GR" dirty="0" smtClean="0">
                <a:cs typeface="Times New Roman" pitchFamily="18" charset="0"/>
              </a:rPr>
              <a:t/>
            </a:r>
            <a:br>
              <a:rPr lang="el-GR" dirty="0" smtClean="0">
                <a:cs typeface="Times New Roman" pitchFamily="18" charset="0"/>
              </a:rPr>
            </a:br>
            <a:r>
              <a:rPr lang="el-GR" dirty="0" smtClean="0">
                <a:cs typeface="Times New Roman" pitchFamily="18" charset="0"/>
              </a:rPr>
              <a:t>Λίστα Βιβλιογραφίας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l-GR" sz="3600" b="0" dirty="0" smtClean="0">
                <a:cs typeface="Times New Roman" pitchFamily="18" charset="0"/>
              </a:rPr>
              <a:t>2</a:t>
            </a:r>
            <a:r>
              <a:rPr lang="en-US" sz="3600" b="0" dirty="0" smtClean="0">
                <a:cs typeface="Times New Roman" pitchFamily="18" charset="0"/>
              </a:rPr>
              <a:t>5</a:t>
            </a:r>
            <a:r>
              <a:rPr lang="el-GR" sz="3600" b="0" dirty="0" smtClean="0">
                <a:cs typeface="Times New Roman" pitchFamily="18" charset="0"/>
              </a:rPr>
              <a:t>/29</a:t>
            </a:r>
          </a:p>
        </p:txBody>
      </p:sp>
      <p:sp>
        <p:nvSpPr>
          <p:cNvPr id="79876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altLang="en-US" sz="2300" dirty="0" smtClean="0"/>
              <a:t>“</a:t>
            </a:r>
            <a:r>
              <a:rPr lang="el-GR" sz="2300" dirty="0" smtClean="0"/>
              <a:t>Άρθρο σε Ηλεκτρονικό Περιοδικό</a:t>
            </a:r>
            <a:r>
              <a:rPr lang="el-GR" altLang="en-US" sz="2300" dirty="0" smtClean="0"/>
              <a:t>”</a:t>
            </a:r>
            <a:endParaRPr lang="el-GR" sz="2300" dirty="0" smtClean="0"/>
          </a:p>
          <a:p>
            <a:pPr marL="0" indent="0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2300" dirty="0" smtClean="0"/>
              <a:t>Η βιβλιογραφική παραπομπή σε έχει την εξής μορφή:</a:t>
            </a:r>
          </a:p>
          <a:p>
            <a:pPr marL="0" indent="0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l-GR" sz="2300" dirty="0" smtClean="0"/>
          </a:p>
          <a:p>
            <a:pPr marL="0" indent="0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2300" dirty="0" smtClean="0"/>
              <a:t>Όνομα (Αρχικά) Επίθετο. Τίτλος Άρθρου. </a:t>
            </a:r>
            <a:r>
              <a:rPr lang="el-GR" sz="2300" i="1" dirty="0" smtClean="0"/>
              <a:t>Τίτλος Περιοδικού</a:t>
            </a:r>
            <a:r>
              <a:rPr lang="el-GR" sz="2300" dirty="0" smtClean="0"/>
              <a:t>, Έτος, </a:t>
            </a:r>
            <a:r>
              <a:rPr lang="el-GR" sz="2300" b="1" dirty="0" smtClean="0"/>
              <a:t>Τόμος</a:t>
            </a:r>
            <a:r>
              <a:rPr lang="el-GR" sz="2300" dirty="0" smtClean="0"/>
              <a:t> (Τεύχος), σελίδες. [online] Διαθέσιμο: URL [Ημ. Πρόσβασης ΗΗ/ΜΜ/ΕΕΕΕ].</a:t>
            </a:r>
          </a:p>
          <a:p>
            <a:pPr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l-GR" sz="2300" dirty="0" smtClean="0"/>
          </a:p>
        </p:txBody>
      </p:sp>
      <p:sp>
        <p:nvSpPr>
          <p:cNvPr id="798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</a:tabLst>
            </a:pPr>
            <a:fld id="{9151CF16-5937-4716-8FAC-78094AC4BA71}" type="slidenum">
              <a:rPr lang="en-GB"/>
              <a:pPr>
                <a:tabLst>
                  <a:tab pos="656650" algn="l"/>
                  <a:tab pos="1313299" algn="l"/>
                  <a:tab pos="1969949" algn="l"/>
                </a:tabLst>
              </a:pPr>
              <a:t>26</a:t>
            </a:fld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dirty="0" smtClean="0">
                <a:cs typeface="Times New Roman" pitchFamily="18" charset="0"/>
              </a:rPr>
              <a:t>Numeric Citation Style</a:t>
            </a:r>
            <a:r>
              <a:rPr lang="el-GR" dirty="0" smtClean="0">
                <a:cs typeface="Times New Roman" pitchFamily="18" charset="0"/>
              </a:rPr>
              <a:t/>
            </a:r>
            <a:br>
              <a:rPr lang="el-GR" dirty="0" smtClean="0">
                <a:cs typeface="Times New Roman" pitchFamily="18" charset="0"/>
              </a:rPr>
            </a:br>
            <a:r>
              <a:rPr lang="el-GR" dirty="0" smtClean="0">
                <a:cs typeface="Times New Roman" pitchFamily="18" charset="0"/>
              </a:rPr>
              <a:t>Λίστα Βιβλιογραφίας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l-GR" sz="3600" b="0" dirty="0" smtClean="0">
                <a:cs typeface="Times New Roman" pitchFamily="18" charset="0"/>
              </a:rPr>
              <a:t>2</a:t>
            </a:r>
            <a:r>
              <a:rPr lang="en-US" sz="3600" b="0" dirty="0" smtClean="0">
                <a:cs typeface="Times New Roman" pitchFamily="18" charset="0"/>
              </a:rPr>
              <a:t>6</a:t>
            </a:r>
            <a:r>
              <a:rPr lang="el-GR" sz="3600" b="0" dirty="0" smtClean="0">
                <a:cs typeface="Times New Roman" pitchFamily="18" charset="0"/>
              </a:rPr>
              <a:t>/29</a:t>
            </a:r>
          </a:p>
        </p:txBody>
      </p:sp>
      <p:sp>
        <p:nvSpPr>
          <p:cNvPr id="81924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2000" i="1" u="sng" dirty="0" smtClean="0">
                <a:cs typeface="Times New Roman" pitchFamily="18" charset="0"/>
              </a:rPr>
              <a:t>Παραδείγματα</a:t>
            </a:r>
          </a:p>
          <a:p>
            <a:pPr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2000" dirty="0" smtClean="0">
                <a:cs typeface="Times New Roman" pitchFamily="18" charset="0"/>
              </a:rPr>
              <a:t>[1] Π. Παπαδοπούλου. Το φαινόμενο του θερμοκηπίου στην Ελλάδα</a:t>
            </a:r>
            <a:r>
              <a:rPr lang="el-GR" sz="2000" i="1" dirty="0" smtClean="0">
                <a:cs typeface="Times New Roman" pitchFamily="18" charset="0"/>
              </a:rPr>
              <a:t>.</a:t>
            </a:r>
            <a:r>
              <a:rPr lang="el-GR" sz="2000" dirty="0" smtClean="0">
                <a:cs typeface="Times New Roman" pitchFamily="18" charset="0"/>
              </a:rPr>
              <a:t> </a:t>
            </a:r>
            <a:r>
              <a:rPr lang="el-GR" sz="2000" i="1" dirty="0" smtClean="0">
                <a:cs typeface="Times New Roman" pitchFamily="18" charset="0"/>
              </a:rPr>
              <a:t>Περιβάλλον</a:t>
            </a:r>
            <a:r>
              <a:rPr lang="el-GR" sz="2000" dirty="0" smtClean="0">
                <a:cs typeface="Times New Roman" pitchFamily="18" charset="0"/>
              </a:rPr>
              <a:t>, 2009, </a:t>
            </a:r>
            <a:r>
              <a:rPr lang="el-GR" sz="2000" b="1" dirty="0" smtClean="0">
                <a:cs typeface="Times New Roman" pitchFamily="18" charset="0"/>
              </a:rPr>
              <a:t>40</a:t>
            </a:r>
            <a:r>
              <a:rPr lang="el-GR" sz="2000" dirty="0" smtClean="0">
                <a:cs typeface="Times New Roman" pitchFamily="18" charset="0"/>
              </a:rPr>
              <a:t> (2), σσ. 23-50.  [online] Διαθέσιμο: http://ww.example.gr/ [Ημ. Πρόσβασης 10/12/2011]</a:t>
            </a:r>
          </a:p>
          <a:p>
            <a:pPr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2000" dirty="0" smtClean="0">
                <a:cs typeface="Times New Roman" pitchFamily="18" charset="0"/>
              </a:rPr>
              <a:t>[1] Π. Παπαδοπούλου και Β. Αποστόλου. Το φαινόμενο του θερμοκηπίου στην Ελλάδα</a:t>
            </a:r>
            <a:r>
              <a:rPr lang="el-GR" sz="2000" i="1" dirty="0" smtClean="0">
                <a:cs typeface="Times New Roman" pitchFamily="18" charset="0"/>
              </a:rPr>
              <a:t>. Περιβάλλον</a:t>
            </a:r>
            <a:r>
              <a:rPr lang="el-GR" sz="2000" dirty="0" smtClean="0">
                <a:cs typeface="Times New Roman" pitchFamily="18" charset="0"/>
              </a:rPr>
              <a:t>, 2009, </a:t>
            </a:r>
            <a:r>
              <a:rPr lang="el-GR" sz="2000" b="1" dirty="0" smtClean="0">
                <a:cs typeface="Times New Roman" pitchFamily="18" charset="0"/>
              </a:rPr>
              <a:t>40</a:t>
            </a:r>
            <a:r>
              <a:rPr lang="el-GR" sz="2000" dirty="0" smtClean="0">
                <a:cs typeface="Times New Roman" pitchFamily="18" charset="0"/>
              </a:rPr>
              <a:t> (2), σσ. 23-50.  [online] Διαθέσιμο: http://ww.example.gr/ [Ημ. Πρόσβασης 10/12/2011].</a:t>
            </a:r>
          </a:p>
          <a:p>
            <a:pPr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2000" dirty="0" smtClean="0">
                <a:cs typeface="Times New Roman" pitchFamily="18" charset="0"/>
              </a:rPr>
              <a:t>[1] Π. Παπαδοπούλου, Α. Χρήστου και Β. Αποστόλου. Το φαινόμενο του θερμοκηπίου στην Ελλάδα</a:t>
            </a:r>
            <a:r>
              <a:rPr lang="el-GR" sz="2000" i="1" dirty="0" smtClean="0">
                <a:cs typeface="Times New Roman" pitchFamily="18" charset="0"/>
              </a:rPr>
              <a:t>.</a:t>
            </a:r>
            <a:r>
              <a:rPr lang="el-GR" sz="2000" dirty="0" smtClean="0">
                <a:cs typeface="Times New Roman" pitchFamily="18" charset="0"/>
              </a:rPr>
              <a:t> </a:t>
            </a:r>
            <a:r>
              <a:rPr lang="el-GR" sz="2000" i="1" dirty="0" smtClean="0">
                <a:cs typeface="Times New Roman" pitchFamily="18" charset="0"/>
              </a:rPr>
              <a:t>Περιβάλλον</a:t>
            </a:r>
            <a:r>
              <a:rPr lang="el-GR" sz="2000" dirty="0" smtClean="0">
                <a:cs typeface="Times New Roman" pitchFamily="18" charset="0"/>
              </a:rPr>
              <a:t>, 2009, </a:t>
            </a:r>
            <a:r>
              <a:rPr lang="el-GR" sz="2000" b="1" dirty="0" smtClean="0">
                <a:cs typeface="Times New Roman" pitchFamily="18" charset="0"/>
              </a:rPr>
              <a:t>40</a:t>
            </a:r>
            <a:r>
              <a:rPr lang="el-GR" sz="2000" dirty="0" smtClean="0">
                <a:cs typeface="Times New Roman" pitchFamily="18" charset="0"/>
              </a:rPr>
              <a:t> (2), σσ. 23-50.  [online] Διαθέσιμο: http://ww.example.gr/ [Ημ. Πρόσβασης 10/12/2011].</a:t>
            </a:r>
          </a:p>
          <a:p>
            <a:pPr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2000" dirty="0" smtClean="0">
                <a:cs typeface="Times New Roman" pitchFamily="18" charset="0"/>
              </a:rPr>
              <a:t>[1] Π. Παπαδοπούλου, Β. Βασιλείου, Α. Χρήστου και Β. Αποστόλου. Το φαινόμενο του θερμοκηπίου στην Ελλάδα</a:t>
            </a:r>
            <a:r>
              <a:rPr lang="el-GR" sz="2000" i="1" dirty="0" smtClean="0">
                <a:cs typeface="Times New Roman" pitchFamily="18" charset="0"/>
              </a:rPr>
              <a:t>.</a:t>
            </a:r>
            <a:r>
              <a:rPr lang="el-GR" sz="2000" dirty="0" smtClean="0">
                <a:cs typeface="Times New Roman" pitchFamily="18" charset="0"/>
              </a:rPr>
              <a:t> </a:t>
            </a:r>
            <a:r>
              <a:rPr lang="el-GR" sz="2000" i="1" dirty="0" smtClean="0">
                <a:cs typeface="Times New Roman" pitchFamily="18" charset="0"/>
              </a:rPr>
              <a:t>Περιβάλλον</a:t>
            </a:r>
            <a:r>
              <a:rPr lang="el-GR" sz="2000" dirty="0" smtClean="0">
                <a:cs typeface="Times New Roman" pitchFamily="18" charset="0"/>
              </a:rPr>
              <a:t>, 2009, </a:t>
            </a:r>
            <a:r>
              <a:rPr lang="el-GR" sz="2000" b="1" dirty="0" smtClean="0">
                <a:cs typeface="Times New Roman" pitchFamily="18" charset="0"/>
              </a:rPr>
              <a:t>40</a:t>
            </a:r>
            <a:r>
              <a:rPr lang="el-GR" sz="2000" dirty="0" smtClean="0">
                <a:cs typeface="Times New Roman" pitchFamily="18" charset="0"/>
              </a:rPr>
              <a:t> (2), σσ. 23-50.  [online] Διαθέσιμο: http://ww.example.gr/ [Ημ. Πρόσβασης 10/12/2011].</a:t>
            </a:r>
          </a:p>
        </p:txBody>
      </p:sp>
      <p:sp>
        <p:nvSpPr>
          <p:cNvPr id="819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</a:tabLst>
            </a:pPr>
            <a:fld id="{6A7FC36A-AA4B-4244-A608-01C8649AC942}" type="slidenum">
              <a:rPr lang="en-GB"/>
              <a:pPr>
                <a:tabLst>
                  <a:tab pos="656650" algn="l"/>
                  <a:tab pos="1313299" algn="l"/>
                  <a:tab pos="1969949" algn="l"/>
                </a:tabLst>
              </a:pPr>
              <a:t>27</a:t>
            </a:fld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dirty="0" smtClean="0">
                <a:cs typeface="Times New Roman" pitchFamily="18" charset="0"/>
              </a:rPr>
              <a:t>Numeric Citation Style</a:t>
            </a:r>
            <a:r>
              <a:rPr lang="el-GR" dirty="0" smtClean="0">
                <a:cs typeface="Times New Roman" pitchFamily="18" charset="0"/>
              </a:rPr>
              <a:t/>
            </a:r>
            <a:br>
              <a:rPr lang="el-GR" dirty="0" smtClean="0">
                <a:cs typeface="Times New Roman" pitchFamily="18" charset="0"/>
              </a:rPr>
            </a:br>
            <a:r>
              <a:rPr lang="el-GR" dirty="0" smtClean="0">
                <a:cs typeface="Times New Roman" pitchFamily="18" charset="0"/>
              </a:rPr>
              <a:t>Λίστα Βιβλιογραφίας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l-GR" sz="3600" b="0" dirty="0" smtClean="0">
                <a:cs typeface="Times New Roman" pitchFamily="18" charset="0"/>
              </a:rPr>
              <a:t>2</a:t>
            </a:r>
            <a:r>
              <a:rPr lang="en-US" sz="3600" b="0" dirty="0" smtClean="0">
                <a:cs typeface="Times New Roman" pitchFamily="18" charset="0"/>
              </a:rPr>
              <a:t>7</a:t>
            </a:r>
            <a:r>
              <a:rPr lang="el-GR" sz="3600" b="0" dirty="0" smtClean="0">
                <a:cs typeface="Times New Roman" pitchFamily="18" charset="0"/>
              </a:rPr>
              <a:t>/29</a:t>
            </a:r>
          </a:p>
        </p:txBody>
      </p:sp>
      <p:sp>
        <p:nvSpPr>
          <p:cNvPr id="83972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  <a:tabLst>
                <a:tab pos="633609" algn="l"/>
                <a:tab pos="956174" algn="l"/>
                <a:tab pos="1277299" algn="l"/>
                <a:tab pos="1599864" algn="l"/>
                <a:tab pos="1923868" algn="l"/>
                <a:tab pos="2246433" algn="l"/>
                <a:tab pos="2567558" algn="l"/>
                <a:tab pos="2890123" algn="l"/>
                <a:tab pos="3214127" algn="l"/>
                <a:tab pos="3536692" algn="l"/>
                <a:tab pos="3859257" algn="l"/>
                <a:tab pos="4180382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l-GR" sz="2000" dirty="0" smtClean="0">
                <a:cs typeface="Times New Roman" pitchFamily="18" charset="0"/>
              </a:rPr>
              <a:t>[1] W.C. Jakes. Microwave Mobile Communications</a:t>
            </a:r>
            <a:r>
              <a:rPr lang="el-GR" sz="2000" i="1" dirty="0" smtClean="0">
                <a:cs typeface="Times New Roman" pitchFamily="18" charset="0"/>
              </a:rPr>
              <a:t>.</a:t>
            </a:r>
            <a:r>
              <a:rPr lang="el-GR" sz="2000" dirty="0" smtClean="0">
                <a:cs typeface="Times New Roman" pitchFamily="18" charset="0"/>
              </a:rPr>
              <a:t> </a:t>
            </a:r>
            <a:r>
              <a:rPr lang="el-GR" sz="2000" i="1" dirty="0" smtClean="0">
                <a:cs typeface="Times New Roman" pitchFamily="18" charset="0"/>
              </a:rPr>
              <a:t>Communications, </a:t>
            </a:r>
            <a:r>
              <a:rPr lang="el-GR" sz="2000" dirty="0" smtClean="0">
                <a:cs typeface="Times New Roman" pitchFamily="18" charset="0"/>
              </a:rPr>
              <a:t>2011, 40 (4), pp. 23-50. [online] Available at: http://ww.example.gr/ [Access Date: 10/12/2011].</a:t>
            </a:r>
          </a:p>
          <a:p>
            <a:pPr>
              <a:buNone/>
              <a:tabLst>
                <a:tab pos="633609" algn="l"/>
                <a:tab pos="956174" algn="l"/>
                <a:tab pos="1277299" algn="l"/>
                <a:tab pos="1599864" algn="l"/>
                <a:tab pos="1923868" algn="l"/>
                <a:tab pos="2246433" algn="l"/>
                <a:tab pos="2567558" algn="l"/>
                <a:tab pos="2890123" algn="l"/>
                <a:tab pos="3214127" algn="l"/>
                <a:tab pos="3536692" algn="l"/>
                <a:tab pos="3859257" algn="l"/>
                <a:tab pos="4180382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l-GR" sz="2000" dirty="0" smtClean="0">
                <a:cs typeface="Times New Roman" pitchFamily="18" charset="0"/>
              </a:rPr>
              <a:t>[1] W.C. Jakes and D.C. Wilson. Microwave Mobile Communications</a:t>
            </a:r>
            <a:r>
              <a:rPr lang="el-GR" sz="2000" i="1" dirty="0" smtClean="0">
                <a:cs typeface="Times New Roman" pitchFamily="18" charset="0"/>
              </a:rPr>
              <a:t>.</a:t>
            </a:r>
            <a:r>
              <a:rPr lang="el-GR" sz="2000" dirty="0" smtClean="0">
                <a:cs typeface="Times New Roman" pitchFamily="18" charset="0"/>
              </a:rPr>
              <a:t> </a:t>
            </a:r>
            <a:r>
              <a:rPr lang="el-GR" sz="2000" i="1" dirty="0" smtClean="0">
                <a:cs typeface="Times New Roman" pitchFamily="18" charset="0"/>
              </a:rPr>
              <a:t>Communications, </a:t>
            </a:r>
            <a:r>
              <a:rPr lang="el-GR" sz="2000" dirty="0" smtClean="0">
                <a:cs typeface="Times New Roman" pitchFamily="18" charset="0"/>
              </a:rPr>
              <a:t>2011, 40 (4), pp. 23-50. [online] Available at: http://ww.example.gr/ [Access Date: 10/12/2011].</a:t>
            </a:r>
          </a:p>
          <a:p>
            <a:pPr>
              <a:buNone/>
              <a:tabLst>
                <a:tab pos="633609" algn="l"/>
                <a:tab pos="956174" algn="l"/>
                <a:tab pos="1277299" algn="l"/>
                <a:tab pos="1599864" algn="l"/>
                <a:tab pos="1923868" algn="l"/>
                <a:tab pos="2246433" algn="l"/>
                <a:tab pos="2567558" algn="l"/>
                <a:tab pos="2890123" algn="l"/>
                <a:tab pos="3214127" algn="l"/>
                <a:tab pos="3536692" algn="l"/>
                <a:tab pos="3859257" algn="l"/>
                <a:tab pos="4180382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l-GR" sz="2000" dirty="0" smtClean="0">
                <a:cs typeface="Times New Roman" pitchFamily="18" charset="0"/>
              </a:rPr>
              <a:t>[1] W.C. Jakes, D.C. Wilson and P.L. Campell. Microwave Mobile Communications</a:t>
            </a:r>
            <a:r>
              <a:rPr lang="el-GR" sz="2000" i="1" dirty="0" smtClean="0">
                <a:cs typeface="Times New Roman" pitchFamily="18" charset="0"/>
              </a:rPr>
              <a:t>.</a:t>
            </a:r>
            <a:r>
              <a:rPr lang="el-GR" sz="2000" dirty="0" smtClean="0">
                <a:cs typeface="Times New Roman" pitchFamily="18" charset="0"/>
              </a:rPr>
              <a:t> </a:t>
            </a:r>
            <a:r>
              <a:rPr lang="el-GR" sz="2000" i="1" dirty="0" smtClean="0">
                <a:cs typeface="Times New Roman" pitchFamily="18" charset="0"/>
              </a:rPr>
              <a:t>Communications, </a:t>
            </a:r>
            <a:r>
              <a:rPr lang="el-GR" sz="2000" dirty="0" smtClean="0">
                <a:cs typeface="Times New Roman" pitchFamily="18" charset="0"/>
              </a:rPr>
              <a:t>2011, 40 (4), pp. 23-50. [online] Available at: http://ww.example.gr/ [Access Date: 10/12/2011].</a:t>
            </a:r>
          </a:p>
          <a:p>
            <a:pPr>
              <a:buNone/>
              <a:tabLst>
                <a:tab pos="633609" algn="l"/>
                <a:tab pos="956174" algn="l"/>
                <a:tab pos="1277299" algn="l"/>
                <a:tab pos="1599864" algn="l"/>
                <a:tab pos="1923868" algn="l"/>
                <a:tab pos="2246433" algn="l"/>
                <a:tab pos="2567558" algn="l"/>
                <a:tab pos="2890123" algn="l"/>
                <a:tab pos="3214127" algn="l"/>
                <a:tab pos="3536692" algn="l"/>
                <a:tab pos="3859257" algn="l"/>
                <a:tab pos="4180382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l-GR" sz="2000" dirty="0" smtClean="0">
                <a:cs typeface="Times New Roman" pitchFamily="18" charset="0"/>
              </a:rPr>
              <a:t>[1] W.C. Jakes, D.C. Wilson, P.L. Campell and K.O. Carter.  Microwave Mobile Communications</a:t>
            </a:r>
            <a:r>
              <a:rPr lang="el-GR" sz="2000" i="1" dirty="0" smtClean="0">
                <a:cs typeface="Times New Roman" pitchFamily="18" charset="0"/>
              </a:rPr>
              <a:t>.</a:t>
            </a:r>
            <a:r>
              <a:rPr lang="el-GR" sz="2000" dirty="0" smtClean="0">
                <a:cs typeface="Times New Roman" pitchFamily="18" charset="0"/>
              </a:rPr>
              <a:t> </a:t>
            </a:r>
            <a:r>
              <a:rPr lang="el-GR" sz="2000" i="1" dirty="0" smtClean="0">
                <a:cs typeface="Times New Roman" pitchFamily="18" charset="0"/>
              </a:rPr>
              <a:t>Communications, </a:t>
            </a:r>
            <a:r>
              <a:rPr lang="el-GR" sz="2000" dirty="0" smtClean="0">
                <a:cs typeface="Times New Roman" pitchFamily="18" charset="0"/>
              </a:rPr>
              <a:t>2011, 40 (4), pp. 23-50. [online] Available at: http://ww.example.gr/ [Access Date: 10/12/2011].</a:t>
            </a:r>
          </a:p>
        </p:txBody>
      </p:sp>
      <p:sp>
        <p:nvSpPr>
          <p:cNvPr id="839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</a:tabLst>
            </a:pPr>
            <a:fld id="{E655CCC5-32CB-46F7-ACC8-F5111AD9FD20}" type="slidenum">
              <a:rPr lang="en-GB"/>
              <a:pPr>
                <a:tabLst>
                  <a:tab pos="656650" algn="l"/>
                  <a:tab pos="1313299" algn="l"/>
                  <a:tab pos="1969949" algn="l"/>
                </a:tabLst>
              </a:pPr>
              <a:t>28</a:t>
            </a:fld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US" dirty="0" smtClean="0"/>
              <a:t>Numeric Citation Style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Λίστα βιβλιογραφίας </a:t>
            </a:r>
            <a:r>
              <a:rPr lang="el-GR" sz="3600" b="0" dirty="0" smtClean="0"/>
              <a:t>1/29</a:t>
            </a:r>
          </a:p>
        </p:txBody>
      </p:sp>
      <p:sp>
        <p:nvSpPr>
          <p:cNvPr id="30724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2300" dirty="0" smtClean="0"/>
              <a:t>Οι βιβλιογραφικές παραπομπές στη Λίστα Βιβλιογραφίας ταξινομούνται σε αριθμητική αύξουσα σειρά υπό την εξής μορφή:</a:t>
            </a:r>
          </a:p>
          <a:p>
            <a:pPr marL="0" indent="0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l-GR" sz="2300" dirty="0" smtClean="0"/>
          </a:p>
          <a:p>
            <a:pPr marL="0" indent="0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2300" dirty="0" smtClean="0"/>
              <a:t>[1] Π. Παπαδοπούλου.....</a:t>
            </a:r>
          </a:p>
          <a:p>
            <a:pPr marL="0" indent="0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2300" dirty="0" smtClean="0"/>
              <a:t>[2] Α. Αντωνίου....</a:t>
            </a:r>
          </a:p>
          <a:p>
            <a:pPr marL="0" indent="0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2300" dirty="0" smtClean="0"/>
              <a:t>[3] Χ. Χατζηαποστόλου.....</a:t>
            </a:r>
          </a:p>
          <a:p>
            <a:pPr marL="0" indent="0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2300" dirty="0" smtClean="0"/>
              <a:t>[4] Λ. Λαζάρου....</a:t>
            </a:r>
          </a:p>
          <a:p>
            <a:pPr marL="0" indent="0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2300" dirty="0" smtClean="0"/>
              <a:t>[5].....</a:t>
            </a:r>
          </a:p>
        </p:txBody>
      </p:sp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</a:tabLst>
            </a:pPr>
            <a:fld id="{336A3415-4F26-4183-BFC9-06A8A9AB9F6B}" type="slidenum">
              <a:rPr lang="en-GB"/>
              <a:pPr>
                <a:tabLst>
                  <a:tab pos="656650" algn="l"/>
                  <a:tab pos="1313299" algn="l"/>
                  <a:tab pos="1969949" algn="l"/>
                </a:tabLst>
              </a:pPr>
              <a:t>2</a:t>
            </a:fld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dirty="0" smtClean="0">
                <a:cs typeface="Times New Roman" pitchFamily="18" charset="0"/>
              </a:rPr>
              <a:t>Numeric Citation Style</a:t>
            </a:r>
            <a:r>
              <a:rPr lang="el-GR" dirty="0" smtClean="0">
                <a:cs typeface="Times New Roman" pitchFamily="18" charset="0"/>
              </a:rPr>
              <a:t/>
            </a:r>
            <a:br>
              <a:rPr lang="el-GR" dirty="0" smtClean="0">
                <a:cs typeface="Times New Roman" pitchFamily="18" charset="0"/>
              </a:rPr>
            </a:br>
            <a:r>
              <a:rPr lang="el-GR" dirty="0" smtClean="0">
                <a:cs typeface="Times New Roman" pitchFamily="18" charset="0"/>
              </a:rPr>
              <a:t>Λίστα Βιβλιογραφίας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l-GR" sz="3600" b="0" dirty="0" smtClean="0">
                <a:cs typeface="Times New Roman" pitchFamily="18" charset="0"/>
              </a:rPr>
              <a:t>2</a:t>
            </a:r>
            <a:r>
              <a:rPr lang="en-US" sz="3600" b="0" dirty="0" smtClean="0">
                <a:cs typeface="Times New Roman" pitchFamily="18" charset="0"/>
              </a:rPr>
              <a:t>8</a:t>
            </a:r>
            <a:r>
              <a:rPr lang="el-GR" sz="3600" b="0" dirty="0" smtClean="0">
                <a:cs typeface="Times New Roman" pitchFamily="18" charset="0"/>
              </a:rPr>
              <a:t>/29</a:t>
            </a:r>
            <a:r>
              <a:rPr lang="el-GR" dirty="0" smtClean="0">
                <a:cs typeface="Times New Roman" pitchFamily="18" charset="0"/>
              </a:rPr>
              <a:t> </a:t>
            </a:r>
          </a:p>
        </p:txBody>
      </p:sp>
      <p:sp>
        <p:nvSpPr>
          <p:cNvPr id="86020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2100" i="1" u="sng" dirty="0" smtClean="0"/>
              <a:t>- Σε περίπτωση που δεν έχει τόμο και τεύχος και σελίδες</a:t>
            </a:r>
          </a:p>
          <a:p>
            <a:pPr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2100" dirty="0" smtClean="0"/>
              <a:t>[1] Π. Παπαδοπούλου. Το φαινόμενο του θερμοκηπίου στην Ελλάδα</a:t>
            </a:r>
            <a:r>
              <a:rPr lang="el-GR" sz="2100" i="1" dirty="0" smtClean="0"/>
              <a:t>.</a:t>
            </a:r>
            <a:r>
              <a:rPr lang="el-GR" sz="2100" dirty="0" smtClean="0"/>
              <a:t> </a:t>
            </a:r>
            <a:r>
              <a:rPr lang="el-GR" sz="2100" i="1" dirty="0" smtClean="0"/>
              <a:t>Περιβάλλον</a:t>
            </a:r>
            <a:r>
              <a:rPr lang="el-GR" sz="2100" dirty="0" smtClean="0"/>
              <a:t>, 2009.  [online] Διαθέσιμο: http://ww.example.gr/ [Ημ. Πρόσβασης 10/12/2011]</a:t>
            </a:r>
          </a:p>
          <a:p>
            <a:pPr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2100" dirty="0" smtClean="0"/>
              <a:t>[1] Π. Παπαδοπούλου και Β. Αποστόλου. Το φαινόμενο του θερμοκηπίου στην Ελλάδα</a:t>
            </a:r>
            <a:r>
              <a:rPr lang="el-GR" sz="2100" i="1" dirty="0" smtClean="0"/>
              <a:t>. Περιβάλλον</a:t>
            </a:r>
            <a:r>
              <a:rPr lang="el-GR" sz="2100" dirty="0" smtClean="0"/>
              <a:t>, 2009.  [online] Διαθέσιμο: http://ww.example.gr/ [Ημ. Πρόσβασης 10/12/2011].</a:t>
            </a:r>
          </a:p>
          <a:p>
            <a:pPr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2100" dirty="0" smtClean="0"/>
              <a:t>[1] Π. Παπαδοπούλου, Α. Χρήστου και Β. Αποστόλου. Το φαινόμενο του θερμοκηπίου στην Ελλάδα</a:t>
            </a:r>
            <a:r>
              <a:rPr lang="el-GR" sz="2100" i="1" dirty="0" smtClean="0"/>
              <a:t>.</a:t>
            </a:r>
            <a:r>
              <a:rPr lang="el-GR" sz="2100" dirty="0" smtClean="0"/>
              <a:t> </a:t>
            </a:r>
            <a:r>
              <a:rPr lang="el-GR" sz="2100" i="1" dirty="0" smtClean="0"/>
              <a:t>Περιβάλλον</a:t>
            </a:r>
            <a:r>
              <a:rPr lang="el-GR" sz="2100" dirty="0" smtClean="0"/>
              <a:t>, 2009.  [online] Διαθέσιμο: http://ww.example.gr/ [Ημ. Πρόσβασης 10/12/2011].</a:t>
            </a:r>
          </a:p>
          <a:p>
            <a:pPr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2100" dirty="0" smtClean="0"/>
              <a:t>[1] Π. Παπαδοπούλου, Β. Βασιλείου, Α. Χρήστου και Β. Αποστόλου. Το φαινόμενο του θερμοκηπίου στην Ελλάδα</a:t>
            </a:r>
            <a:r>
              <a:rPr lang="el-GR" sz="2100" i="1" dirty="0" smtClean="0"/>
              <a:t>.</a:t>
            </a:r>
            <a:r>
              <a:rPr lang="el-GR" sz="2100" dirty="0" smtClean="0"/>
              <a:t> </a:t>
            </a:r>
            <a:r>
              <a:rPr lang="el-GR" sz="2100" i="1" dirty="0" smtClean="0"/>
              <a:t>Περιβάλλον</a:t>
            </a:r>
            <a:r>
              <a:rPr lang="el-GR" sz="2100" dirty="0" smtClean="0"/>
              <a:t>, 2009.  [online] Διαθέσιμο: http://ww.example.gr/ [Ημ. Πρόσβασης 10/12/2011].</a:t>
            </a:r>
          </a:p>
        </p:txBody>
      </p:sp>
      <p:sp>
        <p:nvSpPr>
          <p:cNvPr id="860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</a:tabLst>
            </a:pPr>
            <a:fld id="{9211528B-7EDD-486B-8EA4-99D5DD67295C}" type="slidenum">
              <a:rPr lang="en-GB"/>
              <a:pPr>
                <a:tabLst>
                  <a:tab pos="656650" algn="l"/>
                  <a:tab pos="1313299" algn="l"/>
                  <a:tab pos="1969949" algn="l"/>
                </a:tabLst>
              </a:pPr>
              <a:t>29</a:t>
            </a:fld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dirty="0" smtClean="0">
                <a:cs typeface="Times New Roman" pitchFamily="18" charset="0"/>
              </a:rPr>
              <a:t>Numeric Citation Style</a:t>
            </a:r>
            <a:r>
              <a:rPr lang="el-GR" dirty="0" smtClean="0">
                <a:cs typeface="Times New Roman" pitchFamily="18" charset="0"/>
              </a:rPr>
              <a:t/>
            </a:r>
            <a:br>
              <a:rPr lang="el-GR" dirty="0" smtClean="0">
                <a:cs typeface="Times New Roman" pitchFamily="18" charset="0"/>
              </a:rPr>
            </a:br>
            <a:r>
              <a:rPr lang="el-GR" dirty="0" smtClean="0">
                <a:cs typeface="Times New Roman" pitchFamily="18" charset="0"/>
              </a:rPr>
              <a:t>Λίστα Βιβλιογραφίας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l-GR" sz="3600" b="0" dirty="0" smtClean="0">
                <a:cs typeface="Times New Roman" pitchFamily="18" charset="0"/>
              </a:rPr>
              <a:t>2</a:t>
            </a:r>
            <a:r>
              <a:rPr lang="en-US" sz="3600" b="0" dirty="0" smtClean="0">
                <a:cs typeface="Times New Roman" pitchFamily="18" charset="0"/>
              </a:rPr>
              <a:t>9</a:t>
            </a:r>
            <a:r>
              <a:rPr lang="el-GR" sz="3600" b="0" dirty="0" smtClean="0">
                <a:cs typeface="Times New Roman" pitchFamily="18" charset="0"/>
              </a:rPr>
              <a:t>/29</a:t>
            </a:r>
          </a:p>
        </p:txBody>
      </p:sp>
      <p:sp>
        <p:nvSpPr>
          <p:cNvPr id="88068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  <a:tabLst>
                <a:tab pos="633609" algn="l"/>
                <a:tab pos="956174" algn="l"/>
                <a:tab pos="1277299" algn="l"/>
                <a:tab pos="1599864" algn="l"/>
                <a:tab pos="1923868" algn="l"/>
                <a:tab pos="2246433" algn="l"/>
                <a:tab pos="2567558" algn="l"/>
                <a:tab pos="2890123" algn="l"/>
                <a:tab pos="3214127" algn="l"/>
                <a:tab pos="3536692" algn="l"/>
                <a:tab pos="3859257" algn="l"/>
                <a:tab pos="4180382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l-GR" sz="2000" dirty="0" smtClean="0">
                <a:cs typeface="Times New Roman" pitchFamily="18" charset="0"/>
              </a:rPr>
              <a:t>[1] W.C. Jakes. Microwave Mobile Communications</a:t>
            </a:r>
            <a:r>
              <a:rPr lang="el-GR" sz="2000" i="1" dirty="0" smtClean="0">
                <a:cs typeface="Times New Roman" pitchFamily="18" charset="0"/>
              </a:rPr>
              <a:t>.</a:t>
            </a:r>
            <a:r>
              <a:rPr lang="el-GR" sz="2000" dirty="0" smtClean="0">
                <a:cs typeface="Times New Roman" pitchFamily="18" charset="0"/>
              </a:rPr>
              <a:t> </a:t>
            </a:r>
            <a:r>
              <a:rPr lang="el-GR" sz="2000" i="1" dirty="0" smtClean="0">
                <a:cs typeface="Times New Roman" pitchFamily="18" charset="0"/>
              </a:rPr>
              <a:t>Communications, </a:t>
            </a:r>
            <a:r>
              <a:rPr lang="el-GR" sz="2000" dirty="0" smtClean="0">
                <a:cs typeface="Times New Roman" pitchFamily="18" charset="0"/>
              </a:rPr>
              <a:t>2011. [online] Available at: http://ww.example.gr/ [Access Date: 10/12/2011].</a:t>
            </a:r>
          </a:p>
          <a:p>
            <a:pPr>
              <a:buNone/>
              <a:tabLst>
                <a:tab pos="633609" algn="l"/>
                <a:tab pos="956174" algn="l"/>
                <a:tab pos="1277299" algn="l"/>
                <a:tab pos="1599864" algn="l"/>
                <a:tab pos="1923868" algn="l"/>
                <a:tab pos="2246433" algn="l"/>
                <a:tab pos="2567558" algn="l"/>
                <a:tab pos="2890123" algn="l"/>
                <a:tab pos="3214127" algn="l"/>
                <a:tab pos="3536692" algn="l"/>
                <a:tab pos="3859257" algn="l"/>
                <a:tab pos="4180382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l-GR" sz="2000" dirty="0" smtClean="0">
                <a:cs typeface="Times New Roman" pitchFamily="18" charset="0"/>
              </a:rPr>
              <a:t>[1] W.C. Jakes and D.C. Wilson. Microwave Mobile Communications</a:t>
            </a:r>
            <a:r>
              <a:rPr lang="el-GR" sz="2000" i="1" dirty="0" smtClean="0">
                <a:cs typeface="Times New Roman" pitchFamily="18" charset="0"/>
              </a:rPr>
              <a:t>,</a:t>
            </a:r>
            <a:r>
              <a:rPr lang="el-GR" sz="2000" dirty="0" smtClean="0">
                <a:cs typeface="Times New Roman" pitchFamily="18" charset="0"/>
              </a:rPr>
              <a:t> </a:t>
            </a:r>
            <a:r>
              <a:rPr lang="el-GR" sz="2000" i="1" dirty="0" smtClean="0">
                <a:cs typeface="Times New Roman" pitchFamily="18" charset="0"/>
              </a:rPr>
              <a:t>Communications. </a:t>
            </a:r>
            <a:r>
              <a:rPr lang="el-GR" sz="2000" dirty="0" smtClean="0">
                <a:cs typeface="Times New Roman" pitchFamily="18" charset="0"/>
              </a:rPr>
              <a:t>2011. [online] Available at: http://ww.example.gr/ [Access Date: 10/12/2011].</a:t>
            </a:r>
          </a:p>
          <a:p>
            <a:pPr>
              <a:buNone/>
              <a:tabLst>
                <a:tab pos="633609" algn="l"/>
                <a:tab pos="956174" algn="l"/>
                <a:tab pos="1277299" algn="l"/>
                <a:tab pos="1599864" algn="l"/>
                <a:tab pos="1923868" algn="l"/>
                <a:tab pos="2246433" algn="l"/>
                <a:tab pos="2567558" algn="l"/>
                <a:tab pos="2890123" algn="l"/>
                <a:tab pos="3214127" algn="l"/>
                <a:tab pos="3536692" algn="l"/>
                <a:tab pos="3859257" algn="l"/>
                <a:tab pos="4180382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l-GR" sz="2000" dirty="0" smtClean="0">
                <a:cs typeface="Times New Roman" pitchFamily="18" charset="0"/>
              </a:rPr>
              <a:t>[1] W.C. Jakes, D.C. Wilson and P.L. Campell. Microwave Mobile Communications</a:t>
            </a:r>
            <a:r>
              <a:rPr lang="el-GR" sz="2000" i="1" dirty="0" smtClean="0">
                <a:cs typeface="Times New Roman" pitchFamily="18" charset="0"/>
              </a:rPr>
              <a:t>.</a:t>
            </a:r>
            <a:r>
              <a:rPr lang="el-GR" sz="2000" dirty="0" smtClean="0">
                <a:cs typeface="Times New Roman" pitchFamily="18" charset="0"/>
              </a:rPr>
              <a:t> </a:t>
            </a:r>
            <a:r>
              <a:rPr lang="el-GR" sz="2000" i="1" dirty="0" smtClean="0">
                <a:cs typeface="Times New Roman" pitchFamily="18" charset="0"/>
              </a:rPr>
              <a:t>Communications, </a:t>
            </a:r>
            <a:r>
              <a:rPr lang="el-GR" sz="2000" dirty="0" smtClean="0">
                <a:cs typeface="Times New Roman" pitchFamily="18" charset="0"/>
              </a:rPr>
              <a:t>2011. [online] Available at: http://ww.example.gr/ [Access Date: 10/12/2011].</a:t>
            </a:r>
          </a:p>
          <a:p>
            <a:pPr>
              <a:buNone/>
              <a:tabLst>
                <a:tab pos="633609" algn="l"/>
                <a:tab pos="956174" algn="l"/>
                <a:tab pos="1277299" algn="l"/>
                <a:tab pos="1599864" algn="l"/>
                <a:tab pos="1923868" algn="l"/>
                <a:tab pos="2246433" algn="l"/>
                <a:tab pos="2567558" algn="l"/>
                <a:tab pos="2890123" algn="l"/>
                <a:tab pos="3214127" algn="l"/>
                <a:tab pos="3536692" algn="l"/>
                <a:tab pos="3859257" algn="l"/>
                <a:tab pos="4180382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l-GR" sz="2000" dirty="0" smtClean="0">
                <a:cs typeface="Times New Roman" pitchFamily="18" charset="0"/>
              </a:rPr>
              <a:t>[1] W.C. Jakes, D.C. Wilson, P.L. Campell and K.O. Carter.  Microwave Mobile Communications</a:t>
            </a:r>
            <a:r>
              <a:rPr lang="el-GR" sz="2000" i="1" dirty="0" smtClean="0">
                <a:cs typeface="Times New Roman" pitchFamily="18" charset="0"/>
              </a:rPr>
              <a:t>.</a:t>
            </a:r>
            <a:r>
              <a:rPr lang="el-GR" sz="2000" dirty="0" smtClean="0">
                <a:cs typeface="Times New Roman" pitchFamily="18" charset="0"/>
              </a:rPr>
              <a:t> </a:t>
            </a:r>
            <a:r>
              <a:rPr lang="el-GR" sz="2000" i="1" dirty="0" smtClean="0">
                <a:cs typeface="Times New Roman" pitchFamily="18" charset="0"/>
              </a:rPr>
              <a:t>Communications, </a:t>
            </a:r>
            <a:r>
              <a:rPr lang="el-GR" sz="2000" dirty="0" smtClean="0">
                <a:cs typeface="Times New Roman" pitchFamily="18" charset="0"/>
              </a:rPr>
              <a:t>2011. [online] Available at: http://ww.example.gr/ [Access Date: 10/12/2011].</a:t>
            </a:r>
          </a:p>
        </p:txBody>
      </p:sp>
      <p:sp>
        <p:nvSpPr>
          <p:cNvPr id="880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</a:tabLst>
            </a:pPr>
            <a:fld id="{5C304802-4FA2-440B-AC7E-FA2B0E9C6E08}" type="slidenum">
              <a:rPr lang="en-GB"/>
              <a:pPr>
                <a:tabLst>
                  <a:tab pos="656650" algn="l"/>
                  <a:tab pos="1313299" algn="l"/>
                  <a:tab pos="1969949" algn="l"/>
                </a:tabLst>
              </a:pPr>
              <a:t>30</a:t>
            </a:fld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2900" dirty="0" smtClean="0">
                <a:cs typeface="Times New Roman" pitchFamily="18" charset="0"/>
              </a:rPr>
              <a:t>Βιβλιογραφία</a:t>
            </a:r>
          </a:p>
        </p:txBody>
      </p:sp>
      <p:sp>
        <p:nvSpPr>
          <p:cNvPr id="7168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1800" dirty="0" smtClean="0"/>
              <a:t>Χαρούλη, Μ. και Βασιλακάκη, Ε. (2012). </a:t>
            </a:r>
            <a:r>
              <a:rPr lang="el-GR" altLang="en-US" sz="1800" dirty="0" smtClean="0"/>
              <a:t>“</a:t>
            </a:r>
            <a:r>
              <a:rPr lang="el-GR" sz="1800" dirty="0" smtClean="0"/>
              <a:t>ΑμεΑ &amp; Εκπαίδευση Βιβλιοθηκονόμων στην Ελλάδα</a:t>
            </a:r>
            <a:r>
              <a:rPr lang="el-GR" altLang="en-US" sz="1800" dirty="0" smtClean="0"/>
              <a:t>”</a:t>
            </a:r>
            <a:r>
              <a:rPr lang="el-GR" sz="1800" dirty="0" smtClean="0"/>
              <a:t>. Σε: </a:t>
            </a:r>
            <a:r>
              <a:rPr lang="el-GR" sz="1800" i="1" dirty="0" smtClean="0"/>
              <a:t>21ο Πανελλήνιο Συνέδριο Ακαδημαϊκών Βιβλιοθηκών, 18-19 Οκτωβρίου 2012, Πανεπιστήμιο Πειραιώς.</a:t>
            </a:r>
            <a:endParaRPr lang="en-GB" sz="1800" i="1" dirty="0" smtClean="0"/>
          </a:p>
          <a:p>
            <a:pPr marL="0" indent="0">
              <a:buNone/>
            </a:pPr>
            <a:r>
              <a:rPr lang="en-GB" sz="1800" dirty="0" smtClean="0"/>
              <a:t>University of Leicester (2014). </a:t>
            </a:r>
            <a:r>
              <a:rPr lang="en-GB" sz="1800" i="1" dirty="0" smtClean="0"/>
              <a:t>Vancouver (Numbered) System</a:t>
            </a:r>
            <a:r>
              <a:rPr lang="en-GB" sz="1800" dirty="0" smtClean="0"/>
              <a:t>. Available at: </a:t>
            </a:r>
            <a:r>
              <a:rPr lang="en-US" sz="1800" dirty="0" smtClean="0">
                <a:hlinkClick r:id="rId3"/>
              </a:rPr>
              <a:t>http://www2.le.ac.uk/library/help/citing/vancouver-numbered-system</a:t>
            </a:r>
            <a:r>
              <a:rPr lang="en-US" sz="1800" dirty="0" smtClean="0"/>
              <a:t> [Last accessed: 09/07/2014]</a:t>
            </a:r>
            <a:endParaRPr lang="el-GR" sz="1800" dirty="0" smtClean="0"/>
          </a:p>
          <a:p>
            <a:pPr marL="0" indent="0">
              <a:buNone/>
            </a:pPr>
            <a:r>
              <a:rPr lang="en-US" sz="1800" dirty="0" smtClean="0"/>
              <a:t>Vassilakaki, E. and Garoufallou, E. (2013). </a:t>
            </a:r>
            <a:r>
              <a:rPr lang="en-US" altLang="en-US" sz="1800" dirty="0" smtClean="0"/>
              <a:t>“</a:t>
            </a:r>
            <a:r>
              <a:rPr lang="en-US" sz="1800" dirty="0" smtClean="0"/>
              <a:t>The impact of Facebook on Libraries and Librarians: a review of the literature</a:t>
            </a:r>
            <a:r>
              <a:rPr lang="en-US" altLang="en-US" sz="1800" dirty="0" smtClean="0"/>
              <a:t>”</a:t>
            </a:r>
            <a:r>
              <a:rPr lang="en-US" sz="1800" dirty="0" smtClean="0"/>
              <a:t>. </a:t>
            </a:r>
            <a:r>
              <a:rPr lang="en-US" sz="1800" i="1" dirty="0" smtClean="0"/>
              <a:t>Program: electronic library and information systems</a:t>
            </a:r>
            <a:r>
              <a:rPr lang="en-US" sz="1800" dirty="0" smtClean="0"/>
              <a:t>, Vol. 48 No 3 [Impact Factor 0.377], [5-year Impact Factor: 0.409]</a:t>
            </a:r>
            <a:endParaRPr lang="el-GR" sz="1800" dirty="0" smtClean="0"/>
          </a:p>
          <a:p>
            <a:pPr marL="0" indent="0" algn="just">
              <a:buNone/>
            </a:pPr>
            <a:endParaRPr lang="el-GR" sz="2300" dirty="0" smtClean="0"/>
          </a:p>
        </p:txBody>
      </p:sp>
      <p:sp>
        <p:nvSpPr>
          <p:cNvPr id="901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</a:tabLst>
            </a:pPr>
            <a:fld id="{21DED2A3-7216-4728-823E-09C4FBB238E1}" type="slidenum">
              <a:rPr lang="en-GB"/>
              <a:pPr>
                <a:tabLst>
                  <a:tab pos="656650" algn="l"/>
                  <a:tab pos="1313299" algn="l"/>
                  <a:tab pos="1969949" algn="l"/>
                </a:tabLst>
              </a:pPr>
              <a:t>31</a:t>
            </a:fld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9332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081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Ευγενία Βασιλακάκη 2014. Ευγενία Βασιλακάκη. «</a:t>
            </a:r>
            <a:r>
              <a:rPr lang="el-GR" sz="2000" dirty="0" smtClean="0"/>
              <a:t>Βιβλιογραφία (Θ). </a:t>
            </a:r>
            <a:r>
              <a:rPr lang="el-GR" sz="2000" dirty="0" smtClean="0"/>
              <a:t>Ενότητα </a:t>
            </a:r>
            <a:r>
              <a:rPr lang="en-US" sz="2000" dirty="0" smtClean="0"/>
              <a:t>1</a:t>
            </a:r>
            <a:r>
              <a:rPr lang="el-GR" sz="2000" dirty="0" smtClean="0"/>
              <a:t>1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l-GR" sz="2000" dirty="0"/>
              <a:t>Συστήματα σύνταξης </a:t>
            </a:r>
            <a:r>
              <a:rPr lang="el-GR" sz="2000" dirty="0" smtClean="0"/>
              <a:t>βιβλιογραφίας δ’».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57777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341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30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marL="0" indent="0">
              <a:buNone/>
            </a:pPr>
            <a:r>
              <a:rPr lang="el-GR" sz="2400" dirty="0" smtClean="0"/>
              <a:t>μαζί </a:t>
            </a:r>
            <a:r>
              <a:rPr lang="el-GR" sz="2400" dirty="0"/>
              <a:t>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8266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01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dirty="0" smtClean="0">
                <a:cs typeface="Times New Roman" pitchFamily="18" charset="0"/>
              </a:rPr>
              <a:t>Numeric Citation Style</a:t>
            </a:r>
            <a:br>
              <a:rPr lang="en-GB" dirty="0" smtClean="0">
                <a:cs typeface="Times New Roman" pitchFamily="18" charset="0"/>
              </a:rPr>
            </a:br>
            <a:r>
              <a:rPr lang="el-GR" dirty="0" smtClean="0">
                <a:cs typeface="Times New Roman" pitchFamily="18" charset="0"/>
              </a:rPr>
              <a:t>Λίστα Βιβλιογραφίας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l-GR" sz="3600" b="0" dirty="0" smtClean="0">
                <a:cs typeface="Times New Roman" pitchFamily="18" charset="0"/>
              </a:rPr>
              <a:t>2/29</a:t>
            </a:r>
            <a:endParaRPr lang="el-GR" sz="3600" b="0" dirty="0" smtClean="0"/>
          </a:p>
        </p:txBody>
      </p:sp>
      <p:sp>
        <p:nvSpPr>
          <p:cNvPr id="32772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altLang="en-US" sz="2300" dirty="0" smtClean="0"/>
              <a:t>“</a:t>
            </a:r>
            <a:r>
              <a:rPr lang="el-GR" sz="2300" dirty="0" smtClean="0"/>
              <a:t>Βιβλίο</a:t>
            </a:r>
            <a:r>
              <a:rPr lang="el-GR" altLang="en-US" sz="2300" dirty="0" smtClean="0"/>
              <a:t>”</a:t>
            </a:r>
            <a:endParaRPr lang="el-GR" sz="2300" dirty="0" smtClean="0"/>
          </a:p>
          <a:p>
            <a:pPr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2300" dirty="0" smtClean="0"/>
              <a:t>Η βιβλιογραφική παραπομπή σε ένα βιβλίο έχει την εξής μορφή:</a:t>
            </a:r>
          </a:p>
          <a:p>
            <a:pPr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l-GR" sz="2300" dirty="0" smtClean="0"/>
          </a:p>
          <a:p>
            <a:pPr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2300" dirty="0" smtClean="0"/>
              <a:t>Όνομα (Αρχικά) Επίθετο. </a:t>
            </a:r>
            <a:r>
              <a:rPr lang="el-GR" sz="2300" i="1" dirty="0" smtClean="0"/>
              <a:t>Τίτλος Βιβλίου</a:t>
            </a:r>
            <a:r>
              <a:rPr lang="el-GR" sz="2300" dirty="0" smtClean="0"/>
              <a:t>, Αρ. Έκδοσης (σε περίπτωση που δεν είναι η πρώτη). Τόπος Έκδοσης: Εκδότης, Έτος Έκδοσης, σελίδες.</a:t>
            </a:r>
          </a:p>
        </p:txBody>
      </p:sp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</a:tabLst>
            </a:pPr>
            <a:fld id="{28FF5341-806C-41C7-9A33-991B479D5DFB}" type="slidenum">
              <a:rPr lang="en-GB"/>
              <a:pPr>
                <a:tabLst>
                  <a:tab pos="656650" algn="l"/>
                  <a:tab pos="1313299" algn="l"/>
                  <a:tab pos="1969949" algn="l"/>
                </a:tabLst>
              </a:pPr>
              <a:t>3</a:t>
            </a:fld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dirty="0" smtClean="0">
                <a:cs typeface="Times New Roman" pitchFamily="18" charset="0"/>
              </a:rPr>
              <a:t>Numeric Citation Style</a:t>
            </a:r>
            <a:r>
              <a:rPr lang="el-GR" dirty="0" smtClean="0">
                <a:cs typeface="Times New Roman" pitchFamily="18" charset="0"/>
              </a:rPr>
              <a:t/>
            </a:r>
            <a:br>
              <a:rPr lang="el-GR" dirty="0" smtClean="0">
                <a:cs typeface="Times New Roman" pitchFamily="18" charset="0"/>
              </a:rPr>
            </a:br>
            <a:r>
              <a:rPr lang="el-GR" dirty="0" smtClean="0"/>
              <a:t>Λίστα Βιβλιογραφίας</a:t>
            </a:r>
            <a:r>
              <a:rPr lang="en-US" dirty="0" smtClean="0"/>
              <a:t> </a:t>
            </a:r>
            <a:r>
              <a:rPr lang="el-GR" sz="3600" b="0" dirty="0" smtClean="0">
                <a:cs typeface="Times New Roman" pitchFamily="18" charset="0"/>
              </a:rPr>
              <a:t>3/29</a:t>
            </a:r>
            <a:endParaRPr lang="el-GR" sz="3600" dirty="0" smtClean="0"/>
          </a:p>
        </p:txBody>
      </p:sp>
      <p:sp>
        <p:nvSpPr>
          <p:cNvPr id="34820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2300" i="1" u="sng" dirty="0" smtClean="0"/>
              <a:t>- Σε περίπτωση πρώτης έκδοσης</a:t>
            </a:r>
          </a:p>
          <a:p>
            <a:pPr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2300" dirty="0" smtClean="0"/>
              <a:t>[1] Π. Παπαδοπούλου. </a:t>
            </a:r>
            <a:r>
              <a:rPr lang="el-GR" sz="2300" i="1" dirty="0" smtClean="0"/>
              <a:t>Το φαινόμενο του θερμοκηπίου στην Ελλάδα.</a:t>
            </a:r>
            <a:r>
              <a:rPr lang="el-GR" sz="2300" dirty="0" smtClean="0"/>
              <a:t> Αθήνα: Παπασωτηρίου, 2009.</a:t>
            </a:r>
          </a:p>
          <a:p>
            <a:pPr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2300" dirty="0" smtClean="0"/>
              <a:t>[1] Π. Παπαδοπούλου και Β. Αποστόλου. </a:t>
            </a:r>
            <a:r>
              <a:rPr lang="el-GR" sz="2300" i="1" dirty="0" smtClean="0"/>
              <a:t>Το φαινόμενο του θερμοκηπίου στην Ελλάδα.</a:t>
            </a:r>
            <a:r>
              <a:rPr lang="el-GR" sz="2300" dirty="0" smtClean="0"/>
              <a:t> Αθήνα: Παπασωτηρίου, 2009.</a:t>
            </a:r>
          </a:p>
          <a:p>
            <a:pPr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2300" dirty="0" smtClean="0"/>
              <a:t>[1] Π. Παπαδοπούλου, Α. Χρήστου και Β. Αποστόλου. </a:t>
            </a:r>
            <a:r>
              <a:rPr lang="el-GR" sz="2300" i="1" dirty="0" smtClean="0"/>
              <a:t>Το φαινόμενο του θερμοκηπίου στην Ελλάδα. </a:t>
            </a:r>
            <a:r>
              <a:rPr lang="el-GR" sz="2300" dirty="0" smtClean="0"/>
              <a:t>Αθήνα: Παπασωτηρίου, 2009.</a:t>
            </a:r>
          </a:p>
          <a:p>
            <a:pPr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2300" dirty="0" smtClean="0"/>
              <a:t>[1] Π. Παπαδοπούλου, Β. Βασιλείου, Α. Χρήστου και Β. Αποστόλου. </a:t>
            </a:r>
            <a:r>
              <a:rPr lang="el-GR" sz="2300" i="1" dirty="0" smtClean="0"/>
              <a:t>Το φαινόμενο του θερμοκηπίου στην Ελλάδα. </a:t>
            </a:r>
            <a:r>
              <a:rPr lang="el-GR" sz="2300" dirty="0" smtClean="0"/>
              <a:t>Αθήνα: Παπασωτηρίου, 2009.</a:t>
            </a:r>
          </a:p>
        </p:txBody>
      </p:sp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</a:tabLst>
            </a:pPr>
            <a:fld id="{2FF61838-3371-4D4B-876B-A3A4B7F4C1C1}" type="slidenum">
              <a:rPr lang="en-GB"/>
              <a:pPr>
                <a:tabLst>
                  <a:tab pos="656650" algn="l"/>
                  <a:tab pos="1313299" algn="l"/>
                  <a:tab pos="1969949" algn="l"/>
                </a:tabLst>
              </a:pPr>
              <a:t>4</a:t>
            </a:fld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dirty="0" smtClean="0">
                <a:cs typeface="Times New Roman" pitchFamily="18" charset="0"/>
              </a:rPr>
              <a:t>Numeric Citation Style</a:t>
            </a:r>
            <a:r>
              <a:rPr lang="el-GR" dirty="0" smtClean="0">
                <a:cs typeface="Times New Roman" pitchFamily="18" charset="0"/>
              </a:rPr>
              <a:t/>
            </a:r>
            <a:br>
              <a:rPr lang="el-GR" dirty="0" smtClean="0">
                <a:cs typeface="Times New Roman" pitchFamily="18" charset="0"/>
              </a:rPr>
            </a:br>
            <a:r>
              <a:rPr lang="el-GR" dirty="0" smtClean="0"/>
              <a:t>Λίστα Βιβλιογραφίας</a:t>
            </a:r>
            <a:r>
              <a:rPr lang="en-US" dirty="0" smtClean="0"/>
              <a:t> </a:t>
            </a:r>
            <a:r>
              <a:rPr lang="el-GR" sz="3600" b="0" dirty="0" smtClean="0"/>
              <a:t>4/29</a:t>
            </a:r>
          </a:p>
        </p:txBody>
      </p:sp>
      <p:sp>
        <p:nvSpPr>
          <p:cNvPr id="3686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  <a:tabLst>
                <a:tab pos="633609" algn="l"/>
                <a:tab pos="956174" algn="l"/>
                <a:tab pos="1277299" algn="l"/>
                <a:tab pos="1599864" algn="l"/>
                <a:tab pos="1923868" algn="l"/>
                <a:tab pos="2246433" algn="l"/>
                <a:tab pos="2567558" algn="l"/>
                <a:tab pos="2890123" algn="l"/>
                <a:tab pos="3214127" algn="l"/>
                <a:tab pos="3536692" algn="l"/>
                <a:tab pos="3859257" algn="l"/>
                <a:tab pos="4180382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l-GR" sz="2300" dirty="0" smtClean="0">
                <a:cs typeface="Times New Roman" pitchFamily="18" charset="0"/>
              </a:rPr>
              <a:t>[1] W.C. Jakes. </a:t>
            </a:r>
            <a:r>
              <a:rPr lang="el-GR" sz="2300" i="1" dirty="0" smtClean="0">
                <a:cs typeface="Times New Roman" pitchFamily="18" charset="0"/>
              </a:rPr>
              <a:t>Microwave Mobile Communications. </a:t>
            </a:r>
            <a:r>
              <a:rPr lang="el-GR" sz="2300" dirty="0" smtClean="0">
                <a:cs typeface="Times New Roman" pitchFamily="18" charset="0"/>
              </a:rPr>
              <a:t>New York: John Wiley and Sons, 2011.</a:t>
            </a:r>
          </a:p>
          <a:p>
            <a:pPr>
              <a:buNone/>
              <a:tabLst>
                <a:tab pos="633609" algn="l"/>
                <a:tab pos="956174" algn="l"/>
                <a:tab pos="1277299" algn="l"/>
                <a:tab pos="1599864" algn="l"/>
                <a:tab pos="1923868" algn="l"/>
                <a:tab pos="2246433" algn="l"/>
                <a:tab pos="2567558" algn="l"/>
                <a:tab pos="2890123" algn="l"/>
                <a:tab pos="3214127" algn="l"/>
                <a:tab pos="3536692" algn="l"/>
                <a:tab pos="3859257" algn="l"/>
                <a:tab pos="4180382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l-GR" sz="2300" dirty="0" smtClean="0">
                <a:cs typeface="Times New Roman" pitchFamily="18" charset="0"/>
              </a:rPr>
              <a:t>[1] W.C. Jakes and D.C. Wilson. </a:t>
            </a:r>
            <a:r>
              <a:rPr lang="el-GR" sz="2300" i="1" dirty="0" smtClean="0">
                <a:cs typeface="Times New Roman" pitchFamily="18" charset="0"/>
              </a:rPr>
              <a:t>Microwave Mobile Communications. </a:t>
            </a:r>
            <a:r>
              <a:rPr lang="el-GR" sz="2300" dirty="0" smtClean="0">
                <a:cs typeface="Times New Roman" pitchFamily="18" charset="0"/>
              </a:rPr>
              <a:t>New York: John Wiley and Sons, 2011.</a:t>
            </a:r>
          </a:p>
          <a:p>
            <a:pPr>
              <a:buNone/>
              <a:tabLst>
                <a:tab pos="633609" algn="l"/>
                <a:tab pos="956174" algn="l"/>
                <a:tab pos="1277299" algn="l"/>
                <a:tab pos="1599864" algn="l"/>
                <a:tab pos="1923868" algn="l"/>
                <a:tab pos="2246433" algn="l"/>
                <a:tab pos="2567558" algn="l"/>
                <a:tab pos="2890123" algn="l"/>
                <a:tab pos="3214127" algn="l"/>
                <a:tab pos="3536692" algn="l"/>
                <a:tab pos="3859257" algn="l"/>
                <a:tab pos="4180382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l-GR" sz="2300" dirty="0" smtClean="0">
                <a:cs typeface="Times New Roman" pitchFamily="18" charset="0"/>
              </a:rPr>
              <a:t>[1] W.C. Jakes, D.C. Wilson and P.L. Campell. </a:t>
            </a:r>
            <a:r>
              <a:rPr lang="el-GR" sz="2300" i="1" dirty="0" smtClean="0">
                <a:cs typeface="Times New Roman" pitchFamily="18" charset="0"/>
              </a:rPr>
              <a:t>Microwave Mobile Communications. </a:t>
            </a:r>
            <a:r>
              <a:rPr lang="el-GR" sz="2300" dirty="0" smtClean="0">
                <a:cs typeface="Times New Roman" pitchFamily="18" charset="0"/>
              </a:rPr>
              <a:t>New York: John Wiley and Sons, 2011.</a:t>
            </a:r>
          </a:p>
          <a:p>
            <a:pPr>
              <a:buNone/>
              <a:tabLst>
                <a:tab pos="633609" algn="l"/>
                <a:tab pos="956174" algn="l"/>
                <a:tab pos="1277299" algn="l"/>
                <a:tab pos="1599864" algn="l"/>
                <a:tab pos="1923868" algn="l"/>
                <a:tab pos="2246433" algn="l"/>
                <a:tab pos="2567558" algn="l"/>
                <a:tab pos="2890123" algn="l"/>
                <a:tab pos="3214127" algn="l"/>
                <a:tab pos="3536692" algn="l"/>
                <a:tab pos="3859257" algn="l"/>
                <a:tab pos="4180382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l-GR" sz="2300" dirty="0" smtClean="0">
                <a:cs typeface="Times New Roman" pitchFamily="18" charset="0"/>
              </a:rPr>
              <a:t>[1] W.C. Jakes, D.C. Wilson, P.L. Campell and K.O. Carter. </a:t>
            </a:r>
            <a:r>
              <a:rPr lang="el-GR" sz="2300" i="1" dirty="0" smtClean="0">
                <a:cs typeface="Times New Roman" pitchFamily="18" charset="0"/>
              </a:rPr>
              <a:t>Microwave Mobile Communications. </a:t>
            </a:r>
            <a:r>
              <a:rPr lang="el-GR" sz="2300" dirty="0" smtClean="0">
                <a:cs typeface="Times New Roman" pitchFamily="18" charset="0"/>
              </a:rPr>
              <a:t>New York: John Wiley and Sons, 2011.</a:t>
            </a:r>
          </a:p>
        </p:txBody>
      </p:sp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</a:tabLst>
            </a:pPr>
            <a:fld id="{79B543A3-F498-42CB-8FD5-8D3F8882913A}" type="slidenum">
              <a:rPr lang="en-GB"/>
              <a:pPr>
                <a:tabLst>
                  <a:tab pos="656650" algn="l"/>
                  <a:tab pos="1313299" algn="l"/>
                  <a:tab pos="1969949" algn="l"/>
                </a:tabLst>
              </a:pPr>
              <a:t>5</a:t>
            </a:fld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dirty="0" smtClean="0">
                <a:cs typeface="Times New Roman" pitchFamily="18" charset="0"/>
              </a:rPr>
              <a:t>Numeric Citation Style</a:t>
            </a:r>
            <a:r>
              <a:rPr lang="el-GR" dirty="0" smtClean="0">
                <a:cs typeface="Times New Roman" pitchFamily="18" charset="0"/>
              </a:rPr>
              <a:t/>
            </a:r>
            <a:br>
              <a:rPr lang="el-GR" dirty="0" smtClean="0">
                <a:cs typeface="Times New Roman" pitchFamily="18" charset="0"/>
              </a:rPr>
            </a:br>
            <a:r>
              <a:rPr lang="el-GR" dirty="0" smtClean="0"/>
              <a:t>Λίστα Βιβλιογραφίας</a:t>
            </a:r>
            <a:r>
              <a:rPr lang="en-US" dirty="0" smtClean="0"/>
              <a:t> </a:t>
            </a:r>
            <a:r>
              <a:rPr lang="el-GR" sz="3600" b="0" dirty="0" smtClean="0"/>
              <a:t>5/29</a:t>
            </a:r>
          </a:p>
        </p:txBody>
      </p:sp>
      <p:sp>
        <p:nvSpPr>
          <p:cNvPr id="38916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2300" i="1" u="sng" dirty="0" smtClean="0"/>
              <a:t>- Σε περίπτωση άλλης έκδοσης</a:t>
            </a:r>
          </a:p>
          <a:p>
            <a:pPr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2300" dirty="0" smtClean="0"/>
              <a:t>[1] Π. Παπαδοπούλου. </a:t>
            </a:r>
            <a:r>
              <a:rPr lang="el-GR" sz="2300" i="1" dirty="0" smtClean="0"/>
              <a:t>Το φαινόμενο του θερμοκηπίου στην Ελλάδα, </a:t>
            </a:r>
            <a:r>
              <a:rPr lang="el-GR" sz="2300" dirty="0" smtClean="0"/>
              <a:t>3η εκδ. Αθήνα: Παπασωτηρίου, 2009.</a:t>
            </a:r>
          </a:p>
          <a:p>
            <a:pPr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2300" dirty="0" smtClean="0"/>
              <a:t>[1] Π. Παπαδοπούλου και Β. Αποστόλου. </a:t>
            </a:r>
            <a:r>
              <a:rPr lang="el-GR" sz="2300" i="1" dirty="0" smtClean="0"/>
              <a:t>Το φαινόμενο του θερμοκηπίου στην Ελλάδα, </a:t>
            </a:r>
            <a:r>
              <a:rPr lang="el-GR" sz="2300" dirty="0" smtClean="0"/>
              <a:t>3η εκδ.  Αθήνα: Παπασωτηρίου, 2009.</a:t>
            </a:r>
          </a:p>
          <a:p>
            <a:pPr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2300" dirty="0" smtClean="0"/>
              <a:t>[1] Π. Παπαδοπούλου, Α. Χρήστου και Β. Αποστόλου. </a:t>
            </a:r>
            <a:r>
              <a:rPr lang="el-GR" sz="2300" i="1" dirty="0" smtClean="0"/>
              <a:t>Το φαινόμενο του θερμοκηπίου στην Ελλάδα, </a:t>
            </a:r>
            <a:r>
              <a:rPr lang="el-GR" sz="2300" dirty="0" smtClean="0"/>
              <a:t>3η εκδ.</a:t>
            </a:r>
            <a:r>
              <a:rPr lang="el-GR" sz="2300" i="1" dirty="0" smtClean="0"/>
              <a:t> </a:t>
            </a:r>
            <a:r>
              <a:rPr lang="el-GR" sz="2300" dirty="0" smtClean="0"/>
              <a:t>Αθήνα: Παπασωτηρίου, 2009.</a:t>
            </a:r>
          </a:p>
          <a:p>
            <a:pPr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2300" dirty="0" smtClean="0"/>
              <a:t>[1] Π. Παπαδοπούλου, Β. Βασιλείου, Α. Χρήστου και Β. Αποστόλου. </a:t>
            </a:r>
            <a:r>
              <a:rPr lang="el-GR" sz="2300" i="1" dirty="0" smtClean="0"/>
              <a:t>Το φαινόμενο του θερμοκηπίου στην Ελλάδα, </a:t>
            </a:r>
            <a:r>
              <a:rPr lang="el-GR" sz="2300" dirty="0" smtClean="0"/>
              <a:t>3η εκδ.</a:t>
            </a:r>
            <a:r>
              <a:rPr lang="el-GR" sz="2300" i="1" dirty="0" smtClean="0"/>
              <a:t> </a:t>
            </a:r>
            <a:r>
              <a:rPr lang="el-GR" sz="2300" dirty="0" smtClean="0"/>
              <a:t>Αθήνα: Παπασωτηρίου, 2009.</a:t>
            </a:r>
          </a:p>
        </p:txBody>
      </p:sp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</a:tabLst>
            </a:pPr>
            <a:fld id="{6A65E41D-1252-477B-AB13-3A15AF96DEAF}" type="slidenum">
              <a:rPr lang="en-GB"/>
              <a:pPr>
                <a:tabLst>
                  <a:tab pos="656650" algn="l"/>
                  <a:tab pos="1313299" algn="l"/>
                  <a:tab pos="1969949" algn="l"/>
                </a:tabLst>
              </a:pPr>
              <a:t>6</a:t>
            </a:fld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sz="4400" dirty="0">
                <a:solidFill>
                  <a:prstClr val="black"/>
                </a:solidFill>
                <a:cs typeface="Times New Roman" pitchFamily="18" charset="0"/>
              </a:rPr>
              <a:t>Numeric Citation Style</a:t>
            </a:r>
            <a:r>
              <a:rPr lang="el-GR" sz="4400" dirty="0">
                <a:solidFill>
                  <a:prstClr val="black"/>
                </a:solidFill>
                <a:cs typeface="Times New Roman" pitchFamily="18" charset="0"/>
              </a:rPr>
              <a:t/>
            </a:r>
            <a:br>
              <a:rPr lang="el-GR" sz="4400" dirty="0">
                <a:solidFill>
                  <a:prstClr val="black"/>
                </a:solidFill>
                <a:cs typeface="Times New Roman" pitchFamily="18" charset="0"/>
              </a:rPr>
            </a:br>
            <a:r>
              <a:rPr lang="el-GR" sz="4400" dirty="0">
                <a:solidFill>
                  <a:prstClr val="black"/>
                </a:solidFill>
              </a:rPr>
              <a:t>Λίστα Βιβλιογραφίας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b="0" dirty="0" smtClean="0">
                <a:solidFill>
                  <a:prstClr val="black"/>
                </a:solidFill>
              </a:rPr>
              <a:t>6</a:t>
            </a:r>
            <a:r>
              <a:rPr lang="el-GR" b="0" dirty="0" smtClean="0">
                <a:solidFill>
                  <a:prstClr val="black"/>
                </a:solidFill>
              </a:rPr>
              <a:t>/29</a:t>
            </a:r>
            <a:endParaRPr lang="el-GR" dirty="0" smtClean="0"/>
          </a:p>
        </p:txBody>
      </p:sp>
      <p:sp>
        <p:nvSpPr>
          <p:cNvPr id="4096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  <a:tabLst>
                <a:tab pos="633609" algn="l"/>
                <a:tab pos="956174" algn="l"/>
                <a:tab pos="1277299" algn="l"/>
                <a:tab pos="1599864" algn="l"/>
                <a:tab pos="1923868" algn="l"/>
                <a:tab pos="2246433" algn="l"/>
                <a:tab pos="2567558" algn="l"/>
                <a:tab pos="2890123" algn="l"/>
                <a:tab pos="3214127" algn="l"/>
                <a:tab pos="3536692" algn="l"/>
                <a:tab pos="3859257" algn="l"/>
                <a:tab pos="4180382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l-GR" sz="2300" dirty="0" smtClean="0">
                <a:cs typeface="Times New Roman" pitchFamily="18" charset="0"/>
              </a:rPr>
              <a:t>[1] W.C. Jakes. </a:t>
            </a:r>
            <a:r>
              <a:rPr lang="el-GR" sz="2300" i="1" dirty="0" smtClean="0">
                <a:cs typeface="Times New Roman" pitchFamily="18" charset="0"/>
              </a:rPr>
              <a:t>Microwave Mobile Communications, </a:t>
            </a:r>
            <a:r>
              <a:rPr lang="el-GR" sz="2300" dirty="0" smtClean="0">
                <a:cs typeface="Times New Roman" pitchFamily="18" charset="0"/>
              </a:rPr>
              <a:t>3</a:t>
            </a:r>
            <a:r>
              <a:rPr lang="el-GR" sz="2300" baseline="33000" dirty="0" smtClean="0">
                <a:cs typeface="Times New Roman" pitchFamily="18" charset="0"/>
              </a:rPr>
              <a:t>rd</a:t>
            </a:r>
            <a:r>
              <a:rPr lang="el-GR" sz="2300" dirty="0" smtClean="0">
                <a:cs typeface="Times New Roman" pitchFamily="18" charset="0"/>
              </a:rPr>
              <a:t> ed</a:t>
            </a:r>
            <a:r>
              <a:rPr lang="el-GR" sz="2300" i="1" dirty="0" smtClean="0">
                <a:cs typeface="Times New Roman" pitchFamily="18" charset="0"/>
              </a:rPr>
              <a:t>. </a:t>
            </a:r>
            <a:r>
              <a:rPr lang="el-GR" sz="2300" dirty="0" smtClean="0">
                <a:cs typeface="Times New Roman" pitchFamily="18" charset="0"/>
              </a:rPr>
              <a:t>New York: John Wiley and Sons, 2011.</a:t>
            </a:r>
          </a:p>
          <a:p>
            <a:pPr>
              <a:buNone/>
              <a:tabLst>
                <a:tab pos="633609" algn="l"/>
                <a:tab pos="956174" algn="l"/>
                <a:tab pos="1277299" algn="l"/>
                <a:tab pos="1599864" algn="l"/>
                <a:tab pos="1923868" algn="l"/>
                <a:tab pos="2246433" algn="l"/>
                <a:tab pos="2567558" algn="l"/>
                <a:tab pos="2890123" algn="l"/>
                <a:tab pos="3214127" algn="l"/>
                <a:tab pos="3536692" algn="l"/>
                <a:tab pos="3859257" algn="l"/>
                <a:tab pos="4180382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l-GR" sz="2300" dirty="0" smtClean="0">
                <a:cs typeface="Times New Roman" pitchFamily="18" charset="0"/>
              </a:rPr>
              <a:t>[1] W.C. Jakes and D.C. Wilson. </a:t>
            </a:r>
            <a:r>
              <a:rPr lang="el-GR" sz="2300" i="1" dirty="0" smtClean="0">
                <a:cs typeface="Times New Roman" pitchFamily="18" charset="0"/>
              </a:rPr>
              <a:t>Microwave Mobile Communications, </a:t>
            </a:r>
            <a:r>
              <a:rPr lang="el-GR" sz="2300" dirty="0" smtClean="0">
                <a:cs typeface="Times New Roman" pitchFamily="18" charset="0"/>
              </a:rPr>
              <a:t>3rd ed</a:t>
            </a:r>
            <a:r>
              <a:rPr lang="el-GR" sz="2300" i="1" dirty="0" smtClean="0">
                <a:cs typeface="Times New Roman" pitchFamily="18" charset="0"/>
              </a:rPr>
              <a:t>. </a:t>
            </a:r>
            <a:r>
              <a:rPr lang="el-GR" sz="2300" dirty="0" smtClean="0">
                <a:cs typeface="Times New Roman" pitchFamily="18" charset="0"/>
              </a:rPr>
              <a:t>New York: John Wiley and Sons, 2011.</a:t>
            </a:r>
          </a:p>
          <a:p>
            <a:pPr>
              <a:buNone/>
              <a:tabLst>
                <a:tab pos="633609" algn="l"/>
                <a:tab pos="956174" algn="l"/>
                <a:tab pos="1277299" algn="l"/>
                <a:tab pos="1599864" algn="l"/>
                <a:tab pos="1923868" algn="l"/>
                <a:tab pos="2246433" algn="l"/>
                <a:tab pos="2567558" algn="l"/>
                <a:tab pos="2890123" algn="l"/>
                <a:tab pos="3214127" algn="l"/>
                <a:tab pos="3536692" algn="l"/>
                <a:tab pos="3859257" algn="l"/>
                <a:tab pos="4180382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l-GR" sz="2300" dirty="0" smtClean="0">
                <a:cs typeface="Times New Roman" pitchFamily="18" charset="0"/>
              </a:rPr>
              <a:t>[1] W.C. Jakes, D.C. Wilson and P.L. Campell. </a:t>
            </a:r>
            <a:r>
              <a:rPr lang="el-GR" sz="2300" i="1" dirty="0" smtClean="0">
                <a:cs typeface="Times New Roman" pitchFamily="18" charset="0"/>
              </a:rPr>
              <a:t>Microwave Mobile Communications, </a:t>
            </a:r>
            <a:r>
              <a:rPr lang="el-GR" sz="2300" dirty="0" smtClean="0">
                <a:cs typeface="Times New Roman" pitchFamily="18" charset="0"/>
              </a:rPr>
              <a:t>3</a:t>
            </a:r>
            <a:r>
              <a:rPr lang="el-GR" sz="2300" baseline="33000" dirty="0" smtClean="0">
                <a:cs typeface="Times New Roman" pitchFamily="18" charset="0"/>
              </a:rPr>
              <a:t>rd</a:t>
            </a:r>
            <a:r>
              <a:rPr lang="el-GR" sz="2300" dirty="0" smtClean="0">
                <a:cs typeface="Times New Roman" pitchFamily="18" charset="0"/>
              </a:rPr>
              <a:t> ed</a:t>
            </a:r>
            <a:r>
              <a:rPr lang="el-GR" sz="2300" i="1" dirty="0" smtClean="0">
                <a:cs typeface="Times New Roman" pitchFamily="18" charset="0"/>
              </a:rPr>
              <a:t>. </a:t>
            </a:r>
            <a:r>
              <a:rPr lang="el-GR" sz="2300" dirty="0" smtClean="0">
                <a:cs typeface="Times New Roman" pitchFamily="18" charset="0"/>
              </a:rPr>
              <a:t>New York: John Wiley and Sons, 2011.</a:t>
            </a:r>
          </a:p>
          <a:p>
            <a:pPr>
              <a:buNone/>
              <a:tabLst>
                <a:tab pos="633609" algn="l"/>
                <a:tab pos="956174" algn="l"/>
                <a:tab pos="1277299" algn="l"/>
                <a:tab pos="1599864" algn="l"/>
                <a:tab pos="1923868" algn="l"/>
                <a:tab pos="2246433" algn="l"/>
                <a:tab pos="2567558" algn="l"/>
                <a:tab pos="2890123" algn="l"/>
                <a:tab pos="3214127" algn="l"/>
                <a:tab pos="3536692" algn="l"/>
                <a:tab pos="3859257" algn="l"/>
                <a:tab pos="4180382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l-GR" sz="2300" dirty="0" smtClean="0">
                <a:cs typeface="Times New Roman" pitchFamily="18" charset="0"/>
              </a:rPr>
              <a:t>[1] W.C. Jakes, D.C. Wilson, P.L. Campell and K.O. Carter. </a:t>
            </a:r>
            <a:r>
              <a:rPr lang="el-GR" sz="2300" i="1" dirty="0" smtClean="0">
                <a:cs typeface="Times New Roman" pitchFamily="18" charset="0"/>
              </a:rPr>
              <a:t>Microwave Mobile Communications, </a:t>
            </a:r>
            <a:r>
              <a:rPr lang="el-GR" sz="2300" dirty="0" smtClean="0">
                <a:cs typeface="Times New Roman" pitchFamily="18" charset="0"/>
              </a:rPr>
              <a:t>3</a:t>
            </a:r>
            <a:r>
              <a:rPr lang="el-GR" sz="2300" baseline="33000" dirty="0" smtClean="0">
                <a:cs typeface="Times New Roman" pitchFamily="18" charset="0"/>
              </a:rPr>
              <a:t>rd</a:t>
            </a:r>
            <a:r>
              <a:rPr lang="el-GR" sz="2300" dirty="0" smtClean="0">
                <a:cs typeface="Times New Roman" pitchFamily="18" charset="0"/>
              </a:rPr>
              <a:t> ed</a:t>
            </a:r>
            <a:r>
              <a:rPr lang="el-GR" sz="2300" i="1" dirty="0" smtClean="0">
                <a:cs typeface="Times New Roman" pitchFamily="18" charset="0"/>
              </a:rPr>
              <a:t>. </a:t>
            </a:r>
            <a:r>
              <a:rPr lang="el-GR" sz="2300" dirty="0" smtClean="0">
                <a:cs typeface="Times New Roman" pitchFamily="18" charset="0"/>
              </a:rPr>
              <a:t>New York: John Wiley and Sons, 2011.</a:t>
            </a:r>
          </a:p>
        </p:txBody>
      </p:sp>
      <p:sp>
        <p:nvSpPr>
          <p:cNvPr id="409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</a:tabLst>
            </a:pPr>
            <a:fld id="{EA1C0DEE-82FB-4C34-A3AF-CC63C9E3FC23}" type="slidenum">
              <a:rPr lang="en-GB"/>
              <a:pPr>
                <a:tabLst>
                  <a:tab pos="656650" algn="l"/>
                  <a:tab pos="1313299" algn="l"/>
                  <a:tab pos="1969949" algn="l"/>
                </a:tabLst>
              </a:pPr>
              <a:t>7</a:t>
            </a:fld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dirty="0" smtClean="0">
                <a:cs typeface="Times New Roman" pitchFamily="18" charset="0"/>
              </a:rPr>
              <a:t>Numeric Citation Style</a:t>
            </a:r>
            <a:r>
              <a:rPr lang="el-GR" dirty="0" smtClean="0">
                <a:cs typeface="Times New Roman" pitchFamily="18" charset="0"/>
              </a:rPr>
              <a:t/>
            </a:r>
            <a:br>
              <a:rPr lang="el-GR" dirty="0" smtClean="0">
                <a:cs typeface="Times New Roman" pitchFamily="18" charset="0"/>
              </a:rPr>
            </a:br>
            <a:r>
              <a:rPr lang="el-GR" dirty="0" smtClean="0"/>
              <a:t>Λίστα Βιβλιογραφίας</a:t>
            </a:r>
            <a:r>
              <a:rPr lang="en-US" dirty="0" smtClean="0"/>
              <a:t> </a:t>
            </a:r>
            <a:r>
              <a:rPr lang="en-US" sz="3600" b="0" dirty="0" smtClean="0"/>
              <a:t>7</a:t>
            </a:r>
            <a:r>
              <a:rPr lang="el-GR" sz="3600" b="0" dirty="0" smtClean="0"/>
              <a:t>/29</a:t>
            </a:r>
          </a:p>
        </p:txBody>
      </p:sp>
      <p:sp>
        <p:nvSpPr>
          <p:cNvPr id="43012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altLang="en-US" sz="2300" dirty="0" smtClean="0"/>
              <a:t>“</a:t>
            </a:r>
            <a:r>
              <a:rPr lang="el-GR" sz="2300" dirty="0" smtClean="0"/>
              <a:t>Ηλεκτρονικό Βιβλίο (e-Book)</a:t>
            </a:r>
            <a:r>
              <a:rPr lang="el-GR" altLang="en-US" sz="2300" dirty="0" smtClean="0"/>
              <a:t>”</a:t>
            </a:r>
            <a:endParaRPr lang="el-GR" sz="2300" dirty="0" smtClean="0"/>
          </a:p>
          <a:p>
            <a:pPr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2300" dirty="0" smtClean="0"/>
              <a:t>Η βιβλιογραφική παραπομπή σε ένα ηλεκτρονικό βιβλίο έχει την εξής μορφή:</a:t>
            </a:r>
          </a:p>
          <a:p>
            <a:pPr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l-GR" sz="2300" dirty="0" smtClean="0"/>
          </a:p>
          <a:p>
            <a:pPr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2300" dirty="0" smtClean="0"/>
              <a:t>Όνομα (Αρχικά) Επίθετο. </a:t>
            </a:r>
            <a:r>
              <a:rPr lang="el-GR" sz="2300" i="1" dirty="0" smtClean="0"/>
              <a:t>Τίτλος Βιβλίου</a:t>
            </a:r>
            <a:r>
              <a:rPr lang="el-GR" sz="2300" dirty="0" smtClean="0"/>
              <a:t>, Αρ. Έκδοσης (σε περίπτωση που δεν είναι η πρώτη). Τόπος Έκδοσης: Εκδότης, Έτος Έκδοσης, σελίδες. [online] Διαθέσιμο: URL [Ημ. Πρόσβασης ΗΗ/ΜΜ/ΕΕΕΕ].</a:t>
            </a:r>
          </a:p>
        </p:txBody>
      </p:sp>
      <p:sp>
        <p:nvSpPr>
          <p:cNvPr id="430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</a:tabLst>
            </a:pPr>
            <a:fld id="{75BF3B56-D1FD-4606-BA56-9DF7A6ED0F22}" type="slidenum">
              <a:rPr lang="en-GB"/>
              <a:pPr>
                <a:tabLst>
                  <a:tab pos="656650" algn="l"/>
                  <a:tab pos="1313299" algn="l"/>
                  <a:tab pos="1969949" algn="l"/>
                </a:tabLst>
              </a:pPr>
              <a:t>8</a:t>
            </a:fld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C_template_updated">
  <a:themeElements>
    <a:clrScheme name="Προσαρμοσμένο 1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564</TotalTime>
  <Words>4918</Words>
  <Application>Microsoft Office PowerPoint</Application>
  <PresentationFormat>Προβολή στην οθόνη (4:3)</PresentationFormat>
  <Paragraphs>293</Paragraphs>
  <Slides>39</Slides>
  <Notes>38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39</vt:i4>
      </vt:variant>
    </vt:vector>
  </HeadingPairs>
  <TitlesOfParts>
    <vt:vector size="41" baseType="lpstr">
      <vt:lpstr>OC_template_updated</vt:lpstr>
      <vt:lpstr>1_OC_template_updated</vt:lpstr>
      <vt:lpstr>Βιβλιογραφία (Θ)</vt:lpstr>
      <vt:lpstr>Περιεχόμενα</vt:lpstr>
      <vt:lpstr>Numeric Citation Style Λίστα βιβλιογραφίας 1/29</vt:lpstr>
      <vt:lpstr>Numeric Citation Style Λίστα Βιβλιογραφίας 2/29</vt:lpstr>
      <vt:lpstr>Numeric Citation Style Λίστα Βιβλιογραφίας 3/29</vt:lpstr>
      <vt:lpstr>Numeric Citation Style Λίστα Βιβλιογραφίας 4/29</vt:lpstr>
      <vt:lpstr>Numeric Citation Style Λίστα Βιβλιογραφίας 5/29</vt:lpstr>
      <vt:lpstr>Numeric Citation Style Λίστα Βιβλιογραφίας 6/29</vt:lpstr>
      <vt:lpstr>Numeric Citation Style Λίστα Βιβλιογραφίας 7/29</vt:lpstr>
      <vt:lpstr>Numeric Citation Style Λίστα Βιβλιογραφίας 8/29</vt:lpstr>
      <vt:lpstr>Numeric Citation Style Λίστα Βιβλιογραφίας 9/29</vt:lpstr>
      <vt:lpstr>Numeric Citation Style Λίστα Βιβλιογραφίας 10/29</vt:lpstr>
      <vt:lpstr>Numeric Citation Style Λίστα Βιβλιογραφίας 11/29 </vt:lpstr>
      <vt:lpstr>Numeric Citation Style Λίστα Βιβλιογραφίας 12/29</vt:lpstr>
      <vt:lpstr>Numeric Citation Style Λίστα Βιβλιογραφίας 13/29</vt:lpstr>
      <vt:lpstr>Numeric Citation Style Λίστα Βιβλιογραφίας 14/29</vt:lpstr>
      <vt:lpstr>Numeric Citation Style Λίστα Βιβλιογραφίας 15/29</vt:lpstr>
      <vt:lpstr>Numeric Citation Style Λίστα Βιβλιογραφίας 16/29</vt:lpstr>
      <vt:lpstr>Numeric Citation Style Λίστα Βιβλιογραφίας 17/29</vt:lpstr>
      <vt:lpstr>Numeric Citation Style Λίστα Βιβλιογραφίας 18/29</vt:lpstr>
      <vt:lpstr>Numeric Citation Style Λίστα Βιβλιογραφίας 19/29</vt:lpstr>
      <vt:lpstr>Numeric Citation Style Λίστα Βιβλιογραφίας 20/29</vt:lpstr>
      <vt:lpstr>Numeric Citation Style Λίστα Βιβλιογραφίας 21/29</vt:lpstr>
      <vt:lpstr>Numeric Citation Style Λίστα Βιβλιογραφίας 22/29</vt:lpstr>
      <vt:lpstr>Numeric Citation Style Λίστα Βιβλιογραφίας 23/29</vt:lpstr>
      <vt:lpstr>Numeric Citation Style Λίστα Βιβλιογραφίας 24/29</vt:lpstr>
      <vt:lpstr>Numeric Citation Style Λίστα Βιβλιογραφίας 25/29</vt:lpstr>
      <vt:lpstr>Numeric Citation Style Λίστα Βιβλιογραφίας 26/29</vt:lpstr>
      <vt:lpstr>Numeric Citation Style Λίστα Βιβλιογραφίας 27/29</vt:lpstr>
      <vt:lpstr>Numeric Citation Style Λίστα Βιβλιογραφίας 28/29 </vt:lpstr>
      <vt:lpstr>Numeric Citation Style Λίστα Βιβλιογραφίας 29/29</vt:lpstr>
      <vt:lpstr>Βιβλιογραφία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Διαχείριση αρχειακών εγγράφων</dc:title>
  <dc:creator>opencourses@teiath.gr</dc:creator>
  <cp:lastModifiedBy>natasakar new</cp:lastModifiedBy>
  <cp:revision>105</cp:revision>
  <dcterms:created xsi:type="dcterms:W3CDTF">2014-04-25T12:34:35Z</dcterms:created>
  <dcterms:modified xsi:type="dcterms:W3CDTF">2015-03-13T14:54:54Z</dcterms:modified>
</cp:coreProperties>
</file>