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 id="2147483720" r:id="rId4"/>
    <p:sldMasterId id="2147483732" r:id="rId5"/>
    <p:sldMasterId id="2147483756" r:id="rId6"/>
    <p:sldMasterId id="2147483768" r:id="rId7"/>
  </p:sldMasterIdLst>
  <p:notesMasterIdLst>
    <p:notesMasterId r:id="rId30"/>
  </p:notesMasterIdLst>
  <p:handoutMasterIdLst>
    <p:handoutMasterId r:id="rId31"/>
  </p:handoutMasterIdLst>
  <p:sldIdLst>
    <p:sldId id="256" r:id="rId8"/>
    <p:sldId id="268" r:id="rId9"/>
    <p:sldId id="269" r:id="rId10"/>
    <p:sldId id="270" r:id="rId11"/>
    <p:sldId id="284" r:id="rId12"/>
    <p:sldId id="286" r:id="rId13"/>
    <p:sldId id="283" r:id="rId14"/>
    <p:sldId id="274" r:id="rId15"/>
    <p:sldId id="271" r:id="rId16"/>
    <p:sldId id="275" r:id="rId17"/>
    <p:sldId id="276" r:id="rId18"/>
    <p:sldId id="277" r:id="rId19"/>
    <p:sldId id="278" r:id="rId20"/>
    <p:sldId id="279" r:id="rId21"/>
    <p:sldId id="282" r:id="rId22"/>
    <p:sldId id="281" r:id="rId23"/>
    <p:sldId id="257" r:id="rId24"/>
    <p:sldId id="262" r:id="rId25"/>
    <p:sldId id="264" r:id="rId26"/>
    <p:sldId id="265" r:id="rId27"/>
    <p:sldId id="266"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Kλικ για επεξεργασία του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04109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0375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64164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24646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67572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477137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207374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1109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8509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Kλικ για επεξεργασία του τίτλου</a:t>
            </a:r>
            <a:endParaRPr lang="el-GR" dirty="0"/>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019193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142837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35054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80314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88741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22685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86957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525869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84953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5203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045818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53429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946162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853499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41427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18927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57867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055850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97519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5394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63064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3635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68309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32753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56314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5226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01021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60456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11296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4989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77828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04860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174513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44766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46051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963950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24179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97380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187911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86408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Kλικ για επεξεργασία του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8863121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26471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184223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452566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9186057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0814884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8469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264332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9943597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5036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50094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358303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20123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84037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5882304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091513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C13D10F-3681-491F-B479-1FAF24EDAA88}"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B135E616-6CC9-4DB5-85A7-6D180332CFEC}"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3176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20639202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32530538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29187159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26101237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42599613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C13D10F-3681-491F-B479-1FAF24EDAA88}"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35E616-6CC9-4DB5-85A7-6D180332CFEC}"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340299669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6.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l.wikipedia.org/wiki/%CE%A0%CF%81%CE%BF%CF%83%CF%86%CE%BF%CF%81%CE%AC" TargetMode="External"/><Relationship Id="rId2" Type="http://schemas.openxmlformats.org/officeDocument/2006/relationships/hyperlink" Target="https://el.wikipedia.org/wiki/%CE%A0%CE%B5%CF%81%CE%B9%CE%B2%CE%AC%CE%BB%CE%BB%CE%BF%CE%BD" TargetMode="External"/><Relationship Id="rId1" Type="http://schemas.openxmlformats.org/officeDocument/2006/relationships/slideLayout" Target="../slideLayouts/slideLayout2.xml"/><Relationship Id="rId5" Type="http://schemas.openxmlformats.org/officeDocument/2006/relationships/hyperlink" Target="https://el.wikipedia.org/w/index.php?title=%CE%95%CF%80%CE%BF%CF%87%CE%B9%CE%B1%CE%BA%CF%8C&amp;action=edit&amp;redlink=1" TargetMode="External"/><Relationship Id="rId4" Type="http://schemas.openxmlformats.org/officeDocument/2006/relationships/hyperlink" Target="https://el.wikipedia.org/wiki/%CE%9F%CE%B9%CE%BA%CE%BF%CF%83%CF%8D%CF%83%CF%84%CE%B7%CE%BC%CE%B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fontScale="90000"/>
          </a:bodyPr>
          <a:lstStyle/>
          <a:p>
            <a:pPr lvl="1" algn="ctr"/>
            <a:r>
              <a:rPr lang="el-GR" sz="4400" b="1" dirty="0" smtClean="0">
                <a:solidFill>
                  <a:schemeClr val="tx1"/>
                </a:solidFill>
                <a:latin typeface="+mn-lt"/>
              </a:rPr>
              <a:t>Αρχιτεκτονική εσωτερικών χώρων</a:t>
            </a:r>
            <a:br>
              <a:rPr lang="el-GR" sz="4400" b="1" dirty="0" smtClean="0">
                <a:solidFill>
                  <a:schemeClr val="tx1"/>
                </a:solidFill>
                <a:latin typeface="+mn-lt"/>
              </a:rPr>
            </a:br>
            <a:r>
              <a:rPr lang="el-GR" sz="4400" b="1" dirty="0" smtClean="0">
                <a:solidFill>
                  <a:schemeClr val="tx1"/>
                </a:solidFill>
                <a:latin typeface="+mn-lt"/>
              </a:rPr>
              <a:t>Χώροι αναψυχής</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7</a:t>
            </a:r>
            <a:r>
              <a:rPr lang="el-GR" sz="2600" dirty="0" smtClean="0"/>
              <a:t>:</a:t>
            </a:r>
            <a:r>
              <a:rPr lang="en-US" sz="2600" dirty="0" smtClean="0"/>
              <a:t> </a:t>
            </a:r>
            <a:r>
              <a:rPr lang="el-GR" sz="2600" dirty="0" smtClean="0"/>
              <a:t>Εναλλακτικός τουρισμός </a:t>
            </a:r>
            <a:r>
              <a:rPr lang="en-US" sz="2600" dirty="0" smtClean="0"/>
              <a:t>vs </a:t>
            </a:r>
            <a:r>
              <a:rPr lang="el-GR" sz="2600" dirty="0" smtClean="0"/>
              <a:t>μαζικού τουρισμού</a:t>
            </a:r>
            <a:endParaRPr lang="el-GR" sz="2200" dirty="0" smtClean="0"/>
          </a:p>
          <a:p>
            <a:pPr>
              <a:spcBef>
                <a:spcPts val="0"/>
              </a:spcBef>
            </a:pPr>
            <a:r>
              <a:rPr lang="el-GR" sz="2200" dirty="0" smtClean="0"/>
              <a:t>Διονυσία Φράγκου</a:t>
            </a:r>
          </a:p>
          <a:p>
            <a:pPr>
              <a:spcBef>
                <a:spcPts val="0"/>
              </a:spcBef>
            </a:pPr>
            <a:r>
              <a:rPr lang="el-GR" sz="2200" dirty="0" smtClean="0"/>
              <a:t>Τμήμα ΕΑΔΣΑ</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Ποιοτική αναβάθμιση</a:t>
            </a:r>
            <a:endParaRPr lang="el-GR" dirty="0"/>
          </a:p>
        </p:txBody>
      </p:sp>
      <p:sp>
        <p:nvSpPr>
          <p:cNvPr id="3" name="Θέση περιεχομένου 2"/>
          <p:cNvSpPr>
            <a:spLocks noGrp="1"/>
          </p:cNvSpPr>
          <p:nvPr>
            <p:ph idx="1"/>
          </p:nvPr>
        </p:nvSpPr>
        <p:spPr/>
        <p:txBody>
          <a:bodyPr/>
          <a:lstStyle/>
          <a:p>
            <a:endParaRPr lang="el-GR" smtClean="0"/>
          </a:p>
          <a:p>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9</a:t>
            </a:fld>
            <a:endParaRPr lang="el-GR" dirty="0"/>
          </a:p>
        </p:txBody>
      </p:sp>
      <p:sp>
        <p:nvSpPr>
          <p:cNvPr id="5" name="Ορθογώνιο 4"/>
          <p:cNvSpPr/>
          <p:nvPr/>
        </p:nvSpPr>
        <p:spPr>
          <a:xfrm>
            <a:off x="683568" y="1052736"/>
            <a:ext cx="7416824" cy="5601533"/>
          </a:xfrm>
          <a:prstGeom prst="rect">
            <a:avLst/>
          </a:prstGeom>
        </p:spPr>
        <p:txBody>
          <a:bodyPr wrap="square">
            <a:spAutoFit/>
          </a:bodyPr>
          <a:lstStyle/>
          <a:p>
            <a:r>
              <a:rPr lang="el-GR" sz="2000" dirty="0" smtClean="0">
                <a:latin typeface="+mn-lt"/>
              </a:rPr>
              <a:t>Η </a:t>
            </a:r>
            <a:r>
              <a:rPr lang="el-GR" sz="2000" dirty="0">
                <a:latin typeface="+mn-lt"/>
              </a:rPr>
              <a:t>ποιοτική αναβάθμιση του Ελληνικού Τουρισμού αποβλέπει:</a:t>
            </a:r>
          </a:p>
          <a:p>
            <a:pPr marL="285750" indent="-285750">
              <a:buFont typeface="Arial" panose="020B0604020202020204" pitchFamily="34" charset="0"/>
              <a:buChar char="•"/>
            </a:pPr>
            <a:endParaRPr lang="el-GR" sz="2000" dirty="0">
              <a:latin typeface="+mn-lt"/>
            </a:endParaRPr>
          </a:p>
          <a:p>
            <a:pPr marL="285750" indent="-285750">
              <a:buFont typeface="Arial" panose="020B0604020202020204" pitchFamily="34" charset="0"/>
              <a:buChar char="•"/>
            </a:pPr>
            <a:r>
              <a:rPr lang="el-GR" sz="2000" dirty="0">
                <a:latin typeface="+mn-lt"/>
              </a:rPr>
              <a:t>στην αύξηση των τουριστικών εσόδων</a:t>
            </a:r>
          </a:p>
          <a:p>
            <a:pPr marL="285750" indent="-285750">
              <a:buFont typeface="Arial" panose="020B0604020202020204" pitchFamily="34" charset="0"/>
              <a:buChar char="•"/>
            </a:pPr>
            <a:endParaRPr lang="el-GR" sz="2000" dirty="0">
              <a:latin typeface="+mn-lt"/>
            </a:endParaRPr>
          </a:p>
          <a:p>
            <a:pPr marL="285750" indent="-285750">
              <a:buFont typeface="Arial" panose="020B0604020202020204" pitchFamily="34" charset="0"/>
              <a:buChar char="•"/>
            </a:pPr>
            <a:r>
              <a:rPr lang="el-GR" sz="2000" dirty="0">
                <a:latin typeface="+mn-lt"/>
              </a:rPr>
              <a:t>στη διατήρηση και προστασία του φυσικού περιβάλλοντος</a:t>
            </a:r>
          </a:p>
          <a:p>
            <a:pPr marL="285750" indent="-285750">
              <a:buFont typeface="Arial" panose="020B0604020202020204" pitchFamily="34" charset="0"/>
              <a:buChar char="•"/>
            </a:pPr>
            <a:endParaRPr lang="el-GR" sz="2000" dirty="0">
              <a:latin typeface="+mn-lt"/>
            </a:endParaRPr>
          </a:p>
          <a:p>
            <a:pPr marL="285750" indent="-285750">
              <a:buFont typeface="Arial" panose="020B0604020202020204" pitchFamily="34" charset="0"/>
              <a:buChar char="•"/>
            </a:pPr>
            <a:r>
              <a:rPr lang="el-GR" sz="2000" dirty="0">
                <a:latin typeface="+mn-lt"/>
              </a:rPr>
              <a:t>στην αποφυγή επέκτασης κοινωνικών προβλημάτων</a:t>
            </a:r>
          </a:p>
          <a:p>
            <a:pPr marL="285750" indent="-285750">
              <a:buFont typeface="Arial" panose="020B0604020202020204" pitchFamily="34" charset="0"/>
              <a:buChar char="•"/>
            </a:pPr>
            <a:endParaRPr lang="el-GR" sz="2000" dirty="0">
              <a:latin typeface="+mn-lt"/>
            </a:endParaRPr>
          </a:p>
          <a:p>
            <a:pPr marL="285750" indent="-285750">
              <a:buFont typeface="Arial" panose="020B0604020202020204" pitchFamily="34" charset="0"/>
              <a:buChar char="•"/>
            </a:pPr>
            <a:r>
              <a:rPr lang="el-GR" sz="2000" dirty="0">
                <a:latin typeface="+mn-lt"/>
              </a:rPr>
              <a:t>στη διάσωση και προώθηση του εθνικού πλούτου</a:t>
            </a:r>
          </a:p>
          <a:p>
            <a:pPr marL="285750" indent="-285750">
              <a:buFont typeface="Arial" panose="020B0604020202020204" pitchFamily="34" charset="0"/>
              <a:buChar char="•"/>
            </a:pPr>
            <a:endParaRPr lang="el-GR" sz="2000" dirty="0">
              <a:latin typeface="+mn-lt"/>
            </a:endParaRPr>
          </a:p>
          <a:p>
            <a:pPr marL="285750" indent="-285750">
              <a:buFont typeface="Arial" panose="020B0604020202020204" pitchFamily="34" charset="0"/>
              <a:buChar char="•"/>
            </a:pPr>
            <a:r>
              <a:rPr lang="el-GR" sz="2000" dirty="0">
                <a:latin typeface="+mn-lt"/>
              </a:rPr>
              <a:t>στην επιμήκυνση της τουριστικής περιόδου</a:t>
            </a:r>
          </a:p>
          <a:p>
            <a:pPr marL="285750" indent="-285750">
              <a:buFont typeface="Arial" panose="020B0604020202020204" pitchFamily="34" charset="0"/>
              <a:buChar char="•"/>
            </a:pPr>
            <a:endParaRPr lang="el-GR" sz="2000" dirty="0">
              <a:latin typeface="+mn-lt"/>
            </a:endParaRPr>
          </a:p>
          <a:p>
            <a:pPr marL="285750" indent="-285750">
              <a:buFont typeface="Arial" panose="020B0604020202020204" pitchFamily="34" charset="0"/>
              <a:buChar char="•"/>
            </a:pPr>
            <a:r>
              <a:rPr lang="el-GR" sz="2000" dirty="0">
                <a:latin typeface="+mn-lt"/>
              </a:rPr>
              <a:t>στην ικανοποίηση των πελατών / τουριστών</a:t>
            </a:r>
          </a:p>
          <a:p>
            <a:pPr marL="285750" indent="-285750">
              <a:buFont typeface="Arial" panose="020B0604020202020204" pitchFamily="34" charset="0"/>
              <a:buChar char="•"/>
            </a:pPr>
            <a:endParaRPr lang="el-GR" sz="2000" dirty="0">
              <a:latin typeface="+mn-lt"/>
            </a:endParaRPr>
          </a:p>
          <a:p>
            <a:pPr marL="285750" indent="-285750">
              <a:buFont typeface="Arial" panose="020B0604020202020204" pitchFamily="34" charset="0"/>
              <a:buChar char="•"/>
            </a:pPr>
            <a:r>
              <a:rPr lang="el-GR" sz="2000" dirty="0">
                <a:latin typeface="+mn-lt"/>
              </a:rPr>
              <a:t>στη διασφάλιση τουριστικών αναπτυσσόμενων περιοχών και</a:t>
            </a:r>
          </a:p>
          <a:p>
            <a:pPr marL="285750" indent="-285750">
              <a:buFont typeface="Arial" panose="020B0604020202020204" pitchFamily="34" charset="0"/>
              <a:buChar char="•"/>
            </a:pPr>
            <a:endParaRPr lang="el-GR" sz="2000" dirty="0">
              <a:latin typeface="+mn-lt"/>
            </a:endParaRPr>
          </a:p>
          <a:p>
            <a:pPr marL="285750" indent="-285750">
              <a:buFont typeface="Arial" panose="020B0604020202020204" pitchFamily="34" charset="0"/>
              <a:buChar char="•"/>
            </a:pPr>
            <a:r>
              <a:rPr lang="el-GR" sz="2000" dirty="0">
                <a:latin typeface="+mn-lt"/>
              </a:rPr>
              <a:t>στην άμβλυνση του μαζικού "φθηνού" τουρισμού.</a:t>
            </a:r>
          </a:p>
          <a:p>
            <a:endParaRPr lang="el-GR" sz="2000" dirty="0">
              <a:latin typeface="+mn-lt"/>
            </a:endParaRPr>
          </a:p>
        </p:txBody>
      </p:sp>
    </p:spTree>
    <p:extLst>
      <p:ext uri="{BB962C8B-B14F-4D97-AF65-F5344CB8AC3E}">
        <p14:creationId xmlns:p14="http://schemas.microsoft.com/office/powerpoint/2010/main" val="1546535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eikones santorini\398623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60647"/>
            <a:ext cx="2560637" cy="14017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User\Desktop\eikones santorini\44525792.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80" t="386" r="-171" b="8158"/>
          <a:stretch/>
        </p:blipFill>
        <p:spPr bwMode="auto">
          <a:xfrm>
            <a:off x="468313" y="1925801"/>
            <a:ext cx="8266635" cy="4140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eikones santorini\40120483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5326" y="260648"/>
            <a:ext cx="2575506" cy="140176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eikones santorini\401204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60648"/>
            <a:ext cx="2560638" cy="1401762"/>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8"/>
          <p:cNvSpPr/>
          <p:nvPr/>
        </p:nvSpPr>
        <p:spPr>
          <a:xfrm>
            <a:off x="2323881" y="6066393"/>
            <a:ext cx="6435968" cy="369332"/>
          </a:xfrm>
          <a:prstGeom prst="rect">
            <a:avLst/>
          </a:prstGeom>
        </p:spPr>
        <p:txBody>
          <a:bodyPr wrap="square">
            <a:spAutoFit/>
          </a:bodyPr>
          <a:lstStyle/>
          <a:p>
            <a:pPr fontAlgn="auto">
              <a:spcBef>
                <a:spcPts val="0"/>
              </a:spcBef>
              <a:spcAft>
                <a:spcPts val="0"/>
              </a:spcAft>
            </a:pPr>
            <a:r>
              <a:rPr lang="el-GR" dirty="0" smtClean="0">
                <a:solidFill>
                  <a:prstClr val="black"/>
                </a:solidFill>
                <a:latin typeface="Calibri"/>
              </a:rPr>
              <a:t>Πελοπόννησος Μάνη, Ξενώνας </a:t>
            </a:r>
            <a:r>
              <a:rPr lang="en-US" dirty="0" smtClean="0">
                <a:solidFill>
                  <a:prstClr val="black"/>
                </a:solidFill>
                <a:latin typeface="Calibri"/>
              </a:rPr>
              <a:t>Tainaron </a:t>
            </a:r>
            <a:r>
              <a:rPr lang="en-US" dirty="0">
                <a:solidFill>
                  <a:prstClr val="black"/>
                </a:solidFill>
                <a:latin typeface="Calibri"/>
              </a:rPr>
              <a:t>Blue </a:t>
            </a:r>
            <a:r>
              <a:rPr lang="en-US" dirty="0" smtClean="0">
                <a:solidFill>
                  <a:prstClr val="black"/>
                </a:solidFill>
                <a:latin typeface="Calibri"/>
              </a:rPr>
              <a:t>Retreat</a:t>
            </a:r>
            <a:r>
              <a:rPr lang="el-GR" dirty="0" smtClean="0">
                <a:solidFill>
                  <a:prstClr val="black"/>
                </a:solidFill>
                <a:latin typeface="Calibri"/>
              </a:rPr>
              <a:t> </a:t>
            </a:r>
            <a:endParaRPr lang="el-GR" dirty="0">
              <a:solidFill>
                <a:prstClr val="black"/>
              </a:solidFill>
              <a:latin typeface="Calibri"/>
            </a:endParaRPr>
          </a:p>
        </p:txBody>
      </p:sp>
    </p:spTree>
    <p:extLst>
      <p:ext uri="{BB962C8B-B14F-4D97-AF65-F5344CB8AC3E}">
        <p14:creationId xmlns:p14="http://schemas.microsoft.com/office/powerpoint/2010/main" val="1375052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User\Desktop\eikones santorini\ManiTower-115_730x10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3044" y="570018"/>
            <a:ext cx="3915420" cy="58731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C:\Users\User\Desktop\eikones santorini\ManiTower-105_730x1000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5753" y="3292158"/>
            <a:ext cx="4196453" cy="3144466"/>
          </a:xfrm>
          <a:prstGeom prst="rect">
            <a:avLst/>
          </a:prstGeom>
          <a:noFill/>
          <a:extLst>
            <a:ext uri="{909E8E84-426E-40DD-AFC4-6F175D3DCCD1}">
              <a14:hiddenFill xmlns:a14="http://schemas.microsoft.com/office/drawing/2010/main">
                <a:solidFill>
                  <a:srgbClr val="FFFFFF"/>
                </a:solidFill>
              </a14:hiddenFill>
            </a:ext>
          </a:extLst>
        </p:spPr>
      </p:pic>
      <p:sp>
        <p:nvSpPr>
          <p:cNvPr id="14" name="Ορθογώνιο 13"/>
          <p:cNvSpPr/>
          <p:nvPr/>
        </p:nvSpPr>
        <p:spPr>
          <a:xfrm>
            <a:off x="468313" y="2406824"/>
            <a:ext cx="4163815" cy="646331"/>
          </a:xfrm>
          <a:prstGeom prst="rect">
            <a:avLst/>
          </a:prstGeom>
        </p:spPr>
        <p:txBody>
          <a:bodyPr wrap="square">
            <a:spAutoFit/>
          </a:bodyPr>
          <a:lstStyle/>
          <a:p>
            <a:pPr algn="ctr" fontAlgn="auto">
              <a:spcBef>
                <a:spcPts val="0"/>
              </a:spcBef>
              <a:spcAft>
                <a:spcPts val="0"/>
              </a:spcAft>
            </a:pPr>
            <a:r>
              <a:rPr lang="el-GR" dirty="0" smtClean="0">
                <a:solidFill>
                  <a:prstClr val="black"/>
                </a:solidFill>
                <a:latin typeface="Calibri"/>
              </a:rPr>
              <a:t>Ξενώνας </a:t>
            </a:r>
            <a:r>
              <a:rPr lang="en-US" dirty="0" smtClean="0">
                <a:solidFill>
                  <a:prstClr val="black"/>
                </a:solidFill>
                <a:latin typeface="Calibri"/>
              </a:rPr>
              <a:t>Tainaron </a:t>
            </a:r>
            <a:r>
              <a:rPr lang="en-US" dirty="0">
                <a:solidFill>
                  <a:prstClr val="black"/>
                </a:solidFill>
                <a:latin typeface="Calibri"/>
              </a:rPr>
              <a:t>Blue </a:t>
            </a:r>
            <a:r>
              <a:rPr lang="en-US" dirty="0" smtClean="0">
                <a:solidFill>
                  <a:prstClr val="black"/>
                </a:solidFill>
                <a:latin typeface="Calibri"/>
              </a:rPr>
              <a:t>Retreat</a:t>
            </a:r>
            <a:r>
              <a:rPr lang="el-GR" dirty="0" smtClean="0">
                <a:solidFill>
                  <a:prstClr val="black"/>
                </a:solidFill>
                <a:latin typeface="Calibri"/>
              </a:rPr>
              <a:t> </a:t>
            </a:r>
          </a:p>
          <a:p>
            <a:pPr algn="ctr" fontAlgn="auto">
              <a:spcBef>
                <a:spcPts val="0"/>
              </a:spcBef>
              <a:spcAft>
                <a:spcPts val="0"/>
              </a:spcAft>
            </a:pPr>
            <a:r>
              <a:rPr lang="el-GR" dirty="0" smtClean="0">
                <a:solidFill>
                  <a:prstClr val="black"/>
                </a:solidFill>
                <a:latin typeface="Calibri"/>
              </a:rPr>
              <a:t>εσωτερικοί χώροι </a:t>
            </a:r>
            <a:endParaRPr lang="el-GR" dirty="0">
              <a:solidFill>
                <a:prstClr val="black"/>
              </a:solidFill>
              <a:latin typeface="Calibri"/>
            </a:endParaRPr>
          </a:p>
        </p:txBody>
      </p:sp>
    </p:spTree>
    <p:extLst>
      <p:ext uri="{BB962C8B-B14F-4D97-AF65-F5344CB8AC3E}">
        <p14:creationId xmlns:p14="http://schemas.microsoft.com/office/powerpoint/2010/main" val="4155898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eikones santorini\464426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65032"/>
            <a:ext cx="8280920" cy="4533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17195" y="6035615"/>
            <a:ext cx="4979468" cy="400110"/>
          </a:xfrm>
          <a:prstGeom prst="rect">
            <a:avLst/>
          </a:prstGeom>
          <a:noFill/>
        </p:spPr>
        <p:txBody>
          <a:bodyPr wrap="square" rtlCol="0">
            <a:spAutoFit/>
          </a:bodyPr>
          <a:lstStyle/>
          <a:p>
            <a:pPr algn="ctr" fontAlgn="auto">
              <a:spcBef>
                <a:spcPts val="0"/>
              </a:spcBef>
              <a:spcAft>
                <a:spcPts val="0"/>
              </a:spcAft>
            </a:pPr>
            <a:r>
              <a:rPr lang="el-GR" sz="2000" dirty="0" smtClean="0">
                <a:solidFill>
                  <a:prstClr val="black"/>
                </a:solidFill>
                <a:latin typeface="+mn-lt"/>
              </a:rPr>
              <a:t>Κυκλάδες Σέριφος, </a:t>
            </a:r>
            <a:r>
              <a:rPr lang="en-US" sz="2000" dirty="0" smtClean="0">
                <a:solidFill>
                  <a:prstClr val="black"/>
                </a:solidFill>
                <a:latin typeface="+mn-lt"/>
              </a:rPr>
              <a:t>Villa Vagia</a:t>
            </a:r>
            <a:r>
              <a:rPr lang="el-GR" sz="2000" dirty="0" smtClean="0">
                <a:solidFill>
                  <a:prstClr val="black"/>
                </a:solidFill>
                <a:latin typeface="+mn-lt"/>
              </a:rPr>
              <a:t> </a:t>
            </a:r>
            <a:endParaRPr lang="el-GR" sz="2000" dirty="0">
              <a:solidFill>
                <a:prstClr val="black"/>
              </a:solidFill>
              <a:latin typeface="+mn-lt"/>
            </a:endParaRPr>
          </a:p>
        </p:txBody>
      </p:sp>
    </p:spTree>
    <p:extLst>
      <p:ext uri="{BB962C8B-B14F-4D97-AF65-F5344CB8AC3E}">
        <p14:creationId xmlns:p14="http://schemas.microsoft.com/office/powerpoint/2010/main" val="368856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User\Desktop\eikones santorini\46442585.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250" r="52714"/>
          <a:stretch/>
        </p:blipFill>
        <p:spPr bwMode="auto">
          <a:xfrm>
            <a:off x="485759" y="1206630"/>
            <a:ext cx="4047666" cy="4814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User\Desktop\eikones santorini\464425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475" t="5" r="1318" b="201"/>
          <a:stretch/>
        </p:blipFill>
        <p:spPr bwMode="auto">
          <a:xfrm>
            <a:off x="4702548" y="1206630"/>
            <a:ext cx="4064132" cy="48065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12814" y="6035615"/>
            <a:ext cx="4979468" cy="400110"/>
          </a:xfrm>
          <a:prstGeom prst="rect">
            <a:avLst/>
          </a:prstGeom>
          <a:noFill/>
        </p:spPr>
        <p:txBody>
          <a:bodyPr wrap="square" rtlCol="0">
            <a:spAutoFit/>
          </a:bodyPr>
          <a:lstStyle/>
          <a:p>
            <a:pPr algn="ctr" fontAlgn="auto">
              <a:spcBef>
                <a:spcPts val="0"/>
              </a:spcBef>
              <a:spcAft>
                <a:spcPts val="0"/>
              </a:spcAft>
            </a:pPr>
            <a:r>
              <a:rPr lang="el-GR" sz="2000" dirty="0" smtClean="0">
                <a:solidFill>
                  <a:prstClr val="black"/>
                </a:solidFill>
                <a:latin typeface="+mn-lt"/>
              </a:rPr>
              <a:t>Κυκλάδες Σέριφος, </a:t>
            </a:r>
            <a:r>
              <a:rPr lang="en-US" sz="2000" dirty="0" smtClean="0">
                <a:solidFill>
                  <a:prstClr val="black"/>
                </a:solidFill>
                <a:latin typeface="+mn-lt"/>
              </a:rPr>
              <a:t>Villa Vagia</a:t>
            </a:r>
            <a:r>
              <a:rPr lang="el-GR" sz="2000" dirty="0" smtClean="0">
                <a:solidFill>
                  <a:prstClr val="black"/>
                </a:solidFill>
                <a:latin typeface="+mn-lt"/>
              </a:rPr>
              <a:t> </a:t>
            </a:r>
            <a:endParaRPr lang="el-GR" sz="2000" dirty="0">
              <a:solidFill>
                <a:prstClr val="black"/>
              </a:solidFill>
              <a:latin typeface="+mn-lt"/>
            </a:endParaRPr>
          </a:p>
        </p:txBody>
      </p:sp>
    </p:spTree>
    <p:extLst>
      <p:ext uri="{BB962C8B-B14F-4D97-AF65-F5344CB8AC3E}">
        <p14:creationId xmlns:p14="http://schemas.microsoft.com/office/powerpoint/2010/main" val="4028036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User\Desktop\eikones santorini\464426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1" y="1501247"/>
            <a:ext cx="8280151" cy="45343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17195" y="6035615"/>
            <a:ext cx="4979468" cy="400110"/>
          </a:xfrm>
          <a:prstGeom prst="rect">
            <a:avLst/>
          </a:prstGeom>
          <a:noFill/>
        </p:spPr>
        <p:txBody>
          <a:bodyPr wrap="square" rtlCol="0">
            <a:spAutoFit/>
          </a:bodyPr>
          <a:lstStyle/>
          <a:p>
            <a:pPr algn="ctr" fontAlgn="auto">
              <a:spcBef>
                <a:spcPts val="0"/>
              </a:spcBef>
              <a:spcAft>
                <a:spcPts val="0"/>
              </a:spcAft>
            </a:pPr>
            <a:r>
              <a:rPr lang="el-GR" sz="2000" dirty="0" smtClean="0">
                <a:solidFill>
                  <a:prstClr val="black"/>
                </a:solidFill>
                <a:latin typeface="+mn-lt"/>
              </a:rPr>
              <a:t>Κυκλάδες Σέριφος, </a:t>
            </a:r>
            <a:r>
              <a:rPr lang="en-US" sz="2000" dirty="0" smtClean="0">
                <a:solidFill>
                  <a:prstClr val="black"/>
                </a:solidFill>
                <a:latin typeface="+mn-lt"/>
              </a:rPr>
              <a:t>Villa Vagia</a:t>
            </a:r>
            <a:r>
              <a:rPr lang="el-GR" sz="2000" dirty="0" smtClean="0">
                <a:solidFill>
                  <a:prstClr val="black"/>
                </a:solidFill>
                <a:latin typeface="+mn-lt"/>
              </a:rPr>
              <a:t> </a:t>
            </a:r>
            <a:endParaRPr lang="el-GR" sz="2000" dirty="0">
              <a:solidFill>
                <a:prstClr val="black"/>
              </a:solidFill>
              <a:latin typeface="+mn-lt"/>
            </a:endParaRPr>
          </a:p>
        </p:txBody>
      </p:sp>
    </p:spTree>
    <p:extLst>
      <p:ext uri="{BB962C8B-B14F-4D97-AF65-F5344CB8AC3E}">
        <p14:creationId xmlns:p14="http://schemas.microsoft.com/office/powerpoint/2010/main" val="731181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Desktop\eikones santorini\4644263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6169" y="1147459"/>
            <a:ext cx="4320000" cy="2365701"/>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User\Desktop\eikones santorini\464426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32" y="1144011"/>
            <a:ext cx="4320000" cy="2364868"/>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User\Desktop\eikones santorini\464426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270" y="3670747"/>
            <a:ext cx="4320000" cy="2364868"/>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C:\Users\User\Desktop\eikones santorini\464426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2766" y="3655534"/>
            <a:ext cx="4320000" cy="23648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17195" y="6035615"/>
            <a:ext cx="4979468" cy="400110"/>
          </a:xfrm>
          <a:prstGeom prst="rect">
            <a:avLst/>
          </a:prstGeom>
          <a:noFill/>
        </p:spPr>
        <p:txBody>
          <a:bodyPr wrap="square" rtlCol="0">
            <a:spAutoFit/>
          </a:bodyPr>
          <a:lstStyle/>
          <a:p>
            <a:pPr algn="ctr" fontAlgn="auto">
              <a:spcBef>
                <a:spcPts val="0"/>
              </a:spcBef>
              <a:spcAft>
                <a:spcPts val="0"/>
              </a:spcAft>
            </a:pPr>
            <a:r>
              <a:rPr lang="el-GR" sz="2000" dirty="0" smtClean="0">
                <a:solidFill>
                  <a:prstClr val="black"/>
                </a:solidFill>
                <a:latin typeface="+mn-lt"/>
              </a:rPr>
              <a:t>Κυκλάδες Σέριφος, </a:t>
            </a:r>
            <a:r>
              <a:rPr lang="en-US" sz="2000" dirty="0" smtClean="0">
                <a:solidFill>
                  <a:prstClr val="black"/>
                </a:solidFill>
                <a:latin typeface="+mn-lt"/>
              </a:rPr>
              <a:t>Villa Vagia</a:t>
            </a:r>
            <a:r>
              <a:rPr lang="el-GR" sz="2000" dirty="0" smtClean="0">
                <a:solidFill>
                  <a:prstClr val="black"/>
                </a:solidFill>
                <a:latin typeface="+mn-lt"/>
              </a:rPr>
              <a:t> </a:t>
            </a:r>
            <a:endParaRPr lang="el-GR" sz="2000" dirty="0">
              <a:solidFill>
                <a:prstClr val="black"/>
              </a:solidFill>
              <a:latin typeface="+mn-lt"/>
            </a:endParaRPr>
          </a:p>
        </p:txBody>
      </p:sp>
    </p:spTree>
    <p:extLst>
      <p:ext uri="{BB962C8B-B14F-4D97-AF65-F5344CB8AC3E}">
        <p14:creationId xmlns:p14="http://schemas.microsoft.com/office/powerpoint/2010/main" val="2280688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a:t>
            </a:r>
            <a:r>
              <a:rPr lang="el-GR" sz="2000" dirty="0" smtClean="0"/>
              <a:t> Διονυσία Φράγκου</a:t>
            </a:r>
            <a:r>
              <a:rPr lang="en-US" sz="2000" dirty="0" smtClean="0"/>
              <a:t> </a:t>
            </a:r>
            <a:r>
              <a:rPr lang="el-GR" sz="2000" dirty="0" smtClean="0"/>
              <a:t>2014. Διονυσία Φράγκου. «Αρχιτεκτονική εσωτερικών χώρων</a:t>
            </a:r>
            <a:br>
              <a:rPr lang="el-GR" sz="2000" dirty="0" smtClean="0"/>
            </a:br>
            <a:r>
              <a:rPr lang="el-GR" sz="2000" dirty="0" smtClean="0"/>
              <a:t>Χώροι αναψυχής. Ενότητα </a:t>
            </a:r>
            <a:r>
              <a:rPr lang="el-GR" sz="2000" dirty="0"/>
              <a:t>7:</a:t>
            </a:r>
            <a:r>
              <a:rPr lang="en-US" sz="2000" dirty="0"/>
              <a:t> </a:t>
            </a:r>
            <a:r>
              <a:rPr lang="el-GR" sz="2000" dirty="0"/>
              <a:t>Εναλλακτικός τουρισμός </a:t>
            </a:r>
            <a:r>
              <a:rPr lang="en-US" sz="2000" dirty="0"/>
              <a:t>vs </a:t>
            </a:r>
            <a:r>
              <a:rPr lang="el-GR" sz="2000" dirty="0"/>
              <a:t>μαζικού τουρισμού».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Εναλλακτικός </a:t>
            </a:r>
            <a:r>
              <a:rPr lang="en-US" dirty="0" smtClean="0"/>
              <a:t>vs </a:t>
            </a:r>
            <a:r>
              <a:rPr lang="el-GR" dirty="0" smtClean="0"/>
              <a:t>μαζικός</a:t>
            </a:r>
            <a:endParaRPr lang="el-GR" dirty="0"/>
          </a:p>
        </p:txBody>
      </p:sp>
      <p:sp>
        <p:nvSpPr>
          <p:cNvPr id="3" name="Θέση περιεχομένου 2"/>
          <p:cNvSpPr>
            <a:spLocks noGrp="1"/>
          </p:cNvSpPr>
          <p:nvPr>
            <p:ph idx="1"/>
          </p:nvPr>
        </p:nvSpPr>
        <p:spPr/>
        <p:txBody>
          <a:bodyPr/>
          <a:lstStyle/>
          <a:p>
            <a:r>
              <a:rPr lang="el-GR" dirty="0" smtClean="0"/>
              <a:t>Ο εναλλακτικός ή ποιοτικός  και ο μαζικός τουρισμός μπορούν να θεωρηθούν ως «πολικά αντίθετες» έννοιες, με τον εναλλακτικό να εμφανίζεται ως καλός και ο μαζικός ως κακός</a:t>
            </a:r>
            <a:r>
              <a:rPr lang="en-US" dirty="0" smtClean="0"/>
              <a:t> </a:t>
            </a:r>
            <a:r>
              <a:rPr lang="el-GR" dirty="0" smtClean="0"/>
              <a:t>(Lane 1989, 1991, Pearce 1992). </a:t>
            </a:r>
          </a:p>
          <a:p>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1</a:t>
            </a:fld>
            <a:endParaRPr lang="el-GR" dirty="0"/>
          </a:p>
        </p:txBody>
      </p:sp>
    </p:spTree>
    <p:extLst>
      <p:ext uri="{BB962C8B-B14F-4D97-AF65-F5344CB8AC3E}">
        <p14:creationId xmlns:p14="http://schemas.microsoft.com/office/powerpoint/2010/main" val="2833057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Μαζικός τουρισμός</a:t>
            </a:r>
          </a:p>
        </p:txBody>
      </p:sp>
      <p:sp>
        <p:nvSpPr>
          <p:cNvPr id="3" name="Θέση περιεχομένου 2"/>
          <p:cNvSpPr>
            <a:spLocks noGrp="1"/>
          </p:cNvSpPr>
          <p:nvPr>
            <p:ph idx="1"/>
          </p:nvPr>
        </p:nvSpPr>
        <p:spPr/>
        <p:txBody>
          <a:bodyPr>
            <a:normAutofit lnSpcReduction="10000"/>
          </a:bodyPr>
          <a:lstStyle/>
          <a:p>
            <a:r>
              <a:rPr lang="el-GR" dirty="0"/>
              <a:t>Όπως έχουν σημειώσει διάφοροι μελετητές (Ανδριώτης 2003α, </a:t>
            </a:r>
            <a:r>
              <a:rPr lang="el-GR" dirty="0"/>
              <a:t>Andriotis</a:t>
            </a:r>
            <a:r>
              <a:rPr lang="el-GR" dirty="0"/>
              <a:t> 2000, EC 1993, </a:t>
            </a:r>
            <a:r>
              <a:rPr lang="el-GR" dirty="0"/>
              <a:t>Romeril</a:t>
            </a:r>
            <a:r>
              <a:rPr lang="el-GR" dirty="0"/>
              <a:t> 1985b, </a:t>
            </a:r>
            <a:r>
              <a:rPr lang="el-GR" dirty="0"/>
              <a:t>Vanhove</a:t>
            </a:r>
            <a:r>
              <a:rPr lang="el-GR" dirty="0"/>
              <a:t> 1997), η πλειοψηφία των αρνητικών συνεπειών της τουριστικής ανάπτυξης προκύπτει από τον μαζικό τουρισμό, γιατί συγκεντρώνει μεγάλο αριθμό τουριστών, απαιτεί επενδύσεις μεγάλης κλίμακας και λιγότερη συμμετοχή της ντόπιας κοινωνίας στην αναπτυξιακή διαδικασία (Andriotis 2002a, </a:t>
            </a:r>
            <a:r>
              <a:rPr lang="el-GR" dirty="0"/>
              <a:t>Doggart</a:t>
            </a:r>
            <a:r>
              <a:rPr lang="el-GR" dirty="0"/>
              <a:t> &amp; </a:t>
            </a:r>
            <a:r>
              <a:rPr lang="el-GR" dirty="0"/>
              <a:t>Doggart</a:t>
            </a:r>
            <a:r>
              <a:rPr lang="el-GR" dirty="0"/>
              <a:t> 1996, </a:t>
            </a:r>
            <a:r>
              <a:rPr lang="el-GR" dirty="0"/>
              <a:t>Faulkner</a:t>
            </a:r>
            <a:r>
              <a:rPr lang="el-GR" dirty="0"/>
              <a:t> 1998).</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44929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Προβλήματα μαζικού τουρισμού</a:t>
            </a:r>
          </a:p>
        </p:txBody>
      </p:sp>
      <p:sp>
        <p:nvSpPr>
          <p:cNvPr id="3" name="Θέση περιεχομένου 2"/>
          <p:cNvSpPr>
            <a:spLocks noGrp="1"/>
          </p:cNvSpPr>
          <p:nvPr>
            <p:ph idx="1"/>
          </p:nvPr>
        </p:nvSpPr>
        <p:spPr/>
        <p:txBody>
          <a:bodyPr>
            <a:normAutofit fontScale="77500" lnSpcReduction="20000"/>
          </a:bodyPr>
          <a:lstStyle/>
          <a:p>
            <a:pPr marL="0" indent="0">
              <a:buNone/>
            </a:pPr>
            <a:endParaRPr lang="en-US" i="1" dirty="0" smtClean="0"/>
          </a:p>
          <a:p>
            <a:pPr marL="0" indent="0">
              <a:buNone/>
            </a:pPr>
            <a:r>
              <a:rPr lang="el-GR" i="1" dirty="0" smtClean="0"/>
              <a:t>Ο </a:t>
            </a:r>
            <a:r>
              <a:rPr lang="el-GR" i="1" dirty="0"/>
              <a:t>μαζικός τουρισμός </a:t>
            </a:r>
            <a:r>
              <a:rPr lang="el-GR" dirty="0"/>
              <a:t>δημιουργεί περισσότερες αρνητικές επιπτώσεις στους τουριστικούς προορισμούς, αφού χαρακτηρίζεται </a:t>
            </a:r>
            <a:endParaRPr lang="en-US" dirty="0" smtClean="0"/>
          </a:p>
          <a:p>
            <a:pPr marL="0" indent="0">
              <a:buNone/>
            </a:pPr>
            <a:endParaRPr lang="el-GR" dirty="0"/>
          </a:p>
          <a:p>
            <a:r>
              <a:rPr lang="el-GR" dirty="0"/>
              <a:t>από την συγκέντρωση υποδομής και τουριστών στο χώρο και στο χρόνο </a:t>
            </a:r>
            <a:endParaRPr lang="en-US" dirty="0" smtClean="0"/>
          </a:p>
          <a:p>
            <a:pPr marL="0" indent="0">
              <a:buNone/>
            </a:pPr>
            <a:endParaRPr lang="el-GR" dirty="0"/>
          </a:p>
          <a:p>
            <a:r>
              <a:rPr lang="el-GR" dirty="0"/>
              <a:t>παρουσιάζεται λιγότερο ευαίσθητος απέναντι στους εγχώριους πλουτοπαραγωγικούς πόρους, εξαιτίας του εντατικού τύπου τουριστικής ανάπτυξης και συμπεριφοράς των τουριστών που προσελκύονται από τις φτηνές αγοραστικές επιλογές (</a:t>
            </a:r>
            <a:r>
              <a:rPr lang="el-GR" dirty="0"/>
              <a:t>Coccossis</a:t>
            </a:r>
            <a:r>
              <a:rPr lang="el-GR" dirty="0"/>
              <a:t> 1996, </a:t>
            </a:r>
            <a:r>
              <a:rPr lang="el-GR" dirty="0"/>
              <a:t>Coccosis</a:t>
            </a:r>
            <a:r>
              <a:rPr lang="el-GR" dirty="0"/>
              <a:t> &amp; </a:t>
            </a:r>
            <a:r>
              <a:rPr lang="el-GR" dirty="0"/>
              <a:t>Parpairis</a:t>
            </a:r>
            <a:r>
              <a:rPr lang="el-GR" dirty="0"/>
              <a:t> 1996, Pearce 1989).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551207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Άναρχη και ανεξέλεγκτη δόμηση στις Κυκλάδες</a:t>
            </a:r>
            <a:endParaRPr lang="el-GR" dirty="0"/>
          </a:p>
        </p:txBody>
      </p:sp>
      <p:pic>
        <p:nvPicPr>
          <p:cNvPr id="8194" name="Picture 2" descr="C:\Users\User\Desktop\eikones santorini\1914921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340768"/>
            <a:ext cx="6702431" cy="3670379"/>
          </a:xfrm>
        </p:spPr>
      </p:pic>
    </p:spTree>
    <p:extLst>
      <p:ext uri="{BB962C8B-B14F-4D97-AF65-F5344CB8AC3E}">
        <p14:creationId xmlns:p14="http://schemas.microsoft.com/office/powerpoint/2010/main" val="4028840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50" y="260648"/>
            <a:ext cx="486568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User\Desktop\ΤΕΙ\SYNEDRIA\ΙΜΙC\eikones santorini\mykonow2\513618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501008"/>
            <a:ext cx="4860032" cy="266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579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06823" y="260648"/>
            <a:ext cx="8229600" cy="1412776"/>
          </a:xfrm>
        </p:spPr>
        <p:txBody>
          <a:bodyPr>
            <a:normAutofit fontScale="90000"/>
          </a:bodyPr>
          <a:lstStyle/>
          <a:p>
            <a:r>
              <a:rPr lang="el-GR" dirty="0" smtClean="0"/>
              <a:t>Παραδείγματα  μαζικού τουρισμού</a:t>
            </a:r>
            <a:br>
              <a:rPr lang="el-GR" dirty="0" smtClean="0"/>
            </a:br>
            <a:r>
              <a:rPr lang="el-GR" dirty="0" smtClean="0"/>
              <a:t>υπό την μορφή μεγάλων τουριστικών </a:t>
            </a:r>
            <a:br>
              <a:rPr lang="el-GR" dirty="0" smtClean="0"/>
            </a:br>
            <a:r>
              <a:rPr lang="el-GR" dirty="0" smtClean="0"/>
              <a:t>μονάδων</a:t>
            </a:r>
            <a:br>
              <a:rPr lang="el-GR" dirty="0" smtClean="0"/>
            </a:br>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6</a:t>
            </a:fld>
            <a:endParaRPr lang="el-GR" dirty="0"/>
          </a:p>
        </p:txBody>
      </p:sp>
      <p:pic>
        <p:nvPicPr>
          <p:cNvPr id="5" name="Picture 2" descr="C:\Users\User\Desktop\Συνέδριο Τουρισμός_Παρουσίαση\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1623" y="1772816"/>
            <a:ext cx="4486275" cy="47068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Συνέδριο Τουρισμός_Παρουσίαση\485_31_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72816"/>
            <a:ext cx="3678832" cy="275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89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
            </a:r>
            <a:br>
              <a:rPr lang="en-US" dirty="0" smtClean="0"/>
            </a:br>
            <a:r>
              <a:rPr lang="el-GR" dirty="0" smtClean="0"/>
              <a:t>Εναλλακτικός τουρισμός</a:t>
            </a:r>
            <a:r>
              <a:rPr lang="el-GR" dirty="0"/>
              <a:t/>
            </a:r>
            <a:br>
              <a:rPr lang="el-GR" dirty="0"/>
            </a:br>
            <a:endParaRPr lang="el-GR" dirty="0"/>
          </a:p>
        </p:txBody>
      </p:sp>
      <p:sp>
        <p:nvSpPr>
          <p:cNvPr id="3" name="Θέση περιεχομένου 2"/>
          <p:cNvSpPr>
            <a:spLocks noGrp="1"/>
          </p:cNvSpPr>
          <p:nvPr>
            <p:ph idx="1"/>
          </p:nvPr>
        </p:nvSpPr>
        <p:spPr/>
        <p:txBody>
          <a:bodyPr>
            <a:normAutofit fontScale="92500" lnSpcReduction="10000"/>
          </a:bodyPr>
          <a:lstStyle/>
          <a:p>
            <a:r>
              <a:rPr lang="el-GR" sz="2800" i="1" dirty="0" smtClean="0">
                <a:latin typeface="+mj-lt"/>
              </a:rPr>
              <a:t>μια καινούρια φιλοσοφία στον τομέα του τουρισμού και περιλαμβάνει όλες τις μορφές τουρισμού, οι οποίες προσελκύουν τουρίστες με ειδικά ενδιαφέροντα</a:t>
            </a:r>
            <a:r>
              <a:rPr lang="el-GR" sz="2800" dirty="0" smtClean="0">
                <a:latin typeface="+mj-lt"/>
              </a:rPr>
              <a:t>. </a:t>
            </a:r>
            <a:endParaRPr lang="en-US" sz="2800" dirty="0" smtClean="0">
              <a:latin typeface="+mj-lt"/>
            </a:endParaRPr>
          </a:p>
          <a:p>
            <a:pPr>
              <a:buNone/>
            </a:pPr>
            <a:r>
              <a:rPr lang="el-GR" sz="2800" dirty="0" smtClean="0">
                <a:latin typeface="+mj-lt"/>
              </a:rPr>
              <a:t>Παρουσιάζει τα ακόλουθα</a:t>
            </a:r>
            <a:r>
              <a:rPr lang="en-US" sz="2800" dirty="0" smtClean="0">
                <a:latin typeface="+mj-lt"/>
              </a:rPr>
              <a:t> </a:t>
            </a:r>
            <a:r>
              <a:rPr lang="el-GR" sz="2800" dirty="0" smtClean="0">
                <a:latin typeface="+mj-lt"/>
              </a:rPr>
              <a:t>χαρακτηριστικά:</a:t>
            </a:r>
          </a:p>
          <a:p>
            <a:r>
              <a:rPr lang="el-GR" sz="2800" dirty="0" smtClean="0">
                <a:latin typeface="+mj-lt"/>
              </a:rPr>
              <a:t>προστασία του φυσικού </a:t>
            </a:r>
            <a:r>
              <a:rPr lang="el-GR" sz="2800" dirty="0" smtClean="0">
                <a:latin typeface="+mj-lt"/>
                <a:hlinkClick r:id="rId2" tooltip="Περιβάλλον"/>
              </a:rPr>
              <a:t>περιβάλλοντος</a:t>
            </a:r>
            <a:endParaRPr lang="el-GR" sz="2800" dirty="0" smtClean="0">
              <a:latin typeface="+mj-lt"/>
            </a:endParaRPr>
          </a:p>
          <a:p>
            <a:r>
              <a:rPr lang="el-GR" sz="2800" dirty="0" smtClean="0">
                <a:latin typeface="+mj-lt"/>
              </a:rPr>
              <a:t>αποφυγή των κλασσικών τουριστικών </a:t>
            </a:r>
            <a:r>
              <a:rPr lang="el-GR" sz="2800" dirty="0" smtClean="0">
                <a:latin typeface="+mj-lt"/>
                <a:hlinkClick r:id="rId3" tooltip="Προσφορά"/>
              </a:rPr>
              <a:t>προσφορών</a:t>
            </a:r>
            <a:endParaRPr lang="el-GR" sz="2800" dirty="0" smtClean="0">
              <a:latin typeface="+mj-lt"/>
            </a:endParaRPr>
          </a:p>
          <a:p>
            <a:r>
              <a:rPr lang="el-GR" sz="2800" dirty="0" smtClean="0">
                <a:latin typeface="+mj-lt"/>
              </a:rPr>
              <a:t>διατήρηση των </a:t>
            </a:r>
            <a:r>
              <a:rPr lang="el-GR" sz="2800" dirty="0" smtClean="0">
                <a:latin typeface="+mj-lt"/>
                <a:hlinkClick r:id="rId4" tooltip="Οικοσύστημα"/>
              </a:rPr>
              <a:t>οικοσυστημάτων</a:t>
            </a:r>
            <a:endParaRPr lang="el-GR" sz="2800" dirty="0" smtClean="0">
              <a:latin typeface="+mj-lt"/>
            </a:endParaRPr>
          </a:p>
          <a:p>
            <a:r>
              <a:rPr lang="el-GR" sz="2800" dirty="0" smtClean="0">
                <a:latin typeface="+mj-lt"/>
              </a:rPr>
              <a:t>αλληλεπίδραση του ανθρώπου με τα </a:t>
            </a:r>
            <a:r>
              <a:rPr lang="el-GR" sz="2800" u="sng" dirty="0" smtClean="0">
                <a:latin typeface="+mj-lt"/>
              </a:rPr>
              <a:t>πολιτιστικά μνημεία</a:t>
            </a:r>
          </a:p>
          <a:p>
            <a:r>
              <a:rPr lang="el-GR" sz="2800" dirty="0" smtClean="0">
                <a:latin typeface="+mj-lt"/>
              </a:rPr>
              <a:t>στήριξη </a:t>
            </a:r>
            <a:r>
              <a:rPr lang="el-GR" sz="2800" u="sng" dirty="0" smtClean="0">
                <a:latin typeface="+mj-lt"/>
              </a:rPr>
              <a:t>αγροτικών περιοχών </a:t>
            </a:r>
          </a:p>
          <a:p>
            <a:r>
              <a:rPr lang="el-GR" sz="2800" dirty="0" smtClean="0">
                <a:latin typeface="+mj-lt"/>
              </a:rPr>
              <a:t>επίλυση του προβλήματος του </a:t>
            </a:r>
            <a:r>
              <a:rPr lang="el-GR" sz="2800" dirty="0" smtClean="0">
                <a:latin typeface="+mj-lt"/>
                <a:hlinkClick r:id="rId5" tooltip="Εποχιακό (δεν έχει γραφτεί ακόμα)"/>
              </a:rPr>
              <a:t>εποχιακού</a:t>
            </a:r>
            <a:r>
              <a:rPr lang="el-GR" sz="2800" dirty="0" smtClean="0">
                <a:latin typeface="+mj-lt"/>
              </a:rPr>
              <a:t> τουρισμού</a:t>
            </a:r>
            <a:r>
              <a:rPr lang="el-GR" dirty="0" smtClean="0">
                <a:latin typeface="+mj-lt"/>
              </a:rPr>
              <a:t/>
            </a:r>
            <a:br>
              <a:rPr lang="el-GR" dirty="0" smtClean="0">
                <a:latin typeface="+mj-lt"/>
              </a:rPr>
            </a:br>
            <a:endParaRPr lang="el-GR" b="1" dirty="0">
              <a:latin typeface="+mj-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946707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Πλεονεκτήματα εναλλακτικού τουρισμού</a:t>
            </a:r>
          </a:p>
        </p:txBody>
      </p:sp>
      <p:sp>
        <p:nvSpPr>
          <p:cNvPr id="3" name="Θέση περιεχομένου 2"/>
          <p:cNvSpPr>
            <a:spLocks noGrp="1"/>
          </p:cNvSpPr>
          <p:nvPr>
            <p:ph idx="1"/>
          </p:nvPr>
        </p:nvSpPr>
        <p:spPr/>
        <p:txBody>
          <a:bodyPr/>
          <a:lstStyle/>
          <a:p>
            <a:pPr marL="0" indent="0">
              <a:buNone/>
            </a:pPr>
            <a:endParaRPr lang="en-US" dirty="0" smtClean="0"/>
          </a:p>
          <a:p>
            <a:pPr marL="0" indent="0">
              <a:buNone/>
            </a:pPr>
            <a:r>
              <a:rPr lang="en-US" dirty="0" smtClean="0"/>
              <a:t>O </a:t>
            </a:r>
            <a:r>
              <a:rPr lang="el-GR" dirty="0" smtClean="0"/>
              <a:t>εναλλακτικός </a:t>
            </a:r>
            <a:r>
              <a:rPr lang="el-GR" dirty="0"/>
              <a:t>τουρίστας </a:t>
            </a:r>
            <a:r>
              <a:rPr lang="el-GR" dirty="0" smtClean="0"/>
              <a:t>είναι</a:t>
            </a:r>
            <a:endParaRPr lang="en-US" dirty="0" smtClean="0"/>
          </a:p>
          <a:p>
            <a:r>
              <a:rPr lang="el-GR" dirty="0" smtClean="0"/>
              <a:t> </a:t>
            </a:r>
            <a:r>
              <a:rPr lang="el-GR" dirty="0" smtClean="0"/>
              <a:t>πιο </a:t>
            </a:r>
            <a:r>
              <a:rPr lang="el-GR" dirty="0"/>
              <a:t>ενεργητικός και </a:t>
            </a:r>
          </a:p>
          <a:p>
            <a:r>
              <a:rPr lang="el-GR" dirty="0"/>
              <a:t>συμμετέχει σε δραστηριότητες που είναι πιο φιλικές προς το περιβάλλον.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2790548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123</TotalTime>
  <Words>641</Words>
  <Application>Microsoft Office PowerPoint</Application>
  <PresentationFormat>Προβολή στην οθόνη (4:3)</PresentationFormat>
  <Paragraphs>98</Paragraphs>
  <Slides>22</Slides>
  <Notes>7</Notes>
  <HiddenSlides>0</HiddenSlides>
  <MMClips>0</MMClips>
  <ScaleCrop>false</ScaleCrop>
  <HeadingPairs>
    <vt:vector size="4" baseType="variant">
      <vt:variant>
        <vt:lpstr>Θέμα</vt:lpstr>
      </vt:variant>
      <vt:variant>
        <vt:i4>7</vt:i4>
      </vt:variant>
      <vt:variant>
        <vt:lpstr>Τίτλοι διαφανειών</vt:lpstr>
      </vt:variant>
      <vt:variant>
        <vt:i4>22</vt:i4>
      </vt:variant>
    </vt:vector>
  </HeadingPairs>
  <TitlesOfParts>
    <vt:vector size="29" baseType="lpstr">
      <vt:lpstr>Λιθογραφία - Offset</vt:lpstr>
      <vt:lpstr>Θέμα του Office</vt:lpstr>
      <vt:lpstr>1_Θέμα του Office</vt:lpstr>
      <vt:lpstr>2_Θέμα του Office</vt:lpstr>
      <vt:lpstr>3_Θέμα του Office</vt:lpstr>
      <vt:lpstr>5_Θέμα του Office</vt:lpstr>
      <vt:lpstr>4_Θέμα του Office</vt:lpstr>
      <vt:lpstr>Αρχιτεκτονική εσωτερικών χώρων Χώροι αναψυχής</vt:lpstr>
      <vt:lpstr>Εναλλακτικός vs μαζικός</vt:lpstr>
      <vt:lpstr>Μαζικός τουρισμός</vt:lpstr>
      <vt:lpstr>Προβλήματα μαζικού τουρισμού</vt:lpstr>
      <vt:lpstr>Άναρχη και ανεξέλεγκτη δόμηση στις Κυκλάδες</vt:lpstr>
      <vt:lpstr>Παρουσίαση του PowerPoint</vt:lpstr>
      <vt:lpstr>Παραδείγματα  μαζικού τουρισμού υπό την μορφή μεγάλων τουριστικών  μονάδων </vt:lpstr>
      <vt:lpstr> Εναλλακτικός τουρισμός </vt:lpstr>
      <vt:lpstr>Πλεονεκτήματα εναλλακτικού τουρισμού</vt:lpstr>
      <vt:lpstr>Ποιοτική αναβάθμιση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OWNER</dc:creator>
  <cp:lastModifiedBy>natasakar new</cp:lastModifiedBy>
  <cp:revision>27</cp:revision>
  <dcterms:created xsi:type="dcterms:W3CDTF">2014-11-09T10:17:43Z</dcterms:created>
  <dcterms:modified xsi:type="dcterms:W3CDTF">2015-12-28T07:42:20Z</dcterms:modified>
</cp:coreProperties>
</file>