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8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304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259" r:id="rId42"/>
    <p:sldId id="260" r:id="rId43"/>
    <p:sldId id="261" r:id="rId44"/>
    <p:sldId id="305" r:id="rId45"/>
    <p:sldId id="306" r:id="rId46"/>
    <p:sldId id="263" r:id="rId47"/>
    <p:sldId id="265" r:id="rId48"/>
  </p:sldIdLst>
  <p:sldSz cx="9144000" cy="6858000" type="screen4x3"/>
  <p:notesSz cx="7104063" cy="10234613"/>
  <p:custDataLst>
    <p:tags r:id="rId5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004A82"/>
    <a:srgbClr val="0F6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3F9FA"/>
          </a:solidFill>
        </a:fill>
      </a:tcStyle>
    </a:wholeTbl>
    <a:band1H>
      <a:tcStyle>
        <a:tcBdr/>
        <a:fill>
          <a:solidFill>
            <a:srgbClr val="E7F3F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7F3F4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BBE0E3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BBE0E3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BBE0E3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BBE0E3"/>
          </a:solidFill>
        </a:fill>
      </a:tcStyle>
    </a:firstRow>
  </a:tblStyle>
  <a:tblStyle styleId="{5940675A-B579-460E-94D1-54222C63F5D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7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/>
          <a:p>
            <a:pPr marL="0" marR="0" lvl="0" indent="0" algn="l" defTabSz="99059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dt" sz="quarter" idx="1"/>
          </p:nvPr>
        </p:nvSpPr>
        <p:spPr>
          <a:xfrm>
            <a:off x="4024310" y="0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/>
          <a:p>
            <a:pPr marL="0" marR="0" lvl="0" indent="0" algn="r" defTabSz="99059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4110DCF-0BEA-44A3-B1B1-BA825BFE431B}" type="datetime1">
              <a: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pPr marL="0" marR="0" lvl="0" indent="0" algn="r" defTabSz="990596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29/5/2015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2"/>
          </p:nvPr>
        </p:nvSpPr>
        <p:spPr>
          <a:xfrm>
            <a:off x="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l" defTabSz="99059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3"/>
          </p:nvPr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CD5FC0-8210-438B-8AD4-BA16425570C0}" type="slidenum">
              <a:t>‹#›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88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>
            <a:lvl1pPr marL="0" marR="0" lvl="0" indent="0" algn="l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l-GR"/>
          </a:p>
        </p:txBody>
      </p:sp>
      <p:sp>
        <p:nvSpPr>
          <p:cNvPr id="3" name="2 - Θέση ημερομηνίας"/>
          <p:cNvSpPr txBox="1">
            <a:spLocks noGrp="1"/>
          </p:cNvSpPr>
          <p:nvPr>
            <p:ph type="dt" idx="1"/>
          </p:nvPr>
        </p:nvSpPr>
        <p:spPr>
          <a:xfrm>
            <a:off x="4024310" y="0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>
            <a:lvl1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1B9E637A-E7E2-47C2-AE2D-1B9EA8F8F951}" type="datetime1">
              <a:rPr lang="el-GR"/>
              <a:pPr lvl="0"/>
              <a:t>29/5/2015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9" y="768352"/>
            <a:ext cx="5116516" cy="3836986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4 - Θέση σημειώσεων"/>
          <p:cNvSpPr txBox="1">
            <a:spLocks noGrp="1"/>
          </p:cNvSpPr>
          <p:nvPr>
            <p:ph type="body" sz="quarter" idx="3"/>
          </p:nvPr>
        </p:nvSpPr>
        <p:spPr>
          <a:xfrm>
            <a:off x="711202" y="4860922"/>
            <a:ext cx="5683252" cy="4605339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>
            <a:no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 txBox="1">
            <a:spLocks noGrp="1"/>
          </p:cNvSpPr>
          <p:nvPr>
            <p:ph type="ftr" sz="quarter" idx="4"/>
          </p:nvPr>
        </p:nvSpPr>
        <p:spPr>
          <a:xfrm>
            <a:off x="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>
            <a:lvl1pPr marL="0" marR="0" lvl="0" indent="0" algn="l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el-GR"/>
          </a:p>
        </p:txBody>
      </p:sp>
      <p:sp>
        <p:nvSpPr>
          <p:cNvPr id="7" name="6 - Θέση αριθμού διαφάνειας"/>
          <p:cNvSpPr txBox="1">
            <a:spLocks noGrp="1"/>
          </p:cNvSpPr>
          <p:nvPr>
            <p:ph type="sldNum" sz="quarter" idx="5"/>
          </p:nvPr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>
            <a:lvl1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3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AF2CBCFF-E899-47FF-935C-7199CAD1578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974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4E8064-02AF-4D79-B7B7-F54F5EDFD5B3}" type="slidenum">
              <a:t>1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870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F2CBCFF-E899-47FF-935C-7199CAD1578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3214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F2CBCFF-E899-47FF-935C-7199CAD1578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7720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57C0E9-C491-4C02-B4C7-875106D284F1}" type="slidenum">
              <a:t>41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563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E16B18-0A3B-4455-8CE5-5268A8FD23FA}" type="slidenum">
              <a:t>42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3763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A2EC2B-32D2-477A-A2C2-EB668802904B}" type="slidenum">
              <a:t>43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4560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7FA1CE-E375-4883-8680-E4AAD58F1B1C}" type="slidenum">
              <a:t>46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521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9075" tIns="49542" rIns="99075" bIns="49542" anchor="b" anchorCtr="0" compatLnSpc="1">
            <a:noAutofit/>
          </a:bodyPr>
          <a:lstStyle/>
          <a:p>
            <a:pPr marL="0" marR="0" lvl="0" indent="0" algn="r" defTabSz="9905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D69DD5-BF44-4C70-8110-C4A49BA4CCA6}" type="slidenum">
              <a:t>47</a:t>
            </a:fld>
            <a:endParaRPr lang="el-GR" sz="13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959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l-GR"/>
              <a:t>Στυλ κύριου υπότιτλου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E8F680-7736-488C-8377-54246A433B70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90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90220B-EA6F-4FB4-939A-92E2D9EBE96C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60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itchFamily="49"/>
              <a:buChar char="o"/>
              <a:defRPr sz="2400"/>
            </a:lvl2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75F91B-5A47-410F-BFC4-5554AA5D2BF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801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cap="all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7ABB83-7DE4-4EA2-AF6F-3EE64B0E3E4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6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196748"/>
            <a:ext cx="4038603" cy="5040556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196748"/>
            <a:ext cx="4038603" cy="5040556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C4DFCA-2FB2-4447-8649-6B3EB248B4C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196748"/>
            <a:ext cx="4040184" cy="978124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4062441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196748"/>
            <a:ext cx="4041776" cy="978124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4062441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0DD5FF-75BA-451F-81AF-906EAED2461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67541" y="116631"/>
            <a:ext cx="8229600" cy="9072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A9DD0F-359E-478A-B6A1-87FB5CC4D771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9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15204A-CBFE-473F-AA87-AA570C8F811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32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211EE7-3400-4540-82BA-E2377578F07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473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E628C5-C0F4-42CF-A0DC-F13B65EC63C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702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67541" y="116631"/>
            <a:ext cx="8229600" cy="9087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196748"/>
            <a:ext cx="8229600" cy="5040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B7663ACA-5623-4791-AD25-D845543DD7BF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l-GR" sz="4000" b="1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l-GR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l-G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l-G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l-G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l-G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pload.wikimedia.org/wikipedia/en/0/04/Amino_acid_zwitterions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Laghi.l" TargetMode="External"/><Relationship Id="rId4" Type="http://schemas.openxmlformats.org/officeDocument/2006/relationships/hyperlink" Target="http://commons.wikimedia.org/wiki/File:Titration_alanine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Termininja" TargetMode="External"/><Relationship Id="rId3" Type="http://schemas.openxmlformats.org/officeDocument/2006/relationships/oleObject" Target="../embeddings/oleObject1.bin"/><Relationship Id="rId7" Type="http://schemas.openxmlformats.org/officeDocument/2006/relationships/hyperlink" Target="http://commons.wikimedia.org/wiki/File:D+L-Alanine.gi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gif"/><Relationship Id="rId5" Type="http://schemas.openxmlformats.org/officeDocument/2006/relationships/hyperlink" Target="http://upload.wikimedia.org/wikipedia/commons/6/65/D+L-Alanine.gif" TargetMode="Externa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upload.wikimedia.org/wikipedia/commons/3/32/Ninhydrin_Reaction_Mechanism.sv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upload.wikimedia.org/wikipedia/commons/6/6d/Peptidformationball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YassineMrabet" TargetMode="External"/><Relationship Id="rId4" Type="http://schemas.openxmlformats.org/officeDocument/2006/relationships/hyperlink" Target="http://commons.wikimedia.org/wiki/File:Peptidformationball.sv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upload.wikimedia.org/wikipedia/commons/c/c1/Protein-primary-structure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.jhc." TargetMode="External"/><Relationship Id="rId4" Type="http://schemas.openxmlformats.org/officeDocument/2006/relationships/hyperlink" Target="http://commons.wikimedia.org/wiki/File:Protein-primary-structure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m130s94pMj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loyfresh.blogspot.gr/2010_10_01_archive.html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bbiology-guide.wikispaces.com/Proteins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3.0/deed.en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en.wikipedia.org/wiki/Protein#mediaviewer/File:225_Peptide_Bond-01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rotein#mediaviewer/File:225_Peptide_Bond-01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K!roma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Lijealso" TargetMode="External"/><Relationship Id="rId4" Type="http://schemas.openxmlformats.org/officeDocument/2006/relationships/hyperlink" Target="http://en.wikipedia.org/wiki/Carboxypeptidase#mediaviewer/File:Carboxypeptidase_A.pn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keletal_muscle.jpg?uselang=en-gb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iki/User:Deglr6328?uselang=en-gb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.univpm.it/inglese/sis04018.html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javiciencias.blogspot.gr/2012/10/biomolecules-our-earth-is-as-far-as-we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ctrTitle"/>
          </p:nvPr>
        </p:nvSpPr>
        <p:spPr>
          <a:xfrm>
            <a:off x="683568" y="1340766"/>
            <a:ext cx="7772400" cy="1470026"/>
          </a:xfrm>
        </p:spPr>
        <p:txBody>
          <a:bodyPr/>
          <a:lstStyle/>
          <a:p>
            <a:pPr lvl="1" algn="ctr" rtl="0"/>
            <a:r>
              <a:rPr lang="el-GR" sz="3600" b="1">
                <a:solidFill>
                  <a:srgbClr val="000000"/>
                </a:solidFill>
                <a:latin typeface="Calibri"/>
              </a:rPr>
              <a:t>Οργανική Χημεία</a:t>
            </a:r>
          </a:p>
        </p:txBody>
      </p:sp>
      <p:sp>
        <p:nvSpPr>
          <p:cNvPr id="3" name="Υπότιτλος 2"/>
          <p:cNvSpPr txBox="1"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1752603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 smtClean="0"/>
              <a:t>7.2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Αμινοξέα – Πεπτίδια – Πρωτεΐνες </a:t>
            </a:r>
            <a:endParaRPr lang="en-US" sz="2800" dirty="0" smtClean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Χριστίνα </a:t>
            </a:r>
            <a:r>
              <a:rPr lang="el-GR" sz="2400" dirty="0" err="1"/>
              <a:t>Φούντζουλα</a:t>
            </a:r>
            <a:r>
              <a:rPr lang="el-GR" sz="2400" dirty="0"/>
              <a:t> </a:t>
            </a:r>
          </a:p>
          <a:p>
            <a:pPr lvl="0">
              <a:spcBef>
                <a:spcPts val="0"/>
              </a:spcBef>
            </a:pPr>
            <a:r>
              <a:rPr lang="el-GR" sz="2400" dirty="0"/>
              <a:t>Τμήμα Ιατρικών Εργαστηρίων</a:t>
            </a:r>
          </a:p>
        </p:txBody>
      </p:sp>
      <p:pic>
        <p:nvPicPr>
          <p:cNvPr id="4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314" y="476667"/>
            <a:ext cx="854195" cy="6480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Λογότυπο Τεχνολογικού Ιδρύματος Αθήνας" title="Λογότυπο Τεχνολογικού Ιδρύματος Αθήνας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1559" y="476676"/>
            <a:ext cx="682947" cy="6941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9"/>
          <p:cNvSpPr/>
          <p:nvPr/>
        </p:nvSpPr>
        <p:spPr>
          <a:xfrm>
            <a:off x="1241426" y="631429"/>
            <a:ext cx="6661147" cy="3385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Ανοικτά Ακαδημαϊκά Μαθήματα στο ΤΕΙ Αθήνας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14443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2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Αμινοξέα</a:t>
            </a:r>
            <a:br>
              <a:rPr lang="el-GR" dirty="0"/>
            </a:br>
            <a:r>
              <a:rPr lang="el-GR" b="0" dirty="0" err="1"/>
              <a:t>Οξεοβασική</a:t>
            </a:r>
            <a:r>
              <a:rPr lang="el-GR" b="0" dirty="0"/>
              <a:t> </a:t>
            </a:r>
            <a:r>
              <a:rPr lang="el-GR" b="0" dirty="0" smtClean="0"/>
              <a:t>συμπεριφορά </a:t>
            </a:r>
            <a:r>
              <a:rPr lang="el-GR" sz="3600" b="0" dirty="0" smtClean="0"/>
              <a:t>(1 από </a:t>
            </a:r>
            <a:r>
              <a:rPr lang="en-US" sz="3600" b="0" dirty="0" smtClean="0"/>
              <a:t>2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10</a:t>
            </a:fld>
            <a:endParaRPr lang="el-GR"/>
          </a:p>
        </p:txBody>
      </p:sp>
      <p:pic>
        <p:nvPicPr>
          <p:cNvPr id="5" name="Picture 6" descr="File:Amino acid zwitterions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41" y="1420698"/>
            <a:ext cx="4860000" cy="236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89657" y="3902076"/>
            <a:ext cx="71294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200" dirty="0">
                <a:latin typeface="+mn-lt"/>
              </a:rPr>
              <a:t>pH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>
                <a:latin typeface="+mn-lt"/>
              </a:rPr>
              <a:t>&gt;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 err="1">
                <a:latin typeface="+mn-lt"/>
              </a:rPr>
              <a:t>pK</a:t>
            </a:r>
            <a:r>
              <a:rPr lang="el-GR" altLang="el-GR" sz="2200" dirty="0">
                <a:latin typeface="+mn-lt"/>
              </a:rPr>
              <a:t>α της </a:t>
            </a:r>
            <a:r>
              <a:rPr lang="el-GR" altLang="el-GR" sz="2200" dirty="0" err="1">
                <a:latin typeface="+mn-lt"/>
              </a:rPr>
              <a:t>καρβοξυλικής</a:t>
            </a:r>
            <a:r>
              <a:rPr lang="el-GR" altLang="el-GR" sz="2200" dirty="0">
                <a:latin typeface="+mn-lt"/>
              </a:rPr>
              <a:t> ομάδας (</a:t>
            </a:r>
            <a:r>
              <a:rPr lang="en-US" altLang="el-GR" sz="2200" dirty="0" err="1">
                <a:latin typeface="+mn-lt"/>
              </a:rPr>
              <a:t>pK</a:t>
            </a:r>
            <a:r>
              <a:rPr lang="el-GR" altLang="el-GR" sz="2200" dirty="0">
                <a:latin typeface="+mn-lt"/>
              </a:rPr>
              <a:t>α</a:t>
            </a:r>
            <a:r>
              <a:rPr lang="en-US" altLang="el-GR" sz="2200" dirty="0">
                <a:latin typeface="+mn-lt"/>
              </a:rPr>
              <a:t> ~ 2,2) </a:t>
            </a:r>
            <a:r>
              <a:rPr lang="en-US" altLang="el-GR" sz="2200" dirty="0" smtClean="0">
                <a:latin typeface="Calibri" panose="020F0502020204030204" pitchFamily="34" charset="0"/>
                <a:sym typeface="Wingdings 2" panose="05020102010507070707" pitchFamily="18" charset="2"/>
              </a:rPr>
              <a:t>→</a:t>
            </a:r>
            <a:r>
              <a:rPr lang="el-GR" altLang="el-GR" sz="2200" dirty="0" smtClean="0">
                <a:latin typeface="Calibri" panose="020F0502020204030204" pitchFamily="34" charset="0"/>
                <a:sym typeface="Wingdings 2" panose="05020102010507070707" pitchFamily="18" charset="2"/>
              </a:rPr>
              <a:t> </a:t>
            </a:r>
            <a:r>
              <a:rPr lang="en-US" altLang="el-GR" sz="2200" dirty="0" smtClean="0">
                <a:latin typeface="+mn-lt"/>
                <a:sym typeface="Wingdings 2" panose="05020102010507070707" pitchFamily="18" charset="2"/>
              </a:rPr>
              <a:t>-</a:t>
            </a:r>
            <a:r>
              <a:rPr lang="en-US" altLang="el-GR" sz="2200" dirty="0">
                <a:latin typeface="+mn-lt"/>
                <a:sym typeface="Wingdings 2" panose="05020102010507070707" pitchFamily="18" charset="2"/>
              </a:rPr>
              <a:t>COO</a:t>
            </a:r>
            <a:r>
              <a:rPr lang="en-US" altLang="el-GR" sz="2200" baseline="30000" dirty="0">
                <a:latin typeface="+mn-lt"/>
                <a:sym typeface="Wingdings 2" panose="05020102010507070707" pitchFamily="18" charset="2"/>
              </a:rPr>
              <a:t>-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89657" y="4262438"/>
            <a:ext cx="71294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200" dirty="0">
                <a:latin typeface="+mn-lt"/>
              </a:rPr>
              <a:t>pH</a:t>
            </a:r>
            <a:r>
              <a:rPr lang="el-GR" altLang="el-GR" sz="2200" dirty="0">
                <a:latin typeface="+mn-lt"/>
              </a:rPr>
              <a:t> &lt; </a:t>
            </a:r>
            <a:r>
              <a:rPr lang="en-US" altLang="el-GR" sz="2200" dirty="0" err="1">
                <a:latin typeface="+mn-lt"/>
              </a:rPr>
              <a:t>pK</a:t>
            </a:r>
            <a:r>
              <a:rPr lang="el-GR" altLang="el-GR" sz="2200" dirty="0">
                <a:latin typeface="+mn-lt"/>
              </a:rPr>
              <a:t>α της </a:t>
            </a:r>
            <a:r>
              <a:rPr lang="el-GR" altLang="el-GR" sz="2200" dirty="0" err="1">
                <a:latin typeface="+mn-lt"/>
              </a:rPr>
              <a:t>αμινομάδας</a:t>
            </a:r>
            <a:r>
              <a:rPr lang="el-GR" altLang="el-GR" sz="2200" dirty="0">
                <a:latin typeface="+mn-lt"/>
              </a:rPr>
              <a:t> (</a:t>
            </a:r>
            <a:r>
              <a:rPr lang="en-US" altLang="el-GR" sz="2200" dirty="0" err="1">
                <a:latin typeface="+mn-lt"/>
              </a:rPr>
              <a:t>pK</a:t>
            </a:r>
            <a:r>
              <a:rPr lang="el-GR" altLang="el-GR" sz="2200" dirty="0">
                <a:latin typeface="+mn-lt"/>
              </a:rPr>
              <a:t>α</a:t>
            </a:r>
            <a:r>
              <a:rPr lang="en-US" altLang="el-GR" sz="2200" dirty="0">
                <a:latin typeface="+mn-lt"/>
              </a:rPr>
              <a:t> ~ </a:t>
            </a:r>
            <a:r>
              <a:rPr lang="el-GR" altLang="el-GR" sz="2200" dirty="0">
                <a:latin typeface="+mn-lt"/>
              </a:rPr>
              <a:t>9</a:t>
            </a:r>
            <a:r>
              <a:rPr lang="en-US" altLang="el-GR" sz="2200" dirty="0">
                <a:latin typeface="+mn-lt"/>
              </a:rPr>
              <a:t>,</a:t>
            </a:r>
            <a:r>
              <a:rPr lang="el-GR" altLang="el-GR" sz="2200" dirty="0">
                <a:latin typeface="+mn-lt"/>
              </a:rPr>
              <a:t>4</a:t>
            </a:r>
            <a:r>
              <a:rPr lang="en-US" altLang="el-GR" sz="2200" dirty="0">
                <a:latin typeface="+mn-lt"/>
              </a:rPr>
              <a:t>) </a:t>
            </a:r>
            <a:r>
              <a:rPr lang="en-US" altLang="el-GR" sz="2200" dirty="0">
                <a:latin typeface="Calibri" panose="020F0502020204030204" pitchFamily="34" charset="0"/>
                <a:sym typeface="Wingdings 2" panose="05020102010507070707" pitchFamily="18" charset="2"/>
              </a:rPr>
              <a:t>→</a:t>
            </a:r>
            <a:r>
              <a:rPr lang="en-US" altLang="el-GR" sz="2200" dirty="0" smtClean="0">
                <a:latin typeface="+mn-lt"/>
                <a:sym typeface="Wingdings 2" panose="05020102010507070707" pitchFamily="18" charset="2"/>
              </a:rPr>
              <a:t> </a:t>
            </a:r>
            <a:r>
              <a:rPr lang="en-US" altLang="el-GR" sz="2200" dirty="0">
                <a:latin typeface="+mn-lt"/>
                <a:sym typeface="Wingdings 2" panose="05020102010507070707" pitchFamily="18" charset="2"/>
              </a:rPr>
              <a:t>-</a:t>
            </a:r>
            <a:r>
              <a:rPr lang="el-GR" altLang="el-GR" sz="2200" dirty="0">
                <a:latin typeface="+mn-lt"/>
                <a:sym typeface="Wingdings 2" panose="05020102010507070707" pitchFamily="18" charset="2"/>
              </a:rPr>
              <a:t>ΝΗ</a:t>
            </a:r>
            <a:r>
              <a:rPr lang="el-GR" altLang="el-GR" sz="2200" baseline="-25000" dirty="0">
                <a:latin typeface="+mn-lt"/>
                <a:sym typeface="Wingdings 2" panose="05020102010507070707" pitchFamily="18" charset="2"/>
              </a:rPr>
              <a:t>3</a:t>
            </a:r>
            <a:r>
              <a:rPr lang="el-GR" altLang="el-GR" sz="2200" baseline="30000" dirty="0">
                <a:latin typeface="+mn-lt"/>
                <a:sym typeface="Wingdings 2" panose="05020102010507070707" pitchFamily="18" charset="2"/>
              </a:rPr>
              <a:t>+</a:t>
            </a:r>
            <a:endParaRPr lang="en-US" altLang="el-GR" sz="2200" baseline="30000" dirty="0">
              <a:latin typeface="+mn-lt"/>
              <a:sym typeface="Wingdings 2" panose="05020102010507070707" pitchFamily="18" charset="2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18220" y="5270501"/>
            <a:ext cx="71294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2,2 &lt; </a:t>
            </a:r>
            <a:r>
              <a:rPr lang="en-US" altLang="el-GR" sz="2200" dirty="0">
                <a:latin typeface="+mn-lt"/>
              </a:rPr>
              <a:t>pH</a:t>
            </a:r>
            <a:r>
              <a:rPr lang="el-GR" altLang="el-GR" sz="2200" dirty="0">
                <a:latin typeface="+mn-lt"/>
              </a:rPr>
              <a:t> &lt; 9,4 </a:t>
            </a:r>
            <a:r>
              <a:rPr lang="en-US" altLang="el-GR" sz="2200" dirty="0">
                <a:latin typeface="Calibri" panose="020F0502020204030204" pitchFamily="34" charset="0"/>
                <a:sym typeface="Wingdings 2" panose="05020102010507070707" pitchFamily="18" charset="2"/>
              </a:rPr>
              <a:t>→</a:t>
            </a:r>
            <a:r>
              <a:rPr lang="el-GR" altLang="el-GR" sz="2200" dirty="0" smtClean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διπολικό ιόν ή εσωτερικό άλας </a:t>
            </a:r>
            <a:r>
              <a:rPr lang="el-GR" altLang="el-GR" sz="2200" b="1" dirty="0">
                <a:latin typeface="+mn-lt"/>
              </a:rPr>
              <a:t>(</a:t>
            </a:r>
            <a:r>
              <a:rPr lang="en-US" altLang="el-GR" sz="2200" b="1" dirty="0">
                <a:latin typeface="+mn-lt"/>
              </a:rPr>
              <a:t>zwitterion)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18220" y="5629276"/>
            <a:ext cx="71294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200" dirty="0">
                <a:latin typeface="+mn-lt"/>
              </a:rPr>
              <a:t>pH</a:t>
            </a:r>
            <a:r>
              <a:rPr lang="el-GR" altLang="el-GR" sz="2200" dirty="0">
                <a:latin typeface="+mn-lt"/>
              </a:rPr>
              <a:t> &lt; </a:t>
            </a:r>
            <a:r>
              <a:rPr lang="en-US" altLang="el-GR" sz="2200" dirty="0">
                <a:latin typeface="+mn-lt"/>
              </a:rPr>
              <a:t>2,2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>
                <a:latin typeface="Calibri" panose="020F0502020204030204" pitchFamily="34" charset="0"/>
                <a:sym typeface="Wingdings 2" panose="05020102010507070707" pitchFamily="18" charset="2"/>
              </a:rPr>
              <a:t>→</a:t>
            </a:r>
            <a:r>
              <a:rPr lang="el-GR" altLang="el-GR" sz="2200" dirty="0" smtClean="0">
                <a:latin typeface="+mn-lt"/>
              </a:rPr>
              <a:t> </a:t>
            </a:r>
            <a:r>
              <a:rPr lang="en-US" altLang="el-GR" sz="2200" dirty="0">
                <a:latin typeface="+mn-lt"/>
                <a:sym typeface="Wingdings 2" panose="05020102010507070707" pitchFamily="18" charset="2"/>
              </a:rPr>
              <a:t>-</a:t>
            </a:r>
            <a:r>
              <a:rPr lang="el-GR" altLang="el-GR" sz="2200" dirty="0">
                <a:latin typeface="+mn-lt"/>
                <a:sym typeface="Wingdings 2" panose="05020102010507070707" pitchFamily="18" charset="2"/>
              </a:rPr>
              <a:t>ΝΗ</a:t>
            </a:r>
            <a:r>
              <a:rPr lang="el-GR" altLang="el-GR" sz="2200" baseline="-25000" dirty="0">
                <a:latin typeface="+mn-lt"/>
                <a:sym typeface="Wingdings 2" panose="05020102010507070707" pitchFamily="18" charset="2"/>
              </a:rPr>
              <a:t>3</a:t>
            </a:r>
            <a:r>
              <a:rPr lang="el-GR" altLang="el-GR" sz="2200" baseline="30000" dirty="0">
                <a:latin typeface="+mn-lt"/>
                <a:sym typeface="Wingdings 2" panose="05020102010507070707" pitchFamily="18" charset="2"/>
              </a:rPr>
              <a:t>+</a:t>
            </a:r>
            <a:endParaRPr lang="en-US" altLang="el-GR" sz="2200" baseline="30000" dirty="0">
              <a:latin typeface="+mn-lt"/>
              <a:sym typeface="Wingdings 2" panose="05020102010507070707" pitchFamily="18" charset="2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18220" y="5989638"/>
            <a:ext cx="71294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200" dirty="0">
                <a:latin typeface="+mn-lt"/>
              </a:rPr>
              <a:t>pH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>
                <a:latin typeface="+mn-lt"/>
              </a:rPr>
              <a:t>&gt;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>
                <a:latin typeface="+mn-lt"/>
              </a:rPr>
              <a:t>9,4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>
                <a:latin typeface="Calibri" panose="020F0502020204030204" pitchFamily="34" charset="0"/>
                <a:sym typeface="Wingdings 2" panose="05020102010507070707" pitchFamily="18" charset="2"/>
              </a:rPr>
              <a:t>→</a:t>
            </a:r>
            <a:r>
              <a:rPr lang="el-GR" altLang="el-GR" sz="2200" dirty="0" smtClean="0">
                <a:latin typeface="+mn-lt"/>
              </a:rPr>
              <a:t> </a:t>
            </a:r>
            <a:r>
              <a:rPr lang="en-US" altLang="el-GR" sz="2200" dirty="0">
                <a:latin typeface="+mn-lt"/>
                <a:sym typeface="Wingdings 2" panose="05020102010507070707" pitchFamily="18" charset="2"/>
              </a:rPr>
              <a:t>-COO</a:t>
            </a:r>
            <a:r>
              <a:rPr lang="en-US" altLang="el-GR" sz="2200" baseline="30000" dirty="0">
                <a:latin typeface="+mn-lt"/>
                <a:sym typeface="Wingdings 2" panose="05020102010507070707" pitchFamily="18" charset="2"/>
              </a:rPr>
              <a:t>-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18220" y="4910138"/>
            <a:ext cx="8483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200">
                <a:latin typeface="+mn-lt"/>
              </a:rPr>
              <a:t>Άρα…</a:t>
            </a:r>
          </a:p>
        </p:txBody>
      </p:sp>
    </p:spTree>
    <p:extLst>
      <p:ext uri="{BB962C8B-B14F-4D97-AF65-F5344CB8AC3E}">
        <p14:creationId xmlns:p14="http://schemas.microsoft.com/office/powerpoint/2010/main" val="77885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Αμινοξέα</a:t>
            </a:r>
            <a:br>
              <a:rPr lang="el-GR" dirty="0"/>
            </a:br>
            <a:r>
              <a:rPr lang="el-GR" b="0" dirty="0" err="1"/>
              <a:t>Οξεοβασική</a:t>
            </a:r>
            <a:r>
              <a:rPr lang="el-GR" b="0" dirty="0"/>
              <a:t> συμπεριφορά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n-US" sz="3600" b="0" dirty="0" smtClean="0"/>
              <a:t>2</a:t>
            </a:r>
            <a:r>
              <a:rPr lang="el-GR" sz="36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11</a:t>
            </a:fld>
            <a:endParaRPr lang="el-GR"/>
          </a:p>
        </p:txBody>
      </p:sp>
      <p:sp>
        <p:nvSpPr>
          <p:cNvPr id="6" name="4 - Ορθογώνιο"/>
          <p:cNvSpPr/>
          <p:nvPr/>
        </p:nvSpPr>
        <p:spPr>
          <a:xfrm>
            <a:off x="4356308" y="1569048"/>
            <a:ext cx="4552303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200" dirty="0"/>
              <a:t>Σε</a:t>
            </a:r>
            <a:r>
              <a:rPr lang="en-US" altLang="el-GR" sz="2200" dirty="0"/>
              <a:t>pH&lt;1 </a:t>
            </a:r>
            <a:r>
              <a:rPr lang="el-GR" altLang="el-GR" sz="2200" dirty="0"/>
              <a:t>η </a:t>
            </a:r>
            <a:r>
              <a:rPr lang="el-GR" altLang="el-GR" sz="2200" dirty="0" err="1"/>
              <a:t>αλανίνη</a:t>
            </a:r>
            <a:r>
              <a:rPr lang="el-GR" altLang="el-GR" sz="2200" dirty="0"/>
              <a:t> </a:t>
            </a:r>
            <a:r>
              <a:rPr lang="el-GR" altLang="el-GR" sz="2200" dirty="0" err="1"/>
              <a:t>πρωτονιώνεται</a:t>
            </a:r>
            <a:r>
              <a:rPr lang="el-GR" altLang="el-GR" sz="2200" dirty="0"/>
              <a:t> </a:t>
            </a:r>
            <a:r>
              <a:rPr lang="el-GR" altLang="el-GR" sz="2200" dirty="0" smtClean="0"/>
              <a:t>πλήρως</a:t>
            </a:r>
            <a:endParaRPr lang="el-GR" altLang="el-GR" sz="22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200" dirty="0" smtClean="0"/>
              <a:t>Σε</a:t>
            </a:r>
            <a:r>
              <a:rPr lang="en-US" altLang="el-GR" sz="2200" dirty="0"/>
              <a:t>pH=2.34 </a:t>
            </a:r>
            <a:r>
              <a:rPr lang="el-GR" altLang="el-GR" sz="2200" dirty="0"/>
              <a:t>η </a:t>
            </a:r>
            <a:r>
              <a:rPr lang="el-GR" altLang="el-GR" sz="2200" dirty="0" err="1"/>
              <a:t>αλανίνη</a:t>
            </a:r>
            <a:r>
              <a:rPr lang="el-GR" altLang="el-GR" sz="2200" dirty="0"/>
              <a:t> απαντά ως μίγμα 50:50 της </a:t>
            </a:r>
            <a:r>
              <a:rPr lang="el-GR" altLang="el-GR" sz="2200" dirty="0" err="1"/>
              <a:t>πρωτονιωμένης</a:t>
            </a:r>
            <a:r>
              <a:rPr lang="el-GR" altLang="el-GR" sz="2200" dirty="0"/>
              <a:t> και ουδέτερης </a:t>
            </a:r>
            <a:r>
              <a:rPr lang="en-US" altLang="el-GR" sz="2200" dirty="0" err="1" smtClean="0"/>
              <a:t>Ala</a:t>
            </a:r>
            <a:endParaRPr lang="en-US" altLang="el-GR" sz="22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200" dirty="0" smtClean="0"/>
              <a:t>Σε </a:t>
            </a:r>
            <a:r>
              <a:rPr lang="en-US" altLang="el-GR" sz="2200" dirty="0"/>
              <a:t>pH= 6,00 </a:t>
            </a:r>
            <a:r>
              <a:rPr lang="el-GR" altLang="el-GR" sz="2200" dirty="0"/>
              <a:t>η </a:t>
            </a:r>
            <a:r>
              <a:rPr lang="el-GR" altLang="el-GR" sz="2200" dirty="0" err="1"/>
              <a:t>αλανίνη</a:t>
            </a:r>
            <a:r>
              <a:rPr lang="el-GR" altLang="el-GR" sz="2200" dirty="0"/>
              <a:t> απαντά εξ ολοκλήρου σε ουδέτερη μορφή (δίπολο</a:t>
            </a:r>
            <a:r>
              <a:rPr lang="el-GR" altLang="el-GR" sz="2200" dirty="0" smtClean="0"/>
              <a:t>)</a:t>
            </a:r>
            <a:endParaRPr lang="el-GR" altLang="el-GR" sz="22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200" dirty="0" smtClean="0"/>
              <a:t>Σε </a:t>
            </a:r>
            <a:r>
              <a:rPr lang="en-US" altLang="el-GR" sz="2200" dirty="0"/>
              <a:t>pH= 9,69</a:t>
            </a:r>
            <a:r>
              <a:rPr lang="el-GR" altLang="el-GR" sz="2200" dirty="0"/>
              <a:t> αποτελείται από μίγμα 50:50 ουδέτερης και </a:t>
            </a:r>
            <a:r>
              <a:rPr lang="el-GR" altLang="el-GR" sz="2200" dirty="0" err="1"/>
              <a:t>αποπρωτονιωμένης</a:t>
            </a:r>
            <a:r>
              <a:rPr lang="el-GR" altLang="el-GR" sz="2200" dirty="0"/>
              <a:t> μορφής</a:t>
            </a:r>
          </a:p>
        </p:txBody>
      </p:sp>
      <p:sp>
        <p:nvSpPr>
          <p:cNvPr id="7" name="4 - Ορθογώνιο"/>
          <p:cNvSpPr/>
          <p:nvPr/>
        </p:nvSpPr>
        <p:spPr>
          <a:xfrm>
            <a:off x="467541" y="5749928"/>
            <a:ext cx="3944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Καμπύλη τιτλοδότησης </a:t>
            </a:r>
            <a:r>
              <a:rPr lang="el-GR" sz="2000" dirty="0" err="1">
                <a:solidFill>
                  <a:schemeClr val="tx2">
                    <a:lumMod val="75000"/>
                  </a:schemeClr>
                </a:solidFill>
              </a:rPr>
              <a:t>αλανίνης</a:t>
            </a: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0" y="1364658"/>
            <a:ext cx="3197639" cy="3877299"/>
          </a:xfrm>
          <a:prstGeom prst="rect">
            <a:avLst/>
          </a:prstGeom>
        </p:spPr>
      </p:pic>
      <p:sp>
        <p:nvSpPr>
          <p:cNvPr id="8" name="Rectangle 10"/>
          <p:cNvSpPr/>
          <p:nvPr/>
        </p:nvSpPr>
        <p:spPr>
          <a:xfrm>
            <a:off x="955306" y="5241860"/>
            <a:ext cx="2527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Titration alanine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hlinkClick r:id="rId5"/>
              </a:rPr>
              <a:t>Laghi.l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67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Αμινοξέα</a:t>
            </a:r>
            <a:br>
              <a:rPr lang="el-GR" dirty="0"/>
            </a:br>
            <a:r>
              <a:rPr lang="el-GR" b="0" dirty="0" err="1"/>
              <a:t>Ισοηλεκτρικό</a:t>
            </a:r>
            <a:r>
              <a:rPr lang="el-GR" b="0" dirty="0"/>
              <a:t> σημείο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altLang="el-GR" dirty="0" err="1"/>
              <a:t>pI</a:t>
            </a:r>
            <a:r>
              <a:rPr lang="el-GR" altLang="el-GR" dirty="0"/>
              <a:t> = ½(pKa</a:t>
            </a:r>
            <a:r>
              <a:rPr lang="el-GR" altLang="el-GR" baseline="-25000" dirty="0"/>
              <a:t>1</a:t>
            </a:r>
            <a:r>
              <a:rPr lang="el-GR" altLang="el-GR" dirty="0"/>
              <a:t> + pKa</a:t>
            </a:r>
            <a:r>
              <a:rPr lang="el-GR" altLang="el-GR" baseline="-25000" dirty="0"/>
              <a:t>2</a:t>
            </a:r>
            <a:r>
              <a:rPr lang="el-GR" altLang="el-GR" dirty="0"/>
              <a:t>). </a:t>
            </a:r>
          </a:p>
          <a:p>
            <a:pPr marL="0" indent="0">
              <a:buNone/>
            </a:pPr>
            <a:r>
              <a:rPr lang="el-GR" dirty="0"/>
              <a:t>Στο </a:t>
            </a:r>
            <a:r>
              <a:rPr lang="el-GR" dirty="0" err="1"/>
              <a:t>ισοηλεκτρικό</a:t>
            </a:r>
            <a:r>
              <a:rPr lang="el-GR" dirty="0"/>
              <a:t> σημείο</a:t>
            </a:r>
            <a:r>
              <a:rPr lang="el-GR" dirty="0" smtClean="0"/>
              <a:t>: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κινητικότητα του μορίου είναι </a:t>
            </a:r>
            <a:r>
              <a:rPr lang="el-GR" dirty="0" smtClean="0"/>
              <a:t>μηδενική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 Η διαλυτότητα είναι πολύ </a:t>
            </a:r>
            <a:r>
              <a:rPr lang="el-GR" dirty="0" smtClean="0"/>
              <a:t>μικρή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 Μπορεί να γίνει διαχωρισμός με καθίζηση με ρύθμιση του </a:t>
            </a:r>
            <a:r>
              <a:rPr lang="el-GR" dirty="0" err="1"/>
              <a:t>pH</a:t>
            </a:r>
            <a:r>
              <a:rPr lang="el-GR" dirty="0"/>
              <a:t> στο </a:t>
            </a:r>
            <a:r>
              <a:rPr lang="el-GR" dirty="0" err="1"/>
              <a:t>ισοηλεκτρικό</a:t>
            </a:r>
            <a:r>
              <a:rPr lang="el-GR" dirty="0"/>
              <a:t> </a:t>
            </a:r>
            <a:r>
              <a:rPr lang="el-GR" dirty="0" smtClean="0"/>
              <a:t>σημείο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302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Οπτική ισομέρεια</a:t>
            </a:r>
            <a:br>
              <a:rPr lang="el-GR" dirty="0"/>
            </a:br>
            <a:r>
              <a:rPr lang="el-GR" b="0" dirty="0"/>
              <a:t>D και L στερεοχημική διάταξη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13</a:t>
            </a:fld>
            <a:endParaRPr lang="el-G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6680" y="1791345"/>
            <a:ext cx="4524375" cy="19431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6"/>
          <p:cNvCxnSpPr/>
          <p:nvPr/>
        </p:nvCxnSpPr>
        <p:spPr>
          <a:xfrm rot="10800000" flipV="1">
            <a:off x="6704830" y="1934220"/>
            <a:ext cx="576262" cy="504825"/>
          </a:xfrm>
          <a:prstGeom prst="straightConnector1">
            <a:avLst/>
          </a:prstGeom>
          <a:ln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9"/>
          <p:cNvCxnSpPr/>
          <p:nvPr/>
        </p:nvCxnSpPr>
        <p:spPr>
          <a:xfrm>
            <a:off x="2169342" y="2007245"/>
            <a:ext cx="576263" cy="431800"/>
          </a:xfrm>
          <a:prstGeom prst="straightConnector1">
            <a:avLst/>
          </a:prstGeom>
          <a:ln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209655" y="1646882"/>
            <a:ext cx="1835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200" dirty="0">
                <a:latin typeface="+mn-lt"/>
              </a:rPr>
              <a:t>OH </a:t>
            </a:r>
            <a:r>
              <a:rPr lang="el-GR" altLang="el-GR" sz="2200" dirty="0">
                <a:latin typeface="+mn-lt"/>
              </a:rPr>
              <a:t>δεξιά </a:t>
            </a:r>
            <a:r>
              <a:rPr lang="el-GR" altLang="el-GR" sz="2200" dirty="0">
                <a:latin typeface="Calibri" panose="020F0502020204030204" pitchFamily="34" charset="0"/>
                <a:sym typeface="Wingdings" panose="05000000000000000000" pitchFamily="2" charset="2"/>
              </a:rPr>
              <a:t>→</a:t>
            </a:r>
            <a:r>
              <a:rPr lang="en-US" altLang="el-GR" sz="22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l-GR" sz="2200" b="1" dirty="0">
                <a:solidFill>
                  <a:srgbClr val="820000"/>
                </a:solidFill>
                <a:latin typeface="+mn-lt"/>
              </a:rPr>
              <a:t>D</a:t>
            </a:r>
            <a:endParaRPr lang="el-GR" altLang="el-GR" sz="22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53217" y="1646882"/>
            <a:ext cx="22320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200" dirty="0">
                <a:latin typeface="+mn-lt"/>
              </a:rPr>
              <a:t>OH </a:t>
            </a:r>
            <a:r>
              <a:rPr lang="el-GR" altLang="el-GR" sz="2200" dirty="0">
                <a:latin typeface="+mn-lt"/>
              </a:rPr>
              <a:t>αριστερά </a:t>
            </a:r>
            <a:r>
              <a:rPr lang="el-GR" altLang="el-GR" sz="2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→</a:t>
            </a:r>
            <a:r>
              <a:rPr lang="en-US" altLang="el-GR" sz="22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l-GR" sz="2200" b="1" dirty="0">
                <a:solidFill>
                  <a:srgbClr val="820000"/>
                </a:solidFill>
                <a:latin typeface="+mn-lt"/>
              </a:rPr>
              <a:t>L</a:t>
            </a:r>
            <a:endParaRPr lang="el-GR" altLang="el-GR" sz="2200" b="1" dirty="0">
              <a:solidFill>
                <a:srgbClr val="820000"/>
              </a:solidFill>
              <a:latin typeface="+mn-lt"/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21163"/>
            <a:ext cx="6762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5359400" y="5661025"/>
            <a:ext cx="13262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200" b="1">
                <a:latin typeface="+mn-lt"/>
              </a:rPr>
              <a:t>D-glucose</a:t>
            </a: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21163"/>
            <a:ext cx="762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700338" y="5630526"/>
            <a:ext cx="1511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2200" b="1">
                <a:latin typeface="+mn-lt"/>
              </a:rPr>
              <a:t>L-glucose</a:t>
            </a:r>
          </a:p>
        </p:txBody>
      </p:sp>
    </p:spTree>
    <p:extLst>
      <p:ext uri="{BB962C8B-B14F-4D97-AF65-F5344CB8AC3E}">
        <p14:creationId xmlns:p14="http://schemas.microsoft.com/office/powerpoint/2010/main" val="10771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Αμινοξέα</a:t>
            </a:r>
            <a:br>
              <a:rPr lang="el-GR" dirty="0"/>
            </a:br>
            <a:r>
              <a:rPr lang="el-GR" b="0" dirty="0"/>
              <a:t>(</a:t>
            </a:r>
            <a:r>
              <a:rPr lang="en-US" b="0" dirty="0"/>
              <a:t>D </a:t>
            </a:r>
            <a:r>
              <a:rPr lang="el-GR" b="0" dirty="0"/>
              <a:t>και </a:t>
            </a:r>
            <a:r>
              <a:rPr lang="en-US" b="0" dirty="0"/>
              <a:t>L </a:t>
            </a:r>
            <a:r>
              <a:rPr lang="el-GR" b="0" dirty="0"/>
              <a:t>στερεοχημική διαμόρφωση)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14</a:t>
            </a:fld>
            <a:endParaRPr lang="el-GR"/>
          </a:p>
        </p:txBody>
      </p:sp>
      <p:graphicFrame>
        <p:nvGraphicFramePr>
          <p:cNvPr id="5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518036"/>
              </p:ext>
            </p:extLst>
          </p:nvPr>
        </p:nvGraphicFramePr>
        <p:xfrm>
          <a:off x="279714" y="1690601"/>
          <a:ext cx="369570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Εικόνα Bitmap" r:id="rId3" imgW="3695760" imgH="2000160" progId="Paint.Picture">
                  <p:embed/>
                </p:oleObj>
              </mc:Choice>
              <mc:Fallback>
                <p:oleObj name="Εικόνα Bitmap" r:id="rId3" imgW="3695760" imgH="200016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4" y="1690601"/>
                        <a:ext cx="369570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83054" y="3840021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>
                <a:latin typeface="+mn-lt"/>
              </a:rPr>
              <a:t>L</a:t>
            </a:r>
            <a:r>
              <a:rPr lang="el-GR" altLang="el-GR" sz="2000">
                <a:latin typeface="+mn-lt"/>
              </a:rPr>
              <a:t>-αλανίνη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9804" y="3840021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 dirty="0">
                <a:latin typeface="+mn-lt"/>
              </a:rPr>
              <a:t>D</a:t>
            </a:r>
            <a:r>
              <a:rPr lang="el-GR" altLang="el-GR" sz="2000" dirty="0">
                <a:latin typeface="+mn-lt"/>
              </a:rPr>
              <a:t>-</a:t>
            </a:r>
            <a:r>
              <a:rPr lang="el-GR" altLang="el-GR" sz="2000" dirty="0" err="1">
                <a:latin typeface="+mn-lt"/>
              </a:rPr>
              <a:t>αλανίνη</a:t>
            </a:r>
            <a:endParaRPr lang="el-GR" altLang="el-GR" sz="2000" dirty="0">
              <a:latin typeface="+mn-lt"/>
            </a:endParaRPr>
          </a:p>
        </p:txBody>
      </p:sp>
      <p:pic>
        <p:nvPicPr>
          <p:cNvPr id="8" name="Picture 5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65" y="1531796"/>
            <a:ext cx="3810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/>
          <p:nvPr/>
        </p:nvSpPr>
        <p:spPr>
          <a:xfrm>
            <a:off x="5441007" y="4281675"/>
            <a:ext cx="2527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7"/>
              </a:rPr>
              <a:t>D+L-Alanine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hlinkClick r:id="rId8"/>
              </a:rPr>
              <a:t>Termininja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429079" y="5388242"/>
            <a:ext cx="6854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dirty="0"/>
              <a:t>Τα φυσικά αμινοξέα είναι </a:t>
            </a:r>
            <a:r>
              <a:rPr lang="en-US" altLang="el-GR" sz="2400" dirty="0"/>
              <a:t>L</a:t>
            </a:r>
            <a:r>
              <a:rPr lang="el-GR" altLang="el-GR" sz="2400" dirty="0"/>
              <a:t> στερεοχημικής διάταξης</a:t>
            </a:r>
          </a:p>
        </p:txBody>
      </p:sp>
    </p:spTree>
    <p:extLst>
      <p:ext uri="{BB962C8B-B14F-4D97-AF65-F5344CB8AC3E}">
        <p14:creationId xmlns:p14="http://schemas.microsoft.com/office/powerpoint/2010/main" val="5697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Ανίχνευση αμινοξέων</a:t>
            </a:r>
            <a:br>
              <a:rPr lang="el-GR" dirty="0"/>
            </a:br>
            <a:r>
              <a:rPr lang="el-GR" dirty="0"/>
              <a:t>Αντίδραση </a:t>
            </a:r>
            <a:r>
              <a:rPr lang="el-GR" dirty="0" err="1" smtClean="0"/>
              <a:t>νινυδρίνης</a:t>
            </a:r>
            <a:r>
              <a:rPr lang="en-US" dirty="0" smtClean="0"/>
              <a:t> </a:t>
            </a:r>
            <a:r>
              <a:rPr lang="en-US" sz="3600" b="0" dirty="0" smtClean="0"/>
              <a:t>(1 </a:t>
            </a:r>
            <a:r>
              <a:rPr lang="el-GR" sz="3600" b="0" dirty="0" smtClean="0"/>
              <a:t>από 3)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15</a:t>
            </a:fld>
            <a:endParaRPr lang="el-GR"/>
          </a:p>
        </p:txBody>
      </p:sp>
      <p:pic>
        <p:nvPicPr>
          <p:cNvPr id="5" name="Picture 7" descr="File:Ninhydrin Reaction Mechanism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82" y="1343520"/>
            <a:ext cx="5512051" cy="348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54207" y="5523252"/>
            <a:ext cx="71058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dirty="0">
                <a:sym typeface="Wingdings 2" panose="05020102010507070707" pitchFamily="18" charset="2"/>
              </a:rPr>
              <a:t>Ανίχνευση </a:t>
            </a:r>
            <a:r>
              <a:rPr lang="el-GR" altLang="el-GR" sz="2400" dirty="0" smtClean="0">
                <a:sym typeface="Wingdings 2" panose="05020102010507070707" pitchFamily="18" charset="2"/>
              </a:rPr>
              <a:t>αμινοξέων</a:t>
            </a:r>
            <a:r>
              <a:rPr lang="en-US" altLang="el-GR" sz="2400" dirty="0" smtClean="0">
                <a:sym typeface="Wingdings 2" panose="05020102010507070707" pitchFamily="18" charset="2"/>
              </a:rPr>
              <a:t>.</a:t>
            </a:r>
            <a:endParaRPr lang="el-GR" altLang="el-GR" sz="2400" dirty="0">
              <a:sym typeface="Wingdings 2" panose="05020102010507070707" pitchFamily="18" charset="2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sym typeface="Wingdings 2" panose="05020102010507070707" pitchFamily="18" charset="2"/>
              </a:rPr>
              <a:t>Ποσοτικός </a:t>
            </a:r>
            <a:r>
              <a:rPr lang="el-GR" altLang="el-GR" sz="2400" dirty="0">
                <a:sym typeface="Wingdings 2" panose="05020102010507070707" pitchFamily="18" charset="2"/>
              </a:rPr>
              <a:t>προσδιορισμός </a:t>
            </a:r>
            <a:r>
              <a:rPr lang="el-GR" altLang="el-GR" sz="2400" dirty="0" err="1" smtClean="0">
                <a:sym typeface="Wingdings 2" panose="05020102010507070707" pitchFamily="18" charset="2"/>
              </a:rPr>
              <a:t>φασματοφωτομετρικά</a:t>
            </a:r>
            <a:r>
              <a:rPr lang="en-US" altLang="el-GR" sz="2400" dirty="0" smtClean="0">
                <a:sym typeface="Wingdings 2" panose="05020102010507070707" pitchFamily="18" charset="2"/>
              </a:rPr>
              <a:t>.</a:t>
            </a:r>
            <a:endParaRPr lang="el-GR" altLang="el-GR" sz="2400" dirty="0">
              <a:sym typeface="Wingdings 2" panose="05020102010507070707" pitchFamily="18" charset="2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659563" y="5084763"/>
            <a:ext cx="19593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200" b="1" dirty="0">
                <a:solidFill>
                  <a:srgbClr val="820000"/>
                </a:solidFill>
              </a:rPr>
              <a:t>Ιώδες προϊόν</a:t>
            </a:r>
          </a:p>
        </p:txBody>
      </p:sp>
    </p:spTree>
    <p:extLst>
      <p:ext uri="{BB962C8B-B14F-4D97-AF65-F5344CB8AC3E}">
        <p14:creationId xmlns:p14="http://schemas.microsoft.com/office/powerpoint/2010/main" val="22534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Ανίχνευση αμινοξέων</a:t>
            </a:r>
            <a:br>
              <a:rPr lang="el-GR" dirty="0"/>
            </a:br>
            <a:r>
              <a:rPr lang="el-GR" dirty="0"/>
              <a:t>Αντίδραση </a:t>
            </a:r>
            <a:r>
              <a:rPr lang="el-GR" dirty="0" err="1"/>
              <a:t>νινυδρίνης</a:t>
            </a:r>
            <a:r>
              <a:rPr lang="en-US" dirty="0"/>
              <a:t> </a:t>
            </a: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>
                <a:sym typeface="Wingdings 2" panose="05020102010507070707" pitchFamily="18" charset="2"/>
              </a:rPr>
              <a:t>Στην περίπτωση της </a:t>
            </a:r>
            <a:r>
              <a:rPr lang="el-GR" altLang="el-GR" dirty="0" err="1">
                <a:sym typeface="Wingdings 2" panose="05020102010507070707" pitchFamily="18" charset="2"/>
              </a:rPr>
              <a:t>προλίνης</a:t>
            </a:r>
            <a:r>
              <a:rPr lang="en-US" altLang="el-GR" dirty="0">
                <a:sym typeface="Wingdings 2" panose="05020102010507070707" pitchFamily="18" charset="2"/>
              </a:rPr>
              <a:t> </a:t>
            </a:r>
            <a:r>
              <a:rPr lang="el-GR" altLang="el-GR" dirty="0">
                <a:sym typeface="Wingdings 2" panose="05020102010507070707" pitchFamily="18" charset="2"/>
              </a:rPr>
              <a:t>και της </a:t>
            </a:r>
            <a:r>
              <a:rPr lang="el-GR" altLang="el-GR" dirty="0" err="1">
                <a:sym typeface="Wingdings 2" panose="05020102010507070707" pitchFamily="18" charset="2"/>
              </a:rPr>
              <a:t>υδροξυπρολίνης</a:t>
            </a:r>
            <a:r>
              <a:rPr lang="el-GR" altLang="el-GR" dirty="0">
                <a:sym typeface="Wingdings 2" panose="05020102010507070707" pitchFamily="18" charset="2"/>
              </a:rPr>
              <a:t> σχηματίζεται παράγωγο κίτρινου</a:t>
            </a:r>
            <a:r>
              <a:rPr lang="en-US" altLang="el-GR" dirty="0">
                <a:sym typeface="Wingdings 2" panose="05020102010507070707" pitchFamily="18" charset="2"/>
              </a:rPr>
              <a:t> </a:t>
            </a:r>
            <a:r>
              <a:rPr lang="el-GR" altLang="el-GR" dirty="0">
                <a:sym typeface="Wingdings 2" panose="05020102010507070707" pitchFamily="18" charset="2"/>
              </a:rPr>
              <a:t>χρώματος λόγω απουσίας </a:t>
            </a:r>
            <a:r>
              <a:rPr lang="el-GR" altLang="el-GR" dirty="0" err="1">
                <a:sym typeface="Wingdings 2" panose="05020102010507070707" pitchFamily="18" charset="2"/>
              </a:rPr>
              <a:t>πρωτοταγούς</a:t>
            </a:r>
            <a:r>
              <a:rPr lang="el-GR" altLang="el-GR" dirty="0">
                <a:sym typeface="Wingdings 2" panose="05020102010507070707" pitchFamily="18" charset="2"/>
              </a:rPr>
              <a:t> </a:t>
            </a:r>
            <a:r>
              <a:rPr lang="el-GR" altLang="el-GR" dirty="0" err="1" smtClean="0">
                <a:sym typeface="Wingdings 2" panose="05020102010507070707" pitchFamily="18" charset="2"/>
              </a:rPr>
              <a:t>αμινομάδας</a:t>
            </a:r>
            <a:r>
              <a:rPr lang="en-US" altLang="el-GR" dirty="0" smtClean="0">
                <a:sym typeface="Wingdings 2" panose="05020102010507070707" pitchFamily="18" charset="2"/>
              </a:rPr>
              <a:t>.</a:t>
            </a:r>
            <a:endParaRPr lang="el-GR" altLang="el-GR" dirty="0">
              <a:sym typeface="Wingdings 2" panose="05020102010507070707" pitchFamily="18" charset="2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16</a:t>
            </a:fld>
            <a:endParaRPr lang="el-G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" y="2601013"/>
            <a:ext cx="82264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2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Ανίχνευση αμινοξέων</a:t>
            </a:r>
            <a:br>
              <a:rPr lang="el-GR" dirty="0"/>
            </a:br>
            <a:r>
              <a:rPr lang="el-GR" dirty="0"/>
              <a:t>Αντίδραση </a:t>
            </a:r>
            <a:r>
              <a:rPr lang="el-GR" dirty="0" err="1"/>
              <a:t>νινυδρίνης</a:t>
            </a:r>
            <a:r>
              <a:rPr lang="en-US" dirty="0"/>
              <a:t> </a:t>
            </a:r>
            <a:r>
              <a:rPr lang="en-US" sz="3600" b="0" dirty="0" smtClean="0"/>
              <a:t>(</a:t>
            </a:r>
            <a:r>
              <a:rPr lang="el-GR" sz="3600" b="0" dirty="0" smtClean="0"/>
              <a:t>3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2270729"/>
          </a:xfrm>
        </p:spPr>
        <p:txBody>
          <a:bodyPr>
            <a:normAutofit lnSpcReduction="10000"/>
          </a:bodyPr>
          <a:lstStyle/>
          <a:p>
            <a:r>
              <a:rPr lang="el-GR" altLang="el-GR" dirty="0">
                <a:sym typeface="Wingdings 2" panose="05020102010507070707" pitchFamily="18" charset="2"/>
              </a:rPr>
              <a:t>Με την προσθήκη π. ΗΝΟ</a:t>
            </a:r>
            <a:r>
              <a:rPr lang="el-GR" altLang="el-GR" baseline="-25000" dirty="0">
                <a:sym typeface="Wingdings 2" panose="05020102010507070707" pitchFamily="18" charset="2"/>
              </a:rPr>
              <a:t>3</a:t>
            </a:r>
            <a:r>
              <a:rPr lang="el-GR" altLang="el-GR" dirty="0">
                <a:sym typeface="Wingdings 2" panose="05020102010507070707" pitchFamily="18" charset="2"/>
              </a:rPr>
              <a:t> σε διάλυμα </a:t>
            </a:r>
            <a:r>
              <a:rPr lang="el-GR" altLang="el-GR" dirty="0" err="1">
                <a:sym typeface="Wingdings 2" panose="05020102010507070707" pitchFamily="18" charset="2"/>
              </a:rPr>
              <a:t>πρωτεϊνης</a:t>
            </a:r>
            <a:r>
              <a:rPr lang="el-GR" altLang="el-GR" dirty="0">
                <a:sym typeface="Wingdings 2" panose="05020102010507070707" pitchFamily="18" charset="2"/>
              </a:rPr>
              <a:t> εμφανίζεται κίτρινο</a:t>
            </a:r>
            <a:r>
              <a:rPr lang="en-US" altLang="el-GR" dirty="0">
                <a:sym typeface="Wingdings 2" panose="05020102010507070707" pitchFamily="18" charset="2"/>
              </a:rPr>
              <a:t> </a:t>
            </a:r>
            <a:r>
              <a:rPr lang="el-GR" altLang="el-GR" dirty="0">
                <a:sym typeface="Wingdings 2" panose="05020102010507070707" pitchFamily="18" charset="2"/>
              </a:rPr>
              <a:t>χρώμα, το οποίο μετατρέπεται σε πορτοκαλί</a:t>
            </a:r>
            <a:r>
              <a:rPr lang="en-US" altLang="el-GR" dirty="0">
                <a:sym typeface="Wingdings 2" panose="05020102010507070707" pitchFamily="18" charset="2"/>
              </a:rPr>
              <a:t> </a:t>
            </a:r>
            <a:r>
              <a:rPr lang="el-GR" altLang="el-GR" dirty="0">
                <a:sym typeface="Wingdings 2" panose="05020102010507070707" pitchFamily="18" charset="2"/>
              </a:rPr>
              <a:t>με την προσθήκη </a:t>
            </a:r>
            <a:r>
              <a:rPr lang="el-GR" altLang="el-GR" dirty="0" err="1">
                <a:sym typeface="Wingdings 2" panose="05020102010507070707" pitchFamily="18" charset="2"/>
              </a:rPr>
              <a:t>αλκάλεως</a:t>
            </a:r>
            <a:r>
              <a:rPr lang="el-GR" altLang="el-GR" dirty="0">
                <a:sym typeface="Wingdings 2" panose="05020102010507070707" pitchFamily="18" charset="2"/>
              </a:rPr>
              <a:t> ή αμμωνίας</a:t>
            </a:r>
            <a:r>
              <a:rPr lang="en-US" altLang="el-GR" dirty="0">
                <a:sym typeface="Wingdings 2" panose="05020102010507070707" pitchFamily="18" charset="2"/>
              </a:rPr>
              <a:t>.</a:t>
            </a:r>
            <a:endParaRPr lang="el-GR" altLang="el-GR" dirty="0">
              <a:sym typeface="Wingdings 2" panose="05020102010507070707" pitchFamily="18" charset="2"/>
            </a:endParaRPr>
          </a:p>
          <a:p>
            <a:r>
              <a:rPr lang="el-GR" altLang="el-GR" dirty="0" smtClean="0">
                <a:sym typeface="Wingdings 2" panose="05020102010507070707" pitchFamily="18" charset="2"/>
              </a:rPr>
              <a:t>Η </a:t>
            </a:r>
            <a:r>
              <a:rPr lang="el-GR" altLang="el-GR" dirty="0">
                <a:sym typeface="Wingdings 2" panose="05020102010507070707" pitchFamily="18" charset="2"/>
              </a:rPr>
              <a:t>αντίδραση οφείλεται στη νίτρωση του αρωματικού πυρήνα των αμινοξέων </a:t>
            </a:r>
            <a:r>
              <a:rPr lang="el-GR" altLang="el-GR" dirty="0" err="1">
                <a:sym typeface="Wingdings 2" panose="05020102010507070707" pitchFamily="18" charset="2"/>
              </a:rPr>
              <a:t>τυροσίνη</a:t>
            </a:r>
            <a:r>
              <a:rPr lang="el-GR" altLang="el-GR" dirty="0">
                <a:sym typeface="Wingdings 2" panose="05020102010507070707" pitchFamily="18" charset="2"/>
              </a:rPr>
              <a:t>, </a:t>
            </a:r>
            <a:r>
              <a:rPr lang="el-GR" altLang="el-GR" dirty="0" err="1">
                <a:sym typeface="Wingdings 2" panose="05020102010507070707" pitchFamily="18" charset="2"/>
              </a:rPr>
              <a:t>τρυπτοφάνη</a:t>
            </a:r>
            <a:r>
              <a:rPr lang="el-GR" altLang="el-GR" dirty="0">
                <a:sym typeface="Wingdings 2" panose="05020102010507070707" pitchFamily="18" charset="2"/>
              </a:rPr>
              <a:t> και </a:t>
            </a:r>
            <a:r>
              <a:rPr lang="el-GR" altLang="el-GR" dirty="0" err="1">
                <a:sym typeface="Wingdings 2" panose="05020102010507070707" pitchFamily="18" charset="2"/>
              </a:rPr>
              <a:t>φαινυλαλανίνη</a:t>
            </a:r>
            <a:r>
              <a:rPr lang="en-US" altLang="el-GR" dirty="0">
                <a:sym typeface="Wingdings 2" panose="05020102010507070707" pitchFamily="18" charset="2"/>
              </a:rPr>
              <a:t>.</a:t>
            </a:r>
            <a:endParaRPr lang="el-GR" altLang="el-GR" dirty="0">
              <a:sym typeface="Wingdings 2" panose="05020102010507070707" pitchFamily="18" charset="2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17</a:t>
            </a:fld>
            <a:endParaRPr lang="el-G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6" y="3638873"/>
            <a:ext cx="81597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79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Πεπτίδια </a:t>
            </a:r>
            <a:r>
              <a:rPr lang="el-GR" sz="3200" b="0" dirty="0" smtClean="0"/>
              <a:t>(1 από 6)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18</a:t>
            </a:fld>
            <a:endParaRPr lang="el-GR"/>
          </a:p>
        </p:txBody>
      </p:sp>
      <p:pic>
        <p:nvPicPr>
          <p:cNvPr id="5" name="Picture 5" descr="File:Peptidformationball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75" y="1172459"/>
            <a:ext cx="5583326" cy="457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/>
        </p:nvSpPr>
        <p:spPr>
          <a:xfrm>
            <a:off x="3639366" y="5821132"/>
            <a:ext cx="3005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Peptidformationball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hlinkClick r:id="rId5"/>
              </a:rPr>
              <a:t>YassineMrab</a:t>
            </a:r>
            <a:r>
              <a:rPr lang="en-US" sz="1200" dirty="0" smtClean="0">
                <a:solidFill>
                  <a:prstClr val="black"/>
                </a:solidFill>
              </a:rPr>
              <a:t>et</a:t>
            </a:r>
            <a:r>
              <a:rPr lang="el-GR" sz="1200" dirty="0" smtClean="0">
                <a:solidFill>
                  <a:prstClr val="black"/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578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Πεπτίδια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19</a:t>
            </a:fld>
            <a:endParaRPr lang="el-GR"/>
          </a:p>
        </p:txBody>
      </p:sp>
      <p:pic>
        <p:nvPicPr>
          <p:cNvPr id="5" name="Picture 5" descr="File:Protein-primary-structu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59" y="1223147"/>
            <a:ext cx="4754027" cy="291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7377" y="4545695"/>
            <a:ext cx="682309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dirty="0" smtClean="0">
                <a:latin typeface="+mn-lt"/>
              </a:rPr>
              <a:t>ν </a:t>
            </a:r>
            <a:r>
              <a:rPr lang="el-GR" altLang="el-GR" sz="2200" dirty="0">
                <a:latin typeface="+mn-lt"/>
              </a:rPr>
              <a:t>αμινοξέα </a:t>
            </a:r>
            <a:r>
              <a:rPr lang="el-GR" altLang="el-GR" sz="2200" dirty="0">
                <a:latin typeface="+mn-lt"/>
                <a:sym typeface="Wingdings" panose="05000000000000000000" pitchFamily="2" charset="2"/>
              </a:rPr>
              <a:t> ν-1 </a:t>
            </a:r>
            <a:r>
              <a:rPr lang="el-GR" altLang="el-GR" sz="2200" dirty="0" err="1">
                <a:latin typeface="+mn-lt"/>
                <a:sym typeface="Wingdings" panose="05000000000000000000" pitchFamily="2" charset="2"/>
              </a:rPr>
              <a:t>πεπτιδικούς</a:t>
            </a:r>
            <a:r>
              <a:rPr lang="el-GR" altLang="el-GR" sz="2200" dirty="0">
                <a:latin typeface="+mn-lt"/>
                <a:sym typeface="Wingdings" panose="05000000000000000000" pitchFamily="2" charset="2"/>
              </a:rPr>
              <a:t> δεσμούς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200" dirty="0" err="1" smtClean="0">
                <a:latin typeface="+mn-lt"/>
              </a:rPr>
              <a:t>καρβοξυ</a:t>
            </a:r>
            <a:r>
              <a:rPr lang="el-GR" altLang="el-GR" sz="2200" dirty="0" smtClean="0">
                <a:latin typeface="+mn-lt"/>
              </a:rPr>
              <a:t>-τελικό </a:t>
            </a:r>
            <a:r>
              <a:rPr lang="el-GR" altLang="el-GR" sz="2200" dirty="0" err="1">
                <a:latin typeface="+mn-lt"/>
              </a:rPr>
              <a:t>αμινοξύ</a:t>
            </a:r>
            <a:r>
              <a:rPr lang="el-GR" altLang="el-GR" sz="2200" dirty="0">
                <a:latin typeface="+mn-lt"/>
              </a:rPr>
              <a:t> ή </a:t>
            </a:r>
            <a:r>
              <a:rPr lang="en-US" altLang="el-GR" sz="2200" dirty="0">
                <a:latin typeface="+mn-lt"/>
              </a:rPr>
              <a:t>C-</a:t>
            </a:r>
            <a:r>
              <a:rPr lang="el-GR" altLang="el-GR" sz="2200" dirty="0">
                <a:latin typeface="+mn-lt"/>
              </a:rPr>
              <a:t>τελικό </a:t>
            </a:r>
            <a:r>
              <a:rPr lang="el-GR" altLang="el-GR" sz="2200" dirty="0" err="1" smtClean="0">
                <a:latin typeface="+mn-lt"/>
              </a:rPr>
              <a:t>αμινοξύ</a:t>
            </a:r>
            <a:endParaRPr lang="en-US" altLang="el-GR" sz="2200" dirty="0">
              <a:latin typeface="+mn-lt"/>
            </a:endParaRPr>
          </a:p>
          <a:p>
            <a:pPr marL="355600" eaLnBrk="1" hangingPunct="1">
              <a:spcBef>
                <a:spcPct val="50000"/>
              </a:spcBef>
            </a:pPr>
            <a:r>
              <a:rPr lang="el-GR" altLang="el-GR" sz="2200" dirty="0" err="1" smtClean="0">
                <a:latin typeface="+mn-lt"/>
              </a:rPr>
              <a:t>αμινο</a:t>
            </a:r>
            <a:r>
              <a:rPr lang="el-GR" altLang="el-GR" sz="2200" dirty="0" smtClean="0">
                <a:latin typeface="+mn-lt"/>
              </a:rPr>
              <a:t>-τελικό </a:t>
            </a:r>
            <a:r>
              <a:rPr lang="el-GR" altLang="el-GR" sz="2200" dirty="0" err="1">
                <a:latin typeface="+mn-lt"/>
              </a:rPr>
              <a:t>αμινοξύ</a:t>
            </a:r>
            <a:r>
              <a:rPr lang="el-GR" altLang="el-GR" sz="2200" dirty="0">
                <a:latin typeface="+mn-lt"/>
              </a:rPr>
              <a:t> ή Ν-τελικό </a:t>
            </a:r>
            <a:r>
              <a:rPr lang="el-GR" altLang="el-GR" sz="2200" dirty="0" err="1">
                <a:latin typeface="+mn-lt"/>
              </a:rPr>
              <a:t>αμινοξύ</a:t>
            </a:r>
            <a:endParaRPr lang="el-GR" altLang="el-GR" sz="2200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6293" y="1631362"/>
            <a:ext cx="34956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200" dirty="0">
                <a:latin typeface="+mn-lt"/>
              </a:rPr>
              <a:t>πεπτίδιο</a:t>
            </a:r>
            <a:r>
              <a:rPr lang="en-US" altLang="el-GR" sz="2200" dirty="0">
                <a:latin typeface="+mn-lt"/>
              </a:rPr>
              <a:t> (&lt; 50 </a:t>
            </a:r>
            <a:r>
              <a:rPr lang="el-GR" altLang="el-GR" sz="2200" dirty="0">
                <a:latin typeface="+mn-lt"/>
              </a:rPr>
              <a:t>αμινοξέα</a:t>
            </a:r>
            <a:r>
              <a:rPr lang="en-US" altLang="el-GR" sz="2200" dirty="0">
                <a:latin typeface="+mn-lt"/>
              </a:rPr>
              <a:t>)</a:t>
            </a:r>
          </a:p>
          <a:p>
            <a:pPr eaLnBrk="1" hangingPunct="1"/>
            <a:r>
              <a:rPr lang="el-GR" altLang="el-GR" sz="2200" dirty="0" err="1">
                <a:latin typeface="+mn-lt"/>
              </a:rPr>
              <a:t>πρωτεϊνη</a:t>
            </a:r>
            <a:r>
              <a:rPr lang="en-US" altLang="el-GR" sz="2200" dirty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>
                <a:latin typeface="+mn-lt"/>
              </a:rPr>
              <a:t>(&gt; 50 </a:t>
            </a:r>
            <a:r>
              <a:rPr lang="el-GR" altLang="el-GR" sz="2200" dirty="0">
                <a:latin typeface="+mn-lt"/>
              </a:rPr>
              <a:t>αμινοξέα</a:t>
            </a:r>
            <a:r>
              <a:rPr lang="en-US" altLang="el-GR" sz="2200" dirty="0">
                <a:latin typeface="+mn-lt"/>
              </a:rPr>
              <a:t>)</a:t>
            </a:r>
          </a:p>
        </p:txBody>
      </p:sp>
      <p:sp>
        <p:nvSpPr>
          <p:cNvPr id="8" name="Rectangle 10"/>
          <p:cNvSpPr/>
          <p:nvPr/>
        </p:nvSpPr>
        <p:spPr>
          <a:xfrm>
            <a:off x="5911913" y="4270708"/>
            <a:ext cx="2774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Protein-primary-structure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 </a:t>
            </a:r>
            <a:r>
              <a:rPr lang="en-US" sz="1200" dirty="0" err="1" smtClean="0">
                <a:solidFill>
                  <a:prstClr val="black"/>
                </a:solidFill>
                <a:hlinkClick r:id="rId5"/>
              </a:rPr>
              <a:t>jhc</a:t>
            </a:r>
            <a:r>
              <a:rPr lang="el-GR" sz="1200" dirty="0" smtClean="0">
                <a:solidFill>
                  <a:prstClr val="black"/>
                </a:solidFill>
                <a:hlinkClick r:id="rId5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300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 Amino Acids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5201216" cy="73164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Παρακολουθείστε το παρακάτω βίντεο</a:t>
            </a:r>
            <a:r>
              <a:rPr lang="en-US" dirty="0" smtClean="0"/>
              <a:t>: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</a:t>
            </a:fld>
            <a:endParaRPr lang="el-GR"/>
          </a:p>
        </p:txBody>
      </p:sp>
      <p:pic>
        <p:nvPicPr>
          <p:cNvPr id="5" name="Εικόνα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1846908"/>
            <a:ext cx="537394" cy="537394"/>
          </a:xfrm>
          <a:prstGeom prst="rect">
            <a:avLst/>
          </a:prstGeom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198076" y="1846908"/>
            <a:ext cx="5718772" cy="731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SzPct val="100000"/>
              <a:buFont typeface="Courier New" pitchFamily="49"/>
              <a:buChar char="o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2"/>
              </a:rPr>
              <a:t>Memorize the 20 Amino Acids in 9 Minutes 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2841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Πεπτίδια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Προστασία αμινομάδας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20</a:t>
            </a:fld>
            <a:endParaRPr lang="el-G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" y="2348791"/>
            <a:ext cx="7036557" cy="328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5632543" y="1378437"/>
            <a:ext cx="31945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000" dirty="0" err="1"/>
              <a:t>Αμινομάδες</a:t>
            </a:r>
            <a:r>
              <a:rPr lang="el-GR" altLang="el-GR" sz="2000" dirty="0"/>
              <a:t> προστατεύονται με τη μορφή </a:t>
            </a:r>
            <a:r>
              <a:rPr lang="en-US" altLang="el-GR" sz="2000" dirty="0" err="1"/>
              <a:t>tert</a:t>
            </a:r>
            <a:r>
              <a:rPr lang="en-US" altLang="el-GR" sz="2000" dirty="0"/>
              <a:t>-</a:t>
            </a:r>
            <a:r>
              <a:rPr lang="el-GR" altLang="el-GR" sz="2000" dirty="0" err="1"/>
              <a:t>βουτοξυκαρβονυλοαμιδικών</a:t>
            </a:r>
            <a:r>
              <a:rPr lang="el-GR" altLang="el-GR" sz="2000" dirty="0"/>
              <a:t> παραγώγων(ΒΟ</a:t>
            </a:r>
            <a:r>
              <a:rPr lang="en-US" altLang="el-GR" sz="2000" dirty="0"/>
              <a:t>C)</a:t>
            </a: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120202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Πεπτίδια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831228"/>
          </a:xfrm>
        </p:spPr>
        <p:txBody>
          <a:bodyPr/>
          <a:lstStyle/>
          <a:p>
            <a:r>
              <a:rPr lang="el-GR" dirty="0"/>
              <a:t>Προστασία </a:t>
            </a:r>
            <a:r>
              <a:rPr lang="el-GR" dirty="0" err="1"/>
              <a:t>καρβοξυλομάδας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21</a:t>
            </a:fld>
            <a:endParaRPr lang="el-GR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6" y="3250898"/>
            <a:ext cx="8024729" cy="15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5576935" y="2094385"/>
            <a:ext cx="356706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000" dirty="0" err="1" smtClean="0"/>
              <a:t>Καρβοξυλομάδες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προστατεύονται με </a:t>
            </a:r>
            <a:r>
              <a:rPr lang="el-GR" altLang="el-GR" dirty="0"/>
              <a:t>μετατροπή σε </a:t>
            </a:r>
            <a:r>
              <a:rPr lang="el-GR" altLang="el-GR" dirty="0" err="1"/>
              <a:t>μεθυλο</a:t>
            </a:r>
            <a:r>
              <a:rPr lang="el-GR" altLang="el-GR" dirty="0"/>
              <a:t>- ή </a:t>
            </a:r>
            <a:r>
              <a:rPr lang="el-GR" altLang="el-GR" dirty="0" err="1"/>
              <a:t>βενζυλο</a:t>
            </a:r>
            <a:r>
              <a:rPr lang="el-GR" altLang="el-GR" dirty="0"/>
              <a:t>-εστέρες</a:t>
            </a:r>
          </a:p>
        </p:txBody>
      </p:sp>
    </p:spTree>
    <p:extLst>
      <p:ext uri="{BB962C8B-B14F-4D97-AF65-F5344CB8AC3E}">
        <p14:creationId xmlns:p14="http://schemas.microsoft.com/office/powerpoint/2010/main" val="39945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Πεπτίδια </a:t>
            </a:r>
            <a:r>
              <a:rPr lang="el-GR" sz="3200" b="0" dirty="0" smtClean="0"/>
              <a:t>(5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Ανίχνευση </a:t>
            </a:r>
            <a:r>
              <a:rPr lang="el-GR" dirty="0" err="1"/>
              <a:t>πεπτιδικού</a:t>
            </a:r>
            <a:r>
              <a:rPr lang="el-GR" dirty="0"/>
              <a:t> </a:t>
            </a:r>
            <a:r>
              <a:rPr lang="el-GR" dirty="0" smtClean="0"/>
              <a:t>δεσμού</a:t>
            </a:r>
            <a:r>
              <a:rPr lang="en-US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Δοκιμή </a:t>
            </a:r>
            <a:r>
              <a:rPr lang="el-GR" dirty="0" err="1"/>
              <a:t>διουρίας</a:t>
            </a:r>
            <a:r>
              <a:rPr lang="el-GR" dirty="0"/>
              <a:t> (</a:t>
            </a:r>
            <a:r>
              <a:rPr lang="en-US" dirty="0"/>
              <a:t>Biuret test</a:t>
            </a:r>
            <a:r>
              <a:rPr lang="en-US" dirty="0" smtClean="0"/>
              <a:t>).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l-GR" altLang="el-GR" dirty="0">
                <a:sym typeface="Wingdings 2" panose="05020102010507070707" pitchFamily="18" charset="2"/>
              </a:rPr>
              <a:t>Ανίχνευση </a:t>
            </a:r>
            <a:r>
              <a:rPr lang="el-GR" altLang="el-GR" dirty="0" err="1">
                <a:sym typeface="Wingdings 2" panose="05020102010507070707" pitchFamily="18" charset="2"/>
              </a:rPr>
              <a:t>πεπτιδικού</a:t>
            </a:r>
            <a:r>
              <a:rPr lang="el-GR" altLang="el-GR" dirty="0">
                <a:sym typeface="Wingdings 2" panose="05020102010507070707" pitchFamily="18" charset="2"/>
              </a:rPr>
              <a:t> δεσμού </a:t>
            </a:r>
            <a:r>
              <a:rPr lang="en-US" altLang="el-GR" sz="1800" dirty="0">
                <a:sym typeface="Wingdings 2" panose="05020102010507070707" pitchFamily="18" charset="2"/>
              </a:rPr>
              <a:t>(</a:t>
            </a:r>
            <a:r>
              <a:rPr lang="el-GR" altLang="el-GR" sz="1800" dirty="0">
                <a:sym typeface="Wingdings 2" panose="05020102010507070707" pitchFamily="18" charset="2"/>
              </a:rPr>
              <a:t>τουλάχιστο 3 </a:t>
            </a:r>
            <a:r>
              <a:rPr lang="el-GR" altLang="el-GR" sz="1800" dirty="0" err="1">
                <a:sym typeface="Wingdings 2" panose="05020102010507070707" pitchFamily="18" charset="2"/>
              </a:rPr>
              <a:t>πεπτιδικοί</a:t>
            </a:r>
            <a:r>
              <a:rPr lang="el-GR" altLang="el-GR" sz="1800" dirty="0">
                <a:sym typeface="Wingdings 2" panose="05020102010507070707" pitchFamily="18" charset="2"/>
              </a:rPr>
              <a:t> δεσμοί</a:t>
            </a:r>
            <a:r>
              <a:rPr lang="el-GR" altLang="el-GR" sz="1800" dirty="0" smtClean="0">
                <a:sym typeface="Wingdings 2" panose="05020102010507070707" pitchFamily="18" charset="2"/>
              </a:rPr>
              <a:t>)</a:t>
            </a:r>
            <a:r>
              <a:rPr lang="en-US" altLang="el-GR" sz="1800" dirty="0" smtClean="0">
                <a:sym typeface="Wingdings 2" panose="05020102010507070707" pitchFamily="18" charset="2"/>
              </a:rPr>
              <a:t>.</a:t>
            </a:r>
            <a:endParaRPr lang="el-GR" altLang="el-GR" sz="1800" dirty="0">
              <a:sym typeface="Wingdings 2" panose="05020102010507070707" pitchFamily="18" charset="2"/>
            </a:endParaRPr>
          </a:p>
          <a:p>
            <a:pPr>
              <a:spcBef>
                <a:spcPct val="50000"/>
              </a:spcBef>
            </a:pPr>
            <a:r>
              <a:rPr lang="el-GR" altLang="el-GR" dirty="0">
                <a:sym typeface="Wingdings 2" panose="05020102010507070707" pitchFamily="18" charset="2"/>
              </a:rPr>
              <a:t> Ποσοτικός προσδιορισμός </a:t>
            </a:r>
            <a:r>
              <a:rPr lang="el-GR" altLang="el-GR" dirty="0" err="1">
                <a:sym typeface="Wingdings 2" panose="05020102010507070707" pitchFamily="18" charset="2"/>
              </a:rPr>
              <a:t>πρωτεϊνης</a:t>
            </a:r>
            <a:r>
              <a:rPr lang="el-GR" altLang="el-GR" dirty="0">
                <a:sym typeface="Wingdings 2" panose="05020102010507070707" pitchFamily="18" charset="2"/>
              </a:rPr>
              <a:t> </a:t>
            </a:r>
            <a:r>
              <a:rPr lang="el-GR" altLang="el-GR" dirty="0" err="1">
                <a:sym typeface="Wingdings 2" panose="05020102010507070707" pitchFamily="18" charset="2"/>
              </a:rPr>
              <a:t>φασματοφωτομετρικά</a:t>
            </a:r>
            <a:r>
              <a:rPr lang="el-GR" altLang="el-GR" dirty="0">
                <a:sym typeface="Wingdings 2" panose="05020102010507070707" pitchFamily="18" charset="2"/>
              </a:rPr>
              <a:t> </a:t>
            </a:r>
            <a:r>
              <a:rPr lang="en-US" altLang="el-GR" dirty="0">
                <a:sym typeface="Wingdings 2" panose="05020102010507070707" pitchFamily="18" charset="2"/>
              </a:rPr>
              <a:t>    </a:t>
            </a:r>
            <a:r>
              <a:rPr lang="el-GR" altLang="el-GR" dirty="0">
                <a:sym typeface="Wingdings 2" panose="05020102010507070707" pitchFamily="18" charset="2"/>
              </a:rPr>
              <a:t>(λ</a:t>
            </a:r>
            <a:r>
              <a:rPr lang="en-US" altLang="el-GR" baseline="-25000" dirty="0">
                <a:sym typeface="Wingdings 2" panose="05020102010507070707" pitchFamily="18" charset="2"/>
              </a:rPr>
              <a:t>max</a:t>
            </a:r>
            <a:r>
              <a:rPr lang="el-GR" altLang="el-GR" dirty="0">
                <a:sym typeface="Wingdings 2" panose="05020102010507070707" pitchFamily="18" charset="2"/>
              </a:rPr>
              <a:t>=540 </a:t>
            </a:r>
            <a:r>
              <a:rPr lang="en-US" altLang="el-GR" dirty="0">
                <a:sym typeface="Wingdings 2" panose="05020102010507070707" pitchFamily="18" charset="2"/>
              </a:rPr>
              <a:t>nm</a:t>
            </a:r>
            <a:r>
              <a:rPr lang="en-US" altLang="el-GR" dirty="0" smtClean="0">
                <a:sym typeface="Wingdings 2" panose="05020102010507070707" pitchFamily="18" charset="2"/>
              </a:rPr>
              <a:t>).</a:t>
            </a:r>
            <a:endParaRPr lang="el-GR" altLang="el-GR" dirty="0">
              <a:sym typeface="Wingdings 2" panose="05020102010507070707" pitchFamily="18" charset="2"/>
            </a:endParaRPr>
          </a:p>
          <a:p>
            <a:pPr>
              <a:spcBef>
                <a:spcPct val="50000"/>
              </a:spcBef>
            </a:pPr>
            <a:r>
              <a:rPr lang="el-GR" altLang="el-GR" dirty="0">
                <a:sym typeface="Wingdings 2" panose="05020102010507070707" pitchFamily="18" charset="2"/>
              </a:rPr>
              <a:t> Ανίχνευση 5-160 </a:t>
            </a:r>
            <a:r>
              <a:rPr lang="en-US" altLang="el-GR" dirty="0" smtClean="0">
                <a:sym typeface="Wingdings 2" panose="05020102010507070707" pitchFamily="18" charset="2"/>
              </a:rPr>
              <a:t>mg/</a:t>
            </a:r>
            <a:r>
              <a:rPr lang="en-US" altLang="el-GR" dirty="0" err="1" smtClean="0">
                <a:sym typeface="Wingdings 2" panose="05020102010507070707" pitchFamily="18" charset="2"/>
              </a:rPr>
              <a:t>mL.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22</a:t>
            </a:fld>
            <a:endParaRPr lang="el-GR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33" y="4729179"/>
            <a:ext cx="28670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67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Πεπτίδια </a:t>
            </a:r>
            <a:r>
              <a:rPr lang="el-GR" sz="3200" b="0" dirty="0" smtClean="0"/>
              <a:t>(6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1609826"/>
          </a:xfrm>
        </p:spPr>
        <p:txBody>
          <a:bodyPr/>
          <a:lstStyle/>
          <a:p>
            <a:r>
              <a:rPr lang="el-GR" dirty="0"/>
              <a:t>Αντιδραστήρια:</a:t>
            </a:r>
          </a:p>
          <a:p>
            <a:pPr marL="0" indent="0">
              <a:buNone/>
            </a:pPr>
            <a:r>
              <a:rPr lang="en-US" altLang="el-GR" dirty="0" smtClean="0"/>
              <a:t>KOH </a:t>
            </a:r>
            <a:r>
              <a:rPr lang="en-US" altLang="el-GR" dirty="0"/>
              <a:t>(potassium hydroxide)</a:t>
            </a:r>
            <a:r>
              <a:rPr lang="el-GR" altLang="el-GR" dirty="0"/>
              <a:t>,</a:t>
            </a:r>
            <a:r>
              <a:rPr lang="en-US" altLang="el-GR" dirty="0"/>
              <a:t> CuSO4.5H2O (hydrated copper(II) sulfate), KNaC</a:t>
            </a:r>
            <a:r>
              <a:rPr lang="en-US" altLang="el-GR" baseline="-25000" dirty="0"/>
              <a:t>4</a:t>
            </a:r>
            <a:r>
              <a:rPr lang="en-US" altLang="el-GR" dirty="0"/>
              <a:t>H</a:t>
            </a:r>
            <a:r>
              <a:rPr lang="en-US" altLang="el-GR" baseline="-25000" dirty="0"/>
              <a:t>4</a:t>
            </a:r>
            <a:r>
              <a:rPr lang="en-US" altLang="el-GR" dirty="0"/>
              <a:t>O</a:t>
            </a:r>
            <a:r>
              <a:rPr lang="en-US" altLang="el-GR" baseline="-25000" dirty="0"/>
              <a:t>6</a:t>
            </a:r>
            <a:r>
              <a:rPr lang="en-US" altLang="el-GR" dirty="0"/>
              <a:t>·4H</a:t>
            </a:r>
            <a:r>
              <a:rPr lang="en-US" altLang="el-GR" baseline="-25000" dirty="0"/>
              <a:t>2</a:t>
            </a:r>
            <a:r>
              <a:rPr lang="en-US" altLang="el-GR" dirty="0"/>
              <a:t>O (potassium sodium tartrate).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23</a:t>
            </a:fld>
            <a:endParaRPr lang="el-GR"/>
          </a:p>
        </p:txBody>
      </p:sp>
      <p:cxnSp>
        <p:nvCxnSpPr>
          <p:cNvPr id="5" name="Straight Arrow Connector 10"/>
          <p:cNvCxnSpPr/>
          <p:nvPr/>
        </p:nvCxnSpPr>
        <p:spPr>
          <a:xfrm>
            <a:off x="2410030" y="2661718"/>
            <a:ext cx="0" cy="5032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Ορθογώνιο 5"/>
          <p:cNvSpPr/>
          <p:nvPr/>
        </p:nvSpPr>
        <p:spPr>
          <a:xfrm>
            <a:off x="375718" y="3474043"/>
            <a:ext cx="617748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l-GR" altLang="el-GR" sz="2400" dirty="0"/>
              <a:t>Μπλέ σε </a:t>
            </a:r>
            <a:r>
              <a:rPr lang="el-GR" altLang="el-GR" sz="2400" dirty="0" err="1"/>
              <a:t>μώβ</a:t>
            </a:r>
            <a:r>
              <a:rPr lang="el-GR" altLang="el-GR" sz="2400" dirty="0"/>
              <a:t> </a:t>
            </a:r>
            <a:r>
              <a:rPr lang="el-GR" altLang="el-G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→</a:t>
            </a:r>
            <a:r>
              <a:rPr lang="el-GR" altLang="el-GR" sz="2400" dirty="0" smtClean="0">
                <a:sym typeface="Wingdings" panose="05000000000000000000" pitchFamily="2" charset="2"/>
              </a:rPr>
              <a:t> </a:t>
            </a:r>
            <a:r>
              <a:rPr lang="el-GR" altLang="el-GR" sz="2400" dirty="0"/>
              <a:t>παρουσία πρωτεϊνών</a:t>
            </a:r>
          </a:p>
          <a:p>
            <a:pPr>
              <a:spcBef>
                <a:spcPts val="1200"/>
              </a:spcBef>
            </a:pPr>
            <a:r>
              <a:rPr lang="el-GR" altLang="el-GR" sz="2400" dirty="0"/>
              <a:t>Μπλέ σε </a:t>
            </a:r>
            <a:r>
              <a:rPr lang="el-GR" altLang="el-GR" sz="2400" dirty="0" err="1"/>
              <a:t>ρόζ</a:t>
            </a:r>
            <a:r>
              <a:rPr lang="el-GR" altLang="el-GR" sz="2400" dirty="0"/>
              <a:t> </a:t>
            </a:r>
            <a:r>
              <a:rPr lang="el-GR" altLang="el-G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→</a:t>
            </a:r>
            <a:r>
              <a:rPr lang="el-GR" altLang="el-GR" sz="2400" dirty="0" smtClean="0"/>
              <a:t>παρουσία </a:t>
            </a:r>
            <a:r>
              <a:rPr lang="el-GR" altLang="el-GR" sz="2400" dirty="0"/>
              <a:t>πολυπεπτιδίων μικρής αλυσίδας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148" y="2913336"/>
            <a:ext cx="1800225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6459309" y="6039136"/>
            <a:ext cx="1509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/>
              </a:rPr>
              <a:t>eloyfresh.blogspot.gr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7611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Πεπτίδια- </a:t>
            </a:r>
            <a:r>
              <a:rPr lang="el-GR" dirty="0" smtClean="0"/>
              <a:t>Πρωτεΐνες</a:t>
            </a:r>
            <a:r>
              <a:rPr lang="el-GR" dirty="0"/>
              <a:t/>
            </a:r>
            <a:br>
              <a:rPr lang="el-GR" dirty="0"/>
            </a:br>
            <a:r>
              <a:rPr lang="el-GR" b="0" dirty="0"/>
              <a:t>Δοκιμή </a:t>
            </a:r>
            <a:r>
              <a:rPr lang="el-GR" b="0" dirty="0" err="1"/>
              <a:t>διουρίας</a:t>
            </a:r>
            <a:r>
              <a:rPr lang="el-GR" b="0" dirty="0"/>
              <a:t> (</a:t>
            </a:r>
            <a:r>
              <a:rPr lang="el-GR" b="0" dirty="0" err="1"/>
              <a:t>Biuret</a:t>
            </a:r>
            <a:r>
              <a:rPr lang="el-GR" b="0" dirty="0"/>
              <a:t> </a:t>
            </a:r>
            <a:r>
              <a:rPr lang="el-GR" b="0" dirty="0" err="1"/>
              <a:t>test</a:t>
            </a:r>
            <a:r>
              <a:rPr lang="el-GR" b="0" dirty="0" smtClean="0"/>
              <a:t>)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Μηχανισμός αντίδρασης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24</a:t>
            </a:fld>
            <a:endParaRPr lang="el-GR"/>
          </a:p>
        </p:txBody>
      </p:sp>
      <p:pic>
        <p:nvPicPr>
          <p:cNvPr id="5" name="Picture 2" descr="File:Biuret-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66" y="1865275"/>
            <a:ext cx="3494087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Πρωτεΐνες</a:t>
            </a:r>
            <a:r>
              <a:rPr lang="el-GR" dirty="0"/>
              <a:t/>
            </a:r>
            <a:br>
              <a:rPr lang="el-GR" dirty="0"/>
            </a:br>
            <a:r>
              <a:rPr lang="el-GR" b="0" dirty="0" err="1"/>
              <a:t>Πρωτοταγής</a:t>
            </a:r>
            <a:r>
              <a:rPr lang="el-GR" b="0" dirty="0"/>
              <a:t> δομή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559624"/>
          </a:xfrm>
        </p:spPr>
        <p:txBody>
          <a:bodyPr/>
          <a:lstStyle/>
          <a:p>
            <a:r>
              <a:rPr lang="el-GR" dirty="0"/>
              <a:t>Αλληλουχία αμινοξέων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25</a:t>
            </a:fld>
            <a:endParaRPr lang="el-GR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22" y="1927768"/>
            <a:ext cx="7814477" cy="215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456287" y="4083486"/>
            <a:ext cx="18329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200" dirty="0">
                <a:latin typeface="+mn-lt"/>
              </a:rPr>
              <a:t>bovine insulin </a:t>
            </a:r>
            <a:endParaRPr lang="el-GR" altLang="el-GR" sz="2200" dirty="0">
              <a:latin typeface="+mn-lt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7200" y="4786691"/>
            <a:ext cx="35290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Υδρόλυση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με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l-GR" sz="2400" dirty="0">
                <a:solidFill>
                  <a:schemeClr val="tx2">
                    <a:lumMod val="75000"/>
                  </a:schemeClr>
                </a:solidFill>
                <a:sym typeface="Wingdings"/>
              </a:rPr>
              <a:t>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αραιό διάλυμα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οξέος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l-GR" sz="2400" dirty="0">
                <a:solidFill>
                  <a:schemeClr val="tx2">
                    <a:lumMod val="75000"/>
                  </a:schemeClr>
                </a:solidFill>
                <a:sym typeface="Wingdings"/>
              </a:rPr>
              <a:t> </a:t>
            </a:r>
            <a:r>
              <a:rPr lang="el-GR" sz="2400" dirty="0" err="1">
                <a:solidFill>
                  <a:schemeClr val="tx2">
                    <a:lumMod val="75000"/>
                  </a:schemeClr>
                </a:solidFill>
              </a:rPr>
              <a:t>πρωτεάσες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 (ένζυμα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5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Πρωτεΐνες</a:t>
            </a:r>
            <a:r>
              <a:rPr lang="el-GR" dirty="0"/>
              <a:t/>
            </a:r>
            <a:br>
              <a:rPr lang="el-GR" dirty="0"/>
            </a:br>
            <a:r>
              <a:rPr lang="el-GR" b="0" dirty="0"/>
              <a:t>Δευτεροταγής δομή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26</a:t>
            </a:fld>
            <a:endParaRPr lang="el-GR"/>
          </a:p>
        </p:txBody>
      </p:sp>
      <p:sp>
        <p:nvSpPr>
          <p:cNvPr id="5" name="Oval 10"/>
          <p:cNvSpPr/>
          <p:nvPr/>
        </p:nvSpPr>
        <p:spPr>
          <a:xfrm>
            <a:off x="4291736" y="4052889"/>
            <a:ext cx="288925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98" y="2900364"/>
            <a:ext cx="4381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20073" y="3044826"/>
            <a:ext cx="1295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α- έλικα</a:t>
            </a:r>
          </a:p>
          <a:p>
            <a:pPr>
              <a:spcBef>
                <a:spcPct val="50000"/>
              </a:spcBef>
              <a:defRPr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a-Helix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627911" y="4629151"/>
            <a:ext cx="21605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β- πτυχωτή δομή (β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- sheet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84129" y="1365161"/>
            <a:ext cx="82611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… περιγράφει τον τρόπο σύνδεσης της πρωτεϊνικής αλυσίδας, λόγω  σχηματισμού </a:t>
            </a:r>
            <a:r>
              <a:rPr lang="el-GR" sz="2400" dirty="0" err="1">
                <a:solidFill>
                  <a:schemeClr val="tx2">
                    <a:lumMod val="75000"/>
                  </a:schemeClr>
                </a:solidFill>
              </a:rPr>
              <a:t>ενδομοριακών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400" b="1" dirty="0">
                <a:solidFill>
                  <a:schemeClr val="tx2">
                    <a:lumMod val="75000"/>
                  </a:schemeClr>
                </a:solidFill>
              </a:rPr>
              <a:t>δεσμών </a:t>
            </a:r>
            <a:r>
              <a:rPr lang="el-GR" sz="2400" b="1" dirty="0" smtClean="0">
                <a:solidFill>
                  <a:schemeClr val="tx2">
                    <a:lumMod val="75000"/>
                  </a:schemeClr>
                </a:solidFill>
              </a:rPr>
              <a:t>υδρογόνου.</a:t>
            </a:r>
            <a:endParaRPr lang="el-GR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ight Bracket 12"/>
          <p:cNvSpPr/>
          <p:nvPr/>
        </p:nvSpPr>
        <p:spPr>
          <a:xfrm rot="16200000">
            <a:off x="4652098" y="2468564"/>
            <a:ext cx="144463" cy="719137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004398" y="2324101"/>
            <a:ext cx="1655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3-6 αμινοξέα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98" y="3692526"/>
            <a:ext cx="44465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4"/>
          <p:cNvSpPr/>
          <p:nvPr/>
        </p:nvSpPr>
        <p:spPr>
          <a:xfrm>
            <a:off x="4291736" y="4052889"/>
            <a:ext cx="288925" cy="287337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4" name="Oval 15"/>
          <p:cNvSpPr/>
          <p:nvPr/>
        </p:nvSpPr>
        <p:spPr>
          <a:xfrm>
            <a:off x="5372823" y="5132389"/>
            <a:ext cx="287338" cy="288925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5" name="Oval 16"/>
          <p:cNvSpPr/>
          <p:nvPr/>
        </p:nvSpPr>
        <p:spPr>
          <a:xfrm>
            <a:off x="5372823" y="4052889"/>
            <a:ext cx="287338" cy="215900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16" name="Straight Arrow Connector 18"/>
          <p:cNvCxnSpPr>
            <a:endCxn id="15" idx="7"/>
          </p:cNvCxnSpPr>
          <p:nvPr/>
        </p:nvCxnSpPr>
        <p:spPr>
          <a:xfrm flipH="1">
            <a:off x="5618886" y="2181226"/>
            <a:ext cx="401637" cy="19034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0"/>
          <p:cNvCxnSpPr>
            <a:endCxn id="13" idx="7"/>
          </p:cNvCxnSpPr>
          <p:nvPr/>
        </p:nvCxnSpPr>
        <p:spPr>
          <a:xfrm flipH="1">
            <a:off x="4537798" y="2181226"/>
            <a:ext cx="1482725" cy="19145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2"/>
          <p:cNvCxnSpPr>
            <a:endCxn id="14" idx="7"/>
          </p:cNvCxnSpPr>
          <p:nvPr/>
        </p:nvCxnSpPr>
        <p:spPr>
          <a:xfrm flipH="1">
            <a:off x="5618886" y="2181226"/>
            <a:ext cx="401637" cy="29940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9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Πρωτεΐνες</a:t>
            </a:r>
            <a:r>
              <a:rPr lang="el-GR" dirty="0"/>
              <a:t/>
            </a:r>
            <a:br>
              <a:rPr lang="el-GR" dirty="0"/>
            </a:br>
            <a:r>
              <a:rPr lang="el-GR" b="0" dirty="0"/>
              <a:t>Τριτοταγής δομή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5300804" cy="504055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… περιγράφει το τρισδιάστατο σχήμα της </a:t>
            </a:r>
            <a:r>
              <a:rPr lang="el-GR" dirty="0" err="1"/>
              <a:t>πρωτεϊνης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dirty="0"/>
              <a:t>Μέρη της πρωτεϊνικής αλυσίδας συνδέονται μεταξύ τους </a:t>
            </a:r>
            <a:r>
              <a:rPr lang="el-GR" dirty="0" smtClean="0"/>
              <a:t>με:</a:t>
            </a:r>
            <a:endParaRPr lang="el-GR" dirty="0"/>
          </a:p>
          <a:p>
            <a:r>
              <a:rPr lang="el-GR" dirty="0" err="1"/>
              <a:t>Δισουλφιδικούς</a:t>
            </a:r>
            <a:r>
              <a:rPr lang="el-GR" dirty="0"/>
              <a:t> </a:t>
            </a:r>
            <a:r>
              <a:rPr lang="el-GR" dirty="0" smtClean="0"/>
              <a:t>δεσμούς.</a:t>
            </a:r>
            <a:endParaRPr lang="el-GR" dirty="0"/>
          </a:p>
          <a:p>
            <a:r>
              <a:rPr lang="el-GR" dirty="0" smtClean="0"/>
              <a:t>Δεσμούς </a:t>
            </a:r>
            <a:r>
              <a:rPr lang="el-GR" dirty="0" smtClean="0"/>
              <a:t>υδρογόνου.</a:t>
            </a:r>
            <a:endParaRPr lang="el-GR" dirty="0"/>
          </a:p>
          <a:p>
            <a:r>
              <a:rPr lang="el-GR" dirty="0" smtClean="0"/>
              <a:t>Ιοντικές </a:t>
            </a:r>
            <a:r>
              <a:rPr lang="el-GR" dirty="0"/>
              <a:t>έλξεις και </a:t>
            </a:r>
            <a:r>
              <a:rPr lang="el-GR" dirty="0" smtClean="0"/>
              <a:t>απώσεις.</a:t>
            </a:r>
            <a:endParaRPr lang="el-GR" dirty="0"/>
          </a:p>
          <a:p>
            <a:r>
              <a:rPr lang="el-GR" dirty="0" smtClean="0"/>
              <a:t>Υδρόφοβες </a:t>
            </a:r>
            <a:r>
              <a:rPr lang="el-GR" dirty="0"/>
              <a:t>και υδρόφιλες </a:t>
            </a:r>
            <a:r>
              <a:rPr lang="el-GR" dirty="0" smtClean="0"/>
              <a:t>αλληλεπιδράσεις.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27</a:t>
            </a:fld>
            <a:endParaRPr lang="el-GR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18" y="1567789"/>
            <a:ext cx="2414337" cy="42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5312711" y="5854300"/>
            <a:ext cx="3166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ibbiology-guide.wikispaces.com</a:t>
            </a:r>
            <a:r>
              <a:rPr lang="el-GR" sz="1200" dirty="0" smtClean="0"/>
              <a:t> διαθέσιμο με άδεια </a:t>
            </a:r>
            <a:r>
              <a:rPr lang="en-US" sz="1200" dirty="0" smtClean="0">
                <a:hlinkClick r:id="rId4"/>
              </a:rPr>
              <a:t>CC </a:t>
            </a:r>
            <a:r>
              <a:rPr lang="en-US" sz="1200" dirty="0">
                <a:hlinkClick r:id="rId4"/>
              </a:rPr>
              <a:t>BY-SA 3.0</a:t>
            </a:r>
            <a:r>
              <a:rPr lang="el-GR" sz="1200" dirty="0" smtClean="0">
                <a:hlinkClick r:id="rId4"/>
              </a:rPr>
              <a:t> 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75925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Πρωτεΐνες</a:t>
            </a:r>
            <a:r>
              <a:rPr lang="el-GR" dirty="0"/>
              <a:t/>
            </a:r>
            <a:br>
              <a:rPr lang="el-GR" dirty="0"/>
            </a:br>
            <a:r>
              <a:rPr lang="el-GR" b="0" dirty="0"/>
              <a:t>Τεταρτοταγής δομή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13110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Ο τρόπος που οργανώνονται μεταξύ τους </a:t>
            </a:r>
            <a:r>
              <a:rPr lang="el-GR" dirty="0" err="1"/>
              <a:t>πολυπεπτιδικές</a:t>
            </a:r>
            <a:r>
              <a:rPr lang="el-GR" dirty="0"/>
              <a:t> αλυσίδες πρωτεϊνών. Οφείλεται σε μη ομοιοπολικές αλληλεπιδράσεις.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28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5" t="50420" r="-1066"/>
          <a:stretch/>
        </p:blipFill>
        <p:spPr>
          <a:xfrm>
            <a:off x="2444435" y="2507810"/>
            <a:ext cx="4001633" cy="3216197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2862076" y="5894686"/>
            <a:ext cx="3166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“</a:t>
            </a:r>
            <a:r>
              <a:rPr lang="en-US" sz="1200" dirty="0" smtClean="0">
                <a:hlinkClick r:id="rId4"/>
              </a:rPr>
              <a:t>225 </a:t>
            </a:r>
            <a:r>
              <a:rPr lang="en-US" sz="1200" dirty="0">
                <a:hlinkClick r:id="rId4"/>
              </a:rPr>
              <a:t>Peptide </a:t>
            </a:r>
            <a:r>
              <a:rPr lang="en-US" sz="1200" dirty="0" smtClean="0">
                <a:hlinkClick r:id="rId4"/>
              </a:rPr>
              <a:t>Bond-01</a:t>
            </a:r>
            <a:r>
              <a:rPr lang="en-US" sz="1200" dirty="0" smtClean="0"/>
              <a:t>”</a:t>
            </a:r>
            <a:r>
              <a:rPr lang="el-GR" sz="1200" dirty="0" smtClean="0"/>
              <a:t> από </a:t>
            </a:r>
            <a:r>
              <a:rPr lang="en-US" sz="1200" dirty="0" smtClean="0">
                <a:hlinkClick r:id="rId5"/>
              </a:rPr>
              <a:t>CFCF</a:t>
            </a:r>
            <a:r>
              <a:rPr lang="el-GR" sz="1200" dirty="0" smtClean="0"/>
              <a:t> διαθέσιμο με άδεια </a:t>
            </a:r>
            <a:r>
              <a:rPr lang="en-US" sz="1200" dirty="0">
                <a:hlinkClick r:id="rId6"/>
              </a:rPr>
              <a:t>CC BY 3.0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4414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1"/>
            <a:ext cx="9144000" cy="90872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Πρωτεΐνες</a:t>
            </a:r>
            <a:r>
              <a:rPr lang="el-GR" dirty="0"/>
              <a:t/>
            </a:r>
            <a:br>
              <a:rPr lang="el-GR" dirty="0"/>
            </a:br>
            <a:r>
              <a:rPr lang="el-GR" b="0" dirty="0" smtClean="0"/>
              <a:t>Από την </a:t>
            </a:r>
            <a:r>
              <a:rPr lang="el-GR" b="0" dirty="0" err="1" smtClean="0"/>
              <a:t>πρωτοταγή</a:t>
            </a:r>
            <a:r>
              <a:rPr lang="el-GR" b="0" dirty="0" smtClean="0"/>
              <a:t> στην τεταρτοταγή δομή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174" y="1286699"/>
            <a:ext cx="5401304" cy="4588999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29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3009651" y="6077250"/>
            <a:ext cx="3166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“</a:t>
            </a:r>
            <a:r>
              <a:rPr lang="en-US" sz="1200" dirty="0" smtClean="0">
                <a:hlinkClick r:id="rId3"/>
              </a:rPr>
              <a:t>225 </a:t>
            </a:r>
            <a:r>
              <a:rPr lang="en-US" sz="1200" dirty="0">
                <a:hlinkClick r:id="rId3"/>
              </a:rPr>
              <a:t>Peptide </a:t>
            </a:r>
            <a:r>
              <a:rPr lang="en-US" sz="1200" dirty="0" smtClean="0">
                <a:hlinkClick r:id="rId3"/>
              </a:rPr>
              <a:t>Bond-01</a:t>
            </a:r>
            <a:r>
              <a:rPr lang="en-US" sz="1200" dirty="0" smtClean="0"/>
              <a:t>”</a:t>
            </a:r>
            <a:r>
              <a:rPr lang="el-GR" sz="1200" dirty="0" smtClean="0"/>
              <a:t> από </a:t>
            </a:r>
            <a:r>
              <a:rPr lang="en-US" sz="1200" dirty="0" smtClean="0">
                <a:hlinkClick r:id="rId4"/>
              </a:rPr>
              <a:t>CFCF</a:t>
            </a:r>
            <a:r>
              <a:rPr lang="el-GR" sz="1200" dirty="0" smtClean="0"/>
              <a:t> διαθέσιμο με άδεια </a:t>
            </a:r>
            <a:r>
              <a:rPr lang="en-US" sz="1200" dirty="0">
                <a:hlinkClick r:id="rId5"/>
              </a:rPr>
              <a:t>CC BY 3.0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0963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Αμινοξέα </a:t>
            </a:r>
            <a:r>
              <a:rPr lang="el-GR" sz="3200" b="0" dirty="0" smtClean="0"/>
              <a:t>(1 από </a:t>
            </a:r>
            <a:r>
              <a:rPr lang="en-US" sz="3200" b="0" dirty="0" smtClean="0"/>
              <a:t>6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3</a:t>
            </a:fld>
            <a:endParaRPr lang="el-GR"/>
          </a:p>
        </p:txBody>
      </p:sp>
      <p:grpSp>
        <p:nvGrpSpPr>
          <p:cNvPr id="11" name="Ομάδα 10"/>
          <p:cNvGrpSpPr/>
          <p:nvPr/>
        </p:nvGrpSpPr>
        <p:grpSpPr>
          <a:xfrm>
            <a:off x="468313" y="1341438"/>
            <a:ext cx="6264275" cy="4278312"/>
            <a:chOff x="468313" y="1341438"/>
            <a:chExt cx="6264275" cy="4278312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3851275" y="1412875"/>
              <a:ext cx="2881313" cy="38877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684213" y="2636838"/>
              <a:ext cx="1655762" cy="2232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pic>
          <p:nvPicPr>
            <p:cNvPr id="7" name="Picture 5" descr="File:AminoAcidball.sv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1341438"/>
              <a:ext cx="6007100" cy="427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626056" y="758073"/>
            <a:ext cx="24447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200" dirty="0">
                <a:latin typeface="+mn-lt"/>
              </a:rPr>
              <a:t>α-</a:t>
            </a:r>
            <a:r>
              <a:rPr lang="el-GR" altLang="el-GR" sz="2200" dirty="0" err="1">
                <a:latin typeface="+mn-lt"/>
              </a:rPr>
              <a:t>αμινοξύ</a:t>
            </a:r>
            <a:endParaRPr lang="el-GR" altLang="el-GR" sz="2200" dirty="0">
              <a:latin typeface="+mn-lt"/>
            </a:endParaRPr>
          </a:p>
          <a:p>
            <a:pPr eaLnBrk="1" hangingPunct="1"/>
            <a:r>
              <a:rPr lang="el-GR" altLang="el-GR" sz="2200" dirty="0">
                <a:latin typeface="+mn-lt"/>
              </a:rPr>
              <a:t>(</a:t>
            </a:r>
            <a:r>
              <a:rPr lang="el-GR" altLang="el-GR" sz="2200" dirty="0" err="1">
                <a:latin typeface="+mn-lt"/>
              </a:rPr>
              <a:t>alpha-amino</a:t>
            </a:r>
            <a:r>
              <a:rPr lang="el-GR" altLang="el-GR" sz="2200" dirty="0">
                <a:latin typeface="+mn-lt"/>
              </a:rPr>
              <a:t> </a:t>
            </a:r>
            <a:r>
              <a:rPr lang="el-GR" altLang="el-GR" sz="2200" dirty="0" err="1">
                <a:latin typeface="+mn-lt"/>
              </a:rPr>
              <a:t>acid</a:t>
            </a:r>
            <a:r>
              <a:rPr lang="el-GR" altLang="el-GR" sz="2200" dirty="0">
                <a:latin typeface="+mn-lt"/>
              </a:rPr>
              <a:t>): </a:t>
            </a:r>
          </a:p>
          <a:p>
            <a:pPr eaLnBrk="1" hangingPunct="1"/>
            <a:r>
              <a:rPr lang="el-GR" altLang="el-GR" sz="2200" dirty="0" err="1">
                <a:latin typeface="+mn-lt"/>
              </a:rPr>
              <a:t>αμινομάδα</a:t>
            </a:r>
            <a:r>
              <a:rPr lang="el-GR" altLang="el-GR" sz="2200" dirty="0">
                <a:latin typeface="+mn-lt"/>
              </a:rPr>
              <a:t> στο 1</a:t>
            </a:r>
            <a:r>
              <a:rPr lang="el-GR" altLang="el-GR" sz="2200" baseline="30000" dirty="0">
                <a:latin typeface="+mn-lt"/>
              </a:rPr>
              <a:t>ο</a:t>
            </a:r>
            <a:r>
              <a:rPr lang="el-GR" altLang="el-GR" sz="2200" dirty="0">
                <a:latin typeface="+mn-lt"/>
              </a:rPr>
              <a:t> άτομο </a:t>
            </a:r>
            <a:r>
              <a:rPr lang="en-US" altLang="el-GR" sz="2200" dirty="0">
                <a:latin typeface="+mn-lt"/>
              </a:rPr>
              <a:t>C</a:t>
            </a:r>
            <a:r>
              <a:rPr lang="el-GR" altLang="el-GR" sz="2200" dirty="0">
                <a:latin typeface="+mn-lt"/>
              </a:rPr>
              <a:t> μετά την </a:t>
            </a:r>
            <a:r>
              <a:rPr lang="el-GR" altLang="el-GR" sz="2200" dirty="0" err="1">
                <a:latin typeface="+mn-lt"/>
              </a:rPr>
              <a:t>καρβοξυλομάδα</a:t>
            </a:r>
            <a:endParaRPr lang="el-GR" altLang="el-GR" sz="2200" dirty="0">
              <a:latin typeface="+mn-lt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979613" y="5501730"/>
            <a:ext cx="23764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200" dirty="0">
                <a:latin typeface="+mn-lt"/>
              </a:rPr>
              <a:t>Πλευρική ομάδα</a:t>
            </a:r>
          </a:p>
          <a:p>
            <a:pPr eaLnBrk="1" hangingPunct="1"/>
            <a:r>
              <a:rPr lang="el-GR" altLang="el-GR" sz="2200" dirty="0">
                <a:latin typeface="+mn-lt"/>
              </a:rPr>
              <a:t>(</a:t>
            </a:r>
            <a:r>
              <a:rPr lang="en-US" altLang="el-GR" sz="2200" dirty="0">
                <a:latin typeface="+mn-lt"/>
              </a:rPr>
              <a:t>side- chain group)</a:t>
            </a:r>
            <a:endParaRPr lang="el-GR" altLang="el-GR" sz="2200" dirty="0"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443663" y="5220157"/>
            <a:ext cx="25520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200" dirty="0">
                <a:latin typeface="+mn-lt"/>
              </a:rPr>
              <a:t>Αμινοξέα πρωτεϊνών</a:t>
            </a:r>
          </a:p>
        </p:txBody>
      </p:sp>
      <p:sp>
        <p:nvSpPr>
          <p:cNvPr id="12" name="Rectangle 10"/>
          <p:cNvSpPr/>
          <p:nvPr/>
        </p:nvSpPr>
        <p:spPr>
          <a:xfrm>
            <a:off x="1828674" y="6241405"/>
            <a:ext cx="2527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</a:rPr>
              <a:t>AminoAcidball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hlinkClick r:id="rId3"/>
              </a:rPr>
              <a:t>K!roman</a:t>
            </a:r>
            <a:r>
              <a:rPr lang="el-GR" sz="1200" dirty="0" smtClean="0">
                <a:solidFill>
                  <a:prstClr val="black"/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912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Πρωτεΐνες</a:t>
            </a:r>
            <a:r>
              <a:rPr lang="el-GR" dirty="0"/>
              <a:t/>
            </a:r>
            <a:br>
              <a:rPr lang="el-GR" dirty="0"/>
            </a:br>
            <a:r>
              <a:rPr lang="el-GR" b="0" dirty="0"/>
              <a:t>Τελικό σχήμα πρωτεϊνών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Σφαιρικές </a:t>
            </a:r>
            <a:r>
              <a:rPr lang="el-GR" dirty="0" smtClean="0"/>
              <a:t>πρωτεΐνες</a:t>
            </a:r>
            <a:endParaRPr lang="el-GR" dirty="0"/>
          </a:p>
          <a:p>
            <a:pPr lvl="1"/>
            <a:r>
              <a:rPr lang="el-GR" dirty="0" err="1"/>
              <a:t>Υδατοδιαλυτές</a:t>
            </a:r>
            <a:r>
              <a:rPr lang="el-GR" dirty="0"/>
              <a:t> και </a:t>
            </a:r>
            <a:r>
              <a:rPr lang="el-GR" dirty="0" smtClean="0"/>
              <a:t>ευκίνητες,</a:t>
            </a:r>
            <a:endParaRPr lang="el-GR" dirty="0"/>
          </a:p>
          <a:p>
            <a:pPr lvl="1"/>
            <a:r>
              <a:rPr lang="el-GR" dirty="0"/>
              <a:t> </a:t>
            </a:r>
            <a:r>
              <a:rPr lang="el-GR" dirty="0" err="1"/>
              <a:t>Πρωτεϊνες</a:t>
            </a:r>
            <a:r>
              <a:rPr lang="el-GR" dirty="0"/>
              <a:t> ορού του αίματος, ενζύμων,…</a:t>
            </a:r>
          </a:p>
          <a:p>
            <a:r>
              <a:rPr lang="el-GR" dirty="0"/>
              <a:t>Ινώδεις πρωτεΐνες</a:t>
            </a:r>
          </a:p>
          <a:p>
            <a:pPr lvl="1"/>
            <a:r>
              <a:rPr lang="el-GR" dirty="0"/>
              <a:t>Αδιάλυτες στο </a:t>
            </a:r>
            <a:r>
              <a:rPr lang="el-GR" dirty="0" smtClean="0"/>
              <a:t>νερό,</a:t>
            </a:r>
            <a:endParaRPr lang="el-GR" dirty="0"/>
          </a:p>
          <a:p>
            <a:pPr lvl="1"/>
            <a:r>
              <a:rPr lang="el-GR" dirty="0" smtClean="0"/>
              <a:t>Στηρικτικές </a:t>
            </a:r>
            <a:r>
              <a:rPr lang="el-GR" dirty="0"/>
              <a:t>και σκελετικές </a:t>
            </a:r>
            <a:r>
              <a:rPr lang="el-GR" dirty="0" smtClean="0"/>
              <a:t>ουσίες,</a:t>
            </a:r>
            <a:endParaRPr lang="el-GR" dirty="0"/>
          </a:p>
          <a:p>
            <a:pPr lvl="1"/>
            <a:r>
              <a:rPr lang="el-GR" dirty="0" smtClean="0"/>
              <a:t>Κολλαγόνο</a:t>
            </a:r>
            <a:r>
              <a:rPr lang="el-GR" dirty="0"/>
              <a:t>, κερατίνες,…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495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Πρωτεΐνες</a:t>
            </a:r>
            <a:r>
              <a:rPr lang="el-GR" dirty="0"/>
              <a:t/>
            </a:r>
            <a:br>
              <a:rPr lang="el-GR" dirty="0"/>
            </a:br>
            <a:r>
              <a:rPr lang="el-GR" b="0" dirty="0"/>
              <a:t>Μετουσίωση </a:t>
            </a:r>
            <a:r>
              <a:rPr lang="el-GR" b="0" dirty="0" smtClean="0"/>
              <a:t>πρωτεϊνών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296784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Τροποποίηση των δομών των πρωτεϊνών, εκτός της </a:t>
            </a:r>
            <a:r>
              <a:rPr lang="el-GR" dirty="0" err="1" smtClean="0"/>
              <a:t>πρωτοταγούς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/>
              <a:t>Παράγοντες που οδηγούν σε </a:t>
            </a:r>
            <a:r>
              <a:rPr lang="el-GR" dirty="0" smtClean="0"/>
              <a:t>μετουσίωση</a:t>
            </a:r>
            <a:r>
              <a:rPr lang="el-GR" dirty="0"/>
              <a:t>:</a:t>
            </a:r>
            <a:endParaRPr lang="el-GR" dirty="0"/>
          </a:p>
          <a:p>
            <a:r>
              <a:rPr lang="el-GR" dirty="0"/>
              <a:t>Μεταβολή </a:t>
            </a:r>
            <a:r>
              <a:rPr lang="el-GR" dirty="0" smtClean="0"/>
              <a:t>θερμοκρασίας,</a:t>
            </a:r>
            <a:endParaRPr lang="el-GR" dirty="0"/>
          </a:p>
          <a:p>
            <a:r>
              <a:rPr lang="el-GR" dirty="0" smtClean="0"/>
              <a:t>Μεταβολή </a:t>
            </a:r>
            <a:r>
              <a:rPr lang="el-GR" dirty="0" err="1" smtClean="0"/>
              <a:t>pH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31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8087" y="4164594"/>
            <a:ext cx="4904937" cy="164522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20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Πρωτεΐνες</a:t>
            </a:r>
            <a:r>
              <a:rPr lang="el-GR" dirty="0"/>
              <a:t/>
            </a:r>
            <a:br>
              <a:rPr lang="el-GR" dirty="0"/>
            </a:br>
            <a:r>
              <a:rPr lang="el-GR" b="0" dirty="0"/>
              <a:t>Μετουσίωση πρωτεϊνών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μετουσίωση επηρεάζει φυσικές και βιολογικές ιδιότητες της </a:t>
            </a:r>
            <a:r>
              <a:rPr lang="el-GR" dirty="0" smtClean="0"/>
              <a:t>πρωτεΐνης, </a:t>
            </a:r>
            <a:endParaRPr lang="el-GR" dirty="0"/>
          </a:p>
          <a:p>
            <a:r>
              <a:rPr lang="el-GR" dirty="0" smtClean="0"/>
              <a:t>Μετουσίωση </a:t>
            </a:r>
            <a:r>
              <a:rPr lang="el-GR" dirty="0"/>
              <a:t>συνήθως μη αντιστρεπτή- αντίστροφη διαδικασία ονομάζεται </a:t>
            </a:r>
            <a:r>
              <a:rPr lang="el-GR" b="1" dirty="0" err="1" smtClean="0">
                <a:solidFill>
                  <a:srgbClr val="820000"/>
                </a:solidFill>
              </a:rPr>
              <a:t>επανουσίωση</a:t>
            </a:r>
            <a:r>
              <a:rPr lang="el-GR" b="1" dirty="0" smtClean="0">
                <a:solidFill>
                  <a:srgbClr val="820000"/>
                </a:solidFill>
              </a:rPr>
              <a:t>.</a:t>
            </a:r>
            <a:endParaRPr lang="el-GR" b="1" dirty="0">
              <a:solidFill>
                <a:srgbClr val="820000"/>
              </a:solidFill>
            </a:endParaRPr>
          </a:p>
          <a:p>
            <a:pPr>
              <a:spcBef>
                <a:spcPts val="5400"/>
              </a:spcBef>
              <a:buFont typeface="Wingdings" panose="05000000000000000000" pitchFamily="2" charset="2"/>
              <a:buChar char="Ø"/>
            </a:pPr>
            <a:r>
              <a:rPr lang="el-GR" dirty="0" smtClean="0"/>
              <a:t>στερεοποίηση </a:t>
            </a:r>
            <a:r>
              <a:rPr lang="el-GR" dirty="0"/>
              <a:t>πρωτεϊνών αβγού με το </a:t>
            </a:r>
            <a:r>
              <a:rPr lang="el-GR" dirty="0" smtClean="0"/>
              <a:t>βράσιμο.</a:t>
            </a: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«</a:t>
            </a:r>
            <a:r>
              <a:rPr lang="el-GR" dirty="0"/>
              <a:t>κόψιμο» γάλακτος με προσθήκη </a:t>
            </a:r>
            <a:r>
              <a:rPr lang="el-GR" dirty="0" smtClean="0"/>
              <a:t>οξέων.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589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Αποικοδόμηση </a:t>
            </a:r>
            <a:r>
              <a:rPr lang="el-GR" dirty="0" err="1"/>
              <a:t>Edman</a:t>
            </a:r>
            <a:r>
              <a:rPr lang="el-GR" dirty="0"/>
              <a:t/>
            </a:r>
            <a:br>
              <a:rPr lang="el-GR" dirty="0"/>
            </a:br>
            <a:r>
              <a:rPr lang="el-GR" b="0" dirty="0"/>
              <a:t>Αποικοδόμηση μέσω </a:t>
            </a:r>
            <a:r>
              <a:rPr lang="el-GR" b="0" dirty="0" smtClean="0"/>
              <a:t>Ν-τελικού</a:t>
            </a:r>
            <a:endParaRPr lang="el-GR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33</a:t>
            </a:fld>
            <a:endParaRPr lang="el-GR"/>
          </a:p>
        </p:txBody>
      </p:sp>
      <p:pic>
        <p:nvPicPr>
          <p:cNvPr id="5" name="Picture 2" descr="File:EdmanDegra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41" y="1389093"/>
            <a:ext cx="7620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46169" y="2728201"/>
            <a:ext cx="2736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Αντιδραστήριο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Edman</a:t>
            </a: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323850" y="3012762"/>
            <a:ext cx="2879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phenylisothiocyanate</a:t>
            </a: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850" y="3284538"/>
            <a:ext cx="292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dirty="0" err="1">
                <a:solidFill>
                  <a:schemeClr val="tx2">
                    <a:lumMod val="75000"/>
                  </a:schemeClr>
                </a:solidFill>
              </a:rPr>
              <a:t>Ισοθειακυανικό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2">
                    <a:lumMod val="75000"/>
                  </a:schemeClr>
                </a:solidFill>
              </a:rPr>
              <a:t>φαινύλιο</a:t>
            </a:r>
            <a:r>
              <a:rPr lang="el-GR" sz="2000" dirty="0"/>
              <a:t> 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953441" y="6157239"/>
            <a:ext cx="5257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200" dirty="0" smtClean="0">
                <a:latin typeface="+mn-lt"/>
              </a:rPr>
              <a:t>Όριο </a:t>
            </a:r>
            <a:r>
              <a:rPr lang="el-GR" altLang="el-GR" sz="2200" dirty="0">
                <a:latin typeface="+mn-lt"/>
              </a:rPr>
              <a:t>ανίχνευσης: 25 κύκλοι αποικοδόμησης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7042904" y="2757687"/>
            <a:ext cx="2101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παράγωγο της Ν-φαινυλοθειουρίας</a:t>
            </a:r>
            <a:endParaRPr lang="el-GR" sz="2000" dirty="0"/>
          </a:p>
        </p:txBody>
      </p:sp>
      <p:sp>
        <p:nvSpPr>
          <p:cNvPr id="11" name="11 - Ορθογώνιο"/>
          <p:cNvSpPr/>
          <p:nvPr/>
        </p:nvSpPr>
        <p:spPr>
          <a:xfrm>
            <a:off x="7019925" y="4797425"/>
            <a:ext cx="1763713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2000" dirty="0" err="1">
                <a:solidFill>
                  <a:schemeClr val="tx2">
                    <a:lumMod val="75000"/>
                  </a:schemeClr>
                </a:solidFill>
              </a:rPr>
              <a:t>Τετραεδρικό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 ενδιάμεσο</a:t>
            </a:r>
            <a:endParaRPr lang="el-GR" sz="2000" dirty="0"/>
          </a:p>
        </p:txBody>
      </p:sp>
      <p:sp>
        <p:nvSpPr>
          <p:cNvPr id="12" name="12 - Ορθογώνιο"/>
          <p:cNvSpPr/>
          <p:nvPr/>
        </p:nvSpPr>
        <p:spPr>
          <a:xfrm>
            <a:off x="3348038" y="5013325"/>
            <a:ext cx="1604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dirty="0" err="1">
                <a:solidFill>
                  <a:schemeClr val="tx2">
                    <a:lumMod val="75000"/>
                  </a:schemeClr>
                </a:solidFill>
              </a:rPr>
              <a:t>θειαζολινόνη</a:t>
            </a:r>
            <a:endParaRPr lang="el-GR" sz="2000" dirty="0"/>
          </a:p>
        </p:txBody>
      </p:sp>
      <p:sp>
        <p:nvSpPr>
          <p:cNvPr id="13" name="13 - Ορθογώνιο"/>
          <p:cNvSpPr/>
          <p:nvPr/>
        </p:nvSpPr>
        <p:spPr>
          <a:xfrm>
            <a:off x="601741" y="5449353"/>
            <a:ext cx="29110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παράγωγο της Ν-φαινυλοθειοϋδαντοϊνης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3080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Αποικοδόμηση μέσω </a:t>
            </a:r>
            <a:r>
              <a:rPr lang="en-US" dirty="0"/>
              <a:t>C-</a:t>
            </a:r>
            <a:r>
              <a:rPr lang="el-GR" dirty="0" smtClean="0"/>
              <a:t>τελικού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34</a:t>
            </a:fld>
            <a:endParaRPr lang="el-GR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73" y="1555553"/>
            <a:ext cx="8229600" cy="122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ile:Carboxypeptidase 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17" y="3076309"/>
            <a:ext cx="2855912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3362635" y="5217846"/>
            <a:ext cx="23949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200" dirty="0" err="1">
                <a:solidFill>
                  <a:schemeClr val="tx2">
                    <a:lumMod val="75000"/>
                  </a:schemeClr>
                </a:solidFill>
              </a:rPr>
              <a:t>καρβοξυπεπτιδάση</a:t>
            </a:r>
            <a:endParaRPr lang="el-GR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3071617" y="5648733"/>
            <a:ext cx="3139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Carboxypeptidase 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5"/>
              </a:rPr>
              <a:t>Lijealso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636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Πρωτεΐνες </a:t>
            </a:r>
            <a:r>
              <a:rPr lang="el-GR" dirty="0" smtClean="0"/>
              <a:t>– Ορμόνες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>
          <a:xfrm>
            <a:off x="7010404" y="6492871"/>
            <a:ext cx="2133596" cy="365129"/>
          </a:xfrm>
        </p:spPr>
        <p:txBody>
          <a:bodyPr/>
          <a:lstStyle/>
          <a:p>
            <a:pPr lvl="0"/>
            <a:fld id="{1675F91B-5A47-410F-BFC4-5554AA5D2BF4}" type="slidenum">
              <a:rPr lang="el-GR" smtClean="0"/>
              <a:t>35</a:t>
            </a:fld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309469"/>
              </p:ext>
            </p:extLst>
          </p:nvPr>
        </p:nvGraphicFramePr>
        <p:xfrm>
          <a:off x="467541" y="1035271"/>
          <a:ext cx="8477283" cy="54476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3595"/>
                <a:gridCol w="1416729"/>
                <a:gridCol w="4056959"/>
              </a:tblGrid>
              <a:tr h="3951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  </a:t>
                      </a:r>
                      <a:r>
                        <a:rPr lang="el-GR" sz="1800" dirty="0" smtClean="0"/>
                        <a:t>Ορμόνη</a:t>
                      </a:r>
                      <a:endParaRPr lang="en-US" sz="1800" b="1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Αριθμός αμινοξέων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  </a:t>
                      </a:r>
                      <a:r>
                        <a:rPr lang="el-GR" sz="1800" dirty="0" smtClean="0"/>
                        <a:t>Λειτουργία</a:t>
                      </a:r>
                      <a:endParaRPr lang="en-US" sz="1800" b="1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</a:tr>
              <a:tr h="323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Insulin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51</a:t>
                      </a:r>
                      <a:endParaRPr lang="el-GR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Lowers blood glucose level, promotes glucose storage as glycogen and fat. Fasting decreases insulin production.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</a:tr>
              <a:tr h="3037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Glucagon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29</a:t>
                      </a:r>
                      <a:endParaRPr lang="el-GR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Increases blood glucose level. Fasting increases glucagon production.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</a:tr>
              <a:tr h="303761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Ghrelin</a:t>
                      </a:r>
                      <a:endParaRPr lang="en-US" sz="180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28</a:t>
                      </a:r>
                      <a:endParaRPr lang="el-GR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Stimulates release of Growth Hormone, increases feeling of hunger.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</a:tr>
              <a:tr h="303761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Leptin</a:t>
                      </a:r>
                      <a:endParaRPr lang="en-US" sz="180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167</a:t>
                      </a:r>
                      <a:endParaRPr lang="el-GR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Its presence suppresses the feeling of hunger. Fasting decreases </a:t>
                      </a:r>
                      <a:r>
                        <a:rPr lang="en-US" sz="1800" dirty="0" err="1"/>
                        <a:t>leptin</a:t>
                      </a:r>
                      <a:r>
                        <a:rPr lang="en-US" sz="1800" dirty="0"/>
                        <a:t> levels.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</a:tr>
              <a:tr h="57807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Growth Hormone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191</a:t>
                      </a:r>
                      <a:endParaRPr lang="el-GR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Human Growth Hormone (HGH), also called </a:t>
                      </a:r>
                      <a:r>
                        <a:rPr lang="en-US" sz="1800" dirty="0" err="1"/>
                        <a:t>somatotropin</a:t>
                      </a:r>
                      <a:r>
                        <a:rPr lang="en-US" sz="1800" dirty="0"/>
                        <a:t>, promotes amino acid uptake by cells and regulates development of the body. Growth hormone levels increase during fasting.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</a:tr>
              <a:tr h="179635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Prolactin</a:t>
                      </a:r>
                      <a:endParaRPr lang="en-US" sz="180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/>
                        <a:t>198</a:t>
                      </a:r>
                      <a:endParaRPr lang="el-GR" sz="180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Initiates and maintains lactation in mammals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</a:tr>
              <a:tr h="1796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Human Placental </a:t>
                      </a:r>
                      <a:r>
                        <a:rPr lang="en-US" sz="1800" dirty="0" err="1"/>
                        <a:t>Lactogen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/>
                        <a:t>191</a:t>
                      </a:r>
                      <a:endParaRPr lang="el-GR" sz="180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Produced by the placenta late in gestation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78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Πρωτεΐνες </a:t>
            </a:r>
            <a:r>
              <a:rPr lang="el-GR" dirty="0"/>
              <a:t>– Ορμόνες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36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862809"/>
              </p:ext>
            </p:extLst>
          </p:nvPr>
        </p:nvGraphicFramePr>
        <p:xfrm>
          <a:off x="304579" y="1387097"/>
          <a:ext cx="8567817" cy="34685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3595"/>
                <a:gridCol w="1416729"/>
                <a:gridCol w="4147493"/>
              </a:tblGrid>
              <a:tr h="1796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Luteinizing Hormone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/>
                        <a:t>204</a:t>
                      </a:r>
                      <a:endParaRPr lang="el-GR" sz="180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Induces the secretion of testosterone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</a:tr>
              <a:tr h="3037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Follicle Stimulating Hormone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/>
                        <a:t>204</a:t>
                      </a:r>
                      <a:endParaRPr lang="el-GR" sz="180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Induces the secretion of testosterone and </a:t>
                      </a:r>
                      <a:r>
                        <a:rPr lang="en-US" sz="1800" dirty="0" err="1"/>
                        <a:t>dihydrotestosterone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</a:tr>
              <a:tr h="1796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Chorionic Gonadotropin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237</a:t>
                      </a:r>
                      <a:endParaRPr lang="el-GR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Produced after implantation of an egg in the placenta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</a:tr>
              <a:tr h="1796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Thyroid Stimulating Hormone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201</a:t>
                      </a:r>
                      <a:endParaRPr lang="el-GR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Stimulates secretion of thyroxin and </a:t>
                      </a:r>
                      <a:r>
                        <a:rPr lang="en-US" sz="1800" dirty="0" err="1"/>
                        <a:t>triiodothyronine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</a:tr>
              <a:tr h="303761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Adrenocorticotropic Hormone</a:t>
                      </a:r>
                      <a:endParaRPr lang="en-US" sz="180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39</a:t>
                      </a:r>
                      <a:endParaRPr lang="el-GR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Stimulates production of adrenal cortex steroids (</a:t>
                      </a:r>
                      <a:r>
                        <a:rPr lang="en-US" sz="1800" dirty="0" err="1"/>
                        <a:t>cortisol</a:t>
                      </a:r>
                      <a:r>
                        <a:rPr lang="en-US" sz="1800" dirty="0"/>
                        <a:t> and </a:t>
                      </a:r>
                      <a:r>
                        <a:rPr lang="en-US" sz="1800" dirty="0" err="1"/>
                        <a:t>costicosterone</a:t>
                      </a:r>
                      <a:r>
                        <a:rPr lang="en-US" sz="1800" dirty="0"/>
                        <a:t>)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</a:tr>
              <a:tr h="440916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Vasopressin</a:t>
                      </a:r>
                      <a:endParaRPr lang="en-US" sz="180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9</a:t>
                      </a:r>
                      <a:endParaRPr lang="el-GR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Increases the </a:t>
                      </a:r>
                      <a:r>
                        <a:rPr lang="en-US" sz="1800" dirty="0" err="1"/>
                        <a:t>reabsorption</a:t>
                      </a:r>
                      <a:r>
                        <a:rPr lang="en-US" sz="1800" dirty="0"/>
                        <a:t> rate of water in kidney tubule cells (</a:t>
                      </a:r>
                      <a:r>
                        <a:rPr lang="en-US" sz="1800" dirty="0" err="1"/>
                        <a:t>antidiuretic</a:t>
                      </a:r>
                      <a:r>
                        <a:rPr lang="en-US" sz="1800" dirty="0"/>
                        <a:t> hormone)</a:t>
                      </a:r>
                      <a:br>
                        <a:rPr lang="en-US" sz="1800" dirty="0"/>
                      </a:br>
                      <a:r>
                        <a:rPr lang="en-US" sz="1800" dirty="0" err="1"/>
                        <a:t>Cys</a:t>
                      </a:r>
                      <a:r>
                        <a:rPr lang="en-US" sz="1800" dirty="0"/>
                        <a:t>-Tyr-</a:t>
                      </a:r>
                      <a:r>
                        <a:rPr lang="en-US" sz="1800" dirty="0" err="1"/>
                        <a:t>Phe</a:t>
                      </a:r>
                      <a:r>
                        <a:rPr lang="en-US" sz="1800" dirty="0"/>
                        <a:t>-</a:t>
                      </a:r>
                      <a:r>
                        <a:rPr lang="en-US" sz="1800" dirty="0" err="1"/>
                        <a:t>Gln</a:t>
                      </a:r>
                      <a:r>
                        <a:rPr lang="en-US" sz="1800" dirty="0"/>
                        <a:t>-</a:t>
                      </a:r>
                      <a:r>
                        <a:rPr lang="en-US" sz="1800" dirty="0" err="1"/>
                        <a:t>Asn</a:t>
                      </a:r>
                      <a:r>
                        <a:rPr lang="en-US" sz="1800" dirty="0"/>
                        <a:t>-</a:t>
                      </a:r>
                      <a:r>
                        <a:rPr lang="en-US" sz="1800" dirty="0" err="1"/>
                        <a:t>Cys</a:t>
                      </a:r>
                      <a:r>
                        <a:rPr lang="en-US" sz="1800" dirty="0"/>
                        <a:t>-Pro-</a:t>
                      </a:r>
                      <a:r>
                        <a:rPr lang="en-US" sz="1800" dirty="0" err="1"/>
                        <a:t>Arg</a:t>
                      </a:r>
                      <a:r>
                        <a:rPr lang="en-US" sz="1800" dirty="0"/>
                        <a:t>-</a:t>
                      </a:r>
                      <a:r>
                        <a:rPr lang="en-US" sz="1800" dirty="0" err="1"/>
                        <a:t>Gly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9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Πρωτεΐνες </a:t>
            </a:r>
            <a:r>
              <a:rPr lang="el-GR" dirty="0"/>
              <a:t>– Ορμόνες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37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17062"/>
              </p:ext>
            </p:extLst>
          </p:nvPr>
        </p:nvGraphicFramePr>
        <p:xfrm>
          <a:off x="330452" y="1278456"/>
          <a:ext cx="8567817" cy="340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03595"/>
                <a:gridCol w="1416729"/>
                <a:gridCol w="4147493"/>
              </a:tblGrid>
              <a:tr h="5389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Oxytocin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/>
                        <a:t>9</a:t>
                      </a:r>
                      <a:endParaRPr lang="el-GR" sz="180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Causes contraction of mammary gland cells to produce milk and stimulation of uterine muscles during childbirth</a:t>
                      </a:r>
                      <a:br>
                        <a:rPr lang="en-US" sz="1800" dirty="0"/>
                      </a:br>
                      <a:r>
                        <a:rPr lang="en-US" sz="1800" dirty="0" err="1"/>
                        <a:t>Cys</a:t>
                      </a:r>
                      <a:r>
                        <a:rPr lang="en-US" sz="1800" dirty="0"/>
                        <a:t>-Tyr-Ile-</a:t>
                      </a:r>
                      <a:r>
                        <a:rPr lang="en-US" sz="1800" dirty="0" err="1"/>
                        <a:t>Gln</a:t>
                      </a:r>
                      <a:r>
                        <a:rPr lang="en-US" sz="1800" dirty="0"/>
                        <a:t>-</a:t>
                      </a:r>
                      <a:r>
                        <a:rPr lang="en-US" sz="1800" dirty="0" err="1"/>
                        <a:t>Asn</a:t>
                      </a:r>
                      <a:r>
                        <a:rPr lang="en-US" sz="1800" dirty="0"/>
                        <a:t>-</a:t>
                      </a:r>
                      <a:r>
                        <a:rPr lang="en-US" sz="1800" dirty="0" err="1"/>
                        <a:t>Cys</a:t>
                      </a:r>
                      <a:r>
                        <a:rPr lang="en-US" sz="1800" dirty="0"/>
                        <a:t>-Pro-</a:t>
                      </a:r>
                      <a:r>
                        <a:rPr lang="en-US" sz="1800" dirty="0" err="1"/>
                        <a:t>Leu</a:t>
                      </a:r>
                      <a:r>
                        <a:rPr lang="en-US" sz="1800" dirty="0"/>
                        <a:t>-</a:t>
                      </a:r>
                      <a:r>
                        <a:rPr lang="en-US" sz="1800" dirty="0" err="1"/>
                        <a:t>Gly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</a:tr>
              <a:tr h="323343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Angiotensin II</a:t>
                      </a:r>
                      <a:endParaRPr lang="en-US" sz="180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8</a:t>
                      </a:r>
                      <a:endParaRPr lang="el-GR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Regulates blood pressure through vasoconstriction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Asp-</a:t>
                      </a:r>
                      <a:r>
                        <a:rPr lang="en-US" sz="1800" dirty="0" err="1"/>
                        <a:t>Arg</a:t>
                      </a:r>
                      <a:r>
                        <a:rPr lang="en-US" sz="1800" dirty="0"/>
                        <a:t>-Val-Tyr-Ile-His-Pro-</a:t>
                      </a:r>
                      <a:r>
                        <a:rPr lang="en-US" sz="1800" dirty="0" err="1"/>
                        <a:t>Phe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</a:tr>
              <a:tr h="179635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Parathyroid Hormone</a:t>
                      </a:r>
                      <a:endParaRPr lang="en-US" sz="180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/>
                        <a:t>84</a:t>
                      </a:r>
                      <a:endParaRPr lang="el-GR" sz="180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Increases calcium ion levels in extracellular fluids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</a:tr>
              <a:tr h="323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Gastrin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/>
                        <a:t>14</a:t>
                      </a:r>
                      <a:endParaRPr lang="el-GR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Regulates secretion of gastric acid and pepsin, a digestive enzyme consisting of 326 amino acids</a:t>
                      </a:r>
                      <a:endParaRPr lang="en-US" sz="1800" dirty="0">
                        <a:latin typeface="verdana"/>
                      </a:endParaRPr>
                    </a:p>
                  </a:txBody>
                  <a:tcPr marL="14726" marR="14726" marT="14725" marB="147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9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Πρωτεΐνες </a:t>
            </a:r>
            <a:r>
              <a:rPr lang="el-GR" dirty="0"/>
              <a:t>μυϊκού </a:t>
            </a:r>
            <a:r>
              <a:rPr lang="el-GR" dirty="0" smtClean="0"/>
              <a:t>ιστού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38</a:t>
            </a:fld>
            <a:endParaRPr lang="el-G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6" y="1025352"/>
            <a:ext cx="4687205" cy="357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4890531" y="1120917"/>
            <a:ext cx="402713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altLang="el-GR" sz="2200" dirty="0"/>
              <a:t>Η σύσπαση των μυών επιτυγχάνεται ολισθαίνοντας δύο είδη ινιδίων αναμεταξύ τους.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altLang="el-GR" sz="2200" dirty="0"/>
              <a:t>Ένα από αυτά τα ινίδια είναι φτιαγμένο από </a:t>
            </a:r>
            <a:r>
              <a:rPr lang="el-GR" altLang="el-GR" sz="2200" dirty="0" err="1"/>
              <a:t>μυοσίνη</a:t>
            </a:r>
            <a:r>
              <a:rPr lang="el-GR" altLang="el-GR" sz="2200" dirty="0"/>
              <a:t> (ο κινητήρας), και το άλλο είναι μια ουσία που ονομάζεται </a:t>
            </a:r>
            <a:r>
              <a:rPr lang="el-GR" altLang="el-GR" sz="2200" dirty="0" err="1"/>
              <a:t>ακτίνη</a:t>
            </a:r>
            <a:r>
              <a:rPr lang="el-GR" altLang="el-GR" sz="2200" dirty="0" smtClean="0"/>
              <a:t>.</a:t>
            </a:r>
            <a:endParaRPr lang="el-GR" altLang="el-GR" sz="22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altLang="el-GR" sz="2200" dirty="0"/>
              <a:t>Τα δύο είδη ινιδίων αλληλεπικαλύπτονται στα μυϊκά κύτταρα ώστε να μεγιστοποιούν τις αλληλεπιδράσεις </a:t>
            </a:r>
            <a:r>
              <a:rPr lang="el-GR" altLang="el-GR" sz="2200" dirty="0">
                <a:solidFill>
                  <a:srgbClr val="002060"/>
                </a:solidFill>
              </a:rPr>
              <a:t>τους.</a:t>
            </a:r>
          </a:p>
        </p:txBody>
      </p:sp>
      <p:sp>
        <p:nvSpPr>
          <p:cNvPr id="7" name="Rectangle 10"/>
          <p:cNvSpPr/>
          <p:nvPr/>
        </p:nvSpPr>
        <p:spPr>
          <a:xfrm>
            <a:off x="1224710" y="4739822"/>
            <a:ext cx="3139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hlinkClick r:id="rId3"/>
              </a:rPr>
              <a:t>Skeletal muscle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hlinkClick r:id="rId4"/>
              </a:rPr>
              <a:t>Deglr6328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514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Πρωτεΐνες </a:t>
            </a:r>
            <a:r>
              <a:rPr lang="el-GR" dirty="0"/>
              <a:t>μυϊκού ιστού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39</a:t>
            </a:fld>
            <a:endParaRPr lang="el-G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7" y="1475262"/>
            <a:ext cx="3094021" cy="1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248130" y="3552352"/>
            <a:ext cx="11916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/>
              </a:rPr>
              <a:t>educa.univpm.it</a:t>
            </a:r>
            <a:endParaRPr lang="el-GR" sz="1200" dirty="0"/>
          </a:p>
        </p:txBody>
      </p:sp>
      <p:sp>
        <p:nvSpPr>
          <p:cNvPr id="7" name="Ορθογώνιο 6"/>
          <p:cNvSpPr/>
          <p:nvPr/>
        </p:nvSpPr>
        <p:spPr>
          <a:xfrm>
            <a:off x="3594227" y="1010245"/>
            <a:ext cx="53324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/>
              <a:t>Κατά τη διάρκεια κάθε κύκλου, τα μόρια της </a:t>
            </a:r>
            <a:r>
              <a:rPr lang="el-GR" sz="2200" dirty="0" err="1"/>
              <a:t>μυοσίνης</a:t>
            </a:r>
            <a:r>
              <a:rPr lang="el-GR" sz="2200" dirty="0"/>
              <a:t> αρχικά συνδέονται στο ινίδιο της </a:t>
            </a:r>
            <a:r>
              <a:rPr lang="el-GR" sz="2200" dirty="0" err="1"/>
              <a:t>ακτίνης</a:t>
            </a:r>
            <a:r>
              <a:rPr lang="el-GR" sz="2200" dirty="0"/>
              <a:t> γεφυρώνοντας το κενό μεταξύ των ινιδίων</a:t>
            </a:r>
            <a:r>
              <a:rPr lang="el-GR" sz="2200" dirty="0" smtClean="0"/>
              <a:t>.</a:t>
            </a:r>
            <a:endParaRPr lang="el-G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/>
              <a:t>Κατόπιν “καίνε” καύσιμο αντιδρώντας με ένα μόριο ATP (το καύσιμο των περισσότερων βιολογικών διεργασιών).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/>
              <a:t>Αυτή η αντίδραση εκλύει ενέργεια και υποχρεώνει τα μόρια της </a:t>
            </a:r>
            <a:r>
              <a:rPr lang="el-GR" sz="2200" dirty="0" err="1"/>
              <a:t>μυοσίνης</a:t>
            </a:r>
            <a:r>
              <a:rPr lang="el-GR" sz="2200" dirty="0"/>
              <a:t> να αλλάξουν διαμόρφωση ώστε να περιστρέψουν το “βραχίονά” τους και να ωθήσουν την ίνα της </a:t>
            </a:r>
            <a:r>
              <a:rPr lang="el-GR" sz="2200" dirty="0" err="1"/>
              <a:t>ακτίνης</a:t>
            </a:r>
            <a:r>
              <a:rPr lang="el-GR" sz="22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/>
              <a:t>Στη συνέχεια, απελευθερώνουν το ινίδιο της </a:t>
            </a:r>
            <a:r>
              <a:rPr lang="el-GR" sz="2200" dirty="0" err="1"/>
              <a:t>ακτίνης</a:t>
            </a:r>
            <a:r>
              <a:rPr lang="el-GR" sz="2200" dirty="0"/>
              <a:t> και περιστρέφουν το βραχίονα στην αρχική θέση, έτοιμο για τον επόμενο κύκλο.</a:t>
            </a:r>
          </a:p>
        </p:txBody>
      </p:sp>
    </p:spTree>
    <p:extLst>
      <p:ext uri="{BB962C8B-B14F-4D97-AF65-F5344CB8AC3E}">
        <p14:creationId xmlns:p14="http://schemas.microsoft.com/office/powerpoint/2010/main" val="341668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Αμινοξέα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n-US" sz="3200" b="0" dirty="0" smtClean="0"/>
              <a:t>6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4</a:t>
            </a:fld>
            <a:endParaRPr lang="el-GR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26" y="1289740"/>
            <a:ext cx="2971429" cy="442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45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Δρεπανοκυτταρική </a:t>
            </a:r>
            <a:r>
              <a:rPr lang="el-GR" dirty="0" smtClean="0"/>
              <a:t>αναιμία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40</a:t>
            </a:fld>
            <a:endParaRPr lang="el-GR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r="4688"/>
          <a:stretch>
            <a:fillRect/>
          </a:stretch>
        </p:blipFill>
        <p:spPr bwMode="auto">
          <a:xfrm>
            <a:off x="2529794" y="1626054"/>
            <a:ext cx="4342847" cy="351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62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6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l-GR"/>
              <a:t>Τέλος Ενότητας</a:t>
            </a:r>
          </a:p>
        </p:txBody>
      </p:sp>
      <p:sp>
        <p:nvSpPr>
          <p:cNvPr id="3" name="Υπότιτλος 7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4" name="Ομάδα 1"/>
          <p:cNvGrpSpPr/>
          <p:nvPr/>
        </p:nvGrpSpPr>
        <p:grpSpPr>
          <a:xfrm>
            <a:off x="1767635" y="5931173"/>
            <a:ext cx="5828697" cy="768534"/>
            <a:chOff x="1767635" y="5931173"/>
            <a:chExt cx="5828697" cy="768534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67635" y="5931173"/>
              <a:ext cx="1971674" cy="70200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2" descr="C:\Users\alex\Desktop\logo.png"/>
            <p:cNvPicPr>
              <a:picLocks noChangeAspect="1"/>
            </p:cNvPicPr>
            <p:nvPr/>
          </p:nvPicPr>
          <p:blipFill>
            <a:blip r:embed="rId4"/>
            <a:srcRect t="8214"/>
            <a:stretch>
              <a:fillRect/>
            </a:stretch>
          </p:blipFill>
          <p:spPr>
            <a:xfrm>
              <a:off x="3923928" y="5931173"/>
              <a:ext cx="3672404" cy="768534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l-GR" sz="4400"/>
              <a:t>Σημειώματα</a:t>
            </a:r>
          </a:p>
        </p:txBody>
      </p:sp>
      <p:sp>
        <p:nvSpPr>
          <p:cNvPr id="3" name="Subtitle 1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solidFill>
                  <a:schemeClr val="tx1"/>
                </a:solidFill>
              </a:rPr>
              <a:t>Σημείωμα Αναφοράς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 2014. 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. «Οργανική Χημεία. Ενότητα </a:t>
            </a:r>
            <a:r>
              <a:rPr lang="en-US" sz="2000" dirty="0" smtClean="0"/>
              <a:t>7.2:</a:t>
            </a:r>
            <a:r>
              <a:rPr lang="el-GR" sz="2000" dirty="0" smtClean="0"/>
              <a:t> </a:t>
            </a:r>
            <a:r>
              <a:rPr lang="el-GR" sz="2000" dirty="0"/>
              <a:t>Αμινοξέα – Πεπτίδια – </a:t>
            </a:r>
            <a:r>
              <a:rPr lang="el-GR" sz="2000" dirty="0" smtClean="0"/>
              <a:t>Πρωτεΐνες».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n-US" sz="2000" dirty="0">
                <a:hlinkClick r:id="rId3"/>
              </a:rPr>
              <a:t>ocp.teiath.gr</a:t>
            </a:r>
            <a:r>
              <a:rPr lang="el-GR" sz="2000" dirty="0"/>
              <a:t>.</a:t>
            </a:r>
          </a:p>
          <a:p>
            <a:pPr lvl="0"/>
            <a:endParaRPr lang="el-G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737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2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solidFill>
                  <a:schemeClr val="tx1"/>
                </a:solidFill>
              </a:rPr>
              <a:t>Διατήρηση Σημειωμάτων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l-GR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itchFamily="2"/>
              <a:buChar char="§"/>
            </a:pPr>
            <a:r>
              <a:rPr lang="el-GR" sz="2000"/>
              <a:t>τ</a:t>
            </a:r>
            <a:r>
              <a:rPr lang="en-US" sz="2000"/>
              <a:t>ο Σημείωμα Αναφοράς</a:t>
            </a:r>
            <a:endParaRPr lang="el-GR" sz="2000"/>
          </a:p>
          <a:p>
            <a:pPr lvl="1">
              <a:buFont typeface="Wingdings" pitchFamily="2"/>
              <a:buChar char="§"/>
            </a:pPr>
            <a:r>
              <a:rPr lang="el-GR" sz="2000"/>
              <a:t>τ</a:t>
            </a:r>
            <a:r>
              <a:rPr lang="en-US" sz="2000"/>
              <a:t>ο Σημείωμα Αδειοδότησης</a:t>
            </a:r>
            <a:endParaRPr lang="el-GR" sz="2000"/>
          </a:p>
          <a:p>
            <a:pPr lvl="1">
              <a:buFont typeface="Wingdings" pitchFamily="2"/>
              <a:buChar char="§"/>
            </a:pPr>
            <a:r>
              <a:rPr lang="el-GR" sz="2000"/>
              <a:t>τ</a:t>
            </a:r>
            <a:r>
              <a:rPr lang="en-US" sz="2000"/>
              <a:t>η δήλωση </a:t>
            </a:r>
            <a:r>
              <a:rPr lang="el-GR" sz="2000"/>
              <a:t>Δ</a:t>
            </a:r>
            <a:r>
              <a:rPr lang="en-US" sz="2000"/>
              <a:t>ιατήρησης Σημειωμάτων</a:t>
            </a:r>
            <a:endParaRPr lang="el-GR" sz="2000"/>
          </a:p>
          <a:p>
            <a:pPr lvl="1">
              <a:buFont typeface="Wingdings" pitchFamily="2"/>
              <a:buChar char="§"/>
            </a:pPr>
            <a:r>
              <a:rPr lang="el-GR" sz="2000"/>
              <a:t>το Σημείωμα Χρήσης Έργων Τρίτων (εφόσον υπάρχει)</a:t>
            </a:r>
          </a:p>
          <a:p>
            <a:pPr marL="0" lvl="0" indent="0">
              <a:buNone/>
            </a:pPr>
            <a:r>
              <a:rPr lang="el-GR"/>
              <a:t>μαζί με τους συνοδευόμενους υπερσυνδέσμους.</a:t>
            </a:r>
          </a:p>
          <a:p>
            <a:pPr lvl="0"/>
            <a:endParaRPr lang="el-GR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solidFill>
                  <a:schemeClr val="tx1"/>
                </a:solidFill>
              </a:rPr>
              <a:t>Χρηματοδότηση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340766"/>
            <a:ext cx="8229600" cy="4525959"/>
          </a:xfrm>
        </p:spPr>
        <p:txBody>
          <a:bodyPr/>
          <a:lstStyle/>
          <a:p>
            <a:pPr lvl="0"/>
            <a:r>
              <a:rPr lang="el-GR" sz="2000"/>
              <a:t>Το παρόν εκπαιδευτικό υλικό έχει αναπτυχθεί στ</a:t>
            </a:r>
            <a:r>
              <a:rPr lang="en-US" sz="2000"/>
              <a:t>o</a:t>
            </a:r>
            <a:r>
              <a:rPr lang="el-GR" sz="2000"/>
              <a:t> πλαίσι</a:t>
            </a:r>
            <a:r>
              <a:rPr lang="en-US" sz="2000"/>
              <a:t>o</a:t>
            </a:r>
            <a:r>
              <a:rPr lang="el-GR" sz="2000"/>
              <a:t> του εκπαιδευτικού έργου του διδάσκοντα.</a:t>
            </a:r>
            <a:endParaRPr lang="en-US" sz="2000"/>
          </a:p>
          <a:p>
            <a:pPr lvl="0"/>
            <a:r>
              <a:rPr lang="el-GR" sz="2000"/>
              <a:t>Το έργο «</a:t>
            </a:r>
            <a:r>
              <a:rPr lang="el-GR" sz="2000" b="1"/>
              <a:t>Ανοικτά Ακαδημαϊκά Μαθήματα στο ΤΕΙ Αθήνας</a:t>
            </a:r>
            <a:r>
              <a:rPr lang="el-GR" sz="2000"/>
              <a:t>» έχει χρηματοδοτήσει μόνο την αναδιαμόρφωση του εκπαιδευτικού υλικού. </a:t>
            </a:r>
            <a:endParaRPr lang="en-US" sz="2000"/>
          </a:p>
          <a:p>
            <a:pPr lvl="0"/>
            <a:r>
              <a:rPr lang="el-GR" sz="200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67" y="4653134"/>
            <a:ext cx="5501643" cy="13868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Αμινοξέα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n-US" sz="3200" b="0" dirty="0" smtClean="0"/>
              <a:t>6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Δομικά </a:t>
            </a:r>
            <a:r>
              <a:rPr lang="el-GR" dirty="0"/>
              <a:t>συστατικά των </a:t>
            </a:r>
            <a:r>
              <a:rPr lang="el-GR" dirty="0" err="1" smtClean="0"/>
              <a:t>πρωτεινών</a:t>
            </a:r>
            <a:r>
              <a:rPr lang="el-GR" dirty="0" smtClean="0"/>
              <a:t>,</a:t>
            </a:r>
            <a:endParaRPr lang="el-GR" dirty="0"/>
          </a:p>
          <a:p>
            <a:r>
              <a:rPr lang="el-GR" dirty="0" smtClean="0"/>
              <a:t>Σύνδεση </a:t>
            </a:r>
            <a:r>
              <a:rPr lang="el-GR" dirty="0"/>
              <a:t>με διαφορετικές </a:t>
            </a:r>
            <a:r>
              <a:rPr lang="el-GR" dirty="0" smtClean="0"/>
              <a:t>αλληλουχίες </a:t>
            </a:r>
            <a:r>
              <a:rPr lang="el-GR" dirty="0" smtClean="0">
                <a:latin typeface="Calibri" panose="020F0502020204030204" pitchFamily="34" charset="0"/>
              </a:rPr>
              <a:t>→ </a:t>
            </a:r>
            <a:r>
              <a:rPr lang="el-GR" dirty="0" smtClean="0"/>
              <a:t>πληθώρα πρωτεϊνών,</a:t>
            </a:r>
            <a:endParaRPr lang="el-GR" dirty="0"/>
          </a:p>
          <a:p>
            <a:r>
              <a:rPr lang="el-GR" dirty="0" smtClean="0"/>
              <a:t>20 </a:t>
            </a:r>
            <a:r>
              <a:rPr lang="el-GR" dirty="0"/>
              <a:t>α-αμινοξέα συνθέτουν τις </a:t>
            </a:r>
            <a:r>
              <a:rPr lang="el-GR" dirty="0" err="1"/>
              <a:t>πρωτεϊνες</a:t>
            </a:r>
            <a:r>
              <a:rPr lang="el-GR" dirty="0"/>
              <a:t> (πρωτεϊνικά αμινοξέα</a:t>
            </a:r>
            <a:r>
              <a:rPr lang="el-GR" dirty="0" smtClean="0"/>
              <a:t>),</a:t>
            </a:r>
            <a:endParaRPr lang="el-GR" dirty="0"/>
          </a:p>
          <a:p>
            <a:pPr lvl="1"/>
            <a:r>
              <a:rPr lang="el-GR" dirty="0"/>
              <a:t>8 από τα 20 λαμβάνονται με την τροφή (απαραίτητα (</a:t>
            </a:r>
            <a:r>
              <a:rPr lang="el-GR" dirty="0" err="1"/>
              <a:t>essential</a:t>
            </a:r>
            <a:r>
              <a:rPr lang="el-GR" dirty="0"/>
              <a:t>) αμινοξέα).</a:t>
            </a:r>
          </a:p>
          <a:p>
            <a:pPr lvl="1"/>
            <a:r>
              <a:rPr lang="el-GR" dirty="0"/>
              <a:t>4 από τα 20 είναι </a:t>
            </a:r>
            <a:r>
              <a:rPr lang="el-GR" dirty="0" err="1"/>
              <a:t>ημιαπαραίτητα</a:t>
            </a:r>
            <a:r>
              <a:rPr lang="el-GR" dirty="0"/>
              <a:t>, αφού δεν μπορούν να συντεθούν στα παιδιά.</a:t>
            </a:r>
          </a:p>
          <a:p>
            <a:pPr lvl="1"/>
            <a:r>
              <a:rPr lang="el-GR" dirty="0"/>
              <a:t>Τα υπόλοιπα 12 συντίθενται μέσω των μεταβολικών μονοπατιών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smtClean="0"/>
              <a:t>Πολλά </a:t>
            </a:r>
            <a:r>
              <a:rPr lang="el-GR" dirty="0"/>
              <a:t>αμινοξέα δημιουργούνται (συντίθενται) από άλλα αμινοξέα με μια διαδικασία που λέγεται </a:t>
            </a:r>
            <a:r>
              <a:rPr lang="el-GR" dirty="0" err="1"/>
              <a:t>διαμίνωση</a:t>
            </a:r>
            <a:r>
              <a:rPr lang="el-GR" dirty="0"/>
              <a:t> ή </a:t>
            </a:r>
            <a:r>
              <a:rPr lang="el-GR" dirty="0" err="1"/>
              <a:t>τρανσαμίνωση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68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Αμινοξέα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n-US" sz="3200" b="0" dirty="0" smtClean="0"/>
              <a:t>6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48"/>
            <a:ext cx="8229600" cy="749747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Σύνθεση κατά </a:t>
            </a:r>
            <a:r>
              <a:rPr lang="en-US" dirty="0" err="1"/>
              <a:t>Strecker</a:t>
            </a:r>
            <a:r>
              <a:rPr lang="en-US" dirty="0"/>
              <a:t>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6</a:t>
            </a:fld>
            <a:endParaRPr lang="el-GR"/>
          </a:p>
        </p:txBody>
      </p:sp>
      <p:pic>
        <p:nvPicPr>
          <p:cNvPr id="5" name="Picture 2" descr="File:Strecker Amino Acid Synthesis Sche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2" y="1946495"/>
            <a:ext cx="7620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1675" y="3398193"/>
            <a:ext cx="1289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400">
                <a:latin typeface="+mn-lt"/>
              </a:rPr>
              <a:t>αλδεϋδη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51275" y="3358506"/>
            <a:ext cx="1867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400">
                <a:latin typeface="+mn-lt"/>
              </a:rPr>
              <a:t>αμινονιτρίλιο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116763" y="3469631"/>
            <a:ext cx="11785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400">
                <a:latin typeface="+mn-lt"/>
              </a:rPr>
              <a:t>αμινοξύ</a:t>
            </a:r>
          </a:p>
        </p:txBody>
      </p:sp>
    </p:spTree>
    <p:extLst>
      <p:ext uri="{BB962C8B-B14F-4D97-AF65-F5344CB8AC3E}">
        <p14:creationId xmlns:p14="http://schemas.microsoft.com/office/powerpoint/2010/main" val="95830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Αμινοξέα </a:t>
            </a:r>
            <a:r>
              <a:rPr lang="el-GR" sz="3200" b="0" dirty="0" smtClean="0"/>
              <a:t>(5 </a:t>
            </a:r>
            <a:r>
              <a:rPr lang="el-GR" sz="3200" b="0" dirty="0"/>
              <a:t>από </a:t>
            </a:r>
            <a:r>
              <a:rPr lang="en-US" sz="3200" b="0" dirty="0" smtClean="0"/>
              <a:t>6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Ομαδοποίηση αμινοξέων σύμφωνα με τις ιδιότητες των πλευρικών αλυσίδων τους</a:t>
            </a:r>
            <a:r>
              <a:rPr lang="el-GR" dirty="0"/>
              <a:t> </a:t>
            </a:r>
          </a:p>
          <a:p>
            <a:r>
              <a:rPr lang="el-GR" b="1" dirty="0"/>
              <a:t>Αμινοξέα με </a:t>
            </a:r>
            <a:r>
              <a:rPr lang="el-GR" b="1" dirty="0" err="1"/>
              <a:t>αλειφατικές</a:t>
            </a:r>
            <a:r>
              <a:rPr lang="el-GR" b="1" dirty="0"/>
              <a:t>, μη πολικές πλευρικές αλυσίδες </a:t>
            </a:r>
          </a:p>
          <a:p>
            <a:pPr lvl="1"/>
            <a:r>
              <a:rPr lang="el-GR" dirty="0" err="1"/>
              <a:t>Αλανίνη</a:t>
            </a:r>
            <a:r>
              <a:rPr lang="el-GR" dirty="0"/>
              <a:t>, </a:t>
            </a:r>
            <a:r>
              <a:rPr lang="el-GR" dirty="0" err="1"/>
              <a:t>Βαλίνη</a:t>
            </a:r>
            <a:r>
              <a:rPr lang="el-GR" dirty="0"/>
              <a:t>, </a:t>
            </a:r>
            <a:r>
              <a:rPr lang="el-GR" dirty="0" err="1"/>
              <a:t>Γλυκίνη</a:t>
            </a:r>
            <a:r>
              <a:rPr lang="el-GR" dirty="0"/>
              <a:t>, </a:t>
            </a:r>
            <a:r>
              <a:rPr lang="el-GR" dirty="0" err="1"/>
              <a:t>Ισολευκίνη</a:t>
            </a:r>
            <a:r>
              <a:rPr lang="el-GR" dirty="0"/>
              <a:t>, </a:t>
            </a:r>
            <a:r>
              <a:rPr lang="el-GR" dirty="0" err="1"/>
              <a:t>Λευκίνη</a:t>
            </a:r>
            <a:r>
              <a:rPr lang="el-GR" dirty="0"/>
              <a:t>, </a:t>
            </a:r>
            <a:r>
              <a:rPr lang="el-GR" dirty="0" err="1"/>
              <a:t>Μεθειονίνη</a:t>
            </a:r>
            <a:r>
              <a:rPr lang="el-GR" dirty="0"/>
              <a:t>, </a:t>
            </a:r>
            <a:r>
              <a:rPr lang="el-GR" dirty="0" err="1"/>
              <a:t>Προλίνη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b="1" dirty="0"/>
              <a:t>Αμινοξέα με </a:t>
            </a:r>
            <a:r>
              <a:rPr lang="el-GR" b="1" dirty="0" err="1"/>
              <a:t>αλειφατικές</a:t>
            </a:r>
            <a:r>
              <a:rPr lang="el-GR" b="1" dirty="0"/>
              <a:t>, πολικές πλευρικές αλυσίδες</a:t>
            </a:r>
            <a:r>
              <a:rPr lang="el-GR" dirty="0"/>
              <a:t> </a:t>
            </a:r>
          </a:p>
          <a:p>
            <a:pPr lvl="1"/>
            <a:r>
              <a:rPr lang="el-GR" dirty="0" err="1"/>
              <a:t>Θρεονίνη</a:t>
            </a:r>
            <a:r>
              <a:rPr lang="el-GR" dirty="0"/>
              <a:t>, </a:t>
            </a:r>
            <a:r>
              <a:rPr lang="el-GR" dirty="0" err="1"/>
              <a:t>Σερίνη</a:t>
            </a:r>
            <a:r>
              <a:rPr lang="el-GR" dirty="0"/>
              <a:t>, </a:t>
            </a:r>
            <a:r>
              <a:rPr lang="el-GR" dirty="0" err="1"/>
              <a:t>Κυστεΐνη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b="1" dirty="0"/>
              <a:t>Αμινοξέα με αρωματικές πλευρικές αλυσίδες </a:t>
            </a:r>
          </a:p>
          <a:p>
            <a:pPr lvl="1"/>
            <a:r>
              <a:rPr lang="el-GR" dirty="0" err="1"/>
              <a:t>Φαινυλαλανίνη</a:t>
            </a:r>
            <a:r>
              <a:rPr lang="el-GR" dirty="0"/>
              <a:t>, </a:t>
            </a:r>
            <a:r>
              <a:rPr lang="el-GR" dirty="0" err="1"/>
              <a:t>Τυροσίνη</a:t>
            </a:r>
            <a:r>
              <a:rPr lang="el-GR" dirty="0"/>
              <a:t>, </a:t>
            </a:r>
            <a:r>
              <a:rPr lang="el-GR" dirty="0" err="1"/>
              <a:t>Θρυπτοφάνη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b="1" dirty="0"/>
              <a:t>Αμινοξέα με βασικές πλευρικές αλυσίδες </a:t>
            </a:r>
          </a:p>
          <a:p>
            <a:pPr lvl="1"/>
            <a:r>
              <a:rPr lang="el-GR" dirty="0" err="1"/>
              <a:t>Λυσίνη</a:t>
            </a:r>
            <a:r>
              <a:rPr lang="el-GR" dirty="0"/>
              <a:t>, </a:t>
            </a:r>
            <a:r>
              <a:rPr lang="el-GR" dirty="0" err="1"/>
              <a:t>Αργινίνη</a:t>
            </a:r>
            <a:r>
              <a:rPr lang="el-GR" dirty="0"/>
              <a:t>, </a:t>
            </a:r>
            <a:r>
              <a:rPr lang="el-GR" dirty="0" err="1"/>
              <a:t>Ιστιδίνη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53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Αμινοξέα </a:t>
            </a:r>
            <a:r>
              <a:rPr lang="el-GR" sz="3200" b="0" dirty="0" smtClean="0"/>
              <a:t>(6 </a:t>
            </a:r>
            <a:r>
              <a:rPr lang="el-GR" sz="3200" b="0" dirty="0"/>
              <a:t>από </a:t>
            </a:r>
            <a:r>
              <a:rPr lang="en-US" sz="3200" b="0" dirty="0" smtClean="0"/>
              <a:t>6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Αμινοξέα με όξινες πλευρικές αλυσίδες </a:t>
            </a:r>
          </a:p>
          <a:p>
            <a:pPr lvl="1"/>
            <a:r>
              <a:rPr lang="el-GR" dirty="0" err="1"/>
              <a:t>Ασπαραγινικό</a:t>
            </a:r>
            <a:r>
              <a:rPr lang="el-GR" dirty="0"/>
              <a:t>, </a:t>
            </a:r>
            <a:r>
              <a:rPr lang="el-GR" dirty="0" err="1"/>
              <a:t>Γλουταμινικό</a:t>
            </a:r>
            <a:r>
              <a:rPr lang="el-GR" dirty="0"/>
              <a:t>.</a:t>
            </a:r>
          </a:p>
          <a:p>
            <a:r>
              <a:rPr lang="el-GR" b="1" dirty="0"/>
              <a:t>Αμινοξέα με </a:t>
            </a:r>
            <a:r>
              <a:rPr lang="el-GR" b="1" dirty="0" err="1"/>
              <a:t>καρβοξυλαμίδια</a:t>
            </a:r>
            <a:r>
              <a:rPr lang="el-GR" b="1" dirty="0"/>
              <a:t> στις πλευρικές αλυσίδες τους</a:t>
            </a:r>
          </a:p>
          <a:p>
            <a:pPr lvl="1"/>
            <a:r>
              <a:rPr lang="el-GR" dirty="0" err="1"/>
              <a:t>Ασπαραγίνη</a:t>
            </a:r>
            <a:r>
              <a:rPr lang="el-GR" dirty="0"/>
              <a:t>, </a:t>
            </a:r>
            <a:r>
              <a:rPr lang="el-GR" dirty="0" err="1"/>
              <a:t>Γλουταμίνη</a:t>
            </a:r>
            <a:r>
              <a:rPr lang="el-GR" dirty="0"/>
              <a:t>.</a:t>
            </a:r>
          </a:p>
          <a:p>
            <a:r>
              <a:rPr lang="el-GR" b="1" dirty="0"/>
              <a:t>Ειδικά αμινοξέα</a:t>
            </a:r>
          </a:p>
          <a:p>
            <a:pPr lvl="1"/>
            <a:r>
              <a:rPr lang="el-GR" dirty="0" err="1"/>
              <a:t>Αλυσίνη</a:t>
            </a:r>
            <a:r>
              <a:rPr lang="el-GR" dirty="0"/>
              <a:t>, </a:t>
            </a:r>
            <a:r>
              <a:rPr lang="el-GR" dirty="0" err="1"/>
              <a:t>Υδροξυπρολίνη</a:t>
            </a:r>
            <a:r>
              <a:rPr lang="el-GR" dirty="0"/>
              <a:t>, </a:t>
            </a:r>
            <a:r>
              <a:rPr lang="el-GR" dirty="0" err="1"/>
              <a:t>Σεληνοκυστεΐνη</a:t>
            </a:r>
            <a:r>
              <a:rPr lang="el-GR" dirty="0"/>
              <a:t>, </a:t>
            </a:r>
            <a:r>
              <a:rPr lang="el-GR" dirty="0" err="1"/>
              <a:t>Πυρρολυσίνη</a:t>
            </a:r>
            <a:r>
              <a:rPr lang="el-GR" dirty="0"/>
              <a:t> (</a:t>
            </a:r>
            <a:r>
              <a:rPr lang="el-GR" dirty="0" err="1"/>
              <a:t>pyl</a:t>
            </a:r>
            <a:r>
              <a:rPr lang="el-GR" dirty="0" smtClean="0"/>
              <a:t>)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135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Αμινοξέα</a:t>
            </a:r>
            <a:br>
              <a:rPr lang="el-GR" dirty="0"/>
            </a:br>
            <a:r>
              <a:rPr lang="el-GR" b="0" dirty="0"/>
              <a:t>Διαλυτότητα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675F91B-5A47-410F-BFC4-5554AA5D2BF4}" type="slidenum">
              <a:rPr lang="el-GR" smtClean="0"/>
              <a:t>9</a:t>
            </a:fld>
            <a:endParaRPr lang="el-GR"/>
          </a:p>
        </p:txBody>
      </p:sp>
      <p:pic>
        <p:nvPicPr>
          <p:cNvPr id="5" name="Picture 5" descr="AminoAc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196975"/>
            <a:ext cx="4899025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292725" y="1412875"/>
            <a:ext cx="22216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200" b="1" dirty="0">
                <a:solidFill>
                  <a:srgbClr val="820000"/>
                </a:solidFill>
                <a:latin typeface="+mn-lt"/>
              </a:rPr>
              <a:t>Μη πολικά και υδρόφοβα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651500" y="4076700"/>
            <a:ext cx="26972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200" b="1" dirty="0">
                <a:solidFill>
                  <a:srgbClr val="0F690B"/>
                </a:solidFill>
                <a:latin typeface="+mn-lt"/>
              </a:rPr>
              <a:t>πολικά</a:t>
            </a:r>
            <a:r>
              <a:rPr lang="el-GR" altLang="el-GR" sz="2200" dirty="0">
                <a:latin typeface="+mn-lt"/>
              </a:rPr>
              <a:t> </a:t>
            </a:r>
            <a:r>
              <a:rPr lang="el-GR" altLang="el-GR" sz="2200" b="1" dirty="0">
                <a:solidFill>
                  <a:srgbClr val="820000"/>
                </a:solidFill>
                <a:latin typeface="+mn-lt"/>
              </a:rPr>
              <a:t>και</a:t>
            </a:r>
            <a:r>
              <a:rPr lang="el-GR" altLang="el-GR" sz="2200" dirty="0">
                <a:latin typeface="+mn-lt"/>
              </a:rPr>
              <a:t> </a:t>
            </a: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υδρόφιλα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71550" y="6237288"/>
            <a:ext cx="8183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200" b="1" dirty="0">
                <a:solidFill>
                  <a:srgbClr val="820000"/>
                </a:solidFill>
                <a:latin typeface="+mn-lt"/>
              </a:rPr>
              <a:t>όξινα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419475" y="6230938"/>
            <a:ext cx="10299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βασικά</a:t>
            </a:r>
          </a:p>
        </p:txBody>
      </p:sp>
      <p:sp>
        <p:nvSpPr>
          <p:cNvPr id="10" name="AutoShape 12"/>
          <p:cNvSpPr>
            <a:spLocks/>
          </p:cNvSpPr>
          <p:nvPr/>
        </p:nvSpPr>
        <p:spPr bwMode="auto">
          <a:xfrm>
            <a:off x="5435600" y="2492375"/>
            <a:ext cx="73025" cy="3455988"/>
          </a:xfrm>
          <a:prstGeom prst="rightBracket">
            <a:avLst>
              <a:gd name="adj" fmla="val 394384"/>
            </a:avLst>
          </a:prstGeom>
          <a:noFill/>
          <a:ln w="22225">
            <a:solidFill>
              <a:srgbClr val="004A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1" name="Ορθογώνιο 10"/>
          <p:cNvSpPr/>
          <p:nvPr/>
        </p:nvSpPr>
        <p:spPr>
          <a:xfrm rot="16200000">
            <a:off x="-563222" y="3568662"/>
            <a:ext cx="16376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hlinkClick r:id="rId3"/>
              </a:rPr>
              <a:t>javiciencias.blogspot.gr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65867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b74c7efb89229b3676c4c74c628c3badb1ab"/>
  <p:tag name="ISPRING_RESOURCE_PATHS_HASH_PRESENTER" val="56f45a41c3748bd52646d8ecf879f9d5ef69ca53"/>
</p:tagLst>
</file>

<file path=ppt/theme/theme1.xml><?xml version="1.0" encoding="utf-8"?>
<a:theme xmlns:a="http://schemas.openxmlformats.org/drawingml/2006/main" name="OC_template_updated">
  <a:themeElements>
    <a:clrScheme name="Προσαρμοσμένο 1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F3F3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1161</TotalTime>
  <Words>1895</Words>
  <Application>Microsoft Office PowerPoint</Application>
  <PresentationFormat>Προβολή στην οθόνη (4:3)</PresentationFormat>
  <Paragraphs>346</Paragraphs>
  <Slides>47</Slides>
  <Notes>9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49" baseType="lpstr">
      <vt:lpstr>OC_template_updated</vt:lpstr>
      <vt:lpstr>Εικόνα Bitmap</vt:lpstr>
      <vt:lpstr>Οργανική Χημεία</vt:lpstr>
      <vt:lpstr>20 Amino Acids </vt:lpstr>
      <vt:lpstr>Αμινοξέα (1 από 6)</vt:lpstr>
      <vt:lpstr>Αμινοξέα (2 από 6)</vt:lpstr>
      <vt:lpstr>Αμινοξέα (3 από 6)</vt:lpstr>
      <vt:lpstr>Αμινοξέα (4 από 6)</vt:lpstr>
      <vt:lpstr>Αμινοξέα (5 από 6)</vt:lpstr>
      <vt:lpstr>Αμινοξέα (6 από 6)</vt:lpstr>
      <vt:lpstr>Αμινοξέα Διαλυτότητα</vt:lpstr>
      <vt:lpstr>Αμινοξέα Οξεοβασική συμπεριφορά (1 από 2)</vt:lpstr>
      <vt:lpstr>Αμινοξέα Οξεοβασική συμπεριφορά (2 από 2)</vt:lpstr>
      <vt:lpstr>Αμινοξέα Ισοηλεκτρικό σημείο</vt:lpstr>
      <vt:lpstr>Οπτική ισομέρεια D και L στερεοχημική διάταξη</vt:lpstr>
      <vt:lpstr>Αμινοξέα (D και L στερεοχημική διαμόρφωση)</vt:lpstr>
      <vt:lpstr>Ανίχνευση αμινοξέων Αντίδραση νινυδρίνης (1 από 3)</vt:lpstr>
      <vt:lpstr>Ανίχνευση αμινοξέων Αντίδραση νινυδρίνης (2 από 3)</vt:lpstr>
      <vt:lpstr>Ανίχνευση αμινοξέων Αντίδραση νινυδρίνης (3 από 3)</vt:lpstr>
      <vt:lpstr>Πεπτίδια (1 από 6)</vt:lpstr>
      <vt:lpstr>Πεπτίδια (2 από 6)</vt:lpstr>
      <vt:lpstr>Πεπτίδια (3 από 6)</vt:lpstr>
      <vt:lpstr>Πεπτίδια (4 από 6)</vt:lpstr>
      <vt:lpstr>Πεπτίδια (5 από 6)</vt:lpstr>
      <vt:lpstr>Πεπτίδια (6 από 6)</vt:lpstr>
      <vt:lpstr>Πεπτίδια- Πρωτεΐνες Δοκιμή διουρίας (Biuret test)</vt:lpstr>
      <vt:lpstr>Πρωτεΐνες Πρωτοταγής δομή</vt:lpstr>
      <vt:lpstr>Πρωτεΐνες Δευτεροταγής δομή</vt:lpstr>
      <vt:lpstr>Πρωτεΐνες Τριτοταγής δομή</vt:lpstr>
      <vt:lpstr>Πρωτεΐνες Τεταρτοταγής δομή</vt:lpstr>
      <vt:lpstr>Πρωτεΐνες Από την πρωτοταγή στην τεταρτοταγή δομή</vt:lpstr>
      <vt:lpstr>Πρωτεΐνες Τελικό σχήμα πρωτεϊνών</vt:lpstr>
      <vt:lpstr>Πρωτεΐνες Μετουσίωση πρωτεϊνών (1 από 2)</vt:lpstr>
      <vt:lpstr>Πρωτεΐνες Μετουσίωση πρωτεϊνών (2 από 2)</vt:lpstr>
      <vt:lpstr>Αποικοδόμηση Edman Αποικοδόμηση μέσω Ν-τελικού</vt:lpstr>
      <vt:lpstr>Αποικοδόμηση μέσω C-τελικού</vt:lpstr>
      <vt:lpstr>Πρωτεΐνες – Ορμόνες (1 από 3)</vt:lpstr>
      <vt:lpstr>Πρωτεΐνες – Ορμόνες (2 από 3)</vt:lpstr>
      <vt:lpstr>Πρωτεΐνες – Ορμόνες (3 από 3)</vt:lpstr>
      <vt:lpstr>Πρωτεΐνες μυϊκού ιστού (1 από 2)</vt:lpstr>
      <vt:lpstr>Πρωτεΐνες μυϊκού ιστού (2 από 2)</vt:lpstr>
      <vt:lpstr>Δρεπανοκυτταρική αναιμία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Οργανική Χημεία</dc:title>
  <dc:creator>opencourses@teiath.gr</dc:creator>
  <cp:lastModifiedBy>fkaram2</cp:lastModifiedBy>
  <cp:revision>140</cp:revision>
  <dcterms:created xsi:type="dcterms:W3CDTF">2014-10-20T07:41:26Z</dcterms:created>
  <dcterms:modified xsi:type="dcterms:W3CDTF">2015-05-29T09:13:33Z</dcterms:modified>
</cp:coreProperties>
</file>