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1"/>
  </p:notesMasterIdLst>
  <p:handoutMasterIdLst>
    <p:handoutMasterId r:id="rId32"/>
  </p:handoutMasterIdLst>
  <p:sldIdLst>
    <p:sldId id="256" r:id="rId3"/>
    <p:sldId id="267" r:id="rId4"/>
    <p:sldId id="268" r:id="rId5"/>
    <p:sldId id="269" r:id="rId6"/>
    <p:sldId id="271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57" r:id="rId24"/>
    <p:sldId id="262" r:id="rId25"/>
    <p:sldId id="264" r:id="rId26"/>
    <p:sldId id="287" r:id="rId27"/>
    <p:sldId id="288" r:id="rId28"/>
    <p:sldId id="289" r:id="rId29"/>
    <p:sldId id="290" r:id="rId30"/>
  </p:sldIdLst>
  <p:sldSz cx="9144000" cy="6858000" type="screen4x3"/>
  <p:notesSz cx="7104063" cy="10234613"/>
  <p:custDataLst>
    <p:tags r:id="rId3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205D1D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5654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2949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6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67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32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3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90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54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6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31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3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98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6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d4gmdl3zNQ&amp;spfreload=1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lbert_Bandura#mediaviewer/File:Albert_Bandura_Psychologist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Fridolin_freudenfett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igeon.psy.tufts.edu/psych26/kohler.htm" TargetMode="Externa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fPz6uvIbWZE&amp;spfreload=1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Εισαγωγή στην Ψυχολογία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9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Η Διαδικασία της Μάθησης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(Μέρος 2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Δρ</a:t>
            </a:r>
            <a:r>
              <a:rPr lang="el-GR" sz="2400" dirty="0"/>
              <a:t>. Κατερίνα Μανιαδάκη, </a:t>
            </a:r>
            <a:r>
              <a:rPr lang="el-GR" sz="2400" dirty="0" smtClean="0"/>
              <a:t>Ψυχολόγος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Κοινωνικής Εργασίας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Κοινωνική μάθηση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648072"/>
          </a:xfrm>
        </p:spPr>
        <p:txBody>
          <a:bodyPr/>
          <a:lstStyle/>
          <a:p>
            <a:r>
              <a:rPr lang="el-GR" dirty="0" smtClean="0"/>
              <a:t>Παρακολουθείστε το παρακάτω βίντεο</a:t>
            </a:r>
            <a:r>
              <a:rPr lang="en-US" dirty="0" smtClean="0"/>
              <a:t>:</a:t>
            </a:r>
            <a:endParaRPr lang="el-GR" dirty="0"/>
          </a:p>
        </p:txBody>
      </p:sp>
      <p:pic>
        <p:nvPicPr>
          <p:cNvPr id="6" name="Εικόνα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8" y="1988840"/>
            <a:ext cx="504056" cy="504056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012042" y="1988840"/>
            <a:ext cx="3432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hlinkClick r:id="rId3"/>
              </a:rPr>
              <a:t>Children See, Children Do 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332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Bandura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5266928" cy="5040560"/>
          </a:xfrm>
        </p:spPr>
        <p:txBody>
          <a:bodyPr/>
          <a:lstStyle/>
          <a:p>
            <a:r>
              <a:rPr lang="el-GR" dirty="0"/>
              <a:t>O Albert Bandura γεννήθηκε στον Καναδά. Είναι ψυχολόγος και διδάσκει στο Stanford University μέχρι σήμερα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Διατύπωσε την άποψη ότι η μάθηση συντελείται χωρίς να είναι αναγκαίο να προβαίνει το ίδιο το άτομο στην εκτέλεση της αντίδρασης ή να λαμβάνει το ίδιο κάποια ενίσχυση αλλά απλώς με την </a:t>
            </a:r>
            <a:r>
              <a:rPr lang="el-GR" b="1" dirty="0">
                <a:solidFill>
                  <a:srgbClr val="820000"/>
                </a:solidFill>
              </a:rPr>
              <a:t>παρατήρηση </a:t>
            </a:r>
            <a:r>
              <a:rPr lang="el-GR" dirty="0"/>
              <a:t>και τη </a:t>
            </a:r>
            <a:r>
              <a:rPr lang="el-GR" b="1" dirty="0">
                <a:solidFill>
                  <a:srgbClr val="820000"/>
                </a:solidFill>
              </a:rPr>
              <a:t>μίμηση</a:t>
            </a:r>
            <a:r>
              <a:rPr lang="el-GR" dirty="0"/>
              <a:t> της συμπεριφοράς των άλλων.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40768"/>
            <a:ext cx="2088232" cy="2956153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5960899" y="5086925"/>
            <a:ext cx="2706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Albert Bandura Psychologist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Fridolin freudenfett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CC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BY-SA 4.0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228184" y="4317484"/>
            <a:ext cx="22642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820000"/>
                </a:solidFill>
                <a:latin typeface="+mn-lt"/>
              </a:rPr>
              <a:t>Albert Bandura </a:t>
            </a:r>
            <a:r>
              <a:rPr lang="en-US" sz="2200" b="1" dirty="0" smtClean="0">
                <a:solidFill>
                  <a:srgbClr val="820000"/>
                </a:solidFill>
                <a:latin typeface="+mn-lt"/>
              </a:rPr>
              <a:t>(</a:t>
            </a:r>
            <a:r>
              <a:rPr lang="en-US" sz="2200" b="1" dirty="0">
                <a:solidFill>
                  <a:srgbClr val="820000"/>
                </a:solidFill>
                <a:latin typeface="+mn-lt"/>
              </a:rPr>
              <a:t>1925 –  </a:t>
            </a:r>
            <a:r>
              <a:rPr lang="en-US" sz="2200" b="1" dirty="0" smtClean="0">
                <a:solidFill>
                  <a:srgbClr val="820000"/>
                </a:solidFill>
                <a:latin typeface="+mn-lt"/>
              </a:rPr>
              <a:t>)</a:t>
            </a:r>
            <a:endParaRPr lang="en-US" sz="2200" b="1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24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γέννηση της θεωρίας της κοινωνικής μάθησης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610744" cy="2448272"/>
          </a:xfrm>
          <a:ln w="25400">
            <a:solidFill>
              <a:srgbClr val="004A8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l-GR" b="1" dirty="0" smtClean="0">
                <a:solidFill>
                  <a:srgbClr val="820000"/>
                </a:solidFill>
              </a:rPr>
              <a:t>Μπιχεβιορισμός:</a:t>
            </a:r>
            <a:endParaRPr lang="el-GR" b="1" dirty="0">
              <a:solidFill>
                <a:srgbClr val="820000"/>
              </a:solidFill>
            </a:endParaRPr>
          </a:p>
          <a:p>
            <a:r>
              <a:rPr lang="el-GR" dirty="0"/>
              <a:t>Έμφαση στη μάθηση</a:t>
            </a:r>
          </a:p>
          <a:p>
            <a:r>
              <a:rPr lang="el-GR" dirty="0"/>
              <a:t>Σημασία των εμπειριών που παρέχει το περιβάλλον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747828" y="1196752"/>
            <a:ext cx="3610744" cy="2448272"/>
          </a:xfrm>
          <a:prstGeom prst="rect">
            <a:avLst/>
          </a:prstGeom>
          <a:ln w="25400">
            <a:solidFill>
              <a:srgbClr val="004A8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l-GR" b="1" dirty="0" smtClean="0">
                <a:solidFill>
                  <a:srgbClr val="820000"/>
                </a:solidFill>
              </a:rPr>
              <a:t>Γνωσιακή προσέγγιση:</a:t>
            </a:r>
          </a:p>
          <a:p>
            <a:pPr fontAlgn="auto">
              <a:spcAft>
                <a:spcPts val="0"/>
              </a:spcAft>
            </a:pPr>
            <a:r>
              <a:rPr lang="el-GR" dirty="0"/>
              <a:t>Ύπαρξη εσωτερικών νοητικών διαδικασιών</a:t>
            </a:r>
          </a:p>
          <a:p>
            <a:pPr fontAlgn="auto">
              <a:spcAft>
                <a:spcPts val="0"/>
              </a:spcAft>
            </a:pP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863106" y="4446689"/>
            <a:ext cx="54384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000" b="1" dirty="0">
                <a:solidFill>
                  <a:srgbClr val="004A82"/>
                </a:solidFill>
                <a:latin typeface="+mn-lt"/>
              </a:rPr>
              <a:t>Θεωρία της κοινωνικής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39946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Βασική αρχή κοινωνικής μάθησης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άνθρωποι έχουν την τάση να υιοθετούν τους τύπους συμπεριφοράς για τους οποίους οι άλλοι ανταμείβονται και θαυμάζονται και να αποφεύγουν τις μορφές συμπεριφοράς για τις οποίες οι άλλοι περιφρονούνται ή τιμωρούνται.</a:t>
            </a:r>
          </a:p>
          <a:p>
            <a:r>
              <a:rPr lang="el-GR" dirty="0"/>
              <a:t>Για παράδειγμα, η παρακολούθηση στην τηλεόραση έργων που περιέχουν επιθετικές σκηνές και στις οποίες η επιθετικότητα επιβραβεύεται, μπορεί να οδηγήσει στην αύξηση της επιθετικής συμπεριφοράς.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60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Στάδια της ικανότητας προς μίμηση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V="1">
            <a:off x="4287069" y="1520006"/>
            <a:ext cx="0" cy="1441450"/>
          </a:xfrm>
          <a:prstGeom prst="line">
            <a:avLst/>
          </a:prstGeom>
          <a:noFill/>
          <a:ln w="31750">
            <a:solidFill>
              <a:srgbClr val="82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noProof="1">
              <a:solidFill>
                <a:sysClr val="windowText" lastClr="000000"/>
              </a:solidFill>
              <a:latin typeface="+mn-lt"/>
              <a:ea typeface="ＭＳ Ｐゴシック" pitchFamily="-97" charset="-128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696144" y="1566044"/>
            <a:ext cx="0" cy="1843087"/>
          </a:xfrm>
          <a:prstGeom prst="line">
            <a:avLst/>
          </a:prstGeom>
          <a:noFill/>
          <a:ln w="31750">
            <a:solidFill>
              <a:srgbClr val="82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noProof="1">
              <a:solidFill>
                <a:sysClr val="windowText" lastClr="000000"/>
              </a:solidFill>
              <a:latin typeface="+mn-lt"/>
              <a:ea typeface="ＭＳ Ｐゴシック" pitchFamily="-97" charset="-128"/>
            </a:endParaRPr>
          </a:p>
        </p:txBody>
      </p:sp>
      <p:grpSp>
        <p:nvGrpSpPr>
          <p:cNvPr id="7" name="Gruppe 76"/>
          <p:cNvGrpSpPr>
            <a:grpSpLocks/>
          </p:cNvGrpSpPr>
          <p:nvPr/>
        </p:nvGrpSpPr>
        <p:grpSpPr bwMode="auto">
          <a:xfrm>
            <a:off x="455638" y="2929455"/>
            <a:ext cx="7897812" cy="1358900"/>
            <a:chOff x="489922" y="3869617"/>
            <a:chExt cx="7745040" cy="1357703"/>
          </a:xfrm>
        </p:grpSpPr>
        <p:grpSp>
          <p:nvGrpSpPr>
            <p:cNvPr id="8" name="Gruppe 74"/>
            <p:cNvGrpSpPr>
              <a:grpSpLocks/>
            </p:cNvGrpSpPr>
            <p:nvPr/>
          </p:nvGrpSpPr>
          <p:grpSpPr bwMode="auto">
            <a:xfrm>
              <a:off x="537771" y="3869617"/>
              <a:ext cx="7697191" cy="1156543"/>
              <a:chOff x="537771" y="3869617"/>
              <a:chExt cx="7697191" cy="1156543"/>
            </a:xfrm>
          </p:grpSpPr>
          <p:sp>
            <p:nvSpPr>
              <p:cNvPr id="10" name="Vinkel 118"/>
              <p:cNvSpPr>
                <a:spLocks noChangeArrowheads="1"/>
              </p:cNvSpPr>
              <p:nvPr/>
            </p:nvSpPr>
            <p:spPr bwMode="auto">
              <a:xfrm>
                <a:off x="4068507" y="3869618"/>
                <a:ext cx="2286702" cy="1156541"/>
              </a:xfrm>
              <a:prstGeom prst="chevron">
                <a:avLst>
                  <a:gd name="adj" fmla="val 49997"/>
                </a:avLst>
              </a:prstGeom>
              <a:gradFill rotWithShape="1">
                <a:gsLst>
                  <a:gs pos="0">
                    <a:srgbClr val="1F88C8"/>
                  </a:gs>
                  <a:gs pos="100000">
                    <a:srgbClr val="41A7C3"/>
                  </a:gs>
                </a:gsLst>
                <a:lin ang="5400000"/>
              </a:gradFill>
              <a:ln w="9525">
                <a:solidFill>
                  <a:srgbClr val="34A8CC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l-GR" altLang="el-GR" sz="2000" noProof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1" name="Pentagon 119"/>
              <p:cNvSpPr>
                <a:spLocks noChangeArrowheads="1"/>
              </p:cNvSpPr>
              <p:nvPr/>
            </p:nvSpPr>
            <p:spPr bwMode="auto">
              <a:xfrm>
                <a:off x="537771" y="3869617"/>
                <a:ext cx="2248020" cy="1154955"/>
              </a:xfrm>
              <a:prstGeom prst="homePlate">
                <a:avLst>
                  <a:gd name="adj" fmla="val 50003"/>
                </a:avLst>
              </a:prstGeom>
              <a:gradFill rotWithShape="1">
                <a:gsLst>
                  <a:gs pos="0">
                    <a:srgbClr val="10253F"/>
                  </a:gs>
                  <a:gs pos="59000">
                    <a:srgbClr val="254061"/>
                  </a:gs>
                  <a:gs pos="100000">
                    <a:srgbClr val="254061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l-GR" altLang="el-GR" sz="2000" noProof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2" name="Vinkel 120"/>
              <p:cNvSpPr>
                <a:spLocks noChangeArrowheads="1"/>
              </p:cNvSpPr>
              <p:nvPr/>
            </p:nvSpPr>
            <p:spPr bwMode="auto">
              <a:xfrm>
                <a:off x="2303139" y="3869617"/>
                <a:ext cx="2263769" cy="1156542"/>
              </a:xfrm>
              <a:prstGeom prst="chevron">
                <a:avLst>
                  <a:gd name="adj" fmla="val 49994"/>
                </a:avLst>
              </a:prstGeom>
              <a:gradFill rotWithShape="1">
                <a:gsLst>
                  <a:gs pos="0">
                    <a:srgbClr val="1F88C8"/>
                  </a:gs>
                  <a:gs pos="100000">
                    <a:srgbClr val="002060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l-GR" altLang="el-GR" sz="2000" noProof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3" name="Vinkel 124"/>
              <p:cNvSpPr>
                <a:spLocks noChangeArrowheads="1"/>
              </p:cNvSpPr>
              <p:nvPr/>
            </p:nvSpPr>
            <p:spPr bwMode="auto">
              <a:xfrm>
                <a:off x="5904490" y="3869618"/>
                <a:ext cx="2330472" cy="1156542"/>
              </a:xfrm>
              <a:prstGeom prst="chevron">
                <a:avLst>
                  <a:gd name="adj" fmla="val 49993"/>
                </a:avLst>
              </a:prstGeom>
              <a:gradFill rotWithShape="1">
                <a:gsLst>
                  <a:gs pos="0">
                    <a:srgbClr val="8EABDE"/>
                  </a:gs>
                  <a:gs pos="50000">
                    <a:srgbClr val="8EABDE"/>
                  </a:gs>
                  <a:gs pos="100000">
                    <a:srgbClr val="8FACE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l-GR" altLang="el-GR" sz="2000" noProof="1">
                  <a:solidFill>
                    <a:srgbClr val="FFFFFF"/>
                  </a:solidFill>
                  <a:latin typeface="+mn-lt"/>
                </a:endParaRPr>
              </a:p>
            </p:txBody>
          </p:sp>
        </p:grp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489922" y="5027424"/>
              <a:ext cx="7648188" cy="199896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2000" noProof="1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14" name="Rektangel 143"/>
          <p:cNvSpPr>
            <a:spLocks noChangeArrowheads="1"/>
          </p:cNvSpPr>
          <p:nvPr/>
        </p:nvSpPr>
        <p:spPr bwMode="auto">
          <a:xfrm>
            <a:off x="6498551" y="3295184"/>
            <a:ext cx="1512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noProof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ΕΝΙΣΧΥΣΗ</a:t>
            </a:r>
          </a:p>
        </p:txBody>
      </p:sp>
      <p:sp>
        <p:nvSpPr>
          <p:cNvPr id="15" name="Rektangel 145"/>
          <p:cNvSpPr>
            <a:spLocks noChangeArrowheads="1"/>
          </p:cNvSpPr>
          <p:nvPr/>
        </p:nvSpPr>
        <p:spPr bwMode="auto">
          <a:xfrm>
            <a:off x="804094" y="1507306"/>
            <a:ext cx="2305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dirty="0">
                <a:latin typeface="+mn-lt"/>
                <a:cs typeface="Arial" panose="020B0604020202020204" pitchFamily="34" charset="0"/>
              </a:rPr>
              <a:t>Το άτομο παρατηρεί και κωδικοποιεί αυτά που βλέπει.</a:t>
            </a:r>
            <a:endParaRPr lang="el-GR" altLang="el-GR" sz="2000" noProof="1">
              <a:solidFill>
                <a:srgbClr val="080808"/>
              </a:solidFill>
              <a:latin typeface="+mn-lt"/>
            </a:endParaRPr>
          </a:p>
        </p:txBody>
      </p:sp>
      <p:sp>
        <p:nvSpPr>
          <p:cNvPr id="16" name="Rektangel 146"/>
          <p:cNvSpPr>
            <a:spLocks noChangeArrowheads="1"/>
          </p:cNvSpPr>
          <p:nvPr/>
        </p:nvSpPr>
        <p:spPr bwMode="auto">
          <a:xfrm>
            <a:off x="4455619" y="1566044"/>
            <a:ext cx="29756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l-GR" altLang="el-GR" sz="2000" dirty="0">
                <a:latin typeface="+mn-lt"/>
                <a:cs typeface="Arial" panose="020B0604020202020204" pitchFamily="34" charset="0"/>
              </a:rPr>
              <a:t>Το άτομο εκτελεί αυτά που είδε άλλους να κάνουν και να </a:t>
            </a:r>
            <a:r>
              <a:rPr lang="en-US" altLang="el-GR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l-GR" altLang="el-GR" sz="2000" dirty="0">
                <a:latin typeface="+mn-lt"/>
                <a:cs typeface="Arial" panose="020B0604020202020204" pitchFamily="34" charset="0"/>
              </a:rPr>
              <a:t>αμείβονται.</a:t>
            </a:r>
            <a:endParaRPr lang="el-GR" altLang="el-GR" sz="2000" noProof="1">
              <a:solidFill>
                <a:srgbClr val="080808"/>
              </a:solidFill>
              <a:latin typeface="+mn-lt"/>
            </a:endParaRPr>
          </a:p>
        </p:txBody>
      </p:sp>
      <p:sp>
        <p:nvSpPr>
          <p:cNvPr id="17" name="Rektangel 148"/>
          <p:cNvSpPr>
            <a:spLocks noChangeArrowheads="1"/>
          </p:cNvSpPr>
          <p:nvPr/>
        </p:nvSpPr>
        <p:spPr bwMode="auto">
          <a:xfrm>
            <a:off x="2515571" y="4865559"/>
            <a:ext cx="2603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rgbClr val="FF00FF"/>
              </a:buClr>
            </a:pPr>
            <a:r>
              <a:rPr lang="el-GR" altLang="el-GR" sz="2000" dirty="0">
                <a:latin typeface="+mn-lt"/>
                <a:cs typeface="Arial" panose="020B0604020202020204" pitchFamily="34" charset="0"/>
              </a:rPr>
              <a:t>Το άτομο αποθηκεύει τις πληροφορίες αυτές στη μνήμη του.</a:t>
            </a:r>
          </a:p>
        </p:txBody>
      </p:sp>
      <p:sp>
        <p:nvSpPr>
          <p:cNvPr id="18" name="Rektangel 149"/>
          <p:cNvSpPr>
            <a:spLocks noChangeArrowheads="1"/>
          </p:cNvSpPr>
          <p:nvPr/>
        </p:nvSpPr>
        <p:spPr bwMode="auto">
          <a:xfrm>
            <a:off x="6135069" y="4931571"/>
            <a:ext cx="2592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000" dirty="0">
                <a:latin typeface="+mn-lt"/>
                <a:cs typeface="Arial" panose="020B0604020202020204" pitchFamily="34" charset="0"/>
              </a:rPr>
              <a:t>Το άτομο ενισχύεται και το ίδιο για τη συμπεριφορά του. </a:t>
            </a:r>
          </a:p>
        </p:txBody>
      </p:sp>
      <p:sp>
        <p:nvSpPr>
          <p:cNvPr id="19" name="Rektangel 155"/>
          <p:cNvSpPr>
            <a:spLocks noChangeArrowheads="1"/>
          </p:cNvSpPr>
          <p:nvPr/>
        </p:nvSpPr>
        <p:spPr bwMode="auto">
          <a:xfrm>
            <a:off x="4629863" y="3295184"/>
            <a:ext cx="1330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noProof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ΕΚΤΕΛΕΣΗ</a:t>
            </a:r>
          </a:p>
        </p:txBody>
      </p:sp>
      <p:sp>
        <p:nvSpPr>
          <p:cNvPr id="20" name="Rektangel 157"/>
          <p:cNvSpPr>
            <a:spLocks noChangeArrowheads="1"/>
          </p:cNvSpPr>
          <p:nvPr/>
        </p:nvSpPr>
        <p:spPr bwMode="auto">
          <a:xfrm>
            <a:off x="2815806" y="3307387"/>
            <a:ext cx="16648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noProof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ΑΠΟΘΗΚΕΥΣΗ</a:t>
            </a:r>
          </a:p>
        </p:txBody>
      </p:sp>
      <p:sp>
        <p:nvSpPr>
          <p:cNvPr id="21" name="Rektangel 158"/>
          <p:cNvSpPr>
            <a:spLocks noChangeArrowheads="1"/>
          </p:cNvSpPr>
          <p:nvPr/>
        </p:nvSpPr>
        <p:spPr bwMode="auto">
          <a:xfrm>
            <a:off x="1019994" y="3356744"/>
            <a:ext cx="1216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noProof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ΠΡΟΣΟΧΗ</a:t>
            </a: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V="1">
            <a:off x="2461444" y="4077469"/>
            <a:ext cx="0" cy="1584325"/>
          </a:xfrm>
          <a:prstGeom prst="line">
            <a:avLst/>
          </a:prstGeom>
          <a:noFill/>
          <a:ln w="31750">
            <a:solidFill>
              <a:srgbClr val="82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noProof="1">
              <a:solidFill>
                <a:sysClr val="windowText" lastClr="000000"/>
              </a:solidFill>
              <a:latin typeface="+mn-lt"/>
              <a:ea typeface="ＭＳ Ｐゴシック" pitchFamily="-97" charset="-128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V="1">
            <a:off x="6133331" y="4077469"/>
            <a:ext cx="0" cy="1584325"/>
          </a:xfrm>
          <a:prstGeom prst="line">
            <a:avLst/>
          </a:prstGeom>
          <a:noFill/>
          <a:ln w="31750">
            <a:solidFill>
              <a:srgbClr val="82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noProof="1">
              <a:solidFill>
                <a:sysClr val="windowText" lastClr="000000"/>
              </a:solidFill>
              <a:latin typeface="+mn-lt"/>
              <a:ea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35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296144"/>
          </a:xfrm>
          <a:ln w="25400">
            <a:solidFill>
              <a:srgbClr val="004A82"/>
            </a:solidFill>
          </a:ln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l-GR" dirty="0" smtClean="0">
                <a:solidFill>
                  <a:srgbClr val="820000"/>
                </a:solidFill>
              </a:rPr>
              <a:t>Ενορατική Μάθηση </a:t>
            </a:r>
            <a:r>
              <a:rPr lang="el-GR" dirty="0">
                <a:solidFill>
                  <a:srgbClr val="820000"/>
                </a:solidFill>
              </a:rPr>
              <a:t/>
            </a:r>
            <a:br>
              <a:rPr lang="el-GR" dirty="0">
                <a:solidFill>
                  <a:srgbClr val="820000"/>
                </a:solidFill>
              </a:rPr>
            </a:br>
            <a:r>
              <a:rPr lang="el-GR" dirty="0">
                <a:solidFill>
                  <a:srgbClr val="820000"/>
                </a:solidFill>
              </a:rPr>
              <a:t>(</a:t>
            </a:r>
            <a:r>
              <a:rPr lang="en-US" dirty="0">
                <a:solidFill>
                  <a:srgbClr val="820000"/>
                </a:solidFill>
              </a:rPr>
              <a:t>insightful learning)</a:t>
            </a:r>
          </a:p>
        </p:txBody>
      </p:sp>
    </p:spTree>
    <p:extLst>
      <p:ext uri="{BB962C8B-B14F-4D97-AF65-F5344CB8AC3E}">
        <p14:creationId xmlns:p14="http://schemas.microsoft.com/office/powerpoint/2010/main" val="22273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Wolfang Koehler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n-US" dirty="0" smtClean="0"/>
              <a:t>Wolfgang </a:t>
            </a:r>
            <a:r>
              <a:rPr lang="en-US" dirty="0"/>
              <a:t>Koehler (</a:t>
            </a:r>
            <a:r>
              <a:rPr lang="en-US" dirty="0" smtClean="0"/>
              <a:t>1887–1967)</a:t>
            </a:r>
            <a:r>
              <a:rPr lang="el-GR" dirty="0" smtClean="0"/>
              <a:t>, γεννήθηκε στη Γερμανία και μαζί με τους Max Wertheimer και Kurt Koffka είναι οι θεμελιωτές της μορφολογικής ψυχολογίας. </a:t>
            </a:r>
          </a:p>
          <a:p>
            <a:r>
              <a:rPr lang="el-GR" dirty="0" smtClean="0"/>
              <a:t>Έζησε </a:t>
            </a:r>
            <a:r>
              <a:rPr lang="el-GR" dirty="0"/>
              <a:t>και εργάστηκε στη Γερμανία και αργότερα στις Η.Π.Α.. Το 1956 εκλέχτηκε πρόεδρος της APA.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19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τρόπος λειτουργίας </a:t>
            </a:r>
            <a:br>
              <a:rPr lang="el-GR" dirty="0" smtClean="0"/>
            </a:br>
            <a:r>
              <a:rPr lang="el-GR" dirty="0" smtClean="0"/>
              <a:t>της ενορατικής μάθησης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2820" y="1556792"/>
            <a:ext cx="8229600" cy="18002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 Koehler υποστηρίζει ότι, πολλές φορές, η αναδιοργάνωση του αντιληπτικού πεδίου επιτρέπει την ξαφνική λύση ενός προβλήματος. Η μάθηση που προκύπτει με αυτόν τον τρόπο ονομάζεται ενορατική.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827584" y="4433872"/>
            <a:ext cx="7416824" cy="830997"/>
          </a:xfrm>
          <a:prstGeom prst="rect">
            <a:avLst/>
          </a:prstGeom>
          <a:ln w="25400"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Η ενορατική μάθηση εξαρτάται από τη νοημοσύνη και τις εμπειρίες του ατόμου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4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πειράματα του </a:t>
            </a:r>
            <a:r>
              <a:rPr lang="en-US" dirty="0" smtClean="0"/>
              <a:t>Koehler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Από το 1913 έως το 1917 ο Köhler στις Κανάριους Νήσους μελέτησε τη διαδικασία της μάθησης σε εννέα χιμπαντζήδες.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pic>
        <p:nvPicPr>
          <p:cNvPr id="5" name="Picture 5" descr="Koehler Stu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1800200" cy="307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Koehler Stu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16" y="2913278"/>
            <a:ext cx="223202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Koehler Stud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20888"/>
            <a:ext cx="2860589" cy="280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1220913" y="5452948"/>
            <a:ext cx="14455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5"/>
              </a:rPr>
              <a:t>pigeon.psy.tufts.edu</a:t>
            </a:r>
            <a:endParaRPr lang="el-GR" sz="1200" dirty="0">
              <a:latin typeface="+mn-lt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823433" y="4971690"/>
            <a:ext cx="14455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5"/>
              </a:rPr>
              <a:t>pigeon.psy.tufts.edu</a:t>
            </a:r>
            <a:endParaRPr lang="el-GR" sz="1200" dirty="0">
              <a:latin typeface="+mn-lt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647651" y="5314448"/>
            <a:ext cx="14455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5"/>
              </a:rPr>
              <a:t>pigeon.psy.tufts.edu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280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πειράματα του </a:t>
            </a:r>
            <a:r>
              <a:rPr lang="en-US" dirty="0"/>
              <a:t>Koehler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648072"/>
          </a:xfrm>
        </p:spPr>
        <p:txBody>
          <a:bodyPr/>
          <a:lstStyle/>
          <a:p>
            <a:r>
              <a:rPr lang="el-GR" dirty="0" smtClean="0"/>
              <a:t>Παρακολουθείστε το παρακάτω βίντεο</a:t>
            </a:r>
            <a:r>
              <a:rPr lang="en-US" dirty="0" smtClean="0"/>
              <a:t>:</a:t>
            </a:r>
            <a:endParaRPr lang="el-GR" dirty="0"/>
          </a:p>
        </p:txBody>
      </p:sp>
      <p:pic>
        <p:nvPicPr>
          <p:cNvPr id="6" name="Εικόνα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8" y="1988840"/>
            <a:ext cx="504056" cy="504056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002569" y="1988840"/>
            <a:ext cx="6030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  <a:hlinkClick r:id="rId2"/>
              </a:rPr>
              <a:t>Insight learning: Chimpanzee Problem Solving 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22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συμπεριφορά και οι συνέπειές της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40741" y="3104132"/>
            <a:ext cx="165618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Συμπεριφορά</a:t>
            </a:r>
            <a:endParaRPr lang="el-GR" sz="2000" dirty="0">
              <a:latin typeface="+mn-lt"/>
            </a:endParaRPr>
          </a:p>
        </p:txBody>
      </p:sp>
      <p:cxnSp>
        <p:nvCxnSpPr>
          <p:cNvPr id="8" name="Ευθύγραμμο βέλος σύνδεσης 7"/>
          <p:cNvCxnSpPr>
            <a:stCxn id="6" idx="3"/>
            <a:endCxn id="12" idx="1"/>
          </p:cNvCxnSpPr>
          <p:nvPr/>
        </p:nvCxnSpPr>
        <p:spPr>
          <a:xfrm flipV="1">
            <a:off x="1696925" y="2367687"/>
            <a:ext cx="637610" cy="936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>
            <a:stCxn id="6" idx="3"/>
            <a:endCxn id="15" idx="1"/>
          </p:cNvCxnSpPr>
          <p:nvPr/>
        </p:nvCxnSpPr>
        <p:spPr>
          <a:xfrm>
            <a:off x="1696925" y="3304187"/>
            <a:ext cx="288670" cy="238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34535" y="2167632"/>
            <a:ext cx="122413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Συνέπεια </a:t>
            </a:r>
            <a:endParaRPr lang="el-GR" sz="2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5595" y="5336380"/>
            <a:ext cx="122413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Καμία συνέπεια</a:t>
            </a:r>
            <a:endParaRPr lang="el-GR" sz="2000" dirty="0">
              <a:latin typeface="+mn-lt"/>
            </a:endParaRPr>
          </a:p>
        </p:txBody>
      </p:sp>
      <p:cxnSp>
        <p:nvCxnSpPr>
          <p:cNvPr id="18" name="Ευθύγραμμο βέλος σύνδεσης 17"/>
          <p:cNvCxnSpPr>
            <a:stCxn id="12" idx="3"/>
            <a:endCxn id="20" idx="1"/>
          </p:cNvCxnSpPr>
          <p:nvPr/>
        </p:nvCxnSpPr>
        <p:spPr>
          <a:xfrm flipV="1">
            <a:off x="3558671" y="2328013"/>
            <a:ext cx="226486" cy="396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85157" y="2127958"/>
            <a:ext cx="12961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Ευχάριστη </a:t>
            </a:r>
            <a:endParaRPr lang="el-GR" sz="2000" dirty="0">
              <a:latin typeface="+mn-lt"/>
            </a:endParaRPr>
          </a:p>
        </p:txBody>
      </p:sp>
      <p:cxnSp>
        <p:nvCxnSpPr>
          <p:cNvPr id="23" name="Ευθύγραμμο βέλος σύνδεσης 22"/>
          <p:cNvCxnSpPr>
            <a:stCxn id="12" idx="3"/>
            <a:endCxn id="25" idx="1"/>
          </p:cNvCxnSpPr>
          <p:nvPr/>
        </p:nvCxnSpPr>
        <p:spPr>
          <a:xfrm>
            <a:off x="3558671" y="2367687"/>
            <a:ext cx="268642" cy="16414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27313" y="3809113"/>
            <a:ext cx="137653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Δυσάρεστη </a:t>
            </a:r>
            <a:endParaRPr lang="el-GR" sz="2000" dirty="0">
              <a:latin typeface="+mn-lt"/>
            </a:endParaRPr>
          </a:p>
        </p:txBody>
      </p:sp>
      <p:cxnSp>
        <p:nvCxnSpPr>
          <p:cNvPr id="28" name="Ευθύγραμμο βέλος σύνδεσης 27"/>
          <p:cNvCxnSpPr>
            <a:stCxn id="15" idx="3"/>
            <a:endCxn id="30" idx="1"/>
          </p:cNvCxnSpPr>
          <p:nvPr/>
        </p:nvCxnSpPr>
        <p:spPr>
          <a:xfrm>
            <a:off x="3209731" y="5690323"/>
            <a:ext cx="4680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77785" y="5490268"/>
            <a:ext cx="137653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Απόσβεση </a:t>
            </a:r>
            <a:endParaRPr lang="el-GR" sz="2000" dirty="0">
              <a:latin typeface="+mn-lt"/>
            </a:endParaRPr>
          </a:p>
        </p:txBody>
      </p:sp>
      <p:cxnSp>
        <p:nvCxnSpPr>
          <p:cNvPr id="33" name="Ευθύγραμμο βέλος σύνδεσης 32"/>
          <p:cNvCxnSpPr>
            <a:stCxn id="20" idx="3"/>
            <a:endCxn id="37" idx="1"/>
          </p:cNvCxnSpPr>
          <p:nvPr/>
        </p:nvCxnSpPr>
        <p:spPr>
          <a:xfrm flipV="1">
            <a:off x="5081301" y="1784380"/>
            <a:ext cx="648072" cy="5436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Ευθύγραμμο βέλος σύνδεσης 33"/>
          <p:cNvCxnSpPr>
            <a:stCxn id="20" idx="3"/>
            <a:endCxn id="46" idx="1"/>
          </p:cNvCxnSpPr>
          <p:nvPr/>
        </p:nvCxnSpPr>
        <p:spPr>
          <a:xfrm>
            <a:off x="5081301" y="2328013"/>
            <a:ext cx="648072" cy="5541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29373" y="1276548"/>
            <a:ext cx="129614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Προσθήκη θετικού ενισχυτή</a:t>
            </a:r>
            <a:endParaRPr lang="el-GR" sz="2000" dirty="0">
              <a:latin typeface="+mn-lt"/>
            </a:endParaRPr>
          </a:p>
        </p:txBody>
      </p:sp>
      <p:cxnSp>
        <p:nvCxnSpPr>
          <p:cNvPr id="41" name="Ευθύγραμμο βέλος σύνδεσης 40"/>
          <p:cNvCxnSpPr>
            <a:stCxn id="37" idx="3"/>
            <a:endCxn id="43" idx="1"/>
          </p:cNvCxnSpPr>
          <p:nvPr/>
        </p:nvCxnSpPr>
        <p:spPr>
          <a:xfrm flipV="1">
            <a:off x="7025517" y="1774015"/>
            <a:ext cx="513689" cy="10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539206" y="1420072"/>
            <a:ext cx="129614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Θετική ενίσχυση</a:t>
            </a:r>
            <a:endParaRPr lang="el-GR" sz="2000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29373" y="2374309"/>
            <a:ext cx="129614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Διακοπή αρνητικού ενισχυτή</a:t>
            </a:r>
            <a:endParaRPr lang="el-GR" sz="2000" dirty="0">
              <a:latin typeface="+mn-lt"/>
            </a:endParaRPr>
          </a:p>
        </p:txBody>
      </p:sp>
      <p:cxnSp>
        <p:nvCxnSpPr>
          <p:cNvPr id="56" name="Ευθύγραμμο βέλος σύνδεσης 55"/>
          <p:cNvCxnSpPr>
            <a:stCxn id="25" idx="3"/>
            <a:endCxn id="58" idx="1"/>
          </p:cNvCxnSpPr>
          <p:nvPr/>
        </p:nvCxnSpPr>
        <p:spPr>
          <a:xfrm>
            <a:off x="5203849" y="4009168"/>
            <a:ext cx="525524" cy="33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729373" y="3504655"/>
            <a:ext cx="129614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Προσθήκη αρνητικού ενισχυτή</a:t>
            </a:r>
            <a:endParaRPr lang="el-GR" sz="2000" dirty="0">
              <a:latin typeface="+mn-lt"/>
            </a:endParaRPr>
          </a:p>
        </p:txBody>
      </p:sp>
      <p:cxnSp>
        <p:nvCxnSpPr>
          <p:cNvPr id="61" name="Ευθύγραμμο βέλος σύνδεσης 60"/>
          <p:cNvCxnSpPr>
            <a:stCxn id="25" idx="3"/>
            <a:endCxn id="64" idx="1"/>
          </p:cNvCxnSpPr>
          <p:nvPr/>
        </p:nvCxnSpPr>
        <p:spPr>
          <a:xfrm>
            <a:off x="5203849" y="4009168"/>
            <a:ext cx="545574" cy="10748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749423" y="4576220"/>
            <a:ext cx="129614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Διακοπή θετικού ενισχυτή</a:t>
            </a:r>
            <a:endParaRPr lang="el-GR" sz="2000" dirty="0">
              <a:latin typeface="+mn-lt"/>
            </a:endParaRPr>
          </a:p>
        </p:txBody>
      </p:sp>
      <p:cxnSp>
        <p:nvCxnSpPr>
          <p:cNvPr id="67" name="Ευθύγραμμο βέλος σύνδεσης 66"/>
          <p:cNvCxnSpPr>
            <a:stCxn id="46" idx="3"/>
            <a:endCxn id="68" idx="1"/>
          </p:cNvCxnSpPr>
          <p:nvPr/>
        </p:nvCxnSpPr>
        <p:spPr>
          <a:xfrm flipV="1">
            <a:off x="7025517" y="2882140"/>
            <a:ext cx="5277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553237" y="2528197"/>
            <a:ext cx="129614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Αρνητική ενίσχυση</a:t>
            </a:r>
            <a:endParaRPr lang="el-GR" sz="2000" dirty="0">
              <a:latin typeface="+mn-lt"/>
            </a:endParaRPr>
          </a:p>
        </p:txBody>
      </p:sp>
      <p:cxnSp>
        <p:nvCxnSpPr>
          <p:cNvPr id="73" name="Ευθύγραμμο βέλος σύνδεσης 72"/>
          <p:cNvCxnSpPr>
            <a:stCxn id="58" idx="3"/>
            <a:endCxn id="76" idx="1"/>
          </p:cNvCxnSpPr>
          <p:nvPr/>
        </p:nvCxnSpPr>
        <p:spPr>
          <a:xfrm flipV="1">
            <a:off x="7025517" y="4009168"/>
            <a:ext cx="461626" cy="33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487143" y="3655225"/>
            <a:ext cx="129614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Άμεση τιμωρία</a:t>
            </a:r>
            <a:endParaRPr lang="el-GR" sz="2000" dirty="0">
              <a:latin typeface="+mn-lt"/>
            </a:endParaRPr>
          </a:p>
        </p:txBody>
      </p:sp>
      <p:cxnSp>
        <p:nvCxnSpPr>
          <p:cNvPr id="79" name="Ευθύγραμμο βέλος σύνδεσης 78"/>
          <p:cNvCxnSpPr>
            <a:stCxn id="64" idx="3"/>
            <a:endCxn id="82" idx="1"/>
          </p:cNvCxnSpPr>
          <p:nvPr/>
        </p:nvCxnSpPr>
        <p:spPr>
          <a:xfrm flipV="1">
            <a:off x="7045567" y="5084051"/>
            <a:ext cx="44157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487143" y="4730108"/>
            <a:ext cx="129614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Έμμεση τιμωρία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24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O ρόλος των βιολογικών παραγόντων στη μάθηση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012442"/>
              </p:ext>
            </p:extLst>
          </p:nvPr>
        </p:nvGraphicFramePr>
        <p:xfrm>
          <a:off x="601216" y="3155950"/>
          <a:ext cx="82296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4600"/>
                <a:gridCol w="5915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Κλειστά γενετικά προγράμματα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Οργανισμοί όπως τα έντομα ή τα ερπετά έχουν κλειστά προγράμματα, τα οποία επιτρέπουν ελάχιστη μάθηση. Οι οργανισμοί αυτοί συμπεριφέρονται αντανακλαστικά.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Ανοιχτά γενετικά προγράμματα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Οργανισμοί όπως τα θηλαστικά έχουν ανοιχτά προγράμματα, τα οποία επιτρέπουν την τροποποίηση της συμπεριφοράς, μέσω της μάθησης με στόχο την καλύτερη προσαρμογή στο περιβάλλον.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539552" y="148478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Οι γενετικές πληροφορίες που κληρονομεί ένας οργανισμός κατά τη γέννησή του καθορίζουν το βαθμό στον οποίο η συμπεριφορά του οργανισμού μπορεί να αλλάξει μέσω της αλληλεπίδρασης με το περιβάλλον.</a:t>
            </a:r>
          </a:p>
        </p:txBody>
      </p:sp>
    </p:spTree>
    <p:extLst>
      <p:ext uri="{BB962C8B-B14F-4D97-AF65-F5344CB8AC3E}">
        <p14:creationId xmlns:p14="http://schemas.microsoft.com/office/powerpoint/2010/main" val="5452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O ρόλος των βιολογικών παραγόντων στη μάθηση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1728192"/>
          </a:xfrm>
          <a:ln w="25400">
            <a:solidFill>
              <a:srgbClr val="82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Στους ανθρώπους, η ομαλή λειτουργία των αισθητηριακών συστημάτων και των γνωστικών διαδικασιών αποτελούν βιολογικούς παράγοντες που επηρεάζουν τις ικανότητες μάθησης.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2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</a:t>
            </a:r>
            <a:r>
              <a:rPr lang="el-GR" sz="2000" dirty="0" smtClean="0"/>
              <a:t>Μανιαδάκη 2014. </a:t>
            </a:r>
            <a:r>
              <a:rPr lang="el-GR" sz="2000" dirty="0"/>
              <a:t>Κατερίνα Μανιαδάκη. «Εισαγωγή στην Ψυχολογία. </a:t>
            </a:r>
            <a:r>
              <a:rPr lang="el-GR" sz="2000" dirty="0" smtClean="0"/>
              <a:t>Ενότητα 9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Η Διαδικασία της </a:t>
            </a:r>
            <a:r>
              <a:rPr lang="el-GR" sz="2000" dirty="0" smtClean="0"/>
              <a:t>Μάθησης (Μέρος 2</a:t>
            </a:r>
            <a:r>
              <a:rPr lang="el-GR" sz="2000" baseline="30000" dirty="0" smtClean="0"/>
              <a:t>ο</a:t>
            </a:r>
            <a:r>
              <a:rPr lang="el-GR" sz="2000" dirty="0" smtClean="0"/>
              <a:t> 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4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5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752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Είδη ενίσχυσης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354567"/>
              </p:ext>
            </p:extLst>
          </p:nvPr>
        </p:nvGraphicFramePr>
        <p:xfrm>
          <a:off x="457200" y="1484784"/>
          <a:ext cx="8229600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4600"/>
                <a:gridCol w="5915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Θετική ενίσχυση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Η εμφάνιση ευχάριστου ερεθίσματος αμέσως μετά την εμφάνιση της αντίδρασης, π.χ. η παροχή τροφής στο ποντίκι αμέσως μετά την πίεση του μοχλού.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Αρνητική ενίσχυση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Η απομάκρυνση δυσάρεστου συναισθήματος αμέσως μετά την εμφάνιση της αντίδρασης π.χ. η μείωση του πονοκέφαλου μετά τη λήψη ασπιρίνης.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657908" y="479715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n-lt"/>
                <a:cs typeface="Arial" charset="0"/>
              </a:rPr>
              <a:t>Τόσο η θετική όσο και η αρνητική ενίσχυση αποτελούν </a:t>
            </a:r>
            <a:r>
              <a:rPr lang="el-GR" sz="2400" b="1" dirty="0">
                <a:solidFill>
                  <a:srgbClr val="820000"/>
                </a:solidFill>
                <a:latin typeface="+mn-lt"/>
                <a:cs typeface="Arial" charset="0"/>
              </a:rPr>
              <a:t>μορφές αμοιβής </a:t>
            </a:r>
            <a:r>
              <a:rPr lang="el-GR" sz="2400" dirty="0">
                <a:latin typeface="+mn-lt"/>
                <a:cs typeface="Arial" charset="0"/>
              </a:rPr>
              <a:t>και αποβλέπουν στην ενδυνάμωση μιας θετικής μορφής συμπεριφοράς</a:t>
            </a:r>
            <a:r>
              <a:rPr lang="el-GR" sz="2400" dirty="0" smtClean="0">
                <a:latin typeface="+mn-lt"/>
                <a:cs typeface="Arial" charset="0"/>
              </a:rPr>
              <a:t>.</a:t>
            </a:r>
            <a:endParaRPr lang="el-GR" sz="24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1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Είδη τιμωρίας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32338"/>
              </p:ext>
            </p:extLst>
          </p:nvPr>
        </p:nvGraphicFramePr>
        <p:xfrm>
          <a:off x="437414" y="1772816"/>
          <a:ext cx="822960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4600"/>
                <a:gridCol w="5915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Άμεση τιμωρία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Η παρουσίαση ενός αρνητικού ερεθίσματος αμέσως μετά την εμφάνιση της αντίδρασης.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Έμμεση τιμωρία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Η αφαίρεση ενός θετικού ερεθίσματος αμέσως μετά την εμφάνιση της αντίδρασης.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00506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n-lt"/>
                <a:cs typeface="Arial" charset="0"/>
              </a:rPr>
              <a:t>Η τιμωρία, αποβλέπει στην αποδυνάμωση μιας ανεπιθύμητης συμπεριφοράς</a:t>
            </a:r>
            <a:r>
              <a:rPr lang="el-GR" sz="2400" dirty="0" smtClean="0">
                <a:latin typeface="+mn-lt"/>
                <a:cs typeface="Arial" charset="0"/>
              </a:rPr>
              <a:t>.</a:t>
            </a:r>
            <a:endParaRPr lang="el-GR" sz="24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Είδη ενισχυτών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919441"/>
              </p:ext>
            </p:extLst>
          </p:nvPr>
        </p:nvGraphicFramePr>
        <p:xfrm>
          <a:off x="457200" y="1484784"/>
          <a:ext cx="8229600" cy="295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4600"/>
                <a:gridCol w="5915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Πρωτογενείς ενισχυτές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Εκείνοι που ικανοποιούν φυσιολογικές ανάγκες του οργανισμού, όπως η πείνα, η δίψα, η αποφυγή του πόνου.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Δευτερογενείς ενισχυτές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Εκείνοι που συντελούν έμμεσα στην ικανοποίηση μιας ανάγκης, όπως π.χ. το χρήμα.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Κοινωνικοί ενισχυτές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Όλες οι προφορικές μορφές συμπεριφοράς που δηλώνουν επιδοκιμασία. Ανήκουν στους δευτερογενείς ενισχυτές.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7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Διαφορές κλασικής και συντελεστικής εξάρτησης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2276872"/>
            <a:ext cx="1450504" cy="864096"/>
          </a:xfrm>
          <a:ln w="25400">
            <a:solidFill>
              <a:srgbClr val="82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l-GR" dirty="0"/>
              <a:t>Κλασική </a:t>
            </a:r>
            <a:r>
              <a:rPr lang="el-GR" dirty="0" smtClean="0"/>
              <a:t>εξάρτηση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cxnSp>
        <p:nvCxnSpPr>
          <p:cNvPr id="6" name="Ευθύγραμμο βέλος σύνδεσης 5"/>
          <p:cNvCxnSpPr>
            <a:stCxn id="3" idx="3"/>
            <a:endCxn id="8" idx="1"/>
          </p:cNvCxnSpPr>
          <p:nvPr/>
        </p:nvCxnSpPr>
        <p:spPr>
          <a:xfrm flipV="1">
            <a:off x="1846040" y="2276872"/>
            <a:ext cx="867381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2713421" y="1988840"/>
            <a:ext cx="5971492" cy="57606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dirty="0"/>
              <a:t>Έχουμε παθητική συμμετοχή του οργανισμού.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l-GR" dirty="0"/>
          </a:p>
          <a:p>
            <a:pPr fontAlgn="auto">
              <a:spcAft>
                <a:spcPts val="0"/>
              </a:spcAft>
            </a:pPr>
            <a:endParaRPr lang="el-GR" dirty="0"/>
          </a:p>
        </p:txBody>
      </p:sp>
      <p:cxnSp>
        <p:nvCxnSpPr>
          <p:cNvPr id="11" name="Ευθύγραμμο βέλος σύνδεσης 10"/>
          <p:cNvCxnSpPr>
            <a:stCxn id="3" idx="3"/>
            <a:endCxn id="14" idx="1"/>
          </p:cNvCxnSpPr>
          <p:nvPr/>
        </p:nvCxnSpPr>
        <p:spPr>
          <a:xfrm>
            <a:off x="1846040" y="2708920"/>
            <a:ext cx="867381" cy="2628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Θέση περιεχομένου 2"/>
          <p:cNvSpPr txBox="1">
            <a:spLocks/>
          </p:cNvSpPr>
          <p:nvPr/>
        </p:nvSpPr>
        <p:spPr>
          <a:xfrm>
            <a:off x="2713421" y="2683693"/>
            <a:ext cx="5971492" cy="57606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dirty="0"/>
              <a:t>Η ενίσχυση προηγείται της αντίδρασης.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l-GR" dirty="0"/>
          </a:p>
          <a:p>
            <a:pPr fontAlgn="auto">
              <a:spcAft>
                <a:spcPts val="0"/>
              </a:spcAft>
            </a:pPr>
            <a:endParaRPr lang="el-GR" dirty="0"/>
          </a:p>
        </p:txBody>
      </p:sp>
      <p:sp>
        <p:nvSpPr>
          <p:cNvPr id="16" name="Θέση περιεχομένου 2"/>
          <p:cNvSpPr txBox="1">
            <a:spLocks/>
          </p:cNvSpPr>
          <p:nvPr/>
        </p:nvSpPr>
        <p:spPr>
          <a:xfrm>
            <a:off x="7092280" y="3856910"/>
            <a:ext cx="1944216" cy="864096"/>
          </a:xfrm>
          <a:prstGeom prst="rect">
            <a:avLst/>
          </a:prstGeom>
          <a:ln w="25400">
            <a:solidFill>
              <a:srgbClr val="82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 smtClean="0"/>
              <a:t>Συντελεστική εξάρτηση</a:t>
            </a:r>
          </a:p>
          <a:p>
            <a:pPr fontAlgn="auto">
              <a:spcAft>
                <a:spcPts val="0"/>
              </a:spcAft>
            </a:pPr>
            <a:endParaRPr lang="el-GR" dirty="0"/>
          </a:p>
        </p:txBody>
      </p:sp>
      <p:cxnSp>
        <p:nvCxnSpPr>
          <p:cNvPr id="17" name="Ευθύγραμμο βέλος σύνδεσης 16"/>
          <p:cNvCxnSpPr>
            <a:stCxn id="16" idx="1"/>
            <a:endCxn id="20" idx="3"/>
          </p:cNvCxnSpPr>
          <p:nvPr/>
        </p:nvCxnSpPr>
        <p:spPr>
          <a:xfrm flipH="1" flipV="1">
            <a:off x="6407696" y="4098639"/>
            <a:ext cx="684584" cy="1903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Θέση περιεχομένου 2"/>
          <p:cNvSpPr txBox="1">
            <a:spLocks/>
          </p:cNvSpPr>
          <p:nvPr/>
        </p:nvSpPr>
        <p:spPr>
          <a:xfrm>
            <a:off x="179512" y="3810607"/>
            <a:ext cx="6228184" cy="57606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dirty="0"/>
              <a:t>Έχουμε </a:t>
            </a:r>
            <a:r>
              <a:rPr lang="el-GR" dirty="0" smtClean="0"/>
              <a:t>ενεργητική συμμετοχή </a:t>
            </a:r>
            <a:r>
              <a:rPr lang="el-GR" dirty="0"/>
              <a:t>του οργανισμού.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l-GR" dirty="0"/>
          </a:p>
          <a:p>
            <a:pPr marL="0" indent="0" fontAlgn="auto">
              <a:spcAft>
                <a:spcPts val="0"/>
              </a:spcAft>
              <a:buNone/>
            </a:pPr>
            <a:endParaRPr lang="el-GR" dirty="0"/>
          </a:p>
          <a:p>
            <a:pPr fontAlgn="auto">
              <a:spcAft>
                <a:spcPts val="0"/>
              </a:spcAft>
            </a:pPr>
            <a:endParaRPr lang="el-GR" dirty="0"/>
          </a:p>
        </p:txBody>
      </p:sp>
      <p:cxnSp>
        <p:nvCxnSpPr>
          <p:cNvPr id="23" name="Ευθύγραμμο βέλος σύνδεσης 22"/>
          <p:cNvCxnSpPr>
            <a:stCxn id="16" idx="1"/>
            <a:endCxn id="25" idx="3"/>
          </p:cNvCxnSpPr>
          <p:nvPr/>
        </p:nvCxnSpPr>
        <p:spPr>
          <a:xfrm flipH="1">
            <a:off x="6151004" y="4288958"/>
            <a:ext cx="941276" cy="5736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Θέση περιεχομένου 2"/>
          <p:cNvSpPr txBox="1">
            <a:spLocks/>
          </p:cNvSpPr>
          <p:nvPr/>
        </p:nvSpPr>
        <p:spPr>
          <a:xfrm>
            <a:off x="179512" y="4574598"/>
            <a:ext cx="5971492" cy="57606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dirty="0"/>
              <a:t>Η ενίσχυση έπεται της αντίδρασης.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l-GR" dirty="0"/>
          </a:p>
          <a:p>
            <a:pPr marL="0" indent="0" fontAlgn="auto">
              <a:spcAft>
                <a:spcPts val="0"/>
              </a:spcAft>
              <a:buNone/>
            </a:pPr>
            <a:endParaRPr lang="el-GR" dirty="0"/>
          </a:p>
          <a:p>
            <a:pPr fontAlgn="auto">
              <a:spcAft>
                <a:spcPts val="0"/>
              </a:spcAft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8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Επισήμανση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736304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Θυμάμαι ότι</a:t>
            </a:r>
            <a:r>
              <a:rPr lang="el-GR" b="1" dirty="0" smtClean="0">
                <a:solidFill>
                  <a:srgbClr val="820000"/>
                </a:solidFill>
              </a:rPr>
              <a:t>…</a:t>
            </a:r>
            <a:endParaRPr lang="el-GR" b="1" dirty="0">
              <a:solidFill>
                <a:srgbClr val="820000"/>
              </a:solidFill>
            </a:endParaRPr>
          </a:p>
          <a:p>
            <a:r>
              <a:rPr lang="el-GR" dirty="0"/>
              <a:t>Κατά τους Συμπεριφοριστές, η μάθηση είναι αποτέλεσμα συνεξαρτήσεων ανάμεσα στα ερεθίσματα που δέχεται το άτομο από το περιβάλλον του και τις αντιδράσεις του σε αυτά.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07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Θεωρίες μάθησης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3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512168"/>
          </a:xfrm>
          <a:ln w="25400"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l-GR" dirty="0">
                <a:solidFill>
                  <a:srgbClr val="820000"/>
                </a:solidFill>
              </a:rPr>
              <a:t>Κοινωνική </a:t>
            </a:r>
            <a:r>
              <a:rPr lang="el-GR" dirty="0" smtClean="0">
                <a:solidFill>
                  <a:srgbClr val="820000"/>
                </a:solidFill>
              </a:rPr>
              <a:t>Μάθηση </a:t>
            </a:r>
            <a:r>
              <a:rPr lang="el-GR" dirty="0">
                <a:solidFill>
                  <a:srgbClr val="820000"/>
                </a:solidFill>
              </a:rPr>
              <a:t/>
            </a:r>
            <a:br>
              <a:rPr lang="el-GR" dirty="0">
                <a:solidFill>
                  <a:srgbClr val="820000"/>
                </a:solidFill>
              </a:rPr>
            </a:br>
            <a:r>
              <a:rPr lang="el-GR" dirty="0">
                <a:solidFill>
                  <a:srgbClr val="820000"/>
                </a:solidFill>
              </a:rPr>
              <a:t>(</a:t>
            </a:r>
            <a:r>
              <a:rPr lang="en-US" dirty="0">
                <a:solidFill>
                  <a:srgbClr val="820000"/>
                </a:solidFill>
              </a:rPr>
              <a:t>social learning)</a:t>
            </a:r>
          </a:p>
        </p:txBody>
      </p:sp>
    </p:spTree>
    <p:extLst>
      <p:ext uri="{BB962C8B-B14F-4D97-AF65-F5344CB8AC3E}">
        <p14:creationId xmlns:p14="http://schemas.microsoft.com/office/powerpoint/2010/main" val="384246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404483751fa19d8415cb2c9471ec56e714fa1bde"/>
</p:tagLst>
</file>

<file path=ppt/theme/theme1.xml><?xml version="1.0" encoding="utf-8"?>
<a:theme xmlns:a="http://schemas.openxmlformats.org/drawingml/2006/main" name="OC_template_updated">
  <a:themeElements>
    <a:clrScheme name="Προσαρμοσμένο 1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</TotalTime>
  <Words>1410</Words>
  <Application>Microsoft Office PowerPoint</Application>
  <PresentationFormat>Προβολή στην οθόνη (4:3)</PresentationFormat>
  <Paragraphs>187</Paragraphs>
  <Slides>28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28</vt:i4>
      </vt:variant>
    </vt:vector>
  </HeadingPairs>
  <TitlesOfParts>
    <vt:vector size="30" baseType="lpstr">
      <vt:lpstr>OC_template_updated</vt:lpstr>
      <vt:lpstr>1_OC_template_updated</vt:lpstr>
      <vt:lpstr>Εισαγωγή στην Ψυχολογία</vt:lpstr>
      <vt:lpstr>Η συμπεριφορά και οι συνέπειές της</vt:lpstr>
      <vt:lpstr>Είδη ενίσχυσης</vt:lpstr>
      <vt:lpstr>Είδη τιμωρίας</vt:lpstr>
      <vt:lpstr>Είδη ενισχυτών</vt:lpstr>
      <vt:lpstr>Διαφορές κλασικής και συντελεστικής εξάρτησης</vt:lpstr>
      <vt:lpstr>Επισήμανση</vt:lpstr>
      <vt:lpstr>Θεωρίες μάθησης</vt:lpstr>
      <vt:lpstr>Κοινωνική Μάθηση  (social learning)</vt:lpstr>
      <vt:lpstr>Κοινωνική μάθηση</vt:lpstr>
      <vt:lpstr>Albert Bandura</vt:lpstr>
      <vt:lpstr>Η γέννηση της θεωρίας της κοινωνικής μάθησης</vt:lpstr>
      <vt:lpstr>Βασική αρχή κοινωνικής μάθησης</vt:lpstr>
      <vt:lpstr>Στάδια της ικανότητας προς μίμηση</vt:lpstr>
      <vt:lpstr>Ενορατική Μάθηση  (insightful learning)</vt:lpstr>
      <vt:lpstr>Wolfang Koehler</vt:lpstr>
      <vt:lpstr>Ο τρόπος λειτουργίας  της ενορατικής μάθησης</vt:lpstr>
      <vt:lpstr>Τα πειράματα του Koehler (1 από 2)</vt:lpstr>
      <vt:lpstr>Τα πειράματα του Koehler (2 από 2)</vt:lpstr>
      <vt:lpstr>O ρόλος των βιολογικών παραγόντων στη μάθηση (1 από 2)</vt:lpstr>
      <vt:lpstr>O ρόλος των βιολογικών παραγόντων στη μάθηση (2 από 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166</cp:revision>
  <dcterms:created xsi:type="dcterms:W3CDTF">2013-03-04T13:35:19Z</dcterms:created>
  <dcterms:modified xsi:type="dcterms:W3CDTF">2015-04-14T08:59:00Z</dcterms:modified>
</cp:coreProperties>
</file>