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</p:sldMasterIdLst>
  <p:notesMasterIdLst>
    <p:notesMasterId r:id="rId43"/>
  </p:notesMasterIdLst>
  <p:handoutMasterIdLst>
    <p:handoutMasterId r:id="rId44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57" r:id="rId36"/>
    <p:sldId id="262" r:id="rId37"/>
    <p:sldId id="264" r:id="rId38"/>
    <p:sldId id="299" r:id="rId39"/>
    <p:sldId id="300" r:id="rId40"/>
    <p:sldId id="266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0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95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8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1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3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2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1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>
              <a:solidFill>
                <a:srgbClr val="084077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5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3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3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0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2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8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4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9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0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A063-C92B-4887-AB3B-A2FCF0B9A9B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99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EF1D-A12A-4B02-90A1-BDC919BA2B6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79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3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9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6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8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405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8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1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5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5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9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1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Remember_the_dot" TargetMode="External"/><Relationship Id="rId4" Type="http://schemas.openxmlformats.org/officeDocument/2006/relationships/hyperlink" Target="http://en.wikipedia.org/wiki/File:ECG_Vector.sv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hyperlink" Target="http://commons.wikimedia.org/wiki/File:SinusRhythmLabels.svg" TargetMode="External"/><Relationship Id="rId7" Type="http://schemas.openxmlformats.org/officeDocument/2006/relationships/hyperlink" Target="http://commons.wikimedia.org/wiki/User:Kalume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File:ECG_Principle_fast.gif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://commons.wikimedia.org/wiki/User:Atom_c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ealthnotesandnews.blogspot.gr/2011/01/9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Madhero88" TargetMode="External"/><Relationship Id="rId4" Type="http://schemas.openxmlformats.org/officeDocument/2006/relationships/hyperlink" Target="http://en.wikipedia.org/wiki/File:ECGcolor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n.wikipedia.org/wiki/File:Precordial_leads_in_ECG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n.wikipedia.org/wiki/File:ECGcolor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SieBot" TargetMode="External"/><Relationship Id="rId4" Type="http://schemas.openxmlformats.org/officeDocument/2006/relationships/hyperlink" Target="http://commons.wikimedia.org/wiki/File:Ecg_einthoven.gi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Mysid" TargetMode="External"/><Relationship Id="rId4" Type="http://schemas.openxmlformats.org/officeDocument/2006/relationships/hyperlink" Target="http://commons.wikimedia.org/wiki/File:Hexaxial_reference_system.sv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nm.edu/~lkravitz/EKG/qrsaxisdetermine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2_lead_generated_sinus_rhythm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Glenlarso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www.wikidoc.org/index.php/User:Esther_Lee" TargetMode="External"/><Relationship Id="rId4" Type="http://schemas.openxmlformats.org/officeDocument/2006/relationships/hyperlink" Target="http://www.wikidoc.org/index.php/File:TheMarkerMethod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-on-line.com/html/ecg/e0001en.ht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of_the_human_heart_(cropped)_el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ad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LS_12blauLeg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2.5/deed.en" TargetMode="External"/><Relationship Id="rId4" Type="http://schemas.openxmlformats.org/officeDocument/2006/relationships/hyperlink" Target="http://commons.wikimedia.org/wiki/User:JHeus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lectrical_conduction_system_of_the_heart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dhero8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Abd.najja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imple-cardio.blogspot.g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-cardio.blogspot.gr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 : </a:t>
            </a:r>
            <a:r>
              <a:rPr lang="el-GR" sz="2800" dirty="0" smtClean="0"/>
              <a:t>Ηλεκτροκαρδιογράφημα (ΗΚΓ)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/>
              <a:t>Θεοδώρα 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Αρχές ηλεκτρικής καταγραφής</a:t>
            </a:r>
            <a:endParaRPr lang="el-GR" dirty="0"/>
          </a:p>
        </p:txBody>
      </p:sp>
      <p:pic>
        <p:nvPicPr>
          <p:cNvPr id="5126" name="Picture 6" descr="σχηματικά η Αρχή ηλεκτρικής καταγραφ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b="4903"/>
          <a:stretch/>
        </p:blipFill>
        <p:spPr bwMode="auto">
          <a:xfrm>
            <a:off x="1619672" y="1108364"/>
            <a:ext cx="5715000" cy="5172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67324" y="6353370"/>
            <a:ext cx="3219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ECG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Vector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Remember the dot"/>
              </a:rPr>
              <a:t>Remember the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Remember the dot"/>
              </a:rPr>
              <a:t>dot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Επάρματα ΗΚΓ</a:t>
            </a:r>
            <a:endParaRPr lang="el-GR" dirty="0"/>
          </a:p>
        </p:txBody>
      </p:sp>
      <p:pic>
        <p:nvPicPr>
          <p:cNvPr id="6146" name="Picture 2" descr="σχήμα επάρματος ΗΚ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3284"/>
            <a:ext cx="4325117" cy="4268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877664" y="5754831"/>
            <a:ext cx="278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SinusRhythmLabels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 tooltip="User:Atom cz"/>
              </a:rPr>
              <a:t>Atom cz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8" name="Picture 4" descr="σχηματικά η γενική αρχή των επαρμάτων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78" y="1149112"/>
            <a:ext cx="4231983" cy="4836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5332613" y="602128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ECG Principle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fast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 tooltip="User:Kalumet"/>
              </a:rPr>
              <a:t>Kalumet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Ηλεκτροκαρδιογραφική καταγραφή</a:t>
            </a:r>
            <a:endParaRPr lang="el-GR" dirty="0"/>
          </a:p>
        </p:txBody>
      </p:sp>
      <p:pic>
        <p:nvPicPr>
          <p:cNvPr id="7170" name="Picture 2" descr="εικόνα με Ηλεκτροκαρδιογραφική καταγραφ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1"/>
            <a:ext cx="7676494" cy="5085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307823" y="628243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healthnotesandnews.blogspot.gr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b="1" dirty="0" smtClean="0"/>
              <a:t>Σωστή λήψη ΗΚΓ</a:t>
            </a:r>
          </a:p>
        </p:txBody>
      </p:sp>
      <p:pic>
        <p:nvPicPr>
          <p:cNvPr id="1026" name="Picture 2" descr="εικόνα για τη Σωστή Λήψη ΗΚ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070735"/>
            <a:ext cx="3886200" cy="57054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6660232" y="5445224"/>
            <a:ext cx="216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ECGcolor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Madhero88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Τοποθέτηση ηλεκτροδίων στο σώμα- Προκάρδιες απαγωγές</a:t>
            </a:r>
            <a:endParaRPr lang="el-GR" dirty="0"/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3059832" y="1196752"/>
            <a:ext cx="6084168" cy="5509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Calibri" pitchFamily="34" charset="0"/>
              <a:buChar char="‒"/>
            </a:pPr>
            <a:r>
              <a:rPr lang="en-US" sz="2200" b="1" dirty="0">
                <a:solidFill>
                  <a:srgbClr val="084077"/>
                </a:solidFill>
                <a:latin typeface="Calibri"/>
              </a:rPr>
              <a:t>V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1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 4ο μεσοπλεύριο διάστημα δεξιά του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στέρνου.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0"/>
              </a:spcBef>
              <a:buFont typeface="Calibri" pitchFamily="34" charset="0"/>
              <a:buChar char="‒"/>
            </a:pPr>
            <a:r>
              <a:rPr lang="en-US" sz="2200" b="1" dirty="0">
                <a:solidFill>
                  <a:srgbClr val="084077"/>
                </a:solidFill>
                <a:latin typeface="Calibri"/>
              </a:rPr>
              <a:t>V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2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 4ο μεσοπλεύριο διάστημα αριστερά του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στέρνου.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0"/>
              </a:spcBef>
              <a:buFont typeface="Calibri" pitchFamily="34" charset="0"/>
              <a:buChar char="‒"/>
            </a:pPr>
            <a:r>
              <a:rPr lang="en-US" sz="2200" b="1" dirty="0">
                <a:solidFill>
                  <a:srgbClr val="084077"/>
                </a:solidFill>
                <a:latin typeface="Calibri"/>
              </a:rPr>
              <a:t>V3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Μεταξύ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V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2 και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V4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0"/>
              </a:spcBef>
              <a:buFont typeface="Calibri" pitchFamily="34" charset="0"/>
              <a:buChar char="‒"/>
            </a:pPr>
            <a:r>
              <a:rPr lang="en-US" sz="2200" b="1" dirty="0">
                <a:solidFill>
                  <a:srgbClr val="084077"/>
                </a:solidFill>
                <a:latin typeface="Calibri"/>
              </a:rPr>
              <a:t>V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4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 5ο μεσοπλεύριο διάστημα στην αριστερή μεσοκλειδική γραμμή.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0"/>
              </a:spcBef>
              <a:buFont typeface="Calibri" pitchFamily="34" charset="0"/>
              <a:buChar char="‒"/>
            </a:pPr>
            <a:r>
              <a:rPr lang="en-US" sz="2200" b="1" dirty="0">
                <a:solidFill>
                  <a:srgbClr val="084077"/>
                </a:solidFill>
                <a:latin typeface="Calibri"/>
              </a:rPr>
              <a:t>V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5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 5ο μεσοπλεύριο διάστημα στην πρόσθια μασχαλιαία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γραμμή.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0"/>
              </a:spcBef>
              <a:buFont typeface="Calibri" pitchFamily="34" charset="0"/>
              <a:buChar char="‒"/>
            </a:pPr>
            <a:r>
              <a:rPr lang="en-US" sz="2200" b="1" dirty="0">
                <a:solidFill>
                  <a:srgbClr val="084077"/>
                </a:solidFill>
                <a:latin typeface="Calibri"/>
              </a:rPr>
              <a:t>V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6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 5ο μεσοπλεύριο διάστημα στην μέση μασχαλιαία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γραμμή.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0"/>
              </a:spcBef>
              <a:buFont typeface="Calibri" pitchFamily="34" charset="0"/>
              <a:buChar char="‒"/>
            </a:pPr>
            <a:r>
              <a:rPr lang="en-US" sz="2200" b="1" dirty="0">
                <a:solidFill>
                  <a:srgbClr val="084077"/>
                </a:solidFill>
                <a:latin typeface="Calibri"/>
              </a:rPr>
              <a:t>V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3</a:t>
            </a:r>
            <a:r>
              <a:rPr lang="en-US" sz="2200" b="1" dirty="0">
                <a:solidFill>
                  <a:srgbClr val="084077"/>
                </a:solidFill>
                <a:latin typeface="Calibri"/>
              </a:rPr>
              <a:t>R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, </a:t>
            </a:r>
            <a:r>
              <a:rPr lang="en-US" sz="2200" b="1" dirty="0">
                <a:solidFill>
                  <a:srgbClr val="084077"/>
                </a:solidFill>
                <a:latin typeface="Calibri"/>
              </a:rPr>
              <a:t>V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4</a:t>
            </a:r>
            <a:r>
              <a:rPr lang="en-US" sz="2200" b="1" dirty="0">
                <a:solidFill>
                  <a:srgbClr val="084077"/>
                </a:solidFill>
                <a:latin typeface="Calibri"/>
              </a:rPr>
              <a:t>R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, </a:t>
            </a:r>
            <a:r>
              <a:rPr lang="en-US" sz="2200" b="1" dirty="0">
                <a:solidFill>
                  <a:srgbClr val="084077"/>
                </a:solidFill>
                <a:latin typeface="Calibri"/>
              </a:rPr>
              <a:t>V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5</a:t>
            </a:r>
            <a:r>
              <a:rPr lang="en-US" sz="2200" b="1" dirty="0">
                <a:solidFill>
                  <a:srgbClr val="084077"/>
                </a:solidFill>
                <a:latin typeface="Calibri"/>
              </a:rPr>
              <a:t>R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, </a:t>
            </a:r>
            <a:r>
              <a:rPr lang="en-US" sz="2200" b="1" dirty="0">
                <a:solidFill>
                  <a:srgbClr val="084077"/>
                </a:solidFill>
                <a:latin typeface="Calibri"/>
              </a:rPr>
              <a:t>V</a:t>
            </a:r>
            <a:r>
              <a:rPr lang="el-GR" sz="2200" b="1" dirty="0">
                <a:solidFill>
                  <a:srgbClr val="084077"/>
                </a:solidFill>
                <a:latin typeface="Calibri"/>
              </a:rPr>
              <a:t>6</a:t>
            </a:r>
            <a:r>
              <a:rPr lang="en-US" sz="2200" b="1" dirty="0">
                <a:solidFill>
                  <a:srgbClr val="084077"/>
                </a:solidFill>
                <a:latin typeface="Calibri"/>
              </a:rPr>
              <a:t>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 Στις αντίστοιχες θέσεις του δεξιού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ημιθωρακίου.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(Χρησιμοποιούνται για την διερεύνηση της δεξιάς κοιλίας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ιδίως σε περιπτώσεις εμφράγματος της δεξιάς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κοιλίας.)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εικόνα με την Τοποθέτηση ηλεκτροδίων στο ανθρώπινο σώ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" y="1556792"/>
            <a:ext cx="2941401" cy="3889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494776" y="5589240"/>
            <a:ext cx="216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Precordial leads in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ECG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Mikael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Häggström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Τοποθέτηση ηλεκτροδίων στο σώμα- Απαγωγές των άκρων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65969" y="2132856"/>
            <a:ext cx="5078031" cy="280831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Αριστερό χέρι (</a:t>
            </a:r>
            <a:r>
              <a:rPr lang="en-US" sz="2400" dirty="0" smtClean="0">
                <a:solidFill>
                  <a:schemeClr val="bg1"/>
                </a:solidFill>
              </a:rPr>
              <a:t>Left arm, LA) : </a:t>
            </a:r>
            <a:r>
              <a:rPr lang="el-GR" sz="2400" b="1" dirty="0" smtClean="0">
                <a:solidFill>
                  <a:srgbClr val="FFFF00"/>
                </a:solidFill>
              </a:rPr>
              <a:t>κίτρινο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Δεξί χέρι (</a:t>
            </a:r>
            <a:r>
              <a:rPr lang="en-US" sz="2400" dirty="0" smtClean="0">
                <a:solidFill>
                  <a:schemeClr val="bg1"/>
                </a:solidFill>
              </a:rPr>
              <a:t>right arm, RA) : </a:t>
            </a:r>
            <a:r>
              <a:rPr lang="el-GR" sz="2400" b="1" dirty="0" smtClean="0">
                <a:solidFill>
                  <a:srgbClr val="FF0000"/>
                </a:solidFill>
              </a:rPr>
              <a:t>κόκκινο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Αριστερό πόδι (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sz="2400" dirty="0" smtClean="0">
                <a:solidFill>
                  <a:schemeClr val="bg1"/>
                </a:solidFill>
              </a:rPr>
              <a:t>eft arm, RA) : </a:t>
            </a:r>
            <a:r>
              <a:rPr lang="el-GR" sz="2400" b="1" dirty="0" smtClean="0">
                <a:solidFill>
                  <a:srgbClr val="00B050"/>
                </a:solidFill>
              </a:rPr>
              <a:t>πράσινο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Δεξί πόδι </a:t>
            </a:r>
            <a:r>
              <a:rPr lang="en-US" sz="2400" dirty="0" smtClean="0">
                <a:solidFill>
                  <a:schemeClr val="bg1"/>
                </a:solidFill>
              </a:rPr>
              <a:t>(right leg, RL) : </a:t>
            </a:r>
            <a:r>
              <a:rPr lang="el-GR" sz="2400" b="1" dirty="0" smtClean="0"/>
              <a:t>μαύρο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(αυτό αποτελεί την γείωση)</a:t>
            </a:r>
            <a:endParaRPr lang="el-GR" sz="2400" dirty="0">
              <a:solidFill>
                <a:schemeClr val="bg1"/>
              </a:solidFill>
            </a:endParaRPr>
          </a:p>
        </p:txBody>
      </p:sp>
      <p:grpSp>
        <p:nvGrpSpPr>
          <p:cNvPr id="6" name="Ομάδα 5" descr="Τοποθέτηση ηλεκτροδίων στο σώμα- Απαγωγές των άκρων"/>
          <p:cNvGrpSpPr/>
          <p:nvPr/>
        </p:nvGrpSpPr>
        <p:grpSpPr>
          <a:xfrm>
            <a:off x="107504" y="1052793"/>
            <a:ext cx="3886200" cy="5705476"/>
            <a:chOff x="107504" y="1052793"/>
            <a:chExt cx="3886200" cy="5705476"/>
          </a:xfrm>
        </p:grpSpPr>
        <p:pic>
          <p:nvPicPr>
            <p:cNvPr id="7" name="Picture 2" descr="ECG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52793"/>
              <a:ext cx="3886200" cy="570547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extLst/>
          </p:spPr>
        </p:pic>
        <p:sp>
          <p:nvSpPr>
            <p:cNvPr id="5" name="Ορθογώνιο 4"/>
            <p:cNvSpPr/>
            <p:nvPr/>
          </p:nvSpPr>
          <p:spPr>
            <a:xfrm rot="19058694">
              <a:off x="2290643" y="3828899"/>
              <a:ext cx="307451" cy="20724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1577353" y="6097807"/>
              <a:ext cx="307451" cy="20724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1073296" y="6097808"/>
              <a:ext cx="307451" cy="2072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 rot="1906029">
              <a:off x="353217" y="3793656"/>
              <a:ext cx="307451" cy="20724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6"/>
          <p:cNvSpPr/>
          <p:nvPr/>
        </p:nvSpPr>
        <p:spPr>
          <a:xfrm>
            <a:off x="2050604" y="6237311"/>
            <a:ext cx="216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ECGcolor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Madhero88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public domain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Διάταξη απαγωγών στο ΗΚΓ</a:t>
            </a:r>
            <a:endParaRPr lang="el-GR" dirty="0"/>
          </a:p>
        </p:txBody>
      </p:sp>
      <p:graphicFrame>
        <p:nvGraphicFramePr>
          <p:cNvPr id="5" name="Θέση περιεχομένου 4" title="Διάταξη απαγωγών στο ΗΚΓ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367211"/>
              </p:ext>
            </p:extLst>
          </p:nvPr>
        </p:nvGraphicFramePr>
        <p:xfrm>
          <a:off x="467544" y="2276872"/>
          <a:ext cx="8229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I</a:t>
                      </a:r>
                      <a:endParaRPr lang="el-GR" sz="2400" b="1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aVR</a:t>
                      </a:r>
                      <a:endParaRPr lang="el-GR" sz="2400" b="1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V</a:t>
                      </a:r>
                      <a:r>
                        <a:rPr lang="en-US" sz="2400" b="1" baseline="-25000" dirty="0" smtClean="0">
                          <a:solidFill>
                            <a:srgbClr val="084077"/>
                          </a:solidFill>
                        </a:rPr>
                        <a:t>1</a:t>
                      </a:r>
                      <a:endParaRPr lang="el-GR" sz="2400" b="1" baseline="-25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V</a:t>
                      </a:r>
                      <a:r>
                        <a:rPr lang="en-US" sz="2400" b="1" baseline="-25000" dirty="0" smtClean="0">
                          <a:solidFill>
                            <a:srgbClr val="084077"/>
                          </a:solidFill>
                        </a:rPr>
                        <a:t>4</a:t>
                      </a:r>
                      <a:endParaRPr lang="el-GR" sz="2400" b="1" baseline="-25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EC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II</a:t>
                      </a:r>
                      <a:endParaRPr lang="el-GR" sz="2400" b="1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aVL</a:t>
                      </a:r>
                      <a:endParaRPr lang="el-GR" sz="2400" b="1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V</a:t>
                      </a:r>
                      <a:r>
                        <a:rPr lang="en-US" sz="2400" b="1" baseline="-25000" dirty="0" smtClean="0">
                          <a:solidFill>
                            <a:srgbClr val="084077"/>
                          </a:solidFill>
                        </a:rPr>
                        <a:t>2</a:t>
                      </a:r>
                      <a:endParaRPr lang="el-GR" sz="2400" b="1" baseline="-25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V</a:t>
                      </a:r>
                      <a:r>
                        <a:rPr lang="en-US" sz="2400" b="1" baseline="-25000" dirty="0" smtClean="0">
                          <a:solidFill>
                            <a:srgbClr val="084077"/>
                          </a:solidFill>
                        </a:rPr>
                        <a:t>5</a:t>
                      </a:r>
                      <a:endParaRPr lang="el-GR" sz="2400" b="1" baseline="-25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C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III</a:t>
                      </a:r>
                      <a:endParaRPr lang="el-GR" sz="2400" b="1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aVF</a:t>
                      </a:r>
                      <a:endParaRPr lang="el-GR" sz="2400" b="1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V</a:t>
                      </a:r>
                      <a:r>
                        <a:rPr lang="en-US" sz="2400" b="1" baseline="-25000" dirty="0" smtClean="0">
                          <a:solidFill>
                            <a:srgbClr val="084077"/>
                          </a:solidFill>
                        </a:rPr>
                        <a:t>3</a:t>
                      </a:r>
                      <a:endParaRPr lang="el-GR" sz="2400" b="1" baseline="-25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V</a:t>
                      </a:r>
                      <a:r>
                        <a:rPr lang="en-US" sz="2400" b="1" baseline="-25000" dirty="0" smtClean="0">
                          <a:solidFill>
                            <a:srgbClr val="084077"/>
                          </a:solidFill>
                        </a:rPr>
                        <a:t>6</a:t>
                      </a:r>
                      <a:endParaRPr lang="el-GR" sz="2400" b="1" baseline="-25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CE1"/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4077"/>
                          </a:solidFill>
                        </a:rPr>
                        <a:t>II</a:t>
                      </a:r>
                      <a:endParaRPr lang="el-GR" sz="2400" b="1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Τρίγωνο του </a:t>
            </a:r>
            <a:r>
              <a:rPr lang="en-US" dirty="0" smtClean="0"/>
              <a:t>Einthoven</a:t>
            </a:r>
            <a:endParaRPr lang="el-GR" dirty="0"/>
          </a:p>
        </p:txBody>
      </p:sp>
      <p:pic>
        <p:nvPicPr>
          <p:cNvPr id="8194" name="Picture 2" descr="το Τρίγωνο του Einthov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9" b="8443"/>
          <a:stretch/>
        </p:blipFill>
        <p:spPr bwMode="auto">
          <a:xfrm>
            <a:off x="1450503" y="1484784"/>
            <a:ext cx="6242994" cy="4621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311302" y="6230687"/>
            <a:ext cx="2521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Ecg 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einthoven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5" tooltip="User:SieBot"/>
              </a:rPr>
              <a:t>SieBot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«βλέπουν» οι απαγωγές</a:t>
            </a:r>
            <a:endParaRPr lang="el-GR" dirty="0"/>
          </a:p>
        </p:txBody>
      </p:sp>
      <p:graphicFrame>
        <p:nvGraphicFramePr>
          <p:cNvPr id="3" name="Πίνακας 2" title="Τι «βλέπουν» οι απαγωγέ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46519"/>
              </p:ext>
            </p:extLst>
          </p:nvPr>
        </p:nvGraphicFramePr>
        <p:xfrm>
          <a:off x="611560" y="2132856"/>
          <a:ext cx="7920880" cy="3024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12572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l-GR" b="1" baseline="0" dirty="0" smtClean="0"/>
                        <a:t>Πλάγιο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E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aVR</a:t>
                      </a:r>
                      <a:endParaRPr lang="el-GR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C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V1 </a:t>
                      </a:r>
                      <a:r>
                        <a:rPr lang="el-GR" b="1" dirty="0" smtClean="0"/>
                        <a:t>Διαφραγματικό</a:t>
                      </a:r>
                      <a:endParaRPr lang="el-GR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V4 </a:t>
                      </a:r>
                      <a:r>
                        <a:rPr lang="el-GR" b="1" dirty="0" smtClean="0"/>
                        <a:t>Πρόσθιο</a:t>
                      </a:r>
                      <a:endParaRPr lang="el-GR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72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 </a:t>
                      </a:r>
                      <a:r>
                        <a:rPr lang="el-GR" b="1" dirty="0" smtClean="0"/>
                        <a:t>Κατώτερο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aVL </a:t>
                      </a:r>
                      <a:r>
                        <a:rPr lang="el-GR" b="1" dirty="0" smtClean="0"/>
                        <a:t>Πλάγιο</a:t>
                      </a:r>
                      <a:endParaRPr lang="el-GR" b="1" dirty="0"/>
                    </a:p>
                  </a:txBody>
                  <a:tcPr>
                    <a:solidFill>
                      <a:srgbClr val="99E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V2 </a:t>
                      </a:r>
                      <a:r>
                        <a:rPr lang="el-GR" b="1" dirty="0" smtClean="0"/>
                        <a:t>Διαφραγματικό</a:t>
                      </a:r>
                      <a:endParaRPr lang="el-GR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V5 </a:t>
                      </a:r>
                      <a:r>
                        <a:rPr lang="el-GR" b="1" dirty="0" smtClean="0"/>
                        <a:t>Πλάγιο</a:t>
                      </a:r>
                      <a:endParaRPr lang="el-GR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E484"/>
                    </a:solidFill>
                  </a:tcPr>
                </a:tc>
              </a:tr>
              <a:tr h="50987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 </a:t>
                      </a:r>
                      <a:r>
                        <a:rPr lang="el-GR" b="1" dirty="0" smtClean="0"/>
                        <a:t>Κατώτερο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aVF </a:t>
                      </a:r>
                      <a:r>
                        <a:rPr lang="el-GR" b="1" dirty="0" smtClean="0"/>
                        <a:t>Κατώτερο</a:t>
                      </a:r>
                      <a:endParaRPr lang="el-GR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V3 </a:t>
                      </a:r>
                      <a:r>
                        <a:rPr lang="el-GR" b="1" dirty="0" smtClean="0"/>
                        <a:t>Πρόσθιο</a:t>
                      </a:r>
                      <a:endParaRPr lang="el-GR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V6 </a:t>
                      </a:r>
                      <a:r>
                        <a:rPr lang="el-GR" b="1" dirty="0" smtClean="0"/>
                        <a:t>Πλάγιο</a:t>
                      </a:r>
                      <a:endParaRPr lang="el-GR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E484"/>
                    </a:solidFill>
                  </a:tcPr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ηλεκτρικός άξονας της καρδιάς </a:t>
            </a:r>
            <a:r>
              <a:rPr lang="el-GR" sz="2800" b="0" dirty="0" smtClean="0"/>
              <a:t>(1 από 2)</a:t>
            </a:r>
            <a:endParaRPr lang="el-GR" sz="2800" b="0" dirty="0"/>
          </a:p>
        </p:txBody>
      </p:sp>
      <p:pic>
        <p:nvPicPr>
          <p:cNvPr id="6" name="5 - Θέση περιεχομένου" descr="Ο ηλεκτρικός άξονας της καρδιάς 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909" y="1217695"/>
            <a:ext cx="6714183" cy="5040313"/>
          </a:xfr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203848" y="6309320"/>
            <a:ext cx="2772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Hexaxial reference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system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Mysid"/>
              </a:rPr>
              <a:t>Mysid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 smtClean="0">
                <a:solidFill>
                  <a:srgbClr val="084077"/>
                </a:solidFill>
              </a:rPr>
              <a:t>Ηλεκτροκαρδιογράφημα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ηλεκτρικός άξονας της καρδιάς </a:t>
            </a:r>
            <a:r>
              <a:rPr lang="el-GR" sz="2800" b="0" dirty="0" smtClean="0"/>
              <a:t>(2 από 2)</a:t>
            </a:r>
            <a:endParaRPr lang="el-GR" sz="2800" b="0" dirty="0"/>
          </a:p>
        </p:txBody>
      </p:sp>
      <p:sp>
        <p:nvSpPr>
          <p:cNvPr id="3" name="Ορθογώνιο 2"/>
          <p:cNvSpPr/>
          <p:nvPr/>
        </p:nvSpPr>
        <p:spPr>
          <a:xfrm>
            <a:off x="5148064" y="1412776"/>
            <a:ext cx="3995936" cy="51214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Ο υπολογισμός του γίνεται με βάση τα ύψος του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και το ισοδιφασικό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δηλαδή είναι παράλληλος της απαγωγής με το υψηλότερο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και κάθετος προς την απαγωγή με το ισοδιφασικό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Αριστερή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απόκλιση του άξονα εμφανίζεται σε υπερτροφία της καρδιάς αριστερά ενώ δεξιά απόκλιση σε υπερτροφία δεξιά.</a:t>
            </a:r>
          </a:p>
        </p:txBody>
      </p:sp>
      <p:pic>
        <p:nvPicPr>
          <p:cNvPr id="5" name="4 - Θέση περιεχομένου" descr="Ο ηλεκτρικός άξονας της καρδιάς 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84" y="1700808"/>
            <a:ext cx="5244169" cy="3960440"/>
          </a:xfrm>
        </p:spPr>
      </p:pic>
      <p:sp>
        <p:nvSpPr>
          <p:cNvPr id="7" name="Ορθογώνιο 6"/>
          <p:cNvSpPr/>
          <p:nvPr/>
        </p:nvSpPr>
        <p:spPr>
          <a:xfrm>
            <a:off x="2195736" y="5954796"/>
            <a:ext cx="1152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unm.edu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88224" y="647322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Ερμηνεία του ΗΚΓ: Βασικά βήματα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Καθορισμός του ρυθμού της καρδιάς,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Μέτρηση της καρδιακής συχνότητας,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Έλεγχος των κυμάτων </a:t>
            </a:r>
            <a:r>
              <a:rPr lang="en-US" sz="2400" dirty="0" smtClean="0"/>
              <a:t>P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Έλεγχος της αναλογίας </a:t>
            </a:r>
            <a:r>
              <a:rPr lang="en-US" sz="2400" dirty="0" smtClean="0"/>
              <a:t>P: QRS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Μέτρηση του διαστήματος </a:t>
            </a:r>
            <a:r>
              <a:rPr lang="en-US" sz="2400" dirty="0" smtClean="0"/>
              <a:t>PR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Έλεγχος του επάρματος </a:t>
            </a:r>
            <a:r>
              <a:rPr lang="en-US" sz="2400" dirty="0" smtClean="0"/>
              <a:t>QRS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Ερμηνεία του ρυθμού.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Χαρακτηριστικά φυσιολογικού ΗΚΓ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Ισορρυθμία</a:t>
            </a:r>
            <a:r>
              <a:rPr lang="el-GR" sz="2400" dirty="0" smtClean="0">
                <a:solidFill>
                  <a:srgbClr val="9C0000"/>
                </a:solidFill>
              </a:rPr>
              <a:t> </a:t>
            </a:r>
            <a:r>
              <a:rPr lang="el-GR" sz="2400" dirty="0" smtClean="0"/>
              <a:t>ανάμεσα στα διαδοχικά </a:t>
            </a:r>
            <a:r>
              <a:rPr lang="en-US" sz="2400" dirty="0" smtClean="0"/>
              <a:t>R-R </a:t>
            </a:r>
            <a:r>
              <a:rPr lang="el-GR" sz="2400" dirty="0" smtClean="0"/>
              <a:t>επάρματα,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dirty="0" smtClean="0"/>
              <a:t>Καρδιακή συχνότητα μεταξύ 60 -100 σφύξεις,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dirty="0" smtClean="0"/>
              <a:t>Πριν από κάθε </a:t>
            </a:r>
            <a:r>
              <a:rPr lang="en-US" sz="2400" dirty="0" smtClean="0"/>
              <a:t>QRS </a:t>
            </a:r>
            <a:r>
              <a:rPr lang="el-GR" sz="2400" dirty="0" smtClean="0"/>
              <a:t>σύμπλεγμα προηγείται </a:t>
            </a:r>
            <a:r>
              <a:rPr lang="en-US" sz="2400" b="1" dirty="0" smtClean="0">
                <a:solidFill>
                  <a:srgbClr val="9C0000"/>
                </a:solidFill>
              </a:rPr>
              <a:t>P </a:t>
            </a:r>
            <a:r>
              <a:rPr lang="el-GR" sz="2400" b="1" dirty="0" smtClean="0">
                <a:solidFill>
                  <a:srgbClr val="9C0000"/>
                </a:solidFill>
              </a:rPr>
              <a:t>έπαρμα,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dirty="0" smtClean="0"/>
              <a:t>Τα φλεβοκομβικά </a:t>
            </a:r>
            <a:r>
              <a:rPr lang="en-US" sz="2400" dirty="0" smtClean="0"/>
              <a:t>P </a:t>
            </a:r>
            <a:r>
              <a:rPr lang="el-GR" sz="2400" dirty="0" smtClean="0"/>
              <a:t>επάρματα είναι θετικά σε όλες τις απαγωγές, εκτός από την α</a:t>
            </a:r>
            <a:r>
              <a:rPr lang="en-US" sz="2400" dirty="0" smtClean="0"/>
              <a:t>VR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dirty="0" smtClean="0"/>
              <a:t>Έπαρμα </a:t>
            </a:r>
            <a:r>
              <a:rPr lang="en-GB" sz="2400" b="1" dirty="0" smtClean="0">
                <a:solidFill>
                  <a:srgbClr val="9C0000"/>
                </a:solidFill>
              </a:rPr>
              <a:t>P &lt; 0.12’’</a:t>
            </a:r>
            <a:r>
              <a:rPr lang="el-GR" sz="2400" b="1" dirty="0" smtClean="0">
                <a:solidFill>
                  <a:srgbClr val="9C0000"/>
                </a:solidFill>
              </a:rPr>
              <a:t>,</a:t>
            </a:r>
            <a:endParaRPr lang="en-GB" sz="2400" b="1" dirty="0" smtClean="0">
              <a:solidFill>
                <a:srgbClr val="9C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Το </a:t>
            </a:r>
            <a:r>
              <a:rPr lang="en-US" sz="2400" b="1" dirty="0" smtClean="0">
                <a:solidFill>
                  <a:srgbClr val="9C0000"/>
                </a:solidFill>
              </a:rPr>
              <a:t>P-R </a:t>
            </a:r>
            <a:r>
              <a:rPr lang="el-GR" sz="2400" b="1" dirty="0" smtClean="0">
                <a:solidFill>
                  <a:srgbClr val="9C0000"/>
                </a:solidFill>
              </a:rPr>
              <a:t>διάστημα </a:t>
            </a:r>
            <a:r>
              <a:rPr lang="el-GR" sz="2400" dirty="0" smtClean="0"/>
              <a:t>είναι σταθερό και κυμαίνεται μεταξύ  </a:t>
            </a:r>
            <a:r>
              <a:rPr lang="el-GR" sz="2400" b="1" dirty="0" smtClean="0">
                <a:solidFill>
                  <a:srgbClr val="9C0000"/>
                </a:solidFill>
              </a:rPr>
              <a:t>0,12’’ - 0,20’’, </a:t>
            </a:r>
            <a:r>
              <a:rPr lang="el-GR" sz="2400" dirty="0" smtClean="0"/>
              <a:t>3-5 μικρά κουτάκια,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dirty="0" smtClean="0"/>
              <a:t>Η μορφολογία των </a:t>
            </a:r>
            <a:r>
              <a:rPr lang="en-US" sz="2400" dirty="0" smtClean="0"/>
              <a:t>P </a:t>
            </a:r>
            <a:r>
              <a:rPr lang="el-GR" sz="2400" dirty="0" smtClean="0"/>
              <a:t>επαρμάτων της κάθε απαγωγής είναι σταθερή,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Έλεγχος του επάρματος </a:t>
            </a:r>
            <a:r>
              <a:rPr lang="en-US" sz="2400" b="1" dirty="0" smtClean="0">
                <a:solidFill>
                  <a:srgbClr val="9C0000"/>
                </a:solidFill>
              </a:rPr>
              <a:t>QRS</a:t>
            </a:r>
            <a:r>
              <a:rPr lang="el-GR" sz="2400" b="1" dirty="0" smtClean="0">
                <a:solidFill>
                  <a:srgbClr val="9C0000"/>
                </a:solidFill>
              </a:rPr>
              <a:t>, 0.04-0.12 , </a:t>
            </a:r>
            <a:r>
              <a:rPr lang="el-GR" sz="2400" dirty="0" smtClean="0"/>
              <a:t>&lt;3 μ. κουτάκια.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Φυσιολογικός </a:t>
            </a:r>
            <a:r>
              <a:rPr lang="el-GR" dirty="0"/>
              <a:t>φ</a:t>
            </a:r>
            <a:r>
              <a:rPr lang="el-GR" dirty="0" smtClean="0"/>
              <a:t>λεβοκομβικός </a:t>
            </a:r>
            <a:r>
              <a:rPr lang="el-GR" dirty="0"/>
              <a:t>ρ</a:t>
            </a:r>
            <a:r>
              <a:rPr lang="el-GR" dirty="0" smtClean="0"/>
              <a:t>υθμός</a:t>
            </a:r>
          </a:p>
        </p:txBody>
      </p:sp>
      <p:pic>
        <p:nvPicPr>
          <p:cNvPr id="3074" name="Picture 2" descr="καρδιογράφημα με Φυσιολογικό Φλεβοκομβικό Ρυθμ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3"/>
            <a:ext cx="7620000" cy="3086101"/>
          </a:xfrm>
          <a:prstGeom prst="rect">
            <a:avLst/>
          </a:prstGeom>
          <a:ln w="38100">
            <a:solidFill>
              <a:srgbClr val="084077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7143093" y="279700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12 lead generated sinus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rhythm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u="sng" dirty="0">
                <a:solidFill>
                  <a:prstClr val="black"/>
                </a:solidFill>
                <a:latin typeface="Calibri"/>
                <a:hlinkClick r:id="rId4" tooltip="User:Glenlarson"/>
              </a:rPr>
              <a:t> Glenlarson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Πίνακας 1" title="Φυσιολογικός Φλεβοκομβικός Ρυθμό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42623"/>
              </p:ext>
            </p:extLst>
          </p:nvPr>
        </p:nvGraphicFramePr>
        <p:xfrm>
          <a:off x="431540" y="4725144"/>
          <a:ext cx="8280920" cy="14020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Heart</a:t>
                      </a:r>
                      <a:r>
                        <a:rPr lang="en-US" sz="2000" baseline="0" dirty="0" smtClean="0">
                          <a:solidFill>
                            <a:srgbClr val="EEECE1"/>
                          </a:solidFill>
                        </a:rPr>
                        <a:t> rate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Rhythm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 Wave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PR</a:t>
                      </a:r>
                      <a:r>
                        <a:rPr lang="en-US" sz="2000" baseline="0" dirty="0" smtClean="0">
                          <a:solidFill>
                            <a:srgbClr val="EEECE1"/>
                          </a:solidFill>
                        </a:rPr>
                        <a:t> interval 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QRS 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60-100bpm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Regular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Before each QRS, identical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0,12 to 0,20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&lt;0,12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Φυσιολογικό καρδιογράφημα </a:t>
            </a:r>
            <a:r>
              <a:rPr lang="el-GR" sz="2800" b="0" dirty="0" smtClean="0"/>
              <a:t>(1 από 5)</a:t>
            </a:r>
            <a:endParaRPr lang="el-GR" sz="28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l-GR" sz="2600" b="1" dirty="0" smtClean="0"/>
              <a:t>Φυσιολογικά ευρήματα σε ΗΚΓ 12 απαγωγών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l-GR" sz="2600" b="1" dirty="0" smtClean="0"/>
              <a:t>Φλεβοκομβικός ρυθμός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Κάθε έπαρμα </a:t>
            </a:r>
            <a:r>
              <a:rPr lang="en-US" sz="2400" b="1" dirty="0" smtClean="0"/>
              <a:t>P</a:t>
            </a:r>
            <a:r>
              <a:rPr lang="en-US" sz="2400" dirty="0" smtClean="0"/>
              <a:t> </a:t>
            </a:r>
            <a:r>
              <a:rPr lang="el-GR" sz="2400" dirty="0" smtClean="0"/>
              <a:t>ακολουθείται</a:t>
            </a:r>
            <a:r>
              <a:rPr lang="en-US" sz="2400" dirty="0" smtClean="0"/>
              <a:t> </a:t>
            </a:r>
            <a:r>
              <a:rPr lang="el-GR" sz="2400" dirty="0" smtClean="0"/>
              <a:t>από ένα έπαρμα </a:t>
            </a:r>
            <a:r>
              <a:rPr lang="en-US" sz="2400" b="1" dirty="0" smtClean="0"/>
              <a:t>QRS</a:t>
            </a:r>
            <a:r>
              <a:rPr lang="el-GR" sz="2400" dirty="0" smtClean="0"/>
              <a:t>,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Τα </a:t>
            </a:r>
            <a:r>
              <a:rPr lang="en-US" sz="2400" b="1" dirty="0" smtClean="0"/>
              <a:t>P</a:t>
            </a:r>
            <a:r>
              <a:rPr lang="en-US" sz="2400" dirty="0" smtClean="0"/>
              <a:t> </a:t>
            </a:r>
            <a:r>
              <a:rPr lang="el-GR" sz="2400" dirty="0" smtClean="0"/>
              <a:t>είναι φυσιολογικά,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Η συχνότητα των επαρμάτων </a:t>
            </a:r>
            <a:r>
              <a:rPr lang="en-US" sz="2400" b="1" dirty="0" smtClean="0"/>
              <a:t>P</a:t>
            </a:r>
            <a:r>
              <a:rPr lang="en-US" sz="2400" dirty="0" smtClean="0"/>
              <a:t> </a:t>
            </a:r>
            <a:r>
              <a:rPr lang="el-GR" sz="2400" dirty="0" smtClean="0"/>
              <a:t>είναι 60-100 σφύξεις με διαφοροποιήσεις &lt;10% :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Συχνότητα &lt;60 = Φλεβοκομβική βραδυκαρδία,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Συχνότητα &gt;100 = Φλεβοκομβική ταχυκαρδία,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Διαφοροποίηση στο ρυθμό &gt;10% = Φλεβοκομβική αρρυθμία (αναπνευστικού τύπου),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Φυσιολογικός άξονας καρδιάς.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Φυσιολογικό καρδιογράφημα </a:t>
            </a:r>
            <a:r>
              <a:rPr lang="el-GR" sz="2800" b="0" dirty="0" smtClean="0"/>
              <a:t>(2 </a:t>
            </a:r>
            <a:r>
              <a:rPr lang="el-GR" sz="2800" b="0" dirty="0"/>
              <a:t>από 5</a:t>
            </a:r>
            <a:r>
              <a:rPr lang="el-GR" sz="2800" b="0" dirty="0" smtClean="0"/>
              <a:t>)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40145" y="1196752"/>
            <a:ext cx="8724343" cy="54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Φυσιολογικά επάρματα</a:t>
            </a:r>
            <a:r>
              <a:rPr lang="el-GR" sz="2400" b="1" dirty="0" smtClean="0"/>
              <a:t> </a:t>
            </a:r>
            <a:r>
              <a:rPr lang="en-US" sz="2400" b="1" dirty="0" smtClean="0"/>
              <a:t>P</a:t>
            </a:r>
            <a:endParaRPr lang="el-GR" sz="2400" b="1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Ύψος &lt; 2.5 </a:t>
            </a:r>
            <a:r>
              <a:rPr lang="en-US" sz="2400" dirty="0" smtClean="0"/>
              <a:t>mm</a:t>
            </a:r>
            <a:r>
              <a:rPr lang="el-GR" sz="2400" dirty="0" smtClean="0"/>
              <a:t> στην απαγωγή </a:t>
            </a:r>
            <a:r>
              <a:rPr lang="en-US" sz="2400" dirty="0" smtClean="0"/>
              <a:t>II,</a:t>
            </a:r>
            <a:endParaRPr lang="el-GR" sz="2400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Μήκος &lt; 0.11 </a:t>
            </a:r>
            <a:r>
              <a:rPr lang="en-US" sz="2400" dirty="0" smtClean="0"/>
              <a:t>s </a:t>
            </a:r>
            <a:r>
              <a:rPr lang="el-GR" sz="2400" dirty="0" smtClean="0"/>
              <a:t>στην απαγωγή </a:t>
            </a:r>
            <a:r>
              <a:rPr lang="en-US" sz="2400" dirty="0" smtClean="0"/>
              <a:t>II,</a:t>
            </a:r>
          </a:p>
          <a:p>
            <a:pPr lvl="2">
              <a:spcBef>
                <a:spcPts val="1200"/>
              </a:spcBef>
            </a:pPr>
            <a:r>
              <a:rPr lang="el-GR" sz="2200" dirty="0"/>
              <a:t>Σ</a:t>
            </a:r>
            <a:r>
              <a:rPr lang="el-GR" sz="2200" dirty="0" smtClean="0"/>
              <a:t>ε παθολογικά κύματα </a:t>
            </a:r>
            <a:r>
              <a:rPr lang="en-US" sz="2200" b="1" dirty="0" smtClean="0"/>
              <a:t>P </a:t>
            </a:r>
            <a:r>
              <a:rPr lang="el-GR" sz="2200" dirty="0" smtClean="0"/>
              <a:t>ψάξε για </a:t>
            </a:r>
            <a:r>
              <a:rPr lang="el-GR" sz="2200" b="1" dirty="0" smtClean="0">
                <a:solidFill>
                  <a:srgbClr val="9C0000"/>
                </a:solidFill>
              </a:rPr>
              <a:t>υπερτροφία αριστερού ή δεξιού κόλπου, πρώιμη κολπική διέγερση, υπερκαλιαιμία.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Φυσιολογικό διάστημα </a:t>
            </a:r>
            <a:r>
              <a:rPr lang="en-US" sz="2400" dirty="0" smtClean="0"/>
              <a:t>PR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0.12 </a:t>
            </a:r>
            <a:r>
              <a:rPr lang="el-GR" sz="2400" dirty="0" smtClean="0"/>
              <a:t>έως 0.20 </a:t>
            </a:r>
            <a:r>
              <a:rPr lang="en-US" sz="2400" dirty="0" smtClean="0"/>
              <a:t>s (3-5 </a:t>
            </a:r>
            <a:r>
              <a:rPr lang="el-GR" sz="2400" dirty="0" smtClean="0"/>
              <a:t>μικρά κουτάκια),</a:t>
            </a:r>
          </a:p>
          <a:p>
            <a:pPr lvl="2">
              <a:spcBef>
                <a:spcPts val="1200"/>
              </a:spcBef>
            </a:pPr>
            <a:r>
              <a:rPr lang="el-GR" sz="2200" dirty="0" smtClean="0"/>
              <a:t>Σε μικρότερο του φυσιολογικού  </a:t>
            </a:r>
            <a:r>
              <a:rPr lang="en-US" sz="2200" dirty="0" smtClean="0"/>
              <a:t>PR </a:t>
            </a:r>
            <a:r>
              <a:rPr lang="el-GR" sz="2200" dirty="0" smtClean="0"/>
              <a:t>διάστημα σκέψου το </a:t>
            </a:r>
            <a:r>
              <a:rPr lang="el-GR" sz="2200" b="1" dirty="0" smtClean="0">
                <a:solidFill>
                  <a:srgbClr val="9C0000"/>
                </a:solidFill>
              </a:rPr>
              <a:t>σύνδρομο </a:t>
            </a:r>
            <a:r>
              <a:rPr lang="en-US" sz="2200" b="1" dirty="0" smtClean="0">
                <a:solidFill>
                  <a:srgbClr val="9C0000"/>
                </a:solidFill>
              </a:rPr>
              <a:t>Wolf-Parkinson- White</a:t>
            </a:r>
            <a:r>
              <a:rPr lang="en-US" sz="2200" dirty="0" smtClean="0"/>
              <a:t>,</a:t>
            </a:r>
          </a:p>
          <a:p>
            <a:pPr lvl="2">
              <a:spcBef>
                <a:spcPts val="1200"/>
              </a:spcBef>
            </a:pPr>
            <a:r>
              <a:rPr lang="el-GR" sz="2200" dirty="0" smtClean="0"/>
              <a:t>Σε παρατεταμένο </a:t>
            </a:r>
            <a:r>
              <a:rPr lang="en-US" sz="2200" dirty="0" smtClean="0"/>
              <a:t>PR </a:t>
            </a:r>
            <a:r>
              <a:rPr lang="el-GR" sz="2200" dirty="0" smtClean="0"/>
              <a:t>διάστημα σκέψου για </a:t>
            </a:r>
            <a:r>
              <a:rPr lang="el-GR" sz="2200" b="1" dirty="0" smtClean="0">
                <a:solidFill>
                  <a:srgbClr val="9C0000"/>
                </a:solidFill>
              </a:rPr>
              <a:t>πρώτου βαθμού κολποκοιλιακό αποκλεισμό</a:t>
            </a:r>
            <a:r>
              <a:rPr lang="el-GR" sz="2200" dirty="0" smtClean="0"/>
              <a:t>.</a:t>
            </a:r>
            <a:endParaRPr lang="en-US" sz="2400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Φυσιολογικό καρδιογράφημα </a:t>
            </a:r>
            <a:r>
              <a:rPr lang="el-GR" sz="2800" b="0" dirty="0" smtClean="0"/>
              <a:t>(3 </a:t>
            </a:r>
            <a:r>
              <a:rPr lang="el-GR" sz="2800" b="0" dirty="0"/>
              <a:t>από </a:t>
            </a:r>
            <a:r>
              <a:rPr lang="el-GR" sz="2800" b="0" dirty="0" smtClean="0"/>
              <a:t>5)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40145" y="1412776"/>
            <a:ext cx="8724343" cy="5184576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Φυσιολογικό σύμπλεγμα </a:t>
            </a:r>
            <a:r>
              <a:rPr lang="en-US" sz="2400" b="1" dirty="0" smtClean="0"/>
              <a:t>QRS</a:t>
            </a:r>
          </a:p>
          <a:p>
            <a:pPr lvl="2">
              <a:spcBef>
                <a:spcPts val="1200"/>
              </a:spcBef>
            </a:pPr>
            <a:r>
              <a:rPr lang="el-GR" dirty="0" smtClean="0"/>
              <a:t>Διάρκεια &lt; 0.12 </a:t>
            </a:r>
            <a:r>
              <a:rPr lang="en-US" dirty="0" smtClean="0"/>
              <a:t>s </a:t>
            </a:r>
            <a:r>
              <a:rPr lang="el-GR" dirty="0" smtClean="0"/>
              <a:t>(3 μικρά κουτάκια),</a:t>
            </a:r>
          </a:p>
          <a:p>
            <a:pPr lvl="3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200" dirty="0" smtClean="0"/>
              <a:t>Για παθολογικά διευρυμένο </a:t>
            </a:r>
            <a:r>
              <a:rPr lang="en-US" sz="2200" b="1" dirty="0" smtClean="0"/>
              <a:t>QRS</a:t>
            </a:r>
            <a:r>
              <a:rPr lang="en-US" sz="2200" dirty="0" smtClean="0"/>
              <a:t> </a:t>
            </a:r>
            <a:r>
              <a:rPr lang="el-GR" sz="2200" dirty="0" smtClean="0"/>
              <a:t>σκέψου </a:t>
            </a:r>
            <a:r>
              <a:rPr lang="el-GR" sz="2200" b="1" dirty="0" smtClean="0">
                <a:solidFill>
                  <a:srgbClr val="9C0000"/>
                </a:solidFill>
              </a:rPr>
              <a:t>δεξιό ή αριστερό αποκλεισμό, κοιλιακό ρυθμό, τεχνητή βηματοδότηση, υπερκαλιαιμία κ.α.</a:t>
            </a:r>
          </a:p>
          <a:p>
            <a:pPr lvl="2">
              <a:spcBef>
                <a:spcPts val="1200"/>
              </a:spcBef>
            </a:pPr>
            <a:r>
              <a:rPr lang="el-GR" dirty="0" smtClean="0"/>
              <a:t>Μη παθολογικά επάρματα </a:t>
            </a:r>
            <a:r>
              <a:rPr lang="en-US" b="1" dirty="0" smtClean="0"/>
              <a:t>Q</a:t>
            </a:r>
            <a:r>
              <a:rPr lang="el-GR" dirty="0" smtClean="0"/>
              <a:t>,</a:t>
            </a:r>
            <a:endParaRPr lang="en-US" dirty="0" smtClean="0"/>
          </a:p>
          <a:p>
            <a:pPr lvl="2">
              <a:spcBef>
                <a:spcPts val="1200"/>
              </a:spcBef>
            </a:pPr>
            <a:r>
              <a:rPr lang="el-GR" dirty="0" smtClean="0"/>
              <a:t>Όχι ευρήματα αριστερής ή δεξιάς κοιλιακής υπετροφίας.</a:t>
            </a:r>
            <a:endParaRPr lang="en-US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Φυσιολογικό καρδιογράφημα </a:t>
            </a:r>
            <a:r>
              <a:rPr lang="el-GR" sz="2800" b="0" dirty="0" smtClean="0"/>
              <a:t>(4 </a:t>
            </a:r>
            <a:r>
              <a:rPr lang="el-GR" sz="2800" b="0" dirty="0"/>
              <a:t>από </a:t>
            </a:r>
            <a:r>
              <a:rPr lang="el-GR" sz="2800" b="0" dirty="0" smtClean="0"/>
              <a:t>5)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435280" cy="504056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  <a:buFont typeface="Wingdings" pitchFamily="2" charset="2"/>
                  <a:buChar char="§"/>
                </a:pPr>
                <a:r>
                  <a:rPr lang="el-GR" sz="2400" dirty="0" smtClean="0"/>
                  <a:t>Φυσιολογικό διάστημα </a:t>
                </a:r>
                <a:r>
                  <a:rPr lang="en-US" sz="2400" b="1" dirty="0" smtClean="0"/>
                  <a:t>QT</a:t>
                </a:r>
              </a:p>
              <a:p>
                <a:pPr lvl="1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l-GR" sz="2400" dirty="0" smtClean="0"/>
                  <a:t>Υπολόγισε το φυσιολογικό διάστημα διαιρώντας το </a:t>
                </a:r>
                <a:r>
                  <a:rPr lang="en-US" sz="2400" b="1" dirty="0" smtClean="0"/>
                  <a:t>QT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με την τετραγωνική ρίζα του προηγούμενου </a:t>
                </a:r>
                <a:r>
                  <a:rPr lang="en-US" sz="2400" b="1" dirty="0" smtClean="0"/>
                  <a:t>R-R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 διαστήματος. Φυσιολογικά 0,2 – 0,44 </a:t>
                </a:r>
                <a:r>
                  <a:rPr lang="en-US" sz="2400" dirty="0" smtClean="0"/>
                  <a:t>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QTc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QT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R</m:t>
                            </m:r>
                            <m:r>
                              <a:rPr lang="en-US" sz="2400" b="0" i="0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R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)</a:t>
                </a:r>
              </a:p>
              <a:p>
                <a:pPr lvl="1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l-GR" sz="2400" dirty="0" smtClean="0"/>
                  <a:t>Αίτια για παρατεταμένο διάστημα </a:t>
                </a:r>
                <a:r>
                  <a:rPr lang="en-US" sz="2400" dirty="0" smtClean="0"/>
                  <a:t>QT</a:t>
                </a:r>
              </a:p>
              <a:p>
                <a:pPr lvl="2">
                  <a:spcBef>
                    <a:spcPts val="1200"/>
                  </a:spcBef>
                </a:pPr>
                <a:r>
                  <a:rPr lang="el-GR" sz="2200" b="1" dirty="0" smtClean="0">
                    <a:solidFill>
                      <a:srgbClr val="9C0000"/>
                    </a:solidFill>
                  </a:rPr>
                  <a:t>Μυοκαρδιακό έμφραγμα, μυακαρδίτιδα,</a:t>
                </a:r>
              </a:p>
              <a:p>
                <a:pPr lvl="2">
                  <a:spcBef>
                    <a:spcPts val="1200"/>
                  </a:spcBef>
                </a:pPr>
                <a:r>
                  <a:rPr lang="el-GR" sz="2200" b="1" dirty="0" smtClean="0">
                    <a:solidFill>
                      <a:srgbClr val="9C0000"/>
                    </a:solidFill>
                  </a:rPr>
                  <a:t>Υπασβεστιαιμία, υποθυρεοειδισμός,</a:t>
                </a:r>
              </a:p>
              <a:p>
                <a:pPr lvl="2">
                  <a:spcBef>
                    <a:spcPts val="1200"/>
                  </a:spcBef>
                </a:pPr>
                <a:r>
                  <a:rPr lang="el-GR" sz="2200" b="1" dirty="0" smtClean="0">
                    <a:solidFill>
                      <a:srgbClr val="9C0000"/>
                    </a:solidFill>
                  </a:rPr>
                  <a:t>Υπαραχνειδής αιμορραγία εγκεφαλική αιμορραγία,</a:t>
                </a:r>
              </a:p>
              <a:p>
                <a:pPr lvl="2">
                  <a:spcBef>
                    <a:spcPts val="1200"/>
                  </a:spcBef>
                </a:pPr>
                <a:r>
                  <a:rPr lang="el-GR" sz="2200" b="1" dirty="0" smtClean="0">
                    <a:solidFill>
                      <a:srgbClr val="9C0000"/>
                    </a:solidFill>
                  </a:rPr>
                  <a:t>Φάρμακα (π.χ. </a:t>
                </a:r>
                <a:r>
                  <a:rPr lang="en-US" sz="2200" b="1" dirty="0" smtClean="0">
                    <a:solidFill>
                      <a:srgbClr val="9C0000"/>
                    </a:solidFill>
                  </a:rPr>
                  <a:t>Sotalol, amiodarone),</a:t>
                </a:r>
              </a:p>
              <a:p>
                <a:pPr lvl="2">
                  <a:spcBef>
                    <a:spcPts val="1200"/>
                  </a:spcBef>
                </a:pPr>
                <a:r>
                  <a:rPr lang="el-GR" sz="2200" b="1" dirty="0" smtClean="0">
                    <a:solidFill>
                      <a:srgbClr val="9C0000"/>
                    </a:solidFill>
                  </a:rPr>
                  <a:t>Κληρονομικά σύνδρομα.</a:t>
                </a:r>
                <a:endParaRPr lang="el-GR" sz="2200" b="1" dirty="0">
                  <a:solidFill>
                    <a:srgbClr val="9C0000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435280" cy="5040560"/>
              </a:xfrm>
              <a:blipFill rotWithShape="1">
                <a:blip r:embed="rId2"/>
                <a:stretch>
                  <a:fillRect l="-939" t="-967" r="-5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Φυσιολογικό καρδιογράφημα </a:t>
            </a:r>
            <a:r>
              <a:rPr lang="el-GR" sz="2800" b="0" dirty="0" smtClean="0"/>
              <a:t>(5 </a:t>
            </a:r>
            <a:r>
              <a:rPr lang="el-GR" sz="2800" b="0" dirty="0"/>
              <a:t>από </a:t>
            </a:r>
            <a:r>
              <a:rPr lang="el-GR" sz="2800" b="0" dirty="0" smtClean="0"/>
              <a:t>5)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75252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Φυσιολογικό τμήμα </a:t>
            </a:r>
            <a:r>
              <a:rPr lang="en-US" sz="2400" b="1" dirty="0" smtClean="0"/>
              <a:t>ST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Χωρίς ανάσπαση ή κατάσπαση</a:t>
            </a:r>
          </a:p>
          <a:p>
            <a:pPr lvl="2">
              <a:spcBef>
                <a:spcPts val="1200"/>
              </a:spcBef>
            </a:pPr>
            <a:r>
              <a:rPr lang="el-GR" sz="2200" dirty="0" smtClean="0"/>
              <a:t>Αίτια ανάσπασης : </a:t>
            </a:r>
            <a:r>
              <a:rPr lang="el-GR" sz="2200" b="1" dirty="0" smtClean="0">
                <a:solidFill>
                  <a:srgbClr val="9C0000"/>
                </a:solidFill>
              </a:rPr>
              <a:t>Οξύ έμφραγμα μυοκαρδίου, αποκλεισμός αριστερού σκέλους, οξεία περικαρδίτιδα,</a:t>
            </a:r>
          </a:p>
          <a:p>
            <a:pPr lvl="2">
              <a:spcBef>
                <a:spcPts val="1200"/>
              </a:spcBef>
            </a:pPr>
            <a:r>
              <a:rPr lang="el-GR" sz="2200" dirty="0" smtClean="0"/>
              <a:t>Αίτια κατάσπασης : </a:t>
            </a:r>
            <a:r>
              <a:rPr lang="el-GR" sz="2200" b="1" dirty="0" smtClean="0">
                <a:solidFill>
                  <a:srgbClr val="9C0000"/>
                </a:solidFill>
              </a:rPr>
              <a:t>Ισχαιμία μυοκαρδίου, επίδραση δακτυλίτιδας,</a:t>
            </a:r>
            <a:r>
              <a:rPr lang="el-GR" sz="2200" b="1" dirty="0">
                <a:solidFill>
                  <a:srgbClr val="9C0000"/>
                </a:solidFill>
              </a:rPr>
              <a:t> </a:t>
            </a:r>
            <a:r>
              <a:rPr lang="el-GR" sz="2200" b="1" dirty="0" smtClean="0">
                <a:solidFill>
                  <a:srgbClr val="9C0000"/>
                </a:solidFill>
              </a:rPr>
              <a:t>κοιλιακή υπερτροφία, οξύ οπίσθιο μυοκαρδιακό έμφραγμα, πνευμονική εμβολή, αποκλεισμός αριστερού σκέλους.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Εύρεση συχνότητας καρδιακού ρυθμού</a:t>
            </a:r>
            <a:r>
              <a:rPr lang="el-GR" sz="3200" u="sng" dirty="0" smtClean="0"/>
              <a:t/>
            </a:r>
            <a:br>
              <a:rPr lang="el-GR" sz="3200" u="sng" dirty="0" smtClean="0"/>
            </a:br>
            <a:r>
              <a:rPr lang="en-US" sz="3200" b="0" dirty="0" smtClean="0"/>
              <a:t>(1 </a:t>
            </a:r>
            <a:r>
              <a:rPr lang="el-GR" sz="3200" b="0" dirty="0" smtClean="0"/>
              <a:t>από 2) </a:t>
            </a:r>
            <a:endParaRPr lang="en-GB" sz="3200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l-GR" sz="2400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l-GR" sz="2400" dirty="0" smtClean="0"/>
              <a:t>Ξεκινώντας από ένα </a:t>
            </a:r>
            <a:r>
              <a:rPr lang="en-US" sz="2400" dirty="0" smtClean="0"/>
              <a:t>R</a:t>
            </a:r>
            <a:r>
              <a:rPr lang="el-GR" sz="2400" dirty="0" smtClean="0"/>
              <a:t> που συμπίπτει με αρχή μεγάλου τετραγώνου, αρχίστε να κατεβαίνετε μια κλίμακα προϋπολογισμένων αριθμών για κάθε ένα μεγάλο τετράγωνο που παρεμβάλλεται έως ότου φθάσετε στο επόμενο </a:t>
            </a:r>
            <a:r>
              <a:rPr lang="en-US" sz="2400" dirty="0" smtClean="0"/>
              <a:t>R.</a:t>
            </a:r>
            <a:endParaRPr lang="en-US" sz="2400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l-GR" sz="2400" dirty="0" smtClean="0"/>
              <a:t>Η κλίμακα είναι : 300, 150, 100, 75, 60, 50, 43, 37, 33, 30, 27, 25, 23, 21, 20, 19…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 smtClean="0">
                <a:solidFill>
                  <a:srgbClr val="084077"/>
                </a:solidFill>
              </a:rPr>
              <a:t>Ηλεκτροκαρδιογράφημα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8" name="Ορθογώνιο 5"/>
          <p:cNvSpPr/>
          <p:nvPr/>
        </p:nvSpPr>
        <p:spPr>
          <a:xfrm>
            <a:off x="2261586" y="3501008"/>
            <a:ext cx="6750496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Στυλιανός Παρισσόπουλος, Μερόπη Μπουζίκα, Βασιλική Κουτσοπούλου, Γεωργία Τουλιά, Θεοδώρα  Στρουμπούκη, Θεόδωρος Κατσούλας.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Εύρεση συχνότητας καρδιακού ρυθμού</a:t>
            </a:r>
            <a:r>
              <a:rPr lang="el-GR" sz="3200" u="sng" dirty="0" smtClean="0"/>
              <a:t/>
            </a:r>
            <a:br>
              <a:rPr lang="el-GR" sz="3200" u="sng" dirty="0" smtClean="0"/>
            </a:br>
            <a:r>
              <a:rPr lang="el-GR" sz="3200" b="0" dirty="0" smtClean="0"/>
              <a:t>(2 από 2)</a:t>
            </a:r>
            <a:endParaRPr lang="en-GB" sz="3200" b="0" dirty="0" smtClean="0"/>
          </a:p>
        </p:txBody>
      </p:sp>
      <p:pic>
        <p:nvPicPr>
          <p:cNvPr id="5122" name="Picture 2" descr="καρδιογράφημα με τη Συχνότητα επί ομαλού ρυθμού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19847"/>
            <a:ext cx="7848873" cy="332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167844" y="5229200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4"/>
              </a:rPr>
              <a:t>TheMarkerMethod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Esther Lee"/>
              </a:rPr>
              <a:t>Esther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Esther Lee"/>
              </a:rPr>
              <a:t>Lee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Συχνότητα στο λεπτό</a:t>
            </a:r>
            <a:endParaRPr lang="en-GB" sz="3200" dirty="0" smtClean="0"/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2990605" y="1484784"/>
            <a:ext cx="3162789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3200" b="1" dirty="0">
                <a:solidFill>
                  <a:srgbClr val="9C0000"/>
                </a:solidFill>
                <a:latin typeface="Calibri"/>
              </a:rPr>
              <a:t>30 μεγάλα τ. = 6’’</a:t>
            </a:r>
          </a:p>
        </p:txBody>
      </p:sp>
      <p:pic>
        <p:nvPicPr>
          <p:cNvPr id="6146" name="Picture 2" descr="καρδιογράφημα με τη Συχνότητα στο λεπτ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39" y="2307823"/>
            <a:ext cx="6750123" cy="2145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599892" y="4549437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medicine-on-line.com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4639" y="5136077"/>
                <a:ext cx="717472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Υπάρχουν 7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QRS,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άρα έχω συχνότητα </a:t>
                </a:r>
                <a14:m>
                  <m:oMath xmlns:m="http://schemas.openxmlformats.org/officeDocument/2006/math">
                    <m:r>
                      <a:rPr lang="el-GR" sz="2400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  <m:r>
                      <a:rPr lang="el-GR" sz="24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×10=70/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39" y="5136077"/>
                <a:ext cx="717472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273" t="-9091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ΗΚΓφήματος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16662"/>
            <a:ext cx="8208912" cy="460462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l-GR" sz="2400" dirty="0" smtClean="0"/>
              <a:t>Καθορισμός του ρυθμού της καρδιάς – ρυθμικός ή άρρυθμος;</a:t>
            </a:r>
            <a:endParaRPr lang="en-GB" sz="24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l-GR" sz="2400" dirty="0" smtClean="0"/>
              <a:t>Προσδιορισμός της καρδιακής συχνότητας,</a:t>
            </a:r>
            <a:endParaRPr lang="en-GB" sz="24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l-GR" sz="2400" dirty="0" smtClean="0"/>
              <a:t>Ανάλυση των επαρμάτων </a:t>
            </a:r>
            <a:r>
              <a:rPr lang="en-US" sz="2400" dirty="0" smtClean="0"/>
              <a:t>P</a:t>
            </a:r>
            <a:r>
              <a:rPr lang="el-GR" sz="2400" dirty="0" smtClean="0"/>
              <a:t> &lt;3 μ. κουτάκια,</a:t>
            </a:r>
            <a:endParaRPr lang="en-GB" sz="24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l-GR" sz="2400" dirty="0" smtClean="0"/>
              <a:t>Έλεγχος της αναλογίας </a:t>
            </a:r>
            <a:r>
              <a:rPr lang="en-US" sz="2400" dirty="0" smtClean="0"/>
              <a:t>P</a:t>
            </a:r>
            <a:r>
              <a:rPr lang="el-GR" sz="2400" dirty="0" smtClean="0"/>
              <a:t>: </a:t>
            </a:r>
            <a:r>
              <a:rPr lang="en-US" sz="2400" dirty="0" smtClean="0"/>
              <a:t>QRS</a:t>
            </a:r>
            <a:r>
              <a:rPr lang="el-GR" sz="2400" dirty="0" smtClean="0"/>
              <a:t>,</a:t>
            </a:r>
            <a:endParaRPr lang="en-GB" sz="24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l-GR" sz="2400" dirty="0" smtClean="0"/>
              <a:t>Μέτρηση του διαστήματος </a:t>
            </a:r>
            <a:r>
              <a:rPr lang="en-US" sz="2400" dirty="0" smtClean="0"/>
              <a:t>PR</a:t>
            </a:r>
            <a:r>
              <a:rPr lang="el-GR" sz="2400" dirty="0" smtClean="0"/>
              <a:t>, 0.12-.020 , 3-5 μικρά κουτάκια,</a:t>
            </a:r>
            <a:endParaRPr lang="en-GB" sz="24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l-GR" sz="2400" dirty="0" smtClean="0"/>
              <a:t>Έλεγχος του επάρματος </a:t>
            </a:r>
            <a:r>
              <a:rPr lang="en-US" sz="2400" dirty="0" smtClean="0"/>
              <a:t>QRS</a:t>
            </a:r>
            <a:r>
              <a:rPr lang="el-GR" sz="2400" dirty="0" smtClean="0"/>
              <a:t>, 0.04-0.12 , &lt;3 μ. κουτάκια,</a:t>
            </a:r>
            <a:endParaRPr lang="en-GB" sz="24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l-GR" sz="2400" dirty="0" smtClean="0"/>
              <a:t>Ερμηνεία του ρυθμού.</a:t>
            </a:r>
            <a:endParaRPr lang="en-GB" sz="2400" dirty="0" smtClean="0"/>
          </a:p>
          <a:p>
            <a:pPr eaLnBrk="1" hangingPunct="1">
              <a:defRPr/>
            </a:pPr>
            <a:endParaRPr lang="en-GB" sz="24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Ηλεκτροκαρδιογράφημα».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7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καρδιάς</a:t>
            </a:r>
            <a:endParaRPr lang="el-GR" dirty="0"/>
          </a:p>
        </p:txBody>
      </p:sp>
      <p:pic>
        <p:nvPicPr>
          <p:cNvPr id="1026" name="Picture 2" descr="ανατομία καρδιά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267019"/>
            <a:ext cx="4968552" cy="496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059832" y="6235571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Diagram of the human heart (cropped)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Dada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Ερεθισματαγωγό σύστημα </a:t>
            </a:r>
            <a:r>
              <a:rPr lang="el-GR" sz="2800" b="0" dirty="0" smtClean="0"/>
              <a:t>(1 από 2)</a:t>
            </a:r>
            <a:endParaRPr lang="el-GR" sz="2800" b="0" dirty="0"/>
          </a:p>
        </p:txBody>
      </p:sp>
      <p:pic>
        <p:nvPicPr>
          <p:cNvPr id="1028" name="Picture 4" descr="Ανατομία καρδιάς - Ερεθισματαγωγό σύστημα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066808"/>
            <a:ext cx="3425707" cy="5168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440536" y="626415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RLS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12blauLeg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JHeuser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Ερεθισματαγωγό σύστημα </a:t>
            </a:r>
            <a:r>
              <a:rPr lang="el-GR" sz="2800" b="0" dirty="0" smtClean="0"/>
              <a:t>(2 από 2)</a:t>
            </a:r>
            <a:endParaRPr lang="el-GR" sz="2800" b="0" dirty="0"/>
          </a:p>
        </p:txBody>
      </p:sp>
      <p:pic>
        <p:nvPicPr>
          <p:cNvPr id="3074" name="Picture 2" descr="Ερεθισματαγωγό σύστημα της καρδια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38" y="1340768"/>
            <a:ext cx="5748725" cy="47693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2962152" y="6110140"/>
            <a:ext cx="3219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Electrical conduction system of the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heart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Madhero88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/>
              <a:t>Συνολικό άνυσμα της διέγερσης της καρδιάς</a:t>
            </a:r>
            <a:endParaRPr lang="en-GB" dirty="0" smtClean="0"/>
          </a:p>
        </p:txBody>
      </p:sp>
      <p:pic>
        <p:nvPicPr>
          <p:cNvPr id="4098" name="Picture 2" descr="σχηματικά με άνυσμα η διέγερση της καρδιά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18" y="1484784"/>
            <a:ext cx="6802591" cy="4543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ύγραμμο βέλος σύνδεσης 6" title="βέλος"/>
          <p:cNvCxnSpPr/>
          <p:nvPr/>
        </p:nvCxnSpPr>
        <p:spPr>
          <a:xfrm>
            <a:off x="3131840" y="3068960"/>
            <a:ext cx="2304256" cy="223224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/>
          <p:cNvSpPr/>
          <p:nvPr/>
        </p:nvSpPr>
        <p:spPr>
          <a:xfrm>
            <a:off x="3208989" y="6098021"/>
            <a:ext cx="2727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hlinkClick r:id="rId3" tooltip="User:Abd.najjar"/>
              </a:rPr>
              <a:t>Abd.najjar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ΗΓΚ χαρτί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n-GB" sz="32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499992" y="994296"/>
            <a:ext cx="4644008" cy="5603056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b="1" dirty="0" smtClean="0"/>
              <a:t>ΧΡΟΝΟΣ</a:t>
            </a:r>
          </a:p>
          <a:p>
            <a:pPr marL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5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/>
              <a:t>μικρά </a:t>
            </a:r>
            <a:r>
              <a:rPr lang="el-GR" sz="2400" dirty="0" smtClean="0"/>
              <a:t>τετράγωνα = </a:t>
            </a:r>
          </a:p>
          <a:p>
            <a:pPr marL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1</a:t>
            </a:r>
            <a:r>
              <a:rPr lang="el-GR" sz="2400" b="1" dirty="0" smtClean="0"/>
              <a:t> μεγάλο </a:t>
            </a:r>
            <a:r>
              <a:rPr lang="el-GR" sz="2400" dirty="0" smtClean="0"/>
              <a:t>τετράγωνο</a:t>
            </a:r>
          </a:p>
          <a:p>
            <a:pPr marL="0">
              <a:spcBef>
                <a:spcPts val="1200"/>
              </a:spcBef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1 μικρό τ. = 0.04’’</a:t>
            </a:r>
          </a:p>
          <a:p>
            <a:pPr marL="0">
              <a:spcBef>
                <a:spcPts val="1200"/>
              </a:spcBef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5 μικρά τ. =0.20’’</a:t>
            </a:r>
          </a:p>
          <a:p>
            <a:pPr marL="0">
              <a:spcBef>
                <a:spcPts val="1200"/>
              </a:spcBef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1 </a:t>
            </a:r>
            <a:r>
              <a:rPr lang="el-GR" sz="2400" b="1" dirty="0" smtClean="0"/>
              <a:t>μεγάλο</a:t>
            </a:r>
            <a:r>
              <a:rPr lang="el-GR" sz="2400" dirty="0" smtClean="0"/>
              <a:t> τ. =0.20’’</a:t>
            </a:r>
          </a:p>
          <a:p>
            <a:pPr marL="0">
              <a:spcBef>
                <a:spcPts val="1200"/>
              </a:spcBef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5 </a:t>
            </a:r>
            <a:r>
              <a:rPr lang="el-GR" sz="2400" b="1" dirty="0" smtClean="0"/>
              <a:t>μεγάλα</a:t>
            </a:r>
            <a:r>
              <a:rPr lang="el-GR" sz="2400" dirty="0" smtClean="0"/>
              <a:t> κουτιά= 1’’</a:t>
            </a:r>
          </a:p>
          <a:p>
            <a:pPr marL="0">
              <a:spcBef>
                <a:spcPts val="1200"/>
              </a:spcBef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25 μικρά τ. =1’’</a:t>
            </a:r>
          </a:p>
          <a:p>
            <a:pPr marL="0">
              <a:spcBef>
                <a:spcPts val="1200"/>
              </a:spcBef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15 </a:t>
            </a:r>
            <a:r>
              <a:rPr lang="el-GR" sz="2400" b="1" dirty="0" smtClean="0"/>
              <a:t>μεγάλα</a:t>
            </a:r>
            <a:r>
              <a:rPr lang="el-GR" sz="2400" dirty="0" smtClean="0"/>
              <a:t> τ. =3’’</a:t>
            </a:r>
          </a:p>
          <a:p>
            <a:pPr marL="0">
              <a:spcBef>
                <a:spcPts val="1200"/>
              </a:spcBef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30 </a:t>
            </a:r>
            <a:r>
              <a:rPr lang="el-GR" sz="2400" b="1" dirty="0" smtClean="0"/>
              <a:t>μεγάλα</a:t>
            </a:r>
            <a:r>
              <a:rPr lang="el-GR" sz="2400" dirty="0" smtClean="0"/>
              <a:t> τ. = 6’’</a:t>
            </a:r>
          </a:p>
          <a:p>
            <a:pPr marL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b="1" dirty="0" smtClean="0"/>
              <a:t>Εάν μετρήσω τα συμπλέγματα στα 6’’,</a:t>
            </a:r>
          </a:p>
          <a:p>
            <a:pPr marL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 χ 10 = συχνότητα στο 1 λεπτό</a:t>
            </a:r>
          </a:p>
          <a:p>
            <a:pPr marL="0">
              <a:spcBef>
                <a:spcPts val="1200"/>
              </a:spcBef>
              <a:defRPr/>
            </a:pPr>
            <a:endParaRPr lang="el-GR" sz="2400" dirty="0" smtClean="0"/>
          </a:p>
        </p:txBody>
      </p:sp>
      <p:pic>
        <p:nvPicPr>
          <p:cNvPr id="2050" name="Picture 2" descr="εικόνα με λεπτομέρεια από ΗΓΚ χαρτ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525"/>
            <a:ext cx="4500651" cy="344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332509" y="5333831"/>
            <a:ext cx="1835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simple-cardio.blogspot.gr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ΗΓΚ χαρτί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pic>
        <p:nvPicPr>
          <p:cNvPr id="5" name="Picture 2" descr="εικόνα με λεπτομέρεια από ΗΓΚ χαρτί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4320479" cy="3943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- Ορθογώνιο"/>
          <p:cNvSpPr/>
          <p:nvPr/>
        </p:nvSpPr>
        <p:spPr>
          <a:xfrm>
            <a:off x="4716016" y="1340768"/>
            <a:ext cx="3888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endParaRPr lang="el-GR" b="1" dirty="0" smtClean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prstClr val="black"/>
                </a:solidFill>
              </a:rPr>
              <a:t>ΔΥΝΑΜΙΚΟ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endParaRPr lang="el-GR" dirty="0" smtClean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dirty="0" smtClean="0">
                <a:solidFill>
                  <a:prstClr val="black"/>
                </a:solidFill>
              </a:rPr>
              <a:t>Στον κάθετο άξονα καταγράφεται το μέγεθος των δυναμικών</a:t>
            </a:r>
            <a:endParaRPr lang="el-GR" b="1" dirty="0" smtClean="0">
              <a:solidFill>
                <a:srgbClr val="9C000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dirty="0" smtClean="0">
                <a:solidFill>
                  <a:prstClr val="black"/>
                </a:solidFill>
              </a:rPr>
              <a:t>το 1 mm αντιστοιχεί σε 0,1 mV.</a:t>
            </a:r>
            <a:endParaRPr lang="el-GR" b="1" dirty="0" smtClean="0">
              <a:solidFill>
                <a:srgbClr val="9C000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9C0000"/>
                </a:solidFill>
              </a:rPr>
              <a:t>1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μικρό </a:t>
            </a:r>
            <a:r>
              <a:rPr lang="el-GR" dirty="0" smtClean="0">
                <a:solidFill>
                  <a:prstClr val="black"/>
                </a:solidFill>
              </a:rPr>
              <a:t>τετράγωνο = 0,1 mV</a:t>
            </a:r>
            <a:endParaRPr lang="en-US" b="1" dirty="0" smtClean="0">
              <a:solidFill>
                <a:srgbClr val="9C000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rgbClr val="9C0000"/>
                </a:solidFill>
              </a:rPr>
              <a:t>5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μικρά </a:t>
            </a:r>
            <a:r>
              <a:rPr lang="el-GR" dirty="0" smtClean="0">
                <a:solidFill>
                  <a:prstClr val="black"/>
                </a:solidFill>
              </a:rPr>
              <a:t>τετράγωνα = 0,5 </a:t>
            </a:r>
            <a:r>
              <a:rPr lang="en-US" dirty="0" smtClean="0">
                <a:solidFill>
                  <a:prstClr val="black"/>
                </a:solidFill>
              </a:rPr>
              <a:t>mV</a:t>
            </a:r>
            <a:endParaRPr lang="el-GR" dirty="0" smtClean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rgbClr val="9C0000"/>
                </a:solidFill>
              </a:rPr>
              <a:t>2</a:t>
            </a:r>
            <a:r>
              <a:rPr lang="el-GR" b="1" dirty="0" smtClean="0">
                <a:solidFill>
                  <a:prstClr val="black"/>
                </a:solidFill>
              </a:rPr>
              <a:t> μεγάλα </a:t>
            </a:r>
            <a:r>
              <a:rPr lang="el-GR" dirty="0" smtClean="0">
                <a:solidFill>
                  <a:prstClr val="black"/>
                </a:solidFill>
              </a:rPr>
              <a:t>τετράγωνα = 1 mV</a:t>
            </a:r>
          </a:p>
          <a:p>
            <a:pPr>
              <a:spcBef>
                <a:spcPts val="1200"/>
              </a:spcBef>
              <a:buClr>
                <a:srgbClr val="9C0000"/>
              </a:buClr>
              <a:defRPr/>
            </a:pP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67544" y="5450741"/>
            <a:ext cx="3456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simple-cardio.blogspot.gr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1849</Words>
  <Application>Microsoft Office PowerPoint</Application>
  <PresentationFormat>Προβολή στην οθόνη (4:3)</PresentationFormat>
  <Paragraphs>299</Paragraphs>
  <Slides>39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39</vt:i4>
      </vt:variant>
    </vt:vector>
  </HeadingPairs>
  <TitlesOfParts>
    <vt:vector size="42" baseType="lpstr">
      <vt:lpstr>OC_template_updated</vt:lpstr>
      <vt:lpstr>1_OC_template_updated</vt:lpstr>
      <vt:lpstr>2_OC_template_updated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Ανατομία καρδιάς</vt:lpstr>
      <vt:lpstr>Ερεθισματαγωγό σύστημα (1 από 2)</vt:lpstr>
      <vt:lpstr>Ερεθισματαγωγό σύστημα (2 από 2)</vt:lpstr>
      <vt:lpstr>Συνολικό άνυσμα της διέγερσης της καρδιάς</vt:lpstr>
      <vt:lpstr>ΗΓΚ χαρτί (1 από 2)</vt:lpstr>
      <vt:lpstr>ΗΓΚ χαρτί (2 από 2)</vt:lpstr>
      <vt:lpstr>Αρχές ηλεκτρικής καταγραφής</vt:lpstr>
      <vt:lpstr>Επάρματα ΗΚΓ</vt:lpstr>
      <vt:lpstr>Ηλεκτροκαρδιογραφική καταγραφή</vt:lpstr>
      <vt:lpstr>Σωστή λήψη ΗΚΓ</vt:lpstr>
      <vt:lpstr>Τοποθέτηση ηλεκτροδίων στο σώμα- Προκάρδιες απαγωγές</vt:lpstr>
      <vt:lpstr>Τοποθέτηση ηλεκτροδίων στο σώμα- Απαγωγές των άκρων</vt:lpstr>
      <vt:lpstr>Διάταξη απαγωγών στο ΗΚΓ</vt:lpstr>
      <vt:lpstr>Τρίγωνο του Einthoven</vt:lpstr>
      <vt:lpstr>Τι «βλέπουν» οι απαγωγές</vt:lpstr>
      <vt:lpstr>Ο ηλεκτρικός άξονας της καρδιάς (1 από 2)</vt:lpstr>
      <vt:lpstr>Ο ηλεκτρικός άξονας της καρδιάς (2 από 2)</vt:lpstr>
      <vt:lpstr>Ερμηνεία του ΗΚΓ: Βασικά βήματα</vt:lpstr>
      <vt:lpstr>Χαρακτηριστικά φυσιολογικού ΗΚΓ</vt:lpstr>
      <vt:lpstr>Φυσιολογικός φλεβοκομβικός ρυθμός</vt:lpstr>
      <vt:lpstr>Φυσιολογικό καρδιογράφημα (1 από 5)</vt:lpstr>
      <vt:lpstr>Φυσιολογικό καρδιογράφημα (2 από 5)</vt:lpstr>
      <vt:lpstr>Φυσιολογικό καρδιογράφημα (3 από 5)</vt:lpstr>
      <vt:lpstr>Φυσιολογικό καρδιογράφημα (4 από 5)</vt:lpstr>
      <vt:lpstr>Φυσιολογικό καρδιογράφημα (5 από 5)</vt:lpstr>
      <vt:lpstr>Εύρεση συχνότητας καρδιακού ρυθμού (1 από 2) </vt:lpstr>
      <vt:lpstr>Εύρεση συχνότητας καρδιακού ρυθμού (2 από 2)</vt:lpstr>
      <vt:lpstr>Συχνότητα στο λεπτό</vt:lpstr>
      <vt:lpstr>Ανάλυση ΗΚΓφήματος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44</cp:revision>
  <dcterms:created xsi:type="dcterms:W3CDTF">2013-03-04T13:35:19Z</dcterms:created>
  <dcterms:modified xsi:type="dcterms:W3CDTF">2015-02-27T08:55:40Z</dcterms:modified>
</cp:coreProperties>
</file>