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710" r:id="rId1"/>
    <p:sldMasterId id="2147483724" r:id="rId2"/>
    <p:sldMasterId id="2147483738" r:id="rId3"/>
    <p:sldMasterId id="2147483766" r:id="rId4"/>
  </p:sldMasterIdLst>
  <p:notesMasterIdLst>
    <p:notesMasterId r:id="rId38"/>
  </p:notesMasterIdLst>
  <p:handoutMasterIdLst>
    <p:handoutMasterId r:id="rId39"/>
  </p:handoutMasterIdLst>
  <p:sldIdLst>
    <p:sldId id="256" r:id="rId5"/>
    <p:sldId id="300" r:id="rId6"/>
    <p:sldId id="301" r:id="rId7"/>
    <p:sldId id="302" r:id="rId8"/>
    <p:sldId id="303" r:id="rId9"/>
    <p:sldId id="304" r:id="rId10"/>
    <p:sldId id="305" r:id="rId11"/>
    <p:sldId id="306" r:id="rId12"/>
    <p:sldId id="307" r:id="rId13"/>
    <p:sldId id="308" r:id="rId14"/>
    <p:sldId id="309" r:id="rId15"/>
    <p:sldId id="310" r:id="rId16"/>
    <p:sldId id="311" r:id="rId17"/>
    <p:sldId id="312" r:id="rId18"/>
    <p:sldId id="313" r:id="rId19"/>
    <p:sldId id="314" r:id="rId20"/>
    <p:sldId id="315" r:id="rId21"/>
    <p:sldId id="316" r:id="rId22"/>
    <p:sldId id="317" r:id="rId23"/>
    <p:sldId id="318" r:id="rId24"/>
    <p:sldId id="319" r:id="rId25"/>
    <p:sldId id="320" r:id="rId26"/>
    <p:sldId id="321" r:id="rId27"/>
    <p:sldId id="322" r:id="rId28"/>
    <p:sldId id="323" r:id="rId29"/>
    <p:sldId id="324" r:id="rId30"/>
    <p:sldId id="293" r:id="rId31"/>
    <p:sldId id="294" r:id="rId32"/>
    <p:sldId id="295" r:id="rId33"/>
    <p:sldId id="296" r:id="rId34"/>
    <p:sldId id="297" r:id="rId35"/>
    <p:sldId id="298" r:id="rId36"/>
    <p:sldId id="299" r:id="rId37"/>
  </p:sldIdLst>
  <p:sldSz cx="9144000" cy="6858000" type="screen4x3"/>
  <p:notesSz cx="7104063" cy="10234613"/>
  <p:custDataLst>
    <p:tags r:id="rId4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002" autoAdjust="0"/>
    <p:restoredTop sz="94660"/>
  </p:normalViewPr>
  <p:slideViewPr>
    <p:cSldViewPr>
      <p:cViewPr varScale="1">
        <p:scale>
          <a:sx n="97" d="100"/>
          <a:sy n="97" d="100"/>
        </p:scale>
        <p:origin x="-96" y="-25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handoutMaster" Target="handoutMasters/handoutMaster1.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tags" Target="tags/tag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2/12/2015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2/12/2015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28</a:t>
            </a:fld>
            <a:endParaRPr lang="el-GR" dirty="0">
              <a:solidFill>
                <a:prstClr val="black"/>
              </a:solidFill>
            </a:endParaRPr>
          </a:p>
        </p:txBody>
      </p:sp>
    </p:spTree>
    <p:extLst>
      <p:ext uri="{BB962C8B-B14F-4D97-AF65-F5344CB8AC3E}">
        <p14:creationId xmlns:p14="http://schemas.microsoft.com/office/powerpoint/2010/main" val="153750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31</a:t>
            </a:fld>
            <a:endParaRPr lang="el-GR" dirty="0">
              <a:solidFill>
                <a:prstClr val="black"/>
              </a:solidFill>
            </a:endParaRPr>
          </a:p>
        </p:txBody>
      </p:sp>
    </p:spTree>
    <p:extLst>
      <p:ext uri="{BB962C8B-B14F-4D97-AF65-F5344CB8AC3E}">
        <p14:creationId xmlns:p14="http://schemas.microsoft.com/office/powerpoint/2010/main" val="40753707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32</a:t>
            </a:fld>
            <a:endParaRPr lang="el-GR" dirty="0">
              <a:solidFill>
                <a:prstClr val="black"/>
              </a:solidFill>
            </a:endParaRPr>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indent="0">
              <a:buFont typeface="Arial" pitchFamily="34" charset="0"/>
              <a:buNone/>
            </a:pPr>
            <a:endParaRPr lang="en-US" b="1" baseline="0" dirty="0" smtClean="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a:t>
            </a:fld>
            <a:endParaRPr lang="el-GR">
              <a:solidFill>
                <a:prstClr val="black"/>
              </a:solidFill>
            </a:endParaRPr>
          </a:p>
        </p:txBody>
      </p:sp>
    </p:spTree>
    <p:extLst>
      <p:ext uri="{BB962C8B-B14F-4D97-AF65-F5344CB8AC3E}">
        <p14:creationId xmlns:p14="http://schemas.microsoft.com/office/powerpoint/2010/main" val="22128532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8</a:t>
            </a:fld>
            <a:endParaRPr lang="el-GR">
              <a:solidFill>
                <a:prstClr val="black"/>
              </a:solidFill>
            </a:endParaRPr>
          </a:p>
        </p:txBody>
      </p:sp>
    </p:spTree>
    <p:extLst>
      <p:ext uri="{BB962C8B-B14F-4D97-AF65-F5344CB8AC3E}">
        <p14:creationId xmlns:p14="http://schemas.microsoft.com/office/powerpoint/2010/main" val="14848365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10</a:t>
            </a:fld>
            <a:endParaRPr lang="el-GR">
              <a:solidFill>
                <a:prstClr val="black"/>
              </a:solidFill>
            </a:endParaRPr>
          </a:p>
        </p:txBody>
      </p:sp>
    </p:spTree>
    <p:extLst>
      <p:ext uri="{BB962C8B-B14F-4D97-AF65-F5344CB8AC3E}">
        <p14:creationId xmlns:p14="http://schemas.microsoft.com/office/powerpoint/2010/main" val="3950418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9982883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2184917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pPr>
              <a:defRPr/>
            </a:pPr>
            <a:fld id="{71016A41-0609-40C7-9E3E-89C33107DF6A}"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2692072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solidFill>
                  <a:prstClr val="black"/>
                </a:solidFill>
              </a:rPr>
              <a:pPr/>
              <a:t>26</a:t>
            </a:fld>
            <a:endParaRPr lang="el-GR" dirty="0">
              <a:solidFill>
                <a:prstClr val="black"/>
              </a:solidFill>
            </a:endParaRPr>
          </a:p>
        </p:txBody>
      </p:sp>
    </p:spTree>
    <p:extLst>
      <p:ext uri="{BB962C8B-B14F-4D97-AF65-F5344CB8AC3E}">
        <p14:creationId xmlns:p14="http://schemas.microsoft.com/office/powerpoint/2010/main" val="3017940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27</a:t>
            </a:fld>
            <a:endParaRPr lang="el-GR" dirty="0">
              <a:solidFill>
                <a:prstClr val="black"/>
              </a:solidFill>
            </a:endParaRPr>
          </a:p>
        </p:txBody>
      </p:sp>
    </p:spTree>
    <p:extLst>
      <p:ext uri="{BB962C8B-B14F-4D97-AF65-F5344CB8AC3E}">
        <p14:creationId xmlns:p14="http://schemas.microsoft.com/office/powerpoint/2010/main" val="27497211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effectLst/>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3792732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158710505"/>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5645545"/>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4437647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dirty="0">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0070735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effectLst/>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86929697"/>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625217179"/>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15207620"/>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73281581"/>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3789040"/>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1470481"/>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67544" y="2924944"/>
            <a:ext cx="8219256" cy="15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
        <p:nvSpPr>
          <p:cNvPr id="8" name="Content Placeholder 2"/>
          <p:cNvSpPr>
            <a:spLocks noGrp="1"/>
          </p:cNvSpPr>
          <p:nvPr>
            <p:ph sz="half" idx="13"/>
          </p:nvPr>
        </p:nvSpPr>
        <p:spPr>
          <a:xfrm>
            <a:off x="467544" y="4608000"/>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50440633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852902995"/>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89316817"/>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80000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373813345"/>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78094378"/>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13388622"/>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48002883"/>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00466837"/>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dirty="0">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322070466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effectLst/>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3830053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1931351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589325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6950527"/>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454279827"/>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3789040"/>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07011043"/>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67544" y="2924944"/>
            <a:ext cx="8219256" cy="15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
        <p:nvSpPr>
          <p:cNvPr id="8" name="Content Placeholder 2"/>
          <p:cNvSpPr>
            <a:spLocks noGrp="1"/>
          </p:cNvSpPr>
          <p:nvPr>
            <p:ph sz="half" idx="13"/>
          </p:nvPr>
        </p:nvSpPr>
        <p:spPr>
          <a:xfrm>
            <a:off x="467544" y="4608000"/>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690429447"/>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7945870"/>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80000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721156786"/>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2324111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8883687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800000"/>
                </a:solidFill>
              </a:defRPr>
            </a:lvl1pPr>
          </a:lstStyle>
          <a:p>
            <a:r>
              <a:rPr lang="el-GR" smtClean="0"/>
              <a:t>Στυλ κύριου τίτλου</a:t>
            </a:r>
            <a:endParaRPr lang="el-GR" dirty="0"/>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1896702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1544093"/>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endParaRPr lang="el-GR" dirty="0">
              <a:solidFill>
                <a:prstClr val="black">
                  <a:tint val="75000"/>
                </a:prstClr>
              </a:solidFill>
            </a:endParaRPr>
          </a:p>
        </p:txBody>
      </p:sp>
      <p:sp>
        <p:nvSpPr>
          <p:cNvPr id="3" name="2 - Θέση υποσέλιδου"/>
          <p:cNvSpPr>
            <a:spLocks noGrp="1"/>
          </p:cNvSpPr>
          <p:nvPr>
            <p:ph type="ftr" sz="quarter" idx="11"/>
          </p:nvPr>
        </p:nvSpPr>
        <p:spPr/>
        <p:txBody>
          <a:bodyPr/>
          <a:lstStyle/>
          <a:p>
            <a:endParaRPr lang="el-GR" dirty="0">
              <a:solidFill>
                <a:prstClr val="black">
                  <a:tint val="75000"/>
                </a:prstClr>
              </a:solidFill>
            </a:endParaRPr>
          </a:p>
        </p:txBody>
      </p:sp>
      <p:sp>
        <p:nvSpPr>
          <p:cNvPr id="4" name="3 - Θέση αριθμού διαφάνειας"/>
          <p:cNvSpPr>
            <a:spLocks noGrp="1"/>
          </p:cNvSpPr>
          <p:nvPr>
            <p:ph type="sldNum" sz="quarter" idx="12"/>
          </p:nvPr>
        </p:nvSpPr>
        <p:spPr/>
        <p:txBody>
          <a:bodyPr/>
          <a:lstStyle/>
          <a:p>
            <a:fld id="{3DF53439-851E-44AD-84B1-B6BFC3D0C743}" type="slidenum">
              <a:rPr lang="el-GR" smtClean="0">
                <a:solidFill>
                  <a:prstClr val="black"/>
                </a:solidFill>
              </a:rPr>
              <a:pPr/>
              <a:t>‹#›</a:t>
            </a:fld>
            <a:endParaRPr lang="el-GR" dirty="0">
              <a:solidFill>
                <a:prstClr val="black"/>
              </a:solidFill>
            </a:endParaRPr>
          </a:p>
        </p:txBody>
      </p:sp>
    </p:spTree>
    <p:extLst>
      <p:ext uri="{BB962C8B-B14F-4D97-AF65-F5344CB8AC3E}">
        <p14:creationId xmlns:p14="http://schemas.microsoft.com/office/powerpoint/2010/main" val="2877262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54230630"/>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72884515"/>
      </p:ext>
    </p:extLst>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44958915"/>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064250368"/>
      </p:ext>
    </p:extLst>
  </p:cSld>
  <p:clrMapOvr>
    <a:masterClrMapping/>
  </p:clrMapOvr>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7053123"/>
      </p:ext>
    </p:extLst>
  </p:cSld>
  <p:clrMapOvr>
    <a:masterClrMapping/>
  </p:clrMapOvr>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555304347"/>
      </p:ext>
    </p:extLst>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90511469"/>
      </p:ext>
    </p:extLst>
  </p:cSld>
  <p:clrMapOvr>
    <a:masterClrMapping/>
  </p:clrMapOvr>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841215818"/>
      </p:ext>
    </p:extLst>
  </p:cSld>
  <p:clrMapOvr>
    <a:masterClrMapping/>
  </p:clrMapOvr>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12309724"/>
      </p:ext>
    </p:extLst>
  </p:cSld>
  <p:clrMapOvr>
    <a:masterClrMapping/>
  </p:clrMapOvr>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94207668"/>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46022230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3789040"/>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24482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1320886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67544" y="2924944"/>
            <a:ext cx="8219256" cy="1584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7544" y="1196752"/>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
        <p:nvSpPr>
          <p:cNvPr id="8" name="Content Placeholder 2"/>
          <p:cNvSpPr>
            <a:spLocks noGrp="1"/>
          </p:cNvSpPr>
          <p:nvPr>
            <p:ph sz="half" idx="13"/>
          </p:nvPr>
        </p:nvSpPr>
        <p:spPr>
          <a:xfrm>
            <a:off x="467544" y="4608000"/>
            <a:ext cx="8219256" cy="1620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Tree>
    <p:extLst>
      <p:ext uri="{BB962C8B-B14F-4D97-AF65-F5344CB8AC3E}">
        <p14:creationId xmlns:p14="http://schemas.microsoft.com/office/powerpoint/2010/main" val="3379174959"/>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6491194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rgbClr val="800000"/>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4335379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856488115"/>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jp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image" Target="../media/image1.jpg"/><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3" Type="http://schemas.openxmlformats.org/officeDocument/2006/relationships/slideLayout" Target="../slideLayouts/slideLayout42.xml"/><Relationship Id="rId7" Type="http://schemas.openxmlformats.org/officeDocument/2006/relationships/slideLayout" Target="../slideLayouts/slideLayout46.xml"/><Relationship Id="rId2" Type="http://schemas.openxmlformats.org/officeDocument/2006/relationships/slideLayout" Target="../slideLayouts/slideLayout41.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theme" Target="../theme/theme4.xml"/><Relationship Id="rId5" Type="http://schemas.openxmlformats.org/officeDocument/2006/relationships/slideLayout" Target="../slideLayouts/slideLayout44.xml"/><Relationship Id="rId10" Type="http://schemas.openxmlformats.org/officeDocument/2006/relationships/slideLayout" Target="../slideLayouts/slideLayout49.xml"/><Relationship Id="rId4" Type="http://schemas.openxmlformats.org/officeDocument/2006/relationships/slideLayout" Target="../slideLayouts/slideLayout43.xml"/><Relationship Id="rId9" Type="http://schemas.openxmlformats.org/officeDocument/2006/relationships/slideLayout" Target="../slideLayouts/slideLayout4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958202156"/>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000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5398781"/>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000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5">
            <a:alphaModFix amt="60000"/>
            <a:lum/>
          </a:blip>
          <a:srcRect/>
          <a:stretch>
            <a:fillRect t="-17000" b="-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dirty="0"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61420127"/>
      </p:ext>
    </p:extLst>
  </p:cSld>
  <p:clrMap bg1="lt1" tx1="dk1" bg2="lt2" tx2="dk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rgbClr val="800000"/>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63867065"/>
      </p:ext>
    </p:extLst>
  </p:cSld>
  <p:clrMap bg1="lt1" tx1="dk1" bg2="lt2" tx2="dk2" accent1="accent1" accent2="accent2" accent3="accent3" accent4="accent4" accent5="accent5" accent6="accent6" hlink="hlink" folHlink="folHlink"/>
  <p:sldLayoutIdLst>
    <p:sldLayoutId id="2147483767" r:id="rId1"/>
    <p:sldLayoutId id="2147483768" r:id="rId2"/>
    <p:sldLayoutId id="2147483769" r:id="rId3"/>
    <p:sldLayoutId id="2147483770" r:id="rId4"/>
    <p:sldLayoutId id="2147483771" r:id="rId5"/>
    <p:sldLayoutId id="2147483772" r:id="rId6"/>
    <p:sldLayoutId id="2147483773" r:id="rId7"/>
    <p:sldLayoutId id="2147483774" r:id="rId8"/>
    <p:sldLayoutId id="2147483775" r:id="rId9"/>
    <p:sldLayoutId id="214748377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40.xml"/><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1.xml"/><Relationship Id="rId1" Type="http://schemas.openxmlformats.org/officeDocument/2006/relationships/slideLayout" Target="../slideLayouts/slideLayout41.xml"/><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1.xml"/></Relationships>
</file>

<file path=ppt/slides/_rels/slide3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3.xml"/><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normAutofit/>
          </a:bodyPr>
          <a:lstStyle/>
          <a:p>
            <a:pPr lvl="1" algn="ctr"/>
            <a:r>
              <a:rPr lang="el-GR" sz="3600" b="1" dirty="0" smtClean="0">
                <a:solidFill>
                  <a:schemeClr val="tx1"/>
                </a:solidFill>
                <a:latin typeface="+mn-lt"/>
              </a:rPr>
              <a:t>Φυσικοθεραπεία Καρδιοαγγειακών Παθήσεων</a:t>
            </a:r>
            <a:endParaRPr lang="el-GR" sz="3600" b="1" dirty="0">
              <a:solidFill>
                <a:schemeClr val="tx1"/>
              </a:solidFill>
              <a:latin typeface="+mn-lt"/>
            </a:endParaRPr>
          </a:p>
        </p:txBody>
      </p:sp>
      <p:sp>
        <p:nvSpPr>
          <p:cNvPr id="3" name="Υπότιτλος 2"/>
          <p:cNvSpPr>
            <a:spLocks noGrp="1"/>
          </p:cNvSpPr>
          <p:nvPr>
            <p:ph type="subTitle" idx="1"/>
          </p:nvPr>
        </p:nvSpPr>
        <p:spPr>
          <a:xfrm>
            <a:off x="467544" y="3096543"/>
            <a:ext cx="8352928" cy="1752600"/>
          </a:xfrm>
        </p:spPr>
        <p:txBody>
          <a:bodyPr>
            <a:normAutofit fontScale="85000" lnSpcReduction="20000"/>
          </a:bodyPr>
          <a:lstStyle/>
          <a:p>
            <a:pPr>
              <a:defRPr/>
            </a:pPr>
            <a:r>
              <a:rPr lang="el-GR" sz="2800" b="1" dirty="0">
                <a:solidFill>
                  <a:srgbClr val="800000"/>
                </a:solidFill>
              </a:rPr>
              <a:t>Ενότητα 13: «Φυσικοθεραπευτική Αντιμετώπιση Περιφερικών Αγγειακών Παθήσεων</a:t>
            </a:r>
            <a:r>
              <a:rPr lang="el-GR" sz="2800" b="1" dirty="0" smtClean="0">
                <a:solidFill>
                  <a:srgbClr val="800000"/>
                </a:solidFill>
              </a:rPr>
              <a:t>»</a:t>
            </a:r>
            <a:endParaRPr lang="el-GR" sz="2800" b="1" dirty="0">
              <a:solidFill>
                <a:srgbClr val="800000"/>
              </a:solidFill>
            </a:endParaRPr>
          </a:p>
          <a:p>
            <a:r>
              <a:rPr lang="el-GR" sz="2400" b="1" dirty="0"/>
              <a:t>Δρ.</a:t>
            </a:r>
            <a:r>
              <a:rPr lang="el-GR" sz="2400" dirty="0"/>
              <a:t> </a:t>
            </a:r>
            <a:r>
              <a:rPr lang="el-GR" sz="2400" b="1" dirty="0"/>
              <a:t>Ευθυμία Ζέρβα</a:t>
            </a:r>
            <a:r>
              <a:rPr lang="el-GR" sz="2400" dirty="0"/>
              <a:t>, </a:t>
            </a:r>
            <a:r>
              <a:rPr lang="en-US" sz="2400" dirty="0"/>
              <a:t>MSc, PhD</a:t>
            </a:r>
            <a:r>
              <a:rPr lang="el-GR" sz="2400" dirty="0"/>
              <a:t> </a:t>
            </a:r>
          </a:p>
          <a:p>
            <a:r>
              <a:rPr lang="el-GR" sz="2400" dirty="0"/>
              <a:t>Καθηγήτρια Εφαρμογών </a:t>
            </a:r>
          </a:p>
          <a:p>
            <a:r>
              <a:rPr lang="el-GR" sz="2400" dirty="0"/>
              <a:t>Τμήμα Φυσικοθεραπείας – ΤΕΙ Αθήνας</a:t>
            </a:r>
            <a:endParaRPr lang="en-US" sz="24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5625"/>
          <a:stretch/>
        </p:blipFill>
        <p:spPr bwMode="auto">
          <a:xfrm>
            <a:off x="4044034" y="5346458"/>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normAutofit/>
          </a:bodyPr>
          <a:lstStyle/>
          <a:p>
            <a:pPr algn="ctr" eaLnBrk="1" hangingPunct="1"/>
            <a:r>
              <a:rPr lang="el-GR" dirty="0" smtClean="0"/>
              <a:t>Τί πρέπει να προσέξουμε </a:t>
            </a:r>
            <a:r>
              <a:rPr lang="el-GR" sz="2800" dirty="0" smtClean="0">
                <a:effectLst/>
              </a:rPr>
              <a:t>[</a:t>
            </a:r>
            <a:r>
              <a:rPr lang="en-US" sz="2800" dirty="0" smtClean="0">
                <a:effectLst/>
              </a:rPr>
              <a:t>1/2</a:t>
            </a:r>
            <a:r>
              <a:rPr lang="el-GR" sz="2800" dirty="0" smtClean="0">
                <a:effectLst/>
              </a:rPr>
              <a:t>]</a:t>
            </a:r>
          </a:p>
        </p:txBody>
      </p:sp>
      <p:sp>
        <p:nvSpPr>
          <p:cNvPr id="5" name="Line 12"/>
          <p:cNvSpPr>
            <a:spLocks noChangeShapeType="1"/>
          </p:cNvSpPr>
          <p:nvPr/>
        </p:nvSpPr>
        <p:spPr bwMode="auto">
          <a:xfrm>
            <a:off x="304799"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
        <p:nvSpPr>
          <p:cNvPr id="12291" name="Content Placeholder 2"/>
          <p:cNvSpPr>
            <a:spLocks noGrp="1"/>
          </p:cNvSpPr>
          <p:nvPr>
            <p:ph idx="1"/>
          </p:nvPr>
        </p:nvSpPr>
        <p:spPr>
          <a:xfrm>
            <a:off x="457200" y="1412776"/>
            <a:ext cx="8229600" cy="4824536"/>
          </a:xfrm>
        </p:spPr>
        <p:txBody>
          <a:bodyPr>
            <a:normAutofit/>
          </a:bodyPr>
          <a:lstStyle/>
          <a:p>
            <a:pPr eaLnBrk="1" hangingPunct="1"/>
            <a:endParaRPr lang="el-GR" sz="2400" dirty="0" smtClean="0"/>
          </a:p>
          <a:p>
            <a:pPr eaLnBrk="1" hangingPunct="1">
              <a:buClr>
                <a:srgbClr val="800000"/>
              </a:buClr>
              <a:buFont typeface="Wingdings" pitchFamily="2" charset="2"/>
              <a:buChar char="§"/>
            </a:pPr>
            <a:r>
              <a:rPr lang="el-GR" sz="2400" dirty="0" smtClean="0"/>
              <a:t>Οι ασκήσεις να είναι απόλυτα προοδευτικές, χωρίς να αυξήσουν ξαφνικά την ανάγκη των μυών για αιμάτωση και προκαλέσουν κάματο.</a:t>
            </a:r>
          </a:p>
          <a:p>
            <a:pPr eaLnBrk="1" hangingPunct="1">
              <a:buClr>
                <a:srgbClr val="800000"/>
              </a:buClr>
              <a:buFont typeface="Wingdings" pitchFamily="2" charset="2"/>
              <a:buChar char="§"/>
            </a:pPr>
            <a:endParaRPr lang="el-GR" sz="2400" dirty="0" smtClean="0"/>
          </a:p>
          <a:p>
            <a:pPr eaLnBrk="1" hangingPunct="1">
              <a:buClr>
                <a:srgbClr val="800000"/>
              </a:buClr>
              <a:buFont typeface="Wingdings" pitchFamily="2" charset="2"/>
              <a:buChar char="§"/>
            </a:pPr>
            <a:r>
              <a:rPr lang="el-GR" sz="2400" dirty="0" smtClean="0"/>
              <a:t>Η αύξηση της διανυόμενης απόστασης από τον ασθενή είναι ένδειξη ότι η κατάστασή του βελτιώνεται.</a:t>
            </a:r>
          </a:p>
          <a:p>
            <a:pPr eaLnBrk="1" hangingPunct="1">
              <a:buClr>
                <a:srgbClr val="800000"/>
              </a:buClr>
              <a:buFont typeface="Wingdings" pitchFamily="2" charset="2"/>
              <a:buChar char="§"/>
            </a:pPr>
            <a:endParaRPr lang="el-GR" sz="2400" dirty="0" smtClean="0"/>
          </a:p>
          <a:p>
            <a:pPr eaLnBrk="1" hangingPunct="1">
              <a:buClr>
                <a:srgbClr val="800000"/>
              </a:buClr>
              <a:buFont typeface="Wingdings" pitchFamily="2" charset="2"/>
              <a:buChar char="§"/>
            </a:pPr>
            <a:r>
              <a:rPr lang="el-GR" sz="2400" dirty="0" smtClean="0"/>
              <a:t>Ο ασθενής πρέπει να διακόπτει την άσκηση πριν εμφανιστούν συμπτώματα πόνου.</a:t>
            </a:r>
          </a:p>
          <a:p>
            <a:pPr eaLnBrk="1" hangingPunct="1">
              <a:lnSpc>
                <a:spcPct val="150000"/>
              </a:lnSpc>
              <a:buFont typeface="Wingdings 2" pitchFamily="18" charset="2"/>
              <a:buNone/>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9</a:t>
            </a:fld>
            <a:endParaRPr lang="el-GR">
              <a:solidFill>
                <a:prstClr val="black"/>
              </a:solidFill>
            </a:endParaRPr>
          </a:p>
        </p:txBody>
      </p:sp>
    </p:spTree>
    <p:extLst>
      <p:ext uri="{BB962C8B-B14F-4D97-AF65-F5344CB8AC3E}">
        <p14:creationId xmlns:p14="http://schemas.microsoft.com/office/powerpoint/2010/main" val="39275127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Τί πρέπει να προσέξουμε </a:t>
            </a:r>
            <a:r>
              <a:rPr lang="el-GR" sz="2800" dirty="0" smtClean="0">
                <a:effectLst/>
              </a:rPr>
              <a:t>[</a:t>
            </a:r>
            <a:r>
              <a:rPr lang="en-US" sz="2800" dirty="0" smtClean="0">
                <a:effectLst/>
              </a:rPr>
              <a:t>2/2</a:t>
            </a:r>
            <a:r>
              <a:rPr lang="el-GR" sz="2800" dirty="0" smtClean="0">
                <a:effectLst/>
              </a:rPr>
              <a:t>]</a:t>
            </a:r>
            <a:endParaRPr lang="el-GR" dirty="0"/>
          </a:p>
        </p:txBody>
      </p:sp>
      <p:sp>
        <p:nvSpPr>
          <p:cNvPr id="13315" name="Content Placeholder 2"/>
          <p:cNvSpPr>
            <a:spLocks noGrp="1"/>
          </p:cNvSpPr>
          <p:nvPr>
            <p:ph idx="1"/>
          </p:nvPr>
        </p:nvSpPr>
        <p:spPr>
          <a:xfrm>
            <a:off x="457200" y="1556792"/>
            <a:ext cx="8229600" cy="4392488"/>
          </a:xfrm>
        </p:spPr>
        <p:txBody>
          <a:bodyPr>
            <a:normAutofit/>
          </a:bodyPr>
          <a:lstStyle/>
          <a:p>
            <a:pPr eaLnBrk="1" hangingPunct="1"/>
            <a:endParaRPr lang="el-GR" sz="2400" dirty="0" smtClean="0"/>
          </a:p>
          <a:p>
            <a:pPr eaLnBrk="1" hangingPunct="1">
              <a:buClr>
                <a:srgbClr val="800000"/>
              </a:buClr>
              <a:buFont typeface="Wingdings" pitchFamily="2" charset="2"/>
              <a:buChar char="§"/>
            </a:pPr>
            <a:r>
              <a:rPr lang="el-GR" sz="2400" dirty="0" smtClean="0"/>
              <a:t>Οι ασκήσεις πρέπει να έχουν εναλλαγή, δηλαδή από απλές στατικές να φθάσουμε απόλυτα προοδευτικά έως τη βάδιση και την αντίσταση και να επανέλθουμε στις αρχικές.</a:t>
            </a:r>
          </a:p>
          <a:p>
            <a:pPr eaLnBrk="1" hangingPunct="1">
              <a:buClr>
                <a:srgbClr val="800000"/>
              </a:buClr>
              <a:buFont typeface="Wingdings" pitchFamily="2" charset="2"/>
              <a:buChar char="§"/>
            </a:pPr>
            <a:endParaRPr lang="el-GR" sz="2400" dirty="0" smtClean="0"/>
          </a:p>
          <a:p>
            <a:pPr eaLnBrk="1" hangingPunct="1">
              <a:buClr>
                <a:srgbClr val="800000"/>
              </a:buClr>
              <a:buFont typeface="Wingdings" pitchFamily="2" charset="2"/>
              <a:buChar char="§"/>
            </a:pPr>
            <a:r>
              <a:rPr lang="el-GR" sz="2400" dirty="0" smtClean="0"/>
              <a:t>Η αυξομείωση των αναγκών του μυ για τροφικότητα, προκαλεί την αποτελεσματικότερη μετακίνηση του αίματος μέσα στα αγγεία.</a:t>
            </a:r>
          </a:p>
          <a:p>
            <a:pPr eaLnBrk="1" hangingPunct="1">
              <a:lnSpc>
                <a:spcPct val="150000"/>
              </a:lnSpc>
              <a:buFont typeface="Wingdings 2" pitchFamily="18" charset="2"/>
              <a:buNone/>
            </a:pPr>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10</a:t>
            </a:fld>
            <a:endParaRPr lang="el-GR">
              <a:solidFill>
                <a:prstClr val="black"/>
              </a:solidFill>
            </a:endParaRPr>
          </a:p>
        </p:txBody>
      </p:sp>
      <p:sp>
        <p:nvSpPr>
          <p:cNvPr id="6" name="Line 12"/>
          <p:cNvSpPr>
            <a:spLocks noChangeShapeType="1"/>
          </p:cNvSpPr>
          <p:nvPr/>
        </p:nvSpPr>
        <p:spPr bwMode="auto">
          <a:xfrm>
            <a:off x="304799"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Tree>
    <p:extLst>
      <p:ext uri="{BB962C8B-B14F-4D97-AF65-F5344CB8AC3E}">
        <p14:creationId xmlns:p14="http://schemas.microsoft.com/office/powerpoint/2010/main" val="22270672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67544" y="116632"/>
            <a:ext cx="8229600" cy="1080120"/>
          </a:xfrm>
        </p:spPr>
        <p:txBody>
          <a:bodyPr>
            <a:noAutofit/>
          </a:bodyPr>
          <a:lstStyle/>
          <a:p>
            <a:pPr algn="ctr" eaLnBrk="1" hangingPunct="1"/>
            <a:r>
              <a:rPr lang="el-GR" dirty="0" smtClean="0"/>
              <a:t>Η </a:t>
            </a:r>
            <a:r>
              <a:rPr lang="el-GR" dirty="0"/>
              <a:t>Α</a:t>
            </a:r>
            <a:r>
              <a:rPr lang="el-GR" dirty="0" smtClean="0"/>
              <a:t>ξία ενός Οργανωμένου Προγράμματος Φυσικοθεραπείας</a:t>
            </a:r>
          </a:p>
        </p:txBody>
      </p:sp>
      <p:sp>
        <p:nvSpPr>
          <p:cNvPr id="6" name="Line 12"/>
          <p:cNvSpPr>
            <a:spLocks noChangeShapeType="1"/>
          </p:cNvSpPr>
          <p:nvPr/>
        </p:nvSpPr>
        <p:spPr bwMode="auto">
          <a:xfrm>
            <a:off x="304799" y="148478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
        <p:nvSpPr>
          <p:cNvPr id="14339" name="Content Placeholder 2"/>
          <p:cNvSpPr>
            <a:spLocks noGrp="1"/>
          </p:cNvSpPr>
          <p:nvPr>
            <p:ph idx="1"/>
          </p:nvPr>
        </p:nvSpPr>
        <p:spPr>
          <a:xfrm>
            <a:off x="457199" y="1741364"/>
            <a:ext cx="8381999" cy="4135908"/>
          </a:xfrm>
        </p:spPr>
        <p:txBody>
          <a:bodyPr>
            <a:normAutofit fontScale="92500" lnSpcReduction="20000"/>
          </a:bodyPr>
          <a:lstStyle/>
          <a:p>
            <a:pPr marL="361950" eaLnBrk="1" hangingPunct="1">
              <a:lnSpc>
                <a:spcPct val="150000"/>
              </a:lnSpc>
              <a:buClr>
                <a:srgbClr val="800000"/>
              </a:buClr>
              <a:buFont typeface="Wingdings" pitchFamily="2" charset="2"/>
              <a:buChar char="§"/>
            </a:pPr>
            <a:r>
              <a:rPr lang="el-GR" sz="2400" dirty="0" smtClean="0"/>
              <a:t>Η ένταξη ενός ατόμου με χρόνια αγγειακά και μυοσκελετικά προβλήματα στα κάτω άκρα σε οργανωμένα προγράμματα Φυσικοθεραπείας είναι πολύ σημαντική και έχει μελετηθεί από τον </a:t>
            </a:r>
            <a:r>
              <a:rPr lang="el-GR" sz="2400" dirty="0" err="1" smtClean="0"/>
              <a:t>Degicher</a:t>
            </a:r>
            <a:r>
              <a:rPr lang="el-GR" sz="2400" dirty="0" smtClean="0"/>
              <a:t> το 2005.</a:t>
            </a:r>
          </a:p>
          <a:p>
            <a:pPr marL="19050" indent="0" eaLnBrk="1" hangingPunct="1">
              <a:lnSpc>
                <a:spcPct val="150000"/>
              </a:lnSpc>
              <a:buClr>
                <a:srgbClr val="800000"/>
              </a:buClr>
              <a:buNone/>
            </a:pPr>
            <a:endParaRPr lang="el-GR" sz="1200" dirty="0" smtClean="0"/>
          </a:p>
          <a:p>
            <a:pPr marL="361950">
              <a:lnSpc>
                <a:spcPct val="150000"/>
              </a:lnSpc>
              <a:buClr>
                <a:srgbClr val="800000"/>
              </a:buClr>
              <a:buFont typeface="Wingdings" pitchFamily="2" charset="2"/>
              <a:buChar char="§"/>
            </a:pPr>
            <a:r>
              <a:rPr lang="el-GR" sz="2400" dirty="0"/>
              <a:t>Δυστυχώς, πολλές φορές οι γιατροί δεν παραπέμπουν τους ασθενείς για Φυσικοθεραπεία, αλλά απλά τους παροτρύνουν σε μικρούς περιπάτους. Η μέθοδος αυτή δεν είναι το ίδιο αποτελεσματική.</a:t>
            </a:r>
          </a:p>
          <a:p>
            <a:pPr marL="361950" eaLnBrk="1" hangingPunct="1">
              <a:lnSpc>
                <a:spcPct val="150000"/>
              </a:lnSpc>
              <a:buClr>
                <a:srgbClr val="800000"/>
              </a:buClr>
              <a:buFont typeface="Wingdings" pitchFamily="2" charset="2"/>
              <a:buChar char="§"/>
            </a:pPr>
            <a:endParaRPr lang="el-GR" sz="2400" dirty="0" smtClean="0"/>
          </a:p>
        </p:txBody>
      </p:sp>
      <p:sp>
        <p:nvSpPr>
          <p:cNvPr id="2" name="TextBox 1"/>
          <p:cNvSpPr txBox="1"/>
          <p:nvPr/>
        </p:nvSpPr>
        <p:spPr>
          <a:xfrm>
            <a:off x="6156176" y="5765194"/>
            <a:ext cx="2232248" cy="400110"/>
          </a:xfrm>
          <a:prstGeom prst="rect">
            <a:avLst/>
          </a:prstGeom>
          <a:noFill/>
        </p:spPr>
        <p:txBody>
          <a:bodyPr wrap="square" rtlCol="0">
            <a:spAutoFit/>
          </a:bodyPr>
          <a:lstStyle/>
          <a:p>
            <a:r>
              <a:rPr lang="el-GR" sz="2000" dirty="0">
                <a:solidFill>
                  <a:srgbClr val="800000"/>
                </a:solidFill>
                <a:latin typeface="Arial Narrow" pitchFamily="34" charset="0"/>
              </a:rPr>
              <a:t>[</a:t>
            </a:r>
            <a:r>
              <a:rPr lang="en-US" sz="2000" dirty="0" smtClean="0">
                <a:solidFill>
                  <a:srgbClr val="800000"/>
                </a:solidFill>
                <a:latin typeface="Arial Narrow" pitchFamily="34" charset="0"/>
              </a:rPr>
              <a:t>Patterson et al, 2002]</a:t>
            </a:r>
            <a:r>
              <a:rPr lang="el-GR" sz="2000" dirty="0" smtClean="0">
                <a:solidFill>
                  <a:srgbClr val="800000"/>
                </a:solidFill>
                <a:latin typeface="Arial Narrow" pitchFamily="34" charset="0"/>
              </a:rPr>
              <a:t> </a:t>
            </a:r>
            <a:endParaRPr lang="el-GR" sz="2000" dirty="0">
              <a:solidFill>
                <a:srgbClr val="800000"/>
              </a:solidFill>
              <a:latin typeface="Arial Narrow"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11</a:t>
            </a:fld>
            <a:endParaRPr lang="el-GR">
              <a:solidFill>
                <a:prstClr val="black"/>
              </a:solidFill>
            </a:endParaRPr>
          </a:p>
        </p:txBody>
      </p:sp>
    </p:spTree>
    <p:extLst>
      <p:ext uri="{BB962C8B-B14F-4D97-AF65-F5344CB8AC3E}">
        <p14:creationId xmlns:p14="http://schemas.microsoft.com/office/powerpoint/2010/main" val="10850722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67544" y="116632"/>
            <a:ext cx="8229600" cy="1080120"/>
          </a:xfrm>
        </p:spPr>
        <p:txBody>
          <a:bodyPr>
            <a:noAutofit/>
          </a:bodyPr>
          <a:lstStyle/>
          <a:p>
            <a:pPr algn="ctr" eaLnBrk="1" hangingPunct="1"/>
            <a:r>
              <a:rPr lang="el-GR" dirty="0" smtClean="0"/>
              <a:t>Φλεβικές Θρομβώσεις - </a:t>
            </a:r>
            <a:r>
              <a:rPr lang="el-GR" dirty="0" err="1" smtClean="0"/>
              <a:t>Μεταφλεβιτικό</a:t>
            </a:r>
            <a:r>
              <a:rPr lang="el-GR" dirty="0" smtClean="0"/>
              <a:t> Σύνδρομο</a:t>
            </a:r>
          </a:p>
        </p:txBody>
      </p:sp>
      <p:sp>
        <p:nvSpPr>
          <p:cNvPr id="6" name="Line 12"/>
          <p:cNvSpPr>
            <a:spLocks noChangeShapeType="1"/>
          </p:cNvSpPr>
          <p:nvPr/>
        </p:nvSpPr>
        <p:spPr bwMode="auto">
          <a:xfrm>
            <a:off x="304799"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
        <p:nvSpPr>
          <p:cNvPr id="15363" name="Content Placeholder 2"/>
          <p:cNvSpPr>
            <a:spLocks noGrp="1"/>
          </p:cNvSpPr>
          <p:nvPr>
            <p:ph idx="1"/>
          </p:nvPr>
        </p:nvSpPr>
        <p:spPr>
          <a:xfrm>
            <a:off x="457200" y="1196752"/>
            <a:ext cx="8229600" cy="3672408"/>
          </a:xfrm>
        </p:spPr>
        <p:txBody>
          <a:bodyPr>
            <a:normAutofit/>
          </a:bodyPr>
          <a:lstStyle/>
          <a:p>
            <a:pPr eaLnBrk="1" hangingPunct="1">
              <a:lnSpc>
                <a:spcPct val="150000"/>
              </a:lnSpc>
              <a:buFont typeface="Wingdings 2" pitchFamily="18" charset="2"/>
              <a:buNone/>
            </a:pPr>
            <a:r>
              <a:rPr lang="el-GR" sz="2400" dirty="0" smtClean="0"/>
              <a:t>	</a:t>
            </a:r>
            <a:endParaRPr lang="en-US" sz="2400" dirty="0" smtClean="0"/>
          </a:p>
          <a:p>
            <a:pPr eaLnBrk="1" hangingPunct="1">
              <a:lnSpc>
                <a:spcPct val="150000"/>
              </a:lnSpc>
              <a:buFont typeface="Wingdings 2" pitchFamily="18" charset="2"/>
              <a:buNone/>
            </a:pPr>
            <a:r>
              <a:rPr lang="el-GR" sz="2400" dirty="0" smtClean="0"/>
              <a:t>Για να αναπτυχθεί ο θρόμβος πρέπει να υπάρξουν αλλαγές:</a:t>
            </a:r>
          </a:p>
          <a:p>
            <a:pPr eaLnBrk="1" hangingPunct="1">
              <a:lnSpc>
                <a:spcPct val="150000"/>
              </a:lnSpc>
              <a:buClr>
                <a:srgbClr val="800000"/>
              </a:buClr>
              <a:buFont typeface="Wingdings" pitchFamily="2" charset="2"/>
              <a:buChar char="§"/>
            </a:pPr>
            <a:r>
              <a:rPr lang="el-GR" sz="2400" dirty="0" smtClean="0"/>
              <a:t>Στη σύσταση του αίματος,</a:t>
            </a:r>
          </a:p>
          <a:p>
            <a:pPr eaLnBrk="1" hangingPunct="1">
              <a:lnSpc>
                <a:spcPct val="150000"/>
              </a:lnSpc>
              <a:buClr>
                <a:srgbClr val="800000"/>
              </a:buClr>
              <a:buFont typeface="Wingdings" pitchFamily="2" charset="2"/>
              <a:buChar char="§"/>
            </a:pPr>
            <a:r>
              <a:rPr lang="el-GR" sz="2400" dirty="0" smtClean="0"/>
              <a:t>Στην αιματική ροή,</a:t>
            </a:r>
          </a:p>
          <a:p>
            <a:pPr eaLnBrk="1" hangingPunct="1">
              <a:lnSpc>
                <a:spcPct val="150000"/>
              </a:lnSpc>
              <a:buClr>
                <a:srgbClr val="800000"/>
              </a:buClr>
              <a:buFont typeface="Wingdings" pitchFamily="2" charset="2"/>
              <a:buChar char="§"/>
            </a:pPr>
            <a:r>
              <a:rPr lang="el-GR" sz="2400" dirty="0" smtClean="0"/>
              <a:t>Στο τοίχωμα του αγγείου.</a:t>
            </a:r>
          </a:p>
        </p:txBody>
      </p:sp>
      <p:sp>
        <p:nvSpPr>
          <p:cNvPr id="3" name="TextBox 2"/>
          <p:cNvSpPr txBox="1"/>
          <p:nvPr/>
        </p:nvSpPr>
        <p:spPr>
          <a:xfrm>
            <a:off x="6084168" y="5477162"/>
            <a:ext cx="2304256" cy="400110"/>
          </a:xfrm>
          <a:prstGeom prst="rect">
            <a:avLst/>
          </a:prstGeom>
          <a:noFill/>
        </p:spPr>
        <p:txBody>
          <a:bodyPr wrap="square" rtlCol="0">
            <a:spAutoFit/>
          </a:bodyPr>
          <a:lstStyle/>
          <a:p>
            <a:r>
              <a:rPr lang="el-GR" sz="2000" dirty="0">
                <a:solidFill>
                  <a:srgbClr val="800000"/>
                </a:solidFill>
                <a:latin typeface="Arial Narrow" pitchFamily="34" charset="0"/>
              </a:rPr>
              <a:t>[</a:t>
            </a:r>
            <a:r>
              <a:rPr lang="en-US" sz="2000" dirty="0" smtClean="0">
                <a:solidFill>
                  <a:srgbClr val="800000"/>
                </a:solidFill>
                <a:latin typeface="Arial Narrow" pitchFamily="34" charset="0"/>
              </a:rPr>
              <a:t>Virchow  et al</a:t>
            </a:r>
            <a:r>
              <a:rPr lang="el-GR" sz="2000" dirty="0" smtClean="0">
                <a:solidFill>
                  <a:srgbClr val="800000"/>
                </a:solidFill>
                <a:latin typeface="Arial Narrow" pitchFamily="34" charset="0"/>
              </a:rPr>
              <a:t>, </a:t>
            </a:r>
            <a:r>
              <a:rPr lang="en-US" sz="2000" dirty="0" smtClean="0">
                <a:solidFill>
                  <a:srgbClr val="800000"/>
                </a:solidFill>
                <a:latin typeface="Arial Narrow" pitchFamily="34" charset="0"/>
              </a:rPr>
              <a:t>2008</a:t>
            </a:r>
            <a:r>
              <a:rPr lang="el-GR" sz="2000" dirty="0" smtClean="0">
                <a:solidFill>
                  <a:srgbClr val="800000"/>
                </a:solidFill>
                <a:latin typeface="Arial Narrow" pitchFamily="34" charset="0"/>
              </a:rPr>
              <a:t>]</a:t>
            </a:r>
            <a:endParaRPr lang="el-GR" sz="2000" dirty="0">
              <a:solidFill>
                <a:srgbClr val="800000"/>
              </a:solidFill>
              <a:latin typeface="Arial Narrow"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12</a:t>
            </a:fld>
            <a:endParaRPr lang="el-GR">
              <a:solidFill>
                <a:prstClr val="black"/>
              </a:solidFill>
            </a:endParaRPr>
          </a:p>
        </p:txBody>
      </p:sp>
    </p:spTree>
    <p:extLst>
      <p:ext uri="{BB962C8B-B14F-4D97-AF65-F5344CB8AC3E}">
        <p14:creationId xmlns:p14="http://schemas.microsoft.com/office/powerpoint/2010/main" val="6986453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a:bodyPr>
          <a:lstStyle/>
          <a:p>
            <a:pPr algn="ctr" eaLnBrk="1" hangingPunct="1"/>
            <a:r>
              <a:rPr lang="el-GR" dirty="0" smtClean="0"/>
              <a:t>Προδιαθεσικοί Παράγοντες</a:t>
            </a:r>
          </a:p>
        </p:txBody>
      </p:sp>
      <p:sp>
        <p:nvSpPr>
          <p:cNvPr id="6" name="Line 12"/>
          <p:cNvSpPr>
            <a:spLocks noChangeShapeType="1"/>
          </p:cNvSpPr>
          <p:nvPr/>
        </p:nvSpPr>
        <p:spPr bwMode="auto">
          <a:xfrm>
            <a:off x="304799"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
        <p:nvSpPr>
          <p:cNvPr id="16387" name="Content Placeholder 2"/>
          <p:cNvSpPr>
            <a:spLocks noGrp="1"/>
          </p:cNvSpPr>
          <p:nvPr>
            <p:ph idx="1"/>
          </p:nvPr>
        </p:nvSpPr>
        <p:spPr>
          <a:xfrm>
            <a:off x="457200" y="1196752"/>
            <a:ext cx="8229600" cy="3960440"/>
          </a:xfrm>
        </p:spPr>
        <p:txBody>
          <a:bodyPr>
            <a:normAutofit/>
          </a:bodyPr>
          <a:lstStyle/>
          <a:p>
            <a:pPr marL="0" indent="0" eaLnBrk="1" hangingPunct="1">
              <a:lnSpc>
                <a:spcPct val="150000"/>
              </a:lnSpc>
              <a:buNone/>
            </a:pPr>
            <a:endParaRPr lang="en-US" sz="2400" dirty="0" smtClean="0"/>
          </a:p>
          <a:p>
            <a:pPr eaLnBrk="1" hangingPunct="1">
              <a:lnSpc>
                <a:spcPct val="150000"/>
              </a:lnSpc>
              <a:buClr>
                <a:srgbClr val="800000"/>
              </a:buClr>
              <a:buFont typeface="Wingdings" pitchFamily="2" charset="2"/>
              <a:buChar char="§"/>
            </a:pPr>
            <a:r>
              <a:rPr lang="el-GR" sz="2400" dirty="0" smtClean="0"/>
              <a:t>Καρδιαγγειακοί ασθενείς,</a:t>
            </a:r>
          </a:p>
          <a:p>
            <a:pPr eaLnBrk="1" hangingPunct="1">
              <a:lnSpc>
                <a:spcPct val="150000"/>
              </a:lnSpc>
              <a:buClr>
                <a:srgbClr val="800000"/>
              </a:buClr>
              <a:buFont typeface="Wingdings" pitchFamily="2" charset="2"/>
              <a:buChar char="§"/>
            </a:pPr>
            <a:r>
              <a:rPr lang="el-GR" sz="2400" dirty="0" smtClean="0"/>
              <a:t>Ασθενείς με χρόνια μυοσκελετικά προβλήματα λόγω μειωμένης κινητικότητας,</a:t>
            </a:r>
          </a:p>
          <a:p>
            <a:pPr eaLnBrk="1" hangingPunct="1">
              <a:lnSpc>
                <a:spcPct val="150000"/>
              </a:lnSpc>
              <a:buClr>
                <a:srgbClr val="800000"/>
              </a:buClr>
              <a:buFont typeface="Wingdings" pitchFamily="2" charset="2"/>
              <a:buChar char="§"/>
            </a:pPr>
            <a:r>
              <a:rPr lang="el-GR" sz="2400" dirty="0" smtClean="0"/>
              <a:t>Ασθενείς σε μετατραυματική περίοδο,</a:t>
            </a:r>
          </a:p>
          <a:p>
            <a:pPr eaLnBrk="1" hangingPunct="1">
              <a:lnSpc>
                <a:spcPct val="150000"/>
              </a:lnSpc>
              <a:buClr>
                <a:srgbClr val="800000"/>
              </a:buClr>
              <a:buFont typeface="Wingdings" pitchFamily="2" charset="2"/>
              <a:buChar char="§"/>
            </a:pPr>
            <a:r>
              <a:rPr lang="el-GR" sz="2400" dirty="0" smtClean="0"/>
              <a:t>Ασθενείς με ρευματοειδή αρθρίτιδα.</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13</a:t>
            </a:fld>
            <a:endParaRPr lang="el-GR">
              <a:solidFill>
                <a:prstClr val="black"/>
              </a:solidFill>
            </a:endParaRPr>
          </a:p>
        </p:txBody>
      </p:sp>
    </p:spTree>
    <p:extLst>
      <p:ext uri="{BB962C8B-B14F-4D97-AF65-F5344CB8AC3E}">
        <p14:creationId xmlns:p14="http://schemas.microsoft.com/office/powerpoint/2010/main" val="40511996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Βασικός Στόχος</a:t>
            </a:r>
            <a:endParaRPr lang="el-GR" dirty="0"/>
          </a:p>
        </p:txBody>
      </p:sp>
      <p:sp>
        <p:nvSpPr>
          <p:cNvPr id="6" name="Line 12"/>
          <p:cNvSpPr>
            <a:spLocks noChangeShapeType="1"/>
          </p:cNvSpPr>
          <p:nvPr/>
        </p:nvSpPr>
        <p:spPr bwMode="auto">
          <a:xfrm>
            <a:off x="304799" y="1196752"/>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
        <p:nvSpPr>
          <p:cNvPr id="17411" name="Content Placeholder 2"/>
          <p:cNvSpPr>
            <a:spLocks noGrp="1"/>
          </p:cNvSpPr>
          <p:nvPr>
            <p:ph idx="1"/>
          </p:nvPr>
        </p:nvSpPr>
        <p:spPr>
          <a:xfrm>
            <a:off x="457200" y="1196752"/>
            <a:ext cx="8229600" cy="3744416"/>
          </a:xfrm>
        </p:spPr>
        <p:txBody>
          <a:bodyPr>
            <a:normAutofit/>
          </a:bodyPr>
          <a:lstStyle/>
          <a:p>
            <a:pPr marL="0" eaLnBrk="1" hangingPunct="1">
              <a:lnSpc>
                <a:spcPct val="150000"/>
              </a:lnSpc>
              <a:buFont typeface="Wingdings 2" pitchFamily="18" charset="2"/>
              <a:buNone/>
            </a:pPr>
            <a:endParaRPr lang="el-GR" sz="2400" dirty="0" smtClean="0"/>
          </a:p>
          <a:p>
            <a:pPr marL="0" eaLnBrk="1" hangingPunct="1">
              <a:lnSpc>
                <a:spcPct val="150000"/>
              </a:lnSpc>
              <a:buFont typeface="Wingdings 2" pitchFamily="18" charset="2"/>
              <a:buNone/>
            </a:pPr>
            <a:r>
              <a:rPr lang="el-GR" sz="2400" dirty="0" smtClean="0"/>
              <a:t>Βασικός στόχος είναι να ελαττωθεί η συχνότητα και η βαρύτητα του </a:t>
            </a:r>
            <a:r>
              <a:rPr lang="el-GR" sz="2400" dirty="0" err="1" smtClean="0"/>
              <a:t>μεταφλεβιτικού</a:t>
            </a:r>
            <a:r>
              <a:rPr lang="el-GR" sz="2400" dirty="0" smtClean="0"/>
              <a:t> συνδρόμου διατηρώντας την επάρκεια των βαλβίδων και τη φλεβική απορροή</a:t>
            </a:r>
            <a:r>
              <a:rPr lang="el-GR" sz="2400" b="1" dirty="0"/>
              <a:t>.</a:t>
            </a:r>
            <a:endParaRPr lang="el-GR" sz="2400" dirty="0" smtClean="0"/>
          </a:p>
        </p:txBody>
      </p:sp>
      <p:sp>
        <p:nvSpPr>
          <p:cNvPr id="4" name="TextBox 3"/>
          <p:cNvSpPr txBox="1"/>
          <p:nvPr/>
        </p:nvSpPr>
        <p:spPr>
          <a:xfrm>
            <a:off x="6300192" y="5261138"/>
            <a:ext cx="1944216" cy="400110"/>
          </a:xfrm>
          <a:prstGeom prst="rect">
            <a:avLst/>
          </a:prstGeom>
          <a:noFill/>
        </p:spPr>
        <p:txBody>
          <a:bodyPr wrap="square" rtlCol="0">
            <a:spAutoFit/>
          </a:bodyPr>
          <a:lstStyle/>
          <a:p>
            <a:r>
              <a:rPr lang="el-GR" sz="2000" dirty="0">
                <a:solidFill>
                  <a:srgbClr val="800000"/>
                </a:solidFill>
                <a:latin typeface="Arial Narrow" pitchFamily="34" charset="0"/>
              </a:rPr>
              <a:t>[</a:t>
            </a:r>
            <a:r>
              <a:rPr lang="el-GR" sz="2000" dirty="0" err="1" smtClean="0">
                <a:solidFill>
                  <a:srgbClr val="800000"/>
                </a:solidFill>
                <a:latin typeface="Arial Narrow" pitchFamily="34" charset="0"/>
              </a:rPr>
              <a:t>Shrier</a:t>
            </a:r>
            <a:r>
              <a:rPr lang="el-GR" sz="2000" dirty="0" smtClean="0">
                <a:solidFill>
                  <a:srgbClr val="800000"/>
                </a:solidFill>
                <a:latin typeface="Arial Narrow" pitchFamily="34" charset="0"/>
              </a:rPr>
              <a:t> </a:t>
            </a:r>
            <a:r>
              <a:rPr lang="en-US" sz="2000" dirty="0" smtClean="0">
                <a:solidFill>
                  <a:srgbClr val="800000"/>
                </a:solidFill>
                <a:latin typeface="Arial Narrow" pitchFamily="34" charset="0"/>
              </a:rPr>
              <a:t>et al, 2002</a:t>
            </a:r>
            <a:r>
              <a:rPr lang="el-GR" sz="2000" dirty="0" smtClean="0">
                <a:solidFill>
                  <a:srgbClr val="800000"/>
                </a:solidFill>
                <a:latin typeface="Arial Narrow" pitchFamily="34" charset="0"/>
              </a:rPr>
              <a:t>]</a:t>
            </a:r>
            <a:endParaRPr lang="el-GR" sz="2000" dirty="0">
              <a:solidFill>
                <a:srgbClr val="800000"/>
              </a:solidFill>
              <a:latin typeface="Arial Narrow"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14</a:t>
            </a:fld>
            <a:endParaRPr lang="el-GR">
              <a:solidFill>
                <a:prstClr val="black"/>
              </a:solidFill>
            </a:endParaRPr>
          </a:p>
        </p:txBody>
      </p:sp>
    </p:spTree>
    <p:extLst>
      <p:ext uri="{BB962C8B-B14F-4D97-AF65-F5344CB8AC3E}">
        <p14:creationId xmlns:p14="http://schemas.microsoft.com/office/powerpoint/2010/main" val="5604630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a:bodyPr>
          <a:lstStyle/>
          <a:p>
            <a:pPr algn="ctr" eaLnBrk="1" hangingPunct="1"/>
            <a:r>
              <a:rPr lang="el-GR" dirty="0" smtClean="0"/>
              <a:t>Αντιμετώπιση</a:t>
            </a:r>
          </a:p>
        </p:txBody>
      </p:sp>
      <p:sp>
        <p:nvSpPr>
          <p:cNvPr id="5" name="Line 12"/>
          <p:cNvSpPr>
            <a:spLocks noChangeShapeType="1"/>
          </p:cNvSpPr>
          <p:nvPr/>
        </p:nvSpPr>
        <p:spPr bwMode="auto">
          <a:xfrm>
            <a:off x="304799"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
        <p:nvSpPr>
          <p:cNvPr id="18435" name="Content Placeholder 2"/>
          <p:cNvSpPr>
            <a:spLocks noGrp="1"/>
          </p:cNvSpPr>
          <p:nvPr>
            <p:ph idx="1"/>
          </p:nvPr>
        </p:nvSpPr>
        <p:spPr>
          <a:xfrm>
            <a:off x="609599" y="1700808"/>
            <a:ext cx="8229600" cy="3600400"/>
          </a:xfrm>
        </p:spPr>
        <p:txBody>
          <a:bodyPr>
            <a:normAutofit/>
          </a:bodyPr>
          <a:lstStyle/>
          <a:p>
            <a:pPr eaLnBrk="1" hangingPunct="1">
              <a:lnSpc>
                <a:spcPct val="150000"/>
              </a:lnSpc>
              <a:buFont typeface="Wingdings 2" pitchFamily="18" charset="2"/>
              <a:buNone/>
            </a:pPr>
            <a:r>
              <a:rPr lang="el-GR" sz="2400" dirty="0" smtClean="0"/>
              <a:t>	Οι μέθοδοι προφύλαξης αποσκοπούν:</a:t>
            </a:r>
          </a:p>
          <a:p>
            <a:pPr eaLnBrk="1" hangingPunct="1">
              <a:lnSpc>
                <a:spcPct val="150000"/>
              </a:lnSpc>
              <a:buClr>
                <a:srgbClr val="800000"/>
              </a:buClr>
              <a:buFont typeface="Wingdings" pitchFamily="2" charset="2"/>
              <a:buChar char="§"/>
            </a:pPr>
            <a:r>
              <a:rPr lang="el-GR" sz="2400" b="1" dirty="0" smtClean="0"/>
              <a:t>Στην ελάττωση της φλεβικής στάσης </a:t>
            </a:r>
            <a:r>
              <a:rPr lang="el-GR" sz="2400" dirty="0" smtClean="0"/>
              <a:t>(μηχανικά μέσα, </a:t>
            </a:r>
            <a:r>
              <a:rPr lang="el-GR" sz="2400" dirty="0" err="1" smtClean="0"/>
              <a:t>αντιεμβολικές</a:t>
            </a:r>
            <a:r>
              <a:rPr lang="el-GR" sz="2400" dirty="0" smtClean="0"/>
              <a:t> κάλτσες, κατάλληλα προγράμματα άσκησης),</a:t>
            </a:r>
          </a:p>
          <a:p>
            <a:pPr eaLnBrk="1" hangingPunct="1">
              <a:lnSpc>
                <a:spcPct val="150000"/>
              </a:lnSpc>
              <a:buClr>
                <a:srgbClr val="800000"/>
              </a:buClr>
              <a:buFont typeface="Wingdings" pitchFamily="2" charset="2"/>
              <a:buChar char="§"/>
            </a:pPr>
            <a:r>
              <a:rPr lang="el-GR" sz="2400" b="1" dirty="0" smtClean="0"/>
              <a:t>Στη μεταβολή του μηχανισμού πήξης </a:t>
            </a:r>
            <a:r>
              <a:rPr lang="el-GR" sz="2400" dirty="0" smtClean="0"/>
              <a:t>(αντιπηκτικά φάρμακα αν δεν υπάρχουν αντενδείξεις ή αιμορραγική προδιάθεση</a:t>
            </a:r>
            <a:r>
              <a:rPr lang="en-US" sz="2400" dirty="0" smtClean="0"/>
              <a:t>.</a:t>
            </a: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15</a:t>
            </a:fld>
            <a:endParaRPr lang="el-GR">
              <a:solidFill>
                <a:prstClr val="black"/>
              </a:solidFill>
            </a:endParaRPr>
          </a:p>
        </p:txBody>
      </p:sp>
    </p:spTree>
    <p:extLst>
      <p:ext uri="{BB962C8B-B14F-4D97-AF65-F5344CB8AC3E}">
        <p14:creationId xmlns:p14="http://schemas.microsoft.com/office/powerpoint/2010/main" val="4108973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normAutofit/>
          </a:bodyPr>
          <a:lstStyle/>
          <a:p>
            <a:pPr algn="ctr" eaLnBrk="1" hangingPunct="1"/>
            <a:r>
              <a:rPr lang="el-GR" dirty="0" smtClean="0"/>
              <a:t>Μηχανικά μέσα</a:t>
            </a:r>
          </a:p>
        </p:txBody>
      </p:sp>
      <p:sp>
        <p:nvSpPr>
          <p:cNvPr id="5" name="Line 12"/>
          <p:cNvSpPr>
            <a:spLocks noChangeShapeType="1"/>
          </p:cNvSpPr>
          <p:nvPr/>
        </p:nvSpPr>
        <p:spPr bwMode="auto">
          <a:xfrm>
            <a:off x="304799" y="1196752"/>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
        <p:nvSpPr>
          <p:cNvPr id="19459" name="Content Placeholder 2"/>
          <p:cNvSpPr>
            <a:spLocks noGrp="1"/>
          </p:cNvSpPr>
          <p:nvPr>
            <p:ph idx="1"/>
          </p:nvPr>
        </p:nvSpPr>
        <p:spPr>
          <a:xfrm>
            <a:off x="618751" y="1700808"/>
            <a:ext cx="8229600" cy="4320480"/>
          </a:xfrm>
        </p:spPr>
        <p:txBody>
          <a:bodyPr>
            <a:normAutofit/>
          </a:bodyPr>
          <a:lstStyle/>
          <a:p>
            <a:pPr eaLnBrk="1" hangingPunct="1">
              <a:lnSpc>
                <a:spcPct val="114000"/>
              </a:lnSpc>
              <a:spcAft>
                <a:spcPts val="600"/>
              </a:spcAft>
              <a:buClr>
                <a:srgbClr val="800000"/>
              </a:buClr>
              <a:buFont typeface="Wingdings" pitchFamily="2" charset="2"/>
              <a:buChar char="§"/>
            </a:pPr>
            <a:r>
              <a:rPr lang="el-GR" sz="2400" dirty="0" smtClean="0"/>
              <a:t>IPC, </a:t>
            </a:r>
            <a:r>
              <a:rPr lang="el-GR" sz="2400" dirty="0" err="1" smtClean="0"/>
              <a:t>Intermittent</a:t>
            </a:r>
            <a:r>
              <a:rPr lang="el-GR" sz="2400" dirty="0" smtClean="0"/>
              <a:t> </a:t>
            </a:r>
            <a:r>
              <a:rPr lang="el-GR" sz="2400" dirty="0" err="1" smtClean="0"/>
              <a:t>Pneumatic</a:t>
            </a:r>
            <a:r>
              <a:rPr lang="el-GR" sz="2400" dirty="0" smtClean="0"/>
              <a:t> </a:t>
            </a:r>
            <a:r>
              <a:rPr lang="el-GR" sz="2400" dirty="0" err="1" smtClean="0"/>
              <a:t>Compression</a:t>
            </a:r>
            <a:r>
              <a:rPr lang="en-US" sz="2400" dirty="0" smtClean="0"/>
              <a:t> (</a:t>
            </a:r>
            <a:r>
              <a:rPr lang="el-GR" sz="2400" dirty="0" smtClean="0"/>
              <a:t>Προκαλούν τμηματική εξωτερική συμπίεση των κάτω άκρων</a:t>
            </a:r>
            <a:r>
              <a:rPr lang="en-US" sz="2400" dirty="0" smtClean="0"/>
              <a:t>)</a:t>
            </a:r>
            <a:r>
              <a:rPr lang="el-GR" sz="2400" dirty="0" smtClean="0"/>
              <a:t>,</a:t>
            </a:r>
            <a:endParaRPr lang="en-US" sz="2400" dirty="0" smtClean="0"/>
          </a:p>
          <a:p>
            <a:pPr eaLnBrk="1" hangingPunct="1">
              <a:lnSpc>
                <a:spcPct val="114000"/>
              </a:lnSpc>
              <a:spcAft>
                <a:spcPts val="600"/>
              </a:spcAft>
              <a:buClr>
                <a:srgbClr val="800000"/>
              </a:buClr>
              <a:buFont typeface="Wingdings" pitchFamily="2" charset="2"/>
              <a:buChar char="§"/>
            </a:pPr>
            <a:r>
              <a:rPr lang="el-GR" sz="2400" dirty="0" smtClean="0"/>
              <a:t>Ο ηλεκτρικός ερεθισμός των </a:t>
            </a:r>
            <a:r>
              <a:rPr lang="el-GR" sz="2400" dirty="0" err="1" smtClean="0"/>
              <a:t>γαστροκνημιών</a:t>
            </a:r>
            <a:r>
              <a:rPr lang="el-GR" sz="2400" dirty="0" smtClean="0"/>
              <a:t> (παλμικά ρεύματα εντάσεως 20-30 </a:t>
            </a:r>
            <a:r>
              <a:rPr lang="el-GR" sz="2400" dirty="0" err="1" smtClean="0"/>
              <a:t>mA</a:t>
            </a:r>
            <a:r>
              <a:rPr lang="en-US" sz="2400" dirty="0" smtClean="0"/>
              <a:t> </a:t>
            </a:r>
            <a:r>
              <a:rPr lang="el-GR" sz="2400" dirty="0" smtClean="0"/>
              <a:t>και ρυθμός 18-20 συσπάσεις ανά λεπτό),</a:t>
            </a:r>
          </a:p>
          <a:p>
            <a:pPr eaLnBrk="1" hangingPunct="1">
              <a:lnSpc>
                <a:spcPct val="114000"/>
              </a:lnSpc>
              <a:spcAft>
                <a:spcPts val="600"/>
              </a:spcAft>
              <a:buClr>
                <a:srgbClr val="800000"/>
              </a:buClr>
              <a:buFont typeface="Wingdings" pitchFamily="2" charset="2"/>
              <a:buChar char="§"/>
            </a:pPr>
            <a:r>
              <a:rPr lang="el-GR" sz="2400" dirty="0" smtClean="0"/>
              <a:t>Η μηχανική αντλία του πέλματος </a:t>
            </a:r>
            <a:r>
              <a:rPr lang="en-US" sz="2400" dirty="0" smtClean="0"/>
              <a:t>(</a:t>
            </a:r>
            <a:r>
              <a:rPr lang="el-GR" sz="2400" dirty="0" err="1" smtClean="0"/>
              <a:t>foot</a:t>
            </a:r>
            <a:r>
              <a:rPr lang="el-GR" sz="2400" dirty="0" smtClean="0"/>
              <a:t> </a:t>
            </a:r>
            <a:r>
              <a:rPr lang="el-GR" sz="2400" dirty="0" err="1" smtClean="0"/>
              <a:t>pump</a:t>
            </a:r>
            <a:r>
              <a:rPr lang="en-US" sz="2400" dirty="0" smtClean="0"/>
              <a:t>)</a:t>
            </a:r>
            <a:r>
              <a:rPr lang="el-GR" sz="2400" dirty="0" smtClean="0"/>
              <a:t>,</a:t>
            </a:r>
            <a:endParaRPr lang="en-US" sz="2400" dirty="0" smtClean="0"/>
          </a:p>
          <a:p>
            <a:pPr eaLnBrk="1" hangingPunct="1">
              <a:lnSpc>
                <a:spcPct val="114000"/>
              </a:lnSpc>
              <a:spcAft>
                <a:spcPts val="600"/>
              </a:spcAft>
              <a:buClr>
                <a:srgbClr val="800000"/>
              </a:buClr>
              <a:buFont typeface="Wingdings" pitchFamily="2" charset="2"/>
              <a:buChar char="§"/>
            </a:pPr>
            <a:r>
              <a:rPr lang="el-GR" sz="2400" dirty="0" smtClean="0"/>
              <a:t>Χρήση μηχανημάτων CPM </a:t>
            </a:r>
            <a:r>
              <a:rPr lang="en-US" sz="2400" dirty="0" smtClean="0"/>
              <a:t>(Continuous Passive Motion</a:t>
            </a:r>
            <a:r>
              <a:rPr lang="el-GR" sz="2400" dirty="0" smtClean="0"/>
              <a:t>).</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16</a:t>
            </a:fld>
            <a:endParaRPr lang="el-GR">
              <a:solidFill>
                <a:prstClr val="black"/>
              </a:solidFill>
            </a:endParaRPr>
          </a:p>
        </p:txBody>
      </p:sp>
    </p:spTree>
    <p:extLst>
      <p:ext uri="{BB962C8B-B14F-4D97-AF65-F5344CB8AC3E}">
        <p14:creationId xmlns:p14="http://schemas.microsoft.com/office/powerpoint/2010/main" val="304312541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Δράση Μηχανικών Μέσων</a:t>
            </a:r>
            <a:endParaRPr lang="el-GR" dirty="0"/>
          </a:p>
        </p:txBody>
      </p:sp>
      <p:sp>
        <p:nvSpPr>
          <p:cNvPr id="5" name="Line 12"/>
          <p:cNvSpPr>
            <a:spLocks noChangeShapeType="1"/>
          </p:cNvSpPr>
          <p:nvPr/>
        </p:nvSpPr>
        <p:spPr bwMode="auto">
          <a:xfrm>
            <a:off x="304799"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
        <p:nvSpPr>
          <p:cNvPr id="20483" name="Content Placeholder 2"/>
          <p:cNvSpPr>
            <a:spLocks noGrp="1"/>
          </p:cNvSpPr>
          <p:nvPr>
            <p:ph idx="1"/>
          </p:nvPr>
        </p:nvSpPr>
        <p:spPr>
          <a:xfrm>
            <a:off x="457200" y="1412776"/>
            <a:ext cx="8229600" cy="5040560"/>
          </a:xfrm>
        </p:spPr>
        <p:txBody>
          <a:bodyPr>
            <a:normAutofit/>
          </a:bodyPr>
          <a:lstStyle/>
          <a:p>
            <a:pPr marL="0" eaLnBrk="1" hangingPunct="1">
              <a:buFont typeface="Wingdings 2" pitchFamily="18" charset="2"/>
              <a:buNone/>
            </a:pPr>
            <a:endParaRPr lang="el-GR" sz="2400" dirty="0" smtClean="0"/>
          </a:p>
          <a:p>
            <a:pPr eaLnBrk="1" hangingPunct="1">
              <a:lnSpc>
                <a:spcPct val="114000"/>
              </a:lnSpc>
              <a:buClr>
                <a:srgbClr val="800000"/>
              </a:buClr>
              <a:buFont typeface="Wingdings" pitchFamily="2" charset="2"/>
              <a:buChar char="§"/>
            </a:pPr>
            <a:r>
              <a:rPr lang="el-GR" sz="2400" dirty="0" smtClean="0"/>
              <a:t>Ο μηχανισμός δράσης στηρίζεται στη δημιουργία ενός «ρεύματος» εξωτερικής πίεσης επί των φλεβών, με διαδοχική συμπίεση αεροθαλάμων που περιβάλλουν το πόδι.</a:t>
            </a:r>
          </a:p>
          <a:p>
            <a:pPr indent="-685800" eaLnBrk="1" hangingPunct="1">
              <a:lnSpc>
                <a:spcPct val="114000"/>
              </a:lnSpc>
              <a:buClr>
                <a:srgbClr val="800000"/>
              </a:buClr>
              <a:buFont typeface="Wingdings" pitchFamily="2" charset="2"/>
              <a:buChar char="§"/>
            </a:pPr>
            <a:endParaRPr lang="el-GR" sz="2400" dirty="0" smtClean="0"/>
          </a:p>
          <a:p>
            <a:pPr eaLnBrk="1" hangingPunct="1">
              <a:lnSpc>
                <a:spcPct val="114000"/>
              </a:lnSpc>
              <a:buClr>
                <a:srgbClr val="800000"/>
              </a:buClr>
              <a:buFont typeface="Wingdings" pitchFamily="2" charset="2"/>
              <a:buChar char="§"/>
            </a:pPr>
            <a:r>
              <a:rPr lang="el-GR" sz="2400" dirty="0" smtClean="0"/>
              <a:t>Η συμπίεση αυτή προκαλεί </a:t>
            </a:r>
            <a:r>
              <a:rPr lang="el-GR" sz="2400" b="1" dirty="0" smtClean="0"/>
              <a:t>αύξηση</a:t>
            </a:r>
            <a:r>
              <a:rPr lang="el-GR" sz="2400" dirty="0" smtClean="0"/>
              <a:t> της φλεβικής ροής και </a:t>
            </a:r>
            <a:r>
              <a:rPr lang="el-GR" sz="2400" b="1" dirty="0" smtClean="0"/>
              <a:t>μείωση</a:t>
            </a:r>
            <a:r>
              <a:rPr lang="el-GR" sz="2400" dirty="0" smtClean="0"/>
              <a:t> της φλεβικής στάσης.</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17</a:t>
            </a:fld>
            <a:endParaRPr lang="el-GR">
              <a:solidFill>
                <a:prstClr val="black"/>
              </a:solidFill>
            </a:endParaRPr>
          </a:p>
        </p:txBody>
      </p:sp>
    </p:spTree>
    <p:extLst>
      <p:ext uri="{BB962C8B-B14F-4D97-AF65-F5344CB8AC3E}">
        <p14:creationId xmlns:p14="http://schemas.microsoft.com/office/powerpoint/2010/main" val="10091085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Πλεονεκτήματα Μηχανικών Μέσων</a:t>
            </a:r>
            <a:endParaRPr lang="el-GR" dirty="0"/>
          </a:p>
        </p:txBody>
      </p:sp>
      <p:sp>
        <p:nvSpPr>
          <p:cNvPr id="6" name="Line 12"/>
          <p:cNvSpPr>
            <a:spLocks noChangeShapeType="1"/>
          </p:cNvSpPr>
          <p:nvPr/>
        </p:nvSpPr>
        <p:spPr bwMode="auto">
          <a:xfrm>
            <a:off x="304799" y="1196752"/>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
        <p:nvSpPr>
          <p:cNvPr id="21507" name="Content Placeholder 2"/>
          <p:cNvSpPr>
            <a:spLocks noGrp="1"/>
          </p:cNvSpPr>
          <p:nvPr>
            <p:ph idx="1"/>
          </p:nvPr>
        </p:nvSpPr>
        <p:spPr>
          <a:xfrm>
            <a:off x="539552" y="1772816"/>
            <a:ext cx="8229600" cy="3600400"/>
          </a:xfrm>
        </p:spPr>
        <p:txBody>
          <a:bodyPr>
            <a:normAutofit/>
          </a:bodyPr>
          <a:lstStyle/>
          <a:p>
            <a:pPr marL="0" eaLnBrk="1" hangingPunct="1">
              <a:buFont typeface="Wingdings 2" pitchFamily="18" charset="2"/>
              <a:buNone/>
            </a:pPr>
            <a:endParaRPr lang="el-GR" sz="2400" dirty="0" smtClean="0"/>
          </a:p>
          <a:p>
            <a:pPr eaLnBrk="1" hangingPunct="1">
              <a:buClr>
                <a:srgbClr val="800000"/>
              </a:buClr>
              <a:buFont typeface="Wingdings" panose="05000000000000000000" pitchFamily="2" charset="2"/>
              <a:buChar char="§"/>
            </a:pPr>
            <a:r>
              <a:rPr lang="el-GR" sz="2400" dirty="0" smtClean="0"/>
              <a:t>Τα μηχανικά μέσα έχουν ένα μεγάλο πλεονέκτημα διότι δεν προκαλούν </a:t>
            </a:r>
            <a:r>
              <a:rPr lang="el-GR" sz="2400" b="1" dirty="0" smtClean="0"/>
              <a:t>αιμορραγικές επιπλοκές</a:t>
            </a:r>
            <a:r>
              <a:rPr lang="el-GR" sz="2400" dirty="0" smtClean="0"/>
              <a:t>.</a:t>
            </a:r>
          </a:p>
          <a:p>
            <a:pPr eaLnBrk="1" hangingPunct="1">
              <a:buClr>
                <a:srgbClr val="800000"/>
              </a:buClr>
              <a:buFont typeface="Wingdings" panose="05000000000000000000" pitchFamily="2" charset="2"/>
              <a:buChar char="§"/>
            </a:pPr>
            <a:endParaRPr lang="el-GR" sz="2400" dirty="0" smtClean="0"/>
          </a:p>
          <a:p>
            <a:pPr eaLnBrk="1" hangingPunct="1">
              <a:buClr>
                <a:srgbClr val="800000"/>
              </a:buClr>
              <a:buFont typeface="Wingdings" panose="05000000000000000000" pitchFamily="2" charset="2"/>
              <a:buChar char="§"/>
            </a:pPr>
            <a:r>
              <a:rPr lang="el-GR" sz="2400" dirty="0" smtClean="0"/>
              <a:t>Υπάρχουν ενδείξεις ότι τα μηχανικά μέσα και κυρίως τα μηχανήματα IPC προκαλούν αύξηση της ινωδολυτικής δραστηριότητας.</a:t>
            </a:r>
            <a:endParaRPr lang="en-US" sz="2400" dirty="0" smtClean="0"/>
          </a:p>
          <a:p>
            <a:pPr marL="0" eaLnBrk="1" hangingPunct="1">
              <a:lnSpc>
                <a:spcPct val="150000"/>
              </a:lnSpc>
            </a:pPr>
            <a:endParaRPr lang="el-GR" sz="2400" dirty="0" smtClean="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18</a:t>
            </a:fld>
            <a:endParaRPr lang="el-GR">
              <a:solidFill>
                <a:prstClr val="black"/>
              </a:solidFill>
            </a:endParaRPr>
          </a:p>
        </p:txBody>
      </p:sp>
    </p:spTree>
    <p:extLst>
      <p:ext uri="{BB962C8B-B14F-4D97-AF65-F5344CB8AC3E}">
        <p14:creationId xmlns:p14="http://schemas.microsoft.com/office/powerpoint/2010/main" val="20004374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467544" y="116632"/>
            <a:ext cx="8229600" cy="1080120"/>
          </a:xfrm>
        </p:spPr>
        <p:txBody>
          <a:bodyPr>
            <a:noAutofit/>
          </a:bodyPr>
          <a:lstStyle/>
          <a:p>
            <a:pPr algn="ctr" eaLnBrk="1" hangingPunct="1"/>
            <a:r>
              <a:rPr lang="el-GR" dirty="0" smtClean="0"/>
              <a:t>Λειτουργική Αξιολόγηση της Περιφερικής Αιμάτωσης</a:t>
            </a:r>
          </a:p>
        </p:txBody>
      </p:sp>
      <p:sp>
        <p:nvSpPr>
          <p:cNvPr id="4099" name="Content Placeholder 2"/>
          <p:cNvSpPr>
            <a:spLocks noGrp="1"/>
          </p:cNvSpPr>
          <p:nvPr>
            <p:ph idx="1"/>
          </p:nvPr>
        </p:nvSpPr>
        <p:spPr>
          <a:xfrm>
            <a:off x="694201" y="1700808"/>
            <a:ext cx="8003233" cy="4752528"/>
          </a:xfrm>
        </p:spPr>
        <p:txBody>
          <a:bodyPr>
            <a:normAutofit/>
          </a:bodyPr>
          <a:lstStyle/>
          <a:p>
            <a:pPr marL="3240000" eaLnBrk="1" hangingPunct="1">
              <a:spcAft>
                <a:spcPts val="1800"/>
              </a:spcAft>
              <a:buFont typeface="Wingdings 2" pitchFamily="18" charset="2"/>
              <a:buNone/>
            </a:pPr>
            <a:r>
              <a:rPr lang="el-GR" sz="2800" b="1" dirty="0" smtClean="0"/>
              <a:t>      6 P</a:t>
            </a:r>
            <a:r>
              <a:rPr lang="en-US" sz="2800" b="1" dirty="0" smtClean="0"/>
              <a:t>s</a:t>
            </a:r>
            <a:endParaRPr lang="el-GR" sz="2800" b="1" dirty="0" smtClean="0"/>
          </a:p>
          <a:p>
            <a:pPr marL="3240000" eaLnBrk="1" hangingPunct="1">
              <a:spcAft>
                <a:spcPts val="1800"/>
              </a:spcAft>
              <a:buFont typeface="Wingdings 2" pitchFamily="18" charset="2"/>
              <a:buNone/>
            </a:pPr>
            <a:endParaRPr lang="el-GR" sz="1000" b="1" dirty="0" smtClean="0"/>
          </a:p>
          <a:p>
            <a:pPr lvl="2" algn="just">
              <a:buFont typeface="Wingdings 2" pitchFamily="18" charset="2"/>
              <a:buNone/>
            </a:pPr>
            <a:r>
              <a:rPr lang="en-US" sz="1600" b="1" dirty="0" smtClean="0"/>
              <a:t>	</a:t>
            </a:r>
            <a:r>
              <a:rPr lang="el-GR" sz="1600" b="1" dirty="0" smtClean="0"/>
              <a:t>   </a:t>
            </a:r>
            <a:r>
              <a:rPr lang="el-GR" b="1" dirty="0" err="1" smtClean="0"/>
              <a:t>Pain</a:t>
            </a:r>
            <a:r>
              <a:rPr lang="en-US" b="1" dirty="0"/>
              <a:t>	</a:t>
            </a:r>
            <a:r>
              <a:rPr lang="en-US" b="1" dirty="0" smtClean="0"/>
              <a:t>	</a:t>
            </a:r>
            <a:r>
              <a:rPr lang="el-GR" b="1" dirty="0" smtClean="0"/>
              <a:t>           </a:t>
            </a:r>
            <a:r>
              <a:rPr lang="en-US" b="1" dirty="0" smtClean="0">
                <a:sym typeface="Wingdings" pitchFamily="2" charset="2"/>
              </a:rPr>
              <a:t> </a:t>
            </a:r>
            <a:r>
              <a:rPr lang="el-GR" b="1" dirty="0" smtClean="0">
                <a:sym typeface="Wingdings" pitchFamily="2" charset="2"/>
              </a:rPr>
              <a:t>    Πόνος</a:t>
            </a:r>
          </a:p>
          <a:p>
            <a:pPr lvl="2" algn="just">
              <a:buFont typeface="Wingdings 2" pitchFamily="18" charset="2"/>
              <a:buNone/>
            </a:pPr>
            <a:r>
              <a:rPr lang="en-US" b="1" dirty="0" smtClean="0">
                <a:sym typeface="Wingdings" pitchFamily="2" charset="2"/>
              </a:rPr>
              <a:t>	</a:t>
            </a:r>
            <a:r>
              <a:rPr lang="el-GR" b="1" dirty="0" smtClean="0">
                <a:sym typeface="Wingdings" pitchFamily="2" charset="2"/>
              </a:rPr>
              <a:t>  </a:t>
            </a:r>
            <a:r>
              <a:rPr lang="el-GR" b="1" dirty="0" err="1" smtClean="0">
                <a:sym typeface="Wingdings" pitchFamily="2" charset="2"/>
              </a:rPr>
              <a:t>Pulse</a:t>
            </a:r>
            <a:r>
              <a:rPr lang="el-GR" b="1" dirty="0" smtClean="0">
                <a:sym typeface="Wingdings" pitchFamily="2" charset="2"/>
              </a:rPr>
              <a:t> </a:t>
            </a:r>
            <a:r>
              <a:rPr lang="el-GR" b="1" dirty="0" err="1" smtClean="0">
                <a:sym typeface="Wingdings" pitchFamily="2" charset="2"/>
              </a:rPr>
              <a:t>less</a:t>
            </a:r>
            <a:r>
              <a:rPr lang="en-US" b="1" dirty="0">
                <a:sym typeface="Wingdings" pitchFamily="2" charset="2"/>
              </a:rPr>
              <a:t>	</a:t>
            </a:r>
            <a:r>
              <a:rPr lang="el-GR" b="1" dirty="0">
                <a:sym typeface="Wingdings" pitchFamily="2" charset="2"/>
              </a:rPr>
              <a:t> </a:t>
            </a:r>
            <a:r>
              <a:rPr lang="el-GR" b="1" dirty="0" smtClean="0">
                <a:sym typeface="Wingdings" pitchFamily="2" charset="2"/>
              </a:rPr>
              <a:t>          </a:t>
            </a:r>
            <a:r>
              <a:rPr lang="en-US" b="1" dirty="0" smtClean="0">
                <a:sym typeface="Wingdings" pitchFamily="2" charset="2"/>
              </a:rPr>
              <a:t> </a:t>
            </a:r>
            <a:r>
              <a:rPr lang="el-GR" b="1" dirty="0" smtClean="0">
                <a:sym typeface="Wingdings" pitchFamily="2" charset="2"/>
              </a:rPr>
              <a:t>    Απουσία σφυγμού</a:t>
            </a:r>
          </a:p>
          <a:p>
            <a:pPr lvl="2" algn="just">
              <a:buFont typeface="Wingdings 2" pitchFamily="18" charset="2"/>
              <a:buNone/>
            </a:pPr>
            <a:r>
              <a:rPr lang="en-US" b="1" dirty="0" smtClean="0">
                <a:sym typeface="Wingdings" pitchFamily="2" charset="2"/>
              </a:rPr>
              <a:t>	</a:t>
            </a:r>
            <a:r>
              <a:rPr lang="el-GR" b="1" dirty="0" smtClean="0">
                <a:sym typeface="Wingdings" pitchFamily="2" charset="2"/>
              </a:rPr>
              <a:t>  </a:t>
            </a:r>
            <a:r>
              <a:rPr lang="en-US" b="1" dirty="0" err="1" smtClean="0">
                <a:sym typeface="Wingdings" pitchFamily="2" charset="2"/>
              </a:rPr>
              <a:t>Paresthesis</a:t>
            </a:r>
            <a:r>
              <a:rPr lang="en-US" b="1" dirty="0">
                <a:sym typeface="Wingdings" pitchFamily="2" charset="2"/>
              </a:rPr>
              <a:t>	</a:t>
            </a:r>
            <a:r>
              <a:rPr lang="el-GR" b="1" dirty="0">
                <a:sym typeface="Wingdings" pitchFamily="2" charset="2"/>
              </a:rPr>
              <a:t> </a:t>
            </a:r>
            <a:r>
              <a:rPr lang="el-GR" b="1" dirty="0" smtClean="0">
                <a:sym typeface="Wingdings" pitchFamily="2" charset="2"/>
              </a:rPr>
              <a:t>               Παραισθησία</a:t>
            </a:r>
          </a:p>
          <a:p>
            <a:pPr lvl="2" algn="just">
              <a:buFont typeface="Wingdings 2" pitchFamily="18" charset="2"/>
              <a:buNone/>
            </a:pPr>
            <a:r>
              <a:rPr lang="en-US" b="1" dirty="0" smtClean="0">
                <a:sym typeface="Wingdings" pitchFamily="2" charset="2"/>
              </a:rPr>
              <a:t>	</a:t>
            </a:r>
            <a:r>
              <a:rPr lang="el-GR" b="1" dirty="0" smtClean="0">
                <a:sym typeface="Wingdings" pitchFamily="2" charset="2"/>
              </a:rPr>
              <a:t>  </a:t>
            </a:r>
            <a:r>
              <a:rPr lang="en-US" b="1" dirty="0" smtClean="0">
                <a:sym typeface="Wingdings" pitchFamily="2" charset="2"/>
              </a:rPr>
              <a:t>Paralysis</a:t>
            </a:r>
            <a:r>
              <a:rPr lang="en-US" b="1" dirty="0">
                <a:sym typeface="Wingdings" pitchFamily="2" charset="2"/>
              </a:rPr>
              <a:t>	</a:t>
            </a:r>
            <a:r>
              <a:rPr lang="el-GR" b="1" dirty="0">
                <a:sym typeface="Wingdings" pitchFamily="2" charset="2"/>
              </a:rPr>
              <a:t> </a:t>
            </a:r>
            <a:r>
              <a:rPr lang="el-GR" b="1" dirty="0" smtClean="0">
                <a:sym typeface="Wingdings" pitchFamily="2" charset="2"/>
              </a:rPr>
              <a:t>               Έλλειψη κινητικότητας</a:t>
            </a:r>
          </a:p>
          <a:p>
            <a:pPr lvl="2" algn="just">
              <a:buFont typeface="Wingdings 2" pitchFamily="18" charset="2"/>
              <a:buNone/>
            </a:pPr>
            <a:r>
              <a:rPr lang="en-US" b="1" dirty="0" smtClean="0">
                <a:sym typeface="Wingdings" pitchFamily="2" charset="2"/>
              </a:rPr>
              <a:t>	</a:t>
            </a:r>
            <a:r>
              <a:rPr lang="el-GR" b="1" dirty="0" smtClean="0">
                <a:sym typeface="Wingdings" pitchFamily="2" charset="2"/>
              </a:rPr>
              <a:t>  </a:t>
            </a:r>
            <a:r>
              <a:rPr lang="el-GR" b="1" dirty="0" err="1" smtClean="0">
                <a:sym typeface="Wingdings" pitchFamily="2" charset="2"/>
              </a:rPr>
              <a:t>Poikilothermy</a:t>
            </a:r>
            <a:r>
              <a:rPr lang="el-GR" b="1" dirty="0">
                <a:sym typeface="Wingdings" pitchFamily="2" charset="2"/>
              </a:rPr>
              <a:t> </a:t>
            </a:r>
            <a:r>
              <a:rPr lang="el-GR" b="1" dirty="0" smtClean="0">
                <a:sym typeface="Wingdings" pitchFamily="2" charset="2"/>
              </a:rPr>
              <a:t>      </a:t>
            </a:r>
            <a:r>
              <a:rPr lang="en-US" b="1" dirty="0" smtClean="0">
                <a:sym typeface="Wingdings" pitchFamily="2" charset="2"/>
              </a:rPr>
              <a:t> </a:t>
            </a:r>
            <a:r>
              <a:rPr lang="el-GR" b="1" dirty="0" smtClean="0">
                <a:sym typeface="Wingdings" pitchFamily="2" charset="2"/>
              </a:rPr>
              <a:t>    Κρύα άκρα</a:t>
            </a:r>
          </a:p>
          <a:p>
            <a:pPr lvl="2" algn="just">
              <a:buFont typeface="Wingdings 2" pitchFamily="18" charset="2"/>
              <a:buNone/>
            </a:pPr>
            <a:r>
              <a:rPr lang="en-US" b="1" dirty="0" smtClean="0">
                <a:sym typeface="Wingdings" pitchFamily="2" charset="2"/>
              </a:rPr>
              <a:t>	</a:t>
            </a:r>
            <a:r>
              <a:rPr lang="el-GR" b="1" dirty="0" smtClean="0">
                <a:sym typeface="Wingdings" pitchFamily="2" charset="2"/>
              </a:rPr>
              <a:t>  </a:t>
            </a:r>
            <a:r>
              <a:rPr lang="el-GR" b="1" dirty="0" err="1" smtClean="0">
                <a:sym typeface="Wingdings" pitchFamily="2" charset="2"/>
              </a:rPr>
              <a:t>Pallor</a:t>
            </a:r>
            <a:r>
              <a:rPr lang="en-US" b="1" dirty="0" smtClean="0">
                <a:sym typeface="Wingdings" pitchFamily="2" charset="2"/>
              </a:rPr>
              <a:t>	</a:t>
            </a:r>
            <a:r>
              <a:rPr lang="el-GR" b="1" dirty="0" smtClean="0">
                <a:sym typeface="Wingdings" pitchFamily="2" charset="2"/>
              </a:rPr>
              <a:t>           </a:t>
            </a:r>
            <a:r>
              <a:rPr lang="en-US" b="1" dirty="0" smtClean="0">
                <a:sym typeface="Wingdings" pitchFamily="2" charset="2"/>
              </a:rPr>
              <a:t> </a:t>
            </a:r>
            <a:r>
              <a:rPr lang="el-GR" b="1" dirty="0" smtClean="0">
                <a:sym typeface="Wingdings" pitchFamily="2" charset="2"/>
              </a:rPr>
              <a:t>    Ωχρότητα</a:t>
            </a:r>
            <a:endParaRPr lang="el-GR" b="1"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a:t>
            </a:fld>
            <a:endParaRPr lang="el-GR">
              <a:solidFill>
                <a:prstClr val="black"/>
              </a:solidFill>
            </a:endParaRPr>
          </a:p>
        </p:txBody>
      </p:sp>
      <p:sp>
        <p:nvSpPr>
          <p:cNvPr id="6" name="Line 12"/>
          <p:cNvSpPr>
            <a:spLocks noChangeShapeType="1"/>
          </p:cNvSpPr>
          <p:nvPr/>
        </p:nvSpPr>
        <p:spPr bwMode="auto">
          <a:xfrm>
            <a:off x="304799"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Tree>
    <p:extLst>
      <p:ext uri="{BB962C8B-B14F-4D97-AF65-F5344CB8AC3E}">
        <p14:creationId xmlns:p14="http://schemas.microsoft.com/office/powerpoint/2010/main" val="267631531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normAutofit/>
          </a:bodyPr>
          <a:lstStyle/>
          <a:p>
            <a:pPr algn="ctr" eaLnBrk="1" hangingPunct="1"/>
            <a:r>
              <a:rPr lang="el-GR" dirty="0" err="1" smtClean="0"/>
              <a:t>Αντιεμβολικές</a:t>
            </a:r>
            <a:r>
              <a:rPr lang="el-GR" dirty="0" smtClean="0"/>
              <a:t> κάλτσες </a:t>
            </a:r>
            <a:r>
              <a:rPr lang="el-GR" sz="2800" dirty="0" smtClean="0">
                <a:effectLst/>
              </a:rPr>
              <a:t>[</a:t>
            </a:r>
            <a:r>
              <a:rPr lang="en-US" sz="2800" dirty="0" smtClean="0">
                <a:effectLst/>
              </a:rPr>
              <a:t>1/2</a:t>
            </a:r>
            <a:r>
              <a:rPr lang="el-GR" sz="2800" dirty="0" smtClean="0">
                <a:effectLst/>
              </a:rPr>
              <a:t>]</a:t>
            </a:r>
          </a:p>
        </p:txBody>
      </p:sp>
      <p:sp>
        <p:nvSpPr>
          <p:cNvPr id="6" name="Line 12"/>
          <p:cNvSpPr>
            <a:spLocks noChangeShapeType="1"/>
          </p:cNvSpPr>
          <p:nvPr/>
        </p:nvSpPr>
        <p:spPr bwMode="auto">
          <a:xfrm>
            <a:off x="304799" y="1196752"/>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
        <p:nvSpPr>
          <p:cNvPr id="22531" name="Content Placeholder 2"/>
          <p:cNvSpPr>
            <a:spLocks noGrp="1"/>
          </p:cNvSpPr>
          <p:nvPr>
            <p:ph idx="1"/>
          </p:nvPr>
        </p:nvSpPr>
        <p:spPr>
          <a:xfrm>
            <a:off x="662880" y="1628800"/>
            <a:ext cx="8229600" cy="3744416"/>
          </a:xfrm>
        </p:spPr>
        <p:txBody>
          <a:bodyPr>
            <a:normAutofit lnSpcReduction="10000"/>
          </a:bodyPr>
          <a:lstStyle/>
          <a:p>
            <a:pPr marL="0" eaLnBrk="1" hangingPunct="1">
              <a:buFont typeface="Wingdings 2" pitchFamily="18" charset="2"/>
              <a:buNone/>
            </a:pPr>
            <a:endParaRPr lang="el-GR" sz="2400" dirty="0" smtClean="0"/>
          </a:p>
          <a:p>
            <a:pPr marL="0" eaLnBrk="1" hangingPunct="1">
              <a:buClr>
                <a:srgbClr val="800000"/>
              </a:buClr>
              <a:buFont typeface="Wingdings" pitchFamily="2" charset="2"/>
              <a:buChar char="ü"/>
            </a:pPr>
            <a:r>
              <a:rPr lang="el-GR" sz="2400" dirty="0" smtClean="0"/>
              <a:t>Είναι ελαστικές κάλτσες διαβαθμισμένης πίεσης.</a:t>
            </a:r>
          </a:p>
          <a:p>
            <a:pPr marL="0" eaLnBrk="1" hangingPunct="1">
              <a:buClr>
                <a:srgbClr val="800000"/>
              </a:buClr>
              <a:buFont typeface="Wingdings" pitchFamily="2" charset="2"/>
              <a:buChar char="ü"/>
            </a:pPr>
            <a:endParaRPr lang="el-GR" sz="2400" dirty="0" smtClean="0"/>
          </a:p>
          <a:p>
            <a:pPr eaLnBrk="1" hangingPunct="1">
              <a:buClr>
                <a:srgbClr val="800000"/>
              </a:buClr>
              <a:buFont typeface="Wingdings" pitchFamily="2" charset="2"/>
              <a:buChar char="ü"/>
            </a:pPr>
            <a:r>
              <a:rPr lang="el-GR" sz="2400" dirty="0" smtClean="0"/>
              <a:t>Σε συνδυασμό με άσκηση ελαττώνουν τη συχνότητα της φλεβικής θρόμβωσης από 30% στο 11%.</a:t>
            </a:r>
          </a:p>
          <a:p>
            <a:pPr marL="0" eaLnBrk="1" hangingPunct="1">
              <a:buClr>
                <a:srgbClr val="800000"/>
              </a:buClr>
              <a:buFont typeface="Wingdings" pitchFamily="2" charset="2"/>
              <a:buChar char="ü"/>
            </a:pPr>
            <a:endParaRPr lang="el-GR" sz="2400" dirty="0" smtClean="0"/>
          </a:p>
          <a:p>
            <a:pPr eaLnBrk="1" hangingPunct="1">
              <a:buClr>
                <a:srgbClr val="800000"/>
              </a:buClr>
              <a:buFont typeface="Wingdings" pitchFamily="2" charset="2"/>
              <a:buChar char="ü"/>
            </a:pPr>
            <a:r>
              <a:rPr lang="el-GR" sz="2400" dirty="0" smtClean="0"/>
              <a:t>Σε συνδυασμό με μηχανήματα  IPC ή σε συνδυασμό με χορήγηση ηπαρίνης προκαλούν σημαντική ελάττωση στο 1-4%.</a:t>
            </a:r>
          </a:p>
        </p:txBody>
      </p:sp>
      <p:sp>
        <p:nvSpPr>
          <p:cNvPr id="3" name="TextBox 2"/>
          <p:cNvSpPr txBox="1"/>
          <p:nvPr/>
        </p:nvSpPr>
        <p:spPr>
          <a:xfrm>
            <a:off x="6196670" y="5693186"/>
            <a:ext cx="1903721" cy="400110"/>
          </a:xfrm>
          <a:prstGeom prst="rect">
            <a:avLst/>
          </a:prstGeom>
          <a:noFill/>
        </p:spPr>
        <p:txBody>
          <a:bodyPr wrap="square" rtlCol="0">
            <a:spAutoFit/>
          </a:bodyPr>
          <a:lstStyle/>
          <a:p>
            <a:r>
              <a:rPr lang="el-GR" sz="2000" dirty="0" smtClean="0">
                <a:solidFill>
                  <a:srgbClr val="800000"/>
                </a:solidFill>
                <a:latin typeface="Arial Narrow" pitchFamily="34" charset="0"/>
              </a:rPr>
              <a:t>[</a:t>
            </a:r>
            <a:r>
              <a:rPr lang="el-GR" sz="2000" dirty="0" err="1" smtClean="0">
                <a:solidFill>
                  <a:srgbClr val="800000"/>
                </a:solidFill>
                <a:latin typeface="Arial Narrow" pitchFamily="34" charset="0"/>
              </a:rPr>
              <a:t>Scurr</a:t>
            </a:r>
            <a:r>
              <a:rPr lang="el-GR" sz="2000" dirty="0" smtClean="0">
                <a:solidFill>
                  <a:srgbClr val="800000"/>
                </a:solidFill>
                <a:latin typeface="Arial Narrow" pitchFamily="34" charset="0"/>
              </a:rPr>
              <a:t>  </a:t>
            </a:r>
            <a:r>
              <a:rPr lang="en-US" sz="2000" dirty="0" smtClean="0">
                <a:solidFill>
                  <a:srgbClr val="800000"/>
                </a:solidFill>
                <a:latin typeface="Arial Narrow" pitchFamily="34" charset="0"/>
              </a:rPr>
              <a:t>et al, 2006</a:t>
            </a:r>
            <a:r>
              <a:rPr lang="el-GR" sz="2000" dirty="0" smtClean="0">
                <a:solidFill>
                  <a:srgbClr val="800000"/>
                </a:solidFill>
                <a:latin typeface="Arial Narrow" pitchFamily="34" charset="0"/>
              </a:rPr>
              <a:t>]</a:t>
            </a:r>
            <a:endParaRPr lang="en-US" sz="2000" dirty="0">
              <a:solidFill>
                <a:srgbClr val="800000"/>
              </a:solidFill>
              <a:latin typeface="Arial Narrow" pitchFamily="34" charset="0"/>
            </a:endParaRP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19</a:t>
            </a:fld>
            <a:endParaRPr lang="el-GR">
              <a:solidFill>
                <a:prstClr val="black"/>
              </a:solidFill>
            </a:endParaRPr>
          </a:p>
        </p:txBody>
      </p:sp>
    </p:spTree>
    <p:extLst>
      <p:ext uri="{BB962C8B-B14F-4D97-AF65-F5344CB8AC3E}">
        <p14:creationId xmlns:p14="http://schemas.microsoft.com/office/powerpoint/2010/main" val="24826818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err="1"/>
              <a:t>Αντιεμβολικές</a:t>
            </a:r>
            <a:r>
              <a:rPr lang="el-GR" dirty="0"/>
              <a:t> κάλτσες </a:t>
            </a:r>
            <a:r>
              <a:rPr lang="el-GR" sz="2800" dirty="0" smtClean="0">
                <a:effectLst/>
              </a:rPr>
              <a:t>[</a:t>
            </a:r>
            <a:r>
              <a:rPr lang="en-US" sz="2800" dirty="0" smtClean="0">
                <a:effectLst/>
              </a:rPr>
              <a:t>2/2</a:t>
            </a:r>
            <a:r>
              <a:rPr lang="el-GR" sz="2800" dirty="0" smtClean="0">
                <a:effectLst/>
              </a:rPr>
              <a:t>]</a:t>
            </a:r>
            <a:endParaRPr lang="el-GR" dirty="0"/>
          </a:p>
        </p:txBody>
      </p:sp>
      <p:sp>
        <p:nvSpPr>
          <p:cNvPr id="23555" name="Content Placeholder 2"/>
          <p:cNvSpPr>
            <a:spLocks noGrp="1"/>
          </p:cNvSpPr>
          <p:nvPr>
            <p:ph idx="1"/>
          </p:nvPr>
        </p:nvSpPr>
        <p:spPr/>
        <p:txBody>
          <a:bodyPr>
            <a:normAutofit/>
          </a:bodyPr>
          <a:lstStyle/>
          <a:p>
            <a:pPr eaLnBrk="1" hangingPunct="1">
              <a:buFont typeface="Wingdings 2" pitchFamily="18" charset="2"/>
              <a:buNone/>
            </a:pPr>
            <a:r>
              <a:rPr lang="el-GR" sz="2400" dirty="0" smtClean="0"/>
              <a:t>	</a:t>
            </a:r>
          </a:p>
          <a:p>
            <a:pPr eaLnBrk="1" hangingPunct="1">
              <a:lnSpc>
                <a:spcPct val="150000"/>
              </a:lnSpc>
              <a:buClr>
                <a:srgbClr val="800000"/>
              </a:buClr>
              <a:buFont typeface="Wingdings" pitchFamily="2" charset="2"/>
              <a:buChar char="ü"/>
            </a:pPr>
            <a:r>
              <a:rPr lang="el-GR" sz="2400" b="1" dirty="0" smtClean="0"/>
              <a:t>Ο μηχανισμός δράσης </a:t>
            </a:r>
            <a:r>
              <a:rPr lang="el-GR" sz="2400" dirty="0" smtClean="0"/>
              <a:t> </a:t>
            </a:r>
            <a:r>
              <a:rPr lang="el-GR" sz="2400" b="1" dirty="0" smtClean="0"/>
              <a:t>τους</a:t>
            </a:r>
            <a:r>
              <a:rPr lang="el-GR" sz="2400" dirty="0" smtClean="0"/>
              <a:t> δεν είναι ακριβώς γνωστός ακόμη.</a:t>
            </a:r>
          </a:p>
          <a:p>
            <a:pPr eaLnBrk="1" hangingPunct="1">
              <a:lnSpc>
                <a:spcPct val="150000"/>
              </a:lnSpc>
              <a:buClr>
                <a:srgbClr val="800000"/>
              </a:buClr>
              <a:buFont typeface="Wingdings" pitchFamily="2" charset="2"/>
              <a:buChar char="ü"/>
            </a:pPr>
            <a:endParaRPr lang="el-GR" sz="2400" dirty="0" smtClean="0"/>
          </a:p>
          <a:p>
            <a:pPr marL="357188" indent="-357188" eaLnBrk="1" hangingPunct="1">
              <a:lnSpc>
                <a:spcPct val="150000"/>
              </a:lnSpc>
              <a:buClr>
                <a:srgbClr val="800000"/>
              </a:buClr>
              <a:buFont typeface="Wingdings" pitchFamily="2" charset="2"/>
              <a:buChar char="ü"/>
            </a:pPr>
            <a:r>
              <a:rPr lang="el-GR" sz="2400" dirty="0" smtClean="0"/>
              <a:t>Φαίνεται ότι εμποδίζουν την αυξημένη διάταση των φλεβών και αυξάνουν την ταχύτητα της φλεβικής ροής. </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20</a:t>
            </a:fld>
            <a:endParaRPr lang="el-GR">
              <a:solidFill>
                <a:prstClr val="black"/>
              </a:solidFill>
            </a:endParaRPr>
          </a:p>
        </p:txBody>
      </p:sp>
      <p:sp>
        <p:nvSpPr>
          <p:cNvPr id="6" name="Line 12"/>
          <p:cNvSpPr>
            <a:spLocks noChangeShapeType="1"/>
          </p:cNvSpPr>
          <p:nvPr/>
        </p:nvSpPr>
        <p:spPr bwMode="auto">
          <a:xfrm>
            <a:off x="304799" y="1196752"/>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Tree>
    <p:extLst>
      <p:ext uri="{BB962C8B-B14F-4D97-AF65-F5344CB8AC3E}">
        <p14:creationId xmlns:p14="http://schemas.microsoft.com/office/powerpoint/2010/main" val="16801410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Τίτλος 1"/>
          <p:cNvSpPr>
            <a:spLocks noGrp="1"/>
          </p:cNvSpPr>
          <p:nvPr>
            <p:ph type="title"/>
          </p:nvPr>
        </p:nvSpPr>
        <p:spPr>
          <a:xfrm>
            <a:off x="675482" y="0"/>
            <a:ext cx="7793037" cy="1462088"/>
          </a:xfrm>
        </p:spPr>
        <p:txBody>
          <a:bodyPr/>
          <a:lstStyle/>
          <a:p>
            <a:pPr algn="ctr">
              <a:defRPr/>
            </a:pP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Θεματικές Ενότητες </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8</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13</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r>
            <a:b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b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Βιβλιογραφία</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t>
            </a:r>
            <a:r>
              <a:rPr lang="en-US" sz="2800" b="1" kern="1200" dirty="0" smtClean="0">
                <a:solidFill>
                  <a:srgbClr val="800000"/>
                </a:solidFill>
                <a:latin typeface="Calibri"/>
                <a:cs typeface="Times New Roman" pitchFamily="18" charset="0"/>
              </a:rPr>
              <a:t>[1/5]</a:t>
            </a:r>
            <a:endParaRPr lang="el-GR" sz="2800" dirty="0" smtClean="0"/>
          </a:p>
        </p:txBody>
      </p:sp>
      <p:sp>
        <p:nvSpPr>
          <p:cNvPr id="3" name="Θέση περιεχομένου 2"/>
          <p:cNvSpPr>
            <a:spLocks noGrp="1"/>
          </p:cNvSpPr>
          <p:nvPr>
            <p:ph idx="1"/>
          </p:nvPr>
        </p:nvSpPr>
        <p:spPr>
          <a:xfrm>
            <a:off x="142875" y="1556792"/>
            <a:ext cx="8893175" cy="5040289"/>
          </a:xfrm>
        </p:spPr>
        <p:txBody>
          <a:bodyPr>
            <a:noAutofit/>
          </a:bodyPr>
          <a:lstStyle/>
          <a:p>
            <a:pPr indent="-254000">
              <a:buClr>
                <a:srgbClr val="990000"/>
              </a:buClr>
              <a:buSzPct val="100000"/>
              <a:defRPr/>
            </a:pPr>
            <a:r>
              <a:rPr lang="el-GR" sz="2000" dirty="0" smtClean="0"/>
              <a:t>Νανάς Σ: Καρδιοαναπνευστική Δοκιμασία Κοπώσεως και Προγράμματα Καρδιοαναπνευστικής Αποκατάστασης. Αθήνα: Εκδόσεις </a:t>
            </a:r>
            <a:r>
              <a:rPr lang="el-GR" sz="2000" dirty="0" err="1" smtClean="0"/>
              <a:t>Αθ</a:t>
            </a:r>
            <a:r>
              <a:rPr lang="el-GR" sz="2000" dirty="0" smtClean="0"/>
              <a:t>. </a:t>
            </a:r>
            <a:r>
              <a:rPr lang="el-GR" sz="2000" dirty="0" err="1" smtClean="0"/>
              <a:t>Σταμούλης</a:t>
            </a:r>
            <a:r>
              <a:rPr lang="el-GR" sz="2000" dirty="0" smtClean="0"/>
              <a:t>, 2006.</a:t>
            </a:r>
          </a:p>
          <a:p>
            <a:pPr indent="-254000">
              <a:buClr>
                <a:srgbClr val="990000"/>
              </a:buClr>
              <a:buSzPct val="100000"/>
              <a:defRPr/>
            </a:pPr>
            <a:r>
              <a:rPr lang="el-GR" sz="2000" dirty="0" smtClean="0"/>
              <a:t>Νανάς Σ: Αλγόριθμοι στην Καρδιοπνευμονική Αναζωογόνηση. Αθήνα: Εκδόσεις  </a:t>
            </a:r>
            <a:r>
              <a:rPr lang="el-GR" sz="2000" dirty="0" err="1" smtClean="0"/>
              <a:t>Αθ</a:t>
            </a:r>
            <a:r>
              <a:rPr lang="el-GR" sz="2000" dirty="0" smtClean="0"/>
              <a:t>. </a:t>
            </a:r>
            <a:r>
              <a:rPr lang="el-GR" sz="2000" dirty="0" err="1" smtClean="0"/>
              <a:t>Σταμούλης</a:t>
            </a:r>
            <a:r>
              <a:rPr lang="el-GR" sz="2000" dirty="0" smtClean="0"/>
              <a:t>, 2006.</a:t>
            </a:r>
          </a:p>
          <a:p>
            <a:pPr indent="-254000">
              <a:buClr>
                <a:srgbClr val="990000"/>
              </a:buClr>
              <a:buSzPct val="100000"/>
              <a:defRPr/>
            </a:pPr>
            <a:r>
              <a:rPr lang="el-GR" sz="2000" dirty="0" smtClean="0"/>
              <a:t>Παπαθανασίου Γ. Ομάδα Εργασίας της ΕΕΕΦ για την Πρόληψη και Αποκατάσταση των Καρδιοαγγειακών και Αναπνευστικών Παθήσεων. Αποκατάσταση Καρδιοαγγειακών Παθήσεων. Βασικές Αρχές Σχεδιασμού Προγραμμάτων Άσκησης. Θέματα Φυσικοθεραπείας – </a:t>
            </a:r>
            <a:r>
              <a:rPr lang="en-GB" sz="2000" dirty="0" smtClean="0"/>
              <a:t>Physiotherapy Issues. 2006; 4(3):6-12.</a:t>
            </a:r>
          </a:p>
          <a:p>
            <a:pPr indent="-254000">
              <a:buClr>
                <a:srgbClr val="990000"/>
              </a:buClr>
              <a:buSzPct val="100000"/>
              <a:defRPr/>
            </a:pPr>
            <a:r>
              <a:rPr lang="en-GB" sz="2000" dirty="0" smtClean="0"/>
              <a:t>American Association of Cardiovascular and Pulmonary Rehabilitation: Guidelines for Cardiac Rehabilitation and Secondary Prevention Programs. Champagne, IL: Human Kinetics, 4th Edition, 2004.</a:t>
            </a:r>
          </a:p>
          <a:p>
            <a:pPr indent="-254000">
              <a:buClr>
                <a:srgbClr val="990000"/>
              </a:buClr>
              <a:buSzPct val="100000"/>
              <a:defRPr/>
            </a:pPr>
            <a:r>
              <a:rPr lang="en-GB" sz="2000" dirty="0" smtClean="0"/>
              <a:t>American College of Cardiology / American Heart Association: Gibbons RJ, et al. ACC/AHA 2002 Guideline Update for Exercise Testing. Circulation. 2002; 106:1883-1892.</a:t>
            </a:r>
          </a:p>
          <a:p>
            <a:pPr marL="0" indent="0">
              <a:buFont typeface="Wingdings" pitchFamily="2" charset="2"/>
              <a:buNone/>
              <a:defRPr/>
            </a:pPr>
            <a:endParaRPr lang="en-GB" sz="2000" dirty="0" smtClean="0"/>
          </a:p>
          <a:p>
            <a:pPr>
              <a:defRPr/>
            </a:pPr>
            <a:endParaRPr lang="el-GR" sz="2000" dirty="0"/>
          </a:p>
        </p:txBody>
      </p:sp>
      <p:sp>
        <p:nvSpPr>
          <p:cNvPr id="4" name="Θέση αριθμού διαφάνειας 2"/>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21</a:t>
            </a:fld>
            <a:endParaRPr lang="el-GR">
              <a:solidFill>
                <a:prstClr val="black"/>
              </a:solidFill>
            </a:endParaRPr>
          </a:p>
        </p:txBody>
      </p:sp>
    </p:spTree>
    <p:extLst>
      <p:ext uri="{BB962C8B-B14F-4D97-AF65-F5344CB8AC3E}">
        <p14:creationId xmlns:p14="http://schemas.microsoft.com/office/powerpoint/2010/main" val="22173356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Τίτλος 1"/>
          <p:cNvSpPr>
            <a:spLocks noGrp="1"/>
          </p:cNvSpPr>
          <p:nvPr>
            <p:ph type="title"/>
          </p:nvPr>
        </p:nvSpPr>
        <p:spPr>
          <a:xfrm>
            <a:off x="675482" y="0"/>
            <a:ext cx="7793037" cy="1462088"/>
          </a:xfrm>
        </p:spPr>
        <p:txBody>
          <a:bodyPr/>
          <a:lstStyle/>
          <a:p>
            <a:pPr algn="ctr">
              <a:defRPr/>
            </a:pP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Θεματικές Ενότητες </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8</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13</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r>
            <a:b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b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Βιβλιογραφία</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t>
            </a:r>
            <a:r>
              <a:rPr lang="en-US" sz="2800" b="1" kern="1200" dirty="0" smtClean="0">
                <a:solidFill>
                  <a:srgbClr val="800000"/>
                </a:solidFill>
                <a:latin typeface="Calibri"/>
                <a:cs typeface="Times New Roman" pitchFamily="18" charset="0"/>
              </a:rPr>
              <a:t>[2/5]</a:t>
            </a:r>
            <a:endParaRPr lang="el-GR" sz="3200" dirty="0" smtClean="0"/>
          </a:p>
        </p:txBody>
      </p:sp>
      <p:sp>
        <p:nvSpPr>
          <p:cNvPr id="4099" name="Θέση περιεχομένου 2"/>
          <p:cNvSpPr>
            <a:spLocks noGrp="1"/>
          </p:cNvSpPr>
          <p:nvPr>
            <p:ph idx="1"/>
          </p:nvPr>
        </p:nvSpPr>
        <p:spPr>
          <a:xfrm>
            <a:off x="144000" y="1950491"/>
            <a:ext cx="8928100" cy="4214813"/>
          </a:xfrm>
        </p:spPr>
        <p:txBody>
          <a:bodyPr>
            <a:noAutofit/>
          </a:bodyPr>
          <a:lstStyle/>
          <a:p>
            <a:pPr indent="-254000">
              <a:buClr>
                <a:srgbClr val="990000"/>
              </a:buClr>
              <a:buSzPct val="100000"/>
            </a:pPr>
            <a:r>
              <a:rPr lang="en-GB" altLang="el-GR" sz="2000" dirty="0" smtClean="0">
                <a:solidFill>
                  <a:srgbClr val="000000"/>
                </a:solidFill>
              </a:rPr>
              <a:t>American College of Sports Medicine: ACSM`s Guidelines for Exercise Testing and Prescription. </a:t>
            </a:r>
            <a:r>
              <a:rPr lang="en-GB" altLang="el-GR" sz="2000" dirty="0" err="1" smtClean="0">
                <a:solidFill>
                  <a:srgbClr val="000000"/>
                </a:solidFill>
              </a:rPr>
              <a:t>Wolters</a:t>
            </a:r>
            <a:r>
              <a:rPr lang="en-GB" altLang="el-GR" sz="2000" dirty="0" smtClean="0">
                <a:solidFill>
                  <a:srgbClr val="000000"/>
                </a:solidFill>
              </a:rPr>
              <a:t> Kluwer/ Lippincott Williams &amp; Wilkins, 9th Edition, 2013.</a:t>
            </a:r>
          </a:p>
          <a:p>
            <a:pPr indent="-254000">
              <a:buClr>
                <a:srgbClr val="990000"/>
              </a:buClr>
              <a:buSzPct val="100000"/>
            </a:pPr>
            <a:r>
              <a:rPr lang="en-US" altLang="el-GR" sz="2000" dirty="0" smtClean="0"/>
              <a:t>American College of Sports Medicine: ACSM`s Resource Manual for Guidelines for Exercise Testing and Prescription. </a:t>
            </a:r>
            <a:r>
              <a:rPr lang="en-US" altLang="el-GR" sz="2000" dirty="0" err="1" smtClean="0"/>
              <a:t>Wolters</a:t>
            </a:r>
            <a:r>
              <a:rPr lang="en-US" altLang="el-GR" sz="2000" dirty="0" smtClean="0"/>
              <a:t> Kluwer/ Lippincott Williams &amp; Wilkins, 7th Edition, 2013.</a:t>
            </a:r>
          </a:p>
          <a:p>
            <a:pPr indent="-254000">
              <a:buClr>
                <a:srgbClr val="990000"/>
              </a:buClr>
              <a:buSzPct val="100000"/>
            </a:pPr>
            <a:r>
              <a:rPr lang="en-US" altLang="el-GR" sz="2000" dirty="0" smtClean="0"/>
              <a:t>American College of Sports Medicine - American Heart Association. Physical Activity and Public Health: Updated Recommendation for Adults. Circulation. 2007; 116:1081-1093.</a:t>
            </a:r>
          </a:p>
          <a:p>
            <a:pPr indent="-254000">
              <a:buClr>
                <a:srgbClr val="990000"/>
              </a:buClr>
              <a:buSzPct val="100000"/>
            </a:pPr>
            <a:r>
              <a:rPr lang="en-US" altLang="el-GR" sz="2000" dirty="0" smtClean="0"/>
              <a:t>American Heart Association: A Scientific Statement. </a:t>
            </a:r>
            <a:r>
              <a:rPr lang="en-US" altLang="el-GR" sz="2000" dirty="0" err="1" smtClean="0"/>
              <a:t>Balady</a:t>
            </a:r>
            <a:r>
              <a:rPr lang="en-US" altLang="el-GR" sz="2000" dirty="0" smtClean="0"/>
              <a:t> GJ, et al. Clinician's Guide to Cardiopulmonary Exercise Testing in Adults: A Scientific Statement. Circulation. 2010; 122:191-225. </a:t>
            </a:r>
          </a:p>
          <a:p>
            <a:pPr indent="-254000">
              <a:buClr>
                <a:srgbClr val="990000"/>
              </a:buClr>
              <a:buSzPct val="100000"/>
            </a:pPr>
            <a:r>
              <a:rPr lang="en-US" altLang="el-GR" sz="2000" dirty="0" smtClean="0"/>
              <a:t>American Heart Association: A Statement for Professionals.  Lauer M, et al. Exercise Testing in Asymptomatic Adults. Circulation. 2005; 112:771-776.</a:t>
            </a:r>
          </a:p>
        </p:txBody>
      </p:sp>
      <p:sp>
        <p:nvSpPr>
          <p:cNvPr id="4" name="Θέση αριθμού διαφάνειας 2"/>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22</a:t>
            </a:fld>
            <a:endParaRPr lang="el-GR">
              <a:solidFill>
                <a:prstClr val="black"/>
              </a:solidFill>
            </a:endParaRPr>
          </a:p>
        </p:txBody>
      </p:sp>
    </p:spTree>
    <p:extLst>
      <p:ext uri="{BB962C8B-B14F-4D97-AF65-F5344CB8AC3E}">
        <p14:creationId xmlns:p14="http://schemas.microsoft.com/office/powerpoint/2010/main" val="41392135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Τίτλος 1"/>
          <p:cNvSpPr>
            <a:spLocks noGrp="1"/>
          </p:cNvSpPr>
          <p:nvPr>
            <p:ph type="title"/>
          </p:nvPr>
        </p:nvSpPr>
        <p:spPr>
          <a:xfrm>
            <a:off x="675482" y="0"/>
            <a:ext cx="7793037" cy="1462088"/>
          </a:xfrm>
        </p:spPr>
        <p:txBody>
          <a:bodyPr/>
          <a:lstStyle/>
          <a:p>
            <a:pPr algn="ctr">
              <a:defRPr/>
            </a:pP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Θεματικές Ενότητες </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8</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13</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r>
            <a:b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b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Βιβλιογραφία</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t>
            </a:r>
            <a:r>
              <a:rPr lang="en-US" sz="2800" b="1" kern="1200" dirty="0" smtClean="0">
                <a:solidFill>
                  <a:srgbClr val="800000"/>
                </a:solidFill>
                <a:latin typeface="Calibri"/>
                <a:cs typeface="Times New Roman" pitchFamily="18" charset="0"/>
              </a:rPr>
              <a:t>[3/5]</a:t>
            </a:r>
            <a:endParaRPr lang="el-GR" dirty="0" smtClean="0"/>
          </a:p>
        </p:txBody>
      </p:sp>
      <p:sp>
        <p:nvSpPr>
          <p:cNvPr id="3" name="Θέση περιεχομένου 2"/>
          <p:cNvSpPr>
            <a:spLocks noGrp="1"/>
          </p:cNvSpPr>
          <p:nvPr>
            <p:ph idx="1"/>
          </p:nvPr>
        </p:nvSpPr>
        <p:spPr>
          <a:xfrm>
            <a:off x="144000" y="1556792"/>
            <a:ext cx="8928100" cy="4652963"/>
          </a:xfrm>
        </p:spPr>
        <p:txBody>
          <a:bodyPr>
            <a:noAutofit/>
          </a:bodyPr>
          <a:lstStyle/>
          <a:p>
            <a:pPr indent="-254000">
              <a:buClr>
                <a:srgbClr val="990000"/>
              </a:buClr>
              <a:buSzPct val="100000"/>
              <a:defRPr/>
            </a:pPr>
            <a:r>
              <a:rPr lang="en-US" sz="2000" dirty="0">
                <a:solidFill>
                  <a:srgbClr val="000000"/>
                </a:solidFill>
              </a:rPr>
              <a:t>American Heart Association: A Scientific Statement.  Williams MA, et al. Resistance Exercise in Individuals With and Without Cardiovascular Disease: 2007 Update. A Scientific Statement. Circulation. 2007; 116:572-584.</a:t>
            </a:r>
          </a:p>
          <a:p>
            <a:pPr indent="-254000">
              <a:buClr>
                <a:srgbClr val="990000"/>
              </a:buClr>
              <a:buSzPct val="100000"/>
              <a:defRPr/>
            </a:pPr>
            <a:r>
              <a:rPr lang="en-US" sz="2000" dirty="0" smtClean="0">
                <a:solidFill>
                  <a:srgbClr val="000000"/>
                </a:solidFill>
              </a:rPr>
              <a:t>American </a:t>
            </a:r>
            <a:r>
              <a:rPr lang="en-US" sz="2000" dirty="0">
                <a:solidFill>
                  <a:srgbClr val="000000"/>
                </a:solidFill>
              </a:rPr>
              <a:t>Heart Association: A Scientific Statement. Thompson PD, et al. Exercise and Physical Activity in the Prevention and Treatment of Atherosclerotic Cardiovascular Disease. Circulation. 2003; 107:3109-3116</a:t>
            </a:r>
            <a:endParaRPr lang="el-GR" sz="2000" dirty="0">
              <a:solidFill>
                <a:srgbClr val="000000"/>
              </a:solidFill>
            </a:endParaRPr>
          </a:p>
          <a:p>
            <a:pPr indent="-254000">
              <a:buClr>
                <a:srgbClr val="990000"/>
              </a:buClr>
              <a:buSzPct val="100000"/>
              <a:defRPr/>
            </a:pPr>
            <a:r>
              <a:rPr lang="en-GB" sz="2000" dirty="0" smtClean="0"/>
              <a:t>American Heart Association: A Statement for Healthcare Professionals. </a:t>
            </a:r>
            <a:r>
              <a:rPr lang="en-GB" sz="2000" dirty="0" err="1" smtClean="0"/>
              <a:t>Balady</a:t>
            </a:r>
            <a:r>
              <a:rPr lang="en-GB" sz="2000" dirty="0" smtClean="0"/>
              <a:t> GJ, et al. Core Components of Cardiac Rehabilitation/Secondary Prevention Programs. Circulation. 2000;102;1069-1073.</a:t>
            </a:r>
          </a:p>
          <a:p>
            <a:pPr indent="-254000">
              <a:buClr>
                <a:srgbClr val="990000"/>
              </a:buClr>
              <a:buSzPct val="100000"/>
              <a:defRPr/>
            </a:pPr>
            <a:r>
              <a:rPr lang="en-GB" sz="2000" dirty="0" err="1" smtClean="0"/>
              <a:t>Astrand</a:t>
            </a:r>
            <a:r>
              <a:rPr lang="en-GB" sz="2000" dirty="0" smtClean="0"/>
              <a:t> PO, </a:t>
            </a:r>
            <a:r>
              <a:rPr lang="en-GB" sz="2000" dirty="0" err="1" smtClean="0"/>
              <a:t>Rodahl</a:t>
            </a:r>
            <a:r>
              <a:rPr lang="en-GB" sz="2000" dirty="0" smtClean="0"/>
              <a:t> K, Dahl HA, </a:t>
            </a:r>
            <a:r>
              <a:rPr lang="en-GB" sz="2000" dirty="0" err="1" smtClean="0"/>
              <a:t>Stromme</a:t>
            </a:r>
            <a:r>
              <a:rPr lang="en-GB" sz="2000" dirty="0" smtClean="0"/>
              <a:t> SB. Textbook of work physiology. Physiological basis of Exercise. Champagne, IL: Human Kinetics, 4th Edition, 2003.</a:t>
            </a:r>
          </a:p>
          <a:p>
            <a:pPr indent="-254000">
              <a:buClr>
                <a:srgbClr val="990000"/>
              </a:buClr>
              <a:buSzPct val="100000"/>
              <a:defRPr/>
            </a:pPr>
            <a:r>
              <a:rPr lang="en-GB" sz="2000" dirty="0" smtClean="0"/>
              <a:t>European Association for Cardiovascular Prevention and Rehabilitation. </a:t>
            </a:r>
            <a:r>
              <a:rPr lang="en-GB" sz="2000" dirty="0" err="1" smtClean="0"/>
              <a:t>Piepoli</a:t>
            </a:r>
            <a:r>
              <a:rPr lang="en-GB" sz="2000" dirty="0" smtClean="0"/>
              <a:t> MF, Cora U, </a:t>
            </a:r>
            <a:r>
              <a:rPr lang="en-GB" sz="2000" dirty="0" err="1" smtClean="0"/>
              <a:t>Benzer</a:t>
            </a:r>
            <a:r>
              <a:rPr lang="en-GB" sz="2000" dirty="0" smtClean="0"/>
              <a:t> W, et al. Secondary Prevention through Cardiac Rehabilitation. A Position Paper from the Cardiac Rehabilitation Section. European Journal of Cardiovascular Prevention and Rehabilitation. 2010; 17:1-17.</a:t>
            </a:r>
          </a:p>
          <a:p>
            <a:pPr marL="0" indent="0">
              <a:buFont typeface="Wingdings" pitchFamily="2" charset="2"/>
              <a:buNone/>
              <a:defRPr/>
            </a:pPr>
            <a:r>
              <a:rPr lang="en-GB" sz="2000" dirty="0" smtClean="0"/>
              <a:t>  </a:t>
            </a:r>
          </a:p>
          <a:p>
            <a:pPr>
              <a:defRPr/>
            </a:pPr>
            <a:endParaRPr lang="el-GR" sz="2000" dirty="0"/>
          </a:p>
        </p:txBody>
      </p:sp>
      <p:sp>
        <p:nvSpPr>
          <p:cNvPr id="4" name="Θέση αριθμού διαφάνειας 2"/>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23</a:t>
            </a:fld>
            <a:endParaRPr lang="el-GR">
              <a:solidFill>
                <a:prstClr val="black"/>
              </a:solidFill>
            </a:endParaRPr>
          </a:p>
        </p:txBody>
      </p:sp>
    </p:spTree>
    <p:extLst>
      <p:ext uri="{BB962C8B-B14F-4D97-AF65-F5344CB8AC3E}">
        <p14:creationId xmlns:p14="http://schemas.microsoft.com/office/powerpoint/2010/main" val="3370284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Τίτλος 1"/>
          <p:cNvSpPr>
            <a:spLocks noGrp="1"/>
          </p:cNvSpPr>
          <p:nvPr>
            <p:ph type="title"/>
          </p:nvPr>
        </p:nvSpPr>
        <p:spPr>
          <a:xfrm>
            <a:off x="675482" y="0"/>
            <a:ext cx="7793037" cy="1462087"/>
          </a:xfrm>
        </p:spPr>
        <p:txBody>
          <a:bodyPr/>
          <a:lstStyle/>
          <a:p>
            <a:pPr algn="ctr">
              <a:defRPr/>
            </a:pP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Θεματικές Ενότητες </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8</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13</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r>
            <a:b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b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Βιβλιογραφία</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t>
            </a:r>
            <a:r>
              <a:rPr lang="en-US" sz="2800" b="1" kern="1200" dirty="0" smtClean="0">
                <a:solidFill>
                  <a:srgbClr val="800000"/>
                </a:solidFill>
                <a:latin typeface="Calibri"/>
                <a:cs typeface="Times New Roman" pitchFamily="18" charset="0"/>
              </a:rPr>
              <a:t>[4/5]</a:t>
            </a:r>
            <a:endParaRPr lang="el-GR" dirty="0" smtClean="0"/>
          </a:p>
        </p:txBody>
      </p:sp>
      <p:sp>
        <p:nvSpPr>
          <p:cNvPr id="6147" name="Θέση περιεχομένου 2"/>
          <p:cNvSpPr>
            <a:spLocks noGrp="1"/>
          </p:cNvSpPr>
          <p:nvPr>
            <p:ph idx="1"/>
          </p:nvPr>
        </p:nvSpPr>
        <p:spPr>
          <a:xfrm>
            <a:off x="144000" y="1484784"/>
            <a:ext cx="8856662" cy="4114800"/>
          </a:xfrm>
        </p:spPr>
        <p:txBody>
          <a:bodyPr>
            <a:noAutofit/>
          </a:bodyPr>
          <a:lstStyle/>
          <a:p>
            <a:pPr indent="-254000">
              <a:buClr>
                <a:srgbClr val="990000"/>
              </a:buClr>
              <a:buSzPct val="100000"/>
            </a:pPr>
            <a:r>
              <a:rPr lang="en-GB" altLang="el-GR" sz="2000" dirty="0" smtClean="0">
                <a:solidFill>
                  <a:srgbClr val="000000"/>
                </a:solidFill>
              </a:rPr>
              <a:t>European Association for Cardiovascular Prevention and Rehabilitation. Perk G, Baker GD, </a:t>
            </a:r>
            <a:r>
              <a:rPr lang="en-GB" altLang="el-GR" sz="2000" dirty="0" err="1" smtClean="0">
                <a:solidFill>
                  <a:srgbClr val="000000"/>
                </a:solidFill>
              </a:rPr>
              <a:t>Gohlke</a:t>
            </a:r>
            <a:r>
              <a:rPr lang="en-GB" altLang="el-GR" sz="2000" dirty="0" smtClean="0">
                <a:solidFill>
                  <a:srgbClr val="000000"/>
                </a:solidFill>
              </a:rPr>
              <a:t> H, et al. European Guidelines on cardiovascular disease prevention in clinical practice (version 2012). European Journal of Preventive Cardiology. 2012; 19:585-667.</a:t>
            </a:r>
          </a:p>
          <a:p>
            <a:pPr indent="-254000">
              <a:buClr>
                <a:srgbClr val="990000"/>
              </a:buClr>
              <a:buSzPct val="100000"/>
            </a:pPr>
            <a:r>
              <a:rPr lang="en-GB" altLang="el-GR" sz="2000" dirty="0" smtClean="0">
                <a:solidFill>
                  <a:srgbClr val="000000"/>
                </a:solidFill>
              </a:rPr>
              <a:t>European Society of Cardiology Guidelines. </a:t>
            </a:r>
            <a:r>
              <a:rPr lang="en-GB" altLang="el-GR" sz="2000" dirty="0" err="1" smtClean="0">
                <a:solidFill>
                  <a:srgbClr val="000000"/>
                </a:solidFill>
              </a:rPr>
              <a:t>Tendera</a:t>
            </a:r>
            <a:r>
              <a:rPr lang="en-GB" altLang="el-GR" sz="2000" dirty="0" smtClean="0">
                <a:solidFill>
                  <a:srgbClr val="000000"/>
                </a:solidFill>
              </a:rPr>
              <a:t> M, et al. Diagnosis and Treatment of Peripheral Artery Diseases. European Heart Journal. 2011; 32:2851–2906.</a:t>
            </a:r>
          </a:p>
          <a:p>
            <a:pPr indent="-254000">
              <a:buClr>
                <a:srgbClr val="990000"/>
              </a:buClr>
              <a:buSzPct val="100000"/>
            </a:pPr>
            <a:r>
              <a:rPr lang="en-GB" altLang="el-GR" sz="2000" dirty="0" err="1" smtClean="0">
                <a:solidFill>
                  <a:srgbClr val="000000"/>
                </a:solidFill>
              </a:rPr>
              <a:t>Charakida</a:t>
            </a:r>
            <a:r>
              <a:rPr lang="en-GB" altLang="el-GR" sz="2000" dirty="0" smtClean="0">
                <a:solidFill>
                  <a:srgbClr val="000000"/>
                </a:solidFill>
              </a:rPr>
              <a:t> M, </a:t>
            </a:r>
            <a:r>
              <a:rPr lang="en-GB" altLang="el-GR" sz="2000" dirty="0" err="1" smtClean="0">
                <a:solidFill>
                  <a:srgbClr val="000000"/>
                </a:solidFill>
              </a:rPr>
              <a:t>Masi</a:t>
            </a:r>
            <a:r>
              <a:rPr lang="en-GB" altLang="el-GR" sz="2000" dirty="0" smtClean="0">
                <a:solidFill>
                  <a:srgbClr val="000000"/>
                </a:solidFill>
              </a:rPr>
              <a:t> S, </a:t>
            </a:r>
            <a:r>
              <a:rPr lang="en-GB" altLang="el-GR" sz="2000" dirty="0" err="1" smtClean="0">
                <a:solidFill>
                  <a:srgbClr val="000000"/>
                </a:solidFill>
              </a:rPr>
              <a:t>Deanfield</a:t>
            </a:r>
            <a:r>
              <a:rPr lang="en-GB" altLang="el-GR" sz="2000" dirty="0" smtClean="0">
                <a:solidFill>
                  <a:srgbClr val="000000"/>
                </a:solidFill>
              </a:rPr>
              <a:t> JE. The Year in Cardiology 2012: focus on cardiovascular disease prevention. European Heart Journal. 2013; doi:10.1093/</a:t>
            </a:r>
            <a:r>
              <a:rPr lang="en-GB" altLang="el-GR" sz="2000" dirty="0" err="1" smtClean="0">
                <a:solidFill>
                  <a:srgbClr val="000000"/>
                </a:solidFill>
              </a:rPr>
              <a:t>eurheartj</a:t>
            </a:r>
            <a:r>
              <a:rPr lang="en-GB" altLang="el-GR" sz="2000" dirty="0" smtClean="0">
                <a:solidFill>
                  <a:srgbClr val="000000"/>
                </a:solidFill>
              </a:rPr>
              <a:t>/ehs429.</a:t>
            </a:r>
          </a:p>
          <a:p>
            <a:pPr indent="-254000">
              <a:buClr>
                <a:srgbClr val="990000"/>
              </a:buClr>
              <a:buSzPct val="100000"/>
            </a:pPr>
            <a:r>
              <a:rPr lang="en-GB" altLang="el-GR" sz="2000" dirty="0" smtClean="0">
                <a:solidFill>
                  <a:srgbClr val="000000"/>
                </a:solidFill>
              </a:rPr>
              <a:t>Muller-</a:t>
            </a:r>
            <a:r>
              <a:rPr lang="en-GB" altLang="el-GR" sz="2000" dirty="0" err="1" smtClean="0">
                <a:solidFill>
                  <a:srgbClr val="000000"/>
                </a:solidFill>
              </a:rPr>
              <a:t>Riemenschneidera</a:t>
            </a:r>
            <a:r>
              <a:rPr lang="en-GB" altLang="el-GR" sz="2000" dirty="0" smtClean="0">
                <a:solidFill>
                  <a:srgbClr val="000000"/>
                </a:solidFill>
              </a:rPr>
              <a:t> F, </a:t>
            </a:r>
            <a:r>
              <a:rPr lang="en-GB" altLang="el-GR" sz="2000" dirty="0" err="1" smtClean="0">
                <a:solidFill>
                  <a:srgbClr val="000000"/>
                </a:solidFill>
              </a:rPr>
              <a:t>Meinhard</a:t>
            </a:r>
            <a:r>
              <a:rPr lang="en-GB" altLang="el-GR" sz="2000" dirty="0" smtClean="0">
                <a:solidFill>
                  <a:srgbClr val="000000"/>
                </a:solidFill>
              </a:rPr>
              <a:t> C, </a:t>
            </a:r>
            <a:r>
              <a:rPr lang="en-GB" altLang="el-GR" sz="2000" dirty="0" err="1" smtClean="0">
                <a:solidFill>
                  <a:srgbClr val="000000"/>
                </a:solidFill>
              </a:rPr>
              <a:t>Damm</a:t>
            </a:r>
            <a:r>
              <a:rPr lang="en-GB" altLang="el-GR" sz="2000" dirty="0" smtClean="0">
                <a:solidFill>
                  <a:srgbClr val="000000"/>
                </a:solidFill>
              </a:rPr>
              <a:t> K, et al. Effectiveness of </a:t>
            </a:r>
            <a:r>
              <a:rPr lang="en-GB" altLang="el-GR" sz="2000" dirty="0" err="1" smtClean="0">
                <a:solidFill>
                  <a:srgbClr val="000000"/>
                </a:solidFill>
              </a:rPr>
              <a:t>nonpharmacological</a:t>
            </a:r>
            <a:r>
              <a:rPr lang="en-GB" altLang="el-GR" sz="2000" dirty="0" smtClean="0">
                <a:solidFill>
                  <a:srgbClr val="000000"/>
                </a:solidFill>
              </a:rPr>
              <a:t> secondary prevention of coronary heart disease. European Journal of Cardiovascular Prevention and Rehabilitation. 2010; 17:688-700.</a:t>
            </a:r>
          </a:p>
          <a:p>
            <a:pPr indent="-254000">
              <a:buClr>
                <a:srgbClr val="990000"/>
              </a:buClr>
              <a:buSzPct val="100000"/>
            </a:pPr>
            <a:r>
              <a:rPr lang="en-GB" altLang="el-GR" sz="2000" dirty="0" err="1" smtClean="0">
                <a:solidFill>
                  <a:srgbClr val="000000"/>
                </a:solidFill>
              </a:rPr>
              <a:t>Papathanasiou</a:t>
            </a:r>
            <a:r>
              <a:rPr lang="en-GB" altLang="el-GR" sz="2000" dirty="0" smtClean="0">
                <a:solidFill>
                  <a:srgbClr val="000000"/>
                </a:solidFill>
              </a:rPr>
              <a:t> G, </a:t>
            </a:r>
            <a:r>
              <a:rPr lang="en-GB" altLang="el-GR" sz="2000" dirty="0" err="1" smtClean="0">
                <a:solidFill>
                  <a:srgbClr val="000000"/>
                </a:solidFill>
              </a:rPr>
              <a:t>Tsamis</a:t>
            </a:r>
            <a:r>
              <a:rPr lang="en-GB" altLang="el-GR" sz="2000" dirty="0" smtClean="0">
                <a:solidFill>
                  <a:srgbClr val="000000"/>
                </a:solidFill>
              </a:rPr>
              <a:t> N, </a:t>
            </a:r>
            <a:r>
              <a:rPr lang="en-GB" altLang="el-GR" sz="2000" dirty="0" err="1" smtClean="0">
                <a:solidFill>
                  <a:srgbClr val="000000"/>
                </a:solidFill>
              </a:rPr>
              <a:t>Georgiadou</a:t>
            </a:r>
            <a:r>
              <a:rPr lang="en-GB" altLang="el-GR" sz="2000" dirty="0" smtClean="0">
                <a:solidFill>
                  <a:srgbClr val="000000"/>
                </a:solidFill>
              </a:rPr>
              <a:t> P, </a:t>
            </a:r>
            <a:r>
              <a:rPr lang="en-GB" altLang="el-GR" sz="2000" dirty="0" err="1" smtClean="0">
                <a:solidFill>
                  <a:srgbClr val="000000"/>
                </a:solidFill>
              </a:rPr>
              <a:t>Adamopoulos</a:t>
            </a:r>
            <a:r>
              <a:rPr lang="en-GB" altLang="el-GR" sz="2000" dirty="0" smtClean="0">
                <a:solidFill>
                  <a:srgbClr val="000000"/>
                </a:solidFill>
              </a:rPr>
              <a:t> S. Beneficial Effects of Physical Training and Methodology of Exercise Prescription in Patients with Heart Failure. Hellenic Journal of Cardiology. 2008; 49:267-277.</a:t>
            </a:r>
          </a:p>
          <a:p>
            <a:endParaRPr lang="el-GR" altLang="el-GR" sz="2000" dirty="0" smtClean="0"/>
          </a:p>
        </p:txBody>
      </p:sp>
      <p:sp>
        <p:nvSpPr>
          <p:cNvPr id="4" name="Θέση αριθμού διαφάνειας 2"/>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24</a:t>
            </a:fld>
            <a:endParaRPr lang="el-GR">
              <a:solidFill>
                <a:prstClr val="black"/>
              </a:solidFill>
            </a:endParaRPr>
          </a:p>
        </p:txBody>
      </p:sp>
    </p:spTree>
    <p:extLst>
      <p:ext uri="{BB962C8B-B14F-4D97-AF65-F5344CB8AC3E}">
        <p14:creationId xmlns:p14="http://schemas.microsoft.com/office/powerpoint/2010/main" val="3025173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675482" y="0"/>
            <a:ext cx="7793037" cy="1462088"/>
          </a:xfrm>
        </p:spPr>
        <p:txBody>
          <a:bodyPr/>
          <a:lstStyle/>
          <a:p>
            <a:pPr algn="ctr">
              <a:defRPr/>
            </a:pP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Θεματικές Ενότητες </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8</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13</a:t>
            </a: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r>
            <a:b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br>
            <a:r>
              <a:rPr lang="el-GR"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Βιβλιογραφία</a:t>
            </a:r>
            <a:r>
              <a:rPr lang="en-US" sz="4000" b="1" kern="1200" dirty="0" smtClean="0">
                <a:solidFill>
                  <a:srgbClr val="800000"/>
                </a:solidFill>
                <a:effectLst>
                  <a:outerShdw blurRad="38100" dist="38100" dir="2700000" algn="tl">
                    <a:srgbClr val="000000">
                      <a:alpha val="43137"/>
                    </a:srgbClr>
                  </a:outerShdw>
                </a:effectLst>
                <a:latin typeface="Calibri"/>
                <a:cs typeface="Times New Roman" pitchFamily="18" charset="0"/>
              </a:rPr>
              <a:t> </a:t>
            </a:r>
            <a:r>
              <a:rPr lang="en-US" sz="2800" b="1" kern="1200" dirty="0" smtClean="0">
                <a:solidFill>
                  <a:srgbClr val="800000"/>
                </a:solidFill>
                <a:latin typeface="Calibri"/>
                <a:cs typeface="Times New Roman" pitchFamily="18" charset="0"/>
              </a:rPr>
              <a:t>[5/5]</a:t>
            </a:r>
            <a:endParaRPr lang="el-GR" dirty="0"/>
          </a:p>
        </p:txBody>
      </p:sp>
      <p:sp>
        <p:nvSpPr>
          <p:cNvPr id="7171" name="Θέση περιεχομένου 2"/>
          <p:cNvSpPr>
            <a:spLocks noGrp="1"/>
          </p:cNvSpPr>
          <p:nvPr>
            <p:ph idx="1"/>
          </p:nvPr>
        </p:nvSpPr>
        <p:spPr>
          <a:xfrm>
            <a:off x="144000" y="1556792"/>
            <a:ext cx="8632825" cy="4652962"/>
          </a:xfrm>
        </p:spPr>
        <p:txBody>
          <a:bodyPr>
            <a:noAutofit/>
          </a:bodyPr>
          <a:lstStyle/>
          <a:p>
            <a:pPr indent="-254000">
              <a:buClr>
                <a:srgbClr val="990000"/>
              </a:buClr>
              <a:buSzPct val="100000"/>
            </a:pPr>
            <a:r>
              <a:rPr lang="en-GB" altLang="el-GR" sz="2000" dirty="0" err="1" smtClean="0">
                <a:solidFill>
                  <a:srgbClr val="000000"/>
                </a:solidFill>
              </a:rPr>
              <a:t>Piepoli</a:t>
            </a:r>
            <a:r>
              <a:rPr lang="en-GB" altLang="el-GR" sz="2000" dirty="0" smtClean="0">
                <a:solidFill>
                  <a:srgbClr val="000000"/>
                </a:solidFill>
              </a:rPr>
              <a:t> MF, Cora U, </a:t>
            </a:r>
            <a:r>
              <a:rPr lang="en-GB" altLang="el-GR" sz="2000" dirty="0" err="1" smtClean="0">
                <a:solidFill>
                  <a:srgbClr val="000000"/>
                </a:solidFill>
              </a:rPr>
              <a:t>Benzer</a:t>
            </a:r>
            <a:r>
              <a:rPr lang="en-GB" altLang="el-GR" sz="2000" dirty="0" smtClean="0">
                <a:solidFill>
                  <a:srgbClr val="000000"/>
                </a:solidFill>
              </a:rPr>
              <a:t> W, et al. European Association for Cardiovascular Prevention and </a:t>
            </a:r>
            <a:r>
              <a:rPr lang="en-GB" altLang="el-GR" sz="2000" dirty="0" err="1" smtClean="0">
                <a:solidFill>
                  <a:srgbClr val="000000"/>
                </a:solidFill>
              </a:rPr>
              <a:t>RehabilitationSecondary</a:t>
            </a:r>
            <a:r>
              <a:rPr lang="en-GB" altLang="el-GR" sz="2000" dirty="0" smtClean="0">
                <a:solidFill>
                  <a:srgbClr val="000000"/>
                </a:solidFill>
              </a:rPr>
              <a:t> Prevention through Cardiac Rehabilitation. A Position Paper from the Cardiac Rehabilitation Section. European Journal of Cardiovascular Prevention and Rehabilitation. 2010; 17:1-17.</a:t>
            </a:r>
          </a:p>
          <a:p>
            <a:pPr indent="-254000" algn="just">
              <a:buClr>
                <a:srgbClr val="990000"/>
              </a:buClr>
              <a:buSzPct val="100000"/>
            </a:pPr>
            <a:r>
              <a:rPr lang="en-GB" altLang="el-GR" sz="2000" dirty="0" smtClean="0">
                <a:cs typeface="Times New Roman" pitchFamily="18" charset="0"/>
              </a:rPr>
              <a:t>Thomson PD. Exercise Prescription and Proscription for Patients with Coronary Artery Disease, Circulation. 2005; 112:2354-2363.</a:t>
            </a:r>
          </a:p>
          <a:p>
            <a:pPr indent="-254000" algn="just">
              <a:buClr>
                <a:srgbClr val="990000"/>
              </a:buClr>
              <a:buSzPct val="100000"/>
            </a:pPr>
            <a:r>
              <a:rPr lang="en-US" altLang="el-GR" sz="2000" dirty="0" err="1" smtClean="0">
                <a:cs typeface="Times New Roman" pitchFamily="18" charset="0"/>
              </a:rPr>
              <a:t>Whellan</a:t>
            </a:r>
            <a:r>
              <a:rPr lang="en-US" altLang="el-GR" sz="2000" dirty="0" smtClean="0">
                <a:cs typeface="Times New Roman" pitchFamily="18" charset="0"/>
              </a:rPr>
              <a:t> DJ, O</a:t>
            </a:r>
            <a:r>
              <a:rPr lang="el-GR" altLang="el-GR" sz="2000" dirty="0" smtClean="0">
                <a:cs typeface="Times New Roman" pitchFamily="18" charset="0"/>
              </a:rPr>
              <a:t>΄</a:t>
            </a:r>
            <a:r>
              <a:rPr lang="en-US" altLang="el-GR" sz="2000" dirty="0" smtClean="0">
                <a:cs typeface="Times New Roman" pitchFamily="18" charset="0"/>
              </a:rPr>
              <a:t>Connor CM, Lee KL, </a:t>
            </a:r>
            <a:r>
              <a:rPr lang="en-GB" altLang="el-GR" sz="2000" dirty="0" smtClean="0">
                <a:cs typeface="Times New Roman" pitchFamily="18" charset="0"/>
              </a:rPr>
              <a:t>et al</a:t>
            </a:r>
            <a:r>
              <a:rPr lang="en-US" altLang="el-GR" sz="2000" dirty="0" smtClean="0">
                <a:cs typeface="Times New Roman" pitchFamily="18" charset="0"/>
              </a:rPr>
              <a:t>:</a:t>
            </a:r>
            <a:r>
              <a:rPr lang="en-US" altLang="el-GR" sz="2000" b="1" dirty="0" smtClean="0">
                <a:cs typeface="Times New Roman" pitchFamily="18" charset="0"/>
              </a:rPr>
              <a:t>  </a:t>
            </a:r>
            <a:r>
              <a:rPr lang="en-GB" altLang="el-GR" sz="2000" dirty="0" smtClean="0">
                <a:cs typeface="Times New Roman" pitchFamily="18" charset="0"/>
              </a:rPr>
              <a:t>Heart failure and a controlled trial investigating outcomes of exercise training (HF-ACTION): design and rationale.</a:t>
            </a:r>
            <a:r>
              <a:rPr lang="en-GB" altLang="el-GR" sz="2000" i="1" dirty="0" smtClean="0">
                <a:cs typeface="Times New Roman" pitchFamily="18" charset="0"/>
              </a:rPr>
              <a:t> </a:t>
            </a:r>
            <a:r>
              <a:rPr lang="en-GB" altLang="el-GR" sz="2000" dirty="0" smtClean="0">
                <a:cs typeface="Times New Roman" pitchFamily="18" charset="0"/>
              </a:rPr>
              <a:t>Am Heart J 2007; 153</a:t>
            </a:r>
            <a:r>
              <a:rPr lang="en-GB" altLang="el-GR" sz="2000" b="1" dirty="0" smtClean="0">
                <a:cs typeface="Times New Roman" pitchFamily="18" charset="0"/>
              </a:rPr>
              <a:t>:</a:t>
            </a:r>
            <a:r>
              <a:rPr lang="en-GB" altLang="el-GR" sz="2000" dirty="0" smtClean="0">
                <a:cs typeface="Times New Roman" pitchFamily="18" charset="0"/>
              </a:rPr>
              <a:t>201-211.</a:t>
            </a:r>
            <a:endParaRPr lang="nl-BE" altLang="el-GR" sz="2000" dirty="0" smtClean="0">
              <a:cs typeface="Times New Roman" pitchFamily="18" charset="0"/>
            </a:endParaRPr>
          </a:p>
          <a:p>
            <a:pPr indent="-254000" algn="just">
              <a:buClr>
                <a:srgbClr val="990000"/>
              </a:buClr>
              <a:buSzPct val="100000"/>
            </a:pPr>
            <a:r>
              <a:rPr lang="nl-BE" altLang="el-GR" sz="2000" dirty="0" smtClean="0">
                <a:cs typeface="Times New Roman" pitchFamily="18" charset="0"/>
              </a:rPr>
              <a:t>Wisloff U, Stoylen A, Loennechen JP, et al. </a:t>
            </a:r>
            <a:r>
              <a:rPr lang="en-US" altLang="el-GR" sz="2000" dirty="0" smtClean="0">
                <a:cs typeface="Times New Roman" pitchFamily="18" charset="0"/>
              </a:rPr>
              <a:t>Superior cardiovascular effect of aerobic interval training versus moderate continuous training in heart failure patients. Circulation.</a:t>
            </a:r>
            <a:r>
              <a:rPr lang="en-US" altLang="el-GR" sz="2000" i="1" dirty="0" smtClean="0">
                <a:cs typeface="Times New Roman" pitchFamily="18" charset="0"/>
              </a:rPr>
              <a:t> </a:t>
            </a:r>
            <a:r>
              <a:rPr lang="en-US" altLang="el-GR" sz="2000" dirty="0" smtClean="0">
                <a:cs typeface="Times New Roman" pitchFamily="18" charset="0"/>
              </a:rPr>
              <a:t>2007; 115:3086-3094.</a:t>
            </a:r>
          </a:p>
          <a:p>
            <a:pPr indent="-254000" algn="just">
              <a:buClr>
                <a:srgbClr val="990000"/>
              </a:buClr>
              <a:buSzPct val="100000"/>
            </a:pPr>
            <a:r>
              <a:rPr lang="en-US" altLang="el-GR" sz="2000" dirty="0" smtClean="0">
                <a:ea typeface="Calibri" pitchFamily="34" charset="0"/>
                <a:cs typeface="Calibri" pitchFamily="34" charset="0"/>
              </a:rPr>
              <a:t>2013 ESH/ESC Guidelines for the management of arterial hypertension. Journal of Hypertension. 2013; 31:1281-1357.</a:t>
            </a:r>
            <a:endParaRPr lang="en-US" altLang="el-GR" sz="2000" dirty="0" smtClean="0">
              <a:cs typeface="Times New Roman" pitchFamily="18" charset="0"/>
            </a:endParaRPr>
          </a:p>
          <a:p>
            <a:pPr algn="just">
              <a:buClr>
                <a:srgbClr val="990000"/>
              </a:buClr>
              <a:buSzPct val="80000"/>
            </a:pPr>
            <a:endParaRPr lang="en-US" altLang="el-GR" sz="2000" dirty="0" smtClean="0">
              <a:cs typeface="Times New Roman" pitchFamily="18" charset="0"/>
            </a:endParaRPr>
          </a:p>
          <a:p>
            <a:pPr algn="just">
              <a:buClr>
                <a:srgbClr val="990000"/>
              </a:buClr>
              <a:buSzPct val="80000"/>
            </a:pPr>
            <a:endParaRPr lang="en-US" altLang="el-GR" sz="2000" dirty="0" smtClean="0">
              <a:cs typeface="Times New Roman" pitchFamily="18" charset="0"/>
            </a:endParaRPr>
          </a:p>
          <a:p>
            <a:pPr algn="just">
              <a:buClr>
                <a:srgbClr val="990000"/>
              </a:buClr>
              <a:buSzPct val="80000"/>
            </a:pPr>
            <a:endParaRPr lang="en-GB" altLang="el-GR" sz="2000" dirty="0" smtClean="0">
              <a:cs typeface="Times New Roman" pitchFamily="18" charset="0"/>
            </a:endParaRPr>
          </a:p>
          <a:p>
            <a:pPr algn="just">
              <a:buFont typeface="Wingdings" pitchFamily="2" charset="2"/>
              <a:buNone/>
            </a:pPr>
            <a:endParaRPr lang="el-GR" altLang="el-GR" sz="2000" dirty="0" smtClean="0">
              <a:cs typeface="Times New Roman" pitchFamily="18" charset="0"/>
            </a:endParaRPr>
          </a:p>
          <a:p>
            <a:endParaRPr lang="el-GR" altLang="el-GR" sz="2000" dirty="0" smtClean="0"/>
          </a:p>
        </p:txBody>
      </p:sp>
      <p:sp>
        <p:nvSpPr>
          <p:cNvPr id="4" name="Θέση αριθμού διαφάνειας 2"/>
          <p:cNvSpPr>
            <a:spLocks noGrp="1"/>
          </p:cNvSpPr>
          <p:nvPr>
            <p:ph type="sldNum" sz="quarter" idx="12"/>
          </p:nvPr>
        </p:nvSpPr>
        <p:spPr>
          <a:xfrm>
            <a:off x="6553200" y="6356350"/>
            <a:ext cx="2133600" cy="365125"/>
          </a:xfrm>
        </p:spPr>
        <p:txBody>
          <a:bodyPr/>
          <a:lstStyle/>
          <a:p>
            <a:pPr>
              <a:defRPr/>
            </a:pPr>
            <a:fld id="{7E55E3B3-0445-4CFC-BED8-763D4409E61F}" type="slidenum">
              <a:rPr lang="el-GR" smtClean="0">
                <a:solidFill>
                  <a:prstClr val="black"/>
                </a:solidFill>
              </a:rPr>
              <a:pPr>
                <a:defRPr/>
              </a:pPr>
              <a:t>25</a:t>
            </a:fld>
            <a:endParaRPr lang="el-GR">
              <a:solidFill>
                <a:prstClr val="black"/>
              </a:solidFill>
            </a:endParaRPr>
          </a:p>
        </p:txBody>
      </p:sp>
    </p:spTree>
    <p:extLst>
      <p:ext uri="{BB962C8B-B14F-4D97-AF65-F5344CB8AC3E}">
        <p14:creationId xmlns:p14="http://schemas.microsoft.com/office/powerpoint/2010/main" val="1546577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839641"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5625"/>
          <a:stretch/>
        </p:blipFill>
        <p:spPr bwMode="auto">
          <a:xfrm>
            <a:off x="3995936" y="5931169"/>
            <a:ext cx="3346093" cy="720000"/>
          </a:xfrm>
          <a:prstGeom prst="rect">
            <a:avLst/>
          </a:prstGeom>
          <a:noFill/>
          <a:ln>
            <a:no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411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4721646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Ευθυμία </a:t>
            </a:r>
            <a:r>
              <a:rPr lang="el-GR" sz="2000" dirty="0"/>
              <a:t>Ζέρβα</a:t>
            </a:r>
            <a:r>
              <a:rPr lang="en-US" sz="2000" dirty="0"/>
              <a:t> </a:t>
            </a:r>
            <a:r>
              <a:rPr lang="el-GR" sz="2000" dirty="0" smtClean="0"/>
              <a:t>. </a:t>
            </a:r>
            <a:r>
              <a:rPr lang="el-GR" sz="2000" dirty="0"/>
              <a:t>«Φυσικοθεραπεία Καρδιοαγγειακών Παθήσεων. Ενότητα 13</a:t>
            </a:r>
            <a:r>
              <a:rPr lang="en-US" sz="2000" dirty="0"/>
              <a:t>:</a:t>
            </a:r>
            <a:r>
              <a:rPr lang="el-GR" sz="2000" dirty="0"/>
              <a:t> Φυσικοθεραπευτική Αντιμετώπιση Περιφερικών Αγγειακών Παθήσεων». Έκδοση: 1.0. Αθήνα 2014. Διαθέσιμο από τη δικτυακή διεύθυνση: </a:t>
            </a:r>
            <a:r>
              <a:rPr lang="el-GR" sz="2000" dirty="0" smtClean="0"/>
              <a:t>ocp.teiath.gr.</a:t>
            </a:r>
            <a:r>
              <a:rPr lang="en-US" sz="2000" dirty="0"/>
              <a:t> </a:t>
            </a:r>
            <a:r>
              <a:rPr lang="el-GR" sz="2000" dirty="0" smtClean="0"/>
              <a:t>Copyright </a:t>
            </a:r>
            <a:r>
              <a:rPr lang="el-GR" sz="2000" dirty="0"/>
              <a:t>Τεχνολογικό Εκπαιδευτικό Ίδρυμα Αθήνας, </a:t>
            </a:r>
            <a:r>
              <a:rPr lang="el-GR" sz="2000" dirty="0" smtClean="0"/>
              <a:t>Ευθυμία </a:t>
            </a:r>
            <a:r>
              <a:rPr lang="el-GR" sz="2000" dirty="0"/>
              <a:t>Ζέρβα 2014. </a:t>
            </a:r>
          </a:p>
          <a:p>
            <a:endParaRPr lang="el-GR" sz="2000" dirty="0"/>
          </a:p>
        </p:txBody>
      </p:sp>
    </p:spTree>
    <p:extLst>
      <p:ext uri="{BB962C8B-B14F-4D97-AF65-F5344CB8AC3E}">
        <p14:creationId xmlns:p14="http://schemas.microsoft.com/office/powerpoint/2010/main" val="5757214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67544" y="116632"/>
            <a:ext cx="8229600" cy="1080120"/>
          </a:xfrm>
        </p:spPr>
        <p:txBody>
          <a:bodyPr>
            <a:noAutofit/>
          </a:bodyPr>
          <a:lstStyle/>
          <a:p>
            <a:pPr algn="ctr" eaLnBrk="1" hangingPunct="1"/>
            <a:r>
              <a:rPr lang="el-GR" dirty="0" smtClean="0"/>
              <a:t>Δοκιμασία </a:t>
            </a:r>
            <a:r>
              <a:rPr lang="el-GR" dirty="0"/>
              <a:t>Τ</a:t>
            </a:r>
            <a:r>
              <a:rPr lang="el-GR" dirty="0" smtClean="0"/>
              <a:t>ριχοειδικής Πλήρωσης του Κάτω Άκρου</a:t>
            </a:r>
          </a:p>
        </p:txBody>
      </p:sp>
      <p:sp>
        <p:nvSpPr>
          <p:cNvPr id="5" name="Line 12"/>
          <p:cNvSpPr>
            <a:spLocks noChangeShapeType="1"/>
          </p:cNvSpPr>
          <p:nvPr/>
        </p:nvSpPr>
        <p:spPr bwMode="auto">
          <a:xfrm>
            <a:off x="304799" y="1412776"/>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
        <p:nvSpPr>
          <p:cNvPr id="5123" name="Content Placeholder 2"/>
          <p:cNvSpPr>
            <a:spLocks noGrp="1"/>
          </p:cNvSpPr>
          <p:nvPr>
            <p:ph idx="1"/>
          </p:nvPr>
        </p:nvSpPr>
        <p:spPr>
          <a:xfrm>
            <a:off x="457200" y="1484784"/>
            <a:ext cx="8229600" cy="5040560"/>
          </a:xfrm>
        </p:spPr>
        <p:txBody>
          <a:bodyPr>
            <a:normAutofit/>
          </a:bodyPr>
          <a:lstStyle/>
          <a:p>
            <a:pPr eaLnBrk="1" hangingPunct="1">
              <a:buFont typeface="Wingdings 2" pitchFamily="18" charset="2"/>
              <a:buNone/>
            </a:pPr>
            <a:r>
              <a:rPr lang="el-GR" sz="2400" dirty="0" smtClean="0"/>
              <a:t>	</a:t>
            </a:r>
          </a:p>
          <a:p>
            <a:pPr eaLnBrk="1" hangingPunct="1">
              <a:lnSpc>
                <a:spcPct val="150000"/>
              </a:lnSpc>
              <a:buClr>
                <a:srgbClr val="800000"/>
              </a:buClr>
              <a:buFont typeface="Wingdings" pitchFamily="2" charset="2"/>
              <a:buChar char="§"/>
            </a:pPr>
            <a:r>
              <a:rPr lang="el-GR" sz="2400" dirty="0" smtClean="0"/>
              <a:t>Ελέγχει την επαναιμάτωση του μεγάλου δακτύλου και εάν υπάρχει παρακώλυση της κυκλοφορίας ο χρόνος επαναιμάτωσης αυξάνει.</a:t>
            </a:r>
          </a:p>
          <a:p>
            <a:pPr marL="0" indent="0" eaLnBrk="1" hangingPunct="1">
              <a:lnSpc>
                <a:spcPct val="150000"/>
              </a:lnSpc>
              <a:buClr>
                <a:srgbClr val="800000"/>
              </a:buClr>
              <a:buNone/>
            </a:pPr>
            <a:endParaRPr lang="el-GR" sz="2400" dirty="0" smtClean="0"/>
          </a:p>
          <a:p>
            <a:pPr>
              <a:lnSpc>
                <a:spcPct val="150000"/>
              </a:lnSpc>
              <a:buClr>
                <a:srgbClr val="800000"/>
              </a:buClr>
              <a:buFont typeface="Wingdings" pitchFamily="2" charset="2"/>
              <a:buChar char="§"/>
            </a:pPr>
            <a:r>
              <a:rPr lang="el-GR" sz="2400" dirty="0"/>
              <a:t>Γίνεται με πίεση στην ονυχοφόρο φάλαγγα.</a:t>
            </a:r>
          </a:p>
          <a:p>
            <a:pPr eaLnBrk="1" hangingPunct="1">
              <a:lnSpc>
                <a:spcPct val="150000"/>
              </a:lnSpc>
              <a:buClr>
                <a:srgbClr val="800000"/>
              </a:buClr>
              <a:buFont typeface="Wingdings" pitchFamily="2" charset="2"/>
              <a:buChar char="§"/>
            </a:pPr>
            <a:endParaRPr lang="el-GR" sz="2400" dirty="0" smtClean="0"/>
          </a:p>
          <a:p>
            <a:pPr eaLnBrk="1" hangingPunct="1">
              <a:buFont typeface="Wingdings 2" pitchFamily="18" charset="2"/>
              <a:buNone/>
            </a:pPr>
            <a:endParaRPr lang="el-GR" sz="2400" dirty="0" smtClean="0"/>
          </a:p>
          <a:p>
            <a:pPr eaLnBrk="1" hangingPunct="1">
              <a:lnSpc>
                <a:spcPct val="150000"/>
              </a:lnSpc>
              <a:buFont typeface="Wingdings 2" pitchFamily="18" charset="2"/>
              <a:buNone/>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2</a:t>
            </a:fld>
            <a:endParaRPr lang="el-GR">
              <a:solidFill>
                <a:prstClr val="black"/>
              </a:solidFill>
            </a:endParaRPr>
          </a:p>
        </p:txBody>
      </p:sp>
    </p:spTree>
    <p:extLst>
      <p:ext uri="{BB962C8B-B14F-4D97-AF65-F5344CB8AC3E}">
        <p14:creationId xmlns:p14="http://schemas.microsoft.com/office/powerpoint/2010/main" val="26401907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27914892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endParaRPr lang="en-US" sz="1400" dirty="0" smtClean="0">
              <a:solidFill>
                <a:prstClr val="black">
                  <a:lumMod val="75000"/>
                  <a:lumOff val="25000"/>
                </a:prstClr>
              </a:solidFill>
              <a:latin typeface="Calibri"/>
            </a:endParaRPr>
          </a:p>
          <a:p>
            <a:r>
              <a:rPr lang="el-GR" sz="1400" dirty="0">
                <a:solidFill>
                  <a:prstClr val="black">
                    <a:lumMod val="75000"/>
                    <a:lumOff val="25000"/>
                  </a:prstClr>
                </a:solidFill>
                <a:latin typeface="Calibri"/>
              </a:rPr>
              <a:t>και διάθεση του έργου ή του παράγωγου αυτού με την ίδια </a:t>
            </a:r>
            <a:r>
              <a:rPr lang="el-GR" sz="1400" dirty="0" smtClean="0">
                <a:solidFill>
                  <a:prstClr val="black">
                    <a:lumMod val="75000"/>
                    <a:lumOff val="25000"/>
                  </a:prstClr>
                </a:solidFill>
                <a:latin typeface="Calibri"/>
              </a:rPr>
              <a:t>άδεια</a:t>
            </a:r>
            <a:r>
              <a:rPr lang="en-US" sz="1400" dirty="0" smtClean="0">
                <a:solidFill>
                  <a:prstClr val="black">
                    <a:lumMod val="75000"/>
                    <a:lumOff val="25000"/>
                  </a:prstClr>
                </a:solidFill>
                <a:latin typeface="Calibri"/>
              </a:rPr>
              <a:t>.</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9648960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245562928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3832854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pPr algn="ctr" eaLnBrk="1" hangingPunct="1"/>
            <a:r>
              <a:rPr lang="el-GR" dirty="0" smtClean="0"/>
              <a:t>Δοκιμασία  </a:t>
            </a:r>
            <a:r>
              <a:rPr lang="el-GR" dirty="0" err="1" smtClean="0"/>
              <a:t>Allen</a:t>
            </a:r>
            <a:endParaRPr lang="el-GR" dirty="0" smtClean="0"/>
          </a:p>
        </p:txBody>
      </p:sp>
      <p:sp>
        <p:nvSpPr>
          <p:cNvPr id="5" name="Line 12"/>
          <p:cNvSpPr>
            <a:spLocks noChangeShapeType="1"/>
          </p:cNvSpPr>
          <p:nvPr/>
        </p:nvSpPr>
        <p:spPr bwMode="auto">
          <a:xfrm>
            <a:off x="304799"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
        <p:nvSpPr>
          <p:cNvPr id="6147" name="Content Placeholder 2"/>
          <p:cNvSpPr>
            <a:spLocks noGrp="1"/>
          </p:cNvSpPr>
          <p:nvPr>
            <p:ph idx="1"/>
          </p:nvPr>
        </p:nvSpPr>
        <p:spPr>
          <a:xfrm>
            <a:off x="457199" y="1196752"/>
            <a:ext cx="8381999" cy="5040560"/>
          </a:xfrm>
        </p:spPr>
        <p:txBody>
          <a:bodyPr>
            <a:normAutofit/>
          </a:bodyPr>
          <a:lstStyle/>
          <a:p>
            <a:pPr eaLnBrk="1" hangingPunct="1">
              <a:buFont typeface="Wingdings 2" pitchFamily="18" charset="2"/>
              <a:buNone/>
            </a:pPr>
            <a:r>
              <a:rPr lang="el-GR" sz="2400" dirty="0" smtClean="0"/>
              <a:t>	</a:t>
            </a:r>
          </a:p>
          <a:p>
            <a:pPr eaLnBrk="1" hangingPunct="1">
              <a:lnSpc>
                <a:spcPct val="150000"/>
              </a:lnSpc>
              <a:buClr>
                <a:srgbClr val="800000"/>
              </a:buClr>
              <a:buFont typeface="Wingdings" pitchFamily="2" charset="2"/>
              <a:buChar char="Ø"/>
            </a:pPr>
            <a:r>
              <a:rPr lang="el-GR" sz="2400" dirty="0" smtClean="0"/>
              <a:t>Ελέγχει την αιμάτωση της ωλένιας αρτηρίας. Συμπιέζεται η ωλένια και η </a:t>
            </a:r>
            <a:r>
              <a:rPr lang="el-GR" sz="2400" dirty="0" err="1" smtClean="0"/>
              <a:t>κερκιδική</a:t>
            </a:r>
            <a:r>
              <a:rPr lang="el-GR" sz="2400" dirty="0" smtClean="0"/>
              <a:t> αρτηρία, ενώ ο ασθενής κάμπτει επανειλημμένα τα δάκτυλα. Όταν αρθεί η πίεση στην ωλένια και υπάρχει απόφραξη, το χέρι εμφανίζει ωχρή χροιά και όχι το φυσιολογικό του χρώμα</a:t>
            </a:r>
            <a:r>
              <a:rPr lang="en-US" sz="2400" smtClean="0"/>
              <a:t>.</a:t>
            </a:r>
            <a:endParaRPr lang="el-GR" sz="2400" dirty="0" smtClean="0"/>
          </a:p>
          <a:p>
            <a:pPr eaLnBrk="1" hangingPunct="1">
              <a:buFont typeface="Wingdings 2" pitchFamily="18" charset="2"/>
              <a:buNone/>
            </a:pPr>
            <a:endParaRPr lang="el-GR" sz="2400" dirty="0" smtClean="0"/>
          </a:p>
          <a:p>
            <a:pPr eaLnBrk="1" hangingPunct="1">
              <a:lnSpc>
                <a:spcPct val="150000"/>
              </a:lnSpc>
              <a:buFont typeface="Wingdings 2" pitchFamily="18" charset="2"/>
              <a:buNone/>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3</a:t>
            </a:fld>
            <a:endParaRPr lang="el-GR">
              <a:solidFill>
                <a:prstClr val="black"/>
              </a:solidFill>
            </a:endParaRPr>
          </a:p>
        </p:txBody>
      </p:sp>
    </p:spTree>
    <p:extLst>
      <p:ext uri="{BB962C8B-B14F-4D97-AF65-F5344CB8AC3E}">
        <p14:creationId xmlns:p14="http://schemas.microsoft.com/office/powerpoint/2010/main" val="285628258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a:bodyPr>
          <a:lstStyle/>
          <a:p>
            <a:pPr algn="ctr" eaLnBrk="1" hangingPunct="1"/>
            <a:r>
              <a:rPr lang="el-GR" dirty="0" smtClean="0"/>
              <a:t>Δοκιμασία </a:t>
            </a:r>
            <a:r>
              <a:rPr lang="en-US" dirty="0" err="1" smtClean="0"/>
              <a:t>Buerger</a:t>
            </a:r>
            <a:r>
              <a:rPr lang="el-GR" dirty="0" smtClean="0"/>
              <a:t>  </a:t>
            </a:r>
          </a:p>
        </p:txBody>
      </p:sp>
      <p:sp>
        <p:nvSpPr>
          <p:cNvPr id="7171" name="Content Placeholder 2"/>
          <p:cNvSpPr>
            <a:spLocks noGrp="1"/>
          </p:cNvSpPr>
          <p:nvPr>
            <p:ph idx="1"/>
          </p:nvPr>
        </p:nvSpPr>
        <p:spPr>
          <a:xfrm>
            <a:off x="457199" y="1196752"/>
            <a:ext cx="8381999" cy="5040560"/>
          </a:xfrm>
        </p:spPr>
        <p:txBody>
          <a:bodyPr>
            <a:normAutofit/>
          </a:bodyPr>
          <a:lstStyle/>
          <a:p>
            <a:pPr marL="0" eaLnBrk="1" hangingPunct="1">
              <a:lnSpc>
                <a:spcPct val="150000"/>
              </a:lnSpc>
              <a:buFont typeface="Wingdings 2" pitchFamily="18" charset="2"/>
              <a:buNone/>
            </a:pPr>
            <a:endParaRPr lang="el-GR" sz="2400" dirty="0" smtClean="0"/>
          </a:p>
          <a:p>
            <a:pPr eaLnBrk="1" hangingPunct="1">
              <a:lnSpc>
                <a:spcPct val="150000"/>
              </a:lnSpc>
              <a:buFont typeface="Wingdings" pitchFamily="2" charset="2"/>
              <a:buChar char="Ø"/>
            </a:pPr>
            <a:r>
              <a:rPr lang="el-GR" sz="2400" dirty="0" smtClean="0"/>
              <a:t>Από ύπτια κατάκλιση, κάμψη ισχίου 45 μοίρες. Με περιορισμένη αιμάτωση το χρώμα του άκρου γίνεται λευκό. Στη συνέχεια, το άκρο κρέμεται από το κρεβάτι και ο ασθενής είναι στην καθιστή θέση. Φυσιολογικά το άκρο εμφανίζει ρόδινη χροιά, ενώ σε απόφραξη γίνεται </a:t>
            </a:r>
            <a:r>
              <a:rPr lang="el-GR" sz="2400" dirty="0" err="1" smtClean="0"/>
              <a:t>κυανωτικό</a:t>
            </a:r>
            <a:r>
              <a:rPr lang="el-GR" sz="2400" dirty="0" smtClean="0"/>
              <a:t>.</a:t>
            </a:r>
          </a:p>
          <a:p>
            <a:pPr eaLnBrk="1" hangingPunct="1">
              <a:buFont typeface="Wingdings 2" pitchFamily="18" charset="2"/>
              <a:buNone/>
            </a:pPr>
            <a:endParaRPr lang="el-GR" sz="2400" dirty="0" smtClean="0"/>
          </a:p>
          <a:p>
            <a:pPr eaLnBrk="1" hangingPunct="1">
              <a:lnSpc>
                <a:spcPct val="150000"/>
              </a:lnSpc>
              <a:buFont typeface="Wingdings 2" pitchFamily="18" charset="2"/>
              <a:buNone/>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4</a:t>
            </a:fld>
            <a:endParaRPr lang="el-GR">
              <a:solidFill>
                <a:prstClr val="black"/>
              </a:solidFill>
            </a:endParaRPr>
          </a:p>
        </p:txBody>
      </p:sp>
      <p:sp>
        <p:nvSpPr>
          <p:cNvPr id="6" name="Line 12"/>
          <p:cNvSpPr>
            <a:spLocks noChangeShapeType="1"/>
          </p:cNvSpPr>
          <p:nvPr/>
        </p:nvSpPr>
        <p:spPr bwMode="auto">
          <a:xfrm>
            <a:off x="304799"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Tree>
    <p:extLst>
      <p:ext uri="{BB962C8B-B14F-4D97-AF65-F5344CB8AC3E}">
        <p14:creationId xmlns:p14="http://schemas.microsoft.com/office/powerpoint/2010/main" val="13299568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normAutofit/>
          </a:bodyPr>
          <a:lstStyle/>
          <a:p>
            <a:pPr algn="ctr" eaLnBrk="1" hangingPunct="1"/>
            <a:r>
              <a:rPr lang="el-GR" dirty="0" smtClean="0"/>
              <a:t>Δοκιμασία </a:t>
            </a:r>
            <a:r>
              <a:rPr lang="el-GR" dirty="0" err="1" smtClean="0"/>
              <a:t>Ratschow</a:t>
            </a:r>
            <a:r>
              <a:rPr lang="el-GR" dirty="0" smtClean="0"/>
              <a:t>  </a:t>
            </a:r>
          </a:p>
        </p:txBody>
      </p:sp>
      <p:sp>
        <p:nvSpPr>
          <p:cNvPr id="8195" name="Content Placeholder 2"/>
          <p:cNvSpPr>
            <a:spLocks noGrp="1"/>
          </p:cNvSpPr>
          <p:nvPr>
            <p:ph idx="1"/>
          </p:nvPr>
        </p:nvSpPr>
        <p:spPr/>
        <p:txBody>
          <a:bodyPr>
            <a:noAutofit/>
          </a:bodyPr>
          <a:lstStyle/>
          <a:p>
            <a:pPr marL="0" eaLnBrk="1" hangingPunct="1">
              <a:lnSpc>
                <a:spcPct val="150000"/>
              </a:lnSpc>
              <a:buFont typeface="Wingdings 2" pitchFamily="18" charset="2"/>
              <a:buNone/>
            </a:pPr>
            <a:endParaRPr lang="el-GR" sz="2400" dirty="0" smtClean="0"/>
          </a:p>
          <a:p>
            <a:pPr eaLnBrk="1" hangingPunct="1">
              <a:lnSpc>
                <a:spcPct val="150000"/>
              </a:lnSpc>
              <a:buClr>
                <a:srgbClr val="800000"/>
              </a:buClr>
              <a:buFont typeface="Wingdings" pitchFamily="2" charset="2"/>
              <a:buChar char="Ø"/>
            </a:pPr>
            <a:r>
              <a:rPr lang="el-GR" sz="2400" dirty="0" smtClean="0"/>
              <a:t>Αξιολογεί την παράπλευρη κυκλοφορία. Από ύπτια κατάκλιση κάνουμε κάμψη ισχίου και δίνουμε κινήσεις ποδοκνημικής. Από καθιστή θέση, το πόδι κρέμεται στην άκρη του κρεβατιού και σε παθολογική κατάσταση εμφανίζεται μϋικό άλγος και έντονη ωχρότητα.</a:t>
            </a:r>
          </a:p>
          <a:p>
            <a:pPr eaLnBrk="1" hangingPunct="1">
              <a:lnSpc>
                <a:spcPct val="150000"/>
              </a:lnSpc>
              <a:buFont typeface="Wingdings 2" pitchFamily="18" charset="2"/>
              <a:buNone/>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5</a:t>
            </a:fld>
            <a:endParaRPr lang="el-GR">
              <a:solidFill>
                <a:prstClr val="black"/>
              </a:solidFill>
            </a:endParaRPr>
          </a:p>
        </p:txBody>
      </p:sp>
      <p:sp>
        <p:nvSpPr>
          <p:cNvPr id="6" name="Line 12"/>
          <p:cNvSpPr>
            <a:spLocks noChangeShapeType="1"/>
          </p:cNvSpPr>
          <p:nvPr/>
        </p:nvSpPr>
        <p:spPr bwMode="auto">
          <a:xfrm>
            <a:off x="304799" y="1124744"/>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Tree>
    <p:extLst>
      <p:ext uri="{BB962C8B-B14F-4D97-AF65-F5344CB8AC3E}">
        <p14:creationId xmlns:p14="http://schemas.microsoft.com/office/powerpoint/2010/main" val="37807505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normAutofit/>
          </a:bodyPr>
          <a:lstStyle/>
          <a:p>
            <a:pPr algn="ctr" eaLnBrk="1" hangingPunct="1"/>
            <a:r>
              <a:rPr lang="el-GR" dirty="0" smtClean="0"/>
              <a:t>Στόχοι του Προγράμματος</a:t>
            </a:r>
          </a:p>
        </p:txBody>
      </p:sp>
      <p:sp>
        <p:nvSpPr>
          <p:cNvPr id="5" name="Line 12"/>
          <p:cNvSpPr>
            <a:spLocks noChangeShapeType="1"/>
          </p:cNvSpPr>
          <p:nvPr/>
        </p:nvSpPr>
        <p:spPr bwMode="auto">
          <a:xfrm>
            <a:off x="304799" y="1196752"/>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
        <p:nvSpPr>
          <p:cNvPr id="9219" name="Content Placeholder 2"/>
          <p:cNvSpPr>
            <a:spLocks noGrp="1"/>
          </p:cNvSpPr>
          <p:nvPr>
            <p:ph idx="1"/>
          </p:nvPr>
        </p:nvSpPr>
        <p:spPr/>
        <p:txBody>
          <a:bodyPr>
            <a:normAutofit/>
          </a:bodyPr>
          <a:lstStyle/>
          <a:p>
            <a:pPr eaLnBrk="1" hangingPunct="1">
              <a:lnSpc>
                <a:spcPct val="150000"/>
              </a:lnSpc>
            </a:pPr>
            <a:endParaRPr lang="el-GR" sz="2400" dirty="0" smtClean="0"/>
          </a:p>
          <a:p>
            <a:pPr eaLnBrk="1" hangingPunct="1">
              <a:lnSpc>
                <a:spcPct val="150000"/>
              </a:lnSpc>
              <a:buClr>
                <a:srgbClr val="800000"/>
              </a:buClr>
              <a:buFont typeface="Wingdings" pitchFamily="2" charset="2"/>
              <a:buChar char="§"/>
            </a:pPr>
            <a:r>
              <a:rPr lang="el-GR" sz="2400" dirty="0" smtClean="0"/>
              <a:t>Βελτίωση της τροφικότητας των ιστών,</a:t>
            </a:r>
          </a:p>
          <a:p>
            <a:pPr eaLnBrk="1" hangingPunct="1">
              <a:lnSpc>
                <a:spcPct val="150000"/>
              </a:lnSpc>
              <a:buClr>
                <a:srgbClr val="800000"/>
              </a:buClr>
              <a:buFont typeface="Wingdings" pitchFamily="2" charset="2"/>
              <a:buChar char="§"/>
            </a:pPr>
            <a:endParaRPr lang="el-GR" sz="2400" dirty="0" smtClean="0"/>
          </a:p>
          <a:p>
            <a:pPr eaLnBrk="1" hangingPunct="1">
              <a:lnSpc>
                <a:spcPct val="150000"/>
              </a:lnSpc>
              <a:buClr>
                <a:srgbClr val="800000"/>
              </a:buClr>
              <a:buFont typeface="Wingdings" pitchFamily="2" charset="2"/>
              <a:buChar char="§"/>
            </a:pPr>
            <a:r>
              <a:rPr lang="el-GR" sz="2400" dirty="0" smtClean="0"/>
              <a:t>Ενεργοποίηση της κυκλοφορίας των τριχοειδών,</a:t>
            </a:r>
          </a:p>
          <a:p>
            <a:pPr eaLnBrk="1" hangingPunct="1">
              <a:lnSpc>
                <a:spcPct val="150000"/>
              </a:lnSpc>
              <a:buClr>
                <a:srgbClr val="800000"/>
              </a:buClr>
              <a:buFont typeface="Wingdings" pitchFamily="2" charset="2"/>
              <a:buChar char="§"/>
            </a:pPr>
            <a:endParaRPr lang="el-GR" sz="2400" dirty="0" smtClean="0"/>
          </a:p>
          <a:p>
            <a:pPr eaLnBrk="1" hangingPunct="1">
              <a:lnSpc>
                <a:spcPct val="150000"/>
              </a:lnSpc>
              <a:buClr>
                <a:srgbClr val="800000"/>
              </a:buClr>
              <a:buFont typeface="Wingdings" pitchFamily="2" charset="2"/>
              <a:buChar char="§"/>
            </a:pPr>
            <a:r>
              <a:rPr lang="el-GR" sz="2400" dirty="0" smtClean="0"/>
              <a:t>Δημιουργία παράπλευρης κυκλοφορίας.</a:t>
            </a:r>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6</a:t>
            </a:fld>
            <a:endParaRPr lang="el-GR">
              <a:solidFill>
                <a:prstClr val="black"/>
              </a:solidFill>
            </a:endParaRPr>
          </a:p>
        </p:txBody>
      </p:sp>
    </p:spTree>
    <p:extLst>
      <p:ext uri="{BB962C8B-B14F-4D97-AF65-F5344CB8AC3E}">
        <p14:creationId xmlns:p14="http://schemas.microsoft.com/office/powerpoint/2010/main" val="173124215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0" y="116632"/>
            <a:ext cx="9144000" cy="908720"/>
          </a:xfrm>
        </p:spPr>
        <p:txBody>
          <a:bodyPr>
            <a:normAutofit/>
          </a:bodyPr>
          <a:lstStyle/>
          <a:p>
            <a:r>
              <a:rPr lang="el-GR" dirty="0" smtClean="0"/>
              <a:t>Τύποι Ασκήσεων που Συνιστώνται </a:t>
            </a:r>
            <a:r>
              <a:rPr lang="el-GR" sz="2800" dirty="0" smtClean="0">
                <a:effectLst/>
              </a:rPr>
              <a:t>[</a:t>
            </a:r>
            <a:r>
              <a:rPr lang="en-US" sz="2800" dirty="0" smtClean="0">
                <a:effectLst/>
              </a:rPr>
              <a:t>1/2</a:t>
            </a:r>
            <a:r>
              <a:rPr lang="el-GR" sz="2800" dirty="0" smtClean="0">
                <a:effectLst/>
              </a:rPr>
              <a:t>]</a:t>
            </a:r>
            <a:endParaRPr lang="el-GR" sz="2800" dirty="0" smtClean="0"/>
          </a:p>
        </p:txBody>
      </p:sp>
      <p:sp>
        <p:nvSpPr>
          <p:cNvPr id="5" name="Line 12"/>
          <p:cNvSpPr>
            <a:spLocks noChangeShapeType="1"/>
          </p:cNvSpPr>
          <p:nvPr/>
        </p:nvSpPr>
        <p:spPr bwMode="auto">
          <a:xfrm>
            <a:off x="304799" y="1196752"/>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
        <p:nvSpPr>
          <p:cNvPr id="10243" name="Content Placeholder 2"/>
          <p:cNvSpPr>
            <a:spLocks noGrp="1"/>
          </p:cNvSpPr>
          <p:nvPr>
            <p:ph idx="1"/>
          </p:nvPr>
        </p:nvSpPr>
        <p:spPr>
          <a:xfrm>
            <a:off x="518864" y="1340768"/>
            <a:ext cx="8229600" cy="5040560"/>
          </a:xfrm>
        </p:spPr>
        <p:txBody>
          <a:bodyPr>
            <a:normAutofit/>
          </a:bodyPr>
          <a:lstStyle/>
          <a:p>
            <a:pPr eaLnBrk="1" hangingPunct="1"/>
            <a:endParaRPr lang="el-GR" sz="2400" dirty="0" smtClean="0"/>
          </a:p>
          <a:p>
            <a:pPr eaLnBrk="1" hangingPunct="1">
              <a:buClr>
                <a:srgbClr val="800000"/>
              </a:buClr>
              <a:buFont typeface="Wingdings" pitchFamily="2" charset="2"/>
              <a:buChar char="§"/>
            </a:pPr>
            <a:r>
              <a:rPr lang="el-GR" sz="2400" dirty="0" smtClean="0"/>
              <a:t>Βάδιση σε διάδρομο (υπάρχει πιο εύκολος έλεγχος),</a:t>
            </a:r>
          </a:p>
          <a:p>
            <a:pPr eaLnBrk="1" hangingPunct="1">
              <a:buClr>
                <a:srgbClr val="800000"/>
              </a:buClr>
              <a:buFont typeface="Wingdings" pitchFamily="2" charset="2"/>
              <a:buChar char="§"/>
            </a:pPr>
            <a:endParaRPr lang="el-GR" sz="2400" dirty="0" smtClean="0"/>
          </a:p>
          <a:p>
            <a:pPr eaLnBrk="1" hangingPunct="1">
              <a:buClr>
                <a:srgbClr val="800000"/>
              </a:buClr>
              <a:buFont typeface="Wingdings" pitchFamily="2" charset="2"/>
              <a:buChar char="§"/>
            </a:pPr>
            <a:r>
              <a:rPr lang="el-GR" sz="2400" dirty="0" smtClean="0"/>
              <a:t>Ασκήσεις </a:t>
            </a:r>
            <a:r>
              <a:rPr lang="el-GR" sz="2400" dirty="0" err="1" smtClean="0"/>
              <a:t>Buerger</a:t>
            </a:r>
            <a:r>
              <a:rPr lang="el-GR" sz="2400" dirty="0" smtClean="0"/>
              <a:t> </a:t>
            </a:r>
            <a:r>
              <a:rPr lang="en-US" sz="2400" dirty="0" smtClean="0"/>
              <a:t>(</a:t>
            </a:r>
            <a:r>
              <a:rPr lang="el-GR" sz="2400" dirty="0" smtClean="0"/>
              <a:t>με πολλές επαναλήψεις),</a:t>
            </a:r>
          </a:p>
          <a:p>
            <a:pPr eaLnBrk="1" hangingPunct="1">
              <a:buClr>
                <a:srgbClr val="800000"/>
              </a:buClr>
              <a:buFont typeface="Wingdings" pitchFamily="2" charset="2"/>
              <a:buChar char="§"/>
            </a:pPr>
            <a:endParaRPr lang="el-GR" sz="2400" dirty="0" smtClean="0"/>
          </a:p>
          <a:p>
            <a:pPr eaLnBrk="1" hangingPunct="1">
              <a:buClr>
                <a:srgbClr val="800000"/>
              </a:buClr>
              <a:buFont typeface="Wingdings" pitchFamily="2" charset="2"/>
              <a:buChar char="§"/>
            </a:pPr>
            <a:r>
              <a:rPr lang="el-GR" sz="2400" dirty="0" smtClean="0"/>
              <a:t>Εργομετρικό ποδήλατο (με ήπια ένταση),</a:t>
            </a:r>
          </a:p>
          <a:p>
            <a:pPr eaLnBrk="1" hangingPunct="1">
              <a:buClr>
                <a:srgbClr val="800000"/>
              </a:buClr>
              <a:buFont typeface="Wingdings" pitchFamily="2" charset="2"/>
              <a:buChar char="§"/>
            </a:pPr>
            <a:endParaRPr lang="el-GR" sz="2400" dirty="0" smtClean="0"/>
          </a:p>
          <a:p>
            <a:pPr eaLnBrk="1" hangingPunct="1">
              <a:buClr>
                <a:srgbClr val="800000"/>
              </a:buClr>
              <a:buFont typeface="Wingdings" pitchFamily="2" charset="2"/>
              <a:buChar char="§"/>
            </a:pPr>
            <a:r>
              <a:rPr lang="el-GR" sz="2400" dirty="0" smtClean="0"/>
              <a:t>Ασκήσεις </a:t>
            </a:r>
            <a:r>
              <a:rPr lang="el-GR" sz="2400" dirty="0" err="1" smtClean="0"/>
              <a:t>Wisham</a:t>
            </a:r>
            <a:r>
              <a:rPr lang="el-GR" sz="2400" dirty="0" smtClean="0"/>
              <a:t> </a:t>
            </a:r>
            <a:r>
              <a:rPr lang="en-US" sz="2400" dirty="0" smtClean="0"/>
              <a:t>(</a:t>
            </a:r>
            <a:r>
              <a:rPr lang="el-GR" sz="2400" dirty="0" smtClean="0"/>
              <a:t>ενεργητική άσκηση με εναλλαγή ασκήσεων αντίστασης).</a:t>
            </a:r>
          </a:p>
          <a:p>
            <a:pPr eaLnBrk="1" hangingPunct="1"/>
            <a:endParaRPr lang="el-GR" sz="2400" dirty="0" smtClean="0"/>
          </a:p>
          <a:p>
            <a:pPr eaLnBrk="1" hangingPunct="1">
              <a:lnSpc>
                <a:spcPct val="150000"/>
              </a:lnSpc>
              <a:buFont typeface="Wingdings 2" pitchFamily="18" charset="2"/>
              <a:buNone/>
            </a:pPr>
            <a:endParaRPr lang="el-GR" sz="2400" dirty="0" smtClean="0"/>
          </a:p>
        </p:txBody>
      </p:sp>
      <p:sp>
        <p:nvSpPr>
          <p:cNvPr id="2" name="Θέση αριθμού διαφάνειας 1"/>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7</a:t>
            </a:fld>
            <a:endParaRPr lang="el-GR">
              <a:solidFill>
                <a:prstClr val="black"/>
              </a:solidFill>
            </a:endParaRPr>
          </a:p>
        </p:txBody>
      </p:sp>
    </p:spTree>
    <p:extLst>
      <p:ext uri="{BB962C8B-B14F-4D97-AF65-F5344CB8AC3E}">
        <p14:creationId xmlns:p14="http://schemas.microsoft.com/office/powerpoint/2010/main" val="29887722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a:xfrm>
            <a:off x="0" y="116632"/>
            <a:ext cx="9144000" cy="908720"/>
          </a:xfrm>
        </p:spPr>
        <p:txBody>
          <a:bodyPr>
            <a:normAutofit/>
          </a:bodyPr>
          <a:lstStyle/>
          <a:p>
            <a:r>
              <a:rPr lang="el-GR" dirty="0"/>
              <a:t>Τύποι Ασκήσεων που σ</a:t>
            </a:r>
            <a:r>
              <a:rPr lang="el-GR" dirty="0" smtClean="0"/>
              <a:t>υνιστώνται </a:t>
            </a:r>
            <a:r>
              <a:rPr lang="el-GR" sz="2800" dirty="0" smtClean="0">
                <a:effectLst/>
              </a:rPr>
              <a:t>[</a:t>
            </a:r>
            <a:r>
              <a:rPr lang="en-US" sz="2800" dirty="0" smtClean="0">
                <a:effectLst/>
              </a:rPr>
              <a:t>2/2</a:t>
            </a:r>
            <a:r>
              <a:rPr lang="el-GR" sz="2800" dirty="0" smtClean="0">
                <a:effectLst/>
              </a:rPr>
              <a:t>]</a:t>
            </a:r>
            <a:endParaRPr lang="el-GR" sz="2800" dirty="0">
              <a:effectLst/>
            </a:endParaRPr>
          </a:p>
        </p:txBody>
      </p:sp>
      <p:sp>
        <p:nvSpPr>
          <p:cNvPr id="5" name="Line 12"/>
          <p:cNvSpPr>
            <a:spLocks noChangeShapeType="1"/>
          </p:cNvSpPr>
          <p:nvPr/>
        </p:nvSpPr>
        <p:spPr bwMode="auto">
          <a:xfrm>
            <a:off x="304799" y="1196752"/>
            <a:ext cx="8534400" cy="0"/>
          </a:xfrm>
          <a:prstGeom prst="line">
            <a:avLst/>
          </a:prstGeom>
          <a:noFill/>
          <a:ln w="28575">
            <a:solidFill>
              <a:sysClr val="windowText" lastClr="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107763" dir="2700000" algn="ctr" rotWithShape="0">
                    <a:schemeClr val="bg2"/>
                  </a:outerShdw>
                </a:effectLst>
              </a14:hiddenEffects>
            </a:ext>
          </a:extLst>
        </p:spPr>
        <p:txBody>
          <a:bodyPr wrap="none"/>
          <a:lstStyle/>
          <a:p>
            <a:pPr fontAlgn="auto">
              <a:spcBef>
                <a:spcPts val="0"/>
              </a:spcBef>
              <a:spcAft>
                <a:spcPts val="0"/>
              </a:spcAft>
              <a:defRPr/>
            </a:pPr>
            <a:endParaRPr lang="el-GR" kern="0" smtClean="0">
              <a:solidFill>
                <a:prstClr val="black"/>
              </a:solidFill>
              <a:latin typeface="Calibri"/>
            </a:endParaRPr>
          </a:p>
        </p:txBody>
      </p:sp>
      <p:sp>
        <p:nvSpPr>
          <p:cNvPr id="11267" name="Content Placeholder 2"/>
          <p:cNvSpPr>
            <a:spLocks noGrp="1"/>
          </p:cNvSpPr>
          <p:nvPr>
            <p:ph idx="1"/>
          </p:nvPr>
        </p:nvSpPr>
        <p:spPr/>
        <p:txBody>
          <a:bodyPr>
            <a:normAutofit lnSpcReduction="10000"/>
          </a:bodyPr>
          <a:lstStyle/>
          <a:p>
            <a:pPr eaLnBrk="1" hangingPunct="1"/>
            <a:endParaRPr lang="el-GR" sz="2400" dirty="0" smtClean="0"/>
          </a:p>
          <a:p>
            <a:pPr eaLnBrk="1" hangingPunct="1">
              <a:buClr>
                <a:srgbClr val="800000"/>
              </a:buClr>
              <a:buFont typeface="Wingdings" pitchFamily="2" charset="2"/>
              <a:buChar char="§"/>
            </a:pPr>
            <a:r>
              <a:rPr lang="el-GR" sz="2400" dirty="0" smtClean="0"/>
              <a:t>Συνδυασμός βάδισης με ασκήσεις ενδυνάμωσης</a:t>
            </a:r>
            <a:endParaRPr lang="en-US" sz="2400" dirty="0" smtClean="0"/>
          </a:p>
          <a:p>
            <a:pPr eaLnBrk="1" hangingPunct="1">
              <a:buClr>
                <a:srgbClr val="800000"/>
              </a:buClr>
              <a:buFont typeface="Wingdings" pitchFamily="2" charset="2"/>
              <a:buChar char="§"/>
            </a:pPr>
            <a:endParaRPr lang="en-US" sz="2400" dirty="0" smtClean="0"/>
          </a:p>
          <a:p>
            <a:pPr eaLnBrk="1" hangingPunct="1">
              <a:lnSpc>
                <a:spcPct val="10000"/>
              </a:lnSpc>
              <a:spcAft>
                <a:spcPts val="600"/>
              </a:spcAft>
              <a:buFont typeface="Wingdings 2" pitchFamily="18" charset="2"/>
              <a:buNone/>
            </a:pPr>
            <a:r>
              <a:rPr lang="en-US" sz="2400" dirty="0" smtClean="0"/>
              <a:t>	</a:t>
            </a:r>
            <a:r>
              <a:rPr lang="el-GR" sz="2400" dirty="0" smtClean="0"/>
              <a:t>Δηλαδή:</a:t>
            </a:r>
          </a:p>
          <a:p>
            <a:pPr marL="1792288" lvl="4" indent="-354013">
              <a:spcAft>
                <a:spcPts val="600"/>
              </a:spcAft>
              <a:buFont typeface="Calibri" pitchFamily="34" charset="0"/>
              <a:buChar char="‒"/>
            </a:pPr>
            <a:r>
              <a:rPr lang="el-GR" sz="2400" dirty="0" smtClean="0"/>
              <a:t>Ανέβασμα σκάλας με μέτριο σκαλοπάτι,</a:t>
            </a:r>
          </a:p>
          <a:p>
            <a:pPr marL="1792288" lvl="4" indent="-354013">
              <a:spcAft>
                <a:spcPts val="600"/>
              </a:spcAft>
              <a:buFont typeface="Calibri" pitchFamily="34" charset="0"/>
              <a:buChar char="‒"/>
            </a:pPr>
            <a:r>
              <a:rPr lang="el-GR" sz="2400" dirty="0" smtClean="0"/>
              <a:t>Ανέβασμα σκάλας με μεγαλύτερο σκαλοπάτι,</a:t>
            </a:r>
          </a:p>
          <a:p>
            <a:pPr marL="1792288" lvl="4" indent="-354013">
              <a:spcAft>
                <a:spcPts val="600"/>
              </a:spcAft>
              <a:buFont typeface="Calibri" pitchFamily="34" charset="0"/>
              <a:buChar char="‒"/>
            </a:pPr>
            <a:r>
              <a:rPr lang="el-GR" sz="2400" dirty="0" smtClean="0"/>
              <a:t>Βάδιση στα δάκτυλα του ποδιού,</a:t>
            </a:r>
          </a:p>
          <a:p>
            <a:pPr marL="1792288" lvl="4" indent="-354013">
              <a:spcAft>
                <a:spcPts val="600"/>
              </a:spcAft>
              <a:buFont typeface="Calibri" pitchFamily="34" charset="0"/>
              <a:buChar char="‒"/>
            </a:pPr>
            <a:r>
              <a:rPr lang="el-GR" sz="2400" dirty="0" smtClean="0"/>
              <a:t>Ισορροπία στα δάκτυλα των δύο ποδιών,</a:t>
            </a:r>
          </a:p>
          <a:p>
            <a:pPr marL="1792288" lvl="4" indent="-354013">
              <a:spcAft>
                <a:spcPts val="600"/>
              </a:spcAft>
              <a:buFont typeface="Calibri" pitchFamily="34" charset="0"/>
              <a:buChar char="‒"/>
            </a:pPr>
            <a:r>
              <a:rPr lang="el-GR" sz="2400" dirty="0" smtClean="0"/>
              <a:t>Ισορροπία στα δάκτυλα του ενός ποδιού,</a:t>
            </a:r>
          </a:p>
          <a:p>
            <a:pPr marL="1792288" lvl="4" indent="-354013">
              <a:spcAft>
                <a:spcPts val="600"/>
              </a:spcAft>
              <a:buFont typeface="Calibri" pitchFamily="34" charset="0"/>
              <a:buChar char="‒"/>
            </a:pPr>
            <a:r>
              <a:rPr lang="el-GR" sz="2400" dirty="0" smtClean="0"/>
              <a:t>Κινήσεις ποδοκνημικής με ελαστικά.</a:t>
            </a:r>
          </a:p>
          <a:p>
            <a:pPr eaLnBrk="1" hangingPunct="1">
              <a:buFont typeface="Wingdings 2" pitchFamily="18" charset="2"/>
              <a:buNone/>
            </a:pPr>
            <a:r>
              <a:rPr lang="el-GR" sz="2400" dirty="0" smtClean="0"/>
              <a:t>		</a:t>
            </a:r>
          </a:p>
          <a:p>
            <a:pPr eaLnBrk="1" hangingPunct="1">
              <a:lnSpc>
                <a:spcPct val="150000"/>
              </a:lnSpc>
              <a:buFont typeface="Wingdings 2" pitchFamily="18" charset="2"/>
              <a:buNone/>
            </a:pPr>
            <a:endParaRPr lang="el-GR" sz="2400" dirty="0" smtClean="0"/>
          </a:p>
        </p:txBody>
      </p:sp>
      <p:sp>
        <p:nvSpPr>
          <p:cNvPr id="6" name="Ορθογώνιο 5"/>
          <p:cNvSpPr/>
          <p:nvPr/>
        </p:nvSpPr>
        <p:spPr>
          <a:xfrm>
            <a:off x="5836758" y="5733256"/>
            <a:ext cx="2191626" cy="400110"/>
          </a:xfrm>
          <a:prstGeom prst="rect">
            <a:avLst/>
          </a:prstGeom>
        </p:spPr>
        <p:txBody>
          <a:bodyPr wrap="none">
            <a:spAutoFit/>
          </a:bodyPr>
          <a:lstStyle/>
          <a:p>
            <a:r>
              <a:rPr lang="en-US" sz="2000" dirty="0" smtClean="0">
                <a:solidFill>
                  <a:srgbClr val="800000"/>
                </a:solidFill>
                <a:latin typeface="Arial Narrow" panose="020B0606020202030204" pitchFamily="34" charset="0"/>
              </a:rPr>
              <a:t>Cheetham</a:t>
            </a:r>
            <a:r>
              <a:rPr lang="el-GR" sz="2000" dirty="0" smtClean="0">
                <a:solidFill>
                  <a:srgbClr val="800000"/>
                </a:solidFill>
                <a:latin typeface="Arial Narrow" panose="020B0606020202030204" pitchFamily="34" charset="0"/>
              </a:rPr>
              <a:t> </a:t>
            </a:r>
            <a:r>
              <a:rPr lang="en-US" sz="2000" dirty="0" smtClean="0">
                <a:solidFill>
                  <a:srgbClr val="800000"/>
                </a:solidFill>
                <a:latin typeface="Arial Narrow" panose="020B0606020202030204" pitchFamily="34" charset="0"/>
              </a:rPr>
              <a:t>et al,</a:t>
            </a:r>
            <a:r>
              <a:rPr lang="el-GR" sz="2000" dirty="0" smtClean="0">
                <a:solidFill>
                  <a:srgbClr val="800000"/>
                </a:solidFill>
                <a:latin typeface="Arial Narrow" panose="020B0606020202030204" pitchFamily="34" charset="0"/>
              </a:rPr>
              <a:t> 2000</a:t>
            </a:r>
            <a:endParaRPr lang="el-GR" sz="2000" dirty="0">
              <a:solidFill>
                <a:srgbClr val="800000"/>
              </a:solidFill>
              <a:latin typeface="Arial Narrow" panose="020B0606020202030204" pitchFamily="34" charset="0"/>
            </a:endParaRP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8</a:t>
            </a:fld>
            <a:endParaRPr lang="el-GR" dirty="0">
              <a:solidFill>
                <a:prstClr val="black"/>
              </a:solidFill>
            </a:endParaRPr>
          </a:p>
        </p:txBody>
      </p:sp>
    </p:spTree>
    <p:extLst>
      <p:ext uri="{BB962C8B-B14F-4D97-AF65-F5344CB8AC3E}">
        <p14:creationId xmlns:p14="http://schemas.microsoft.com/office/powerpoint/2010/main" val="333286083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d355d865afe2d1bb2a23c3f3e54237776a58941d"/>
</p:tagLst>
</file>

<file path=ppt/theme/theme1.xml><?xml version="1.0" encoding="utf-8"?>
<a:theme xmlns:a="http://schemas.openxmlformats.org/drawingml/2006/main" name="1_OC_template_papathanasiou">
  <a:themeElements>
    <a:clrScheme name="Προσαρμοσμένο 11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C_template_papathanasi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C_template_papathanasiou">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122</TotalTime>
  <Words>2063</Words>
  <Application>Microsoft Office PowerPoint</Application>
  <PresentationFormat>Προβολή στην οθόνη (4:3)</PresentationFormat>
  <Paragraphs>250</Paragraphs>
  <Slides>33</Slides>
  <Notes>13</Notes>
  <HiddenSlides>0</HiddenSlides>
  <MMClips>0</MMClips>
  <ScaleCrop>false</ScaleCrop>
  <HeadingPairs>
    <vt:vector size="4" baseType="variant">
      <vt:variant>
        <vt:lpstr>Θέμα</vt:lpstr>
      </vt:variant>
      <vt:variant>
        <vt:i4>4</vt:i4>
      </vt:variant>
      <vt:variant>
        <vt:lpstr>Τίτλοι διαφανειών</vt:lpstr>
      </vt:variant>
      <vt:variant>
        <vt:i4>33</vt:i4>
      </vt:variant>
    </vt:vector>
  </HeadingPairs>
  <TitlesOfParts>
    <vt:vector size="37" baseType="lpstr">
      <vt:lpstr>1_OC_template_papathanasiou</vt:lpstr>
      <vt:lpstr>2_OC_template_papathanasiou</vt:lpstr>
      <vt:lpstr>3_OC_template_papathanasiou</vt:lpstr>
      <vt:lpstr>OC_template_updated</vt:lpstr>
      <vt:lpstr>Φυσικοθεραπεία Καρδιοαγγειακών Παθήσεων</vt:lpstr>
      <vt:lpstr>Λειτουργική Αξιολόγηση της Περιφερικής Αιμάτωσης</vt:lpstr>
      <vt:lpstr>Δοκιμασία Τριχοειδικής Πλήρωσης του Κάτω Άκρου</vt:lpstr>
      <vt:lpstr>Δοκιμασία  Allen</vt:lpstr>
      <vt:lpstr>Δοκιμασία Buerger  </vt:lpstr>
      <vt:lpstr>Δοκιμασία Ratschow  </vt:lpstr>
      <vt:lpstr>Στόχοι του Προγράμματος</vt:lpstr>
      <vt:lpstr>Τύποι Ασκήσεων που Συνιστώνται [1/2]</vt:lpstr>
      <vt:lpstr>Τύποι Ασκήσεων που συνιστώνται [2/2]</vt:lpstr>
      <vt:lpstr>Τί πρέπει να προσέξουμε [1/2]</vt:lpstr>
      <vt:lpstr>Τί πρέπει να προσέξουμε [2/2]</vt:lpstr>
      <vt:lpstr>Η Αξία ενός Οργανωμένου Προγράμματος Φυσικοθεραπείας</vt:lpstr>
      <vt:lpstr>Φλεβικές Θρομβώσεις - Μεταφλεβιτικό Σύνδρομο</vt:lpstr>
      <vt:lpstr>Προδιαθεσικοί Παράγοντες</vt:lpstr>
      <vt:lpstr>Βασικός Στόχος</vt:lpstr>
      <vt:lpstr>Αντιμετώπιση</vt:lpstr>
      <vt:lpstr>Μηχανικά μέσα</vt:lpstr>
      <vt:lpstr>Δράση Μηχανικών Μέσων</vt:lpstr>
      <vt:lpstr>Πλεονεκτήματα Μηχανικών Μέσων</vt:lpstr>
      <vt:lpstr>Αντιεμβολικές κάλτσες [1/2]</vt:lpstr>
      <vt:lpstr>Αντιεμβολικές κάλτσες [2/2]</vt:lpstr>
      <vt:lpstr>Θεματικές Ενότητες 8-13 Βιβλιογραφία [1/5]</vt:lpstr>
      <vt:lpstr>Θεματικές Ενότητες 8-13 Βιβλιογραφία [2/5]</vt:lpstr>
      <vt:lpstr>Θεματικές Ενότητες 8-13 Βιβλιογραφία [3/5]</vt:lpstr>
      <vt:lpstr>Θεματικές Ενότητες 8-13 Βιβλιογραφία [4/5]</vt:lpstr>
      <vt:lpstr>Θεματικές Ενότητες 8-13 Βιβλιογραφία [5/5]</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fkaram2</cp:lastModifiedBy>
  <cp:revision>45</cp:revision>
  <dcterms:created xsi:type="dcterms:W3CDTF">2013-03-04T13:35:19Z</dcterms:created>
  <dcterms:modified xsi:type="dcterms:W3CDTF">2015-12-02T13:53:32Z</dcterms:modified>
</cp:coreProperties>
</file>