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5"/>
  </p:notesMasterIdLst>
  <p:handoutMasterIdLst>
    <p:handoutMasterId r:id="rId46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57" r:id="rId39"/>
    <p:sldId id="262" r:id="rId40"/>
    <p:sldId id="264" r:id="rId41"/>
    <p:sldId id="265" r:id="rId42"/>
    <p:sldId id="266" r:id="rId43"/>
    <p:sldId id="261" r:id="rId44"/>
  </p:sldIdLst>
  <p:sldSz cx="9144000" cy="6858000" type="screen4x3"/>
  <p:notesSz cx="7104063" cy="10234613"/>
  <p:custDataLst>
    <p:tags r:id="rId4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59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67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243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76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17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46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56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2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616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821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0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200"/>
            </a:lvl2pPr>
            <a:lvl3pP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4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52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18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4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48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7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275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72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1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3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Jacopo_Werther" TargetMode="External"/><Relationship Id="rId4" Type="http://schemas.openxmlformats.org/officeDocument/2006/relationships/hyperlink" Target="http://commons.wikimedia.org/wiki/File:Beckman_Microfuge_18_laboratory_benchtop_centrifuge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/index.php?title=User:PRHaney&amp;action=edit&amp;redlink=1" TargetMode="External"/><Relationship Id="rId5" Type="http://schemas.openxmlformats.org/officeDocument/2006/relationships/hyperlink" Target="http://commons.wikimedia.org/wiki/File:Separatory_funnel_with_oil_and_colored_water.jpg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Pbroks13" TargetMode="External"/><Relationship Id="rId4" Type="http://schemas.openxmlformats.org/officeDocument/2006/relationships/hyperlink" Target="http://commons.wikimedia.org/wiki/File:Fractional_distillation_lab_apparatus.sv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Jacopo_Werther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commons.wikimedia.org/wiki/File:Crystallization_Ibuprofen_Salt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hyperlink" Target="http://commons.wikimedia.org/wiki/User:%C3%86var_Arnfj%C3%B6r%C3%B0_Bjarmason" TargetMode="External"/><Relationship Id="rId4" Type="http://schemas.openxmlformats.org/officeDocument/2006/relationships/hyperlink" Target="http://commons.wikimedia.org/wiki/File:Snow_crystallization_in_Akureyri_2005-02-26_19-03-37.jpe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simple.wikipedia.org/wiki/File:Chromatography_tank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TLC-Essential-Oils.jpg" TargetMode="External"/><Relationship Id="rId3" Type="http://schemas.openxmlformats.org/officeDocument/2006/relationships/image" Target="../media/image1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nowyowls" TargetMode="External"/><Relationship Id="rId4" Type="http://schemas.openxmlformats.org/officeDocument/2006/relationships/hyperlink" Target="http://commons.wikimedia.org/wiki/File:TLC_black_ink.jpg" TargetMode="External"/><Relationship Id="rId9" Type="http://schemas.openxmlformats.org/officeDocument/2006/relationships/hyperlink" Target="http://commons.wikimedia.org/wiki/User:Lukke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Gas_chromatograph.png" TargetMode="External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hyperlink" Target="http://commons.wikimedia.org/wiki/User:File_Upload_Bot_(Magnus_Manske)" TargetMode="External"/><Relationship Id="rId10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File:GPC_instrument.jpg" TargetMode="External"/><Relationship Id="rId9" Type="http://schemas.openxmlformats.org/officeDocument/2006/relationships/hyperlink" Target="http://commons.wikimedia.org/wiki/User:Eddideigel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Smokefoot" TargetMode="External"/><Relationship Id="rId4" Type="http://schemas.openxmlformats.org/officeDocument/2006/relationships/hyperlink" Target="http://commons.wikimedia.org/wiki/File:FilterFunnelApparatus.pn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commons.wikimedia.org/wiki/File:Vacuum-filtration-diagram.p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 fontScale="70000" lnSpcReduction="20000"/>
          </a:bodyPr>
          <a:lstStyle/>
          <a:p>
            <a:r>
              <a:rPr lang="el-GR" sz="3400" b="1" dirty="0">
                <a:solidFill>
                  <a:prstClr val="black"/>
                </a:solidFill>
              </a:rPr>
              <a:t>Ενότητα 3</a:t>
            </a:r>
            <a:r>
              <a:rPr lang="el-GR" sz="3400" dirty="0" smtClean="0">
                <a:solidFill>
                  <a:prstClr val="black"/>
                </a:solidFill>
              </a:rPr>
              <a:t>: </a:t>
            </a:r>
            <a:r>
              <a:rPr lang="el-GR" altLang="el-GR" sz="3400" dirty="0"/>
              <a:t>Μέθοδοι Διαχωρισμού Μειγμάτων στα Συστατικά </a:t>
            </a:r>
            <a:r>
              <a:rPr lang="el-GR" altLang="el-GR" sz="3400" dirty="0" smtClean="0"/>
              <a:t>τους (Εφαρμογή</a:t>
            </a:r>
            <a:r>
              <a:rPr lang="el-GR" altLang="el-GR" sz="3400" dirty="0"/>
              <a:t>: Διαχωρισμός Συστατικών Μελανιού με Χρωματογραφία)</a:t>
            </a:r>
            <a:endParaRPr lang="en-US" sz="3400" dirty="0" smtClean="0">
              <a:solidFill>
                <a:prstClr val="black"/>
              </a:solidFill>
            </a:endParaRPr>
          </a:p>
          <a:p>
            <a:pPr lvl="0"/>
            <a:endParaRPr lang="en-US" sz="3700" dirty="0">
              <a:solidFill>
                <a:prstClr val="black"/>
              </a:solidFill>
            </a:endParaRPr>
          </a:p>
          <a:p>
            <a:pPr lvl="0"/>
            <a:r>
              <a:rPr lang="el-GR" altLang="el-GR" sz="3100" dirty="0">
                <a:solidFill>
                  <a:prstClr val="black"/>
                </a:solidFill>
              </a:rPr>
              <a:t>Δρ. </a:t>
            </a:r>
            <a:r>
              <a:rPr lang="el-GR" altLang="el-GR" sz="31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31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31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Αρχή διαχωρισμού με </a:t>
            </a:r>
            <a:r>
              <a:rPr lang="el-GR" dirty="0" err="1"/>
              <a:t>φυγοκέντρηση</a:t>
            </a:r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982605" y="446831"/>
            <a:ext cx="7094191" cy="4183659"/>
            <a:chOff x="982605" y="446831"/>
            <a:chExt cx="7094191" cy="4183659"/>
          </a:xfrm>
        </p:grpSpPr>
        <p:grpSp>
          <p:nvGrpSpPr>
            <p:cNvPr id="66" name="Ομάδα 65"/>
            <p:cNvGrpSpPr/>
            <p:nvPr/>
          </p:nvGrpSpPr>
          <p:grpSpPr>
            <a:xfrm>
              <a:off x="1006214" y="2265750"/>
              <a:ext cx="7050624" cy="2351477"/>
              <a:chOff x="1006214" y="2265750"/>
              <a:chExt cx="7050624" cy="2351477"/>
            </a:xfrm>
          </p:grpSpPr>
          <p:sp>
            <p:nvSpPr>
              <p:cNvPr id="7" name="Έλλειψη 6"/>
              <p:cNvSpPr/>
              <p:nvPr/>
            </p:nvSpPr>
            <p:spPr>
              <a:xfrm>
                <a:off x="1166500" y="2276872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Έλλειψη 7"/>
              <p:cNvSpPr/>
              <p:nvPr/>
            </p:nvSpPr>
            <p:spPr>
              <a:xfrm>
                <a:off x="1094876" y="2473284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Έλλειψη 8"/>
              <p:cNvSpPr/>
              <p:nvPr/>
            </p:nvSpPr>
            <p:spPr>
              <a:xfrm>
                <a:off x="1238123" y="2852936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Έλλειψη 9"/>
              <p:cNvSpPr/>
              <p:nvPr/>
            </p:nvSpPr>
            <p:spPr>
              <a:xfrm>
                <a:off x="1227069" y="3384203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Έλλειψη 10"/>
              <p:cNvSpPr/>
              <p:nvPr/>
            </p:nvSpPr>
            <p:spPr>
              <a:xfrm>
                <a:off x="1082004" y="3167865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Έλλειψη 11"/>
              <p:cNvSpPr/>
              <p:nvPr/>
            </p:nvSpPr>
            <p:spPr>
              <a:xfrm>
                <a:off x="1080186" y="3671921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Έλλειψη 12"/>
              <p:cNvSpPr/>
              <p:nvPr/>
            </p:nvSpPr>
            <p:spPr>
              <a:xfrm>
                <a:off x="1166499" y="4034940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Έλλειψη 13"/>
              <p:cNvSpPr/>
              <p:nvPr/>
            </p:nvSpPr>
            <p:spPr>
              <a:xfrm flipV="1">
                <a:off x="1238122" y="4272262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Έλλειψη 14"/>
              <p:cNvSpPr/>
              <p:nvPr/>
            </p:nvSpPr>
            <p:spPr>
              <a:xfrm flipV="1">
                <a:off x="1243954" y="3931371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Έλλειψη 15"/>
              <p:cNvSpPr/>
              <p:nvPr/>
            </p:nvSpPr>
            <p:spPr>
              <a:xfrm flipV="1">
                <a:off x="1314351" y="3631576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Έλλειψη 16"/>
              <p:cNvSpPr/>
              <p:nvPr/>
            </p:nvSpPr>
            <p:spPr>
              <a:xfrm flipV="1">
                <a:off x="1093782" y="3398523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Έλλειψη 17"/>
              <p:cNvSpPr/>
              <p:nvPr/>
            </p:nvSpPr>
            <p:spPr>
              <a:xfrm flipV="1">
                <a:off x="1319020" y="3107292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Έλλειψη 18"/>
              <p:cNvSpPr/>
              <p:nvPr/>
            </p:nvSpPr>
            <p:spPr>
              <a:xfrm flipV="1">
                <a:off x="1103739" y="2942126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Έλλειψη 19"/>
              <p:cNvSpPr/>
              <p:nvPr/>
            </p:nvSpPr>
            <p:spPr>
              <a:xfrm flipV="1">
                <a:off x="1326028" y="2704728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Έλλειψη 20"/>
              <p:cNvSpPr/>
              <p:nvPr/>
            </p:nvSpPr>
            <p:spPr>
              <a:xfrm flipV="1">
                <a:off x="1171495" y="2749347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Έλλειψη 21"/>
              <p:cNvSpPr/>
              <p:nvPr/>
            </p:nvSpPr>
            <p:spPr>
              <a:xfrm flipV="1">
                <a:off x="1080879" y="2669696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Έλλειψη 22"/>
              <p:cNvSpPr/>
              <p:nvPr/>
            </p:nvSpPr>
            <p:spPr>
              <a:xfrm flipV="1">
                <a:off x="1323965" y="2433480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Έλλειψη 23"/>
              <p:cNvSpPr/>
              <p:nvPr/>
            </p:nvSpPr>
            <p:spPr>
              <a:xfrm flipV="1">
                <a:off x="1078242" y="2290866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1006214" y="2276872"/>
                <a:ext cx="463821" cy="0"/>
              </a:xfrm>
              <a:prstGeom prst="line">
                <a:avLst/>
              </a:prstGeom>
              <a:ln w="25400">
                <a:solidFill>
                  <a:srgbClr val="004A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Ευθεία γραμμή σύνδεσης 27"/>
              <p:cNvCxnSpPr/>
              <p:nvPr/>
            </p:nvCxnSpPr>
            <p:spPr>
              <a:xfrm>
                <a:off x="3131840" y="2276872"/>
                <a:ext cx="463821" cy="0"/>
              </a:xfrm>
              <a:prstGeom prst="line">
                <a:avLst/>
              </a:prstGeom>
              <a:ln w="25400">
                <a:solidFill>
                  <a:srgbClr val="004A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Έλλειψη 28"/>
              <p:cNvSpPr/>
              <p:nvPr/>
            </p:nvSpPr>
            <p:spPr>
              <a:xfrm>
                <a:off x="3220503" y="4058475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Έλλειψη 29"/>
              <p:cNvSpPr/>
              <p:nvPr/>
            </p:nvSpPr>
            <p:spPr>
              <a:xfrm>
                <a:off x="3239543" y="4156167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Έλλειψη 30"/>
              <p:cNvSpPr/>
              <p:nvPr/>
            </p:nvSpPr>
            <p:spPr>
              <a:xfrm>
                <a:off x="3384342" y="4052529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Έλλειψη 31"/>
              <p:cNvSpPr/>
              <p:nvPr/>
            </p:nvSpPr>
            <p:spPr>
              <a:xfrm>
                <a:off x="3388282" y="4207006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3" name="Έλλειψη 32"/>
              <p:cNvSpPr/>
              <p:nvPr/>
            </p:nvSpPr>
            <p:spPr>
              <a:xfrm>
                <a:off x="3234051" y="4258921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Έλλειψη 33"/>
              <p:cNvSpPr/>
              <p:nvPr/>
            </p:nvSpPr>
            <p:spPr>
              <a:xfrm>
                <a:off x="3377298" y="4361483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5" name="Έλλειψη 34"/>
              <p:cNvSpPr/>
              <p:nvPr/>
            </p:nvSpPr>
            <p:spPr>
              <a:xfrm>
                <a:off x="3292126" y="4473211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Έλλειψη 35"/>
              <p:cNvSpPr/>
              <p:nvPr/>
            </p:nvSpPr>
            <p:spPr>
              <a:xfrm flipV="1">
                <a:off x="3282814" y="4413648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7" name="Έλλειψη 36"/>
              <p:cNvSpPr/>
              <p:nvPr/>
            </p:nvSpPr>
            <p:spPr>
              <a:xfrm flipV="1">
                <a:off x="3273491" y="2450424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8" name="Έλλειψη 37"/>
              <p:cNvSpPr/>
              <p:nvPr/>
            </p:nvSpPr>
            <p:spPr>
              <a:xfrm flipV="1">
                <a:off x="3474826" y="2433480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Έλλειψη 38"/>
              <p:cNvSpPr/>
              <p:nvPr/>
            </p:nvSpPr>
            <p:spPr>
              <a:xfrm flipV="1">
                <a:off x="3322984" y="2902084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0" name="Έλλειψη 39"/>
              <p:cNvSpPr/>
              <p:nvPr/>
            </p:nvSpPr>
            <p:spPr>
              <a:xfrm flipV="1">
                <a:off x="3259955" y="3122146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1" name="Έλλειψη 40"/>
              <p:cNvSpPr/>
              <p:nvPr/>
            </p:nvSpPr>
            <p:spPr>
              <a:xfrm flipV="1">
                <a:off x="3497685" y="3251367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Έλλειψη 41"/>
              <p:cNvSpPr/>
              <p:nvPr/>
            </p:nvSpPr>
            <p:spPr>
              <a:xfrm flipV="1">
                <a:off x="3231164" y="3483230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3" name="Έλλειψη 42"/>
              <p:cNvSpPr/>
              <p:nvPr/>
            </p:nvSpPr>
            <p:spPr>
              <a:xfrm flipV="1">
                <a:off x="3383564" y="3635630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Έλλειψη 43"/>
              <p:cNvSpPr/>
              <p:nvPr/>
            </p:nvSpPr>
            <p:spPr>
              <a:xfrm flipV="1">
                <a:off x="3345843" y="3945834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46" name="Ευθεία γραμμή σύνδεσης 45"/>
              <p:cNvCxnSpPr/>
              <p:nvPr/>
            </p:nvCxnSpPr>
            <p:spPr>
              <a:xfrm>
                <a:off x="5257466" y="2265750"/>
                <a:ext cx="463821" cy="0"/>
              </a:xfrm>
              <a:prstGeom prst="line">
                <a:avLst/>
              </a:prstGeom>
              <a:ln w="25400">
                <a:solidFill>
                  <a:srgbClr val="004A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Έλλειψη 46"/>
              <p:cNvSpPr/>
              <p:nvPr/>
            </p:nvSpPr>
            <p:spPr>
              <a:xfrm>
                <a:off x="5543298" y="2361472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8" name="Έλλειψη 47"/>
              <p:cNvSpPr/>
              <p:nvPr/>
            </p:nvSpPr>
            <p:spPr>
              <a:xfrm>
                <a:off x="5317520" y="2795066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Έλλειψη 48"/>
              <p:cNvSpPr/>
              <p:nvPr/>
            </p:nvSpPr>
            <p:spPr>
              <a:xfrm>
                <a:off x="5549431" y="3081003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50" name="Έλλειψη 49"/>
              <p:cNvSpPr/>
              <p:nvPr/>
            </p:nvSpPr>
            <p:spPr>
              <a:xfrm>
                <a:off x="5543298" y="3406006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Έλλειψη 50"/>
              <p:cNvSpPr/>
              <p:nvPr/>
            </p:nvSpPr>
            <p:spPr>
              <a:xfrm>
                <a:off x="5400051" y="3708851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52" name="Έλλειψη 51"/>
              <p:cNvSpPr/>
              <p:nvPr/>
            </p:nvSpPr>
            <p:spPr>
              <a:xfrm>
                <a:off x="5512534" y="4050067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53" name="Έλλειψη 52"/>
              <p:cNvSpPr/>
              <p:nvPr/>
            </p:nvSpPr>
            <p:spPr>
              <a:xfrm>
                <a:off x="5389143" y="4229993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Έλλειψη 53"/>
              <p:cNvSpPr/>
              <p:nvPr/>
            </p:nvSpPr>
            <p:spPr>
              <a:xfrm flipV="1">
                <a:off x="5632921" y="2647521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Έλλειψη 54"/>
              <p:cNvSpPr/>
              <p:nvPr/>
            </p:nvSpPr>
            <p:spPr>
              <a:xfrm flipV="1">
                <a:off x="5389143" y="3444076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57" name="Ευθεία γραμμή σύνδεσης 56"/>
              <p:cNvCxnSpPr/>
              <p:nvPr/>
            </p:nvCxnSpPr>
            <p:spPr>
              <a:xfrm>
                <a:off x="7593017" y="2276872"/>
                <a:ext cx="463821" cy="0"/>
              </a:xfrm>
              <a:prstGeom prst="line">
                <a:avLst/>
              </a:prstGeom>
              <a:ln w="25400">
                <a:solidFill>
                  <a:srgbClr val="004A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Έλλειψη 57"/>
              <p:cNvSpPr/>
              <p:nvPr/>
            </p:nvSpPr>
            <p:spPr>
              <a:xfrm flipV="1">
                <a:off x="7870593" y="2893363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59" name="Έλλειψη 58"/>
              <p:cNvSpPr/>
              <p:nvPr/>
            </p:nvSpPr>
            <p:spPr>
              <a:xfrm flipV="1">
                <a:off x="7755913" y="3515422"/>
                <a:ext cx="45719" cy="45719"/>
              </a:xfrm>
              <a:prstGeom prst="ellipse">
                <a:avLst/>
              </a:prstGeom>
              <a:solidFill>
                <a:srgbClr val="004A82"/>
              </a:solidFill>
              <a:ln>
                <a:solidFill>
                  <a:srgbClr val="004A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60" name="Έλλειψη 59"/>
              <p:cNvSpPr/>
              <p:nvPr/>
            </p:nvSpPr>
            <p:spPr>
              <a:xfrm>
                <a:off x="7707148" y="4058475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61" name="Έλλειψη 60"/>
              <p:cNvSpPr/>
              <p:nvPr/>
            </p:nvSpPr>
            <p:spPr>
              <a:xfrm>
                <a:off x="7834574" y="4040283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62" name="Έλλειψη 61"/>
              <p:cNvSpPr/>
              <p:nvPr/>
            </p:nvSpPr>
            <p:spPr>
              <a:xfrm>
                <a:off x="7699238" y="4145303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63" name="Έλλειψη 62"/>
              <p:cNvSpPr/>
              <p:nvPr/>
            </p:nvSpPr>
            <p:spPr>
              <a:xfrm>
                <a:off x="7691327" y="4269707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64" name="Έλλειψη 63"/>
              <p:cNvSpPr/>
              <p:nvPr/>
            </p:nvSpPr>
            <p:spPr>
              <a:xfrm>
                <a:off x="7770861" y="4433491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Έλλειψη 64"/>
              <p:cNvSpPr/>
              <p:nvPr/>
            </p:nvSpPr>
            <p:spPr>
              <a:xfrm>
                <a:off x="7839279" y="4256326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Καμπύλο δεξιό βέλος 69"/>
              <p:cNvSpPr/>
              <p:nvPr/>
            </p:nvSpPr>
            <p:spPr>
              <a:xfrm rot="10800000">
                <a:off x="2136682" y="2647521"/>
                <a:ext cx="393234" cy="359653"/>
              </a:xfrm>
              <a:prstGeom prst="curv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Καμπύλο δεξιό βέλος 70"/>
              <p:cNvSpPr/>
              <p:nvPr/>
            </p:nvSpPr>
            <p:spPr>
              <a:xfrm rot="10800000">
                <a:off x="6512587" y="2654288"/>
                <a:ext cx="393234" cy="359653"/>
              </a:xfrm>
              <a:prstGeom prst="curv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73" name="Ευθύγραμμο βέλος σύνδεσης 72"/>
              <p:cNvCxnSpPr/>
              <p:nvPr/>
            </p:nvCxnSpPr>
            <p:spPr>
              <a:xfrm>
                <a:off x="1701184" y="3225019"/>
                <a:ext cx="1318091" cy="0"/>
              </a:xfrm>
              <a:prstGeom prst="straightConnector1">
                <a:avLst/>
              </a:prstGeom>
              <a:ln w="41275">
                <a:solidFill>
                  <a:srgbClr val="004A8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Ευθύγραμμο βέλος σύνδεσης 73"/>
              <p:cNvCxnSpPr/>
              <p:nvPr/>
            </p:nvCxnSpPr>
            <p:spPr>
              <a:xfrm>
                <a:off x="3707904" y="3251367"/>
                <a:ext cx="1318091" cy="0"/>
              </a:xfrm>
              <a:prstGeom prst="straightConnector1">
                <a:avLst/>
              </a:prstGeom>
              <a:ln w="41275">
                <a:solidFill>
                  <a:srgbClr val="004A8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Ευθύγραμμο βέλος σύνδεσης 74"/>
              <p:cNvCxnSpPr/>
              <p:nvPr/>
            </p:nvCxnSpPr>
            <p:spPr>
              <a:xfrm>
                <a:off x="6096455" y="3239873"/>
                <a:ext cx="1318091" cy="0"/>
              </a:xfrm>
              <a:prstGeom prst="straightConnector1">
                <a:avLst/>
              </a:prstGeom>
              <a:ln w="41275">
                <a:solidFill>
                  <a:srgbClr val="004A8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xtBox 75"/>
              <p:cNvSpPr txBox="1"/>
              <p:nvPr/>
            </p:nvSpPr>
            <p:spPr>
              <a:xfrm>
                <a:off x="1692805" y="3240767"/>
                <a:ext cx="13719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centrifuge</a:t>
                </a:r>
                <a:endParaRPr lang="el-GR" sz="2200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6086606" y="3228632"/>
                <a:ext cx="1371981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centrifuge</a:t>
                </a:r>
                <a:endParaRPr lang="el-GR" sz="2200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3775435" y="3297086"/>
                <a:ext cx="1610263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re-suspend</a:t>
                </a:r>
                <a:endParaRPr lang="el-GR" sz="2200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6205741" y="2629837"/>
                <a:ext cx="2925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ω</a:t>
                </a:r>
                <a:endParaRPr lang="el-GR" sz="2200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822112" y="2637492"/>
                <a:ext cx="29251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200" dirty="0" smtClean="0">
                    <a:solidFill>
                      <a:prstClr val="black"/>
                    </a:solidFill>
                    <a:latin typeface="Calibri"/>
                    <a:cs typeface="Arial" charset="0"/>
                  </a:rPr>
                  <a:t>ω</a:t>
                </a:r>
                <a:endParaRPr lang="el-GR" sz="2200" dirty="0">
                  <a:solidFill>
                    <a:prstClr val="black"/>
                  </a:solidFill>
                  <a:latin typeface="Calibri"/>
                  <a:cs typeface="Arial" charset="0"/>
                </a:endParaRPr>
              </a:p>
            </p:txBody>
          </p:sp>
          <p:sp>
            <p:nvSpPr>
              <p:cNvPr id="82" name="Έλλειψη 81"/>
              <p:cNvSpPr/>
              <p:nvPr/>
            </p:nvSpPr>
            <p:spPr>
              <a:xfrm>
                <a:off x="7821279" y="4145303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Έλλειψη 82"/>
              <p:cNvSpPr/>
              <p:nvPr/>
            </p:nvSpPr>
            <p:spPr>
              <a:xfrm>
                <a:off x="7778771" y="4341715"/>
                <a:ext cx="143247" cy="144016"/>
              </a:xfrm>
              <a:prstGeom prst="ellipse">
                <a:avLst/>
              </a:prstGeom>
              <a:solidFill>
                <a:srgbClr val="22651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Χορδή 4"/>
            <p:cNvSpPr/>
            <p:nvPr/>
          </p:nvSpPr>
          <p:spPr>
            <a:xfrm rot="16200000">
              <a:off x="-847076" y="2284296"/>
              <a:ext cx="4170396" cy="511034"/>
            </a:xfrm>
            <a:prstGeom prst="chord">
              <a:avLst>
                <a:gd name="adj1" fmla="val 1687563"/>
                <a:gd name="adj2" fmla="val 1987955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1" name="Χορδή 80"/>
            <p:cNvSpPr/>
            <p:nvPr/>
          </p:nvSpPr>
          <p:spPr>
            <a:xfrm rot="16200000">
              <a:off x="1292100" y="2289775"/>
              <a:ext cx="4170396" cy="511034"/>
            </a:xfrm>
            <a:prstGeom prst="chord">
              <a:avLst>
                <a:gd name="adj1" fmla="val 1687563"/>
                <a:gd name="adj2" fmla="val 1987955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5" name="Χορδή 84"/>
            <p:cNvSpPr/>
            <p:nvPr/>
          </p:nvSpPr>
          <p:spPr>
            <a:xfrm rot="16200000">
              <a:off x="3386476" y="2285242"/>
              <a:ext cx="4170396" cy="511034"/>
            </a:xfrm>
            <a:prstGeom prst="chord">
              <a:avLst>
                <a:gd name="adj1" fmla="val 1687563"/>
                <a:gd name="adj2" fmla="val 1987955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6" name="Χορδή 85"/>
            <p:cNvSpPr/>
            <p:nvPr/>
          </p:nvSpPr>
          <p:spPr>
            <a:xfrm rot="16200000">
              <a:off x="5736081" y="2276512"/>
              <a:ext cx="4170396" cy="511034"/>
            </a:xfrm>
            <a:prstGeom prst="chord">
              <a:avLst>
                <a:gd name="adj1" fmla="val 1687563"/>
                <a:gd name="adj2" fmla="val 1987955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4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Φυγοκέντρηση</a:t>
            </a:r>
            <a:r>
              <a:rPr lang="el-GR"/>
              <a:t> </a:t>
            </a:r>
            <a:r>
              <a:rPr lang="el-GR" sz="3200" b="0" smtClean="0"/>
              <a:t>2/2</a:t>
            </a:r>
            <a:endParaRPr lang="el-GR" dirty="0"/>
          </a:p>
        </p:txBody>
      </p:sp>
      <p:pic>
        <p:nvPicPr>
          <p:cNvPr id="3074" name="Picture 2" descr="File:Beckman Microfuge 18 laboratory benchtop centrifu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00" y="1484784"/>
            <a:ext cx="5049201" cy="45352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609653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Beckman Microfuge 18 laboratory benchtop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centrifuge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Jacopo Werther"/>
              </a:rPr>
              <a:t>Jacopo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Jacopo Werther"/>
              </a:rPr>
              <a:t>Werther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Διαχωριστική </a:t>
            </a:r>
            <a:r>
              <a:rPr lang="el-GR" dirty="0" smtClean="0"/>
              <a:t>χοάνη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Μείγματα υγρών με διαφορετικές πυκνότητες, που δεν αναμιγνύονται, διαχωρίζονται με την διαχωριστική χοάνη.</a:t>
            </a:r>
          </a:p>
          <a:p>
            <a:pPr>
              <a:lnSpc>
                <a:spcPct val="114000"/>
              </a:lnSpc>
            </a:pPr>
            <a:r>
              <a:rPr lang="el-GR" dirty="0"/>
              <a:t>Το υγρό με την μεγαλύτερη πυκνότητα συγκεντρώνεται στο κάτω μέρος της χοάνης, οπότε με το άνοιγμα της στρόφιγγας απομακρύνεται. Στη συνέχεια, η στρόφιγγα κλείνει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47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Διαχωριστική χοάνη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grpSp>
        <p:nvGrpSpPr>
          <p:cNvPr id="23" name="Ομάδα 22"/>
          <p:cNvGrpSpPr/>
          <p:nvPr/>
        </p:nvGrpSpPr>
        <p:grpSpPr>
          <a:xfrm>
            <a:off x="2756664" y="1286770"/>
            <a:ext cx="5501525" cy="4806526"/>
            <a:chOff x="1115616" y="1025367"/>
            <a:chExt cx="5501525" cy="4806526"/>
          </a:xfrm>
        </p:grpSpPr>
        <p:pic>
          <p:nvPicPr>
            <p:cNvPr id="1026" name="Picture 2" descr="File:Separatory funnel with oil and colored water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000" b="90000" l="10000" r="90000">
                          <a14:foregroundMark x1="53548" y1="55167" x2="53226" y2="60500"/>
                          <a14:foregroundMark x1="65806" y1="57500" x2="65806" y2="57500"/>
                          <a14:foregroundMark x1="59032" y1="66833" x2="59032" y2="66833"/>
                          <a14:foregroundMark x1="59032" y1="68833" x2="59032" y2="68833"/>
                          <a14:foregroundMark x1="58387" y1="66333" x2="59355" y2="82000"/>
                          <a14:foregroundMark x1="56129" y1="67167" x2="56129" y2="81500"/>
                          <a14:foregroundMark x1="60645" y1="66333" x2="60968" y2="78167"/>
                          <a14:foregroundMark x1="49355" y1="62500" x2="51613" y2="64667"/>
                          <a14:foregroundMark x1="70000" y1="25167" x2="70000" y2="25167"/>
                          <a14:foregroundMark x1="54194" y1="21833" x2="54194" y2="21833"/>
                          <a14:foregroundMark x1="49032" y1="25000" x2="49032" y2="25000"/>
                          <a14:foregroundMark x1="50968" y1="23667" x2="50968" y2="23667"/>
                          <a14:foregroundMark x1="60323" y1="8000" x2="60323" y2="8000"/>
                          <a14:foregroundMark x1="60645" y1="84500" x2="60645" y2="84500"/>
                          <a14:foregroundMark x1="60323" y1="83667" x2="62903" y2="89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2" r="12007" b="15896"/>
            <a:stretch/>
          </p:blipFill>
          <p:spPr bwMode="auto">
            <a:xfrm>
              <a:off x="1115616" y="1025367"/>
              <a:ext cx="1766656" cy="480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540465" y="2469053"/>
              <a:ext cx="2076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Διαχωριστική χούνη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40465" y="3140968"/>
              <a:ext cx="29120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Υγρό μικρότερης πυκνότητας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40465" y="3717032"/>
              <a:ext cx="3076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Υγρό μεγαλύτερης πυκνότητας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540465" y="4437112"/>
              <a:ext cx="1219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  <a:cs typeface="Arial" charset="0"/>
                </a:rPr>
                <a:t>Στρόφιγγα </a:t>
              </a:r>
              <a:endParaRPr lang="el-GR" dirty="0">
                <a:solidFill>
                  <a:prstClr val="black"/>
                </a:solidFill>
                <a:latin typeface="Calibri"/>
                <a:cs typeface="Arial" charset="0"/>
              </a:endParaRPr>
            </a:p>
          </p:txBody>
        </p:sp>
        <p:cxnSp>
          <p:nvCxnSpPr>
            <p:cNvPr id="13" name="Ευθεία γραμμή σύνδεσης 12"/>
            <p:cNvCxnSpPr>
              <a:stCxn id="6" idx="1"/>
            </p:cNvCxnSpPr>
            <p:nvPr/>
          </p:nvCxnSpPr>
          <p:spPr>
            <a:xfrm flipH="1">
              <a:off x="2555776" y="2653719"/>
              <a:ext cx="984689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εία γραμμή σύνδεσης 14"/>
            <p:cNvCxnSpPr>
              <a:stCxn id="7" idx="1"/>
            </p:cNvCxnSpPr>
            <p:nvPr/>
          </p:nvCxnSpPr>
          <p:spPr>
            <a:xfrm flipH="1">
              <a:off x="2394988" y="3325634"/>
              <a:ext cx="114547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>
              <a:stCxn id="8" idx="1"/>
            </p:cNvCxnSpPr>
            <p:nvPr/>
          </p:nvCxnSpPr>
          <p:spPr>
            <a:xfrm flipH="1">
              <a:off x="2267745" y="3901698"/>
              <a:ext cx="1272720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>
              <a:stCxn id="9" idx="1"/>
            </p:cNvCxnSpPr>
            <p:nvPr/>
          </p:nvCxnSpPr>
          <p:spPr>
            <a:xfrm flipH="1">
              <a:off x="2394988" y="4621778"/>
              <a:ext cx="1145477" cy="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2482242" y="6205496"/>
            <a:ext cx="4413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Αναδημιουργία από :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Separatory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funnel with oil and colored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water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 tooltip="User:PRHaney (page does not exist)"/>
              </a:rPr>
              <a:t>PRHaney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Εκχύλιση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Εφαρμόζεται όταν κάποιο συστατικό μείγματος διαλύεται σε έναν διαλύτη, ενώ τα άλλα είναι αδιάλυτα. Στη συνέχεια, με εξάτμιση του διαλύτη, παίρνουμε το συστατικό καθαρό.</a:t>
            </a:r>
          </a:p>
          <a:p>
            <a:pPr>
              <a:lnSpc>
                <a:spcPct val="114000"/>
              </a:lnSpc>
            </a:pPr>
            <a:r>
              <a:rPr lang="el-GR" dirty="0"/>
              <a:t>Οργανικοί διαλύτες που χρησιμοποιούνται είναι ο αιθέρας, το βενζόλιο, το χλωροφόρμιο, ο </a:t>
            </a:r>
            <a:r>
              <a:rPr lang="el-GR" dirty="0" err="1"/>
              <a:t>τετραχλωράνθρακας</a:t>
            </a:r>
            <a:r>
              <a:rPr lang="el-GR" dirty="0"/>
              <a:t>, </a:t>
            </a:r>
            <a:r>
              <a:rPr lang="el-GR" dirty="0" smtClean="0"/>
              <a:t>κτλ.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8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Εκχύλιση </a:t>
            </a:r>
            <a:r>
              <a:rPr lang="el-GR" sz="3200" b="0" dirty="0" smtClean="0"/>
              <a:t>(</a:t>
            </a:r>
            <a:r>
              <a:rPr lang="el-GR" sz="3200" b="0" dirty="0"/>
              <a:t>2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εκχύλιση διακρίνεται σε </a:t>
            </a:r>
            <a:r>
              <a:rPr lang="el-GR" b="1" dirty="0">
                <a:solidFill>
                  <a:srgbClr val="004A82"/>
                </a:solidFill>
              </a:rPr>
              <a:t>απλή (ασυνεχή) </a:t>
            </a:r>
            <a:r>
              <a:rPr lang="el-GR" dirty="0"/>
              <a:t>και </a:t>
            </a:r>
            <a:r>
              <a:rPr lang="el-GR" b="1" dirty="0">
                <a:solidFill>
                  <a:srgbClr val="004A82"/>
                </a:solidFill>
              </a:rPr>
              <a:t>συνεχή</a:t>
            </a:r>
            <a:r>
              <a:rPr lang="el-GR" dirty="0"/>
              <a:t> εκχύλιση.</a:t>
            </a:r>
          </a:p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b="1" dirty="0">
                <a:solidFill>
                  <a:srgbClr val="004A82"/>
                </a:solidFill>
              </a:rPr>
              <a:t>απλή εκχύλιση </a:t>
            </a:r>
            <a:r>
              <a:rPr lang="el-GR" dirty="0"/>
              <a:t>γίνεται διαφορετικούς τύπους χωνιών και απαιτεί μεγάλες ποσότητες διαλυτών.</a:t>
            </a:r>
          </a:p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b="1" dirty="0">
                <a:solidFill>
                  <a:srgbClr val="004A82"/>
                </a:solidFill>
              </a:rPr>
              <a:t>εκχύλιση συνεχούς λειτουργίας </a:t>
            </a:r>
            <a:r>
              <a:rPr lang="el-GR" dirty="0"/>
              <a:t>απαιτεί διάφορους τύπους συσκευών – </a:t>
            </a:r>
            <a:r>
              <a:rPr lang="el-GR" dirty="0" err="1"/>
              <a:t>εκχυλιστήρων</a:t>
            </a:r>
            <a:r>
              <a:rPr lang="el-GR" dirty="0"/>
              <a:t> (πχ. </a:t>
            </a:r>
            <a:r>
              <a:rPr lang="el-GR" dirty="0" err="1"/>
              <a:t>Soxhlet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Απόσταξη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Εφαρμόζεται για τον διαχωρισμό ενός υγρού συστατικού από μείγμα άλλων υγρών ή στερεών καθώς και για τον έλεγχο της καθαρότητάς τους.</a:t>
            </a:r>
          </a:p>
          <a:p>
            <a:pPr>
              <a:lnSpc>
                <a:spcPct val="114000"/>
              </a:lnSpc>
            </a:pPr>
            <a:r>
              <a:rPr lang="el-GR" dirty="0"/>
              <a:t>Στηρίζεται στη διαφορά των Σ.Ζ. των συστατικών ενός μείγματος. Καθώς το μείγμα θερμαίνεται, το πιο πτητικό συστατικό  (με το χαμηλότερο Σ.Ζ.) θα εξατμιστεί πιο γρήγορα από τα άλλα συστατικά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Απόσταξη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n-US" sz="3200" b="0" dirty="0" smtClean="0"/>
              <a:t>2</a:t>
            </a:r>
            <a:r>
              <a:rPr lang="el-GR" sz="3200" b="0" dirty="0" smtClean="0"/>
              <a:t>)</a:t>
            </a:r>
            <a:endParaRPr lang="el-GR" dirty="0"/>
          </a:p>
        </p:txBody>
      </p:sp>
      <p:pic>
        <p:nvPicPr>
          <p:cNvPr id="4098" name="Picture 2" descr="File:Fractional distillation lab apparatus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277761"/>
            <a:ext cx="4104456" cy="495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80256" y="6365293"/>
            <a:ext cx="310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Fractional distillation lab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apparatus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Pbroks13"/>
              </a:rPr>
              <a:t>Pbroks13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1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απόσταξης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Απλή </a:t>
            </a:r>
            <a:r>
              <a:rPr lang="el-GR" dirty="0" smtClean="0"/>
              <a:t>απόσταξη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Κλασματική </a:t>
            </a:r>
            <a:r>
              <a:rPr lang="el-GR" dirty="0" smtClean="0"/>
              <a:t>απόσταξη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Απόσταξη σε κενό ή ελαττωμένης </a:t>
            </a:r>
            <a:r>
              <a:rPr lang="el-GR" dirty="0" smtClean="0"/>
              <a:t>πίεσης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Απόσταξη με </a:t>
            </a:r>
            <a:r>
              <a:rPr lang="el-GR" dirty="0" smtClean="0"/>
              <a:t>υδρατμούς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7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Απλή απόσταξη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Εφαρμόζεται για τον διαχωρισμό ενός συστατικού από μείγμα.</a:t>
            </a:r>
          </a:p>
          <a:p>
            <a:pPr>
              <a:lnSpc>
                <a:spcPct val="114000"/>
              </a:lnSpc>
            </a:pPr>
            <a:r>
              <a:rPr lang="el-GR" dirty="0"/>
              <a:t>Το διάλυμα φέρεται σε σφαιρική φιάλη και θερμαίνεται μέχρι βρασμού.</a:t>
            </a:r>
          </a:p>
          <a:p>
            <a:pPr>
              <a:lnSpc>
                <a:spcPct val="114000"/>
              </a:lnSpc>
            </a:pPr>
            <a:r>
              <a:rPr lang="el-GR" dirty="0"/>
              <a:t>Οι παραγόμενοι ατμοί μεταφέρονται μέσα από ψυκτήρα και συλλέγονται αφού συμπυκνωθούν σε κατάλληλο δοχείο (</a:t>
            </a:r>
            <a:r>
              <a:rPr lang="el-GR" b="1" dirty="0">
                <a:solidFill>
                  <a:srgbClr val="004A82"/>
                </a:solidFill>
              </a:rPr>
              <a:t>απόσταγμα</a:t>
            </a:r>
            <a:r>
              <a:rPr lang="el-GR" dirty="0"/>
              <a:t>).</a:t>
            </a:r>
          </a:p>
          <a:p>
            <a:pPr>
              <a:lnSpc>
                <a:spcPct val="114000"/>
              </a:lnSpc>
            </a:pPr>
            <a:r>
              <a:rPr lang="el-GR" dirty="0"/>
              <a:t>Οι διαλυμένες ουσίες παραμένουν στη φιάλη (</a:t>
            </a:r>
            <a:r>
              <a:rPr lang="el-GR" b="1" dirty="0">
                <a:solidFill>
                  <a:srgbClr val="004A82"/>
                </a:solidFill>
              </a:rPr>
              <a:t>υπόλειμμα απόσταξης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Θεωρητικό μέρος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Πολλές φορές χρειάζεται να διαχωριστούν μείγματα  (ομογενή ή ετερογενή) στα συστατικά τους.</a:t>
            </a:r>
          </a:p>
          <a:p>
            <a:pPr>
              <a:lnSpc>
                <a:spcPct val="114000"/>
              </a:lnSpc>
            </a:pPr>
            <a:r>
              <a:rPr lang="el-GR" dirty="0" smtClean="0"/>
              <a:t>Άλλοτε υπάρχει </a:t>
            </a:r>
            <a:r>
              <a:rPr lang="el-GR" dirty="0"/>
              <a:t>ανάγκη για καθαρισμό των χημικών ουσιών.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Κρυστάλλωση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μέθοδος εφαρμόζεται για τον διαχωρισμό σωμάτων, που παρουσιάζουν διαφορετική διαλυτότητα στο διαλυτικό μέσον</a:t>
            </a:r>
            <a:r>
              <a:rPr lang="el-GR" dirty="0" smtClean="0"/>
              <a:t>.</a:t>
            </a:r>
            <a:endParaRPr lang="el-GR" dirty="0"/>
          </a:p>
          <a:p>
            <a:pPr>
              <a:lnSpc>
                <a:spcPct val="114000"/>
              </a:lnSpc>
            </a:pPr>
            <a:r>
              <a:rPr lang="el-GR" dirty="0"/>
              <a:t>Οι κρύσταλλοι μπορούν να σχηματιστούν  με: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Εξάτμιση κορεσμένων </a:t>
            </a:r>
            <a:r>
              <a:rPr lang="el-GR" sz="2400" dirty="0" smtClean="0"/>
              <a:t>διαλυμάτων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Ψύξη κορεσμένων </a:t>
            </a:r>
            <a:r>
              <a:rPr lang="el-GR" sz="2400" dirty="0" smtClean="0"/>
              <a:t>διαλυμάτων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Ψύξη λιωμένων </a:t>
            </a:r>
            <a:r>
              <a:rPr lang="el-GR" sz="2400" dirty="0" smtClean="0"/>
              <a:t>μετάλλων</a:t>
            </a:r>
            <a:r>
              <a:rPr lang="en-US" sz="2400" dirty="0" smtClean="0"/>
              <a:t>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el-GR" sz="2400" dirty="0"/>
              <a:t>Ψύξη ατμών </a:t>
            </a:r>
            <a:r>
              <a:rPr lang="el-GR" sz="2400" dirty="0" smtClean="0"/>
              <a:t>στερεών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Κρυστάλλωση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 </a:t>
            </a:r>
            <a:r>
              <a:rPr lang="el-GR" sz="3200" dirty="0" smtClean="0"/>
              <a:t> </a:t>
            </a:r>
            <a:endParaRPr lang="el-GR" sz="3200" dirty="0"/>
          </a:p>
        </p:txBody>
      </p:sp>
      <p:pic>
        <p:nvPicPr>
          <p:cNvPr id="1028" name="Picture 4" descr="File:Snow crystallization in Akureyri 2005-02-26 19-03-3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16386"/>
            <a:ext cx="3945127" cy="295884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95536" y="512757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Snow crystallization in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Akureyri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 2005-02-26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19-03-37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Ævar Arnfjörð Bjarmason"/>
              </a:rPr>
              <a:t>Ævar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Ævar Arnfjörð Bjarmason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Ævar Arnfjörð Bjarmason"/>
              </a:rPr>
              <a:t>Arnfjörð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Ævar Arnfjörð Bjarmason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5" tooltip="User:Ævar Arnfjörð Bjarmason"/>
              </a:rPr>
              <a:t>Bjarmason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1026" name="Picture 2" descr="File:Crystallization Ibuprofen Sal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16386"/>
            <a:ext cx="3934547" cy="2950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8174" y="5127574"/>
            <a:ext cx="319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Crystallization Ibuprofen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Salt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 tooltip="User:Jacopo Werther"/>
              </a:rPr>
              <a:t>Jacopo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8" tooltip="User:Jacopo Werther"/>
              </a:rPr>
              <a:t>Werther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3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Κρυστάλλωση με ψύξη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</a:t>
            </a:r>
            <a:r>
              <a:rPr lang="el-GR" b="1" dirty="0">
                <a:solidFill>
                  <a:srgbClr val="004A82"/>
                </a:solidFill>
              </a:rPr>
              <a:t>κρυστάλλωση με ψύξη κορεσμένων διαλυμάτων </a:t>
            </a:r>
            <a:r>
              <a:rPr lang="el-GR" dirty="0"/>
              <a:t>είναι η κυριότερη μέθοδος κρυστάλλωσης. Στηρίζεται στην αποβολή ενός σώματος από ένα υγρό, όταν ψύχεται το κορεσμένο του διάλυμα. </a:t>
            </a:r>
          </a:p>
          <a:p>
            <a:pPr>
              <a:lnSpc>
                <a:spcPct val="114000"/>
              </a:lnSpc>
            </a:pPr>
            <a:r>
              <a:rPr lang="el-GR" dirty="0"/>
              <a:t>Να σημειωθεί ότι η </a:t>
            </a:r>
            <a:r>
              <a:rPr lang="el-GR" b="1" dirty="0"/>
              <a:t>θερμοκρασία</a:t>
            </a:r>
            <a:r>
              <a:rPr lang="el-GR" dirty="0"/>
              <a:t> παίζει μεγάλο ρόλο στην διαλυτότητα των σωμάτων. Ένα θερμό κορεσμένο διάλυμα περιέχει μεγαλύτερη ποσότητα διαλυμένης ουσίας από ένα αντίστοιχο ψυχρό.</a:t>
            </a:r>
          </a:p>
          <a:p>
            <a:pPr>
              <a:lnSpc>
                <a:spcPct val="114000"/>
              </a:lnSpc>
            </a:pPr>
            <a:r>
              <a:rPr lang="el-GR" dirty="0"/>
              <a:t>Για την κρυστάλλωση χρησιμοποιούνται τα </a:t>
            </a:r>
            <a:r>
              <a:rPr lang="el-GR" b="1" dirty="0" err="1"/>
              <a:t>κρυσταλλωτήρια</a:t>
            </a:r>
            <a:r>
              <a:rPr lang="el-GR" b="1" dirty="0" smtClean="0"/>
              <a:t>.</a:t>
            </a:r>
            <a:endParaRPr lang="el-GR" b="1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Εξάτμιση – συμπύκνωση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 smtClean="0"/>
              <a:t>Όταν το πτητικό μέρος ενός μείγματος (παράδειγμα ο διαλύτης) απομακρύνεται με την εξάτμιση, παραλαμβάνεται το μη πτητικό μέρος του μείγματος (συνήθως τα στερεά συστατικά), κάτι που συμβαίνει όταν θέλουμε να υπολογίσουμε τα στερεά συστατικά στα μελάνια εκτύπωσης.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Χρωματογραφία </a:t>
            </a:r>
            <a:r>
              <a:rPr lang="el-GR" sz="3200" b="0" dirty="0" smtClean="0"/>
              <a:t>(1 από 9)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Αποτελεί μια από τις πιο σημαντικές μεθόδους της σύγχρονης χημικής ανάλυσης. Με αυτήν γίνεται ο διαχωρισμός και η πιστοποίηση των συστατικών ενός μείγματος.</a:t>
            </a:r>
          </a:p>
          <a:p>
            <a:pPr>
              <a:lnSpc>
                <a:spcPct val="114000"/>
              </a:lnSpc>
            </a:pPr>
            <a:r>
              <a:rPr lang="el-GR" dirty="0"/>
              <a:t>Εφαρμόζεται όταν ο διαχωρισμός με άλλες μεθόδους είναι δύσκολος ή όταν οι ποσότητες που διατίθενται είναι πολύ μικρές. Τα συστατικά παραλαμβάνονται αναλλοίωτα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9)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b="1" dirty="0"/>
              <a:t>Βασική αρχή </a:t>
            </a:r>
            <a:r>
              <a:rPr lang="el-GR" dirty="0"/>
              <a:t>όλων των μεθόδων </a:t>
            </a:r>
            <a:r>
              <a:rPr lang="el-GR" dirty="0" smtClean="0"/>
              <a:t>χρωματογραφίας είναι </a:t>
            </a:r>
            <a:r>
              <a:rPr lang="el-GR" dirty="0"/>
              <a:t>η διαφορετική κατανομή των συστατικών </a:t>
            </a:r>
            <a:r>
              <a:rPr lang="el-GR" dirty="0" smtClean="0"/>
              <a:t>του </a:t>
            </a:r>
            <a:r>
              <a:rPr lang="el-GR" dirty="0"/>
              <a:t>μείγματος σε δυο φάσεις, μιας κινητής και μιας ακίνητης (στατικής).</a:t>
            </a:r>
          </a:p>
          <a:p>
            <a:pPr>
              <a:lnSpc>
                <a:spcPct val="114000"/>
              </a:lnSpc>
            </a:pPr>
            <a:r>
              <a:rPr lang="el-GR" dirty="0"/>
              <a:t>Εάν η στατική φάση είναι στερεή, η μέθοδος χαρακτηρίζεται σαν χρωματογραφία προσρόφησης, ενώ εάν είναι υγρή σαν χρωματογραφία κατανομής.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5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9)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ln>
            <a:solidFill>
              <a:srgbClr val="004A82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l-GR" sz="2800" b="1" dirty="0"/>
              <a:t>Χρωματογραφία</a:t>
            </a:r>
          </a:p>
          <a:p>
            <a:endParaRPr lang="el-GR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680167" y="1721545"/>
            <a:ext cx="0" cy="648296"/>
          </a:xfrm>
          <a:prstGeom prst="line">
            <a:avLst/>
          </a:prstGeom>
          <a:ln w="158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Γωνιακή σύνδεση 7"/>
          <p:cNvCxnSpPr>
            <a:stCxn id="9" idx="0"/>
            <a:endCxn id="10" idx="0"/>
          </p:cNvCxnSpPr>
          <p:nvPr/>
        </p:nvCxnSpPr>
        <p:spPr>
          <a:xfrm rot="16200000" flipH="1">
            <a:off x="4551274" y="311818"/>
            <a:ext cx="42742" cy="4609493"/>
          </a:xfrm>
          <a:prstGeom prst="bentConnector3">
            <a:avLst>
              <a:gd name="adj1" fmla="val -534837"/>
            </a:avLst>
          </a:prstGeom>
          <a:ln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Θέση περιεχομένου 2"/>
          <p:cNvSpPr txBox="1">
            <a:spLocks/>
          </p:cNvSpPr>
          <p:nvPr/>
        </p:nvSpPr>
        <p:spPr bwMode="auto">
          <a:xfrm>
            <a:off x="750559" y="2595193"/>
            <a:ext cx="3034680" cy="791865"/>
          </a:xfrm>
          <a:prstGeom prst="rect">
            <a:avLst/>
          </a:prstGeom>
          <a:noFill/>
          <a:ln>
            <a:solidFill>
              <a:srgbClr val="004A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l-GR" sz="2800">
                <a:solidFill>
                  <a:prstClr val="black"/>
                </a:solidFill>
              </a:rPr>
              <a:t>Προσρόφησης </a:t>
            </a:r>
            <a:endParaRPr lang="el-GR" sz="2800" dirty="0">
              <a:solidFill>
                <a:prstClr val="black"/>
              </a:solidFill>
            </a:endParaRPr>
          </a:p>
        </p:txBody>
      </p:sp>
      <p:sp>
        <p:nvSpPr>
          <p:cNvPr id="10" name="Θέση περιεχομένου 2"/>
          <p:cNvSpPr txBox="1">
            <a:spLocks/>
          </p:cNvSpPr>
          <p:nvPr/>
        </p:nvSpPr>
        <p:spPr bwMode="auto">
          <a:xfrm>
            <a:off x="5360052" y="2637935"/>
            <a:ext cx="3034680" cy="791865"/>
          </a:xfrm>
          <a:prstGeom prst="rect">
            <a:avLst/>
          </a:prstGeom>
          <a:noFill/>
          <a:ln>
            <a:solidFill>
              <a:srgbClr val="004A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l-GR" sz="2800" dirty="0" smtClean="0">
                <a:solidFill>
                  <a:prstClr val="black"/>
                </a:solidFill>
              </a:rPr>
              <a:t>Κατανομής </a:t>
            </a:r>
            <a:endParaRPr lang="el-GR" sz="2800" dirty="0">
              <a:solidFill>
                <a:prstClr val="black"/>
              </a:solidFill>
            </a:endParaRPr>
          </a:p>
        </p:txBody>
      </p:sp>
      <p:cxnSp>
        <p:nvCxnSpPr>
          <p:cNvPr id="17" name="Ευθεία γραμμή σύνδεσης 16"/>
          <p:cNvCxnSpPr/>
          <p:nvPr/>
        </p:nvCxnSpPr>
        <p:spPr>
          <a:xfrm>
            <a:off x="2159887" y="3387058"/>
            <a:ext cx="0" cy="729635"/>
          </a:xfrm>
          <a:prstGeom prst="line">
            <a:avLst/>
          </a:prstGeom>
          <a:ln w="158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Θέση περιεχομένου 2"/>
          <p:cNvSpPr txBox="1">
            <a:spLocks/>
          </p:cNvSpPr>
          <p:nvPr/>
        </p:nvSpPr>
        <p:spPr bwMode="auto">
          <a:xfrm>
            <a:off x="575711" y="4116693"/>
            <a:ext cx="3599631" cy="1008112"/>
          </a:xfrm>
          <a:prstGeom prst="rect">
            <a:avLst/>
          </a:prstGeom>
          <a:noFill/>
          <a:ln>
            <a:solidFill>
              <a:srgbClr val="004A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Στατική φάση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l-GR" dirty="0" smtClean="0">
                <a:solidFill>
                  <a:prstClr val="black"/>
                </a:solidFill>
              </a:rPr>
              <a:t>στερεή</a:t>
            </a:r>
          </a:p>
          <a:p>
            <a:pPr marL="0" indent="0" algn="ctr">
              <a:buFont typeface="Arial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Κινητή φάση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l-GR" dirty="0" smtClean="0">
                <a:solidFill>
                  <a:prstClr val="black"/>
                </a:solidFill>
              </a:rPr>
              <a:t>υγρή, αέρια 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20" name="Ευθεία γραμμή σύνδεσης 19"/>
          <p:cNvCxnSpPr/>
          <p:nvPr/>
        </p:nvCxnSpPr>
        <p:spPr>
          <a:xfrm flipH="1">
            <a:off x="6984423" y="3439451"/>
            <a:ext cx="1" cy="677242"/>
          </a:xfrm>
          <a:prstGeom prst="line">
            <a:avLst/>
          </a:prstGeom>
          <a:ln w="15875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Θέση περιεχομένου 2"/>
          <p:cNvSpPr txBox="1">
            <a:spLocks/>
          </p:cNvSpPr>
          <p:nvPr/>
        </p:nvSpPr>
        <p:spPr bwMode="auto">
          <a:xfrm>
            <a:off x="5077575" y="4116693"/>
            <a:ext cx="3599631" cy="1008112"/>
          </a:xfrm>
          <a:prstGeom prst="rect">
            <a:avLst/>
          </a:prstGeom>
          <a:noFill/>
          <a:ln>
            <a:solidFill>
              <a:srgbClr val="004A8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2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Στατική φάση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l-GR" dirty="0" smtClean="0">
                <a:solidFill>
                  <a:prstClr val="black"/>
                </a:solidFill>
              </a:rPr>
              <a:t>υγρή</a:t>
            </a:r>
          </a:p>
          <a:p>
            <a:pPr marL="0" indent="0" algn="ctr">
              <a:buFont typeface="Arial" charset="0"/>
              <a:buNone/>
            </a:pPr>
            <a:r>
              <a:rPr lang="el-GR" dirty="0" smtClean="0">
                <a:solidFill>
                  <a:prstClr val="black"/>
                </a:solidFill>
              </a:rPr>
              <a:t>Κινητή φάση</a:t>
            </a:r>
            <a:r>
              <a:rPr lang="en-US" dirty="0" smtClean="0">
                <a:solidFill>
                  <a:prstClr val="black"/>
                </a:solidFill>
              </a:rPr>
              <a:t>: </a:t>
            </a:r>
            <a:r>
              <a:rPr lang="el-GR" dirty="0" smtClean="0">
                <a:solidFill>
                  <a:prstClr val="black"/>
                </a:solidFill>
              </a:rPr>
              <a:t>υγρή, αέρια 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9)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dirty="0"/>
              <a:t>Οι μέθοδοι χρωματογραφίας διακρίνονται στις </a:t>
            </a:r>
            <a:r>
              <a:rPr lang="el-GR" dirty="0" smtClean="0"/>
              <a:t>εξής:</a:t>
            </a:r>
            <a:endParaRPr lang="el-GR" dirty="0"/>
          </a:p>
          <a:p>
            <a:pPr lvl="1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Χρωματογραφία </a:t>
            </a:r>
            <a:r>
              <a:rPr lang="el-GR" sz="2400" dirty="0" smtClean="0"/>
              <a:t>χάρτου</a:t>
            </a:r>
            <a:r>
              <a:rPr lang="el-GR" sz="2400" dirty="0"/>
              <a:t>,</a:t>
            </a:r>
          </a:p>
          <a:p>
            <a:pPr lvl="1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Χρωματογραφία λεπτής </a:t>
            </a:r>
            <a:r>
              <a:rPr lang="el-GR" sz="2400" dirty="0" smtClean="0"/>
              <a:t>στοιβάδας,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Χρωματογραφία </a:t>
            </a:r>
            <a:r>
              <a:rPr lang="el-GR" sz="2400" dirty="0" smtClean="0"/>
              <a:t>στήλης,</a:t>
            </a:r>
            <a:endParaRPr lang="el-GR" sz="2400" dirty="0"/>
          </a:p>
          <a:p>
            <a:pPr lvl="1">
              <a:lnSpc>
                <a:spcPct val="114000"/>
              </a:lnSpc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sz="2400" dirty="0"/>
              <a:t>Αέρια </a:t>
            </a:r>
            <a:r>
              <a:rPr lang="el-GR" sz="2400" dirty="0" smtClean="0"/>
              <a:t>χρωματογραφία.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2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9)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dirty="0"/>
              <a:t>Στη χρωματογραφία </a:t>
            </a:r>
            <a:r>
              <a:rPr lang="el-GR" dirty="0" err="1"/>
              <a:t>χάρτου</a:t>
            </a:r>
            <a:r>
              <a:rPr lang="el-GR" dirty="0"/>
              <a:t> η στατική φάση είναι υγρή (στρώμα νερού) </a:t>
            </a:r>
            <a:r>
              <a:rPr lang="el-GR" dirty="0" err="1"/>
              <a:t>συγκρατούμενη</a:t>
            </a:r>
            <a:r>
              <a:rPr lang="el-GR" dirty="0"/>
              <a:t> από ίνες κυτταρίνης.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dirty="0"/>
              <a:t>Στη χρωματογραφία λεπτής στοιβάδας και στη χρωματογραφία στήλης, η στατική φάση αποτελείται από πορώδες υλικό (</a:t>
            </a:r>
            <a:r>
              <a:rPr lang="el-GR" dirty="0" err="1"/>
              <a:t>Alumina</a:t>
            </a:r>
            <a:r>
              <a:rPr lang="el-GR" dirty="0"/>
              <a:t>, </a:t>
            </a:r>
            <a:r>
              <a:rPr lang="el-GR" dirty="0" err="1"/>
              <a:t>Silica</a:t>
            </a:r>
            <a:r>
              <a:rPr lang="el-GR" dirty="0"/>
              <a:t> </a:t>
            </a:r>
            <a:r>
              <a:rPr lang="el-GR" dirty="0" err="1"/>
              <a:t>gel</a:t>
            </a:r>
            <a:r>
              <a:rPr lang="el-GR" dirty="0"/>
              <a:t>) ή είναι υγρή αποτελούμενη από στρώμα νερού που συγκρατείται από πορώδες υλικό.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dirty="0"/>
              <a:t>Στην αέρια χρωματογραφία η στατική φάση μπορεί να είναι στερεή ή υγρή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8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9)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5328369"/>
          </a:xfrm>
        </p:spPr>
        <p:txBody>
          <a:bodyPr/>
          <a:lstStyle/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dirty="0" smtClean="0"/>
              <a:t>Η κινητή </a:t>
            </a:r>
            <a:r>
              <a:rPr lang="el-GR" dirty="0"/>
              <a:t>φάση σε όλες τις περιπτώσεις είναι υγρή εκτός από την αέρια χρωματογραφία, που είναι αέρια (αργό, υδρογόνο, άζωτο κτλ).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dirty="0"/>
              <a:t>Η κατανομή των συστατικών μεταξύ της στατικής και της κινητής φάσης οφείλεται κυρίως, στη σχετική διαλυτότητα ή και τη σχετική </a:t>
            </a:r>
            <a:r>
              <a:rPr lang="el-GR" dirty="0" err="1"/>
              <a:t>προσροφητική</a:t>
            </a:r>
            <a:r>
              <a:rPr lang="el-GR" dirty="0"/>
              <a:t> ικανότητα των συστατικών στις δυο φάσεις.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l-GR" dirty="0"/>
              <a:t>Τα συστατικά μετακινούνται με διαφορετικές ταχύτητες και διανύουν διαφορετικές αποστάσεις πάνω στη στατική φάση, καθώς μεταφέρονται με τη βοήθεια της κινητής φάσης (διαλύτη). Έτσι, επιτυγχάνεται ο πλήρης διαχωρισμός των συστατικών του μείγματος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Μέθοδοι διαχωρισμού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Οι </a:t>
            </a:r>
            <a:r>
              <a:rPr lang="el-GR" b="1" dirty="0"/>
              <a:t>κυριότερες μέθοδοι </a:t>
            </a:r>
            <a:r>
              <a:rPr lang="el-GR" dirty="0"/>
              <a:t>διαχωρισμού  και καθαρισμού των ουσιών είναι: </a:t>
            </a:r>
          </a:p>
          <a:p>
            <a:r>
              <a:rPr lang="el-GR" dirty="0" smtClean="0"/>
              <a:t>Η </a:t>
            </a:r>
            <a:r>
              <a:rPr lang="el-GR" dirty="0"/>
              <a:t>διήθηση, </a:t>
            </a:r>
          </a:p>
          <a:p>
            <a:r>
              <a:rPr lang="el-GR" dirty="0" smtClean="0"/>
              <a:t>Η </a:t>
            </a:r>
            <a:r>
              <a:rPr lang="el-GR" dirty="0" err="1"/>
              <a:t>φυγοκέντρηση</a:t>
            </a:r>
            <a:r>
              <a:rPr lang="el-GR" dirty="0"/>
              <a:t>, </a:t>
            </a:r>
          </a:p>
          <a:p>
            <a:r>
              <a:rPr lang="el-GR" dirty="0" smtClean="0"/>
              <a:t>Η </a:t>
            </a:r>
            <a:r>
              <a:rPr lang="el-GR" dirty="0"/>
              <a:t>εκχύλιση, </a:t>
            </a:r>
          </a:p>
          <a:p>
            <a:r>
              <a:rPr lang="el-GR" dirty="0" smtClean="0"/>
              <a:t>Η </a:t>
            </a:r>
            <a:r>
              <a:rPr lang="el-GR" dirty="0"/>
              <a:t>απόσταξη, </a:t>
            </a:r>
          </a:p>
          <a:p>
            <a:r>
              <a:rPr lang="el-GR" dirty="0" smtClean="0"/>
              <a:t>Η </a:t>
            </a:r>
            <a:r>
              <a:rPr lang="el-GR" dirty="0"/>
              <a:t>κρυστάλλωση και </a:t>
            </a:r>
          </a:p>
          <a:p>
            <a:r>
              <a:rPr lang="el-GR" dirty="0" smtClean="0"/>
              <a:t>Η </a:t>
            </a:r>
            <a:r>
              <a:rPr lang="el-GR" dirty="0"/>
              <a:t>χρωματογραφία.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9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</a:t>
            </a:r>
            <a:r>
              <a:rPr lang="el-GR" sz="3200" b="0" dirty="0" smtClean="0"/>
              <a:t>(7 </a:t>
            </a:r>
            <a:r>
              <a:rPr lang="el-GR" sz="3200" b="0" dirty="0"/>
              <a:t>από </a:t>
            </a:r>
            <a:r>
              <a:rPr lang="el-GR" sz="3200" b="0" dirty="0" smtClean="0"/>
              <a:t>9) </a:t>
            </a:r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488" y="1340768"/>
            <a:ext cx="4755024" cy="4608512"/>
          </a:xfr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39852" y="6041297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3"/>
              </a:rPr>
              <a:t>Chromatography tank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3"/>
              </a:rPr>
              <a:t>Hazard-SJ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4"/>
              </a:rPr>
              <a:t>BY-SA 3.0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4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8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9) </a:t>
            </a:r>
            <a:endParaRPr lang="el-GR" dirty="0"/>
          </a:p>
        </p:txBody>
      </p:sp>
      <p:pic>
        <p:nvPicPr>
          <p:cNvPr id="2052" name="Picture 4" descr="File:TLC black in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74763"/>
            <a:ext cx="4326666" cy="3245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2745" y="516001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TLC black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ink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Snowyowls"/>
              </a:rPr>
              <a:t>Snowyowls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BY-SA 3.0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pic>
        <p:nvPicPr>
          <p:cNvPr id="2050" name="Picture 2" descr="File:TLC-Essential-Oil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085224" cy="32647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18568" y="516001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TLC-Essential-Oils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9" tooltip="User:Lukke"/>
              </a:rPr>
              <a:t>Lukke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6"/>
              </a:rPr>
              <a:t>BY-SA 3.0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1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Χρωματογραφία </a:t>
            </a:r>
            <a:r>
              <a:rPr lang="el-GR" sz="3200" b="0" dirty="0" smtClean="0"/>
              <a:t>(</a:t>
            </a:r>
            <a:r>
              <a:rPr lang="en-US" sz="3200" b="0" dirty="0" smtClean="0"/>
              <a:t>9</a:t>
            </a:r>
            <a:r>
              <a:rPr lang="el-GR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9) </a:t>
            </a:r>
            <a:endParaRPr lang="el-GR" dirty="0"/>
          </a:p>
        </p:txBody>
      </p:sp>
      <p:pic>
        <p:nvPicPr>
          <p:cNvPr id="3074" name="Picture 2" descr="File:GPC instrume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00845"/>
            <a:ext cx="4071539" cy="30536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8603" y="494956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GPC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instrument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File Upload Bot (Magnus Manske)"/>
              </a:rPr>
              <a:t>File Upload Bot (Magnus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File Upload Bot (Magnus Manske)"/>
              </a:rPr>
              <a:t>Manske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 tooltip="User:File Upload Bot (Magnus Manske)"/>
              </a:rPr>
              <a:t>)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pic>
        <p:nvPicPr>
          <p:cNvPr id="3076" name="Picture 4" descr="File:Gas chromatograp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20849"/>
            <a:ext cx="4629150" cy="25336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0411" y="4949568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Gas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8"/>
              </a:rPr>
              <a:t>chromatograph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9" tooltip="User:Eddideigel"/>
              </a:rPr>
              <a:t>Eddideigel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0"/>
              </a:rPr>
              <a:t>CC 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  <a:hlinkClick r:id="rId10"/>
              </a:rPr>
              <a:t>BY-SA 3.0</a:t>
            </a:r>
            <a:endParaRPr lang="el-GR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65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/>
              <a:t>Εφαρμογή: Διαχωρισμός συστατικών μελανιού με </a:t>
            </a:r>
            <a:r>
              <a:rPr lang="el-GR" dirty="0" smtClean="0"/>
              <a:t>Χρωματογραφία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496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Σε χάρτινη λωρίδα κατάλληλη για χρωματογραφία, σημειώνουμε με στυλό ή μαρκαδόρο, μια μικρή κουκίδα, σε απόσταση  περίπου 1,5 εκ. από την άκρη του χαρτιού.</a:t>
            </a:r>
          </a:p>
          <a:p>
            <a:pPr>
              <a:lnSpc>
                <a:spcPct val="114000"/>
              </a:lnSpc>
            </a:pPr>
            <a:r>
              <a:rPr lang="el-GR" dirty="0"/>
              <a:t>Κατόπιν βυθίζουμε το χαρτί σε ογκομετρικό κύλινδρο που περιέχει τον κατάλληλο διαλύτη (πχ. οινόπνευμα, </a:t>
            </a:r>
            <a:r>
              <a:rPr lang="el-GR" dirty="0" smtClean="0"/>
              <a:t>ακετόνη)</a:t>
            </a:r>
            <a:endParaRPr lang="el-GR" dirty="0"/>
          </a:p>
          <a:p>
            <a:pPr>
              <a:lnSpc>
                <a:spcPct val="114000"/>
              </a:lnSpc>
              <a:spcBef>
                <a:spcPts val="3600"/>
              </a:spcBef>
            </a:pPr>
            <a:r>
              <a:rPr lang="el-GR" b="1" dirty="0">
                <a:solidFill>
                  <a:srgbClr val="820000"/>
                </a:solidFill>
              </a:rPr>
              <a:t>ΠΡΟΣΟΧΗ:</a:t>
            </a:r>
            <a:r>
              <a:rPr lang="el-GR" dirty="0"/>
              <a:t> ο διαλύτης πρέπει να βρίσκεται χαμηλότερα από την κουκίδα του μελανιού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3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/>
              <a:t>Εφαρμογή: Διαχωρισμός συστατικών μελανιού με Χρωματογραφία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496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Αφήνουμε το διαλύτη να ανέβει μέσω των πόρων του χαρτιού, συμπαρασύροντας και διαχωρίζοντας τα έγχρωμα συστατικά του μελανιού.</a:t>
            </a:r>
          </a:p>
          <a:p>
            <a:pPr>
              <a:lnSpc>
                <a:spcPct val="114000"/>
              </a:lnSpc>
            </a:pPr>
            <a:r>
              <a:rPr lang="el-GR" dirty="0"/>
              <a:t>Καταγράφουμε τις παρατηρήσεις μας.</a:t>
            </a:r>
          </a:p>
          <a:p>
            <a:pPr>
              <a:lnSpc>
                <a:spcPct val="114000"/>
              </a:lnSpc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0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 </a:t>
            </a:r>
            <a:r>
              <a:rPr lang="el-GR" altLang="el-GR" sz="3200" b="0" dirty="0" smtClean="0"/>
              <a:t>(1 από 2)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Χημεία Γραφικών Τεχνών,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 2005 </a:t>
            </a:r>
          </a:p>
          <a:p>
            <a:pPr lvl="0"/>
            <a:r>
              <a:rPr lang="el-GR" dirty="0" smtClean="0"/>
              <a:t>Γενική Χημεία, </a:t>
            </a:r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n-US" dirty="0" smtClean="0"/>
              <a:t>Ebbing</a:t>
            </a:r>
            <a:r>
              <a:rPr lang="el-GR" dirty="0" smtClean="0"/>
              <a:t>, </a:t>
            </a:r>
            <a:r>
              <a:rPr lang="en-US" dirty="0" smtClean="0"/>
              <a:t>S</a:t>
            </a:r>
            <a:r>
              <a:rPr lang="el-GR" dirty="0" smtClean="0"/>
              <a:t>. </a:t>
            </a:r>
            <a:r>
              <a:rPr lang="en-US" dirty="0" smtClean="0"/>
              <a:t>Gammon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Τραυλός, Αθήνα, 2011</a:t>
            </a:r>
          </a:p>
          <a:p>
            <a:pPr lvl="0"/>
            <a:r>
              <a:rPr lang="el-GR" dirty="0" smtClean="0"/>
              <a:t>Χημεία, Εισαγωγικές Έννοιες, Ε. Λυμπεράκη, </a:t>
            </a:r>
            <a:r>
              <a:rPr lang="el-GR" dirty="0" err="1" smtClean="0"/>
              <a:t>εκδ</a:t>
            </a:r>
            <a:r>
              <a:rPr lang="el-GR" dirty="0" smtClean="0"/>
              <a:t>. </a:t>
            </a:r>
            <a:r>
              <a:rPr lang="el-GR" dirty="0" err="1" smtClean="0"/>
              <a:t>Αλτιντζή</a:t>
            </a:r>
            <a:r>
              <a:rPr lang="el-GR" dirty="0" smtClean="0"/>
              <a:t>, 2009</a:t>
            </a:r>
          </a:p>
          <a:p>
            <a:pPr lvl="0"/>
            <a:r>
              <a:rPr lang="el-GR" dirty="0" smtClean="0"/>
              <a:t>Χημεία για Τεχνολόγους, Φ. </a:t>
            </a:r>
            <a:r>
              <a:rPr lang="el-GR" dirty="0" err="1" smtClean="0"/>
              <a:t>Νόμπελη</a:t>
            </a:r>
            <a:r>
              <a:rPr lang="el-GR" dirty="0" smtClean="0"/>
              <a:t>, </a:t>
            </a:r>
            <a:r>
              <a:rPr lang="el-GR" dirty="0" err="1" smtClean="0"/>
              <a:t>εκδ</a:t>
            </a:r>
            <a:r>
              <a:rPr lang="el-GR" dirty="0" smtClean="0"/>
              <a:t>. ΙΩΝ, Αθήνα, 2003</a:t>
            </a:r>
          </a:p>
          <a:p>
            <a:pPr lvl="0"/>
            <a:r>
              <a:rPr lang="el-GR" dirty="0" smtClean="0"/>
              <a:t>Διδακτική της Χημείας ΙΙ, </a:t>
            </a:r>
            <a:r>
              <a:rPr lang="el-GR" dirty="0" err="1" smtClean="0"/>
              <a:t>Γιούρη</a:t>
            </a:r>
            <a:r>
              <a:rPr lang="el-GR" dirty="0" smtClean="0"/>
              <a:t>-</a:t>
            </a:r>
            <a:r>
              <a:rPr lang="el-GR" dirty="0" err="1" smtClean="0"/>
              <a:t>Τσοχατζή</a:t>
            </a:r>
            <a:r>
              <a:rPr lang="el-GR" dirty="0" smtClean="0"/>
              <a:t>, </a:t>
            </a:r>
            <a:r>
              <a:rPr lang="el-GR" dirty="0" err="1" smtClean="0"/>
              <a:t>Μανουσάκης</a:t>
            </a:r>
            <a:r>
              <a:rPr lang="el-GR" dirty="0" smtClean="0"/>
              <a:t>, </a:t>
            </a:r>
            <a:r>
              <a:rPr lang="el-GR" dirty="0" err="1" smtClean="0"/>
              <a:t>Θεσ</a:t>
            </a:r>
            <a:r>
              <a:rPr lang="el-GR" dirty="0" smtClean="0"/>
              <a:t>/κη, 1994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Βιβλιογραφία</a:t>
            </a:r>
            <a:r>
              <a:rPr lang="el-GR" altLang="el-GR" b="0" dirty="0" smtClean="0"/>
              <a:t> </a:t>
            </a:r>
            <a:r>
              <a:rPr lang="el-GR" altLang="el-GR" sz="3200" b="0" dirty="0" smtClean="0"/>
              <a:t>(2 από 2)</a:t>
            </a:r>
            <a:r>
              <a:rPr lang="el-GR" altLang="el-GR" sz="3200" dirty="0" smtClean="0"/>
              <a:t> </a:t>
            </a:r>
          </a:p>
        </p:txBody>
      </p:sp>
      <p:sp>
        <p:nvSpPr>
          <p:cNvPr id="276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5040313"/>
          </a:xfrm>
        </p:spPr>
        <p:txBody>
          <a:bodyPr/>
          <a:lstStyle/>
          <a:p>
            <a:pPr lvl="0"/>
            <a:r>
              <a:rPr lang="el-GR" dirty="0" smtClean="0"/>
              <a:t>Εργαστηριακές ασκήσεις Χημείας, Ν. </a:t>
            </a:r>
            <a:r>
              <a:rPr lang="el-GR" dirty="0" err="1" smtClean="0"/>
              <a:t>Καρακασίδη</a:t>
            </a:r>
            <a:r>
              <a:rPr lang="el-GR" dirty="0" smtClean="0"/>
              <a:t>, ΤΕΙ Αθήνας, 1997</a:t>
            </a:r>
          </a:p>
          <a:p>
            <a:pPr lvl="0"/>
            <a:r>
              <a:rPr lang="el-GR" dirty="0" smtClean="0"/>
              <a:t>Εργαστηριακές ασκήσεις Χημικής &amp; </a:t>
            </a:r>
            <a:r>
              <a:rPr lang="el-GR" dirty="0" err="1" smtClean="0"/>
              <a:t>Περιβ</a:t>
            </a:r>
            <a:r>
              <a:rPr lang="el-GR" dirty="0" smtClean="0"/>
              <a:t>. Τεχνολογίας, Ε. </a:t>
            </a:r>
            <a:r>
              <a:rPr lang="el-GR" dirty="0" err="1" smtClean="0"/>
              <a:t>Φουντουκίδης</a:t>
            </a:r>
            <a:r>
              <a:rPr lang="el-GR" dirty="0" smtClean="0"/>
              <a:t>,  </a:t>
            </a:r>
            <a:r>
              <a:rPr lang="el-GR" dirty="0" err="1" smtClean="0"/>
              <a:t>εκδ</a:t>
            </a:r>
            <a:r>
              <a:rPr lang="el-GR" dirty="0" smtClean="0"/>
              <a:t>. Πουκαμισάς, 2009 </a:t>
            </a:r>
          </a:p>
          <a:p>
            <a:pPr lvl="0"/>
            <a:r>
              <a:rPr lang="el-GR" dirty="0" smtClean="0"/>
              <a:t>Σημειώσεις Εργαστηρίου Ηλεκτροχημείας, Σ. Καλογεροπούλου, ΤΕΙ Πειραιά, 2000 </a:t>
            </a:r>
          </a:p>
          <a:p>
            <a:pPr lvl="0"/>
            <a:r>
              <a:rPr lang="el-GR" dirty="0" smtClean="0"/>
              <a:t>Σημειώσεις Εργαστηρίου «Επιφανειακή επεξεργασία και χρωματισμός των υλικών», Ε. Τσαγκαράκη – </a:t>
            </a:r>
            <a:r>
              <a:rPr lang="el-GR" dirty="0" err="1" smtClean="0"/>
              <a:t>Καπλάνογλου</a:t>
            </a:r>
            <a:r>
              <a:rPr lang="el-GR" dirty="0" smtClean="0"/>
              <a:t>, Ε.Κ.Π.Α. 2006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D24214-1666-4AB6-AC6E-5E57DA3C1AB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21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Τεχνών (Ε)</a:t>
            </a:r>
            <a:r>
              <a:rPr lang="el-GR" sz="2000" dirty="0" smtClean="0"/>
              <a:t>. Ενότητα 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/>
              <a:t>Μέθοδοι Διαχωρισμού Μειγμάτων στα Συστατικά τους </a:t>
            </a:r>
            <a:r>
              <a:rPr lang="el-GR" altLang="el-GR" sz="2000" dirty="0" smtClean="0"/>
              <a:t>(</a:t>
            </a:r>
            <a:r>
              <a:rPr lang="el-GR" altLang="el-GR" sz="2000" dirty="0"/>
              <a:t>Εφαρμογή: Διαχωρισμός Συστατικών Μελανιού με Χρωματογραφία)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Διήθηση </a:t>
            </a:r>
            <a:r>
              <a:rPr lang="el-GR" sz="3200" b="0" dirty="0" smtClean="0"/>
              <a:t>(1 από </a:t>
            </a:r>
            <a:r>
              <a:rPr lang="el-GR" sz="3200" b="0" dirty="0"/>
              <a:t>4</a:t>
            </a:r>
            <a:r>
              <a:rPr lang="el-GR" sz="3200" b="0" dirty="0" smtClean="0"/>
              <a:t>)</a:t>
            </a:r>
            <a:endParaRPr lang="el-GR" sz="3200" b="0" dirty="0"/>
          </a:p>
        </p:txBody>
      </p:sp>
      <p:pic>
        <p:nvPicPr>
          <p:cNvPr id="1026" name="Picture 2" descr="File:FilterFunnelApparat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857064" cy="46253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51820" y="6205496"/>
            <a:ext cx="307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FilterFunnelApparatus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Smokefoot"/>
              </a:rPr>
              <a:t>Smokefoot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85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Διήθηση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pic>
        <p:nvPicPr>
          <p:cNvPr id="2050" name="Picture 2" descr="File:Vacuum-filtration-diagr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184576" cy="49928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1820" y="6309320"/>
            <a:ext cx="3073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Vacuum-filtration-diagram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Benjah-bmm27"/>
              </a:rPr>
              <a:t>Benjah-bmm27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3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Διήθηση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Είναι μέθοδος διαχωρισμού στερών από υγρά.</a:t>
            </a:r>
          </a:p>
          <a:p>
            <a:pPr>
              <a:lnSpc>
                <a:spcPct val="114000"/>
              </a:lnSpc>
            </a:pPr>
            <a:r>
              <a:rPr lang="el-GR" dirty="0"/>
              <a:t>Ο διαχωρισμός γίνεται με τη βοήθεια ηθμού (φίλτρου) που έχει πόρους κι επιτρέπει τη διέλευση του υγρού, ενώ συγκρατεί το στερεό.</a:t>
            </a:r>
          </a:p>
          <a:p>
            <a:pPr>
              <a:lnSpc>
                <a:spcPct val="114000"/>
              </a:lnSpc>
            </a:pPr>
            <a:r>
              <a:rPr lang="el-GR" dirty="0"/>
              <a:t>Ο ηθμός (διηθητικό χαρτί) διπλώνεται σε σχήμα κώνου και τοποθετείται σε  γυάλινο χωνί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6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Διήθηση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Το στερεό που μένει στον ηθμό είναι το ίζημα, ενώ το υγρό που περνά μέσα από τον ηθμό είναι το διήθημα.</a:t>
            </a:r>
          </a:p>
          <a:p>
            <a:pPr>
              <a:lnSpc>
                <a:spcPct val="114000"/>
              </a:lnSpc>
            </a:pPr>
            <a:r>
              <a:rPr lang="el-GR" dirty="0"/>
              <a:t>Πολλές φορές για καλύτερο αποτέλεσμα και μεγαλύτερη ταχύτητα χρησιμοποιείται η </a:t>
            </a:r>
            <a:r>
              <a:rPr lang="el-GR" b="1" dirty="0"/>
              <a:t>υδραντλία</a:t>
            </a:r>
            <a:r>
              <a:rPr lang="el-GR" dirty="0"/>
              <a:t> ενώ η διήθηση γίνεται </a:t>
            </a:r>
            <a:r>
              <a:rPr lang="el-GR" dirty="0" smtClean="0"/>
              <a:t>υπό κενό.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0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Φυγοκέντρηση</a:t>
            </a:r>
            <a:r>
              <a:rPr lang="el-GR" dirty="0" smtClean="0"/>
              <a:t> </a:t>
            </a:r>
            <a:r>
              <a:rPr lang="el-GR" sz="3200" b="0" dirty="0" smtClean="0"/>
              <a:t>1/2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Χρησιμοποιείται για το διαχωρισμό στερεών από υγρά, όταν οι κόκκοι του στερεού είναι μικρού μεγέθους και δεν μπορεί να εφαρμοστεί η διήθηση (οι κόκκοι περνούν μέσα από τον ηθμό).</a:t>
            </a:r>
          </a:p>
          <a:p>
            <a:pPr>
              <a:lnSpc>
                <a:spcPct val="114000"/>
              </a:lnSpc>
            </a:pPr>
            <a:r>
              <a:rPr lang="el-GR" dirty="0"/>
              <a:t>Επίσης, </a:t>
            </a:r>
            <a:r>
              <a:rPr lang="el-GR" dirty="0" smtClean="0"/>
              <a:t>χρησιμοποιείται όταν </a:t>
            </a:r>
            <a:r>
              <a:rPr lang="el-GR" dirty="0"/>
              <a:t>τα υγρά έχουν παραπλήσιες πυκνότητες, οπότε δεν μπορεί να χρησιμοποιηθεί η διαχωριστική χοάνη.</a:t>
            </a:r>
          </a:p>
          <a:p>
            <a:pPr>
              <a:lnSpc>
                <a:spcPct val="114000"/>
              </a:lnSpc>
            </a:pPr>
            <a:r>
              <a:rPr lang="el-GR" dirty="0"/>
              <a:t>Η συσκευή λέγεται </a:t>
            </a:r>
            <a:r>
              <a:rPr lang="el-GR" b="1" dirty="0">
                <a:solidFill>
                  <a:srgbClr val="004A82"/>
                </a:solidFill>
              </a:rPr>
              <a:t>φυγόκεντρος</a:t>
            </a:r>
            <a:r>
              <a:rPr lang="el-GR" b="1" dirty="0" smtClean="0">
                <a:solidFill>
                  <a:srgbClr val="004A82"/>
                </a:solidFill>
              </a:rPr>
              <a:t>.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7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Φυγόκεντρος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</a:pPr>
            <a:r>
              <a:rPr lang="el-GR" dirty="0"/>
              <a:t>Η φυγόκεντρος αποτελείται από κατακόρυφο άξονα, που φέρει υποδοχές για την τοποθέτηση των δειγμάτων σε δοκιμαστικούς σωλήνες.</a:t>
            </a:r>
          </a:p>
          <a:p>
            <a:pPr>
              <a:lnSpc>
                <a:spcPct val="114000"/>
              </a:lnSpc>
            </a:pPr>
            <a:r>
              <a:rPr lang="el-GR" dirty="0"/>
              <a:t>Ο άξονας περιστρέφεται με </a:t>
            </a:r>
            <a:r>
              <a:rPr lang="el-GR" dirty="0" smtClean="0"/>
              <a:t>μεγάλη ταχύτητα.</a:t>
            </a:r>
            <a:endParaRPr lang="el-GR" dirty="0"/>
          </a:p>
          <a:p>
            <a:pPr>
              <a:lnSpc>
                <a:spcPct val="114000"/>
              </a:lnSpc>
            </a:pPr>
            <a:r>
              <a:rPr lang="el-GR" dirty="0"/>
              <a:t>Τότε, το στερεό ή το βαρύτερο συστατικό συγκεντρώνεται στον πυθμένα των σωλήνων, οπότε τα δυο συστατικά διαχωρισμένα πια, απομακρύνονται με </a:t>
            </a:r>
            <a:r>
              <a:rPr lang="el-GR" dirty="0" err="1"/>
              <a:t>απόχυση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64c5e3dd0c8a054e3dfa36e013159a9d6a96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25</TotalTime>
  <Words>1928</Words>
  <Application>Microsoft Office PowerPoint</Application>
  <PresentationFormat>On-screen Show (4:3)</PresentationFormat>
  <Paragraphs>224</Paragraphs>
  <Slides>42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OC_template_updated</vt:lpstr>
      <vt:lpstr>template</vt:lpstr>
      <vt:lpstr>Χημεία Γραφικών Τεχνών (Ε)</vt:lpstr>
      <vt:lpstr>Θεωρητικό μέρος</vt:lpstr>
      <vt:lpstr>Μέθοδοι διαχωρισμού</vt:lpstr>
      <vt:lpstr>Διήθηση (1 από 4)</vt:lpstr>
      <vt:lpstr>Διήθηση (2 από 4)</vt:lpstr>
      <vt:lpstr>Διήθηση (3 από 4)</vt:lpstr>
      <vt:lpstr>Διήθηση (4 από 4)</vt:lpstr>
      <vt:lpstr>Φυγοκέντρηση 1/2 </vt:lpstr>
      <vt:lpstr>Φυγόκεντρος </vt:lpstr>
      <vt:lpstr>Αρχή διαχωρισμού με φυγοκέντρηση</vt:lpstr>
      <vt:lpstr>Φυγοκέντρηση 2/2</vt:lpstr>
      <vt:lpstr>Διαχωριστική χοάνη (1 από 2)</vt:lpstr>
      <vt:lpstr>Διαχωριστική χοάνη (2 από 2)</vt:lpstr>
      <vt:lpstr>Εκχύλιση (1 από 2) </vt:lpstr>
      <vt:lpstr>Εκχύλιση (2 από 2) </vt:lpstr>
      <vt:lpstr>Απόσταξη (1 από 2)</vt:lpstr>
      <vt:lpstr>Απόσταξη (2 από 2)</vt:lpstr>
      <vt:lpstr>Είδη απόσταξης </vt:lpstr>
      <vt:lpstr>Απλή απόσταξη </vt:lpstr>
      <vt:lpstr>Κρυστάλλωση (1 από 2) </vt:lpstr>
      <vt:lpstr>Κρυστάλλωση (2 από 2)  </vt:lpstr>
      <vt:lpstr>Κρυστάλλωση με ψύξη </vt:lpstr>
      <vt:lpstr>Εξάτμιση – συμπύκνωση </vt:lpstr>
      <vt:lpstr>Χρωματογραφία (1 από 9) </vt:lpstr>
      <vt:lpstr>Χρωματογραφία (2 από 9) </vt:lpstr>
      <vt:lpstr>Χρωματογραφία (3 από 9) </vt:lpstr>
      <vt:lpstr>Χρωματογραφία (4 από 9) </vt:lpstr>
      <vt:lpstr>Χρωματογραφία (5 από 9) </vt:lpstr>
      <vt:lpstr>Χρωματογραφία (6 από 9) </vt:lpstr>
      <vt:lpstr>Χρωματογραφία (7 από 9) </vt:lpstr>
      <vt:lpstr>Χρωματογραφία (8 από 9) </vt:lpstr>
      <vt:lpstr>Χρωματογραφία (9 από 9) </vt:lpstr>
      <vt:lpstr>Εφαρμογή: Διαχωρισμός συστατικών μελανιού με Χρωματογραφία (1 από 2)</vt:lpstr>
      <vt:lpstr>Εφαρμογή: Διαχωρισμός συστατικών μελανιού με Χρωματογραφία (2 από 2)</vt:lpstr>
      <vt:lpstr>Βιβλιογραφία (1 από 2) </vt:lpstr>
      <vt:lpstr>Βιβλιογραφία (2 από 2)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 (Ε)</dc:title>
  <dc:creator>opencourses@teiath.gr</dc:creator>
  <cp:lastModifiedBy>alex</cp:lastModifiedBy>
  <cp:revision>7</cp:revision>
  <dcterms:created xsi:type="dcterms:W3CDTF">2014-09-29T06:22:48Z</dcterms:created>
  <dcterms:modified xsi:type="dcterms:W3CDTF">2015-01-28T13:35:35Z</dcterms:modified>
</cp:coreProperties>
</file>