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xml" ContentType="application/vnd.openxmlformats-officedocument.presentationml.notesSlide+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notesSlides/notesSlide16.xml" ContentType="application/vnd.openxmlformats-officedocument.presentationml.notesSlide+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notesSlides/notesSlide18.xml" ContentType="application/vnd.openxmlformats-officedocument.presentationml.notesSlide+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notesSlides/notesSlide2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 id="2147483718" r:id="rId2"/>
    <p:sldMasterId id="2147483729" r:id="rId3"/>
  </p:sldMasterIdLst>
  <p:notesMasterIdLst>
    <p:notesMasterId r:id="rId134"/>
  </p:notesMasterIdLst>
  <p:handoutMasterIdLst>
    <p:handoutMasterId r:id="rId135"/>
  </p:handoutMasterIdLst>
  <p:sldIdLst>
    <p:sldId id="389"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257" r:id="rId127"/>
    <p:sldId id="262" r:id="rId128"/>
    <p:sldId id="264" r:id="rId129"/>
    <p:sldId id="391" r:id="rId130"/>
    <p:sldId id="392" r:id="rId131"/>
    <p:sldId id="266" r:id="rId132"/>
    <p:sldId id="390" r:id="rId133"/>
  </p:sldIdLst>
  <p:sldSz cx="9144000" cy="6858000" type="screen4x3"/>
  <p:notesSz cx="7104063" cy="10234613"/>
  <p:custDataLst>
    <p:tags r:id="rId1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notesMaster" Target="notesMasters/notesMaster1.xml"/><Relationship Id="rId139"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handoutMaster" Target="handoutMasters/handout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tags" Target="tags/tag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4251965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70409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14997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52043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68994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3924131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396734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89038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1393307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94458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485555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2602186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81</a:t>
            </a:fld>
            <a:endParaRPr lang="el-GR">
              <a:solidFill>
                <a:prstClr val="black"/>
              </a:solidFill>
            </a:endParaRPr>
          </a:p>
        </p:txBody>
      </p:sp>
    </p:spTree>
    <p:extLst>
      <p:ext uri="{BB962C8B-B14F-4D97-AF65-F5344CB8AC3E}">
        <p14:creationId xmlns:p14="http://schemas.microsoft.com/office/powerpoint/2010/main" val="2541993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93232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44122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131616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03733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153193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101222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82481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62621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7543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55930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835519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36214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03203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765322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352415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242394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530288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518231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6002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024262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204735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2428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62413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571142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7372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60772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18070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89885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8617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70277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8131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817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230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23850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21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87440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4529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11227842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74493618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023633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1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1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hyperlink" Target="http://propelsteps.wordpress.com/2013/06/10/how-smart-are-you-quick-1-min-test/"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Αρχές Οργάνωσης Παιδαγωγικής Πράξης Ι (E)</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70000" lnSpcReduction="20000"/>
          </a:bodyPr>
          <a:lstStyle/>
          <a:p>
            <a:r>
              <a:rPr lang="el-GR" sz="3200" b="1" dirty="0"/>
              <a:t>Ενότητα </a:t>
            </a:r>
            <a:r>
              <a:rPr lang="en-US" sz="3200" b="1" dirty="0"/>
              <a:t>1</a:t>
            </a:r>
            <a:r>
              <a:rPr lang="el-GR" sz="3200" b="1" dirty="0"/>
              <a:t>0</a:t>
            </a:r>
            <a:r>
              <a:rPr lang="el-GR" sz="3200" dirty="0"/>
              <a:t>:</a:t>
            </a:r>
            <a:r>
              <a:rPr lang="en-US" sz="3200" dirty="0"/>
              <a:t> </a:t>
            </a:r>
            <a:r>
              <a:rPr lang="el-GR" sz="3200" dirty="0"/>
              <a:t>Παρουσίαση εργασιών</a:t>
            </a:r>
            <a:r>
              <a:rPr lang="en-US" sz="3200" dirty="0"/>
              <a:t> (</a:t>
            </a:r>
            <a:r>
              <a:rPr lang="el-GR" sz="3200" dirty="0"/>
              <a:t>Μέρος Α)</a:t>
            </a:r>
            <a:endParaRPr lang="en-US" sz="3200" dirty="0"/>
          </a:p>
          <a:p>
            <a:endParaRPr lang="en-US" sz="3200" dirty="0"/>
          </a:p>
          <a:p>
            <a:r>
              <a:rPr lang="el-GR" sz="2800" dirty="0"/>
              <a:t>Ευγενία Θεοδότου</a:t>
            </a:r>
            <a:r>
              <a:rPr lang="en-US" sz="2800" dirty="0"/>
              <a:t> BA ECS, MA, MSc, </a:t>
            </a:r>
            <a:r>
              <a:rPr lang="en-US" sz="2800" dirty="0" err="1"/>
              <a:t>PhDc</a:t>
            </a:r>
            <a:r>
              <a:rPr lang="en-US" sz="2800" dirty="0"/>
              <a:t>.</a:t>
            </a:r>
          </a:p>
          <a:p>
            <a:r>
              <a:rPr lang="el-GR" sz="2800" dirty="0"/>
              <a:t>Εργαστηριακός Συνεργάτης του ΤΕΙ Αθήνας</a:t>
            </a:r>
          </a:p>
          <a:p>
            <a:r>
              <a:rPr lang="el-GR" sz="2800" dirty="0"/>
              <a:t>Τμήμα Προσχολικής Αγωγής </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295313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85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a:buNone/>
            </a:pPr>
            <a:r>
              <a:rPr lang="el-GR" b="1" dirty="0" smtClean="0"/>
              <a:t>Αριθμός παιδιών</a:t>
            </a:r>
            <a:r>
              <a:rPr lang="el-GR" dirty="0" smtClean="0"/>
              <a:t>: 1</a:t>
            </a:r>
          </a:p>
          <a:p>
            <a:pPr>
              <a:buNone/>
            </a:pPr>
            <a:r>
              <a:rPr lang="el-GR" b="1" dirty="0" smtClean="0"/>
              <a:t>Ηλικία παιδιών</a:t>
            </a:r>
            <a:r>
              <a:rPr lang="el-GR" dirty="0" smtClean="0"/>
              <a:t>: 4 </a:t>
            </a:r>
          </a:p>
          <a:p>
            <a:pPr>
              <a:buNone/>
            </a:pPr>
            <a:r>
              <a:rPr lang="el-GR" b="1" dirty="0" smtClean="0"/>
              <a:t>Περιγραφή παιχνιδιού</a:t>
            </a:r>
            <a:r>
              <a:rPr lang="el-GR" dirty="0" smtClean="0"/>
              <a:t>: Η Α.(4) έπαιζε με οικοδομικό υλικό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custDataLst>
      <p:tags r:id="rId1"/>
    </p:custDataLst>
    <p:extLst>
      <p:ext uri="{BB962C8B-B14F-4D97-AF65-F5344CB8AC3E}">
        <p14:creationId xmlns:p14="http://schemas.microsoft.com/office/powerpoint/2010/main" val="36701139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br>
              <a:rPr lang="el-GR" dirty="0" smtClean="0"/>
            </a:br>
            <a:r>
              <a:rPr lang="el-GR" sz="2700" i="1" dirty="0" smtClean="0"/>
              <a:t> 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Εξάσκηση λεπτής κινητικότητας και οπτικοκινητικού συντονισμού. Παράλληλα τέθηκε σε κίνηση ολόκληρο το σώμα τους.</a:t>
            </a:r>
          </a:p>
          <a:p>
            <a:pPr marL="0" indent="0">
              <a:buNone/>
            </a:pPr>
            <a:r>
              <a:rPr lang="el-GR" b="1" dirty="0" smtClean="0"/>
              <a:t>Τομέας Νοητικός</a:t>
            </a:r>
            <a:r>
              <a:rPr lang="el-GR" dirty="0" smtClean="0"/>
              <a:t>:  Επαφή με διάφορα υλικά και εξέλιξη δημιουργικότητάς τους. Ανάπτυξη προσοχής και συγκέντρωσης. Επαφή με εναλλαγές της ταχύτητας και της έννοιας του χώρου. </a:t>
            </a:r>
            <a:endParaRPr lang="el-GR" u="sng" dirty="0" smtClean="0"/>
          </a:p>
          <a:p>
            <a:pPr marL="0" indent="0">
              <a:buNone/>
            </a:pPr>
            <a:r>
              <a:rPr lang="el-GR" b="1" dirty="0" smtClean="0"/>
              <a:t>Τομέας Κοινωνικός</a:t>
            </a:r>
            <a:r>
              <a:rPr lang="el-GR" dirty="0" smtClean="0"/>
              <a:t>: Ανάπτυξη υπομονής, σεβασμού και συνεργασίας. Επικοινωνία και ανάδειξη θάρρους. Εκτίμηση των προσπαθειών τους και των συμμαθητών τους.</a:t>
            </a:r>
          </a:p>
          <a:p>
            <a:pPr marL="0" indent="0">
              <a:buNone/>
            </a:pPr>
            <a:r>
              <a:rPr lang="el-GR" b="1" dirty="0" smtClean="0"/>
              <a:t>Τομέας Συναισθηματικός</a:t>
            </a:r>
            <a:r>
              <a:rPr lang="el-GR" dirty="0" smtClean="0"/>
              <a:t>: Ικανοποίηση και ανακούφιση κατά την ολοκλήρωση. Αυτοπεποίθηση μέσω της επιβράβευσης. Εκδήλωση φόβου και δισταγμού.</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dirty="0">
              <a:solidFill>
                <a:prstClr val="black"/>
              </a:solidFill>
            </a:endParaRPr>
          </a:p>
        </p:txBody>
      </p:sp>
    </p:spTree>
    <p:custDataLst>
      <p:tags r:id="rId1"/>
    </p:custDataLst>
    <p:extLst>
      <p:ext uri="{BB962C8B-B14F-4D97-AF65-F5344CB8AC3E}">
        <p14:creationId xmlns:p14="http://schemas.microsoft.com/office/powerpoint/2010/main" val="23598311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lnSpcReduction="10000"/>
          </a:bodyPr>
          <a:lstStyle/>
          <a:p>
            <a:pPr algn="ctr">
              <a:buNone/>
            </a:pPr>
            <a:r>
              <a:rPr lang="el-GR" b="1" dirty="0" smtClean="0">
                <a:solidFill>
                  <a:schemeClr val="tx2"/>
                </a:solidFill>
              </a:rPr>
              <a:t>Είδος Παιχνιδιού: Κανόνων</a:t>
            </a:r>
            <a:endParaRPr lang="el-GR" b="1" i="1" dirty="0" smtClean="0">
              <a:solidFill>
                <a:schemeClr val="tx2"/>
              </a:solidFill>
            </a:endParaRPr>
          </a:p>
          <a:p>
            <a:pPr>
              <a:buNone/>
            </a:pPr>
            <a:r>
              <a:rPr lang="el-GR" b="1" dirty="0" smtClean="0"/>
              <a:t>Αριθμός παιδιών</a:t>
            </a:r>
            <a:r>
              <a:rPr lang="el-GR" dirty="0" smtClean="0"/>
              <a:t>: 10 κορίτσια και 7 αγόρια</a:t>
            </a:r>
          </a:p>
          <a:p>
            <a:pPr>
              <a:buNone/>
            </a:pPr>
            <a:r>
              <a:rPr lang="el-GR" b="1" dirty="0" smtClean="0"/>
              <a:t>Ηλικία παιδιών</a:t>
            </a:r>
            <a:r>
              <a:rPr lang="el-GR" dirty="0" smtClean="0"/>
              <a:t>: 3;6 και 4 ετών</a:t>
            </a:r>
          </a:p>
          <a:p>
            <a:pPr marL="0" indent="0">
              <a:buNone/>
            </a:pPr>
            <a:r>
              <a:rPr lang="el-GR" b="1" dirty="0" smtClean="0"/>
              <a:t>Περιγραφή παιχνιδιού</a:t>
            </a:r>
            <a:r>
              <a:rPr lang="el-GR" dirty="0" smtClean="0"/>
              <a:t>: ‘’Παιχνίδι με το σώμα μας’’: Αναφορά στα μέρη του σώματος και επίδειξη αυτών. Τους εξήγησα το παιχνίδι που είχε ως εξής: όσο ακουγόταν η μουσική, ο καθένας κινούνταν όπως επιθυμούσε. Μόλις τη σταματούσα έπρεπε να κάνουν αυτό που θα τους πω. </a:t>
            </a:r>
            <a:endParaRPr lang="en-US" dirty="0" smtClean="0"/>
          </a:p>
          <a:p>
            <a:pPr marL="0" indent="0">
              <a:buNone/>
            </a:pPr>
            <a:r>
              <a:rPr lang="el-GR" dirty="0" smtClean="0"/>
              <a:t>Για παράδειγμα: ’’Πιάστε τη μύτη σας’’. Υπήρξε και μια παραλλαγή στη συνέχεια, κατά την οποία έπρεπε να ακουμπούν αυτή τη φορά τα μέλη που τους ζητούσα στον διπλανό τους, όχι τα δικά τους. Ανταποκρίθηκαν με ιδιαίτερη ευχαρίστηση.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dirty="0">
              <a:solidFill>
                <a:prstClr val="black"/>
              </a:solidFill>
            </a:endParaRPr>
          </a:p>
        </p:txBody>
      </p:sp>
    </p:spTree>
    <p:custDataLst>
      <p:tags r:id="rId1"/>
    </p:custDataLst>
    <p:extLst>
      <p:ext uri="{BB962C8B-B14F-4D97-AF65-F5344CB8AC3E}">
        <p14:creationId xmlns:p14="http://schemas.microsoft.com/office/powerpoint/2010/main" val="13196998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br>
              <a:rPr lang="el-GR" dirty="0" smtClean="0"/>
            </a:br>
            <a:r>
              <a:rPr lang="el-GR" sz="2700" i="1" dirty="0" smtClean="0"/>
              <a:t> 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fontScale="92500" lnSpcReduction="10000"/>
          </a:bodyPr>
          <a:lstStyle/>
          <a:p>
            <a:pPr marL="0" indent="0">
              <a:buNone/>
            </a:pPr>
            <a:r>
              <a:rPr lang="el-GR" sz="2600" b="1" dirty="0" smtClean="0"/>
              <a:t>Τομέας Κινητικός</a:t>
            </a:r>
            <a:r>
              <a:rPr lang="el-GR" sz="2600" dirty="0" smtClean="0"/>
              <a:t>: Εξάσκηση κινήσεων του σώματος σε διάφορα επίπεδα. Ανάπτυξη </a:t>
            </a:r>
            <a:r>
              <a:rPr lang="el-GR" sz="2600" dirty="0" err="1" smtClean="0"/>
              <a:t>οπτικοκινητικού</a:t>
            </a:r>
            <a:r>
              <a:rPr lang="el-GR" sz="2600" dirty="0" smtClean="0"/>
              <a:t> συντονισμού και αδρής κινητικότητας. Εκπαίδευση της ακρίβειας των κινήσεών τους.</a:t>
            </a:r>
          </a:p>
          <a:p>
            <a:pPr marL="0" indent="0">
              <a:buNone/>
            </a:pPr>
            <a:r>
              <a:rPr lang="el-GR" sz="2600" b="1" dirty="0" smtClean="0"/>
              <a:t>Τομέας Νοητικός</a:t>
            </a:r>
            <a:r>
              <a:rPr lang="el-GR" sz="2600" dirty="0" smtClean="0"/>
              <a:t>: Γνωριμία με το σώμα και απόκτηση συνείδησης του εαυτού τους. Εξέλιξη ακουστικής αντίληψης, σκέψης και προσοχής. Ενίσχυση παρατηρητικότητας και επαφή με τις έννοιες ‘’ αργά- γρήγορα’’.</a:t>
            </a:r>
            <a:endParaRPr lang="el-GR" sz="2600" u="sng" dirty="0" smtClean="0"/>
          </a:p>
          <a:p>
            <a:pPr marL="0" indent="0">
              <a:buNone/>
            </a:pPr>
            <a:r>
              <a:rPr lang="el-GR" sz="2600" b="1" dirty="0" smtClean="0"/>
              <a:t>Τομέας Κοινωνικός</a:t>
            </a:r>
            <a:r>
              <a:rPr lang="el-GR" sz="2600" dirty="0" smtClean="0"/>
              <a:t>: Αποδέχτηκαν τους κανόνες, αναδεικνύοντας σεβασμό. Προωθήθηκε η επικοινωνία και γνωριμία μεταξύ τους. Ανέπτυξαν το θάρρος τους παίρνοντας πρωτοβουλίες.</a:t>
            </a:r>
            <a:endParaRPr lang="el-GR" sz="2600" u="sng" dirty="0" smtClean="0"/>
          </a:p>
          <a:p>
            <a:pPr marL="0" indent="0">
              <a:buNone/>
            </a:pPr>
            <a:r>
              <a:rPr lang="el-GR" sz="2600" b="1" dirty="0" smtClean="0"/>
              <a:t>Τομέας Συναισθηματικός</a:t>
            </a:r>
            <a:r>
              <a:rPr lang="el-GR" sz="2600" dirty="0" smtClean="0"/>
              <a:t>: Ενθουσιασμός αλλά και αμηχανία. Ενίσχυση αυτοελέγχου δοκιμάζοντας τα όριά τους. Ανάπτυξη της αυτοπεποίθησης μέσω της επιβράβευσης.</a:t>
            </a:r>
            <a:endParaRPr lang="el-GR" sz="2600"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dirty="0">
              <a:solidFill>
                <a:prstClr val="black"/>
              </a:solidFill>
            </a:endParaRPr>
          </a:p>
        </p:txBody>
      </p:sp>
    </p:spTree>
    <p:custDataLst>
      <p:tags r:id="rId1"/>
    </p:custDataLst>
    <p:extLst>
      <p:ext uri="{BB962C8B-B14F-4D97-AF65-F5344CB8AC3E}">
        <p14:creationId xmlns:p14="http://schemas.microsoft.com/office/powerpoint/2010/main" val="8513173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lnSpcReduction="10000"/>
          </a:bodyPr>
          <a:lstStyle/>
          <a:p>
            <a:pPr algn="ctr">
              <a:buNone/>
            </a:pPr>
            <a:r>
              <a:rPr lang="el-GR" b="1" dirty="0" smtClean="0">
                <a:solidFill>
                  <a:schemeClr val="tx2"/>
                </a:solidFill>
              </a:rPr>
              <a:t>Είδος Παιχνιδιού: Κανόνων</a:t>
            </a:r>
            <a:endParaRPr lang="el-GR" b="1" i="1" dirty="0" smtClean="0">
              <a:solidFill>
                <a:schemeClr val="tx2"/>
              </a:solidFill>
            </a:endParaRPr>
          </a:p>
          <a:p>
            <a:pPr marL="0" indent="0">
              <a:buNone/>
            </a:pPr>
            <a:r>
              <a:rPr lang="el-GR" b="1" dirty="0" smtClean="0"/>
              <a:t>Αριθμός παιδιών</a:t>
            </a:r>
            <a:r>
              <a:rPr lang="el-GR" dirty="0" smtClean="0"/>
              <a:t>: 9 αγόρια και 7 κορίτσια</a:t>
            </a:r>
          </a:p>
          <a:p>
            <a:pPr marL="0" indent="0">
              <a:buNone/>
            </a:pPr>
            <a:r>
              <a:rPr lang="el-GR" b="1" dirty="0" smtClean="0"/>
              <a:t>Ηλικία παιδιών</a:t>
            </a:r>
            <a:r>
              <a:rPr lang="el-GR" dirty="0" smtClean="0"/>
              <a:t>: 3;6 και 4 ετών</a:t>
            </a:r>
          </a:p>
          <a:p>
            <a:pPr marL="0" indent="0">
              <a:buNone/>
            </a:pPr>
            <a:r>
              <a:rPr lang="el-GR" b="1" dirty="0" smtClean="0"/>
              <a:t>Περιγραφή παιχνιδιού</a:t>
            </a:r>
            <a:r>
              <a:rPr lang="el-GR" dirty="0" smtClean="0"/>
              <a:t>: ‘’Μουσικές </a:t>
            </a:r>
            <a:r>
              <a:rPr lang="el-GR" dirty="0" err="1" smtClean="0"/>
              <a:t>Καρέκλες΄΄</a:t>
            </a:r>
            <a:r>
              <a:rPr lang="el-GR" dirty="0" smtClean="0"/>
              <a:t>: Γνώριμο παιχνίδι στα παιδιά. Με βοήθησαν να βάλουμε στη σειρά τις καρέκλες δημιουργώντας δύο σειρές για να χωράνε καλύτερα. Έβαλα ένα από τα αγαπημένα τους τραγούδια και όταν σταματούσε η μουσική έπρεπε να προλάβουν να κάτσουν ο καθένας σε μια καρέκλα. </a:t>
            </a:r>
            <a:endParaRPr lang="en-US" dirty="0" smtClean="0"/>
          </a:p>
          <a:p>
            <a:pPr marL="0" indent="0">
              <a:buNone/>
            </a:pPr>
            <a:r>
              <a:rPr lang="el-GR" dirty="0" smtClean="0"/>
              <a:t>Όσοι αποχωρούσαν από το παιχνίδι, συνέχιζαν να συμμετέχουν ενεργά καθώς γίνονταν οι ‘’βοηθοί’’ μου και σταματούσαμε μαζί την μουσική, αφαιρούσαν καρέκλες και ενθάρρυναν τους συμμαθητές τους που έπαιζαν ακόμα. Στο τέλος επιβραβεύσαμε τον νικητή χειροκροτώντας τον.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dirty="0">
              <a:solidFill>
                <a:prstClr val="black"/>
              </a:solidFill>
            </a:endParaRPr>
          </a:p>
        </p:txBody>
      </p:sp>
    </p:spTree>
    <p:custDataLst>
      <p:tags r:id="rId1"/>
    </p:custDataLst>
    <p:extLst>
      <p:ext uri="{BB962C8B-B14F-4D97-AF65-F5344CB8AC3E}">
        <p14:creationId xmlns:p14="http://schemas.microsoft.com/office/powerpoint/2010/main" val="17832847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Εξάσκηση αδρής και λεπτής κινητικότητας και συντονισμός των κινήσεων. Εκγύμναση όλου του σώματος και ενδυνάμωση των μυών.</a:t>
            </a:r>
            <a:endParaRPr lang="el-GR" u="sng" dirty="0" smtClean="0"/>
          </a:p>
          <a:p>
            <a:pPr marL="0" indent="0">
              <a:buNone/>
            </a:pPr>
            <a:r>
              <a:rPr lang="el-GR" b="1" dirty="0" smtClean="0"/>
              <a:t>Τομέας Νοητικός</a:t>
            </a:r>
            <a:r>
              <a:rPr lang="el-GR" dirty="0" smtClean="0"/>
              <a:t>: Εξάσκηση ακουστικής αντίληψης, σκέψης και παρατηρητικότητας. Ανάπτυξη </a:t>
            </a:r>
            <a:r>
              <a:rPr lang="el-GR" dirty="0" err="1" smtClean="0"/>
              <a:t>λογικομαθηματικής</a:t>
            </a:r>
            <a:r>
              <a:rPr lang="el-GR" dirty="0" smtClean="0"/>
              <a:t> σκέψης και λόγου. Κατανόηση των εννοιών του χώρου και του χρόνου.</a:t>
            </a:r>
            <a:endParaRPr lang="el-GR" u="sng" dirty="0" smtClean="0"/>
          </a:p>
          <a:p>
            <a:pPr marL="0" indent="0">
              <a:buNone/>
            </a:pPr>
            <a:r>
              <a:rPr lang="el-GR" b="1" dirty="0" smtClean="0"/>
              <a:t>Τομέας Κοινωνικός</a:t>
            </a:r>
            <a:r>
              <a:rPr lang="el-GR" dirty="0" smtClean="0"/>
              <a:t>: Επέδειξαν υπομονή και σεβασμό. Προώθηση συνεργασίας και επικοινωνίας. Έμαθαν να χάνουν αλλά και να κερδίζουν.</a:t>
            </a:r>
            <a:endParaRPr lang="el-GR" u="sng" dirty="0" smtClean="0"/>
          </a:p>
          <a:p>
            <a:pPr marL="0" indent="0">
              <a:buNone/>
            </a:pPr>
            <a:r>
              <a:rPr lang="el-GR" b="1" dirty="0" smtClean="0"/>
              <a:t>Τομέας Συναισθηματικός</a:t>
            </a:r>
            <a:r>
              <a:rPr lang="el-GR" dirty="0" smtClean="0"/>
              <a:t>: Αίσθημα της ευχαρίστησης αλλά και της απογοήτευσης. Ανάπτυξη αυτοπεποίθησης και αγωνίας. Εκτόνωση.</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dirty="0">
              <a:solidFill>
                <a:prstClr val="black"/>
              </a:solidFill>
            </a:endParaRPr>
          </a:p>
        </p:txBody>
      </p:sp>
    </p:spTree>
    <p:custDataLst>
      <p:tags r:id="rId1"/>
    </p:custDataLst>
    <p:extLst>
      <p:ext uri="{BB962C8B-B14F-4D97-AF65-F5344CB8AC3E}">
        <p14:creationId xmlns:p14="http://schemas.microsoft.com/office/powerpoint/2010/main" val="28282681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a:t>
            </a:r>
            <a:r>
              <a:rPr lang="el-GR" sz="2700" i="1" dirty="0" err="1" smtClean="0"/>
              <a:t>Αϊβάζογλου</a:t>
            </a:r>
            <a:r>
              <a:rPr lang="el-GR" sz="2700" i="1" dirty="0" smtClean="0"/>
              <a:t> Χριστίνα</a:t>
            </a:r>
            <a:r>
              <a:rPr lang="el-GR" sz="2700" dirty="0" smtClean="0"/>
              <a:t> </a:t>
            </a:r>
            <a:endParaRPr lang="el-GR" sz="3200" dirty="0"/>
          </a:p>
        </p:txBody>
      </p:sp>
      <p:sp>
        <p:nvSpPr>
          <p:cNvPr id="3" name="Θέση περιεχομένου 2"/>
          <p:cNvSpPr>
            <a:spLocks noGrp="1"/>
          </p:cNvSpPr>
          <p:nvPr>
            <p:ph idx="1"/>
          </p:nvPr>
        </p:nvSpPr>
        <p:spPr>
          <a:xfrm>
            <a:off x="179512" y="1196752"/>
            <a:ext cx="8712968" cy="5661248"/>
          </a:xfrm>
        </p:spPr>
        <p:txBody>
          <a:bodyPr>
            <a:normAutofit/>
          </a:bodyPr>
          <a:lstStyle/>
          <a:p>
            <a:pPr algn="ctr">
              <a:buNone/>
            </a:pPr>
            <a:r>
              <a:rPr lang="el-GR" b="1" dirty="0" smtClean="0"/>
              <a:t>Λίγα λόγια για την εμπειρία μο</a:t>
            </a:r>
            <a:r>
              <a:rPr lang="el-GR" dirty="0" smtClean="0"/>
              <a:t>υ</a:t>
            </a:r>
          </a:p>
          <a:p>
            <a:pPr algn="ctr">
              <a:buNone/>
            </a:pPr>
            <a:r>
              <a:rPr lang="el-GR" dirty="0" smtClean="0"/>
              <a:t>Με αφορμή το εργαστηριακό μέρος του μαθήματος, μπόρεσα να βιώσω την καθημερινότητα των παιδιών στο χώρο της τάξης, να αντιληφθώ τις διάφορες συμπεριφορές που επιδείκνυαν αλλά και να προσφέρω η ίδια, ιδέες για δημιουργική απασχόληση. </a:t>
            </a:r>
            <a:endParaRPr lang="en-US" dirty="0" smtClean="0"/>
          </a:p>
          <a:p>
            <a:pPr algn="ctr">
              <a:buNone/>
            </a:pPr>
            <a:r>
              <a:rPr lang="el-GR" dirty="0" smtClean="0"/>
              <a:t>Έμαθα από τις παιδαγωγούς πώς να προσελκύω τα παιδιά να συμμετέχουν, πώς να αντιμετωπίζω παιδιά με βίαιες συμπεριφορές και απέκτησα αρκετές ιδέες κατασκευών. Επίσης, είχα την ευκαιρία να γνωρίσω το κάθε παιδί και τις ιδιοτροπίες του, να επικοινωνώ και να μοιράζομαι μαζί τους τις σημαντικές τους στιγμές. </a:t>
            </a:r>
            <a:endParaRPr lang="en-US" dirty="0" smtClean="0"/>
          </a:p>
          <a:p>
            <a:pPr algn="ctr">
              <a:buNone/>
            </a:pPr>
            <a:r>
              <a:rPr lang="el-GR" dirty="0" smtClean="0"/>
              <a:t>Τέλος, κατανόησα τον τρόπο συνεργασίας και συμβίωσης των παιδιών μεταξύ τους αλλά και με τις παιδαγωγούς.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dirty="0">
              <a:solidFill>
                <a:prstClr val="black"/>
              </a:solidFill>
            </a:endParaRPr>
          </a:p>
        </p:txBody>
      </p:sp>
    </p:spTree>
    <p:custDataLst>
      <p:tags r:id="rId1"/>
    </p:custDataLst>
    <p:extLst>
      <p:ext uri="{BB962C8B-B14F-4D97-AF65-F5344CB8AC3E}">
        <p14:creationId xmlns:p14="http://schemas.microsoft.com/office/powerpoint/2010/main" val="19143264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6</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smtClean="0"/>
              <a:t>Σκιαδά Αναστασία</a:t>
            </a:r>
          </a:p>
          <a:p>
            <a:pPr algn="ctr">
              <a:buNone/>
            </a:pPr>
            <a:r>
              <a:rPr lang="el-GR" b="1" dirty="0" smtClean="0"/>
              <a:t>Αριθμός Μητρώου:</a:t>
            </a:r>
            <a:r>
              <a:rPr lang="en-US" b="1" dirty="0" smtClean="0"/>
              <a:t> </a:t>
            </a:r>
            <a:r>
              <a:rPr lang="en-US" dirty="0" smtClean="0"/>
              <a:t>11014</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a:solidFill>
                <a:prstClr val="black"/>
              </a:solidFill>
            </a:endParaRPr>
          </a:p>
        </p:txBody>
      </p:sp>
    </p:spTree>
    <p:custDataLst>
      <p:tags r:id="rId1"/>
    </p:custDataLst>
    <p:extLst>
      <p:ext uri="{BB962C8B-B14F-4D97-AF65-F5344CB8AC3E}">
        <p14:creationId xmlns:p14="http://schemas.microsoft.com/office/powerpoint/2010/main" val="953109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r>
              <a:rPr lang="en-US" dirty="0" smtClean="0"/>
              <a:t/>
            </a:r>
            <a:br>
              <a:rPr lang="en-US" dirty="0" smtClean="0"/>
            </a:br>
            <a:r>
              <a:rPr lang="el-GR" sz="2700" i="1" dirty="0" smtClean="0"/>
              <a:t>Φοιτήτρια Σκιαδά Αναστασία</a:t>
            </a:r>
            <a:endParaRPr lang="el-GR" sz="3200" i="1"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Άσκησης</a:t>
            </a:r>
            <a:endParaRPr lang="el-GR" b="1" i="1" dirty="0" smtClean="0">
              <a:solidFill>
                <a:schemeClr val="tx2"/>
              </a:solidFill>
            </a:endParaRPr>
          </a:p>
          <a:p>
            <a:pPr>
              <a:buNone/>
            </a:pPr>
            <a:r>
              <a:rPr lang="el-GR" b="1" dirty="0" smtClean="0"/>
              <a:t>Αριθμός παιδιών</a:t>
            </a:r>
            <a:r>
              <a:rPr lang="el-GR" dirty="0" smtClean="0"/>
              <a:t>: </a:t>
            </a:r>
            <a:r>
              <a:rPr lang="el-GR" dirty="0" smtClean="0">
                <a:solidFill>
                  <a:prstClr val="black"/>
                </a:solidFill>
              </a:rPr>
              <a:t>4 αγόρια</a:t>
            </a:r>
            <a:endParaRPr lang="el-GR" dirty="0" smtClean="0"/>
          </a:p>
          <a:p>
            <a:pPr>
              <a:buNone/>
            </a:pPr>
            <a:r>
              <a:rPr lang="el-GR" b="1" dirty="0" smtClean="0"/>
              <a:t>Ηλικία παιδιών</a:t>
            </a:r>
            <a:r>
              <a:rPr lang="el-GR" dirty="0" smtClean="0"/>
              <a:t>: </a:t>
            </a:r>
            <a:r>
              <a:rPr lang="el-GR" dirty="0" smtClean="0">
                <a:solidFill>
                  <a:prstClr val="black"/>
                </a:solidFill>
              </a:rPr>
              <a:t>3 και 2</a:t>
            </a:r>
            <a:r>
              <a:rPr lang="en-US" dirty="0" smtClean="0">
                <a:solidFill>
                  <a:prstClr val="black"/>
                </a:solidFill>
              </a:rPr>
              <a:t>;</a:t>
            </a:r>
            <a:r>
              <a:rPr lang="el-GR" dirty="0" smtClean="0">
                <a:solidFill>
                  <a:prstClr val="black"/>
                </a:solidFill>
              </a:rPr>
              <a:t>5 ετών</a:t>
            </a:r>
            <a:endParaRPr lang="el-GR" dirty="0" smtClean="0"/>
          </a:p>
          <a:p>
            <a:pPr marL="0" indent="0">
              <a:buNone/>
            </a:pPr>
            <a:r>
              <a:rPr lang="el-GR" b="1" dirty="0" smtClean="0"/>
              <a:t>Περιγραφή παιχνιδιού</a:t>
            </a:r>
            <a:r>
              <a:rPr lang="el-GR" dirty="0" smtClean="0"/>
              <a:t>: </a:t>
            </a:r>
            <a:r>
              <a:rPr lang="el-GR" dirty="0" smtClean="0">
                <a:solidFill>
                  <a:prstClr val="black"/>
                </a:solidFill>
              </a:rPr>
              <a:t>τα 4 αγόρια, παίρνουν τα αμαξάκια τους και τα τοποθετούν στη νοητή γραμμή της αφετηρίας. Δεν είναι ένας συνηθισμένος </a:t>
            </a:r>
            <a:r>
              <a:rPr lang="el-GR" dirty="0" smtClean="0">
                <a:ea typeface="Calibri"/>
              </a:rPr>
              <a:t>αγώνας δρόμου. Εμπεριέχονται στη διαδρομή φανάρια και τρακαρίσματα, όμως είναι απόλυτα προσεκτικοί με τους πεζούς. </a:t>
            </a:r>
            <a:endParaRPr lang="en-US" dirty="0" smtClean="0">
              <a:ea typeface="Calibri"/>
            </a:endParaRPr>
          </a:p>
          <a:p>
            <a:pPr marL="0" indent="0">
              <a:buNone/>
            </a:pPr>
            <a:r>
              <a:rPr lang="el-GR" dirty="0" smtClean="0">
                <a:ea typeface="Calibri"/>
              </a:rPr>
              <a:t>Στην περίπτωση που κάποιος τρακάρει με κάποιον άλλον πάνω από τρεις φορές, τότε πρέπει να αποχωρήσει από το παιχνίδι.</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a:solidFill>
                <a:prstClr val="black"/>
              </a:solidFill>
            </a:endParaRPr>
          </a:p>
        </p:txBody>
      </p:sp>
    </p:spTree>
    <p:custDataLst>
      <p:tags r:id="rId1"/>
    </p:custDataLst>
    <p:extLst>
      <p:ext uri="{BB962C8B-B14F-4D97-AF65-F5344CB8AC3E}">
        <p14:creationId xmlns:p14="http://schemas.microsoft.com/office/powerpoint/2010/main" val="116699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n-US" dirty="0" smtClean="0"/>
              <a:t> </a:t>
            </a:r>
            <a:r>
              <a:rPr lang="en-US" sz="2700" dirty="0"/>
              <a:t>(1/2)</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b="1" dirty="0" smtClean="0"/>
              <a:t> </a:t>
            </a:r>
            <a:r>
              <a:rPr lang="el-GR" dirty="0" smtClean="0"/>
              <a:t>Γρήγορος ρυθμός, Συντονισμένη αδρή κινητικότητα, Εκγύμναση μυών κάτω και άνω άκρων (πετάλια και τιμόνι), Ανάπτυξη των αντανακλαστικών αντιδράσεων</a:t>
            </a:r>
            <a:endParaRPr lang="el-GR" u="sng" dirty="0" smtClean="0"/>
          </a:p>
          <a:p>
            <a:pPr marL="0" indent="0">
              <a:buNone/>
            </a:pPr>
            <a:r>
              <a:rPr lang="el-GR" b="1" dirty="0" smtClean="0"/>
              <a:t>Τομέας Νοητικός</a:t>
            </a:r>
            <a:r>
              <a:rPr lang="en-US" dirty="0" smtClean="0"/>
              <a:t>:</a:t>
            </a:r>
            <a:r>
              <a:rPr lang="el-GR" dirty="0" smtClean="0"/>
              <a:t> Καλλιέργεια συναγωνισμού, Εξοικείωση με έννοιες (δεξιά- αριστερά, εμπρός- πίσω, σταμάτα-ξεκίνα), Συντονισμός οπτικό-κινητικού ερεθίσματος, Εκμετάλλευση όλου του ελεύθερου χώρου (διαδρομή), Εξέλιξη προφορικού λόγου</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a:solidFill>
                <a:prstClr val="black"/>
              </a:solidFill>
            </a:endParaRPr>
          </a:p>
        </p:txBody>
      </p:sp>
    </p:spTree>
    <p:custDataLst>
      <p:tags r:id="rId1"/>
    </p:custDataLst>
    <p:extLst>
      <p:ext uri="{BB962C8B-B14F-4D97-AF65-F5344CB8AC3E}">
        <p14:creationId xmlns:p14="http://schemas.microsoft.com/office/powerpoint/2010/main" val="7783137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b="1" dirty="0" smtClean="0"/>
              <a:t> </a:t>
            </a:r>
            <a:r>
              <a:rPr lang="el-GR" dirty="0" smtClean="0">
                <a:solidFill>
                  <a:prstClr val="black"/>
                </a:solidFill>
              </a:rPr>
              <a:t>Συμβιβασμός με τους κανόνες του παιχνιδιού, Προαγωγή συνεργασίας, Αποφυγή εντάσεων και διαφωνιών</a:t>
            </a:r>
            <a:r>
              <a:rPr lang="el-GR" dirty="0" smtClean="0">
                <a:solidFill>
                  <a:srgbClr val="C00000"/>
                </a:solidFill>
              </a:rPr>
              <a:t> </a:t>
            </a:r>
            <a:endParaRPr lang="el-GR" dirty="0" smtClean="0"/>
          </a:p>
          <a:p>
            <a:pPr marL="0" indent="0">
              <a:buNone/>
            </a:pPr>
            <a:r>
              <a:rPr lang="el-GR" b="1" dirty="0" smtClean="0"/>
              <a:t>Τομέας Συναισθηματικός</a:t>
            </a:r>
            <a:r>
              <a:rPr lang="en-US" dirty="0" smtClean="0"/>
              <a:t>:</a:t>
            </a:r>
            <a:r>
              <a:rPr lang="el-GR" b="1" dirty="0" smtClean="0"/>
              <a:t> </a:t>
            </a:r>
            <a:r>
              <a:rPr lang="el-GR" dirty="0" smtClean="0"/>
              <a:t>Διασκέδαση, Ευχαρίστηση, Ενισχύεται η υπομονή τους στις δυσάρεστες για αυτά καταστάσεις (κόκκινο φανάρι και αρνητικός πόντος)</a:t>
            </a:r>
          </a:p>
          <a:p>
            <a:pP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a:solidFill>
                <a:prstClr val="black"/>
              </a:solidFill>
            </a:endParaRPr>
          </a:p>
        </p:txBody>
      </p:sp>
    </p:spTree>
    <p:custDataLst>
      <p:tags r:id="rId1"/>
    </p:custDataLst>
    <p:extLst>
      <p:ext uri="{BB962C8B-B14F-4D97-AF65-F5344CB8AC3E}">
        <p14:creationId xmlns:p14="http://schemas.microsoft.com/office/powerpoint/2010/main" val="4218513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Content Placeholder 2"/>
          <p:cNvSpPr>
            <a:spLocks noGrp="1"/>
          </p:cNvSpPr>
          <p:nvPr>
            <p:ph idx="1"/>
          </p:nvPr>
        </p:nvSpPr>
        <p:spPr/>
        <p:txBody>
          <a:bodyPr>
            <a:normAutofit/>
          </a:bodyPr>
          <a:lstStyle/>
          <a:p>
            <a:pPr marL="0" indent="0">
              <a:buNone/>
            </a:pPr>
            <a:r>
              <a:rPr lang="el-GR" b="1" dirty="0"/>
              <a:t>Τομέας Κινητικός</a:t>
            </a:r>
            <a:r>
              <a:rPr lang="el-GR" dirty="0"/>
              <a:t>: Στον κινητικό τομέα τα δύο παιδιά ανέπτυξαν τους λεπτούς χειρισμούς, καθώς έπιαναν τα κομμάτια του πάζλ με τα δάχτυλα  (αντίχειρα, δείκτη και μεσαίο).</a:t>
            </a:r>
          </a:p>
          <a:p>
            <a:pPr marL="0" indent="0">
              <a:buNone/>
            </a:pPr>
            <a:r>
              <a:rPr lang="el-GR" b="1" dirty="0" smtClean="0"/>
              <a:t>Τομέας </a:t>
            </a:r>
            <a:r>
              <a:rPr lang="el-GR" b="1" dirty="0"/>
              <a:t>Νοητικός</a:t>
            </a:r>
            <a:r>
              <a:rPr lang="el-GR" dirty="0"/>
              <a:t>: Φτιάχνοντας τα πάζλ τα παιδιά μαθαίνουν να αντιστοιχούν τα  κομμάτια. Όταν  το ένα παιδί έκανε λάθος και έβλεπε πως δεν</a:t>
            </a:r>
            <a:r>
              <a:rPr lang="en-US" dirty="0"/>
              <a:t> </a:t>
            </a:r>
            <a:r>
              <a:rPr lang="el-GR" dirty="0"/>
              <a:t>ταιριάζει, προσπαθούσε να βρει το σωστό. Επίσης, μαθαίνει να συμπληρώνει την εικόνα, όταν αντιστοιχεί τα κομμάτια του πάζλ</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custDataLst>
      <p:tags r:id="rId1"/>
    </p:custDataLst>
    <p:extLst>
      <p:ext uri="{BB962C8B-B14F-4D97-AF65-F5344CB8AC3E}">
        <p14:creationId xmlns:p14="http://schemas.microsoft.com/office/powerpoint/2010/main" val="5737934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 </a:t>
            </a:r>
            <a:r>
              <a:rPr lang="en-US" sz="2700" dirty="0"/>
              <a:t>(1/2)</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lvl="0">
              <a:buNone/>
            </a:pPr>
            <a:r>
              <a:rPr lang="el-GR" b="1" dirty="0" smtClean="0">
                <a:solidFill>
                  <a:prstClr val="black"/>
                </a:solidFill>
              </a:rPr>
              <a:t>Αριθμός παιδιών</a:t>
            </a:r>
            <a:r>
              <a:rPr lang="el-GR" dirty="0" smtClean="0">
                <a:solidFill>
                  <a:prstClr val="black"/>
                </a:solidFill>
              </a:rPr>
              <a:t>: 2 κορίτσια</a:t>
            </a:r>
          </a:p>
          <a:p>
            <a:pPr lvl="0">
              <a:buNone/>
            </a:pPr>
            <a:r>
              <a:rPr lang="el-GR" b="1" dirty="0" smtClean="0">
                <a:solidFill>
                  <a:prstClr val="black"/>
                </a:solidFill>
              </a:rPr>
              <a:t>Ηλικία παιδιών</a:t>
            </a:r>
            <a:r>
              <a:rPr lang="el-GR" dirty="0" smtClean="0">
                <a:solidFill>
                  <a:prstClr val="black"/>
                </a:solidFill>
              </a:rPr>
              <a:t>: 3 και 2</a:t>
            </a:r>
            <a:r>
              <a:rPr lang="en-US" dirty="0" smtClean="0">
                <a:solidFill>
                  <a:prstClr val="black"/>
                </a:solidFill>
              </a:rPr>
              <a:t>;</a:t>
            </a:r>
            <a:r>
              <a:rPr lang="el-GR" dirty="0" smtClean="0">
                <a:solidFill>
                  <a:prstClr val="black"/>
                </a:solidFill>
              </a:rPr>
              <a:t>5 ετών</a:t>
            </a:r>
          </a:p>
          <a:p>
            <a:pPr marL="0" lvl="0" indent="0">
              <a:buNone/>
            </a:pPr>
            <a:r>
              <a:rPr lang="el-GR" b="1" dirty="0" smtClean="0">
                <a:solidFill>
                  <a:prstClr val="black"/>
                </a:solidFill>
              </a:rPr>
              <a:t>Περιγραφή παιχνιδιού</a:t>
            </a:r>
            <a:r>
              <a:rPr lang="el-GR" dirty="0" smtClean="0">
                <a:solidFill>
                  <a:prstClr val="black"/>
                </a:solidFill>
              </a:rPr>
              <a:t>: </a:t>
            </a:r>
            <a:r>
              <a:rPr lang="el-GR" dirty="0" smtClean="0">
                <a:ea typeface="Calibri"/>
              </a:rPr>
              <a:t>Στη γωνία με τις κούκλες-μωρά, παιχνίδι μαμά και παιδί. Η Χ (3) νανουρίζει την κόρη της για να κοιμηθεί, αφού της έχει δώσει και ένα μπιμπερό με γάλα και στη συνέχεια της λέει ένα νανούρισμα. Μετά από κάποια ώρα, τη ξυπνάει την ετοιμάζει κι ξεκινούν μία βόλτα στον παιδότοπο.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a:solidFill>
                <a:prstClr val="black"/>
              </a:solidFill>
            </a:endParaRPr>
          </a:p>
        </p:txBody>
      </p:sp>
    </p:spTree>
    <p:custDataLst>
      <p:tags r:id="rId1"/>
    </p:custDataLst>
    <p:extLst>
      <p:ext uri="{BB962C8B-B14F-4D97-AF65-F5344CB8AC3E}">
        <p14:creationId xmlns:p14="http://schemas.microsoft.com/office/powerpoint/2010/main" val="33493549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 </a:t>
            </a:r>
            <a:r>
              <a:rPr lang="en-US" sz="2700" dirty="0" smtClean="0"/>
              <a:t>(</a:t>
            </a:r>
            <a:r>
              <a:rPr lang="el-GR" sz="2700" dirty="0" smtClean="0"/>
              <a:t>2</a:t>
            </a:r>
            <a:r>
              <a:rPr lang="en-US" sz="2700" dirty="0" smtClean="0"/>
              <a:t>/2</a:t>
            </a:r>
            <a:r>
              <a:rPr lang="en-US" sz="2700" dirty="0"/>
              <a:t>)</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lvl="0">
              <a:buNone/>
            </a:pPr>
            <a:r>
              <a:rPr lang="el-GR" b="1" dirty="0" smtClean="0">
                <a:solidFill>
                  <a:prstClr val="black"/>
                </a:solidFill>
              </a:rPr>
              <a:t>Περιγραφή παιχνιδιού</a:t>
            </a:r>
            <a:r>
              <a:rPr lang="en-US" b="1" dirty="0" smtClean="0">
                <a:solidFill>
                  <a:prstClr val="black"/>
                </a:solidFill>
              </a:rPr>
              <a:t> </a:t>
            </a:r>
            <a:r>
              <a:rPr lang="en-US" dirty="0" smtClean="0">
                <a:solidFill>
                  <a:prstClr val="black"/>
                </a:solidFill>
              </a:rPr>
              <a:t>(</a:t>
            </a:r>
            <a:r>
              <a:rPr lang="el-GR" dirty="0" smtClean="0">
                <a:solidFill>
                  <a:prstClr val="black"/>
                </a:solidFill>
              </a:rPr>
              <a:t>συνέχεια): </a:t>
            </a:r>
            <a:endParaRPr lang="en-US" dirty="0" smtClean="0">
              <a:solidFill>
                <a:prstClr val="black"/>
              </a:solidFill>
            </a:endParaRPr>
          </a:p>
          <a:p>
            <a:pPr marL="0" lvl="0" indent="0">
              <a:buNone/>
            </a:pPr>
            <a:r>
              <a:rPr lang="el-GR" dirty="0" smtClean="0">
                <a:ea typeface="Calibri"/>
              </a:rPr>
              <a:t>Η Μ (2,5), παριστάνει ότι παίζει στον παιδότοπο με τις φίλες της, ενώ η μαμά της την παρακολουθεί από μακριά. Όταν όμως οι δύο φίλες ακούν την παιδαγωγό να φωνάζει πως σε 5 λεπτά το παιχνίδι τελειώνει, τότε η μαμά βιαστική παίρνει την κόρη της να πάνε σπίτι, για να της δώσει το μεσημεριανό της.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a:solidFill>
                <a:prstClr val="black"/>
              </a:solidFill>
            </a:endParaRPr>
          </a:p>
        </p:txBody>
      </p:sp>
    </p:spTree>
    <p:custDataLst>
      <p:tags r:id="rId1"/>
    </p:custDataLst>
    <p:extLst>
      <p:ext uri="{BB962C8B-B14F-4D97-AF65-F5344CB8AC3E}">
        <p14:creationId xmlns:p14="http://schemas.microsoft.com/office/powerpoint/2010/main" val="28934092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b="1" dirty="0" smtClean="0"/>
              <a:t> </a:t>
            </a:r>
            <a:r>
              <a:rPr lang="el-GR" dirty="0" smtClean="0"/>
              <a:t>Λεπτή κινητικότητα (αγκαλιά και άγγιγμα), Ελεύθερη κίνηση</a:t>
            </a:r>
          </a:p>
          <a:p>
            <a:pPr marL="0" indent="0">
              <a:buNone/>
            </a:pPr>
            <a:r>
              <a:rPr lang="el-GR" b="1" dirty="0" smtClean="0"/>
              <a:t>Τομέας Νοητικός</a:t>
            </a:r>
            <a:r>
              <a:rPr lang="en-US" dirty="0" smtClean="0"/>
              <a:t>:</a:t>
            </a:r>
            <a:r>
              <a:rPr lang="el-GR" b="1" dirty="0" smtClean="0"/>
              <a:t> </a:t>
            </a:r>
            <a:r>
              <a:rPr lang="el-GR" dirty="0" smtClean="0"/>
              <a:t>Εξάσκηση </a:t>
            </a:r>
            <a:r>
              <a:rPr lang="el-GR" dirty="0" err="1" smtClean="0"/>
              <a:t>λογικομαθηματικής</a:t>
            </a:r>
            <a:r>
              <a:rPr lang="el-GR" dirty="0" smtClean="0"/>
              <a:t> σκέψης, Καλλιέργεια φαντασίας (χώρος), Ανάπτυξη αίσθησης χρόνου, Χρήση αριθμητικών στοιχείων</a:t>
            </a:r>
            <a:endParaRPr lang="el-GR" u="sng" dirty="0" smtClean="0"/>
          </a:p>
          <a:p>
            <a:pPr marL="0" indent="0">
              <a:buNone/>
            </a:pPr>
            <a:r>
              <a:rPr lang="el-GR" b="1" dirty="0" smtClean="0"/>
              <a:t>Τομέας Κοινωνικός</a:t>
            </a:r>
            <a:r>
              <a:rPr lang="en-US" dirty="0" smtClean="0"/>
              <a:t>:</a:t>
            </a:r>
            <a:r>
              <a:rPr lang="el-GR" b="1" dirty="0" smtClean="0"/>
              <a:t> </a:t>
            </a:r>
            <a:r>
              <a:rPr lang="el-GR" dirty="0" smtClean="0"/>
              <a:t>Μίμηση ρόλων ενηλίκων, Συνεργασία, Σεβασμός, Έθεσαν κανόνες</a:t>
            </a:r>
            <a:endParaRPr lang="el-GR" u="sng" dirty="0" smtClean="0"/>
          </a:p>
          <a:p>
            <a:pPr marL="0" indent="0">
              <a:buNone/>
            </a:pPr>
            <a:r>
              <a:rPr lang="el-GR" b="1" dirty="0" smtClean="0"/>
              <a:t>Τομέας Συναισθηματικός</a:t>
            </a:r>
            <a:r>
              <a:rPr lang="en-US" dirty="0" smtClean="0"/>
              <a:t>:</a:t>
            </a:r>
            <a:r>
              <a:rPr lang="el-GR" b="1" dirty="0" smtClean="0"/>
              <a:t> </a:t>
            </a:r>
            <a:r>
              <a:rPr lang="el-GR" dirty="0" smtClean="0"/>
              <a:t>Συνεργασία, Διασκέδαση, Ευχαρίστηση, Δέσιμο </a:t>
            </a:r>
          </a:p>
          <a:p>
            <a:pP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a:solidFill>
                <a:prstClr val="black"/>
              </a:solidFill>
            </a:endParaRPr>
          </a:p>
        </p:txBody>
      </p:sp>
    </p:spTree>
    <p:custDataLst>
      <p:tags r:id="rId1"/>
    </p:custDataLst>
    <p:extLst>
      <p:ext uri="{BB962C8B-B14F-4D97-AF65-F5344CB8AC3E}">
        <p14:creationId xmlns:p14="http://schemas.microsoft.com/office/powerpoint/2010/main" val="835085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lvl="0">
              <a:buNone/>
            </a:pPr>
            <a:r>
              <a:rPr lang="el-GR" b="1" dirty="0" smtClean="0">
                <a:solidFill>
                  <a:prstClr val="black"/>
                </a:solidFill>
              </a:rPr>
              <a:t>Αριθμός παιδιών</a:t>
            </a:r>
            <a:r>
              <a:rPr lang="el-GR" dirty="0" smtClean="0">
                <a:solidFill>
                  <a:prstClr val="black"/>
                </a:solidFill>
              </a:rPr>
              <a:t>: 3 κορίτσια</a:t>
            </a:r>
          </a:p>
          <a:p>
            <a:pPr lvl="0">
              <a:buNone/>
            </a:pPr>
            <a:r>
              <a:rPr lang="el-GR" b="1" dirty="0" smtClean="0">
                <a:solidFill>
                  <a:prstClr val="black"/>
                </a:solidFill>
              </a:rPr>
              <a:t>Ηλικία παιδιών</a:t>
            </a:r>
            <a:r>
              <a:rPr lang="el-GR" dirty="0" smtClean="0">
                <a:solidFill>
                  <a:prstClr val="black"/>
                </a:solidFill>
              </a:rPr>
              <a:t>: 3 ετών</a:t>
            </a:r>
          </a:p>
          <a:p>
            <a:pPr lvl="0">
              <a:buNone/>
            </a:pPr>
            <a:r>
              <a:rPr lang="el-GR" b="1" dirty="0" smtClean="0">
                <a:solidFill>
                  <a:prstClr val="black"/>
                </a:solidFill>
              </a:rPr>
              <a:t>Περιγραφή παιχνιδιού</a:t>
            </a:r>
            <a:r>
              <a:rPr lang="en-US" dirty="0" smtClean="0">
                <a:solidFill>
                  <a:prstClr val="black"/>
                </a:solidFill>
              </a:rPr>
              <a:t>:</a:t>
            </a:r>
            <a:endParaRPr lang="el-GR" dirty="0" smtClean="0">
              <a:solidFill>
                <a:prstClr val="black"/>
              </a:solidFill>
            </a:endParaRPr>
          </a:p>
          <a:p>
            <a:pPr marL="0" lvl="0" indent="0">
              <a:buNone/>
            </a:pPr>
            <a:r>
              <a:rPr lang="el-GR" dirty="0" smtClean="0">
                <a:solidFill>
                  <a:srgbClr val="000000"/>
                </a:solidFill>
                <a:ea typeface="Calibri"/>
                <a:cs typeface="Times New Roman"/>
              </a:rPr>
              <a:t>Τα τρία κορίτσια, η Π, η Ε και η Χ, αναλαμβάνουν δράση. Παίρνουν η καθεμία από τρία πιατάκια από τη θέση των </a:t>
            </a:r>
            <a:r>
              <a:rPr lang="el-GR" dirty="0" err="1" smtClean="0">
                <a:solidFill>
                  <a:srgbClr val="000000"/>
                </a:solidFill>
                <a:ea typeface="Calibri"/>
                <a:cs typeface="Times New Roman"/>
              </a:rPr>
              <a:t>κουζινικών</a:t>
            </a:r>
            <a:r>
              <a:rPr lang="el-GR" dirty="0" smtClean="0">
                <a:solidFill>
                  <a:srgbClr val="000000"/>
                </a:solidFill>
                <a:ea typeface="Calibri"/>
                <a:cs typeface="Times New Roman"/>
              </a:rPr>
              <a:t> και ύστερα, μαζεύουν χρωματιστά τουβλάκια από το πάτωμα και παριστάνουν τις ζαχαροπλάστισσες. </a:t>
            </a:r>
            <a:endParaRPr lang="en-US" dirty="0" smtClean="0">
              <a:solidFill>
                <a:srgbClr val="000000"/>
              </a:solidFill>
              <a:ea typeface="Calibri"/>
              <a:cs typeface="Times New Roman"/>
            </a:endParaRPr>
          </a:p>
          <a:p>
            <a:pPr marL="0" lvl="0" indent="0">
              <a:buNone/>
            </a:pPr>
            <a:r>
              <a:rPr lang="el-GR" dirty="0" smtClean="0">
                <a:solidFill>
                  <a:srgbClr val="000000"/>
                </a:solidFill>
                <a:ea typeface="Calibri"/>
                <a:cs typeface="Times New Roman"/>
              </a:rPr>
              <a:t>Ο Α, κάθεται σε ένα από τα τραπεζάκια και αναλαμβάνει να είναι ο δοκιμαστής των γλυκών, που φτιάχνουν οι φίλες του.</a:t>
            </a:r>
            <a:endParaRPr lang="el-GR" dirty="0">
              <a:ea typeface="Calibri"/>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a:solidFill>
                <a:prstClr val="black"/>
              </a:solidFill>
            </a:endParaRPr>
          </a:p>
        </p:txBody>
      </p:sp>
    </p:spTree>
    <p:custDataLst>
      <p:tags r:id="rId1"/>
    </p:custDataLst>
    <p:extLst>
      <p:ext uri="{BB962C8B-B14F-4D97-AF65-F5344CB8AC3E}">
        <p14:creationId xmlns:p14="http://schemas.microsoft.com/office/powerpoint/2010/main" val="344918455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a:t>:</a:t>
            </a:r>
            <a:r>
              <a:rPr lang="el-GR" b="1" dirty="0" smtClean="0"/>
              <a:t> </a:t>
            </a:r>
            <a:r>
              <a:rPr lang="el-GR" dirty="0" smtClean="0"/>
              <a:t>Λεπτή κινητικότητα, Στατικές κινήσεις</a:t>
            </a:r>
          </a:p>
          <a:p>
            <a:pPr marL="0" indent="0">
              <a:buNone/>
            </a:pPr>
            <a:r>
              <a:rPr lang="el-GR" b="1" dirty="0" smtClean="0"/>
              <a:t>Τομέας Νοητικός</a:t>
            </a:r>
            <a:r>
              <a:rPr lang="en-US" dirty="0" smtClean="0"/>
              <a:t>:</a:t>
            </a:r>
            <a:r>
              <a:rPr lang="el-GR" dirty="0" smtClean="0"/>
              <a:t> Εξάσκηση </a:t>
            </a:r>
            <a:r>
              <a:rPr lang="el-GR" dirty="0" err="1" smtClean="0"/>
              <a:t>λογικομαθηματικής</a:t>
            </a:r>
            <a:r>
              <a:rPr lang="el-GR" dirty="0" smtClean="0"/>
              <a:t> σκέψης, Χρήση αριθμητικών στοιχείων, Παρατήρηση και χρήση διαφορετικών χρωμάτων, Αξιοποίηση γωνιάς </a:t>
            </a:r>
            <a:r>
              <a:rPr lang="el-GR" dirty="0" err="1" smtClean="0"/>
              <a:t>κουζινικών</a:t>
            </a:r>
            <a:endParaRPr lang="el-GR" dirty="0" smtClean="0"/>
          </a:p>
          <a:p>
            <a:pPr marL="0" lvl="0" indent="0">
              <a:buClr>
                <a:prstClr val="black">
                  <a:lumMod val="75000"/>
                  <a:lumOff val="25000"/>
                </a:prstClr>
              </a:buClr>
              <a:buNone/>
            </a:pPr>
            <a:r>
              <a:rPr lang="el-GR" b="1" dirty="0" smtClean="0"/>
              <a:t>Τομέας Κοινωνικός</a:t>
            </a:r>
            <a:r>
              <a:rPr lang="en-US" dirty="0" smtClean="0"/>
              <a:t>:</a:t>
            </a:r>
            <a:r>
              <a:rPr lang="el-GR" b="1" dirty="0" smtClean="0"/>
              <a:t> </a:t>
            </a:r>
            <a:r>
              <a:rPr lang="el-GR" dirty="0" smtClean="0"/>
              <a:t>Μίμηση ρόλων ενηλίκων, Ομαδικός χαρακτήρας παιχνιδιού, Έθεσαν κανόνες</a:t>
            </a:r>
          </a:p>
          <a:p>
            <a:pPr marL="0" lvl="0" indent="0">
              <a:buClr>
                <a:prstClr val="black">
                  <a:lumMod val="75000"/>
                  <a:lumOff val="25000"/>
                </a:prstClr>
              </a:buClr>
              <a:buNone/>
            </a:pPr>
            <a:r>
              <a:rPr lang="el-GR" b="1" dirty="0" smtClean="0"/>
              <a:t>Τομέας Συναισθηματικός</a:t>
            </a:r>
            <a:r>
              <a:rPr lang="en-US" dirty="0" smtClean="0"/>
              <a:t>:</a:t>
            </a:r>
            <a:r>
              <a:rPr lang="el-GR" b="1" dirty="0" smtClean="0"/>
              <a:t> </a:t>
            </a:r>
            <a:r>
              <a:rPr lang="el-GR" dirty="0" smtClean="0">
                <a:solidFill>
                  <a:prstClr val="black"/>
                </a:solidFill>
              </a:rPr>
              <a:t>Συνεργασία, Διασκέδαση </a:t>
            </a:r>
          </a:p>
          <a:p>
            <a:pP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a:solidFill>
                <a:prstClr val="black"/>
              </a:solidFill>
            </a:endParaRPr>
          </a:p>
        </p:txBody>
      </p:sp>
    </p:spTree>
    <p:custDataLst>
      <p:tags r:id="rId1"/>
    </p:custDataLst>
    <p:extLst>
      <p:ext uri="{BB962C8B-B14F-4D97-AF65-F5344CB8AC3E}">
        <p14:creationId xmlns:p14="http://schemas.microsoft.com/office/powerpoint/2010/main" val="223002756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lvl="0">
              <a:buNone/>
            </a:pPr>
            <a:r>
              <a:rPr lang="el-GR" b="1" dirty="0" smtClean="0">
                <a:solidFill>
                  <a:prstClr val="black"/>
                </a:solidFill>
              </a:rPr>
              <a:t>Αριθμός παιδιών</a:t>
            </a:r>
            <a:r>
              <a:rPr lang="el-GR" dirty="0" smtClean="0">
                <a:solidFill>
                  <a:prstClr val="black"/>
                </a:solidFill>
              </a:rPr>
              <a:t>: 3 αγόρια</a:t>
            </a:r>
          </a:p>
          <a:p>
            <a:pPr lvl="0">
              <a:buNone/>
            </a:pPr>
            <a:r>
              <a:rPr lang="el-GR" b="1" dirty="0" smtClean="0">
                <a:solidFill>
                  <a:prstClr val="black"/>
                </a:solidFill>
              </a:rPr>
              <a:t>Ηλικία παιδιών</a:t>
            </a:r>
            <a:r>
              <a:rPr lang="el-GR" dirty="0" smtClean="0">
                <a:solidFill>
                  <a:prstClr val="black"/>
                </a:solidFill>
              </a:rPr>
              <a:t>: 3 και 2</a:t>
            </a:r>
            <a:r>
              <a:rPr lang="en-US" dirty="0" smtClean="0">
                <a:solidFill>
                  <a:prstClr val="black"/>
                </a:solidFill>
              </a:rPr>
              <a:t>;</a:t>
            </a:r>
            <a:r>
              <a:rPr lang="el-GR" dirty="0" smtClean="0">
                <a:solidFill>
                  <a:prstClr val="black"/>
                </a:solidFill>
              </a:rPr>
              <a:t>5 ετών</a:t>
            </a:r>
          </a:p>
          <a:p>
            <a:pPr lvl="0">
              <a:buNone/>
            </a:pPr>
            <a:r>
              <a:rPr lang="el-GR" b="1" dirty="0" smtClean="0">
                <a:solidFill>
                  <a:prstClr val="black"/>
                </a:solidFill>
              </a:rPr>
              <a:t>Περιγραφή παιχνιδιού</a:t>
            </a:r>
            <a:r>
              <a:rPr lang="en-US" dirty="0" smtClean="0">
                <a:solidFill>
                  <a:prstClr val="black"/>
                </a:solidFill>
              </a:rPr>
              <a:t>:</a:t>
            </a:r>
            <a:endParaRPr lang="el-GR" dirty="0" smtClean="0">
              <a:solidFill>
                <a:prstClr val="black"/>
              </a:solidFill>
            </a:endParaRPr>
          </a:p>
          <a:p>
            <a:pPr marL="0" indent="0">
              <a:buNone/>
            </a:pPr>
            <a:r>
              <a:rPr lang="el-GR" dirty="0" smtClean="0">
                <a:ea typeface="Calibri"/>
              </a:rPr>
              <a:t>Ο Σ , ο Φ  και ο Γ  προσπαθούν να φτιάξουν </a:t>
            </a:r>
            <a:r>
              <a:rPr lang="el-GR" dirty="0" err="1" smtClean="0">
                <a:ea typeface="Calibri"/>
              </a:rPr>
              <a:t>πυργάκια</a:t>
            </a:r>
            <a:r>
              <a:rPr lang="el-GR" dirty="0" smtClean="0">
                <a:ea typeface="Calibri"/>
              </a:rPr>
              <a:t>. Ο ένας μετά τον άλλον τοποθετούν ένα προς ένα τα τουβλάκια το ένα πάνω στο άλλο, με σκοπό τους να φτιάξουν το ψηλότερο </a:t>
            </a:r>
            <a:r>
              <a:rPr lang="el-GR" dirty="0" err="1" smtClean="0">
                <a:ea typeface="Calibri"/>
              </a:rPr>
              <a:t>πυργάκι</a:t>
            </a:r>
            <a:r>
              <a:rPr lang="el-GR" dirty="0" smtClean="0">
                <a:ea typeface="Calibri"/>
              </a:rPr>
              <a:t>. </a:t>
            </a:r>
            <a:endParaRPr lang="en-US" dirty="0" smtClean="0">
              <a:ea typeface="Calibri"/>
            </a:endParaRPr>
          </a:p>
          <a:p>
            <a:pPr marL="0" indent="0">
              <a:buNone/>
            </a:pPr>
            <a:r>
              <a:rPr lang="el-GR" dirty="0" smtClean="0">
                <a:ea typeface="Calibri"/>
              </a:rPr>
              <a:t>Νικητής του παιχνιδιού ουσιαστικά δεν υπάρχει, απλά όταν ο πύργος πέφτει εξ’ αιτίας κάποιου, τότε εκείνος τοποθετεί τουβλάκι τελευταίος σε σειρά.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a:solidFill>
                <a:prstClr val="black"/>
              </a:solidFill>
            </a:endParaRPr>
          </a:p>
        </p:txBody>
      </p:sp>
    </p:spTree>
    <p:custDataLst>
      <p:tags r:id="rId1"/>
    </p:custDataLst>
    <p:extLst>
      <p:ext uri="{BB962C8B-B14F-4D97-AF65-F5344CB8AC3E}">
        <p14:creationId xmlns:p14="http://schemas.microsoft.com/office/powerpoint/2010/main" val="324022848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b="1" dirty="0" smtClean="0"/>
              <a:t> </a:t>
            </a:r>
            <a:r>
              <a:rPr lang="el-GR" dirty="0" smtClean="0">
                <a:solidFill>
                  <a:prstClr val="black"/>
                </a:solidFill>
              </a:rPr>
              <a:t>Λεπτή κινητικότητα, Στατικές κινήσεις, Σταθερότητα και ακρίβεια κινήσεων</a:t>
            </a:r>
          </a:p>
          <a:p>
            <a:pPr marL="0" indent="0">
              <a:buNone/>
            </a:pPr>
            <a:r>
              <a:rPr lang="el-GR" b="1" dirty="0" smtClean="0"/>
              <a:t>Τομέας Νοητικός</a:t>
            </a:r>
            <a:r>
              <a:rPr lang="en-US" dirty="0" smtClean="0"/>
              <a:t>:</a:t>
            </a:r>
            <a:r>
              <a:rPr lang="el-GR" b="1" dirty="0" smtClean="0"/>
              <a:t> </a:t>
            </a:r>
            <a:r>
              <a:rPr lang="el-GR" dirty="0" smtClean="0">
                <a:solidFill>
                  <a:prstClr val="black"/>
                </a:solidFill>
              </a:rPr>
              <a:t>Εξάσκηση </a:t>
            </a:r>
            <a:r>
              <a:rPr lang="el-GR" dirty="0" err="1" smtClean="0">
                <a:solidFill>
                  <a:prstClr val="black"/>
                </a:solidFill>
              </a:rPr>
              <a:t>λογικομαθηματικής</a:t>
            </a:r>
            <a:r>
              <a:rPr lang="el-GR" dirty="0" smtClean="0">
                <a:solidFill>
                  <a:prstClr val="black"/>
                </a:solidFill>
              </a:rPr>
              <a:t> σκέψης, Χρήση αριθμητικών στοιχείων, Στερεογνωσία </a:t>
            </a:r>
          </a:p>
          <a:p>
            <a:pPr marL="0" indent="0">
              <a:buNone/>
            </a:pPr>
            <a:r>
              <a:rPr lang="el-GR" b="1" dirty="0" smtClean="0"/>
              <a:t>Τομέας Κοινωνικός</a:t>
            </a:r>
            <a:r>
              <a:rPr lang="en-US" dirty="0" smtClean="0"/>
              <a:t>:</a:t>
            </a:r>
            <a:r>
              <a:rPr lang="el-GR" b="1" dirty="0" smtClean="0"/>
              <a:t> </a:t>
            </a:r>
            <a:r>
              <a:rPr lang="el-GR" dirty="0" smtClean="0">
                <a:solidFill>
                  <a:prstClr val="black"/>
                </a:solidFill>
              </a:rPr>
              <a:t>Συνεργασία, Ομαδικός χαρακτήρας παιχνιδιού, Έθεσαν κανόνες, Καλλιέργεια συναγωνισμού, Συνέπεια πράξεων</a:t>
            </a:r>
          </a:p>
          <a:p>
            <a:pPr marL="0" indent="0">
              <a:buNone/>
            </a:pPr>
            <a:r>
              <a:rPr lang="el-GR" b="1" dirty="0" smtClean="0"/>
              <a:t>Τομέας Συναισθηματικός</a:t>
            </a:r>
            <a:r>
              <a:rPr lang="en-US" dirty="0" smtClean="0"/>
              <a:t>:</a:t>
            </a:r>
            <a:r>
              <a:rPr lang="el-GR" dirty="0" smtClean="0"/>
              <a:t> </a:t>
            </a:r>
            <a:r>
              <a:rPr lang="el-GR" dirty="0" smtClean="0">
                <a:solidFill>
                  <a:prstClr val="black"/>
                </a:solidFill>
              </a:rPr>
              <a:t>Διασκέδαση, Σεβασμός, Καλλιέργεια σκέψης </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a:solidFill>
                <a:prstClr val="black"/>
              </a:solidFill>
            </a:endParaRPr>
          </a:p>
        </p:txBody>
      </p:sp>
    </p:spTree>
    <p:custDataLst>
      <p:tags r:id="rId1"/>
    </p:custDataLst>
    <p:extLst>
      <p:ext uri="{BB962C8B-B14F-4D97-AF65-F5344CB8AC3E}">
        <p14:creationId xmlns:p14="http://schemas.microsoft.com/office/powerpoint/2010/main" val="148375028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 </a:t>
            </a:r>
            <a:r>
              <a:rPr lang="en-US" sz="2700" dirty="0"/>
              <a:t>(1/2)</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Autofit/>
          </a:bodyPr>
          <a:lstStyle/>
          <a:p>
            <a:pPr marL="0" indent="0" algn="ctr">
              <a:buNone/>
            </a:pPr>
            <a:r>
              <a:rPr lang="el-GR" b="1" dirty="0" smtClean="0">
                <a:solidFill>
                  <a:schemeClr val="tx2"/>
                </a:solidFill>
              </a:rPr>
              <a:t>Είδος Παιχνιδιού: Άσκησης</a:t>
            </a:r>
            <a:endParaRPr lang="el-GR" b="1" i="1" dirty="0" smtClean="0">
              <a:solidFill>
                <a:schemeClr val="tx2"/>
              </a:solidFill>
            </a:endParaRPr>
          </a:p>
          <a:p>
            <a:pPr marL="0" indent="0">
              <a:buNone/>
            </a:pPr>
            <a:r>
              <a:rPr lang="el-GR" b="1" dirty="0" smtClean="0"/>
              <a:t>Αριθμός παιδιών</a:t>
            </a:r>
            <a:r>
              <a:rPr lang="el-GR" dirty="0" smtClean="0"/>
              <a:t>: </a:t>
            </a:r>
            <a:r>
              <a:rPr lang="el-GR" dirty="0" smtClean="0">
                <a:solidFill>
                  <a:prstClr val="black"/>
                </a:solidFill>
              </a:rPr>
              <a:t>22 παιδιά</a:t>
            </a:r>
            <a:endParaRPr lang="el-GR" dirty="0" smtClean="0"/>
          </a:p>
          <a:p>
            <a:pPr marL="0" indent="0">
              <a:buNone/>
            </a:pPr>
            <a:r>
              <a:rPr lang="el-GR" b="1" dirty="0" smtClean="0"/>
              <a:t>Ηλικία παιδιών: </a:t>
            </a:r>
            <a:r>
              <a:rPr lang="el-GR" dirty="0" smtClean="0">
                <a:solidFill>
                  <a:prstClr val="black"/>
                </a:solidFill>
              </a:rPr>
              <a:t>3 και 2</a:t>
            </a:r>
            <a:r>
              <a:rPr lang="en-US" dirty="0" smtClean="0">
                <a:solidFill>
                  <a:prstClr val="black"/>
                </a:solidFill>
              </a:rPr>
              <a:t>;</a:t>
            </a:r>
            <a:r>
              <a:rPr lang="el-GR" dirty="0" smtClean="0">
                <a:solidFill>
                  <a:prstClr val="black"/>
                </a:solidFill>
              </a:rPr>
              <a:t>5 ετών</a:t>
            </a:r>
            <a:endParaRPr lang="el-GR" dirty="0" smtClean="0"/>
          </a:p>
          <a:p>
            <a:pPr marL="0" lvl="0" indent="0">
              <a:buNone/>
            </a:pPr>
            <a:r>
              <a:rPr lang="el-GR" b="1" dirty="0" smtClean="0"/>
              <a:t>Περιγραφή παιχνιδιού: </a:t>
            </a:r>
            <a:r>
              <a:rPr lang="en-US" dirty="0" smtClean="0"/>
              <a:t>E</a:t>
            </a:r>
            <a:r>
              <a:rPr lang="el-GR" dirty="0" err="1" smtClean="0"/>
              <a:t>μφανίζουμε</a:t>
            </a:r>
            <a:r>
              <a:rPr lang="el-GR" dirty="0" smtClean="0"/>
              <a:t> ένα σεντόνι, με πολλά χρώματα και σχέδια. Πριν ξεκινήσει το παιχνίδι, διευκρινίζουμε στα παιδιά ότι το σεντόνι είναι εύθραυστο και  δεν πρέπει να το τραβάμε γιατί πονάει.  </a:t>
            </a:r>
            <a:endParaRPr lang="en-US" dirty="0" smtClean="0"/>
          </a:p>
          <a:p>
            <a:pPr marL="0" lvl="0" indent="0">
              <a:buNone/>
            </a:pPr>
            <a:r>
              <a:rPr lang="el-GR" dirty="0" smtClean="0"/>
              <a:t>Το αφήνουμε, στο κέντρο της τάξης και καλούμε τα παιδιά να το ακουμπήσουν και ύστερα να το πιάσουν από μια άκρη. Το σηκώνουμε σιγά-σιγά από το πάτωμα και παριστάνουμε κουνώντας το, τα κύματα της θάλασσας, άλλοτε γρήγορα και άλλοτε αργά.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116</a:t>
            </a:fld>
            <a:endParaRPr lang="el-GR">
              <a:solidFill>
                <a:prstClr val="black"/>
              </a:solidFill>
            </a:endParaRPr>
          </a:p>
        </p:txBody>
      </p:sp>
    </p:spTree>
    <p:custDataLst>
      <p:tags r:id="rId1"/>
    </p:custDataLst>
    <p:extLst>
      <p:ext uri="{BB962C8B-B14F-4D97-AF65-F5344CB8AC3E}">
        <p14:creationId xmlns:p14="http://schemas.microsoft.com/office/powerpoint/2010/main" val="63092394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 </a:t>
            </a:r>
            <a:r>
              <a:rPr lang="en-US" sz="2700" dirty="0" smtClean="0"/>
              <a:t>(</a:t>
            </a:r>
            <a:r>
              <a:rPr lang="el-GR" sz="2700" dirty="0" smtClean="0"/>
              <a:t>2</a:t>
            </a:r>
            <a:r>
              <a:rPr lang="en-US" sz="2700" dirty="0" smtClean="0"/>
              <a:t>/2</a:t>
            </a:r>
            <a:r>
              <a:rPr lang="en-US" sz="2700" dirty="0"/>
              <a:t>)</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Είδος Παιχνιδιού: Άσκησης</a:t>
            </a:r>
            <a:endParaRPr lang="el-GR" b="1" i="1" dirty="0" smtClean="0">
              <a:solidFill>
                <a:schemeClr val="tx2"/>
              </a:solidFill>
            </a:endParaRPr>
          </a:p>
          <a:p>
            <a:pPr lvl="0">
              <a:buNone/>
            </a:pPr>
            <a:r>
              <a:rPr lang="el-GR" b="1" dirty="0" smtClean="0"/>
              <a:t>Περιγραφή παιχνιδιού</a:t>
            </a:r>
            <a:r>
              <a:rPr lang="en-US" b="1" dirty="0" smtClean="0"/>
              <a:t> </a:t>
            </a:r>
            <a:r>
              <a:rPr lang="en-US" dirty="0" smtClean="0"/>
              <a:t>(</a:t>
            </a:r>
            <a:r>
              <a:rPr lang="el-GR" dirty="0" smtClean="0"/>
              <a:t>συνέχεια): </a:t>
            </a:r>
            <a:endParaRPr lang="en-US" dirty="0" smtClean="0"/>
          </a:p>
          <a:p>
            <a:pPr marL="0" lvl="0" indent="0">
              <a:buNone/>
            </a:pPr>
            <a:r>
              <a:rPr lang="el-GR" dirty="0" smtClean="0"/>
              <a:t>Μετά από κάποιες επαναλήψεις αυτών των κινήσεων, αφήνουμε μαλακά το σεντόνι στο πάτωμα. Σε αυτό το σημείο, χωρίζουμε τα παιδιά σε 10 ομάδες των 2 ατόμων. Κάθε ομάδα ανεβαίνει πάνω στο σεντόνι, (τονίζουμε στα παιδιά ότι κοιμάται) και μπουσουλάει για κάποια λεπτά πάνω, με στόχο να το περιεργαστεί, (την υφή, τα σχέδια, τα χρώματα). </a:t>
            </a:r>
          </a:p>
          <a:p>
            <a:pPr marL="0" lvl="0" indent="0">
              <a:buNone/>
            </a:pPr>
            <a:r>
              <a:rPr lang="el-GR" dirty="0" smtClean="0"/>
              <a:t>Όση ώρα διαρκεί αυτό κανένας άλλος δεν έχει δικαίωμα να ακουμπά το σεντόνι. Όταν αυτή η διαδικασία τελειώνει, σηκώνουμε πάλι το σεντόνι και λέγοντάς τους εμείς τη λέξη «σπίτι», εκείνα μπαίνουν κάτω από το σεντόνι γονατιστά και παριστάνουν πως βρίσκονται στο σπίτι τους.</a:t>
            </a:r>
            <a:br>
              <a:rPr lang="el-GR" dirty="0" smtClean="0"/>
            </a:b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a:solidFill>
                <a:prstClr val="black"/>
              </a:solidFill>
            </a:endParaRPr>
          </a:p>
        </p:txBody>
      </p:sp>
    </p:spTree>
    <p:custDataLst>
      <p:tags r:id="rId1"/>
    </p:custDataLst>
    <p:extLst>
      <p:ext uri="{BB962C8B-B14F-4D97-AF65-F5344CB8AC3E}">
        <p14:creationId xmlns:p14="http://schemas.microsoft.com/office/powerpoint/2010/main" val="340591560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dirty="0" smtClean="0"/>
              <a:t> </a:t>
            </a:r>
            <a:r>
              <a:rPr lang="el-GR" dirty="0" smtClean="0">
                <a:solidFill>
                  <a:prstClr val="black"/>
                </a:solidFill>
              </a:rPr>
              <a:t>Καλλιέργεια αδρής κινητικότητας, Ελεύθερες και σύνθετες κινήσεις</a:t>
            </a:r>
          </a:p>
          <a:p>
            <a:pPr marL="0" indent="0">
              <a:buNone/>
            </a:pPr>
            <a:r>
              <a:rPr lang="el-GR" b="1" dirty="0" smtClean="0"/>
              <a:t>Τομέας Νοητικός</a:t>
            </a:r>
            <a:r>
              <a:rPr lang="en-US" dirty="0" smtClean="0"/>
              <a:t>:</a:t>
            </a:r>
            <a:r>
              <a:rPr lang="el-GR" dirty="0" smtClean="0"/>
              <a:t> </a:t>
            </a:r>
            <a:r>
              <a:rPr lang="el-GR" dirty="0" smtClean="0">
                <a:solidFill>
                  <a:prstClr val="black"/>
                </a:solidFill>
              </a:rPr>
              <a:t>Εξάσκηση </a:t>
            </a:r>
            <a:r>
              <a:rPr lang="el-GR" dirty="0" err="1" smtClean="0">
                <a:solidFill>
                  <a:prstClr val="black"/>
                </a:solidFill>
              </a:rPr>
              <a:t>λογικομαθηματικής</a:t>
            </a:r>
            <a:r>
              <a:rPr lang="el-GR" dirty="0" smtClean="0">
                <a:solidFill>
                  <a:prstClr val="black"/>
                </a:solidFill>
              </a:rPr>
              <a:t> σκέψης, Στερεογνωσία, </a:t>
            </a:r>
            <a:r>
              <a:rPr lang="el-GR" dirty="0" err="1" smtClean="0">
                <a:solidFill>
                  <a:prstClr val="black"/>
                </a:solidFill>
              </a:rPr>
              <a:t>Σωματογνωσία</a:t>
            </a:r>
            <a:r>
              <a:rPr lang="el-GR" dirty="0" smtClean="0">
                <a:solidFill>
                  <a:prstClr val="black"/>
                </a:solidFill>
              </a:rPr>
              <a:t>, Εμπλουτισμός λεξιλογίου  </a:t>
            </a:r>
          </a:p>
          <a:p>
            <a:pPr marL="0" indent="0">
              <a:buNone/>
            </a:pPr>
            <a:r>
              <a:rPr lang="el-GR" b="1" dirty="0" smtClean="0"/>
              <a:t>Τομέας Κοινωνικός</a:t>
            </a:r>
            <a:r>
              <a:rPr lang="en-US" dirty="0" smtClean="0"/>
              <a:t>:</a:t>
            </a:r>
            <a:r>
              <a:rPr lang="el-GR" dirty="0" smtClean="0"/>
              <a:t> </a:t>
            </a:r>
            <a:r>
              <a:rPr lang="el-GR" dirty="0" smtClean="0">
                <a:solidFill>
                  <a:prstClr val="black"/>
                </a:solidFill>
              </a:rPr>
              <a:t>Συνεργασία, Ομαδικός χαρακτήρας παιχνιδιού, Συμβολή όλων για σωστή διεξαγωγή, παιχνιδιού</a:t>
            </a:r>
          </a:p>
          <a:p>
            <a:pPr marL="0" indent="0">
              <a:buNone/>
            </a:pPr>
            <a:r>
              <a:rPr lang="el-GR" b="1" dirty="0" smtClean="0"/>
              <a:t>Τομέας Συναισθηματικός</a:t>
            </a:r>
            <a:r>
              <a:rPr lang="en-US" dirty="0" smtClean="0"/>
              <a:t>:</a:t>
            </a:r>
            <a:r>
              <a:rPr lang="el-GR" dirty="0" smtClean="0"/>
              <a:t> </a:t>
            </a:r>
            <a:r>
              <a:rPr lang="el-GR" dirty="0" smtClean="0">
                <a:solidFill>
                  <a:prstClr val="black"/>
                </a:solidFill>
              </a:rPr>
              <a:t>Διασκέδαση, Σεβασμός, Κορύφωση συναισθημάτων</a:t>
            </a:r>
            <a:endParaRPr lang="el-GR"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a:solidFill>
                <a:prstClr val="black"/>
              </a:solidFill>
            </a:endParaRPr>
          </a:p>
        </p:txBody>
      </p:sp>
    </p:spTree>
    <p:custDataLst>
      <p:tags r:id="rId1"/>
    </p:custDataLst>
    <p:extLst>
      <p:ext uri="{BB962C8B-B14F-4D97-AF65-F5344CB8AC3E}">
        <p14:creationId xmlns:p14="http://schemas.microsoft.com/office/powerpoint/2010/main" val="3550725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Content Placeholder 2"/>
          <p:cNvSpPr>
            <a:spLocks noGrp="1"/>
          </p:cNvSpPr>
          <p:nvPr>
            <p:ph idx="1"/>
          </p:nvPr>
        </p:nvSpPr>
        <p:spPr/>
        <p:txBody>
          <a:bodyPr>
            <a:normAutofit/>
          </a:bodyPr>
          <a:lstStyle/>
          <a:p>
            <a:pPr marL="0" indent="0">
              <a:buNone/>
            </a:pPr>
            <a:r>
              <a:rPr lang="el-GR" b="1" dirty="0" smtClean="0"/>
              <a:t>Τομέας </a:t>
            </a:r>
            <a:r>
              <a:rPr lang="el-GR" b="1" dirty="0"/>
              <a:t>Κοινωνικός</a:t>
            </a:r>
            <a:r>
              <a:rPr lang="el-GR" dirty="0"/>
              <a:t>: Τα δύο παιδιά έπαιξαν με το ίδιο υλικό και υπήρξε συνεργασία. Μερικές φορές, όμως, δεν συμφωνούσαν και έφεραν  αντιπαραθέσεις. Τελικά όποιος είχε άδικο, υποχωρούσε χωρίς εντάσεις και τσακωμούς.</a:t>
            </a:r>
          </a:p>
          <a:p>
            <a:pPr marL="0" indent="0">
              <a:buNone/>
            </a:pPr>
            <a:r>
              <a:rPr lang="el-GR" b="1" dirty="0" smtClean="0"/>
              <a:t>Τομέας </a:t>
            </a:r>
            <a:r>
              <a:rPr lang="el-GR" b="1" dirty="0"/>
              <a:t>Συναισθηματικός</a:t>
            </a:r>
            <a:r>
              <a:rPr lang="el-GR" dirty="0"/>
              <a:t>: Και οι δύο ήταν απολύτως αφοσιωμένοι στο πάζλ. Όταν δεν  συμφωνούσαν, έμοιαζαν να θυμώνουν. Κάποια στιγμή ο Λ.(5) σηκώθηκε, έφυγε και πήγε να παίξει με τους φίλους του. Έδειχνε σαν να ήταν αγανακτισμένος. Μετά από λίγο, όμως, γύρισε στην Κ(4) που συνέχιζε να φτιάχνει το πάζλ, και  συνεργαστήκανε και πάλι μαζί.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custDataLst>
      <p:tags r:id="rId1"/>
    </p:custDataLst>
    <p:extLst>
      <p:ext uri="{BB962C8B-B14F-4D97-AF65-F5344CB8AC3E}">
        <p14:creationId xmlns:p14="http://schemas.microsoft.com/office/powerpoint/2010/main" val="29061318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 </a:t>
            </a:r>
            <a:r>
              <a:rPr lang="en-US" sz="2700" dirty="0"/>
              <a:t>(1/2)</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Είδος Παιχνιδιού: Συμβολικό</a:t>
            </a:r>
            <a:endParaRPr lang="el-GR" b="1" i="1" dirty="0" smtClean="0">
              <a:solidFill>
                <a:schemeClr val="tx2"/>
              </a:solidFill>
            </a:endParaRPr>
          </a:p>
          <a:p>
            <a:pPr>
              <a:buNone/>
            </a:pPr>
            <a:r>
              <a:rPr lang="el-GR" b="1" dirty="0" smtClean="0"/>
              <a:t>Αριθμός παιδιών</a:t>
            </a:r>
            <a:r>
              <a:rPr lang="el-GR" dirty="0" smtClean="0"/>
              <a:t>: </a:t>
            </a:r>
            <a:r>
              <a:rPr lang="el-GR" dirty="0" smtClean="0">
                <a:solidFill>
                  <a:prstClr val="black"/>
                </a:solidFill>
              </a:rPr>
              <a:t>22 παιδιά</a:t>
            </a:r>
            <a:endParaRPr lang="el-GR" dirty="0" smtClean="0"/>
          </a:p>
          <a:p>
            <a:pPr>
              <a:buNone/>
            </a:pPr>
            <a:r>
              <a:rPr lang="el-GR" b="1" dirty="0" smtClean="0"/>
              <a:t>Ηλικία παιδιών</a:t>
            </a:r>
            <a:r>
              <a:rPr lang="el-GR" dirty="0" smtClean="0"/>
              <a:t>: </a:t>
            </a:r>
            <a:r>
              <a:rPr lang="el-GR" dirty="0" smtClean="0">
                <a:solidFill>
                  <a:prstClr val="black"/>
                </a:solidFill>
              </a:rPr>
              <a:t>3 και 2</a:t>
            </a:r>
            <a:r>
              <a:rPr lang="en-US" dirty="0" smtClean="0">
                <a:solidFill>
                  <a:prstClr val="black"/>
                </a:solidFill>
              </a:rPr>
              <a:t>;</a:t>
            </a:r>
            <a:r>
              <a:rPr lang="el-GR" dirty="0" smtClean="0">
                <a:solidFill>
                  <a:prstClr val="black"/>
                </a:solidFill>
              </a:rPr>
              <a:t>5 ετών</a:t>
            </a:r>
            <a:endParaRPr lang="el-GR" dirty="0" smtClean="0"/>
          </a:p>
          <a:p>
            <a:pPr marL="0" indent="0">
              <a:buNone/>
            </a:pPr>
            <a:r>
              <a:rPr lang="el-GR" b="1" dirty="0" smtClean="0"/>
              <a:t>Περιγραφή παιχνιδιού</a:t>
            </a:r>
            <a:r>
              <a:rPr lang="el-GR" dirty="0" smtClean="0"/>
              <a:t>: </a:t>
            </a:r>
            <a:r>
              <a:rPr lang="el-GR" dirty="0" smtClean="0">
                <a:solidFill>
                  <a:srgbClr val="000000"/>
                </a:solidFill>
                <a:ea typeface="Calibri"/>
                <a:cs typeface="Times New Roman"/>
              </a:rPr>
              <a:t>Διηγούμαστε την ιστορία. Δείχνουμε στα παιδιά τις δύο γωνίες της τάξης. Η μία γωνία της τάξης είναι το μαγεμένο χωριό των γιγάντων και η άλλη των νάνων. Χωρίζουμε την ομάδα μας σε γίγαντες και νάνους. Τα δύο χωριά κοιμούνται. Ακούγοντας τον ήχο της φλογέρας ξυπνούν και πρέπει να περπατήσουν τη διαδρομή στον απέναντι χωριό.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a:solidFill>
                <a:prstClr val="black"/>
              </a:solidFill>
            </a:endParaRPr>
          </a:p>
        </p:txBody>
      </p:sp>
    </p:spTree>
    <p:custDataLst>
      <p:tags r:id="rId1"/>
    </p:custDataLst>
    <p:extLst>
      <p:ext uri="{BB962C8B-B14F-4D97-AF65-F5344CB8AC3E}">
        <p14:creationId xmlns:p14="http://schemas.microsoft.com/office/powerpoint/2010/main" val="47739256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 </a:t>
            </a:r>
            <a:r>
              <a:rPr lang="en-US" sz="2700" dirty="0" smtClean="0"/>
              <a:t>(</a:t>
            </a:r>
            <a:r>
              <a:rPr lang="el-GR" sz="2700" dirty="0" smtClean="0"/>
              <a:t>2</a:t>
            </a:r>
            <a:r>
              <a:rPr lang="en-US" sz="2700" dirty="0" smtClean="0"/>
              <a:t>/2</a:t>
            </a:r>
            <a:r>
              <a:rPr lang="en-US" sz="2700" dirty="0"/>
              <a:t>)</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Είδος Παιχνιδιού: Συμβολικό</a:t>
            </a:r>
            <a:endParaRPr lang="el-GR" b="1" i="1" dirty="0" smtClean="0">
              <a:solidFill>
                <a:schemeClr val="tx2"/>
              </a:solidFill>
            </a:endParaRPr>
          </a:p>
          <a:p>
            <a:pPr>
              <a:buNone/>
            </a:pPr>
            <a:r>
              <a:rPr lang="el-GR" b="1" dirty="0" smtClean="0"/>
              <a:t>Περιγραφή παιχνιδιού</a:t>
            </a:r>
            <a:r>
              <a:rPr lang="en-US" b="1" dirty="0" smtClean="0"/>
              <a:t> </a:t>
            </a:r>
            <a:r>
              <a:rPr lang="en-US" dirty="0" smtClean="0"/>
              <a:t>(</a:t>
            </a:r>
            <a:r>
              <a:rPr lang="el-GR" dirty="0" smtClean="0"/>
              <a:t>συνέχεια): </a:t>
            </a:r>
            <a:endParaRPr lang="en-US" dirty="0" smtClean="0"/>
          </a:p>
          <a:p>
            <a:pPr marL="0" indent="0">
              <a:buNone/>
            </a:pPr>
            <a:r>
              <a:rPr lang="el-GR" dirty="0" smtClean="0">
                <a:solidFill>
                  <a:srgbClr val="000000"/>
                </a:solidFill>
                <a:ea typeface="Calibri"/>
                <a:cs typeface="Times New Roman"/>
              </a:rPr>
              <a:t>Οι μεν γίγαντες πρέπει κατά τη διαδρομή, να γίνουν νάνοι και οι δε νάνοι, γίγαντες. Όταν θα καταφέρουν να φτάσουν στα αντίθετα χωριά, κάθε ομάδα, πρέπει να κάνει το επάγγελμα της. Δηλαδή: οι γίγαντες, οικοδόμοι, και οι νάνοι κηπουροί. </a:t>
            </a:r>
          </a:p>
          <a:p>
            <a:pPr marL="0" indent="0">
              <a:buNone/>
            </a:pPr>
            <a:r>
              <a:rPr lang="el-GR" dirty="0" smtClean="0">
                <a:solidFill>
                  <a:srgbClr val="000000"/>
                </a:solidFill>
                <a:ea typeface="Calibri"/>
                <a:cs typeface="Times New Roman"/>
              </a:rPr>
              <a:t>Τα παιδιά ακούν για δεύτερη φορά τη φλογέρα. Ήρθε η ώρα να επιστρέψουν στα χωριά τους, ακριβώς με τον ίδιο τρόπο όπως όταν πήγαν. Οι νάνοι θα γίνουν γίγαντες και οι γίγαντες νάνοι.</a:t>
            </a:r>
            <a:endParaRPr lang="el-GR" dirty="0" smtClean="0">
              <a:ea typeface="Calibri"/>
              <a:cs typeface="Times New Roman"/>
            </a:endParaRP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a:solidFill>
                <a:prstClr val="black"/>
              </a:solidFill>
            </a:endParaRPr>
          </a:p>
        </p:txBody>
      </p:sp>
    </p:spTree>
    <p:custDataLst>
      <p:tags r:id="rId1"/>
    </p:custDataLst>
    <p:extLst>
      <p:ext uri="{BB962C8B-B14F-4D97-AF65-F5344CB8AC3E}">
        <p14:creationId xmlns:p14="http://schemas.microsoft.com/office/powerpoint/2010/main" val="31696077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Σκιαδά Αναστασία</a:t>
            </a:r>
            <a:endParaRPr lang="el-GR" sz="3200" dirty="0"/>
          </a:p>
        </p:txBody>
      </p:sp>
      <p:sp>
        <p:nvSpPr>
          <p:cNvPr id="3" name="Θέση περιεχομένου 2"/>
          <p:cNvSpPr>
            <a:spLocks noGrp="1"/>
          </p:cNvSpPr>
          <p:nvPr>
            <p:ph idx="1"/>
          </p:nvPr>
        </p:nvSpPr>
        <p:spPr/>
        <p:txBody>
          <a:bodyPr>
            <a:normAutofit/>
          </a:bodyPr>
          <a:lstStyle/>
          <a:p>
            <a:pPr marL="0" lvl="0" indent="0">
              <a:buClr>
                <a:prstClr val="black">
                  <a:lumMod val="75000"/>
                  <a:lumOff val="25000"/>
                </a:prstClr>
              </a:buClr>
              <a:buNone/>
            </a:pPr>
            <a:r>
              <a:rPr lang="el-GR" b="1" dirty="0" smtClean="0"/>
              <a:t>Τομέας Κινητικός</a:t>
            </a:r>
            <a:r>
              <a:rPr lang="en-US" dirty="0" smtClean="0"/>
              <a:t>:</a:t>
            </a:r>
            <a:r>
              <a:rPr lang="el-GR" b="1" dirty="0" smtClean="0"/>
              <a:t> </a:t>
            </a:r>
            <a:r>
              <a:rPr lang="el-GR" dirty="0" smtClean="0">
                <a:solidFill>
                  <a:prstClr val="black"/>
                </a:solidFill>
              </a:rPr>
              <a:t>Καλλιέργεια αδρής κινητικότητας, Καλλιέργεια λεπτής κινητικότητας, Επίπεδα χώρου</a:t>
            </a:r>
          </a:p>
          <a:p>
            <a:pPr marL="0" lvl="0" indent="0">
              <a:buNone/>
            </a:pPr>
            <a:r>
              <a:rPr lang="el-GR" b="1" dirty="0" smtClean="0"/>
              <a:t>Τομέας Νοητικός</a:t>
            </a:r>
            <a:r>
              <a:rPr lang="en-US" dirty="0" smtClean="0"/>
              <a:t>:</a:t>
            </a:r>
            <a:r>
              <a:rPr lang="el-GR" dirty="0" smtClean="0"/>
              <a:t> </a:t>
            </a:r>
            <a:r>
              <a:rPr lang="el-GR" dirty="0" smtClean="0">
                <a:solidFill>
                  <a:prstClr val="black"/>
                </a:solidFill>
              </a:rPr>
              <a:t>Εξάσκηση, Εξοικείωση με έννοιες (δεξιά- αριστερά, εμπρός- πίσω, σταμάτα-ξεκίνα), Καλλιέργεια προφορικού λόγου, Περιορισμός χρόνου</a:t>
            </a:r>
          </a:p>
          <a:p>
            <a:pPr marL="0" lvl="0" indent="0">
              <a:buClr>
                <a:prstClr val="black">
                  <a:lumMod val="75000"/>
                  <a:lumOff val="25000"/>
                </a:prstClr>
              </a:buClr>
              <a:buNone/>
            </a:pPr>
            <a:r>
              <a:rPr lang="el-GR" b="1" dirty="0" smtClean="0"/>
              <a:t>Τομέας Κοινωνικός</a:t>
            </a:r>
            <a:r>
              <a:rPr lang="en-US" dirty="0" smtClean="0"/>
              <a:t>:</a:t>
            </a:r>
            <a:r>
              <a:rPr lang="el-GR" b="1" dirty="0" smtClean="0"/>
              <a:t> </a:t>
            </a:r>
            <a:r>
              <a:rPr lang="el-GR" dirty="0" smtClean="0">
                <a:solidFill>
                  <a:prstClr val="black"/>
                </a:solidFill>
              </a:rPr>
              <a:t>Συνεργασία, Ομαδικός χαρακτήρας παιχνιδιού, Συμβολή όλων για σωστή διεξαγωγή παιχνιδιού, Μίμηση ρόλου των ενηλίκων</a:t>
            </a:r>
          </a:p>
          <a:p>
            <a:pPr marL="0" indent="0">
              <a:buNone/>
            </a:pPr>
            <a:r>
              <a:rPr lang="el-GR" b="1" dirty="0" smtClean="0"/>
              <a:t>Τομέας Συναισθηματικός</a:t>
            </a:r>
            <a:r>
              <a:rPr lang="en-US" dirty="0" smtClean="0"/>
              <a:t>:</a:t>
            </a:r>
            <a:r>
              <a:rPr lang="el-GR" b="1" dirty="0" smtClean="0"/>
              <a:t> </a:t>
            </a:r>
            <a:r>
              <a:rPr lang="el-GR" dirty="0" smtClean="0">
                <a:solidFill>
                  <a:prstClr val="black"/>
                </a:solidFill>
              </a:rPr>
              <a:t>Διασκέδαση, Σεβασμός, Βιωματικός τρόπος μάθησης</a:t>
            </a:r>
            <a:endParaRPr lang="el-GR" dirty="0" smtClean="0">
              <a:solidFill>
                <a:prstClr val="black">
                  <a:lumMod val="75000"/>
                  <a:lumOff val="25000"/>
                </a:prstClr>
              </a:solidFill>
            </a:endParaRP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a:solidFill>
                <a:prstClr val="black"/>
              </a:solidFill>
            </a:endParaRPr>
          </a:p>
        </p:txBody>
      </p:sp>
    </p:spTree>
    <p:custDataLst>
      <p:tags r:id="rId1"/>
    </p:custDataLst>
    <p:extLst>
      <p:ext uri="{BB962C8B-B14F-4D97-AF65-F5344CB8AC3E}">
        <p14:creationId xmlns:p14="http://schemas.microsoft.com/office/powerpoint/2010/main" val="37593244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sz="2700" i="1" dirty="0" smtClean="0"/>
              <a:t> Φοιτήτρια Σκιαδά Αναστασία</a:t>
            </a:r>
            <a:r>
              <a:rPr lang="el-GR" sz="2700" dirty="0" smtClean="0"/>
              <a:t> </a:t>
            </a:r>
            <a:endParaRPr lang="el-GR" sz="3200" dirty="0"/>
          </a:p>
        </p:txBody>
      </p:sp>
      <p:sp>
        <p:nvSpPr>
          <p:cNvPr id="3" name="Θέση περιεχομένου 2"/>
          <p:cNvSpPr>
            <a:spLocks noGrp="1"/>
          </p:cNvSpPr>
          <p:nvPr>
            <p:ph idx="1"/>
          </p:nvPr>
        </p:nvSpPr>
        <p:spPr>
          <a:xfrm>
            <a:off x="179512" y="1196752"/>
            <a:ext cx="8712968" cy="5661248"/>
          </a:xfrm>
        </p:spPr>
        <p:txBody>
          <a:bodyPr>
            <a:normAutofit lnSpcReduction="10000"/>
          </a:bodyPr>
          <a:lstStyle/>
          <a:p>
            <a:pPr algn="ctr">
              <a:buNone/>
            </a:pPr>
            <a:r>
              <a:rPr lang="el-GR" b="1" dirty="0" smtClean="0"/>
              <a:t>Λίγα λόγια για την εμπειρία μου</a:t>
            </a:r>
          </a:p>
          <a:p>
            <a:pPr algn="ctr">
              <a:buNone/>
            </a:pPr>
            <a:r>
              <a:rPr lang="el-GR" dirty="0" smtClean="0">
                <a:solidFill>
                  <a:srgbClr val="000000"/>
                </a:solidFill>
                <a:ea typeface="Calibri"/>
                <a:cs typeface="Times New Roman"/>
              </a:rPr>
              <a:t>Προσωπικά, έμεινα απόλυτα ευχαριστημένη από τη συνεργασία μου με τις υπεύθυνες παιδαγωγούς στο τμήμα που βρισκόμουν. </a:t>
            </a:r>
            <a:endParaRPr lang="en-US" dirty="0" smtClean="0">
              <a:solidFill>
                <a:srgbClr val="000000"/>
              </a:solidFill>
              <a:ea typeface="Calibri"/>
              <a:cs typeface="Times New Roman"/>
            </a:endParaRPr>
          </a:p>
          <a:p>
            <a:pPr algn="ctr">
              <a:buNone/>
            </a:pPr>
            <a:r>
              <a:rPr lang="el-GR" dirty="0" smtClean="0">
                <a:solidFill>
                  <a:srgbClr val="000000"/>
                </a:solidFill>
                <a:ea typeface="Calibri"/>
                <a:cs typeface="Times New Roman"/>
              </a:rPr>
              <a:t>Μπορέσαμε να διεξάγουμε επιτυχώς την παρατήρηση του ελεύθερου παιχνιδιού, πήραμε τα ηνία, ώστε να πραγματοποιήσουμε τις δραστηριότητες που θέλαμε. Οι υπεύθυνες παιδαγωγοί μας ενθάρρυναν και μας βοήθησαν να καλύψουμε τυχόν απορίες μας. Όσον αφορά τη συνεργασία μου με τα 22 παιδιά της τάξης, μπορώ να πω πως ήταν θαυμάσια. </a:t>
            </a:r>
            <a:endParaRPr lang="en-US" dirty="0" smtClean="0">
              <a:solidFill>
                <a:srgbClr val="000000"/>
              </a:solidFill>
              <a:ea typeface="Calibri"/>
              <a:cs typeface="Times New Roman"/>
            </a:endParaRPr>
          </a:p>
          <a:p>
            <a:pPr algn="ctr">
              <a:buNone/>
            </a:pPr>
            <a:r>
              <a:rPr lang="el-GR" dirty="0" smtClean="0">
                <a:solidFill>
                  <a:srgbClr val="000000"/>
                </a:solidFill>
                <a:ea typeface="Calibri"/>
                <a:cs typeface="Times New Roman"/>
              </a:rPr>
              <a:t>Τα παιδιά υπάκουα και με αρχές. Συμμετείχαν οικιοθελώς στις δραστηριότητες και έδειχναν πάντα την ευχαρίστησή τους. </a:t>
            </a:r>
            <a:endParaRPr lang="en-US" dirty="0" smtClean="0">
              <a:solidFill>
                <a:srgbClr val="000000"/>
              </a:solidFill>
              <a:ea typeface="Calibri"/>
              <a:cs typeface="Times New Roman"/>
            </a:endParaRPr>
          </a:p>
          <a:p>
            <a:pPr algn="ctr">
              <a:buNone/>
            </a:pPr>
            <a:r>
              <a:rPr lang="el-GR" dirty="0" smtClean="0">
                <a:solidFill>
                  <a:srgbClr val="000000"/>
                </a:solidFill>
                <a:ea typeface="Calibri"/>
                <a:cs typeface="Times New Roman"/>
              </a:rPr>
              <a:t>Ακολουθούσαν σε όλες τις οδηγίες. Συχνά ζητούσαν να επαναλάβουμε πολλές από τις δραστηριότητες, που είχαμε κάνει μαζί.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122</a:t>
            </a:fld>
            <a:endParaRPr lang="el-GR">
              <a:solidFill>
                <a:prstClr val="black"/>
              </a:solidFill>
            </a:endParaRPr>
          </a:p>
        </p:txBody>
      </p:sp>
    </p:spTree>
    <p:custDataLst>
      <p:tags r:id="rId1"/>
    </p:custDataLst>
    <p:extLst>
      <p:ext uri="{BB962C8B-B14F-4D97-AF65-F5344CB8AC3E}">
        <p14:creationId xmlns:p14="http://schemas.microsoft.com/office/powerpoint/2010/main" val="128078762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5" name="Subtitle 4"/>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Ευγενία Θεοδότου</a:t>
            </a:r>
            <a:r>
              <a:rPr lang="en-US" sz="2000" dirty="0"/>
              <a:t> </a:t>
            </a:r>
            <a:r>
              <a:rPr lang="el-GR" sz="2000" dirty="0" smtClean="0"/>
              <a:t>2014. </a:t>
            </a:r>
            <a:r>
              <a:rPr lang="el-GR" sz="2000" dirty="0"/>
              <a:t>Ευγενία </a:t>
            </a:r>
            <a:r>
              <a:rPr lang="el-GR" sz="2000" dirty="0" smtClean="0"/>
              <a:t>Θεοδότου</a:t>
            </a:r>
            <a:r>
              <a:rPr lang="el-GR" sz="2000" dirty="0"/>
              <a:t>. «Αρχές Οργάνωσης Παιδαγωγικής Πράξης Ι (E). </a:t>
            </a:r>
            <a:r>
              <a:rPr lang="el-GR" sz="2000" dirty="0" smtClean="0"/>
              <a:t>Ενότητα </a:t>
            </a:r>
            <a:r>
              <a:rPr lang="en-US" sz="2000" dirty="0" smtClean="0"/>
              <a:t>:</a:t>
            </a:r>
            <a:r>
              <a:rPr lang="el-GR" sz="2000" dirty="0" smtClean="0"/>
              <a:t> </a:t>
            </a:r>
            <a:r>
              <a:rPr lang="el-GR" sz="2000" dirty="0"/>
              <a:t>Παρουσίαση εργασιών</a:t>
            </a:r>
            <a:r>
              <a:rPr lang="en-US" sz="2000" dirty="0"/>
              <a:t> (</a:t>
            </a:r>
            <a:r>
              <a:rPr lang="el-GR" sz="2000" dirty="0"/>
              <a:t>Μέρος Α</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96" y="-20160"/>
            <a:ext cx="8229600" cy="90872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80096" y="898824"/>
            <a:ext cx="8229600" cy="5040560"/>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87955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127</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680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Αριθμός παιδιών</a:t>
            </a:r>
            <a:r>
              <a:rPr lang="el-GR" dirty="0" smtClean="0"/>
              <a:t>: 4</a:t>
            </a:r>
          </a:p>
          <a:p>
            <a:pPr>
              <a:buNone/>
            </a:pPr>
            <a:r>
              <a:rPr lang="el-GR" b="1" dirty="0" smtClean="0"/>
              <a:t>Ηλικία παιδιών</a:t>
            </a:r>
            <a:r>
              <a:rPr lang="el-GR" dirty="0" smtClean="0"/>
              <a:t>: 4-5</a:t>
            </a:r>
          </a:p>
          <a:p>
            <a:pPr marL="0" indent="0">
              <a:buNone/>
            </a:pPr>
            <a:r>
              <a:rPr lang="el-GR" b="1" dirty="0" smtClean="0"/>
              <a:t>Περιγραφή παιχνιδιού</a:t>
            </a:r>
            <a:r>
              <a:rPr lang="el-GR" dirty="0" smtClean="0"/>
              <a:t>: Ένα κορίτσι, η Α.(4), έκανε το λιοντάρι και κοιμόταν. Η Μ.(4), η Σ.(4) και η Μ.(5) την πλησίαζαν και τότε η Α.(4) ξυπνούσε και τις κυνηγούσε. Τα μαξιλάρια χρησιμοποιούνταν σαν το «σπίτι» τους.</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custDataLst>
      <p:tags r:id="rId1"/>
    </p:custDataLst>
    <p:extLst>
      <p:ext uri="{BB962C8B-B14F-4D97-AF65-F5344CB8AC3E}">
        <p14:creationId xmlns:p14="http://schemas.microsoft.com/office/powerpoint/2010/main" val="27807423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25940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Τα παιδιά άσκησαν την αδρή κινητικότητα καθώς περπατούσαν σιγά-σιγά και μετά έτρεχαν</a:t>
            </a:r>
            <a:endParaRPr lang="el-GR" u="sng" dirty="0" smtClean="0"/>
          </a:p>
          <a:p>
            <a:pPr marL="0" indent="0">
              <a:buNone/>
            </a:pPr>
            <a:r>
              <a:rPr lang="el-GR" b="1" dirty="0" smtClean="0"/>
              <a:t>Τομέας Νοητικός</a:t>
            </a:r>
            <a:r>
              <a:rPr lang="el-GR" dirty="0" smtClean="0"/>
              <a:t>: Με αυτό το παιχνίδι άσκησαν τις έννοιες του χώρου, μπροστά-πίσω και τις έννοιες του χρόνου σιγά-γρήγορα. Επίσης, η Α.(4) μιμήθηκε ένα ζώο, έπαιξε κάποιον ρόλο δηλαδή. </a:t>
            </a:r>
            <a:endParaRPr lang="el-GR" u="sng" dirty="0" smtClean="0"/>
          </a:p>
          <a:p>
            <a:pPr marL="0" indent="0">
              <a:buNone/>
            </a:pPr>
            <a:r>
              <a:rPr lang="el-GR" b="1" dirty="0" smtClean="0"/>
              <a:t>Τομέας Κοινωνικός</a:t>
            </a:r>
            <a:r>
              <a:rPr lang="el-GR" dirty="0" smtClean="0"/>
              <a:t>: Έπαιζαν ως ομάδα και υπήρξε συνεργασία. Έθεσαν κανόνες (πότε ξυπνάει, πότε τις κυνηγάει, πως όταν έπιανε κάποια γινόταν εκείνη το λιοντάρι.</a:t>
            </a:r>
            <a:endParaRPr lang="el-GR" u="sng" dirty="0" smtClean="0"/>
          </a:p>
          <a:p>
            <a:pPr marL="0" indent="0">
              <a:buNone/>
            </a:pPr>
            <a:r>
              <a:rPr lang="el-GR" b="1" dirty="0" smtClean="0"/>
              <a:t>Τομέας Συναισθηματικός</a:t>
            </a:r>
            <a:r>
              <a:rPr lang="el-GR" dirty="0" smtClean="0"/>
              <a:t>: Έδειχναν να χαίρονται και να τους αρέσει διότι γελούσαν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custDataLst>
      <p:tags r:id="rId1"/>
    </p:custDataLst>
    <p:extLst>
      <p:ext uri="{BB962C8B-B14F-4D97-AF65-F5344CB8AC3E}">
        <p14:creationId xmlns:p14="http://schemas.microsoft.com/office/powerpoint/2010/main" val="2271733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Είδος Παιχνιδιού:</a:t>
            </a:r>
            <a:r>
              <a:rPr lang="en-US" b="1" dirty="0" smtClean="0">
                <a:solidFill>
                  <a:schemeClr val="tx2"/>
                </a:solidFill>
              </a:rPr>
              <a:t> </a:t>
            </a:r>
            <a:r>
              <a:rPr lang="el-GR" b="1" dirty="0" smtClean="0">
                <a:solidFill>
                  <a:schemeClr val="tx2"/>
                </a:solidFill>
              </a:rPr>
              <a:t>Συμβολικό</a:t>
            </a:r>
            <a:endParaRPr lang="el-GR" b="1" i="1" dirty="0" smtClean="0">
              <a:solidFill>
                <a:schemeClr val="tx2"/>
              </a:solidFill>
            </a:endParaRPr>
          </a:p>
          <a:p>
            <a:pPr marL="0" indent="0">
              <a:buNone/>
            </a:pPr>
            <a:r>
              <a:rPr lang="el-GR" b="1" dirty="0" smtClean="0"/>
              <a:t>Αριθμός παιδιών</a:t>
            </a:r>
            <a:r>
              <a:rPr lang="el-GR" dirty="0" smtClean="0"/>
              <a:t>:</a:t>
            </a:r>
            <a:r>
              <a:rPr lang="en-US" dirty="0" smtClean="0"/>
              <a:t> 15</a:t>
            </a:r>
            <a:endParaRPr lang="el-GR" dirty="0" smtClean="0"/>
          </a:p>
          <a:p>
            <a:pPr marL="0" indent="0">
              <a:buNone/>
            </a:pPr>
            <a:r>
              <a:rPr lang="el-GR" b="1" dirty="0" smtClean="0"/>
              <a:t>Ηλικία παιδιών</a:t>
            </a:r>
            <a:r>
              <a:rPr lang="el-GR" dirty="0" smtClean="0"/>
              <a:t>:</a:t>
            </a:r>
            <a:r>
              <a:rPr lang="en-US" dirty="0" smtClean="0"/>
              <a:t> 4-5</a:t>
            </a:r>
            <a:endParaRPr lang="el-GR" dirty="0" smtClean="0"/>
          </a:p>
          <a:p>
            <a:pPr marL="0" indent="0">
              <a:buNone/>
            </a:pPr>
            <a:r>
              <a:rPr lang="el-GR" b="1" dirty="0" smtClean="0"/>
              <a:t>Περιγραφή παιχνιδιού</a:t>
            </a:r>
            <a:r>
              <a:rPr lang="el-GR" dirty="0" smtClean="0"/>
              <a:t>:</a:t>
            </a:r>
            <a:r>
              <a:rPr lang="en-US" dirty="0" smtClean="0"/>
              <a:t> </a:t>
            </a:r>
            <a:r>
              <a:rPr lang="el-GR" dirty="0" smtClean="0"/>
              <a:t>Η συμφοιτήτριά μου και εγώ προτείναμε στα παιδιά να παίξουμε τους «Ελέφαντες». Γίναμε ελέφαντες και προχωρούσαμε με βαρύ βήμα, τεντωθήκαμε να πιάσουμε ένα μήλο να φάμε, καθίσαμε να πιούμε νερό και τέλος πιαστήκαμε από τα χέρια που ήταν οι προβοσκίδες μας.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custDataLst>
      <p:tags r:id="rId1"/>
    </p:custDataLst>
    <p:extLst>
      <p:ext uri="{BB962C8B-B14F-4D97-AF65-F5344CB8AC3E}">
        <p14:creationId xmlns:p14="http://schemas.microsoft.com/office/powerpoint/2010/main" val="2405601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 </a:t>
            </a:r>
            <a:r>
              <a:rPr lang="el-GR" dirty="0" smtClean="0"/>
              <a:t>Τα παιδιά ανέπτυξαν την αδρή κινητικότητα, εφόσον κινούσαν όλο τους το σώμα στο χώρο.</a:t>
            </a:r>
            <a:endParaRPr lang="el-GR" u="sng" dirty="0" smtClean="0"/>
          </a:p>
          <a:p>
            <a:pPr marL="0" indent="0">
              <a:buNone/>
            </a:pPr>
            <a:r>
              <a:rPr lang="el-GR" b="1" dirty="0" smtClean="0"/>
              <a:t>Τομέας Νοητικός</a:t>
            </a:r>
            <a:r>
              <a:rPr lang="el-GR" dirty="0" smtClean="0"/>
              <a:t>: Μέσα από αυτό το παιχνίδι τα παιδιά μαθαίνουν τα χαρακτηριστικά ενός ζώου (προβοσκίδα, βαρύ, μεγάλος όγκος) και τι κάνει. Άσκησαν τις έννοιες του χώρου(ψηλά- χαμηλά, δεξιά-αριστερά) καθώς και του βάρους (περπατούσαμε σιγά και με βαριά βήματα). Επίσης, μπήκαμε στην   σειρά και κάναμε ένα τρενάκι από ελέφαντες (</a:t>
            </a:r>
            <a:r>
              <a:rPr lang="el-GR" dirty="0" err="1" smtClean="0"/>
              <a:t>σειροθέτηση</a:t>
            </a:r>
            <a:r>
              <a:rPr lang="el-GR" dirty="0" smtClean="0"/>
              <a:t>). </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custDataLst>
      <p:tags r:id="rId1"/>
    </p:custDataLst>
    <p:extLst>
      <p:ext uri="{BB962C8B-B14F-4D97-AF65-F5344CB8AC3E}">
        <p14:creationId xmlns:p14="http://schemas.microsoft.com/office/powerpoint/2010/main" val="4085606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Έπαιξαν εκ του παραλλήλου αλλά και ομαδικά όταν κάναμε το τρενάκι. Παίξαμε έναν ρόλο και θέσαμε κανόνες («σηκωνόμαστε ψηλά», «τεντωνόμαστε να πιάσουμε ένα μήλο»).</a:t>
            </a:r>
            <a:endParaRPr lang="el-GR" u="sng" dirty="0" smtClean="0"/>
          </a:p>
          <a:p>
            <a:pPr marL="0" indent="0">
              <a:buNone/>
            </a:pPr>
            <a:r>
              <a:rPr lang="el-GR" b="1" dirty="0" smtClean="0"/>
              <a:t>Τομέας Συναισθηματικό</a:t>
            </a:r>
            <a:r>
              <a:rPr lang="el-GR" dirty="0" smtClean="0"/>
              <a:t>ς: Έδειχναν να χαίρονται και να τους αρέσει διότι γελούσαν</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custDataLst>
      <p:tags r:id="rId1"/>
    </p:custDataLst>
    <p:extLst>
      <p:ext uri="{BB962C8B-B14F-4D97-AF65-F5344CB8AC3E}">
        <p14:creationId xmlns:p14="http://schemas.microsoft.com/office/powerpoint/2010/main" val="488731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Είδος Παιχνιδιού: Κανόνων</a:t>
            </a:r>
            <a:endParaRPr lang="el-GR" b="1" i="1" dirty="0" smtClean="0">
              <a:solidFill>
                <a:schemeClr val="tx2"/>
              </a:solidFill>
            </a:endParaRPr>
          </a:p>
          <a:p>
            <a:pPr marL="0" indent="0">
              <a:buNone/>
            </a:pPr>
            <a:r>
              <a:rPr lang="el-GR" b="1" dirty="0" smtClean="0"/>
              <a:t>Αριθμός παιδιών</a:t>
            </a:r>
            <a:r>
              <a:rPr lang="el-GR" dirty="0" smtClean="0"/>
              <a:t>: 3+</a:t>
            </a:r>
          </a:p>
          <a:p>
            <a:pPr marL="0" indent="0">
              <a:buNone/>
            </a:pPr>
            <a:r>
              <a:rPr lang="el-GR" b="1" dirty="0" smtClean="0"/>
              <a:t>Ηλικία παιδιών</a:t>
            </a:r>
            <a:r>
              <a:rPr lang="el-GR" dirty="0" smtClean="0"/>
              <a:t>: 4-5</a:t>
            </a:r>
          </a:p>
          <a:p>
            <a:pPr marL="0" indent="0">
              <a:buNone/>
            </a:pPr>
            <a:r>
              <a:rPr lang="el-GR" b="1" dirty="0" smtClean="0"/>
              <a:t>Περιγραφή παιχνιδιού</a:t>
            </a:r>
            <a:r>
              <a:rPr lang="el-GR" dirty="0" smtClean="0"/>
              <a:t>: Πλησίασα την Ε.(4) και τον Σ.(5) που έπαιζαν κομμωτήριο. Η Ε.(4) μου πρότεινε να παίξω μαζί τους, ήρθε και η Μ.(4) να τη χτενίσω. Μετά από λίγο ήρθαν και άλλα παιδιά να τα χτενίσει η Ε.(4) και εγώ μαζί με τον Σ.(5) που έκανε το βοηθό μου.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custDataLst>
      <p:tags r:id="rId1"/>
    </p:custDataLst>
    <p:extLst>
      <p:ext uri="{BB962C8B-B14F-4D97-AF65-F5344CB8AC3E}">
        <p14:creationId xmlns:p14="http://schemas.microsoft.com/office/powerpoint/2010/main" val="199707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Τα παιδιά που έκαναν του κομμωτές, η Ε.(4) και ο Σ.(5), άσκησαν τους λεπτούς χειρισμούς καθώς έπιαναν τη χτένα, το πιστολάκι μαλλιών και τα άλλα αντικείμενα του κομμωτηρίου που υπήρχαν.</a:t>
            </a:r>
            <a:endParaRPr lang="el-GR" u="sng" dirty="0" smtClean="0"/>
          </a:p>
          <a:p>
            <a:pPr marL="0" indent="0">
              <a:buNone/>
            </a:pPr>
            <a:r>
              <a:rPr lang="el-GR" b="1" dirty="0" smtClean="0"/>
              <a:t>Τομέας Νοητικός</a:t>
            </a:r>
            <a:r>
              <a:rPr lang="el-GR" dirty="0" smtClean="0"/>
              <a:t>: Άσκησαν τις μαθησιακές έννοιες, ποιο προϊόν πάει πρώτα στα μαλλιά, τι κάνουμε δηλαδή πρώτα και τι έπειτα. Αυτές οι έννοιες εμπεριέχουν και τις έννοιες του χρόνου. Το λεξιλόγιό τους επίσης, ήταν ανάλογο στο κομμωτήριο καθώς έλεγαν εκφράσεις που έχουν ακούσει στο χώρο αυτό ενδεχομένως.</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custDataLst>
      <p:tags r:id="rId1"/>
    </p:custDataLst>
    <p:extLst>
      <p:ext uri="{BB962C8B-B14F-4D97-AF65-F5344CB8AC3E}">
        <p14:creationId xmlns:p14="http://schemas.microsoft.com/office/powerpoint/2010/main" val="1313611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Περιεχόμενο ενότητας</a:t>
            </a:r>
            <a:endParaRPr lang="el-GR" sz="2700" b="0" dirty="0"/>
          </a:p>
        </p:txBody>
      </p:sp>
      <p:sp>
        <p:nvSpPr>
          <p:cNvPr id="3" name="Θέση περιεχομένου 2"/>
          <p:cNvSpPr>
            <a:spLocks noGrp="1"/>
          </p:cNvSpPr>
          <p:nvPr>
            <p:ph idx="1"/>
          </p:nvPr>
        </p:nvSpPr>
        <p:spPr/>
        <p:txBody>
          <a:bodyPr>
            <a:noAutofit/>
          </a:bodyPr>
          <a:lstStyle/>
          <a:p>
            <a:pPr marL="0" indent="0">
              <a:buNone/>
            </a:pPr>
            <a:r>
              <a:rPr lang="el-GR" dirty="0" smtClean="0"/>
              <a:t>Με την ολοκλήρωση του εργαστηρίου αναμένεται ότι έχετε κατακτήσει με επιτυχία τα Μαθησιακά Αποτελέσματα τα οποία συζητήσαμε στην αρχή του εργαστηρίου</a:t>
            </a:r>
          </a:p>
          <a:p>
            <a:pPr marL="0" indent="0">
              <a:buNone/>
            </a:pPr>
            <a:endParaRPr lang="el-GR" dirty="0" smtClean="0"/>
          </a:p>
          <a:p>
            <a:pPr marL="0" indent="0">
              <a:buNone/>
            </a:pPr>
            <a:r>
              <a:rPr lang="el-GR" dirty="0" smtClean="0"/>
              <a:t>Σκοπός της ενότητας αυτής είναι η αξιολόγηση του εργαστηρίου!</a:t>
            </a:r>
          </a:p>
          <a:p>
            <a:pPr marL="0" indent="0" algn="ctr">
              <a:buNone/>
            </a:pPr>
            <a:r>
              <a:rPr lang="el-GR" dirty="0" smtClean="0"/>
              <a:t>Αυτό θα γίνει</a:t>
            </a:r>
          </a:p>
          <a:p>
            <a:pPr marL="0" indent="0" algn="ctr">
              <a:buNone/>
            </a:pPr>
            <a:r>
              <a:rPr lang="el-GR" b="1" dirty="0" smtClean="0">
                <a:solidFill>
                  <a:srgbClr val="820000"/>
                </a:solidFill>
              </a:rPr>
              <a:t>Με την παρουσίαση των</a:t>
            </a:r>
            <a:r>
              <a:rPr lang="en-US" b="1" dirty="0" smtClean="0">
                <a:solidFill>
                  <a:srgbClr val="820000"/>
                </a:solidFill>
              </a:rPr>
              <a:t> </a:t>
            </a:r>
            <a:r>
              <a:rPr lang="el-GR" b="1" dirty="0" smtClean="0">
                <a:solidFill>
                  <a:srgbClr val="820000"/>
                </a:solidFill>
              </a:rPr>
              <a:t>καλύτερων εργασιών!</a:t>
            </a:r>
          </a:p>
          <a:p>
            <a:pPr marL="0" indent="0">
              <a:buNone/>
            </a:pPr>
            <a:endParaRPr lang="el-GR" dirty="0" smtClean="0"/>
          </a:p>
          <a:p>
            <a:pPr marL="0" indent="0">
              <a:buNone/>
            </a:pPr>
            <a:r>
              <a:rPr lang="el-GR" dirty="0" smtClean="0"/>
              <a:t>Ας θυμηθούμε τι έπρεπε να κάνετε στην αξιολόγηση του εργαστηρίου;</a:t>
            </a:r>
            <a:endParaRPr lang="el-GR" dirty="0"/>
          </a:p>
          <a:p>
            <a:endParaRPr lang="el-GR" dirty="0"/>
          </a:p>
        </p:txBody>
      </p:sp>
      <p:pic>
        <p:nvPicPr>
          <p:cNvPr id="8" name="Picture 16"/>
          <p:cNvPicPr>
            <a:picLocks noChangeAspect="1"/>
          </p:cNvPicPr>
          <p:nvPr/>
        </p:nvPicPr>
        <p:blipFill>
          <a:blip r:embed="rId3" cstate="print"/>
          <a:stretch>
            <a:fillRect/>
          </a:stretch>
        </p:blipFill>
        <p:spPr>
          <a:xfrm>
            <a:off x="7308304" y="2204864"/>
            <a:ext cx="1590675" cy="2876550"/>
          </a:xfrm>
          <a:prstGeom prst="rect">
            <a:avLst/>
          </a:prstGeom>
        </p:spPr>
      </p:pic>
      <p:sp>
        <p:nvSpPr>
          <p:cNvPr id="9" name="Ορθογώνιο 5"/>
          <p:cNvSpPr/>
          <p:nvPr/>
        </p:nvSpPr>
        <p:spPr>
          <a:xfrm>
            <a:off x="7531433" y="5081414"/>
            <a:ext cx="1144416" cy="276999"/>
          </a:xfrm>
          <a:prstGeom prst="rect">
            <a:avLst/>
          </a:prstGeom>
        </p:spPr>
        <p:txBody>
          <a:bodyPr wrap="none">
            <a:spAutoFit/>
          </a:bodyPr>
          <a:lstStyle/>
          <a:p>
            <a:r>
              <a:rPr lang="en-US" sz="1200" dirty="0">
                <a:solidFill>
                  <a:prstClr val="black"/>
                </a:solidFill>
                <a:latin typeface="Calibri"/>
                <a:hlinkClick r:id="rId4"/>
              </a:rPr>
              <a:t>wordpress.com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custDataLst>
      <p:tags r:id="rId1"/>
    </p:custDataLst>
    <p:extLst>
      <p:ext uri="{BB962C8B-B14F-4D97-AF65-F5344CB8AC3E}">
        <p14:creationId xmlns:p14="http://schemas.microsoft.com/office/powerpoint/2010/main" val="280995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Τα παιδιά έπαιζαν με το ίδιο υλικό, και εκ του παραλλήλου στη συνέχεια η Ε.(4) με το Σ.(5). Υπήρξε συνεργασία των παιδιών αλλά και με εμένα. Παίζαμε έναν ρόλο και θέσαμε κανόνες για το τι θα κάνει ο καθένας από εμάς.</a:t>
            </a:r>
            <a:endParaRPr lang="el-GR" u="sng" dirty="0" smtClean="0"/>
          </a:p>
          <a:p>
            <a:pPr marL="0" indent="0">
              <a:buNone/>
            </a:pPr>
            <a:r>
              <a:rPr lang="el-GR" b="1" dirty="0" smtClean="0"/>
              <a:t>Τομέας Συναισθηματικός</a:t>
            </a:r>
            <a:r>
              <a:rPr lang="el-GR" dirty="0" smtClean="0"/>
              <a:t>: Η Ε.(4) φαινόταν να έχει κύρος και ικανοποίηση. Ο Σ(5) χαιρόταν να με βοηθάει. Όλα τα παιδιά που ερχόντουσαν και έφευγαν είτε ένιωθαν ικανοποίηση είτε δεν έδειχναν κάποιο συναίσθημα.</a:t>
            </a:r>
            <a:endParaRPr lang="el-GR"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custDataLst>
      <p:tags r:id="rId1"/>
    </p:custDataLst>
    <p:extLst>
      <p:ext uri="{BB962C8B-B14F-4D97-AF65-F5344CB8AC3E}">
        <p14:creationId xmlns:p14="http://schemas.microsoft.com/office/powerpoint/2010/main" val="3759978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Χριστοπούλου Αικατερίνη</a:t>
            </a:r>
            <a:r>
              <a:rPr lang="el-GR" sz="2700" dirty="0" smtClean="0"/>
              <a:t> </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Λίγα λόγια για την εμπειρία μου</a:t>
            </a:r>
          </a:p>
          <a:p>
            <a:pPr algn="ctr">
              <a:buNone/>
            </a:pPr>
            <a:r>
              <a:rPr lang="el-GR" dirty="0" smtClean="0"/>
              <a:t>Το διάστημα αυτό που επισκεπτόμουν τον παιδικό σταθμό, μου δημιουργήθηκαν προβληματισμοί και απορίες. </a:t>
            </a:r>
            <a:endParaRPr lang="en-US" dirty="0" smtClean="0"/>
          </a:p>
          <a:p>
            <a:pPr algn="ctr">
              <a:buNone/>
            </a:pPr>
            <a:r>
              <a:rPr lang="el-GR" dirty="0" smtClean="0"/>
              <a:t>Βέβαια ήταν ωραία εμπειρία και μέσα από το εργαστήριο και την εργασία έμαθα πώς να ερμηνεύω τις αλληλεπιδράσεις των παιδιών κατά τη διάρκεια του παιχνιδιού τόσο με το υλικό όσο και με τα άλλα παιδιά. </a:t>
            </a:r>
            <a:endParaRPr lang="en-US" dirty="0" smtClean="0"/>
          </a:p>
          <a:p>
            <a:pPr algn="ctr">
              <a:buNone/>
            </a:pPr>
            <a:r>
              <a:rPr lang="el-GR" dirty="0" smtClean="0"/>
              <a:t>Επίσης, έμαθα τι μπορεί να μάθει το παιδί μέσω ενός παιχνιδιού, αλλά και πώς να βοηθήσω ένα παιδί να μάθει κάτι μέσω αυτού.</a:t>
            </a:r>
          </a:p>
          <a:p>
            <a:pPr algn="ct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custDataLst>
      <p:tags r:id="rId1"/>
    </p:custDataLst>
    <p:extLst>
      <p:ext uri="{BB962C8B-B14F-4D97-AF65-F5344CB8AC3E}">
        <p14:creationId xmlns:p14="http://schemas.microsoft.com/office/powerpoint/2010/main" val="2580619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2</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a:t>
            </a:r>
            <a:r>
              <a:rPr lang="el-GR" b="1" u="sng" dirty="0" smtClean="0"/>
              <a:t> </a:t>
            </a:r>
            <a:r>
              <a:rPr lang="el-GR" dirty="0" err="1" smtClean="0"/>
              <a:t>Κοντακτσή</a:t>
            </a:r>
            <a:r>
              <a:rPr lang="el-GR" dirty="0" smtClean="0"/>
              <a:t> Ανδρονίκη</a:t>
            </a:r>
          </a:p>
          <a:p>
            <a:pPr algn="ctr">
              <a:buNone/>
            </a:pPr>
            <a:r>
              <a:rPr lang="el-GR" b="1" dirty="0" smtClean="0"/>
              <a:t>Αριθμός Μητρώου: </a:t>
            </a:r>
            <a:r>
              <a:rPr lang="el-GR" dirty="0" smtClean="0"/>
              <a:t>12016</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custDataLst>
      <p:tags r:id="rId1"/>
    </p:custDataLst>
    <p:extLst>
      <p:ext uri="{BB962C8B-B14F-4D97-AF65-F5344CB8AC3E}">
        <p14:creationId xmlns:p14="http://schemas.microsoft.com/office/powerpoint/2010/main" val="1123951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 </a:t>
            </a:r>
            <a:r>
              <a:rPr lang="el-GR" sz="2700" i="1" dirty="0" err="1" smtClean="0"/>
              <a:t>Κοντακτσή</a:t>
            </a:r>
            <a:r>
              <a:rPr lang="el-GR" sz="2700" i="1" dirty="0" smtClean="0"/>
              <a:t> Ανδρονίκη</a:t>
            </a:r>
            <a:endParaRPr lang="el-GR" sz="3200" i="1" dirty="0"/>
          </a:p>
        </p:txBody>
      </p:sp>
      <p:sp>
        <p:nvSpPr>
          <p:cNvPr id="3" name="Θέση περιεχομένου 2"/>
          <p:cNvSpPr>
            <a:spLocks noGrp="1"/>
          </p:cNvSpPr>
          <p:nvPr>
            <p:ph idx="1"/>
          </p:nvPr>
        </p:nvSpPr>
        <p:spPr>
          <a:xfrm>
            <a:off x="457200" y="1196752"/>
            <a:ext cx="8229600" cy="5472608"/>
          </a:xfrm>
        </p:spPr>
        <p:txBody>
          <a:bodyPr>
            <a:normAutofit lnSpcReduction="10000"/>
          </a:bodyPr>
          <a:lstStyle/>
          <a:p>
            <a:pPr algn="ctr">
              <a:buNone/>
            </a:pPr>
            <a:r>
              <a:rPr lang="el-GR" b="1" dirty="0" smtClean="0">
                <a:solidFill>
                  <a:schemeClr val="tx2"/>
                </a:solidFill>
              </a:rPr>
              <a:t>Παιχνίδι Άσκησης</a:t>
            </a:r>
            <a:endParaRPr lang="el-GR" b="1" i="1" dirty="0" smtClean="0">
              <a:solidFill>
                <a:schemeClr val="tx2"/>
              </a:solidFill>
            </a:endParaRPr>
          </a:p>
          <a:p>
            <a:pPr>
              <a:buNone/>
            </a:pPr>
            <a:r>
              <a:rPr lang="el-GR" b="1" dirty="0" smtClean="0"/>
              <a:t>Αριθμός παιδιών</a:t>
            </a:r>
            <a:r>
              <a:rPr lang="el-GR" dirty="0" smtClean="0"/>
              <a:t>: Ομαδικό, 3 κορίτσια </a:t>
            </a:r>
          </a:p>
          <a:p>
            <a:pPr>
              <a:buNone/>
            </a:pPr>
            <a:r>
              <a:rPr lang="el-GR" b="1" dirty="0" smtClean="0"/>
              <a:t>Ηλικία παιδιών</a:t>
            </a:r>
            <a:r>
              <a:rPr lang="el-GR" dirty="0" smtClean="0"/>
              <a:t>: Η Δ. 3,5 ετών, η Ζ. 3 ετών και η Ι. 3,5 ετών</a:t>
            </a:r>
          </a:p>
          <a:p>
            <a:pPr marL="0" indent="0">
              <a:buNone/>
            </a:pPr>
            <a:r>
              <a:rPr lang="el-GR" b="1" dirty="0" smtClean="0"/>
              <a:t>Περιγραφή παιχνιδιού</a:t>
            </a:r>
            <a:r>
              <a:rPr lang="el-GR" dirty="0" smtClean="0"/>
              <a:t>: Η Δ. αποφάσισε να φτιάξει με την πλαστελίνη μήλα και ένα καλαθάκι, η Ζ. απλά έφτιαχνε και χαλούσε την πλαστελίνη ώσπου κάποια στιγμή έφτιαξε μία λίμνη με παπάκια. </a:t>
            </a:r>
            <a:endParaRPr lang="en-US" dirty="0" smtClean="0"/>
          </a:p>
          <a:p>
            <a:pPr marL="0" indent="0">
              <a:buNone/>
            </a:pPr>
            <a:r>
              <a:rPr lang="el-GR" dirty="0" smtClean="0"/>
              <a:t>Η Ι. έφτιαχνε φιδάκια, έπαιρνε τα </a:t>
            </a:r>
            <a:r>
              <a:rPr lang="el-GR" dirty="0" err="1" smtClean="0"/>
              <a:t>κουπατ</a:t>
            </a:r>
            <a:r>
              <a:rPr lang="el-GR" dirty="0" smtClean="0"/>
              <a:t> της πλαστελίνης και έφτιαχνε λουλουδάκια ενώ ο Σ. το μόνο που έκανε ήταν να παίρνει τον πλάστη και να κάνει πίτα την πλαστελίνη. </a:t>
            </a:r>
            <a:endParaRPr lang="en-US" dirty="0" smtClean="0"/>
          </a:p>
          <a:p>
            <a:pPr marL="0" indent="0">
              <a:buNone/>
            </a:pPr>
            <a:r>
              <a:rPr lang="el-GR" dirty="0" smtClean="0"/>
              <a:t>Τα παιδιά κατά τη διάρκεια του παιχνιδιού βοηθούσε το ένα τα άλλο σε ότι δεν μπορούσε να κάνει και επίσης μιλούσανε μεταξύ τους αλλά και μαζί μου. Τα παιδιά έπαιξαν συνολικά 15 λεπτά.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custDataLst>
      <p:tags r:id="rId1"/>
    </p:custDataLst>
    <p:extLst>
      <p:ext uri="{BB962C8B-B14F-4D97-AF65-F5344CB8AC3E}">
        <p14:creationId xmlns:p14="http://schemas.microsoft.com/office/powerpoint/2010/main" val="4262034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smtClean="0"/>
              <a:t>Τομέας Κινητικός</a:t>
            </a:r>
            <a:r>
              <a:rPr lang="en-US" dirty="0" smtClean="0"/>
              <a:t>:</a:t>
            </a:r>
            <a:r>
              <a:rPr lang="el-GR" dirty="0" smtClean="0"/>
              <a:t> Άσκησαν τους λεπτούς χειρισμούς, συντονισμός ματιού χεριού, ποιο χέρι είναι πιο δυνατό, ασκήθηκαν στην αδρή κινητικότητα </a:t>
            </a:r>
          </a:p>
          <a:p>
            <a:pPr marL="0" indent="0">
              <a:buNone/>
            </a:pPr>
            <a:r>
              <a:rPr lang="el-GR" b="1" dirty="0" smtClean="0"/>
              <a:t>Τομέας Νοητικός</a:t>
            </a:r>
            <a:r>
              <a:rPr lang="en-US" dirty="0" smtClean="0"/>
              <a:t>:</a:t>
            </a:r>
            <a:r>
              <a:rPr lang="el-GR" dirty="0" smtClean="0"/>
              <a:t> Κατάλαβαν τη σχέση χώρου, εξασκούσαν την μνήμη τους, κατανόησαν κάποιους κανόνες, κατανόησαν την σχέση αίτιου-αποτελέσματος, κατανόησαν τη σχέση χρόνου</a:t>
            </a:r>
          </a:p>
          <a:p>
            <a:pPr marL="0" indent="0">
              <a:buNone/>
            </a:pPr>
            <a:r>
              <a:rPr lang="el-GR" b="1" dirty="0" smtClean="0"/>
              <a:t>Τομέας Κοινωνικός</a:t>
            </a:r>
            <a:r>
              <a:rPr lang="en-US" dirty="0" smtClean="0"/>
              <a:t>:</a:t>
            </a:r>
            <a:r>
              <a:rPr lang="el-GR" dirty="0" smtClean="0"/>
              <a:t> Τα παιδιά καθώς έπαιζαν με την πλαστελίνη μίλησαν μεταξύ τους, συνεργάστηκαν, ενθάρρυνε το ένα το άλλο, έθεσαν κανόνες </a:t>
            </a:r>
          </a:p>
          <a:p>
            <a:pPr marL="0" indent="0">
              <a:buNone/>
            </a:pPr>
            <a:r>
              <a:rPr lang="el-GR" b="1" dirty="0" smtClean="0"/>
              <a:t>Τομέας Συναισθηματικός</a:t>
            </a:r>
            <a:r>
              <a:rPr lang="en-US" dirty="0" smtClean="0"/>
              <a:t>:</a:t>
            </a:r>
            <a:r>
              <a:rPr lang="el-GR" dirty="0" smtClean="0"/>
              <a:t> Ένοιωσαν χαρά, δημιουργικότητα, εκτόνωσαν τα συναισθήματα τους, αυτοπεποίθηση, ικανοποίηση που το αποτέλεσμα τους δικαίωσε, ένοιωσαν μέλη της ομάδας και περηφάνια για αυτό</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custDataLst>
      <p:tags r:id="rId1"/>
    </p:custDataLst>
    <p:extLst>
      <p:ext uri="{BB962C8B-B14F-4D97-AF65-F5344CB8AC3E}">
        <p14:creationId xmlns:p14="http://schemas.microsoft.com/office/powerpoint/2010/main" val="4113126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marL="0" indent="0">
              <a:buNone/>
            </a:pPr>
            <a:r>
              <a:rPr lang="el-GR" b="1" dirty="0" smtClean="0"/>
              <a:t>Αριθμός παιδιών</a:t>
            </a:r>
            <a:r>
              <a:rPr lang="el-GR" dirty="0" smtClean="0"/>
              <a:t>: Ομαδικό, συμμετείχε όλη η τάξη, 8 κορίτσια και 12 αγόρια</a:t>
            </a:r>
          </a:p>
          <a:p>
            <a:pPr marL="0" indent="0">
              <a:buNone/>
            </a:pPr>
            <a:r>
              <a:rPr lang="el-GR" b="1" dirty="0" smtClean="0"/>
              <a:t>Ηλικία παιδιών</a:t>
            </a:r>
            <a:r>
              <a:rPr lang="el-GR" dirty="0" smtClean="0"/>
              <a:t>: 3-3,5ετών</a:t>
            </a:r>
          </a:p>
          <a:p>
            <a:pPr marL="0" indent="0">
              <a:buNone/>
            </a:pPr>
            <a:r>
              <a:rPr lang="el-GR" b="1" dirty="0" smtClean="0"/>
              <a:t>Περιγραφή παιχνιδιού</a:t>
            </a:r>
            <a:r>
              <a:rPr lang="el-GR" dirty="0" smtClean="0"/>
              <a:t>: Τα παιδιά βοήθησαν τους παιδαγωγούς να φτιάξουν το ζυμάρι, έβαλαν τα υλικά μέσα στην λεκάνη (αλεύρι, νερό, αλάτι) στις κατάλληλες αναλογίες, έπλασαν το ζυμάρι και στη συνέχεια έφτιαξαν με διάφορα </a:t>
            </a:r>
            <a:r>
              <a:rPr lang="el-GR" dirty="0" err="1" smtClean="0"/>
              <a:t>κουπατ</a:t>
            </a:r>
            <a:r>
              <a:rPr lang="el-GR" dirty="0" smtClean="0"/>
              <a:t> χριστουγεννιάτικα στολίδια.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custDataLst>
      <p:tags r:id="rId1"/>
    </p:custDataLst>
    <p:extLst>
      <p:ext uri="{BB962C8B-B14F-4D97-AF65-F5344CB8AC3E}">
        <p14:creationId xmlns:p14="http://schemas.microsoft.com/office/powerpoint/2010/main" val="1936169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n-US" dirty="0" smtClean="0"/>
              <a:t> </a:t>
            </a:r>
            <a:r>
              <a:rPr lang="en-US" sz="2700" dirty="0"/>
              <a:t>(1/2)</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dirty="0" smtClean="0"/>
              <a:t> Άσκησαν την λεπτή και την αδρή κινητικότητα, συντόνισαν το χέρι με το μάτι, κατάλαβαν ποιο χέρι είναι τα δυνατό τους </a:t>
            </a:r>
          </a:p>
          <a:p>
            <a:pPr marL="0" indent="0">
              <a:buNone/>
            </a:pPr>
            <a:r>
              <a:rPr lang="el-GR" b="1" dirty="0" smtClean="0"/>
              <a:t>Τομέας Νοητικός</a:t>
            </a:r>
            <a:r>
              <a:rPr lang="en-US" dirty="0" smtClean="0"/>
              <a:t>:</a:t>
            </a:r>
            <a:r>
              <a:rPr lang="el-GR" dirty="0" smtClean="0"/>
              <a:t> Άσκησαν τη λογικομαθηματική σκέψη, την έννοια του χώρου, την έννοια του χρόνου, άσκησαν την υφή τους, έμαθαν τη σχέση αιτίου-αποτελέσματος</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custDataLst>
      <p:tags r:id="rId1"/>
    </p:custDataLst>
    <p:extLst>
      <p:ext uri="{BB962C8B-B14F-4D97-AF65-F5344CB8AC3E}">
        <p14:creationId xmlns:p14="http://schemas.microsoft.com/office/powerpoint/2010/main" val="1030660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dirty="0" smtClean="0"/>
              <a:t> Τα παιδιά συνεργάστηκαν, μίλησαν μεταξύ τους, μιμήθηκαν τη μαμά τους που φτιάχνει ζυμάρι στο σπίτι, έλεγαν με λόγια ή με πράξεις τι ήθελαν να φτιάξουν</a:t>
            </a:r>
          </a:p>
          <a:p>
            <a:pPr marL="0" indent="0">
              <a:buNone/>
            </a:pPr>
            <a:r>
              <a:rPr lang="el-GR" b="1" dirty="0" smtClean="0"/>
              <a:t>Τομέας Συναισθηματικός</a:t>
            </a:r>
            <a:r>
              <a:rPr lang="en-US" dirty="0" smtClean="0"/>
              <a:t>:</a:t>
            </a:r>
            <a:r>
              <a:rPr lang="el-GR" dirty="0" smtClean="0"/>
              <a:t> Μέσω του ζυμαριού τα παιδιά εκτόνωσαν τα συναισθήματα τους, ένοιωσαν τη χαρά της δημιουργίας καθώς και αυτοπεποίθηση που το καταφέρνουν μόνα τους, νοιώθουν ότι είναι μεγάλα πια και μπορούν να βοηθήσουν</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custDataLst>
      <p:tags r:id="rId1"/>
    </p:custDataLst>
    <p:extLst>
      <p:ext uri="{BB962C8B-B14F-4D97-AF65-F5344CB8AC3E}">
        <p14:creationId xmlns:p14="http://schemas.microsoft.com/office/powerpoint/2010/main" val="836253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marL="0" indent="0">
              <a:buNone/>
            </a:pPr>
            <a:r>
              <a:rPr lang="el-GR" b="1" dirty="0" smtClean="0"/>
              <a:t>Αριθμός παιδιών</a:t>
            </a:r>
            <a:r>
              <a:rPr lang="el-GR" dirty="0" smtClean="0"/>
              <a:t>: Ομαδικό, 2 αγόρια </a:t>
            </a:r>
          </a:p>
          <a:p>
            <a:pPr marL="0" indent="0">
              <a:buNone/>
            </a:pPr>
            <a:r>
              <a:rPr lang="el-GR" b="1" dirty="0" smtClean="0"/>
              <a:t>Ηλικία παιδιών</a:t>
            </a:r>
            <a:r>
              <a:rPr lang="el-GR" dirty="0" smtClean="0"/>
              <a:t>: 4 ετών </a:t>
            </a:r>
          </a:p>
          <a:p>
            <a:pPr marL="0" indent="0">
              <a:buNone/>
            </a:pPr>
            <a:r>
              <a:rPr lang="el-GR" b="1" dirty="0" smtClean="0"/>
              <a:t>Περιγραφή παιχνιδιού</a:t>
            </a:r>
            <a:r>
              <a:rPr lang="el-GR" dirty="0" smtClean="0"/>
              <a:t>: Στην αρχή είχε πάει το ένα αγόρι (ο Π.) στη γωνιά της κουζίνας και έψαχνε τι υπήρχε μέσα στα ντουλάπια, πάνω στον πάγκο, τι είχαν μέσα τα μαγειρικά σκεύη. Έπειτα ήρθε ο Ν. και του λέει «έλα να μαγειρέψουμε» ο Π. δέχτηκε και ξεκίνησε αμέσως. </a:t>
            </a:r>
          </a:p>
          <a:p>
            <a:pPr marL="0" indent="0">
              <a:buNone/>
            </a:pPr>
            <a:r>
              <a:rPr lang="el-GR" dirty="0" smtClean="0"/>
              <a:t>Πήγε μπροστά στα μάτια της κουζίνας και έκανε ότι τα γυρνάει για να ανοίξουν. Πήρε μία κατσαρόλα από το ντουλάπι και έβαλε μέσα ένα μπούτι κοτόπουλο, ένα καρότο και τυρί.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custDataLst>
      <p:tags r:id="rId1"/>
    </p:custDataLst>
    <p:extLst>
      <p:ext uri="{BB962C8B-B14F-4D97-AF65-F5344CB8AC3E}">
        <p14:creationId xmlns:p14="http://schemas.microsoft.com/office/powerpoint/2010/main" val="3997821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marL="0" indent="0">
              <a:buNone/>
            </a:pPr>
            <a:r>
              <a:rPr lang="el-GR" b="1" dirty="0" smtClean="0"/>
              <a:t>Περιγραφή παιχνιδιού</a:t>
            </a:r>
            <a:r>
              <a:rPr lang="en-US" b="1" dirty="0" smtClean="0"/>
              <a:t> </a:t>
            </a:r>
            <a:r>
              <a:rPr lang="en-US" dirty="0" smtClean="0"/>
              <a:t>(</a:t>
            </a:r>
            <a:r>
              <a:rPr lang="el-GR" dirty="0" smtClean="0"/>
              <a:t>συνέχεια)</a:t>
            </a:r>
            <a:r>
              <a:rPr lang="en-US" dirty="0" smtClean="0"/>
              <a:t>:</a:t>
            </a:r>
          </a:p>
          <a:p>
            <a:pPr marL="0" indent="0">
              <a:buNone/>
            </a:pPr>
            <a:r>
              <a:rPr lang="el-GR" dirty="0" smtClean="0"/>
              <a:t>Ο Ν. πήρε κάποια φρούτα (σταφύλι, μπανάνα, πορτοκάλι) και αφού τα έπλυνε και τα έκοψε τα έβαλε μέσα σε ένα πιάτο. Κάποια στιγμή λέει στο Ν. «μου πιάνεις το αλάτι και το πιπέρι;»  «ναι» του απαντάει αυτός και κάνει ότι του τα δίνει. </a:t>
            </a:r>
          </a:p>
          <a:p>
            <a:pPr marL="0" indent="0">
              <a:buNone/>
            </a:pPr>
            <a:r>
              <a:rPr lang="el-GR" dirty="0" smtClean="0"/>
              <a:t>Ο Π. κάνει πως βάζει το αλάτι και το πιπέρι μέσα στην κατσαρόλα και τα ανακατεύει με ένα κουτάλι, έπειτα τα βάζει σε ένα πιάτο και λέει στο Ν. «έλα πάμε να τα δώσουμε στον Σ.». Παίρνουν τα πιατάκια μαζί με ένα κουτάλι και φεύγουν από την κουζίνα. Τα δύο αγόρια έπαιξαν περίπου 5 λεπτά.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custDataLst>
      <p:tags r:id="rId1"/>
    </p:custDataLst>
    <p:extLst>
      <p:ext uri="{BB962C8B-B14F-4D97-AF65-F5344CB8AC3E}">
        <p14:creationId xmlns:p14="http://schemas.microsoft.com/office/powerpoint/2010/main" val="3559024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1</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a:t>
            </a:r>
            <a:r>
              <a:rPr lang="en-US" b="1" dirty="0" smtClean="0"/>
              <a:t> </a:t>
            </a:r>
            <a:r>
              <a:rPr lang="el-GR" dirty="0" smtClean="0"/>
              <a:t>Χριστοπούλου Αικατερίνη</a:t>
            </a:r>
            <a:endParaRPr lang="el-GR" b="1" u="sng" dirty="0" smtClean="0"/>
          </a:p>
          <a:p>
            <a:pPr algn="ctr">
              <a:buNone/>
            </a:pPr>
            <a:r>
              <a:rPr lang="el-GR" b="1" dirty="0" smtClean="0"/>
              <a:t>Αριθμός Μητρώου:</a:t>
            </a:r>
            <a:r>
              <a:rPr lang="en-US" b="1" dirty="0" smtClean="0"/>
              <a:t> </a:t>
            </a:r>
            <a:r>
              <a:rPr lang="el-GR" dirty="0" smtClean="0"/>
              <a:t>11110</a:t>
            </a:r>
            <a:endParaRPr lang="el-GR" b="1"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custDataLst>
      <p:tags r:id="rId1"/>
    </p:custDataLst>
    <p:extLst>
      <p:ext uri="{BB962C8B-B14F-4D97-AF65-F5344CB8AC3E}">
        <p14:creationId xmlns:p14="http://schemas.microsoft.com/office/powerpoint/2010/main" val="2458041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n-US" dirty="0" smtClean="0"/>
              <a:t> </a:t>
            </a:r>
            <a:r>
              <a:rPr lang="en-US" sz="2700" dirty="0"/>
              <a:t>(1/2)</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b="1" dirty="0" smtClean="0"/>
              <a:t> </a:t>
            </a:r>
            <a:r>
              <a:rPr lang="el-GR" dirty="0" smtClean="0"/>
              <a:t>Τα παιδιά άσκησαν τους λεπτούς χειρισμούς, συντόνισαν το χέρι με το μάτι, κινήθηκαν μέσα στο χώρο οπότε ασκήθηκαν και στην αδρή κινητικότητα, οι κινήσεις τους ήταν ελεύθερες και όχι κατευθυνόμενες από κάποιον.</a:t>
            </a:r>
          </a:p>
          <a:p>
            <a:pPr marL="0" indent="0">
              <a:buNone/>
            </a:pPr>
            <a:r>
              <a:rPr lang="el-GR" b="1" dirty="0" smtClean="0"/>
              <a:t>Τομέας Νοητικός</a:t>
            </a:r>
            <a:r>
              <a:rPr lang="en-US" dirty="0" smtClean="0"/>
              <a:t>:</a:t>
            </a:r>
            <a:r>
              <a:rPr lang="el-GR" b="1" dirty="0" smtClean="0"/>
              <a:t> </a:t>
            </a:r>
            <a:r>
              <a:rPr lang="el-GR" dirty="0" smtClean="0"/>
              <a:t>Τα παιδιά άσκησαν τη </a:t>
            </a:r>
            <a:r>
              <a:rPr lang="el-GR" dirty="0" err="1" smtClean="0"/>
              <a:t>λογικομαθηματική</a:t>
            </a:r>
            <a:r>
              <a:rPr lang="el-GR" dirty="0" smtClean="0"/>
              <a:t> σκέψη, ακολούθησαν με μία λογική σειρά τα γεγονότα, κατανόησαν τη σχέση χώρου, τη σχέση χρόνου </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custDataLst>
      <p:tags r:id="rId1"/>
    </p:custDataLst>
    <p:extLst>
      <p:ext uri="{BB962C8B-B14F-4D97-AF65-F5344CB8AC3E}">
        <p14:creationId xmlns:p14="http://schemas.microsoft.com/office/powerpoint/2010/main" val="4129656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b="1" dirty="0" smtClean="0"/>
              <a:t> </a:t>
            </a:r>
            <a:r>
              <a:rPr lang="el-GR" dirty="0" smtClean="0"/>
              <a:t>Τα παιδιά μέσω αυτού του παιχνιδιού κοινωνικοποιήθηκαν, μιλήσανε μεταξύ τους, μιμήθηκαν τις σχέσεις των μεγάλων, έπαιξαν ρόλους μέσα από το συμβολικό παιχνίδι, έθεσαν κανόνες συνεργάστηκαν για να φτιάξουν φαγητό στο φίλο τους.</a:t>
            </a:r>
          </a:p>
          <a:p>
            <a:pPr marL="0" indent="0">
              <a:buNone/>
            </a:pPr>
            <a:r>
              <a:rPr lang="el-GR" b="1" dirty="0" smtClean="0"/>
              <a:t>Τομέας Συναισθηματικός</a:t>
            </a:r>
            <a:r>
              <a:rPr lang="en-US" dirty="0" smtClean="0"/>
              <a:t>:</a:t>
            </a:r>
            <a:r>
              <a:rPr lang="el-GR" b="1" dirty="0" smtClean="0"/>
              <a:t> </a:t>
            </a:r>
            <a:r>
              <a:rPr lang="el-GR" dirty="0" smtClean="0"/>
              <a:t>Τα παιδιά ένοιωσαν ικανοποίηση που έφτιαξαν μαζί το φαγητό, το φαγητό βγήκε νόστιμο, χάρηκαν, συνεργάστηκαν, εκδήλωνε το ένα παιδί στο άλλο τα συναισθήματα του </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custDataLst>
      <p:tags r:id="rId1"/>
    </p:custDataLst>
    <p:extLst>
      <p:ext uri="{BB962C8B-B14F-4D97-AF65-F5344CB8AC3E}">
        <p14:creationId xmlns:p14="http://schemas.microsoft.com/office/powerpoint/2010/main" val="3562151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n-US" dirty="0" smtClean="0"/>
              <a:t> </a:t>
            </a:r>
            <a:r>
              <a:rPr lang="en-US" sz="2700" dirty="0"/>
              <a:t>(1/2)</a:t>
            </a:r>
            <a:r>
              <a:rPr lang="el-GR" sz="2700" i="1" dirty="0"/>
              <a:t> </a:t>
            </a:r>
            <a:r>
              <a:rPr lang="en-US" dirty="0" smtClean="0"/>
              <a:t/>
            </a:r>
            <a:br>
              <a:rPr lang="en-US" dirty="0" smtClean="0"/>
            </a:b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Αριθμός παιδιών</a:t>
            </a:r>
            <a:r>
              <a:rPr lang="el-GR" dirty="0" smtClean="0"/>
              <a:t>: Ομαδικό, 3 παιδιά, 2 κορίτσια και ένα αγόρι</a:t>
            </a:r>
          </a:p>
          <a:p>
            <a:pPr>
              <a:buNone/>
            </a:pPr>
            <a:r>
              <a:rPr lang="el-GR" b="1" dirty="0" smtClean="0"/>
              <a:t>Ηλικία παιδιών</a:t>
            </a:r>
            <a:r>
              <a:rPr lang="el-GR" dirty="0" smtClean="0"/>
              <a:t>: Η Α. 3,5 ετών, η Ε. 4,5 ετών και ο Γ. 3 ετών</a:t>
            </a:r>
          </a:p>
          <a:p>
            <a:pPr marL="0" indent="0">
              <a:buNone/>
            </a:pPr>
            <a:r>
              <a:rPr lang="el-GR" b="1" dirty="0" smtClean="0"/>
              <a:t>Περιγραφή παιχνιδιού</a:t>
            </a:r>
            <a:r>
              <a:rPr lang="el-GR" dirty="0" smtClean="0"/>
              <a:t>: Σ’ ένα τραπέζι ήταν αυτά τα τρία παιδιά και παίζανε. Διέλυαν και ξαναέφτιαχναν τα τουβλάκια. Κάποια στιγμή ρωτάω την Α. τι φτιάχνει με τα τουβλάκια της και αυτή μου απαντάει «ένα τρένο». </a:t>
            </a:r>
          </a:p>
          <a:p>
            <a:pPr marL="0" indent="0">
              <a:buNone/>
            </a:pPr>
            <a:r>
              <a:rPr lang="el-GR" dirty="0" smtClean="0"/>
              <a:t>Η Ε. πετάγεται και λέει «και εγώ τρένο φτιάχνω! </a:t>
            </a:r>
            <a:r>
              <a:rPr lang="el-GR" dirty="0" err="1" smtClean="0"/>
              <a:t>Τσαφ</a:t>
            </a:r>
            <a:r>
              <a:rPr lang="el-GR" dirty="0" smtClean="0"/>
              <a:t> </a:t>
            </a:r>
            <a:r>
              <a:rPr lang="el-GR" dirty="0" err="1" smtClean="0"/>
              <a:t>τσουφ</a:t>
            </a:r>
            <a:r>
              <a:rPr lang="el-GR" dirty="0" smtClean="0"/>
              <a:t> </a:t>
            </a:r>
            <a:r>
              <a:rPr lang="el-GR" dirty="0" err="1" smtClean="0"/>
              <a:t>τσαφ</a:t>
            </a:r>
            <a:r>
              <a:rPr lang="el-GR" dirty="0" smtClean="0"/>
              <a:t> </a:t>
            </a:r>
            <a:r>
              <a:rPr lang="el-GR" dirty="0" err="1" smtClean="0"/>
              <a:t>τσουφ</a:t>
            </a:r>
            <a:r>
              <a:rPr lang="el-GR" dirty="0" smtClean="0"/>
              <a:t>, έλα να δούμε πιο πάει πιο γρήγορα». Κάνουν χώρο στο τραπέζι και σέρνουν τα τρενάκια τους.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custDataLst>
      <p:tags r:id="rId1"/>
    </p:custDataLst>
    <p:extLst>
      <p:ext uri="{BB962C8B-B14F-4D97-AF65-F5344CB8AC3E}">
        <p14:creationId xmlns:p14="http://schemas.microsoft.com/office/powerpoint/2010/main" val="3912173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n-US" dirty="0" smtClean="0"/>
              <a:t/>
            </a:r>
            <a:br>
              <a:rPr lang="en-US" dirty="0" smtClean="0"/>
            </a:b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marL="0" indent="0">
              <a:buNone/>
            </a:pPr>
            <a:r>
              <a:rPr lang="el-GR" b="1" dirty="0" smtClean="0"/>
              <a:t>Περιγραφή παιχνιδιού</a:t>
            </a:r>
            <a:r>
              <a:rPr lang="en-US" b="1" dirty="0" smtClean="0"/>
              <a:t> </a:t>
            </a:r>
            <a:r>
              <a:rPr lang="en-US" dirty="0" smtClean="0"/>
              <a:t>(</a:t>
            </a:r>
            <a:r>
              <a:rPr lang="el-GR" dirty="0" smtClean="0"/>
              <a:t>συνέχεια): </a:t>
            </a:r>
          </a:p>
          <a:p>
            <a:pPr marL="0" indent="0">
              <a:buNone/>
            </a:pPr>
            <a:r>
              <a:rPr lang="el-GR" dirty="0" smtClean="0"/>
              <a:t>Ο Γ. έφτιαχνε ένα αεροπλάνο, γυρνάει και τους λέει «το αεροπλάνο μου πηγαίνει πιο γρήγορα από τα τρένα σας» η Α. απαντάει «αν ενώσουμε τα τρένα μας σε νικάμε! Να…». </a:t>
            </a:r>
          </a:p>
          <a:p>
            <a:pPr marL="0" indent="0">
              <a:buNone/>
            </a:pPr>
            <a:r>
              <a:rPr lang="el-GR" dirty="0" smtClean="0"/>
              <a:t>Ενώνει η Ε. με την Α. τα τρενάκια και φτιάχνουν ένα μεγαλύτερο, αρχίζουν έτσι να κάνουν αγώνες σχετικά με το ποιο όχημα είναι πιο γρήγορο. Μια νίκαγε το τρένο, μια το αεροπλάνο. Στο τέλος τσακώθηκαν. Ήρθαν οι φίλοι του Γ. και έφυγε από το τραπέζι.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custDataLst>
      <p:tags r:id="rId1"/>
    </p:custDataLst>
    <p:extLst>
      <p:ext uri="{BB962C8B-B14F-4D97-AF65-F5344CB8AC3E}">
        <p14:creationId xmlns:p14="http://schemas.microsoft.com/office/powerpoint/2010/main" val="1710901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n-US" dirty="0" smtClean="0"/>
              <a:t> </a:t>
            </a:r>
            <a:r>
              <a:rPr lang="en-US" sz="2700" dirty="0"/>
              <a:t>(1/2)</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dirty="0" smtClean="0"/>
              <a:t> Για να φτιάξουν τα τρένα και το αεροπλάνο άσκησαν τους λεπτούς χειρισμούς, κατάλαβαν ότι το μεγάλο μπαίνει στο μικρό, συντόνισαν το χέρι με το μάτι, έλεγξαν τις κινήσεις τους, το παιχνίδι τους δεν περιορίστηκε στο τραπέζι οπότε ασκήθηκε και η αδρή κινητικότητα.</a:t>
            </a:r>
          </a:p>
          <a:p>
            <a:pPr marL="0" indent="0">
              <a:buNone/>
            </a:pPr>
            <a:r>
              <a:rPr lang="el-GR" b="1" dirty="0" smtClean="0"/>
              <a:t>Τομέας Νοητικός</a:t>
            </a:r>
            <a:r>
              <a:rPr lang="en-US" dirty="0" smtClean="0"/>
              <a:t>:</a:t>
            </a:r>
            <a:r>
              <a:rPr lang="el-GR" b="1" dirty="0" smtClean="0"/>
              <a:t> </a:t>
            </a:r>
            <a:r>
              <a:rPr lang="el-GR" dirty="0" smtClean="0"/>
              <a:t>Άσκησαν τη σχέση χώρου, τη σχέση χρόνου, άσκησαν τη </a:t>
            </a:r>
            <a:r>
              <a:rPr lang="el-GR" dirty="0" err="1" smtClean="0"/>
              <a:t>λογικομαθηματική</a:t>
            </a:r>
            <a:r>
              <a:rPr lang="el-GR" dirty="0" smtClean="0"/>
              <a:t> σχέση, για να κατασκευάσουν τα παιδιά τα τρένα και το αεροπλάνο έπρεπε να υπακούσουν στους κανόνες που είχαν τα τουβλάκια, συγκέντρωσαν την προσοχή τους σε αυτό που έκαναν.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custDataLst>
      <p:tags r:id="rId1"/>
    </p:custDataLst>
    <p:extLst>
      <p:ext uri="{BB962C8B-B14F-4D97-AF65-F5344CB8AC3E}">
        <p14:creationId xmlns:p14="http://schemas.microsoft.com/office/powerpoint/2010/main" val="4133604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b="1" dirty="0" smtClean="0"/>
              <a:t> </a:t>
            </a:r>
            <a:r>
              <a:rPr lang="el-GR" dirty="0" smtClean="0"/>
              <a:t>Τα παιδιά κοινωνικοποιήθηκαν, μιλήσανε μεταξύ τους, ανταγωνίστηκε το ένα το άλλο, τα κορίτσια συνεργάστηκαν μεταξύ τους, έπαιξαν συμβολικό παιχνίδι, για να κατασκευάσουν τα παιδιά τα τρένα και το αεροπλάνο έπρεπε να υπακούσουν στους κανόνες που είχαν τα τουβλάκια.</a:t>
            </a:r>
          </a:p>
          <a:p>
            <a:pPr marL="0" indent="0">
              <a:buNone/>
            </a:pPr>
            <a:r>
              <a:rPr lang="el-GR" b="1" dirty="0" smtClean="0"/>
              <a:t>Τομέας Συναισθηματικός</a:t>
            </a:r>
            <a:r>
              <a:rPr lang="en-US" dirty="0" smtClean="0"/>
              <a:t>:</a:t>
            </a:r>
            <a:r>
              <a:rPr lang="el-GR" b="1" dirty="0" smtClean="0"/>
              <a:t> </a:t>
            </a:r>
            <a:r>
              <a:rPr lang="el-GR" dirty="0" smtClean="0"/>
              <a:t>Ένοιωσαν το συναίσθημα της ικανοποίησης που έφτιαξαν τα τρένα και το αεροπλάνο, το συναίσθημα της χαράς όταν νίκαγαν στους αγώνες, λύπη όταν έχαναν, ζήλια, βίωσαν τα συναισθήματα του υγιούς ανταγωνισμού.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custDataLst>
      <p:tags r:id="rId1"/>
    </p:custDataLst>
    <p:extLst>
      <p:ext uri="{BB962C8B-B14F-4D97-AF65-F5344CB8AC3E}">
        <p14:creationId xmlns:p14="http://schemas.microsoft.com/office/powerpoint/2010/main" val="669212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Είδος Παιχνιδιού: Άσκησης</a:t>
            </a:r>
            <a:endParaRPr lang="el-GR" b="1" i="1" dirty="0" smtClean="0">
              <a:solidFill>
                <a:schemeClr val="tx2"/>
              </a:solidFill>
            </a:endParaRPr>
          </a:p>
          <a:p>
            <a:pPr>
              <a:buNone/>
            </a:pPr>
            <a:r>
              <a:rPr lang="el-GR" b="1" dirty="0" smtClean="0"/>
              <a:t>Αριθμός παιδιών</a:t>
            </a:r>
            <a:r>
              <a:rPr lang="el-GR" dirty="0" smtClean="0"/>
              <a:t>: 12 παιδιά</a:t>
            </a:r>
          </a:p>
          <a:p>
            <a:pPr>
              <a:buNone/>
            </a:pPr>
            <a:r>
              <a:rPr lang="el-GR" b="1" dirty="0" smtClean="0"/>
              <a:t>Ηλικία παιδιών</a:t>
            </a:r>
            <a:r>
              <a:rPr lang="el-GR" dirty="0" smtClean="0"/>
              <a:t>: 3-3,5χρονών</a:t>
            </a:r>
          </a:p>
          <a:p>
            <a:pPr marL="0" indent="0">
              <a:buNone/>
            </a:pPr>
            <a:r>
              <a:rPr lang="el-GR" b="1" dirty="0" smtClean="0"/>
              <a:t>Περιγραφή παιχνιδιού</a:t>
            </a:r>
            <a:r>
              <a:rPr lang="el-GR" dirty="0" smtClean="0"/>
              <a:t>: Τους είπα ότι θα βάλουμε μουσική και θα αρχίσουμε να κινούμαστε μέσα στον χώρο με την χαρτοπετσέτα. </a:t>
            </a:r>
          </a:p>
          <a:p>
            <a:pPr marL="0" indent="0">
              <a:buNone/>
            </a:pPr>
            <a:r>
              <a:rPr lang="el-GR" dirty="0" smtClean="0"/>
              <a:t>Στην αρχή τους είπα ότι θα κρατάμε την χαρτοπετσέτα με το ένα χέρι τεντωμένο μπροστά και θα την έχουμε πάνω στην παλάμη μας προσπαθώντας να την κινήσουμε χωρίς να πέσει. Έβαλα μουσική και ξεκινήσαμε. Αφού κινηθήκαμε για λίγο τους είπα να αλλάξουν χέρι.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custDataLst>
      <p:tags r:id="rId1"/>
    </p:custDataLst>
    <p:extLst>
      <p:ext uri="{BB962C8B-B14F-4D97-AF65-F5344CB8AC3E}">
        <p14:creationId xmlns:p14="http://schemas.microsoft.com/office/powerpoint/2010/main" val="1603979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Είδος Παιχνιδιού: Άσκησης</a:t>
            </a:r>
            <a:endParaRPr lang="el-GR" b="1" i="1" dirty="0" smtClean="0">
              <a:solidFill>
                <a:schemeClr val="tx2"/>
              </a:solidFill>
            </a:endParaRPr>
          </a:p>
          <a:p>
            <a:pPr marL="0" indent="0">
              <a:buNone/>
            </a:pPr>
            <a:r>
              <a:rPr lang="el-GR" b="1" dirty="0" smtClean="0"/>
              <a:t>Περιγραφή παιχνιδιού </a:t>
            </a:r>
            <a:r>
              <a:rPr lang="el-GR" dirty="0" smtClean="0"/>
              <a:t>(συνέχεια</a:t>
            </a:r>
            <a:r>
              <a:rPr lang="el-GR" b="1" dirty="0" smtClean="0"/>
              <a:t>)</a:t>
            </a:r>
            <a:r>
              <a:rPr lang="el-GR" dirty="0" smtClean="0"/>
              <a:t>: </a:t>
            </a:r>
          </a:p>
          <a:p>
            <a:pPr marL="0" indent="0">
              <a:buNone/>
            </a:pPr>
            <a:r>
              <a:rPr lang="el-GR" dirty="0" smtClean="0"/>
              <a:t>Μετά την βάλαμε στην πλάτη, στην κοιλιά, στο κεφάλι. Παίξαμε το παιχνίδι με τις ουρίτσες για να δούμε ποιος θα μαζέψει τις περισσότερες αλλά δεν υπήρχε μεγάλη συμμετοχή. Στο τέλος τους είπα να κάνουμε τις χαρτοπετσέτες μπαλίτσες και να τις πετάμε ο ένας πάνω στον άλλον. </a:t>
            </a:r>
          </a:p>
          <a:p>
            <a:pPr marL="0" indent="0">
              <a:buNone/>
            </a:pPr>
            <a:r>
              <a:rPr lang="el-GR" dirty="0" smtClean="0"/>
              <a:t>Αυτό το τελευταίο τους άρεσε πάρα πολύ, γελάσανε και το κλίμα ήταν πολύ ευχάριστο. Ακόμα και τα παιδιά που δεν ήθελαν να συμμετέχουν στην δραστηριότητα σηκώθηκαν από τον καναπέ και παίξανε μαζί μας. Διάρκεια :  5-6 λεπτά.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custDataLst>
      <p:tags r:id="rId1"/>
    </p:custDataLst>
    <p:extLst>
      <p:ext uri="{BB962C8B-B14F-4D97-AF65-F5344CB8AC3E}">
        <p14:creationId xmlns:p14="http://schemas.microsoft.com/office/powerpoint/2010/main" val="3397461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n-US" dirty="0" smtClean="0"/>
              <a:t> </a:t>
            </a:r>
            <a:r>
              <a:rPr lang="en-US" sz="2700" dirty="0"/>
              <a:t>(1/2)</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dirty="0" smtClean="0"/>
              <a:t> Τα παιδιά κινήθηκαν μέσα στο χώρο έτσι άσκησαν την αδρή κινητικότητα, συντόνισαν το χέρι με το μάτι, έλεγξαν τη δύναμη τους, χρησιμοποίησαν όλο τους το σώμα, κινήθηκαν ελεύθερα μέσα στον χώρο.</a:t>
            </a:r>
          </a:p>
          <a:p>
            <a:pPr marL="0" indent="0">
              <a:buNone/>
            </a:pPr>
            <a:r>
              <a:rPr lang="el-GR" b="1" dirty="0" smtClean="0"/>
              <a:t>Τομέας Νοητικός</a:t>
            </a:r>
            <a:r>
              <a:rPr lang="en-US" dirty="0" smtClean="0"/>
              <a:t>:</a:t>
            </a:r>
            <a:r>
              <a:rPr lang="el-GR" dirty="0" smtClean="0"/>
              <a:t> Τα παιδιά συνειδητοποίησαν τη σχέση αίτιου-αποτελέσματος, σκέφτηκαν διάφορες λύσεις, συνειδητοποίησαν την έννοια του χώρου, την έννοια του χρόνου, συγκέντρωσαν την προσοχή τους σε αυτό που έκαναν.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custDataLst>
      <p:tags r:id="rId1"/>
    </p:custDataLst>
    <p:extLst>
      <p:ext uri="{BB962C8B-B14F-4D97-AF65-F5344CB8AC3E}">
        <p14:creationId xmlns:p14="http://schemas.microsoft.com/office/powerpoint/2010/main" val="3373834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dirty="0" smtClean="0"/>
              <a:t> Τα παιδιά κινήθηκαν μέσα στο χώρο έτσι άσκησαν την αδρή κινητικότητα, συντόνισαν το χέρι με το μάτι, έλεγξαν τη δύναμη τους, χρησιμοποίησαν όλο τους το σώμα, κινήθηκαν ελεύθερα μέσα στο χώρο.</a:t>
            </a:r>
          </a:p>
          <a:p>
            <a:pPr marL="0" indent="0">
              <a:buNone/>
            </a:pPr>
            <a:r>
              <a:rPr lang="el-GR" b="1" dirty="0" smtClean="0"/>
              <a:t>Τομέας Συναισθηματικός</a:t>
            </a:r>
            <a:r>
              <a:rPr lang="en-US" dirty="0" smtClean="0"/>
              <a:t>:</a:t>
            </a:r>
            <a:r>
              <a:rPr lang="el-GR" dirty="0" smtClean="0"/>
              <a:t> Τα παιδιά ένοιωσαν διάφορα συναισθήματα όπως της χαράς, της λύπης, ανταγωνισμό, εκτόνωσαν την ενέργεια τους, ένοιωσαν ικανοποίηση που τα κατάφερναν να εκτελέσουν τις οδηγίες μου.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custDataLst>
      <p:tags r:id="rId1"/>
    </p:custDataLst>
    <p:extLst>
      <p:ext uri="{BB962C8B-B14F-4D97-AF65-F5344CB8AC3E}">
        <p14:creationId xmlns:p14="http://schemas.microsoft.com/office/powerpoint/2010/main" val="896828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 Χριστοπούλου Αικατερίνη</a:t>
            </a:r>
            <a:endParaRPr lang="el-GR" sz="3200" i="1"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Άσκησης</a:t>
            </a:r>
            <a:endParaRPr lang="el-GR" b="1" i="1" dirty="0" smtClean="0">
              <a:solidFill>
                <a:schemeClr val="tx2"/>
              </a:solidFill>
            </a:endParaRPr>
          </a:p>
          <a:p>
            <a:pPr>
              <a:buNone/>
            </a:pPr>
            <a:r>
              <a:rPr lang="el-GR" b="1" dirty="0" smtClean="0"/>
              <a:t>Αριθμός παιδιών</a:t>
            </a:r>
            <a:r>
              <a:rPr lang="el-GR" dirty="0" smtClean="0"/>
              <a:t>:</a:t>
            </a:r>
            <a:r>
              <a:rPr lang="en-US" dirty="0" smtClean="0"/>
              <a:t> 7</a:t>
            </a:r>
            <a:endParaRPr lang="el-GR" dirty="0" smtClean="0"/>
          </a:p>
          <a:p>
            <a:pPr>
              <a:buNone/>
            </a:pPr>
            <a:r>
              <a:rPr lang="el-GR" b="1" dirty="0" smtClean="0"/>
              <a:t>Ηλικία παιδιών</a:t>
            </a:r>
            <a:r>
              <a:rPr lang="el-GR" dirty="0" smtClean="0"/>
              <a:t>:</a:t>
            </a:r>
            <a:r>
              <a:rPr lang="en-US" dirty="0" smtClean="0"/>
              <a:t> 4-5 </a:t>
            </a:r>
            <a:endParaRPr lang="el-GR" dirty="0" smtClean="0"/>
          </a:p>
          <a:p>
            <a:pPr marL="0" indent="0">
              <a:buNone/>
            </a:pPr>
            <a:r>
              <a:rPr lang="el-GR" b="1" dirty="0" smtClean="0"/>
              <a:t>Περιγραφή παιχνιδιού</a:t>
            </a:r>
            <a:r>
              <a:rPr lang="el-GR" dirty="0" smtClean="0"/>
              <a:t>:</a:t>
            </a:r>
            <a:r>
              <a:rPr lang="en-US" dirty="0" smtClean="0"/>
              <a:t> </a:t>
            </a:r>
            <a:r>
              <a:rPr lang="el-GR" dirty="0" smtClean="0"/>
              <a:t>Τρία κορίτσια μαζί με τέσσερα αγόρια πήραν και τα τρία μαξιλάρια-καθίσματα που βρίσκονταν προς τον έναν τοίχο της τάξης, τα γύρισαν ανάποδα, ανέβηκαν πάνω και άρχισαν να χοροπηδάνε καθιστά.</a:t>
            </a:r>
            <a:endParaRPr lang="el-GR" i="1"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custDataLst>
      <p:tags r:id="rId1"/>
    </p:custDataLst>
    <p:extLst>
      <p:ext uri="{BB962C8B-B14F-4D97-AF65-F5344CB8AC3E}">
        <p14:creationId xmlns:p14="http://schemas.microsoft.com/office/powerpoint/2010/main" val="953020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lnSpcReduction="10000"/>
          </a:bodyPr>
          <a:lstStyle/>
          <a:p>
            <a:pPr marL="0" indent="0" algn="ctr">
              <a:buNone/>
              <a:tabLst>
                <a:tab pos="177800" algn="l"/>
              </a:tabLst>
            </a:pPr>
            <a:r>
              <a:rPr lang="el-GR" b="1" dirty="0" smtClean="0">
                <a:solidFill>
                  <a:schemeClr val="tx2"/>
                </a:solidFill>
              </a:rPr>
              <a:t>Είδος Παιχνιδιού: Κανόνων</a:t>
            </a:r>
            <a:endParaRPr lang="el-GR" b="1" i="1" dirty="0" smtClean="0">
              <a:solidFill>
                <a:schemeClr val="tx2"/>
              </a:solidFill>
            </a:endParaRPr>
          </a:p>
          <a:p>
            <a:pPr marL="0" indent="0">
              <a:lnSpc>
                <a:spcPct val="120000"/>
              </a:lnSpc>
              <a:buNone/>
              <a:tabLst>
                <a:tab pos="177800" algn="l"/>
              </a:tabLst>
            </a:pPr>
            <a:r>
              <a:rPr lang="el-GR" b="1" dirty="0" smtClean="0"/>
              <a:t>Αριθμός παιδιών</a:t>
            </a:r>
            <a:r>
              <a:rPr lang="el-GR" dirty="0" smtClean="0"/>
              <a:t>: 17 παιδιά</a:t>
            </a:r>
          </a:p>
          <a:p>
            <a:pPr marL="0" indent="0">
              <a:lnSpc>
                <a:spcPct val="120000"/>
              </a:lnSpc>
              <a:buNone/>
              <a:tabLst>
                <a:tab pos="177800" algn="l"/>
              </a:tabLst>
            </a:pPr>
            <a:r>
              <a:rPr lang="el-GR" b="1" dirty="0" smtClean="0"/>
              <a:t>Ηλικία παιδιών</a:t>
            </a:r>
            <a:r>
              <a:rPr lang="el-GR" dirty="0" smtClean="0"/>
              <a:t>: 3-3,5χρονών</a:t>
            </a:r>
          </a:p>
          <a:p>
            <a:pPr marL="0" indent="0">
              <a:lnSpc>
                <a:spcPct val="120000"/>
              </a:lnSpc>
              <a:buNone/>
              <a:tabLst>
                <a:tab pos="177800" algn="l"/>
              </a:tabLst>
            </a:pPr>
            <a:r>
              <a:rPr lang="el-GR" b="1" dirty="0" smtClean="0"/>
              <a:t>Περιγραφή παιχνιδιού</a:t>
            </a:r>
            <a:r>
              <a:rPr lang="el-GR" dirty="0" smtClean="0"/>
              <a:t>: Είχα φέρει από το σπίτι μου ένα </a:t>
            </a:r>
            <a:r>
              <a:rPr lang="en-US" dirty="0" err="1" smtClean="0"/>
              <a:t>cd</a:t>
            </a:r>
            <a:r>
              <a:rPr lang="el-GR" dirty="0" smtClean="0"/>
              <a:t>. Ρωτάω τα παιδιά «Τώρα εγώ θα κάνω γυμναστική, ποιος θέλει να κάνει μαζί μου;» Σηκώθηκαν λοιπόν τα παιδιά που ήθελαν. Τα ρωτάω «Ξέρετε το </a:t>
            </a:r>
            <a:r>
              <a:rPr lang="el-GR" dirty="0" err="1" smtClean="0"/>
              <a:t>Χόκυ</a:t>
            </a:r>
            <a:r>
              <a:rPr lang="el-GR" dirty="0" smtClean="0"/>
              <a:t> </a:t>
            </a:r>
            <a:r>
              <a:rPr lang="el-GR" dirty="0" err="1" smtClean="0"/>
              <a:t>Πόκυ</a:t>
            </a:r>
            <a:r>
              <a:rPr lang="el-GR" dirty="0" smtClean="0"/>
              <a:t>;» «</a:t>
            </a:r>
            <a:r>
              <a:rPr lang="el-GR" dirty="0" err="1" smtClean="0"/>
              <a:t>Ναιιιιιι</a:t>
            </a:r>
            <a:r>
              <a:rPr lang="el-GR" dirty="0" smtClean="0"/>
              <a:t>» μου απαντάει η Δ. «Ωραία, πάμε να το χορέψουμε τότε». Όλα τα παιδιά ήταν σκορπισμένα στο χώρο αλλά μπορούσα να τα βλέπω και να με βλέπουν, τραγουδούσα τα λόγια του τραγουδιού κάνοντας τις αντίστοιχες κινήσεις.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custDataLst>
      <p:tags r:id="rId1"/>
    </p:custDataLst>
    <p:extLst>
      <p:ext uri="{BB962C8B-B14F-4D97-AF65-F5344CB8AC3E}">
        <p14:creationId xmlns:p14="http://schemas.microsoft.com/office/powerpoint/2010/main" val="21426605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lgn="ctr">
              <a:buNone/>
              <a:tabLst>
                <a:tab pos="177800" algn="l"/>
              </a:tabLst>
            </a:pPr>
            <a:r>
              <a:rPr lang="el-GR" b="1" dirty="0" smtClean="0">
                <a:solidFill>
                  <a:schemeClr val="tx2"/>
                </a:solidFill>
              </a:rPr>
              <a:t>Είδος Παιχνιδιού: Κανόνων</a:t>
            </a:r>
            <a:endParaRPr lang="el-GR" b="1" i="1" dirty="0" smtClean="0">
              <a:solidFill>
                <a:schemeClr val="tx2"/>
              </a:solidFill>
            </a:endParaRPr>
          </a:p>
          <a:p>
            <a:pPr marL="0" indent="0">
              <a:lnSpc>
                <a:spcPct val="120000"/>
              </a:lnSpc>
              <a:buNone/>
              <a:tabLst>
                <a:tab pos="177800" algn="l"/>
              </a:tabLst>
            </a:pPr>
            <a:r>
              <a:rPr lang="el-GR" b="1" dirty="0" smtClean="0"/>
              <a:t>Περιγραφή παιχνιδιού </a:t>
            </a:r>
            <a:r>
              <a:rPr lang="el-GR" dirty="0" smtClean="0"/>
              <a:t>(συνέχεια): </a:t>
            </a:r>
          </a:p>
          <a:p>
            <a:pPr marL="0" indent="0">
              <a:lnSpc>
                <a:spcPct val="120000"/>
              </a:lnSpc>
              <a:buNone/>
              <a:tabLst>
                <a:tab pos="177800" algn="l"/>
              </a:tabLst>
            </a:pPr>
            <a:r>
              <a:rPr lang="el-GR" dirty="0" smtClean="0"/>
              <a:t>Αυτά χαμογελούσαν και έκαναν τις κινήσεις αλλά δεν τραγουδούσαν. Ήταν πολύ χαρούμενα. Έπειτα τους έβαλα το ‘’Κεφάλι, ώμοι, γόνατα και πόδια’’. Και αυτό τους άρεσε πάρα πολύ. Εγώ έφευγα από τη θέση μου και πήγαινα σε άλλα παιδιά και τους πείραζα τα αντίστοιχα μέρη του σώματος και του προσώπου που έλεγε το τραγούδι και αυτά γελάγανε! Διάρκεια : 5 λεπτά περίπου.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custDataLst>
      <p:tags r:id="rId1"/>
    </p:custDataLst>
    <p:extLst>
      <p:ext uri="{BB962C8B-B14F-4D97-AF65-F5344CB8AC3E}">
        <p14:creationId xmlns:p14="http://schemas.microsoft.com/office/powerpoint/2010/main" val="701808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n-US" dirty="0" smtClean="0"/>
              <a:t> </a:t>
            </a:r>
            <a:r>
              <a:rPr lang="en-US" sz="2700" dirty="0"/>
              <a:t>(1/2)</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dirty="0" smtClean="0"/>
              <a:t> Τα παιδιά συντόνισαν τις κινήσεις τους, άσκησαν την αδρή κινητικότητα, έλεγχαν τις κινήσεις τους, τους δόθηκε η ευκαιρία να κινηθούν μέσα στο χώρο, υπήρχε ποικιλία κινήσεων.</a:t>
            </a:r>
          </a:p>
          <a:p>
            <a:pPr marL="0" indent="0">
              <a:buNone/>
            </a:pPr>
            <a:r>
              <a:rPr lang="el-GR" b="1" dirty="0" smtClean="0"/>
              <a:t>Τομέας Νοητικός</a:t>
            </a:r>
            <a:r>
              <a:rPr lang="en-US" dirty="0" smtClean="0"/>
              <a:t>:</a:t>
            </a:r>
            <a:r>
              <a:rPr lang="el-GR" dirty="0" smtClean="0"/>
              <a:t> Τα παιδιά έμαθαν τα μέρη του σώματος, τα ακουμπούσαν όποτε το έλεγε το τραγούδι, κατανόησαν την έννοια της διάρκειας και της διαδοχής, συνειδητοποίησαν την έννοια του χώρου, τα παιδιά συγκεντρώνονται σε αυτό που κάνουν.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custDataLst>
      <p:tags r:id="rId1"/>
    </p:custDataLst>
    <p:extLst>
      <p:ext uri="{BB962C8B-B14F-4D97-AF65-F5344CB8AC3E}">
        <p14:creationId xmlns:p14="http://schemas.microsoft.com/office/powerpoint/2010/main" val="3160155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3200" i="1" dirty="0" smtClean="0"/>
              <a:t> </a:t>
            </a:r>
            <a:r>
              <a:rPr lang="el-GR" sz="2700" i="1" dirty="0" smtClean="0"/>
              <a:t>Φοιτήτρια </a:t>
            </a:r>
            <a:r>
              <a:rPr lang="el-GR" sz="2700" i="1" dirty="0" err="1" smtClean="0"/>
              <a:t>Κοντακτσή</a:t>
            </a:r>
            <a:r>
              <a:rPr lang="el-GR" sz="2700" i="1" dirty="0" smtClean="0"/>
              <a:t> Ανδρονίκη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dirty="0" smtClean="0"/>
              <a:t> Τα παιδιά έπαιξαν μαζί, χαμογελούσε το ένα στο άλλο, αν κάποιο δυσκολευόταν να κάνει τις κινήσεις τις έβλεπε από το άλλο, όλα τα παιδιά μπορούσαν να έχουν οπτική επαφή μεταξύ τους αλλά και με εμένα.</a:t>
            </a:r>
          </a:p>
          <a:p>
            <a:pPr marL="0" indent="0">
              <a:buNone/>
            </a:pPr>
            <a:r>
              <a:rPr lang="el-GR" b="1" dirty="0" smtClean="0"/>
              <a:t>Τομέας Συναισθηματικός</a:t>
            </a:r>
            <a:r>
              <a:rPr lang="en-US" dirty="0" smtClean="0"/>
              <a:t>:</a:t>
            </a:r>
            <a:r>
              <a:rPr lang="el-GR" dirty="0" smtClean="0"/>
              <a:t>  Ένοιωσαν διάφορα συναισθήματα όπως της χαράς, της ικανοποίησης που τα καταφέρνουν, της χαράς της συνεργασίας και της ομαδικότητας καθώς και της ικανοποίηση της επιθυμίας τους στο να κινηθούν σε κάτι γρήγορα εκτονώνοντας την ενέργεια τους, επίσης εκτόνωσαν και τα συναισθήματα που τυχόν είχαν.</a:t>
            </a:r>
            <a:endParaRPr lang="el-GR" sz="25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custDataLst>
      <p:tags r:id="rId1"/>
    </p:custDataLst>
    <p:extLst>
      <p:ext uri="{BB962C8B-B14F-4D97-AF65-F5344CB8AC3E}">
        <p14:creationId xmlns:p14="http://schemas.microsoft.com/office/powerpoint/2010/main" val="4135848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r>
              <a:rPr lang="el-GR" i="1" dirty="0" smtClean="0"/>
              <a:t> </a:t>
            </a:r>
            <a:br>
              <a:rPr lang="el-GR" i="1" dirty="0" smtClean="0"/>
            </a:br>
            <a:r>
              <a:rPr lang="el-GR" sz="2400" i="1" dirty="0" smtClean="0"/>
              <a:t>Φοιτήτρια </a:t>
            </a:r>
            <a:r>
              <a:rPr lang="el-GR" sz="2400" i="1" dirty="0" err="1" smtClean="0"/>
              <a:t>Κοντακτσή</a:t>
            </a:r>
            <a:r>
              <a:rPr lang="el-GR" sz="2400" i="1" dirty="0" smtClean="0"/>
              <a:t> Ανδρονίκη</a:t>
            </a:r>
            <a:r>
              <a:rPr lang="el-GR" sz="2400" dirty="0" smtClean="0"/>
              <a:t> </a:t>
            </a:r>
            <a:endParaRPr lang="el-GR" sz="3200" dirty="0"/>
          </a:p>
        </p:txBody>
      </p:sp>
      <p:sp>
        <p:nvSpPr>
          <p:cNvPr id="3" name="Θέση περιεχομένου 2"/>
          <p:cNvSpPr>
            <a:spLocks noGrp="1"/>
          </p:cNvSpPr>
          <p:nvPr>
            <p:ph idx="1"/>
          </p:nvPr>
        </p:nvSpPr>
        <p:spPr>
          <a:xfrm>
            <a:off x="179512" y="1196752"/>
            <a:ext cx="8712968" cy="5661248"/>
          </a:xfrm>
        </p:spPr>
        <p:txBody>
          <a:bodyPr>
            <a:normAutofit fontScale="92500" lnSpcReduction="20000"/>
          </a:bodyPr>
          <a:lstStyle/>
          <a:p>
            <a:pPr algn="ctr">
              <a:buNone/>
            </a:pPr>
            <a:r>
              <a:rPr lang="el-GR" b="1" dirty="0" smtClean="0"/>
              <a:t>Λίγα λόγια για την εμπειρία μο</a:t>
            </a:r>
            <a:r>
              <a:rPr lang="el-GR" dirty="0" smtClean="0"/>
              <a:t>υ</a:t>
            </a:r>
          </a:p>
          <a:p>
            <a:pPr algn="ctr">
              <a:buNone/>
            </a:pPr>
            <a:r>
              <a:rPr lang="el-GR" dirty="0" smtClean="0"/>
              <a:t>Σε αυτό το εξάμηνο ο παιδικός σταθμός που πήγαινα ήταν πολύ καλύτερος από ότι στο προηγούμενο. Το προσωπικό ήταν πολύ ευγενικό και πρόσχαρο αλλά και ο χώρος του σταθμού ήταν πολύ όμορφα διαμορφωμένος. </a:t>
            </a:r>
          </a:p>
          <a:p>
            <a:pPr algn="ctr">
              <a:buNone/>
            </a:pPr>
            <a:r>
              <a:rPr lang="el-GR" dirty="0" smtClean="0"/>
              <a:t>Μου δόθηκε η ευκαιρία να δω παιδιά ηλικίας 3-3,5 ετών (στον προηγούμενο σταθμό είχα παιδιά που ήταν μέχρι 2 ετών) και να παρακολουθήσω το πρόγραμμα τους. Είδα με ποιόν τρόπο μπορούν να συμμετέχουν τα παιδιά στη διαδικασία δημιουργίας του ζυμαριού αλλά και τι ικανότητες έχουν τα παιδιά αυτά. </a:t>
            </a:r>
          </a:p>
          <a:p>
            <a:pPr algn="ctr">
              <a:buNone/>
            </a:pPr>
            <a:r>
              <a:rPr lang="el-GR" dirty="0" smtClean="0"/>
              <a:t>Οι παιδαγωγοί της τάξης έδιναν στα παιδιά την ευκαιρία να μιλήσουν και τα άκουγαν με προσοχή σε αυτά που είχαν να τους πουν. Μέσα από αυτό το εργαστήριο απέκτησα περισσότερη αυτοπεποίθηση και εμπιστοσύνη στις ικανότητες μου καθώς βλέποντας ότι λέω κάτι στα παιδιά και αυτά με ακούν και με σέβονται το αποτέλεσμα ήταν πολύ ενθαρρυντικό. </a:t>
            </a:r>
          </a:p>
          <a:p>
            <a:pPr algn="ctr">
              <a:buNone/>
            </a:pPr>
            <a:r>
              <a:rPr lang="el-GR" dirty="0" smtClean="0"/>
              <a:t>Γενικότερα, ήταν μία πολύ ευχάριστη εμπειρία που θα την θυμάμαι με πολύ θετικά συναισθήματα.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custDataLst>
      <p:tags r:id="rId1"/>
    </p:custDataLst>
    <p:extLst>
      <p:ext uri="{BB962C8B-B14F-4D97-AF65-F5344CB8AC3E}">
        <p14:creationId xmlns:p14="http://schemas.microsoft.com/office/powerpoint/2010/main" val="35832612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3</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a:t>Φοιτήτρια: </a:t>
            </a:r>
            <a:r>
              <a:rPr lang="el-GR" dirty="0"/>
              <a:t>Μάρκου Ηλιάνα</a:t>
            </a:r>
          </a:p>
          <a:p>
            <a:pPr algn="ctr">
              <a:buNone/>
            </a:pPr>
            <a:r>
              <a:rPr lang="el-GR" b="1" dirty="0"/>
              <a:t>Αριθμός Μητρώου: </a:t>
            </a:r>
            <a:r>
              <a:rPr lang="el-GR" dirty="0"/>
              <a:t>11101</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custDataLst>
      <p:tags r:id="rId1"/>
    </p:custDataLst>
    <p:extLst>
      <p:ext uri="{BB962C8B-B14F-4D97-AF65-F5344CB8AC3E}">
        <p14:creationId xmlns:p14="http://schemas.microsoft.com/office/powerpoint/2010/main" val="3276815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 Μάρκου Ηλιάνα</a:t>
            </a:r>
            <a:endParaRPr lang="el-GR" sz="3200" i="1" dirty="0"/>
          </a:p>
        </p:txBody>
      </p:sp>
      <p:sp>
        <p:nvSpPr>
          <p:cNvPr id="3" name="Θέση περιεχομένου 2"/>
          <p:cNvSpPr>
            <a:spLocks noGrp="1"/>
          </p:cNvSpPr>
          <p:nvPr>
            <p:ph idx="1"/>
          </p:nvPr>
        </p:nvSpPr>
        <p:spPr/>
        <p:txBody>
          <a:bodyPr>
            <a:normAutofit/>
          </a:bodyPr>
          <a:lstStyle/>
          <a:p>
            <a:pPr algn="ctr">
              <a:buNone/>
            </a:pPr>
            <a:r>
              <a:rPr lang="el-GR" b="1" dirty="0">
                <a:solidFill>
                  <a:schemeClr val="tx2"/>
                </a:solidFill>
              </a:rPr>
              <a:t>Παιχνίδι Άσκησης</a:t>
            </a:r>
            <a:endParaRPr lang="el-GR" b="1" i="1" dirty="0">
              <a:solidFill>
                <a:schemeClr val="tx2"/>
              </a:solidFill>
            </a:endParaRPr>
          </a:p>
          <a:p>
            <a:pPr>
              <a:buNone/>
            </a:pPr>
            <a:r>
              <a:rPr lang="el-GR" b="1" dirty="0"/>
              <a:t>Αριθμός παιδιών</a:t>
            </a:r>
            <a:r>
              <a:rPr lang="el-GR" dirty="0"/>
              <a:t>: 3</a:t>
            </a:r>
          </a:p>
          <a:p>
            <a:pPr>
              <a:buNone/>
            </a:pPr>
            <a:r>
              <a:rPr lang="el-GR" b="1" dirty="0"/>
              <a:t>Ηλικία παιδιών</a:t>
            </a:r>
            <a:r>
              <a:rPr lang="el-GR" dirty="0"/>
              <a:t>: 3,5-4  χρονών</a:t>
            </a:r>
          </a:p>
          <a:p>
            <a:pPr marL="0" indent="0">
              <a:buNone/>
            </a:pPr>
            <a:r>
              <a:rPr lang="el-GR" b="1" dirty="0"/>
              <a:t>Περιγραφή παιχνιδιού</a:t>
            </a:r>
            <a:r>
              <a:rPr lang="el-GR" dirty="0"/>
              <a:t>: Εχουμε αδειάσει στο χαλί του παιδικού χρωματιστά τουβλάκια. Τρία παιδιά πήραν το άδειο κουτί το τοποθέτησαν πάνω σε μία καρέκλα. Πήραν κάποιον αριθμό τουβλάκια, τα χώρισαν ανα χρώματα και τα μοίρασαν μεταξύ τους. Απομακρύνθηκαν απο το καλάθι και τα πετούσαν απο μακριά για να δούν ποιό θα βάλει τα περισσότερα.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custDataLst>
      <p:tags r:id="rId1"/>
    </p:custDataLst>
    <p:extLst>
      <p:ext uri="{BB962C8B-B14F-4D97-AF65-F5344CB8AC3E}">
        <p14:creationId xmlns:p14="http://schemas.microsoft.com/office/powerpoint/2010/main" val="40985977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marL="0" indent="0">
              <a:buNone/>
              <a:tabLst>
                <a:tab pos="0" algn="l"/>
              </a:tabLst>
            </a:pPr>
            <a:r>
              <a:rPr lang="el-GR" b="1" dirty="0"/>
              <a:t>Τομέας Κινητικός</a:t>
            </a:r>
            <a:r>
              <a:rPr lang="el-GR" dirty="0"/>
              <a:t> Κατάφεραν να ελέγξουν τη δυναμή τους και κατάλαβαν οτι αν το πετάξουν πολύ δυνατά ή πολύ σιγά δεν θα μπει μέσα στο καλάθι. Επιπλέον έτρεχαν </a:t>
            </a:r>
            <a:r>
              <a:rPr lang="el-GR" dirty="0" smtClean="0"/>
              <a:t>στο χώρο </a:t>
            </a:r>
            <a:r>
              <a:rPr lang="el-GR" dirty="0"/>
              <a:t>προσέχωντας να μη χτυπήσουν τα ίδια αλλα και τα υπόλοιπα παιδιά.  </a:t>
            </a:r>
          </a:p>
          <a:p>
            <a:pPr marL="0" indent="0">
              <a:buNone/>
              <a:tabLst>
                <a:tab pos="0" algn="l"/>
              </a:tabLst>
            </a:pPr>
            <a:r>
              <a:rPr lang="el-GR" b="1" dirty="0" smtClean="0"/>
              <a:t>Τομέας </a:t>
            </a:r>
            <a:r>
              <a:rPr lang="el-GR" b="1" dirty="0"/>
              <a:t>Νοητικός </a:t>
            </a:r>
            <a:r>
              <a:rPr lang="el-GR" dirty="0"/>
              <a:t>Χρησιμοποίησαν την έννοια του βάρους και της σύγκρισης </a:t>
            </a:r>
            <a:r>
              <a:rPr lang="el-GR" dirty="0" err="1"/>
              <a:t>γιατι</a:t>
            </a:r>
            <a:r>
              <a:rPr lang="el-GR" dirty="0"/>
              <a:t> </a:t>
            </a:r>
            <a:r>
              <a:rPr lang="el-GR" dirty="0" smtClean="0"/>
              <a:t>με </a:t>
            </a:r>
            <a:r>
              <a:rPr lang="el-GR" dirty="0"/>
              <a:t>αυτά έβαζαν και την ανάλογη δύναμη. Επιπλέον είδαν διάφορα χρώματα και σχήματα και τέλος χρησιμοποίησαν διαφορετική κλίση κάθε φορά ώστε να τα καταφέρουν να το βάλουν.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custDataLst>
      <p:tags r:id="rId1"/>
    </p:custDataLst>
    <p:extLst>
      <p:ext uri="{BB962C8B-B14F-4D97-AF65-F5344CB8AC3E}">
        <p14:creationId xmlns:p14="http://schemas.microsoft.com/office/powerpoint/2010/main" val="1402831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marL="0" indent="0">
              <a:buNone/>
              <a:tabLst>
                <a:tab pos="0" algn="l"/>
              </a:tabLst>
            </a:pPr>
            <a:r>
              <a:rPr lang="el-GR" b="1" dirty="0" smtClean="0"/>
              <a:t>Τομέας </a:t>
            </a:r>
            <a:r>
              <a:rPr lang="el-GR" b="1" dirty="0"/>
              <a:t>Κοινωνικός </a:t>
            </a:r>
            <a:r>
              <a:rPr lang="el-GR" dirty="0"/>
              <a:t>Είναι κοινωνικό παιχνίδι γιατι έπαιζαν σαν ομάδα βοηθώντας  το ένα το άλλο για να τα καταφέρουν. Συνεργάστηκαν πολύ αποτελεσματικά παρόλο που το παιχνίδι ξεκίνησε ανταγωνιστικά δεν φάνηκε στη πορεία να βλεπουν έτσι γιατι απλά διασκέδαζαν με την επιτυχία του καθενός.</a:t>
            </a:r>
          </a:p>
          <a:p>
            <a:pPr marL="0" indent="0">
              <a:buNone/>
              <a:tabLst>
                <a:tab pos="0" algn="l"/>
              </a:tabLst>
            </a:pPr>
            <a:r>
              <a:rPr lang="el-GR" b="1" dirty="0" smtClean="0"/>
              <a:t>Τομέας </a:t>
            </a:r>
            <a:r>
              <a:rPr lang="el-GR" b="1" dirty="0"/>
              <a:t>Συναισθηματικός </a:t>
            </a:r>
            <a:r>
              <a:rPr lang="el-GR" dirty="0"/>
              <a:t>Κάθε φορά που κατάφερναν να βάλουν ένα τουβλάκι μέσα ήταν χαρούμενα και γελούσαν και φώναζαν δυνατά. Όταν δε τα κατάφερναν δεν απογοητεύονταν αλλά ξαναπροσπαθούσαν.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custDataLst>
      <p:tags r:id="rId1"/>
    </p:custDataLst>
    <p:extLst>
      <p:ext uri="{BB962C8B-B14F-4D97-AF65-F5344CB8AC3E}">
        <p14:creationId xmlns:p14="http://schemas.microsoft.com/office/powerpoint/2010/main" val="3132547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a:solidFill>
                  <a:schemeClr val="tx2"/>
                </a:solidFill>
              </a:rPr>
              <a:t>Παιχνίδι Κανόνων</a:t>
            </a:r>
            <a:endParaRPr lang="el-GR" b="1" i="1" dirty="0">
              <a:solidFill>
                <a:schemeClr val="tx2"/>
              </a:solidFill>
            </a:endParaRPr>
          </a:p>
          <a:p>
            <a:pPr>
              <a:buNone/>
            </a:pPr>
            <a:r>
              <a:rPr lang="el-GR" b="1" dirty="0"/>
              <a:t>Αριθμός παιδιών</a:t>
            </a:r>
            <a:r>
              <a:rPr lang="el-GR" dirty="0"/>
              <a:t>: 2</a:t>
            </a:r>
          </a:p>
          <a:p>
            <a:pPr marL="0" indent="0">
              <a:buNone/>
            </a:pPr>
            <a:r>
              <a:rPr lang="el-GR" b="1" dirty="0"/>
              <a:t>Ηλικία παιδιών</a:t>
            </a:r>
            <a:r>
              <a:rPr lang="el-GR" dirty="0"/>
              <a:t>: 3,5-4 χρονών </a:t>
            </a:r>
          </a:p>
          <a:p>
            <a:pPr marL="0" indent="0">
              <a:buNone/>
            </a:pPr>
            <a:r>
              <a:rPr lang="el-GR" b="1" dirty="0"/>
              <a:t>Περιγραφή παιχνιδιού</a:t>
            </a:r>
            <a:r>
              <a:rPr lang="el-GR" dirty="0"/>
              <a:t>: Δύο αγόρια καθισμένα σε ένα μαξιλάρι αποφασίζουνε να παίξουνε ένα παιχνίδι στο οποίο θα έπρεπε ο καθένας τους να τραβάει  και να σπρώχνει τον άλλον, χωρίς όμως να πέσει κανένας κάτω απο το μαξιλάρι.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custDataLst>
      <p:tags r:id="rId1"/>
    </p:custDataLst>
    <p:extLst>
      <p:ext uri="{BB962C8B-B14F-4D97-AF65-F5344CB8AC3E}">
        <p14:creationId xmlns:p14="http://schemas.microsoft.com/office/powerpoint/2010/main" val="1976734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n-US" dirty="0" smtClean="0"/>
              <a:t> </a:t>
            </a:r>
            <a:r>
              <a:rPr lang="en-US" sz="2700" dirty="0" smtClean="0"/>
              <a:t>(1/2)</a:t>
            </a:r>
            <a:r>
              <a:rPr lang="el-GR" sz="2700" i="1" dirty="0" smtClean="0"/>
              <a:t> 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Τα παιδιά άσκησαν την αδρή κινητικότητα και το συγχρονισμό του σώματός τους με τα πόδια για την αναπήδηση.</a:t>
            </a:r>
          </a:p>
          <a:p>
            <a:pPr marL="0" indent="0">
              <a:buNone/>
            </a:pPr>
            <a:r>
              <a:rPr lang="el-GR" b="1" dirty="0" smtClean="0"/>
              <a:t>Τομέας Νοητικός</a:t>
            </a:r>
            <a:r>
              <a:rPr lang="el-GR" dirty="0" smtClean="0"/>
              <a:t>: Με αυτό το παιχνίδι το κάθε παιδί ελέγχει την ισορροπία του και τα όριά τους, το πόσο ψηλά μπορεί να χοροπηδήσει, καθώς και τη δύναμη που χρησιμοποιεί για την αναπήδηση. Επίσης, άσκησαν τις έννοιες του χώρου ως προς το ψηλά-χαμηλά και το πάνω-κάτω.</a:t>
            </a:r>
            <a:endParaRPr lang="el-GR" sz="2800" i="1"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custDataLst>
      <p:tags r:id="rId1"/>
    </p:custDataLst>
    <p:extLst>
      <p:ext uri="{BB962C8B-B14F-4D97-AF65-F5344CB8AC3E}">
        <p14:creationId xmlns:p14="http://schemas.microsoft.com/office/powerpoint/2010/main" val="189777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lnSpcReduction="10000"/>
          </a:bodyPr>
          <a:lstStyle/>
          <a:p>
            <a:pPr marL="0" indent="0">
              <a:buNone/>
            </a:pPr>
            <a:r>
              <a:rPr lang="el-GR" b="1" dirty="0"/>
              <a:t>Τομέας </a:t>
            </a:r>
            <a:r>
              <a:rPr lang="el-GR" b="1" dirty="0" smtClean="0"/>
              <a:t>Κινητικός</a:t>
            </a:r>
            <a:r>
              <a:rPr lang="en-US" dirty="0" smtClean="0"/>
              <a:t>:</a:t>
            </a:r>
            <a:r>
              <a:rPr lang="el-GR" dirty="0" smtClean="0"/>
              <a:t> </a:t>
            </a:r>
            <a:r>
              <a:rPr lang="el-GR" dirty="0"/>
              <a:t>Χρησιμοποίησαν τη σωματική δύναμη </a:t>
            </a:r>
            <a:r>
              <a:rPr lang="el-GR" dirty="0" smtClean="0"/>
              <a:t>κυρίως </a:t>
            </a:r>
            <a:r>
              <a:rPr lang="el-GR" dirty="0"/>
              <a:t>των χεριών ώστε να ρίξουν κάτω ο ένας τον άλλον αλλά και την αντίσταση ώστε να μην πέσουν και κάτω. Τέλος μπόρεσαν να ελέγξουν τη δύναμη τους ώστε να μη χτυπήσουν αλλά και να καταφέρουν αυτό που θέλουν. </a:t>
            </a:r>
          </a:p>
          <a:p>
            <a:pPr marL="0" indent="0">
              <a:buNone/>
            </a:pPr>
            <a:r>
              <a:rPr lang="el-GR" b="1" dirty="0" smtClean="0"/>
              <a:t>Τομέας Νοητικός</a:t>
            </a:r>
            <a:r>
              <a:rPr lang="en-US" dirty="0" smtClean="0"/>
              <a:t>:</a:t>
            </a:r>
            <a:r>
              <a:rPr lang="el-GR" dirty="0" smtClean="0"/>
              <a:t> </a:t>
            </a:r>
            <a:r>
              <a:rPr lang="el-GR" dirty="0"/>
              <a:t>Χρησιμοποίησαν την έννοια της δράσης -αντιδρασης ώστε να βαζουν αντίθετη δύναμη απο αυτή που έπερναν αλλά και τόση ώστε να την ξεπερνούν. Επιπλέον χρησιμοποίησαν την διάταξη του χώρου θέτοντας όρια που δεν έπρεπε να ξεπεράσουν.  </a:t>
            </a:r>
          </a:p>
          <a:p>
            <a:pPr marL="0" indent="0">
              <a:buNone/>
            </a:pPr>
            <a:r>
              <a:rPr lang="el-GR" b="1" dirty="0" smtClean="0"/>
              <a:t>Τομέας Κοινωνικός</a:t>
            </a:r>
            <a:r>
              <a:rPr lang="en-US" dirty="0" smtClean="0"/>
              <a:t>:</a:t>
            </a:r>
            <a:r>
              <a:rPr lang="el-GR" dirty="0" smtClean="0"/>
              <a:t> </a:t>
            </a:r>
            <a:r>
              <a:rPr lang="el-GR" dirty="0"/>
              <a:t>Το παιχνίδι ήταν κοινωνικό αλλά ήταν ανταγωνιστικό.</a:t>
            </a:r>
          </a:p>
          <a:p>
            <a:pPr marL="0" indent="0">
              <a:buNone/>
            </a:pPr>
            <a:r>
              <a:rPr lang="el-GR" b="1" dirty="0" smtClean="0"/>
              <a:t>Τομέας Συναισθηματικός</a:t>
            </a:r>
            <a:r>
              <a:rPr lang="en-US" dirty="0" smtClean="0"/>
              <a:t>:</a:t>
            </a:r>
            <a:r>
              <a:rPr lang="el-GR" dirty="0" smtClean="0"/>
              <a:t> </a:t>
            </a:r>
            <a:r>
              <a:rPr lang="el-GR" dirty="0"/>
              <a:t>Στην αρχή ήταν χαρούμενοι που παίζανε αλλά όταν το ένα άρχισε να πέφτει συνέχεια απο κάτω απο το μαξιλάρι θύμωσε και σταμάτησε να παίζει.</a:t>
            </a:r>
          </a:p>
          <a:p>
            <a:pPr>
              <a:buNone/>
            </a:pPr>
            <a:endParaRPr lang="el-GR" dirty="0"/>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custDataLst>
      <p:tags r:id="rId1"/>
    </p:custDataLst>
    <p:extLst>
      <p:ext uri="{BB962C8B-B14F-4D97-AF65-F5344CB8AC3E}">
        <p14:creationId xmlns:p14="http://schemas.microsoft.com/office/powerpoint/2010/main" val="4148259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a:solidFill>
                  <a:schemeClr val="tx2"/>
                </a:solidFill>
              </a:rPr>
              <a:t>Παιχνίδι Συμβολικό</a:t>
            </a:r>
            <a:endParaRPr lang="el-GR" b="1" i="1" dirty="0">
              <a:solidFill>
                <a:schemeClr val="tx2"/>
              </a:solidFill>
            </a:endParaRPr>
          </a:p>
          <a:p>
            <a:pPr marL="0" indent="0">
              <a:buNone/>
            </a:pPr>
            <a:r>
              <a:rPr lang="el-GR" b="1" dirty="0"/>
              <a:t>Αριθμός παιδιών</a:t>
            </a:r>
            <a:r>
              <a:rPr lang="el-GR" dirty="0"/>
              <a:t>: 7</a:t>
            </a:r>
          </a:p>
          <a:p>
            <a:pPr marL="0" indent="0">
              <a:buNone/>
            </a:pPr>
            <a:r>
              <a:rPr lang="el-GR" b="1" dirty="0"/>
              <a:t>Ηλικία παιδιών</a:t>
            </a:r>
            <a:r>
              <a:rPr lang="el-GR" dirty="0"/>
              <a:t>: 3,5-4 χρονών </a:t>
            </a:r>
          </a:p>
          <a:p>
            <a:pPr marL="0" indent="0">
              <a:buNone/>
            </a:pPr>
            <a:r>
              <a:rPr lang="el-GR" b="1" dirty="0"/>
              <a:t>Περιγραφή παιχνιδιού</a:t>
            </a:r>
            <a:r>
              <a:rPr lang="el-GR" dirty="0"/>
              <a:t>:</a:t>
            </a:r>
            <a:r>
              <a:rPr lang="el-GR" dirty="0">
                <a:latin typeface="Calibri"/>
              </a:rPr>
              <a:t> Είχαμε δώσει παραμύθια στα παιδιά για να διαβάσουν. Τρία παιδιά είχαν μοιράσει τα παραμύθια σε δύο τραπεζάκια, το ένα καθόταν εκεί και τα έδειχνε στα παιδιά που περνούσαν για να αποφασίσουν ποιο θα αγοράσουν, το δέυτερο καθόταν στο δεύτερο τραπεζάκι και έκανε το ίδιο και το τρίτο ήταν ο ταμίας. Τα υπόλοιπαν ήταν  οι πελάτες που αγόραζαν.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custDataLst>
      <p:tags r:id="rId1"/>
    </p:custDataLst>
    <p:extLst>
      <p:ext uri="{BB962C8B-B14F-4D97-AF65-F5344CB8AC3E}">
        <p14:creationId xmlns:p14="http://schemas.microsoft.com/office/powerpoint/2010/main" val="21595870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lnSpcReduction="10000"/>
          </a:bodyPr>
          <a:lstStyle/>
          <a:p>
            <a:pPr marL="0" indent="0">
              <a:lnSpc>
                <a:spcPct val="110000"/>
              </a:lnSpc>
              <a:buNone/>
            </a:pPr>
            <a:r>
              <a:rPr lang="el-GR" b="1" dirty="0"/>
              <a:t>Τομέας </a:t>
            </a:r>
            <a:r>
              <a:rPr lang="el-GR" b="1" dirty="0" smtClean="0"/>
              <a:t>Κινητικός</a:t>
            </a:r>
            <a:r>
              <a:rPr lang="en-US" dirty="0" smtClean="0"/>
              <a:t>:</a:t>
            </a:r>
            <a:r>
              <a:rPr lang="el-GR" b="1" dirty="0" smtClean="0"/>
              <a:t> </a:t>
            </a:r>
            <a:r>
              <a:rPr lang="el-GR" dirty="0"/>
              <a:t>Χρησιμοποίησαν λεπτούς χειρισμούς για να τοποθετήσουν με τη σειρά τα βιβλία πάνω στα τραπεζάκια όπως επίσης και για να τα μεταφέρουν απο το ένα τραπεζάκι στο άλλο. </a:t>
            </a:r>
            <a:r>
              <a:rPr lang="el-GR" dirty="0" smtClean="0"/>
              <a:t>Άσκησε τους </a:t>
            </a:r>
            <a:r>
              <a:rPr lang="el-GR" dirty="0"/>
              <a:t>λεπτούς χειρισμούς των δαχτύλων γυρίζοντας προσεκτικά μία μία τις σελίδες του βιβλίου για να δείξει τις εικόνες. Μετακινήθηκε με προσοχή στο χώρο κρατώντας τα βιβλία ώστε να μην της πέσουν. </a:t>
            </a:r>
          </a:p>
          <a:p>
            <a:pPr marL="0" indent="0">
              <a:lnSpc>
                <a:spcPct val="110000"/>
              </a:lnSpc>
              <a:buNone/>
            </a:pPr>
            <a:r>
              <a:rPr lang="el-GR" b="1" dirty="0" smtClean="0"/>
              <a:t>Τομέας Νοητικός</a:t>
            </a:r>
            <a:r>
              <a:rPr lang="en-US" dirty="0" smtClean="0"/>
              <a:t>:</a:t>
            </a:r>
            <a:r>
              <a:rPr lang="el-GR" b="1" dirty="0" smtClean="0"/>
              <a:t> </a:t>
            </a:r>
            <a:r>
              <a:rPr lang="el-GR" dirty="0"/>
              <a:t>Χρησιμοποίησαν την έννοια της αξίας δίνοντας μια τιμή στο βιβλίο. Επίσης καθόρισαν το χώρο μέσα στην στην αίθουσα εφόσον κάθε τραπεζάκι ήταν ένα βιβλιοπωλείο και το ξεχώρισε απ' τα άλλα μέρη της τάξης. Και τέλος χρησιμοποίησαν την έννοια της διάταξης για να τοποθετήσουν τα βιβλία πάνω στα τραπεζάκια.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custDataLst>
      <p:tags r:id="rId1"/>
    </p:custDataLst>
    <p:extLst>
      <p:ext uri="{BB962C8B-B14F-4D97-AF65-F5344CB8AC3E}">
        <p14:creationId xmlns:p14="http://schemas.microsoft.com/office/powerpoint/2010/main" val="35665556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marL="0" indent="0">
              <a:lnSpc>
                <a:spcPct val="110000"/>
              </a:lnSpc>
              <a:buNone/>
            </a:pPr>
            <a:r>
              <a:rPr lang="el-GR" b="1" dirty="0" smtClean="0"/>
              <a:t>Τομέας Κοινωνικός</a:t>
            </a:r>
            <a:r>
              <a:rPr lang="en-US" dirty="0" smtClean="0"/>
              <a:t>:</a:t>
            </a:r>
            <a:r>
              <a:rPr lang="el-GR" b="1" dirty="0" smtClean="0"/>
              <a:t> </a:t>
            </a:r>
            <a:r>
              <a:rPr lang="el-GR" dirty="0"/>
              <a:t>Είναι ένα πολύ κοινωνικό παιχνίδι το οποίο άγει τη συνεργασία. Τα παιδια ξεκίνησαν να παίζουν μόνα τους και στην πορεία ήρθαν  και άλλα τέσσερα παιδιά να συμμετέχουν ως πελάτες και τα παιδιά ήταν πολύ </a:t>
            </a:r>
            <a:r>
              <a:rPr lang="el-GR" dirty="0" smtClean="0"/>
              <a:t>δεκτικά </a:t>
            </a:r>
            <a:r>
              <a:rPr lang="el-GR" dirty="0"/>
              <a:t>σ' αυτό. Επικοινώνησαν μεταξύ τους, αντάλαξαν απόψεις και πληροφορίες.</a:t>
            </a:r>
          </a:p>
          <a:p>
            <a:pPr marL="0" indent="0">
              <a:lnSpc>
                <a:spcPct val="110000"/>
              </a:lnSpc>
              <a:buNone/>
            </a:pPr>
            <a:r>
              <a:rPr lang="el-GR" b="1" dirty="0" smtClean="0"/>
              <a:t>Τομέας Συναισθηματικός</a:t>
            </a:r>
            <a:r>
              <a:rPr lang="en-US" dirty="0" smtClean="0"/>
              <a:t>:</a:t>
            </a:r>
            <a:r>
              <a:rPr lang="el-GR" b="1" dirty="0" smtClean="0"/>
              <a:t> </a:t>
            </a:r>
            <a:r>
              <a:rPr lang="el-GR" dirty="0"/>
              <a:t>Όλα έδειχαν χαρούμενα και χαμογελούσαν. Υπήρχαν κάποιες δυσανασχετήσεις με την ανάθεση των ρόλων γιατι ήθελαν όλα κάποια στιγμή να γίνουν ταμίες αλλα αυτο δεν σταμάτησε τελικά το παιχίδι τους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custDataLst>
      <p:tags r:id="rId1"/>
    </p:custDataLst>
    <p:extLst>
      <p:ext uri="{BB962C8B-B14F-4D97-AF65-F5344CB8AC3E}">
        <p14:creationId xmlns:p14="http://schemas.microsoft.com/office/powerpoint/2010/main" val="1670595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a:solidFill>
                  <a:schemeClr val="tx2"/>
                </a:solidFill>
              </a:rPr>
              <a:t>Παιχνίδι Κατασκευών</a:t>
            </a:r>
            <a:endParaRPr lang="el-GR" b="1" i="1" dirty="0">
              <a:solidFill>
                <a:schemeClr val="tx2"/>
              </a:solidFill>
            </a:endParaRPr>
          </a:p>
          <a:p>
            <a:pPr>
              <a:buNone/>
            </a:pPr>
            <a:r>
              <a:rPr lang="el-GR" b="1" dirty="0"/>
              <a:t>Αριθμός παιδιών</a:t>
            </a:r>
            <a:r>
              <a:rPr lang="el-GR" dirty="0"/>
              <a:t>: 1</a:t>
            </a:r>
          </a:p>
          <a:p>
            <a:pPr>
              <a:buNone/>
            </a:pPr>
            <a:r>
              <a:rPr lang="el-GR" b="1" dirty="0"/>
              <a:t>Ηλικία παιδιών</a:t>
            </a:r>
            <a:r>
              <a:rPr lang="el-GR" dirty="0"/>
              <a:t>: 4</a:t>
            </a:r>
          </a:p>
          <a:p>
            <a:pPr marL="0" indent="0">
              <a:buNone/>
            </a:pPr>
            <a:r>
              <a:rPr lang="el-GR" b="1" dirty="0"/>
              <a:t>Περιγραφή παιχνιδιού</a:t>
            </a:r>
            <a:r>
              <a:rPr lang="el-GR" dirty="0"/>
              <a:t>: Την ώρα του ελεύθερου παιχνιδιού 4 παιδιά έπαιζαν </a:t>
            </a:r>
            <a:r>
              <a:rPr lang="el-GR" dirty="0" smtClean="0"/>
              <a:t>ένα </a:t>
            </a:r>
            <a:r>
              <a:rPr lang="el-GR" dirty="0"/>
              <a:t>συμβολικό παιχνίδι πειρατών. Ξαφνικά ένα παιδί </a:t>
            </a:r>
            <a:r>
              <a:rPr lang="el-GR" dirty="0" smtClean="0"/>
              <a:t>έρχεται </a:t>
            </a:r>
            <a:r>
              <a:rPr lang="el-GR" dirty="0"/>
              <a:t>και μου ζητάει να του κατεβάσω την πλαστελίνη και ξεκίνησε γρήγορα να φτιάχνει. Προσπαθούσα να καταλάβω τί ήταν αυτό αλλά δε μπορούσα. Όταν τον ρώτησα γιατι άφησε το παιχνίδι για την πλαστελίνη μου είπε ότι ήθελε να φτιάξει κιάλια ώστε να μπορούν να βλέπουν μακριά μήπως έρχεται κανείς. Όταν έφτιαξε αυτο που ήθελε το έβαλε μπροστα στα μάτια του και είπε "Πρέπει να βιαστούμε έρχονται καρχαρίες!".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custDataLst>
      <p:tags r:id="rId1"/>
    </p:custDataLst>
    <p:extLst>
      <p:ext uri="{BB962C8B-B14F-4D97-AF65-F5344CB8AC3E}">
        <p14:creationId xmlns:p14="http://schemas.microsoft.com/office/powerpoint/2010/main" val="29992697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a:t>Τομέας </a:t>
            </a:r>
            <a:r>
              <a:rPr lang="el-GR" b="1" dirty="0" smtClean="0"/>
              <a:t>Κινητικός</a:t>
            </a:r>
            <a:r>
              <a:rPr lang="en-US" dirty="0" smtClean="0"/>
              <a:t>:</a:t>
            </a:r>
            <a:r>
              <a:rPr lang="el-GR" b="1" dirty="0" smtClean="0"/>
              <a:t> </a:t>
            </a:r>
            <a:r>
              <a:rPr lang="el-GR" dirty="0"/>
              <a:t>Άσκησε τους λεπτούς χειρισμούς των δαχτύλων πλάθοντας την πλαστελίνη. Ήταν πολύ προσεκτικός για να του </a:t>
            </a:r>
            <a:r>
              <a:rPr lang="el-GR" dirty="0" smtClean="0"/>
              <a:t>βγει </a:t>
            </a:r>
            <a:r>
              <a:rPr lang="el-GR" dirty="0"/>
              <a:t>το μέγεθος που έπρεπε ώστε να φτάνει και στα δύο μάτια του αλλά και για να μη το χαλάσει όταν το χρησιμοποίησε στο παιχνίδι του. Τέλος έκανε απαλές κινήσεις όταν το έδινε στους άλλους για να μη χαλάσει.</a:t>
            </a:r>
          </a:p>
          <a:p>
            <a:pPr marL="0" indent="0">
              <a:buNone/>
            </a:pPr>
            <a:r>
              <a:rPr lang="el-GR" b="1" dirty="0" smtClean="0"/>
              <a:t>Τομέας Νοητικός</a:t>
            </a:r>
            <a:r>
              <a:rPr lang="en-US" dirty="0" smtClean="0"/>
              <a:t>:</a:t>
            </a:r>
            <a:r>
              <a:rPr lang="el-GR" dirty="0" smtClean="0"/>
              <a:t> </a:t>
            </a:r>
            <a:r>
              <a:rPr lang="el-GR" dirty="0"/>
              <a:t>Χρησιμοποίησε δύο διαφορετικά σχήματα, το ορθογώνιο για τα κυάλια και τον κύκλο για τους φακούς τους. Τέλος εξάσκησε τη φωτογραφική του μνήμη γιατί για να τα φτιάξει έπρεπε να έχει στο μυαλό του την εικόνα τους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custDataLst>
      <p:tags r:id="rId1"/>
    </p:custDataLst>
    <p:extLst>
      <p:ext uri="{BB962C8B-B14F-4D97-AF65-F5344CB8AC3E}">
        <p14:creationId xmlns:p14="http://schemas.microsoft.com/office/powerpoint/2010/main" val="11377876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b="1" dirty="0" smtClean="0"/>
              <a:t> </a:t>
            </a:r>
            <a:r>
              <a:rPr lang="el-GR" dirty="0"/>
              <a:t>Παρόλο που το παιχνίδι του με την πλαστελίνη δεν ήταν ομαδικό, σκοπό του είχε την κατασκευή ενός αντικειμένου που θα τους βοηθούσε στο ομάδικο τους παιχνίδι. </a:t>
            </a:r>
          </a:p>
          <a:p>
            <a:pPr marL="0" indent="0">
              <a:buNone/>
            </a:pPr>
            <a:r>
              <a:rPr lang="el-GR" b="1" dirty="0" smtClean="0"/>
              <a:t>Τομέας Συναισθηματικός</a:t>
            </a:r>
            <a:r>
              <a:rPr lang="en-US" dirty="0" smtClean="0"/>
              <a:t>:</a:t>
            </a:r>
            <a:r>
              <a:rPr lang="el-GR" b="1" dirty="0" smtClean="0"/>
              <a:t> </a:t>
            </a:r>
            <a:r>
              <a:rPr lang="el-GR" dirty="0"/>
              <a:t>Ήταν χαρούμενος όταν πήρε στα χέρια του την πλαστελίνη στην πορεία βέβαια διέκρινα έναν προβληματισμό στο πρόσωπο του γιατι δυσκολευόταν να φτιάξει αυτο που ήθελε. Όταν όμως τα κατάφερε έτρεξε χαρούμενος </a:t>
            </a:r>
            <a:r>
              <a:rPr lang="el-GR" dirty="0" smtClean="0"/>
              <a:t>προς τους </a:t>
            </a:r>
            <a:r>
              <a:rPr lang="el-GR" dirty="0"/>
              <a:t>φίλους του και πιστεύω ότι είχε το αίσθημα της ικανοποίησης.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custDataLst>
      <p:tags r:id="rId1"/>
    </p:custDataLst>
    <p:extLst>
      <p:ext uri="{BB962C8B-B14F-4D97-AF65-F5344CB8AC3E}">
        <p14:creationId xmlns:p14="http://schemas.microsoft.com/office/powerpoint/2010/main" val="1349644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Κατασκευής</a:t>
            </a:r>
            <a:endParaRPr lang="el-GR" b="1" i="1" dirty="0" smtClean="0">
              <a:solidFill>
                <a:schemeClr val="tx2"/>
              </a:solidFill>
            </a:endParaRPr>
          </a:p>
          <a:p>
            <a:pPr>
              <a:buNone/>
            </a:pPr>
            <a:r>
              <a:rPr lang="el-GR" b="1" dirty="0" smtClean="0"/>
              <a:t>Αριθμός </a:t>
            </a:r>
            <a:r>
              <a:rPr lang="el-GR" b="1" dirty="0"/>
              <a:t>παιδιών</a:t>
            </a:r>
            <a:r>
              <a:rPr lang="el-GR" dirty="0">
                <a:latin typeface="Calibri"/>
              </a:rPr>
              <a:t>:15</a:t>
            </a:r>
            <a:endParaRPr lang="el-GR" dirty="0"/>
          </a:p>
          <a:p>
            <a:pPr>
              <a:buNone/>
            </a:pPr>
            <a:r>
              <a:rPr lang="el-GR" b="1" dirty="0"/>
              <a:t>Ηλικία παιδιών</a:t>
            </a:r>
            <a:r>
              <a:rPr lang="el-GR" dirty="0"/>
              <a:t>: 3-4 χρονών</a:t>
            </a:r>
          </a:p>
          <a:p>
            <a:pPr marL="0" indent="0">
              <a:buNone/>
            </a:pPr>
            <a:r>
              <a:rPr lang="el-GR" b="1" dirty="0"/>
              <a:t>Περιγραφή παιχνιδιού</a:t>
            </a:r>
            <a:r>
              <a:rPr lang="el-GR" dirty="0"/>
              <a:t>: Φτιάξαμε με τα παιδιά αλμυρό ζυμάρι για κατασκευές. Έφερα τα υλικά τα μοίρασα στα τραπέζια μαζί με τρία μπόλ και με την καθοδήγηση και τη βοήθεια μου φτιάξανε τα παιδιά μόνα τους το ζυμάρι. Στη συνέχεια το μοιράσαμε και αφήσαμε τα παιδιά ελεύθερα να επεξεργαστούν το υλικό και να φτιάξουν ότι θέλουν.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custDataLst>
      <p:tags r:id="rId1"/>
    </p:custDataLst>
    <p:extLst>
      <p:ext uri="{BB962C8B-B14F-4D97-AF65-F5344CB8AC3E}">
        <p14:creationId xmlns:p14="http://schemas.microsoft.com/office/powerpoint/2010/main" val="3410515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a:t>Τομέας </a:t>
            </a:r>
            <a:r>
              <a:rPr lang="el-GR" b="1" dirty="0" smtClean="0"/>
              <a:t>Κινητικός</a:t>
            </a:r>
            <a:r>
              <a:rPr lang="en-US" b="1" dirty="0" smtClean="0"/>
              <a:t>:</a:t>
            </a:r>
            <a:r>
              <a:rPr lang="el-GR" b="1" dirty="0" smtClean="0"/>
              <a:t> </a:t>
            </a:r>
            <a:r>
              <a:rPr lang="el-GR" dirty="0"/>
              <a:t>Άσκησαν τους λεπτούς χειρισμούς των δακτύλων. Έπαιξαν με τα σχήματα επεξεργάζοντας το εύπλαστο υλικό της ζύμης. Έκαναν  λεπτούς χειρισμούς όταν το έπιανα ώστε να μη χαλάσει αυτο που είχαν φτιάξει.</a:t>
            </a:r>
          </a:p>
          <a:p>
            <a:pPr marL="0" indent="0">
              <a:buNone/>
            </a:pPr>
            <a:r>
              <a:rPr lang="el-GR" b="1" dirty="0" smtClean="0"/>
              <a:t>Τομέας Νοητικός</a:t>
            </a:r>
            <a:r>
              <a:rPr lang="en-US" b="1" dirty="0" smtClean="0"/>
              <a:t>:</a:t>
            </a:r>
            <a:r>
              <a:rPr lang="el-GR" b="1" dirty="0" smtClean="0"/>
              <a:t> </a:t>
            </a:r>
            <a:r>
              <a:rPr lang="el-GR" dirty="0"/>
              <a:t>Επεξεργάστηκαν την ύλη ώστε να δημιουργήσουν διαφορετικά σχήματα και μεγέθη. Ήρθαν σε επαφή με διάφορα υλικά σε σκόνη(αλεύρι) , υγρό(νερό) σε κόκκους(αλάτι) και είδαν κάποιες απο τις </a:t>
            </a:r>
            <a:r>
              <a:rPr lang="el-GR" dirty="0" smtClean="0"/>
              <a:t>διαφορετικές </a:t>
            </a:r>
            <a:r>
              <a:rPr lang="el-GR" dirty="0"/>
              <a:t>ιδιότητες τους και πως αλληλεπιδρούν αναμειγνύοντάς τα. Επίσης με την έννοια της </a:t>
            </a:r>
            <a:r>
              <a:rPr lang="el-GR" dirty="0" smtClean="0"/>
              <a:t>σύγκρισης, </a:t>
            </a:r>
            <a:r>
              <a:rPr lang="el-GR" dirty="0"/>
              <a:t>γιατι ο καθένας είχε φτιάξει διαφορετικά σχήματα και μεγέθη.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custDataLst>
      <p:tags r:id="rId1"/>
    </p:custDataLst>
    <p:extLst>
      <p:ext uri="{BB962C8B-B14F-4D97-AF65-F5344CB8AC3E}">
        <p14:creationId xmlns:p14="http://schemas.microsoft.com/office/powerpoint/2010/main" val="14583103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b="1" dirty="0" smtClean="0"/>
              <a:t>:</a:t>
            </a:r>
            <a:r>
              <a:rPr lang="el-GR" b="1" dirty="0" smtClean="0"/>
              <a:t> </a:t>
            </a:r>
            <a:r>
              <a:rPr lang="el-GR" dirty="0"/>
              <a:t>Αυτό το παιχνίδι είναι ατομικό γιατί το καθένα φτιάχνει μόνο του την κατασκευή του αλλά ταυτόχρονα το κάθε παιδί μιλούσε με τα άλλα δίπλα τους για να δει τι φτιάχνουν και πως το φτιάχνουν, έλεγαν μεταξύ τους τί έφτιαχναν και επηρεάζονταν και για τη δική τους κατασκευή.</a:t>
            </a:r>
          </a:p>
          <a:p>
            <a:pPr marL="0" indent="0">
              <a:buNone/>
            </a:pPr>
            <a:r>
              <a:rPr lang="el-GR" b="1" dirty="0" smtClean="0"/>
              <a:t>Τομέας Συναισθηματικός</a:t>
            </a:r>
            <a:r>
              <a:rPr lang="en-US" b="1" dirty="0" smtClean="0"/>
              <a:t>:</a:t>
            </a:r>
            <a:r>
              <a:rPr lang="el-GR" b="1" dirty="0" smtClean="0"/>
              <a:t> </a:t>
            </a:r>
            <a:r>
              <a:rPr lang="el-GR" dirty="0"/>
              <a:t>Τα παιδιά χαμογελούσαν και φαίνεται να το διασκέδαζαν αλλα υπήρχαν και κάποια που είχαν το υλικό μπροστά τους και δεν ήξεραν τί να φτιάξουν και ήταν προβληματισμένα και ζητούσαν συνεχώς βοήθεια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custDataLst>
      <p:tags r:id="rId1"/>
    </p:custDataLst>
    <p:extLst>
      <p:ext uri="{BB962C8B-B14F-4D97-AF65-F5344CB8AC3E}">
        <p14:creationId xmlns:p14="http://schemas.microsoft.com/office/powerpoint/2010/main" val="1562720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smtClean="0"/>
              <a:t> Φοιτήτρια Χριστοπούλου Αικατερίνη</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Έπαιζαν με το ίδιο υλικό αλλά εκ του παραλλήλου, διότι το κάθε παιδί χοροπηδούσε ανεξάρτητα από το άλλο. Συνεργασία υπήρξε όταν πήραν τα μαξιλάρια και τα τοποθέτησαν ανάποδα, αλλά και όταν τα μάζεψαν</a:t>
            </a:r>
            <a:endParaRPr lang="el-GR" u="sng" dirty="0" smtClean="0"/>
          </a:p>
          <a:p>
            <a:pPr marL="0" indent="0">
              <a:buNone/>
            </a:pPr>
            <a:r>
              <a:rPr lang="el-GR" b="1" dirty="0" smtClean="0"/>
              <a:t>Τομέας Συναισθηματικός</a:t>
            </a:r>
            <a:r>
              <a:rPr lang="el-GR" dirty="0" smtClean="0"/>
              <a:t>: Παίζοντας έτσι τα παιδιά έδειχναν να χαίρονται και γελούσαν συνέχεια</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custDataLst>
      <p:tags r:id="rId1"/>
    </p:custDataLst>
    <p:extLst>
      <p:ext uri="{BB962C8B-B14F-4D97-AF65-F5344CB8AC3E}">
        <p14:creationId xmlns:p14="http://schemas.microsoft.com/office/powerpoint/2010/main" val="19121655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Άσκησης</a:t>
            </a:r>
            <a:endParaRPr lang="el-GR" b="1" i="1" dirty="0" smtClean="0">
              <a:solidFill>
                <a:schemeClr val="tx2"/>
              </a:solidFill>
            </a:endParaRPr>
          </a:p>
          <a:p>
            <a:pPr>
              <a:buNone/>
            </a:pPr>
            <a:r>
              <a:rPr lang="el-GR" b="1" dirty="0" smtClean="0"/>
              <a:t>Αριθμός </a:t>
            </a:r>
            <a:r>
              <a:rPr lang="el-GR" b="1" dirty="0"/>
              <a:t>παιδιών</a:t>
            </a:r>
            <a:r>
              <a:rPr lang="el-GR" dirty="0"/>
              <a:t>: 15</a:t>
            </a:r>
          </a:p>
          <a:p>
            <a:pPr>
              <a:buNone/>
            </a:pPr>
            <a:r>
              <a:rPr lang="el-GR" b="1" dirty="0"/>
              <a:t>Ηλικία παιδιών</a:t>
            </a:r>
            <a:r>
              <a:rPr lang="el-GR" dirty="0"/>
              <a:t>: 3-4 χρονών</a:t>
            </a:r>
          </a:p>
          <a:p>
            <a:pPr marL="0" indent="0">
              <a:buNone/>
            </a:pPr>
            <a:r>
              <a:rPr lang="el-GR" b="1" dirty="0"/>
              <a:t>Περιγραφή παιχνιδιού</a:t>
            </a:r>
            <a:r>
              <a:rPr lang="el-GR" dirty="0"/>
              <a:t>: Ετοίμασα σε ένα CD με ηχογραφημένη τη δική μου φωνή και την προσθήκη τραγουδιών ένα διαδραστικό παραμύθι. Το παραμύθι περιλάμβανε την ηρωίδα να σκαρφαλώνει, να κάνει </a:t>
            </a:r>
            <a:r>
              <a:rPr lang="el-GR" dirty="0" smtClean="0"/>
              <a:t>κουπί, </a:t>
            </a:r>
            <a:r>
              <a:rPr lang="el-GR" dirty="0"/>
              <a:t>να περπατάει σα γίγαντας και σα νάνος. Όλα αυτα τα κάναμε μαζί με τα παιδιά καθώς η ιστορία εξελισσόταν.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custDataLst>
      <p:tags r:id="rId1"/>
    </p:custDataLst>
    <p:extLst>
      <p:ext uri="{BB962C8B-B14F-4D97-AF65-F5344CB8AC3E}">
        <p14:creationId xmlns:p14="http://schemas.microsoft.com/office/powerpoint/2010/main" val="9460025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n-US" dirty="0" smtClean="0"/>
              <a:t> </a:t>
            </a:r>
            <a:r>
              <a:rPr lang="en-US" sz="2700" dirty="0"/>
              <a:t>(1/2)</a:t>
            </a: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Autofit/>
          </a:bodyPr>
          <a:lstStyle/>
          <a:p>
            <a:pPr marL="0" indent="0">
              <a:spcBef>
                <a:spcPts val="600"/>
              </a:spcBef>
              <a:buNone/>
            </a:pPr>
            <a:r>
              <a:rPr lang="el-GR" b="1" dirty="0"/>
              <a:t>Τομέας Κινητικός </a:t>
            </a:r>
            <a:r>
              <a:rPr lang="el-GR" dirty="0"/>
              <a:t>Χρησιμοποίησαν όλα τα μέρη του σώματος τους για να μιμηθούν κινήσεις. Κινήθηκαν μέσα στο χώρο προσεκτικά και τοποθέτησαν σωστά το σώμα τους μέσα σ' αυτον. Επιπλέον κατάφεραν να το ελέγχουν σωστά ώστε να μιμηθούν τις κινήσεις αλλά και να είναι προσεχτικά για να μη χτυπήσουν.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custDataLst>
      <p:tags r:id="rId1"/>
    </p:custDataLst>
    <p:extLst>
      <p:ext uri="{BB962C8B-B14F-4D97-AF65-F5344CB8AC3E}">
        <p14:creationId xmlns:p14="http://schemas.microsoft.com/office/powerpoint/2010/main" val="4029566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3200" i="1" dirty="0" smtClean="0"/>
              <a:t> </a:t>
            </a:r>
            <a:r>
              <a:rPr lang="el-GR" sz="2700" i="1" dirty="0" smtClean="0"/>
              <a:t>Φοιτήτρια Μάρκου Ηλιάνα</a:t>
            </a:r>
            <a:endParaRPr lang="el-GR" sz="3200" dirty="0"/>
          </a:p>
        </p:txBody>
      </p:sp>
      <p:sp>
        <p:nvSpPr>
          <p:cNvPr id="3" name="Θέση περιεχομένου 2"/>
          <p:cNvSpPr>
            <a:spLocks noGrp="1"/>
          </p:cNvSpPr>
          <p:nvPr>
            <p:ph idx="1"/>
          </p:nvPr>
        </p:nvSpPr>
        <p:spPr/>
        <p:txBody>
          <a:bodyPr>
            <a:noAutofit/>
          </a:bodyPr>
          <a:lstStyle/>
          <a:p>
            <a:pPr marL="0" indent="0">
              <a:spcBef>
                <a:spcPts val="600"/>
              </a:spcBef>
              <a:buNone/>
            </a:pPr>
            <a:r>
              <a:rPr lang="el-GR" sz="2200" b="1" dirty="0" smtClean="0"/>
              <a:t>Τομέας </a:t>
            </a:r>
            <a:r>
              <a:rPr lang="el-GR" sz="2200" b="1" dirty="0"/>
              <a:t>Νοητικός </a:t>
            </a:r>
            <a:r>
              <a:rPr lang="el-GR" sz="2200" dirty="0"/>
              <a:t>Χρησιμοποίησαν τις έννοιες των μεγεθών πολύ μεγαλο και πολύ μικρό (γιγαντας- νανος)  καθώς και τις επιδράσεις που μπορει να έχουν αυτά στο χώρο και το χρόνο γιατι ο γίγαντας διένυε μεγαλες αποστάσεις γρήγορα και το αντιστροφο ο νάνος. Τις έννοιες ψηλά και χαμηλά γιατι σκαρφάλωναν για να  φτάσουν ψηλά και έσκυβαν για να φτάσουν χαμηλά. Επίσης κατάφεραν να εξασκήσουν τη φωτογραφικη τους μνήμη αλλα και να διεγείρουν πολύ τη φαντασία τους ώστε να μπορέσουν να κάνουν εικόνες όλα αυτα  που άκουγαν. Και τέλος κατάφεραν να </a:t>
            </a:r>
            <a:r>
              <a:rPr lang="el-GR" sz="2200" dirty="0" smtClean="0"/>
              <a:t>συγχρονίσουν </a:t>
            </a:r>
            <a:r>
              <a:rPr lang="el-GR" sz="2200" dirty="0"/>
              <a:t>τις τρεις αισθήσεις του μαζι, ακοή αφή και όραση.</a:t>
            </a:r>
          </a:p>
          <a:p>
            <a:pPr marL="0" indent="0">
              <a:spcBef>
                <a:spcPts val="600"/>
              </a:spcBef>
              <a:buNone/>
            </a:pPr>
            <a:r>
              <a:rPr lang="el-GR" sz="2200" b="1" dirty="0" smtClean="0"/>
              <a:t>Τομέας </a:t>
            </a:r>
            <a:r>
              <a:rPr lang="el-GR" sz="2200" b="1" dirty="0"/>
              <a:t>Κοινωνικός </a:t>
            </a:r>
            <a:r>
              <a:rPr lang="el-GR" sz="2200" dirty="0"/>
              <a:t>Τα παιδιά δε μιλούσαν μεταξύ τους για να ακούνε το παραμύθι αλλα λειτούργησαν όλα μαζί σαν ομάδα για ταξιδέψουν μαζί μέσα απο την ιστορία.</a:t>
            </a:r>
          </a:p>
          <a:p>
            <a:pPr marL="0" indent="0">
              <a:spcBef>
                <a:spcPts val="600"/>
              </a:spcBef>
              <a:buNone/>
            </a:pPr>
            <a:r>
              <a:rPr lang="el-GR" sz="2200" b="1" dirty="0" smtClean="0"/>
              <a:t>Τομέας </a:t>
            </a:r>
            <a:r>
              <a:rPr lang="el-GR" sz="2200" b="1" dirty="0"/>
              <a:t>Συναισθηματικός </a:t>
            </a:r>
            <a:r>
              <a:rPr lang="el-GR" sz="2200" dirty="0"/>
              <a:t>Φάνηκε να το διασκεδάζουν, να γελούν και να είναι πρόθυμα να συμμετέχουν!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custDataLst>
      <p:tags r:id="rId1"/>
    </p:custDataLst>
    <p:extLst>
      <p:ext uri="{BB962C8B-B14F-4D97-AF65-F5344CB8AC3E}">
        <p14:creationId xmlns:p14="http://schemas.microsoft.com/office/powerpoint/2010/main" val="12894736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Μάρκου Ηλιάνα</a:t>
            </a:r>
            <a:r>
              <a:rPr lang="el-GR" sz="2700" dirty="0" smtClean="0"/>
              <a:t> </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a:t>Λίγα λόγια για την εμπειρία μο</a:t>
            </a:r>
            <a:r>
              <a:rPr lang="el-GR" dirty="0"/>
              <a:t>υ</a:t>
            </a:r>
          </a:p>
          <a:p>
            <a:pPr algn="ctr">
              <a:spcBef>
                <a:spcPts val="600"/>
              </a:spcBef>
              <a:buNone/>
            </a:pPr>
            <a:r>
              <a:rPr lang="el-GR" dirty="0"/>
              <a:t>Ήταν μια υπέροχη εμπειρία για μένα. Συνεργάστηκα </a:t>
            </a:r>
            <a:r>
              <a:rPr lang="el-GR" dirty="0" smtClean="0"/>
              <a:t>πολύ </a:t>
            </a:r>
            <a:r>
              <a:rPr lang="el-GR" dirty="0"/>
              <a:t>όμορφα και με τα παιδιά αλλά και με τις </a:t>
            </a:r>
            <a:r>
              <a:rPr lang="el-GR" dirty="0" smtClean="0"/>
              <a:t>παιδαγωγούς </a:t>
            </a:r>
            <a:r>
              <a:rPr lang="el-GR" dirty="0"/>
              <a:t>που μου έδωσαν τη δυνατότητα να </a:t>
            </a:r>
            <a:r>
              <a:rPr lang="el-GR" dirty="0" smtClean="0"/>
              <a:t>δοκιμάσω </a:t>
            </a:r>
            <a:r>
              <a:rPr lang="el-GR" dirty="0"/>
              <a:t>και να πειραματιστώ με καινούριες ιδέες. </a:t>
            </a:r>
            <a:endParaRPr lang="en-US" dirty="0" smtClean="0"/>
          </a:p>
          <a:p>
            <a:pPr algn="ctr">
              <a:spcBef>
                <a:spcPts val="600"/>
              </a:spcBef>
              <a:buNone/>
            </a:pPr>
            <a:r>
              <a:rPr lang="el-GR" dirty="0" smtClean="0"/>
              <a:t>Το κάθε </a:t>
            </a:r>
            <a:r>
              <a:rPr lang="el-GR" dirty="0"/>
              <a:t>παιδί ξεχωριστά με τη δικη του μοναδικότητα μου </a:t>
            </a:r>
            <a:r>
              <a:rPr lang="el-GR" dirty="0" smtClean="0"/>
              <a:t>έδωσε </a:t>
            </a:r>
            <a:r>
              <a:rPr lang="el-GR" dirty="0"/>
              <a:t>πολλές εμπειρίες και σκέψεις οι οποίες </a:t>
            </a:r>
            <a:r>
              <a:rPr lang="el-GR" dirty="0" smtClean="0"/>
              <a:t>συμβάλουν στη </a:t>
            </a:r>
            <a:r>
              <a:rPr lang="el-GR" dirty="0"/>
              <a:t>διαμόρφωση της παιδαγωγικής μου πορείας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custDataLst>
      <p:tags r:id="rId1"/>
    </p:custDataLst>
    <p:extLst>
      <p:ext uri="{BB962C8B-B14F-4D97-AF65-F5344CB8AC3E}">
        <p14:creationId xmlns:p14="http://schemas.microsoft.com/office/powerpoint/2010/main" val="34863057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4</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a:t>
            </a:r>
            <a:r>
              <a:rPr lang="en-US" b="1" dirty="0" smtClean="0"/>
              <a:t> </a:t>
            </a:r>
            <a:r>
              <a:rPr lang="el-GR" dirty="0" smtClean="0"/>
              <a:t>Τζελέπη Άννα</a:t>
            </a:r>
          </a:p>
          <a:p>
            <a:pPr algn="ctr">
              <a:buNone/>
            </a:pPr>
            <a:r>
              <a:rPr lang="el-GR" b="1" dirty="0" smtClean="0"/>
              <a:t>Αριθμός Μητρώου: </a:t>
            </a:r>
            <a:r>
              <a:rPr lang="el-GR" dirty="0" smtClean="0"/>
              <a:t>12011</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Tree>
    <p:custDataLst>
      <p:tags r:id="rId1"/>
    </p:custDataLst>
    <p:extLst>
      <p:ext uri="{BB962C8B-B14F-4D97-AF65-F5344CB8AC3E}">
        <p14:creationId xmlns:p14="http://schemas.microsoft.com/office/powerpoint/2010/main" val="2919881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2700" i="1" dirty="0" smtClean="0"/>
              <a:t>Φοιτήτρια Τζελέπη Άννα</a:t>
            </a:r>
            <a:endParaRPr lang="el-GR" sz="3200" i="1"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Παιχνίδι Άσκησης</a:t>
            </a:r>
            <a:endParaRPr lang="el-GR" b="1" i="1" dirty="0" smtClean="0">
              <a:solidFill>
                <a:schemeClr val="tx2"/>
              </a:solidFill>
            </a:endParaRPr>
          </a:p>
          <a:p>
            <a:pPr>
              <a:buNone/>
            </a:pPr>
            <a:r>
              <a:rPr lang="el-GR" b="1" dirty="0" smtClean="0"/>
              <a:t>Αριθμός παιδιών</a:t>
            </a:r>
            <a:r>
              <a:rPr lang="el-GR" dirty="0" smtClean="0"/>
              <a:t>: 23</a:t>
            </a:r>
          </a:p>
          <a:p>
            <a:pPr>
              <a:buNone/>
            </a:pPr>
            <a:r>
              <a:rPr lang="el-GR" b="1" dirty="0" smtClean="0"/>
              <a:t>Ηλικία παιδιών</a:t>
            </a:r>
            <a:r>
              <a:rPr lang="el-GR" dirty="0" smtClean="0"/>
              <a:t>: 3;6- 4</a:t>
            </a:r>
          </a:p>
          <a:p>
            <a:pPr marL="0" indent="0">
              <a:buNone/>
            </a:pPr>
            <a:r>
              <a:rPr lang="el-GR" b="1" dirty="0" smtClean="0"/>
              <a:t>Περιγραφή παιχνιδιού</a:t>
            </a:r>
            <a:r>
              <a:rPr lang="el-GR" dirty="0" smtClean="0"/>
              <a:t>: Ζωγραφική: Τα παιδιά κάθονται στα τραπέζια της τάξης και μοιράζεται στο καθένα το ατομικό του τετράδιο με τις ζωγραφιές, καθώς και μια </a:t>
            </a:r>
            <a:r>
              <a:rPr lang="el-GR" dirty="0" err="1" smtClean="0"/>
              <a:t>ξυλομπογιά</a:t>
            </a:r>
            <a:r>
              <a:rPr lang="el-GR" dirty="0" smtClean="0"/>
              <a:t> κόκκινη. Η παιδαγωγός τους προτρέπει να ανοίξουν τα τετράδια στη σελίδα με το μήλο. Αφού τα ρωτά τι χρώμα έχει το μήλο και τους παρουσιάζει τα βασικά χαρακτηριστικά του (είναι κόκκινο, έχει ένα κοτσάνι με δύο φύλλα στην κορυφή), ξεκινούν να το χρωματίζουν.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custDataLst>
      <p:tags r:id="rId1"/>
    </p:custDataLst>
    <p:extLst>
      <p:ext uri="{BB962C8B-B14F-4D97-AF65-F5344CB8AC3E}">
        <p14:creationId xmlns:p14="http://schemas.microsoft.com/office/powerpoint/2010/main" val="32362266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2700" i="1" dirty="0" smtClean="0"/>
              <a:t>Φοιτήτρια Τζελέπη Άννα</a:t>
            </a:r>
            <a:endParaRPr lang="el-GR" sz="3200" i="1"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Παιχνίδι Άσκησης</a:t>
            </a:r>
            <a:endParaRPr lang="el-GR" b="1" i="1" dirty="0" smtClean="0">
              <a:solidFill>
                <a:schemeClr val="tx2"/>
              </a:solidFill>
            </a:endParaRPr>
          </a:p>
          <a:p>
            <a:pPr marL="0" indent="0">
              <a:buNone/>
            </a:pPr>
            <a:r>
              <a:rPr lang="el-GR" b="1" dirty="0" smtClean="0"/>
              <a:t>Περιγραφή παιχνιδιού </a:t>
            </a:r>
            <a:r>
              <a:rPr lang="el-GR" dirty="0" smtClean="0"/>
              <a:t>(συνέχεια): </a:t>
            </a:r>
          </a:p>
          <a:p>
            <a:pPr marL="0" indent="0">
              <a:buNone/>
            </a:pPr>
            <a:r>
              <a:rPr lang="el-GR" dirty="0" smtClean="0"/>
              <a:t>Στη συνέχεια, τα νήπια χρωματίζουν με κόκκινη </a:t>
            </a:r>
            <a:r>
              <a:rPr lang="el-GR" dirty="0" err="1" smtClean="0"/>
              <a:t>ξυλομπογιά</a:t>
            </a:r>
            <a:r>
              <a:rPr lang="el-GR" dirty="0" smtClean="0"/>
              <a:t> ένα πυροσβεστικό όχημα, ένα μπαλόνι, μια φράουλα και δύο κεράσια. Όσα τελειώνουν, περιμένουν στην καρέκλα τους, ώσπου να τα φωνάξει η παιδαγωγός, για να τους χρωματίσει με κόκκινη </a:t>
            </a:r>
            <a:r>
              <a:rPr lang="el-GR" dirty="0" err="1" smtClean="0"/>
              <a:t>δαχτυλομπογιά</a:t>
            </a:r>
            <a:r>
              <a:rPr lang="el-GR" dirty="0" smtClean="0"/>
              <a:t> την παλάμη και να αφήσουν το αποτύπωμά της στο χαρτί.</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custDataLst>
      <p:tags r:id="rId1"/>
    </p:custDataLst>
    <p:extLst>
      <p:ext uri="{BB962C8B-B14F-4D97-AF65-F5344CB8AC3E}">
        <p14:creationId xmlns:p14="http://schemas.microsoft.com/office/powerpoint/2010/main" val="12319088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b="1" dirty="0" smtClean="0"/>
              <a:t> </a:t>
            </a:r>
            <a:r>
              <a:rPr lang="el-GR" dirty="0" smtClean="0"/>
              <a:t>Εξάσκηση λεπτών χειρισμών. Περιορισμός κίνησης χεριού μέσα στο περίγραμμα.</a:t>
            </a:r>
          </a:p>
          <a:p>
            <a:pPr marL="0" indent="0">
              <a:buNone/>
            </a:pPr>
            <a:r>
              <a:rPr lang="el-GR" b="1" dirty="0" smtClean="0"/>
              <a:t>Τομέας Νοητικός</a:t>
            </a:r>
            <a:r>
              <a:rPr lang="en-US" dirty="0" smtClean="0"/>
              <a:t>:</a:t>
            </a:r>
            <a:r>
              <a:rPr lang="el-GR" b="1" dirty="0" smtClean="0"/>
              <a:t> </a:t>
            </a:r>
            <a:r>
              <a:rPr lang="el-GR" dirty="0" smtClean="0"/>
              <a:t>Μαθαίνει το χρώμα κόκκινο με το όνομα του και να το ξεχωρίζει. Το συσχετίζει με αντικείμενα της καθημερινότητάς του. Εξασκείται η μνήμη και η συγκέντρωση του (το μήλο είναι κόκκινο).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spTree>
    <p:custDataLst>
      <p:tags r:id="rId1"/>
    </p:custDataLst>
    <p:extLst>
      <p:ext uri="{BB962C8B-B14F-4D97-AF65-F5344CB8AC3E}">
        <p14:creationId xmlns:p14="http://schemas.microsoft.com/office/powerpoint/2010/main" val="27358306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b="1" dirty="0" smtClean="0"/>
              <a:t> </a:t>
            </a:r>
            <a:r>
              <a:rPr lang="el-GR" dirty="0" smtClean="0"/>
              <a:t>Αναπτύσσεται η επικοινωνία, καθώς εξιστορούν γεγονότα, πραγματικά ή φανταστικά (χθες η μαμά αγόρασε μήλα). Το ένα βοηθά το άλλο, γεγονός που συμβάλλει στην κοινωνικοποίηση. Μαθαίνουν να σέβονται τους υπόλοιπους, καθώς περιορίζονται στο χαρτί τους.</a:t>
            </a:r>
          </a:p>
          <a:p>
            <a:pPr marL="0" indent="0">
              <a:buNone/>
            </a:pPr>
            <a:r>
              <a:rPr lang="el-GR" b="1" dirty="0" smtClean="0"/>
              <a:t>Τομέας Συναισθηματικός</a:t>
            </a:r>
            <a:r>
              <a:rPr lang="en-US" dirty="0" smtClean="0"/>
              <a:t>:</a:t>
            </a:r>
            <a:r>
              <a:rPr lang="el-GR" b="1" dirty="0" smtClean="0"/>
              <a:t> </a:t>
            </a:r>
            <a:r>
              <a:rPr lang="el-GR" dirty="0" smtClean="0"/>
              <a:t>Συναισθηματική ολοκλήρωση, μέσω της χαλάρωσης και της διασκέδασης. Αποτυπώνουν τα συναισθήματα τους στο χαρτί με αποτέλεσμα να αποφορτίζονται από την ένταση.</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Tree>
    <p:custDataLst>
      <p:tags r:id="rId1"/>
    </p:custDataLst>
    <p:extLst>
      <p:ext uri="{BB962C8B-B14F-4D97-AF65-F5344CB8AC3E}">
        <p14:creationId xmlns:p14="http://schemas.microsoft.com/office/powerpoint/2010/main" val="29040714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marL="0" indent="0">
              <a:buNone/>
            </a:pPr>
            <a:r>
              <a:rPr lang="el-GR" b="1" dirty="0" smtClean="0"/>
              <a:t>Αριθμός παιδιών</a:t>
            </a:r>
            <a:r>
              <a:rPr lang="el-GR" dirty="0" smtClean="0"/>
              <a:t>: 3</a:t>
            </a:r>
          </a:p>
          <a:p>
            <a:pPr marL="0" indent="0">
              <a:buNone/>
            </a:pPr>
            <a:r>
              <a:rPr lang="el-GR" b="1" dirty="0" smtClean="0"/>
              <a:t>Ηλικία παιδιών</a:t>
            </a:r>
            <a:r>
              <a:rPr lang="el-GR" dirty="0" smtClean="0"/>
              <a:t>: 3;6</a:t>
            </a:r>
          </a:p>
          <a:p>
            <a:pPr marL="0" indent="0">
              <a:buNone/>
            </a:pPr>
            <a:r>
              <a:rPr lang="el-GR" b="1" dirty="0" smtClean="0"/>
              <a:t>Περιγραφή παιχνιδιού</a:t>
            </a:r>
            <a:r>
              <a:rPr lang="el-GR" dirty="0" smtClean="0"/>
              <a:t>: Τρία αγόρια, βρίσκουν ένα σημείο της τάξης, στο οποίο λείπουν 3 πλακάκια στο πάτωμα. Αποφασίζουν να παίξουν εκεί ως εξής: θα στέκονται σε ένα συγκεκριμένο πλακάκι και θα προσπαθούν να πηδήξουν στο σημείο όπου λείπουν τα πλακάκια. Στην αρχή, το σημείο από το οποίο στέκονται απέχει ένα πλακάκι από εκεί που πρέπει να πηδήξουν.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a:solidFill>
                <a:prstClr val="black"/>
              </a:solidFill>
            </a:endParaRPr>
          </a:p>
        </p:txBody>
      </p:sp>
    </p:spTree>
    <p:custDataLst>
      <p:tags r:id="rId1"/>
    </p:custDataLst>
    <p:extLst>
      <p:ext uri="{BB962C8B-B14F-4D97-AF65-F5344CB8AC3E}">
        <p14:creationId xmlns:p14="http://schemas.microsoft.com/office/powerpoint/2010/main" val="1273708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Χριστοπούλου Αικατερίνη</a:t>
            </a:r>
            <a:endParaRPr lang="el-GR" sz="3200" dirty="0"/>
          </a:p>
        </p:txBody>
      </p:sp>
      <p:sp>
        <p:nvSpPr>
          <p:cNvPr id="3" name="Content Placeholder 2"/>
          <p:cNvSpPr>
            <a:spLocks noGrp="1"/>
          </p:cNvSpPr>
          <p:nvPr>
            <p:ph idx="1"/>
          </p:nvPr>
        </p:nvSpPr>
        <p:spPr/>
        <p:txBody>
          <a:bodyPr/>
          <a:lstStyle/>
          <a:p>
            <a:pPr marL="0" indent="0">
              <a:buNone/>
            </a:pPr>
            <a:r>
              <a:rPr lang="el-GR" dirty="0">
                <a:solidFill>
                  <a:schemeClr val="tx2"/>
                </a:solidFill>
              </a:rPr>
              <a:t>			</a:t>
            </a:r>
            <a:r>
              <a:rPr lang="el-GR" b="1" dirty="0">
                <a:solidFill>
                  <a:schemeClr val="tx2"/>
                </a:solidFill>
              </a:rPr>
              <a:t>Παιχνίδι Κανόνων</a:t>
            </a:r>
          </a:p>
          <a:p>
            <a:pPr marL="0" indent="0" algn="just">
              <a:buNone/>
            </a:pPr>
            <a:r>
              <a:rPr lang="el-GR" b="1" dirty="0" smtClean="0"/>
              <a:t>Αριθμός </a:t>
            </a:r>
            <a:r>
              <a:rPr lang="el-GR" b="1" dirty="0"/>
              <a:t>παιδιών</a:t>
            </a:r>
            <a:r>
              <a:rPr lang="el-GR" dirty="0"/>
              <a:t>: 2</a:t>
            </a:r>
          </a:p>
          <a:p>
            <a:pPr marL="0" indent="0" algn="just">
              <a:buNone/>
            </a:pPr>
            <a:r>
              <a:rPr lang="el-GR" b="1" dirty="0"/>
              <a:t>Ηλικία παιδιών</a:t>
            </a:r>
            <a:r>
              <a:rPr lang="el-GR" dirty="0"/>
              <a:t>: 4-5</a:t>
            </a:r>
          </a:p>
          <a:p>
            <a:pPr marL="0" indent="0" algn="just">
              <a:buNone/>
            </a:pPr>
            <a:r>
              <a:rPr lang="el-GR" b="1" dirty="0"/>
              <a:t>Περιγραφή παιχνιδιού</a:t>
            </a:r>
            <a:r>
              <a:rPr lang="el-GR" dirty="0"/>
              <a:t>:  Η Κ.(4) με τον Λ.(5) έφτιαξαν δύο πάζλ.</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custDataLst>
      <p:tags r:id="rId1"/>
    </p:custDataLst>
    <p:extLst>
      <p:ext uri="{BB962C8B-B14F-4D97-AF65-F5344CB8AC3E}">
        <p14:creationId xmlns:p14="http://schemas.microsoft.com/office/powerpoint/2010/main" val="33623202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marL="0" indent="0">
              <a:buNone/>
            </a:pPr>
            <a:r>
              <a:rPr lang="el-GR" b="1" dirty="0" smtClean="0"/>
              <a:t>Περιγραφή παιχνιδιού</a:t>
            </a:r>
            <a:r>
              <a:rPr lang="el-GR" dirty="0" smtClean="0"/>
              <a:t>: </a:t>
            </a:r>
            <a:endParaRPr lang="en-US" dirty="0" smtClean="0"/>
          </a:p>
          <a:p>
            <a:pPr marL="0" indent="0">
              <a:buNone/>
            </a:pPr>
            <a:r>
              <a:rPr lang="el-GR" dirty="0" smtClean="0"/>
              <a:t>Ξεκινά ο πρώτος και οι άλλοι δύο τον παρατηρούν. Τα καταφέρνει και έπειτα ακολουθούν οι άλλοι δύο. Μετά από επανάληψη δύο γύρων ο καθένας, αποφασίζουν να στέκονται σε ένα πλακάκι πίσω από εκείνο που στέκονταν έως τότε, ώστε να αυξηθεί το επίπεδο δυσκολίας. Έτσι, μεσολαβούν δύο πλακάκια από το σημείο που στέκονται έως αυτό που πρέπει να πηδήξουν. Όποιο παιδί δεν τα καταφέρει αποχωρεί από το παιχνίδι. </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spTree>
    <p:custDataLst>
      <p:tags r:id="rId1"/>
    </p:custDataLst>
    <p:extLst>
      <p:ext uri="{BB962C8B-B14F-4D97-AF65-F5344CB8AC3E}">
        <p14:creationId xmlns:p14="http://schemas.microsoft.com/office/powerpoint/2010/main" val="42774925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dirty="0" smtClean="0"/>
              <a:t>  Δυναμώνουν όλο τους το σώμα και κυρίως τους μυς των ποδιών τους. Τα παροτρύνει να ελέγχουν το σώμα τους σχετικά με τον χώρο που τα περιβάλλει.</a:t>
            </a:r>
          </a:p>
          <a:p>
            <a:pPr marL="0" indent="0">
              <a:buNone/>
            </a:pPr>
            <a:r>
              <a:rPr lang="el-GR" b="1" dirty="0" smtClean="0"/>
              <a:t>Τομέας Νοητικός</a:t>
            </a:r>
            <a:r>
              <a:rPr lang="en-US" dirty="0" smtClean="0"/>
              <a:t>:</a:t>
            </a:r>
            <a:r>
              <a:rPr lang="el-GR" dirty="0" smtClean="0"/>
              <a:t> Προβαίνουν σε νοητική διαδικασία, ώστε να παίξουν το παιχνίδι με συγκεκριμένους κανόνες. Αρχίζουν να κατανοούν την έννοια του χώρου, αφού στην πορεία του παιχνιδιού η απόσταση μεταξύ των σημείων αυξάνεται, ώστε να αυξηθεί και η δυσκολία. Πραγματοποιείται δηλαδή συσχέτιση απόστασης και δυσκολίας.  Τέλος, αντιλαμβάνονται και την έννοια του χρόνου, καθώς ο καθένας παίζει από δύο φορές κάθε φορά που αλλάζει η απόσταση. </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a:solidFill>
                <a:prstClr val="black"/>
              </a:solidFill>
            </a:endParaRPr>
          </a:p>
        </p:txBody>
      </p:sp>
    </p:spTree>
    <p:custDataLst>
      <p:tags r:id="rId1"/>
    </p:custDataLst>
    <p:extLst>
      <p:ext uri="{BB962C8B-B14F-4D97-AF65-F5344CB8AC3E}">
        <p14:creationId xmlns:p14="http://schemas.microsoft.com/office/powerpoint/2010/main" val="20333359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dirty="0" smtClean="0"/>
              <a:t> Συζητούν μεταξύ τους, επικοινωνούν, ώστε να βγάλουν κοινούς κανόνες για το παιχνίδι τους. Επομένως, κοινωνικοποιούνται. Αναπτύσσεται ο σεβασμός προς τον άλλο, αφού ακούν τις απόψεις όλων των παιδιών που πρόκειται να πάρουν μέρος στο παιχνίδι. Παίζουν για να περάσουν καλά και όχι για να κερδίσουν, γεγονός που καλλιεργεί από μικρή ηλικία την ομαδικότητα.</a:t>
            </a:r>
          </a:p>
          <a:p>
            <a:pPr marL="0" indent="0">
              <a:buNone/>
            </a:pPr>
            <a:r>
              <a:rPr lang="el-GR" b="1" dirty="0" smtClean="0"/>
              <a:t>Τομέας Συναισθηματικός</a:t>
            </a:r>
            <a:r>
              <a:rPr lang="en-US" dirty="0" smtClean="0"/>
              <a:t>:</a:t>
            </a:r>
            <a:r>
              <a:rPr lang="el-GR" dirty="0" smtClean="0"/>
              <a:t> Εξωτερίκευση της έντασης. Αίσθηση ικανοποίησης για τον εαυτό τους, καθώς θέτουν μόνα τους του κανόνες, γεγονός που αυξάνει την αυτοπεποίθηση τους.</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spTree>
    <p:custDataLst>
      <p:tags r:id="rId1"/>
    </p:custDataLst>
    <p:extLst>
      <p:ext uri="{BB962C8B-B14F-4D97-AF65-F5344CB8AC3E}">
        <p14:creationId xmlns:p14="http://schemas.microsoft.com/office/powerpoint/2010/main" val="20099480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a:buNone/>
            </a:pPr>
            <a:r>
              <a:rPr lang="el-GR" b="1" dirty="0" smtClean="0"/>
              <a:t>Αριθμός παιδιών</a:t>
            </a:r>
            <a:r>
              <a:rPr lang="el-GR" dirty="0" smtClean="0"/>
              <a:t>: 4</a:t>
            </a:r>
          </a:p>
          <a:p>
            <a:pPr>
              <a:buNone/>
            </a:pPr>
            <a:r>
              <a:rPr lang="el-GR" b="1" dirty="0" smtClean="0"/>
              <a:t>Ηλικία παιδιών</a:t>
            </a:r>
            <a:r>
              <a:rPr lang="el-GR" dirty="0" smtClean="0"/>
              <a:t>: 3;6 - 4</a:t>
            </a:r>
          </a:p>
          <a:p>
            <a:pPr marL="0" indent="0">
              <a:buNone/>
            </a:pPr>
            <a:r>
              <a:rPr lang="el-GR" b="1" dirty="0" smtClean="0"/>
              <a:t>Περιγραφή παιχνιδιού</a:t>
            </a:r>
            <a:r>
              <a:rPr lang="el-GR" dirty="0" smtClean="0"/>
              <a:t>: Τρένο: Τα νήπια σχηματίζουν γραμμή, το ένα πίσω απ’ το άλλο, πιάνονται από τη μέση του μπροστινού τους και μετακινούνται μέσα στην τάξη. Το νήπιο που είναι πρώτο στη γραμμή, κρατά ένα πλαστικό πιάτο, που το χρησιμοποιεί ως τιμόνι και κατευθύνει τους υπόλοιπους.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a:solidFill>
                <a:prstClr val="black"/>
              </a:solidFill>
            </a:endParaRPr>
          </a:p>
        </p:txBody>
      </p:sp>
    </p:spTree>
    <p:custDataLst>
      <p:tags r:id="rId1"/>
    </p:custDataLst>
    <p:extLst>
      <p:ext uri="{BB962C8B-B14F-4D97-AF65-F5344CB8AC3E}">
        <p14:creationId xmlns:p14="http://schemas.microsoft.com/office/powerpoint/2010/main" val="19736791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marL="0" indent="0">
              <a:buNone/>
            </a:pPr>
            <a:r>
              <a:rPr lang="el-GR" b="1" dirty="0" smtClean="0"/>
              <a:t>Περιγραφή παιχνιδιού</a:t>
            </a:r>
            <a:r>
              <a:rPr lang="en-US" b="1" dirty="0" smtClean="0"/>
              <a:t> </a:t>
            </a:r>
            <a:r>
              <a:rPr lang="en-US" dirty="0" smtClean="0"/>
              <a:t>(</a:t>
            </a:r>
            <a:r>
              <a:rPr lang="el-GR" dirty="0" smtClean="0"/>
              <a:t>συνέχεια): </a:t>
            </a:r>
            <a:endParaRPr lang="en-US" dirty="0" smtClean="0"/>
          </a:p>
          <a:p>
            <a:pPr marL="0" indent="0">
              <a:buNone/>
            </a:pPr>
            <a:r>
              <a:rPr lang="el-GR" dirty="0" smtClean="0"/>
              <a:t>Και τα τέσσερα παιδιά λένε ‘’</a:t>
            </a:r>
            <a:r>
              <a:rPr lang="el-GR" dirty="0" err="1" smtClean="0"/>
              <a:t>τσαφ</a:t>
            </a:r>
            <a:r>
              <a:rPr lang="el-GR" dirty="0" smtClean="0"/>
              <a:t> </a:t>
            </a:r>
            <a:r>
              <a:rPr lang="el-GR" dirty="0" err="1" smtClean="0"/>
              <a:t>τσουφ</a:t>
            </a:r>
            <a:r>
              <a:rPr lang="el-GR" dirty="0" smtClean="0"/>
              <a:t>, </a:t>
            </a:r>
            <a:r>
              <a:rPr lang="el-GR" dirty="0" err="1" smtClean="0"/>
              <a:t>τσαφ</a:t>
            </a:r>
            <a:r>
              <a:rPr lang="el-GR" dirty="0" smtClean="0"/>
              <a:t> </a:t>
            </a:r>
            <a:r>
              <a:rPr lang="el-GR" dirty="0" err="1" smtClean="0"/>
              <a:t>τσουφ</a:t>
            </a:r>
            <a:r>
              <a:rPr lang="el-GR" dirty="0" smtClean="0"/>
              <a:t>’’. Περνούν το τρένο ανάμεσα από τις καρέκλες και κάνουν στάση μπροστά από την πόρτα. Εκεί αλλάζουν οδηγό, ο πρώτος πηγαίνει στο τέλος και τώρα οδηγός είναι ο δεύτερος. Με αυτόν τον τρόπο όλα τα παιδιά περνούν από τον ρόλο του οδηγού.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a:solidFill>
                <a:prstClr val="black"/>
              </a:solidFill>
            </a:endParaRPr>
          </a:p>
        </p:txBody>
      </p:sp>
    </p:spTree>
    <p:custDataLst>
      <p:tags r:id="rId1"/>
    </p:custDataLst>
    <p:extLst>
      <p:ext uri="{BB962C8B-B14F-4D97-AF65-F5344CB8AC3E}">
        <p14:creationId xmlns:p14="http://schemas.microsoft.com/office/powerpoint/2010/main" val="37232262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Autofit/>
          </a:bodyPr>
          <a:lstStyle/>
          <a:p>
            <a:pPr marL="0" indent="0">
              <a:spcBef>
                <a:spcPts val="600"/>
              </a:spcBef>
              <a:spcAft>
                <a:spcPts val="600"/>
              </a:spcAft>
              <a:buNone/>
            </a:pPr>
            <a:r>
              <a:rPr lang="el-GR" b="1" dirty="0" smtClean="0"/>
              <a:t>Τομέας Κινητικός</a:t>
            </a:r>
            <a:r>
              <a:rPr lang="en-US" dirty="0" smtClean="0"/>
              <a:t>:</a:t>
            </a:r>
            <a:r>
              <a:rPr lang="el-GR" b="1" dirty="0" smtClean="0"/>
              <a:t> </a:t>
            </a:r>
            <a:r>
              <a:rPr lang="el-GR" dirty="0" smtClean="0"/>
              <a:t>Κινούνται σε όλο τον χώρο με αποτέλεσμα να </a:t>
            </a:r>
            <a:r>
              <a:rPr lang="el-GR" dirty="0" err="1" smtClean="0"/>
              <a:t>αιματώνονται</a:t>
            </a:r>
            <a:r>
              <a:rPr lang="el-GR" dirty="0" smtClean="0"/>
              <a:t> όλα τα μέρη του σώματος. Ελέγχουν το σώμα τους και να εναρμονίζονται με τις κινήσεις των άλλων παιδιών, ώστε να μην ‘’τρακάρουν’’ το τρένο τους στα τραπέζια της τάξης.</a:t>
            </a:r>
          </a:p>
          <a:p>
            <a:pPr marL="0" indent="0">
              <a:spcBef>
                <a:spcPts val="600"/>
              </a:spcBef>
              <a:spcAft>
                <a:spcPts val="600"/>
              </a:spcAft>
              <a:buNone/>
            </a:pPr>
            <a:r>
              <a:rPr lang="el-GR" b="1" dirty="0" smtClean="0"/>
              <a:t>Τομέας Νοητικός</a:t>
            </a:r>
            <a:r>
              <a:rPr lang="en-US" dirty="0" smtClean="0"/>
              <a:t>:</a:t>
            </a:r>
            <a:r>
              <a:rPr lang="el-GR" b="1" dirty="0" smtClean="0"/>
              <a:t> </a:t>
            </a:r>
            <a:r>
              <a:rPr lang="el-GR" dirty="0" smtClean="0"/>
              <a:t>Χρησιμοποιούν  το μυαλό τους για να φανταστούν με ποιό τρόπο θα μπορέσουν να φτιάξουν ένα τρένο χρησιμοποιώντας το σώμα τους. Προσπαθούν το αποτέλεσμα να έχει όσο το δυνατόν περισσότερα στοιχεία από την πραγματικότητα, επομένως πραγματοποιείται συσχέτιση του πραγματικού κόσμου με το συμβολικό παιχνίδι των παιδιών.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spTree>
    <p:custDataLst>
      <p:tags r:id="rId1"/>
    </p:custDataLst>
    <p:extLst>
      <p:ext uri="{BB962C8B-B14F-4D97-AF65-F5344CB8AC3E}">
        <p14:creationId xmlns:p14="http://schemas.microsoft.com/office/powerpoint/2010/main" val="7664134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Autofit/>
          </a:bodyPr>
          <a:lstStyle/>
          <a:p>
            <a:pPr marL="0" indent="0">
              <a:spcBef>
                <a:spcPts val="600"/>
              </a:spcBef>
              <a:buNone/>
            </a:pPr>
            <a:r>
              <a:rPr lang="el-GR" sz="2300" b="1" dirty="0" smtClean="0"/>
              <a:t>Τομέας Κοινωνικός</a:t>
            </a:r>
            <a:r>
              <a:rPr lang="en-US" sz="2300" dirty="0" smtClean="0"/>
              <a:t>:</a:t>
            </a:r>
            <a:r>
              <a:rPr lang="el-GR" sz="2300" dirty="0" smtClean="0"/>
              <a:t> Μαθαίνουν να συνεργάζονται, Αποφασίζουν όλα μαζί για το ποιός θα βρίσκεται πρώτος και ποιός δεύτερος, για το πώς θα σχηματίσουν το τρένο τους, για το αντικείμενο που θα είναι το τιμόνι (το πιάτο), αλλά και με ποιό τρόπο θα περάσουν όλοι από όλες τις θέσεις (στις στάσεις του τρένου, ο πρώτος θα πηγαίνει στο τέλος και οδηγός θα γίνεται ο δεύτερος). Το γεγονός αυτό συμβάλλει στην κοινωνικοποίηση των παιδιών.</a:t>
            </a:r>
          </a:p>
          <a:p>
            <a:pPr marL="0" indent="0">
              <a:spcBef>
                <a:spcPts val="600"/>
              </a:spcBef>
              <a:buNone/>
            </a:pPr>
            <a:r>
              <a:rPr lang="el-GR" sz="2300" b="1" dirty="0" smtClean="0"/>
              <a:t>Τομέας Συναισθηματικός</a:t>
            </a:r>
            <a:r>
              <a:rPr lang="en-US" sz="2300" dirty="0" smtClean="0"/>
              <a:t>:</a:t>
            </a:r>
            <a:r>
              <a:rPr lang="el-GR" sz="2300" dirty="0" smtClean="0"/>
              <a:t> Αποτελεί γι’ αυτά ώρα αποφόρτισης από την ένταση όλης της ημέρας, καθώς παίζουν με ένα δικό τους τρόπο, χωρίς κάποιος ενήλικας να τους υποδεικνύει τι πρέπει να κάνουν. Παίζουν με το τρένο που πολύ πιθανόν να θυμίζει σε κάποιο από αυτά ένα ταξίδι που έκαναν κάποτε με τους γονείς τους. Έτσι τα παιδιά να βρίσκουν τρόπους μέσα από το παιχνίδι, να έρχονται σε επαφή με την οικογένεια όσο βρίσκονται στον παιδικό σταθμό.</a:t>
            </a:r>
          </a:p>
          <a:p>
            <a:pPr>
              <a:spcBef>
                <a:spcPts val="600"/>
              </a:spcBef>
              <a:buNone/>
            </a:pP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Tree>
    <p:custDataLst>
      <p:tags r:id="rId1"/>
    </p:custDataLst>
    <p:extLst>
      <p:ext uri="{BB962C8B-B14F-4D97-AF65-F5344CB8AC3E}">
        <p14:creationId xmlns:p14="http://schemas.microsoft.com/office/powerpoint/2010/main" val="35372126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Αριθμός παιδιών</a:t>
            </a:r>
            <a:r>
              <a:rPr lang="el-GR" dirty="0" smtClean="0"/>
              <a:t>: 3</a:t>
            </a:r>
          </a:p>
          <a:p>
            <a:pPr>
              <a:buNone/>
            </a:pPr>
            <a:r>
              <a:rPr lang="el-GR" b="1" dirty="0" smtClean="0"/>
              <a:t>Ηλικία παιδιών</a:t>
            </a:r>
            <a:r>
              <a:rPr lang="el-GR" dirty="0" smtClean="0"/>
              <a:t>: 4</a:t>
            </a:r>
          </a:p>
          <a:p>
            <a:pPr marL="0" indent="0">
              <a:buNone/>
            </a:pPr>
            <a:r>
              <a:rPr lang="el-GR" b="1" dirty="0" smtClean="0"/>
              <a:t>Περιγραφή παιχνιδιού</a:t>
            </a:r>
            <a:r>
              <a:rPr lang="el-GR" dirty="0" smtClean="0"/>
              <a:t>: Τουβλάκια: Τρία αγόρια κάθονται στο πάτωμα της τάξης και παίζουν με τουβλάκια. Διαλέγουν τα μεγαλύτερα και τα τοποθετούν στη βάση, ενώ τα μικρότερα τα τοποθετούν από πάνω.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custDataLst>
      <p:tags r:id="rId1"/>
    </p:custDataLst>
    <p:extLst>
      <p:ext uri="{BB962C8B-B14F-4D97-AF65-F5344CB8AC3E}">
        <p14:creationId xmlns:p14="http://schemas.microsoft.com/office/powerpoint/2010/main" val="17077310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Περιγραφή παιχνιδιού</a:t>
            </a:r>
            <a:r>
              <a:rPr lang="en-US" b="1" dirty="0" smtClean="0"/>
              <a:t> </a:t>
            </a:r>
            <a:r>
              <a:rPr lang="en-US" dirty="0" smtClean="0"/>
              <a:t>(</a:t>
            </a:r>
            <a:r>
              <a:rPr lang="el-GR" dirty="0" smtClean="0"/>
              <a:t>συνέχεια): </a:t>
            </a:r>
            <a:endParaRPr lang="en-US" dirty="0" smtClean="0"/>
          </a:p>
          <a:p>
            <a:pPr marL="0" indent="0">
              <a:buNone/>
            </a:pPr>
            <a:r>
              <a:rPr lang="el-GR" dirty="0" smtClean="0"/>
              <a:t>Όταν κάποιο από τα νήπια μπερδεύεται και τοποθετεί ένα μικρό τουβλάκι στη βάση, τα άλλα δύο το διορθώνουν λέγοντας του πως αυτό πρέπει να το βάλει αργότερα. Τελειώνοντας την κατασκευή, έχουν δημιουργήσει ένα πύργο με 20 περίπου τουβλάκια. Τον πιάνει ένας-ένας στα χέρια του, τον κοιτάζουν όλοι μαζί και ύστερα βγάζουν γρήγορα και οι τρεις μαζί τα τουβλάκια για να τον διαλύσουν.</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custDataLst>
      <p:tags r:id="rId1"/>
    </p:custDataLst>
    <p:extLst>
      <p:ext uri="{BB962C8B-B14F-4D97-AF65-F5344CB8AC3E}">
        <p14:creationId xmlns:p14="http://schemas.microsoft.com/office/powerpoint/2010/main" val="42179994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 </a:t>
            </a:r>
            <a:r>
              <a:rPr lang="el-GR" dirty="0" smtClean="0"/>
              <a:t>Εξασκείται η λεπτή κινητικότητα, αφού πρέπει να τοποθετήσουν το ένα τουβλάκι πάνω στο άλλο. Ελέγχουν τις κινήσεις των χεριών τους, ώστε να μην σκουντήξουν κατά λάθος τα παιδιά που φτιάχνουν μαζί τον πύργο.</a:t>
            </a:r>
          </a:p>
          <a:p>
            <a:pPr marL="0" indent="0">
              <a:buNone/>
            </a:pPr>
            <a:r>
              <a:rPr lang="el-GR" b="1" dirty="0" smtClean="0"/>
              <a:t>Τομέας Νοητικός </a:t>
            </a:r>
            <a:r>
              <a:rPr lang="el-GR" dirty="0" smtClean="0"/>
              <a:t>Διαχωρίζουν τα διαφορετικά μεγέθη που έχουν τα τουβλάκια, ώστε να τοποθετήσουν τα μεγαλύτερα στη βάση και τα μικρότερα πιο ψηλά. Αποτελεί </a:t>
            </a:r>
            <a:r>
              <a:rPr lang="el-GR" dirty="0" err="1" smtClean="0"/>
              <a:t>προστάδιο</a:t>
            </a:r>
            <a:r>
              <a:rPr lang="el-GR" dirty="0" smtClean="0"/>
              <a:t> της </a:t>
            </a:r>
            <a:r>
              <a:rPr lang="el-GR" dirty="0" err="1" smtClean="0"/>
              <a:t>λογικομαθηματικής</a:t>
            </a:r>
            <a:r>
              <a:rPr lang="el-GR" dirty="0" smtClean="0"/>
              <a:t> σκέψης, καθώς λαμβάνουν υπόψη τον αριθμό και το μέγεθος του υλικού. Αντιλαμβάνονται την έννοια του χώρου, τοποθετώντας την κατασκευή σε συγκεκριμένο χώρο.</a:t>
            </a: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a:solidFill>
                <a:prstClr val="black"/>
              </a:solidFill>
            </a:endParaRPr>
          </a:p>
        </p:txBody>
      </p:sp>
    </p:spTree>
    <p:custDataLst>
      <p:tags r:id="rId1"/>
    </p:custDataLst>
    <p:extLst>
      <p:ext uri="{BB962C8B-B14F-4D97-AF65-F5344CB8AC3E}">
        <p14:creationId xmlns:p14="http://schemas.microsoft.com/office/powerpoint/2010/main" val="374845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Content Placeholder 2"/>
          <p:cNvSpPr>
            <a:spLocks noGrp="1"/>
          </p:cNvSpPr>
          <p:nvPr>
            <p:ph idx="1"/>
          </p:nvPr>
        </p:nvSpPr>
        <p:spPr/>
        <p:txBody>
          <a:bodyPr>
            <a:normAutofit/>
          </a:bodyPr>
          <a:lstStyle/>
          <a:p>
            <a:pPr marL="0" indent="0">
              <a:buNone/>
            </a:pPr>
            <a:r>
              <a:rPr lang="el-GR" b="1" dirty="0"/>
              <a:t>Τομέας Κινητικός</a:t>
            </a:r>
            <a:r>
              <a:rPr lang="el-GR" dirty="0"/>
              <a:t>: Στον κινητικό τομέα τα δύο παιδιά ανέπτυξαν τους λεπτούς χειρισμούς, καθώς έπιαναν τα κομμάτια του πάζλ με τα δάχτυλα  (αντίχειρα, δείκτη και μεσαίο).</a:t>
            </a:r>
          </a:p>
          <a:p>
            <a:pPr marL="0" indent="0">
              <a:buNone/>
            </a:pPr>
            <a:r>
              <a:rPr lang="el-GR" b="1" dirty="0" smtClean="0"/>
              <a:t>Τομέας </a:t>
            </a:r>
            <a:r>
              <a:rPr lang="el-GR" b="1" dirty="0"/>
              <a:t>Νοητικός</a:t>
            </a:r>
            <a:r>
              <a:rPr lang="el-GR" dirty="0"/>
              <a:t>: Φτιάχνοντας τα πάζλ τα παιδιά μαθαίνουν να αντιστοιχούν τα  κομμάτια. Όταν  το ένα παιδί έκανε λάθος και έβλεπε πως δεν</a:t>
            </a:r>
            <a:r>
              <a:rPr lang="en-US" dirty="0"/>
              <a:t> </a:t>
            </a:r>
            <a:r>
              <a:rPr lang="el-GR" dirty="0"/>
              <a:t>ταιριάζει, προσπαθούσε να βρει το σωστό. Επίσης, μαθαίνει να συμπληρώνει την εικόνα, όταν αντιστοιχεί τα κομμάτια του πάζλ.</a:t>
            </a:r>
          </a:p>
          <a:p>
            <a:pPr>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custDataLst>
      <p:tags r:id="rId1"/>
    </p:custDataLst>
    <p:extLst>
      <p:ext uri="{BB962C8B-B14F-4D97-AF65-F5344CB8AC3E}">
        <p14:creationId xmlns:p14="http://schemas.microsoft.com/office/powerpoint/2010/main" val="26587036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 </a:t>
            </a:r>
            <a:r>
              <a:rPr lang="el-GR" dirty="0" smtClean="0"/>
              <a:t>Επικοινωνία και συνεργασία. Σεβασμός προς τους συμμαθητές τους, ώστε να συμβάλλουν με τον τρόπο τους στην κατασκευή.</a:t>
            </a:r>
          </a:p>
          <a:p>
            <a:pPr marL="0" indent="0">
              <a:buNone/>
            </a:pPr>
            <a:r>
              <a:rPr lang="el-GR" b="1" dirty="0" smtClean="0"/>
              <a:t>Τομέας Συναισθηματικός </a:t>
            </a:r>
            <a:r>
              <a:rPr lang="el-GR" dirty="0" smtClean="0"/>
              <a:t>Χαλάρωση και συγκέντρωση. Προσαρμογή στο περιβάλλον του παιδικού σταθμού, καθώς η δραστηριότητα πραγματοποιείται κατά την προσέλευση των νηπίων.</a:t>
            </a:r>
            <a:endParaRPr lang="el-GR" u="sng" dirty="0" smtClean="0"/>
          </a:p>
          <a:p>
            <a:pPr>
              <a:buNone/>
            </a:pPr>
            <a:endParaRPr lang="el-GR" u="sng" dirty="0" smtClean="0"/>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a:solidFill>
                <a:prstClr val="black"/>
              </a:solidFill>
            </a:endParaRPr>
          </a:p>
        </p:txBody>
      </p:sp>
    </p:spTree>
    <p:custDataLst>
      <p:tags r:id="rId1"/>
    </p:custDataLst>
    <p:extLst>
      <p:ext uri="{BB962C8B-B14F-4D97-AF65-F5344CB8AC3E}">
        <p14:creationId xmlns:p14="http://schemas.microsoft.com/office/powerpoint/2010/main" val="36047791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lnSpcReduction="10000"/>
          </a:bodyPr>
          <a:lstStyle/>
          <a:p>
            <a:pPr algn="ctr">
              <a:buNone/>
            </a:pPr>
            <a:r>
              <a:rPr lang="el-GR" b="1" dirty="0" smtClean="0">
                <a:solidFill>
                  <a:schemeClr val="tx2"/>
                </a:solidFill>
              </a:rPr>
              <a:t>Είδος </a:t>
            </a:r>
            <a:r>
              <a:rPr lang="el-GR" b="1" dirty="0" err="1" smtClean="0">
                <a:solidFill>
                  <a:schemeClr val="tx2"/>
                </a:solidFill>
              </a:rPr>
              <a:t>Παιχνδιού</a:t>
            </a:r>
            <a:r>
              <a:rPr lang="el-GR" b="1" dirty="0" smtClean="0">
                <a:solidFill>
                  <a:schemeClr val="tx2"/>
                </a:solidFill>
              </a:rPr>
              <a:t>: Συμβολικό</a:t>
            </a:r>
          </a:p>
          <a:p>
            <a:pPr algn="ctr">
              <a:buNone/>
            </a:pPr>
            <a:r>
              <a:rPr lang="el-GR" b="1" dirty="0" err="1" smtClean="0">
                <a:solidFill>
                  <a:schemeClr val="tx2"/>
                </a:solidFill>
              </a:rPr>
              <a:t>Μουσικοκινητική</a:t>
            </a:r>
            <a:r>
              <a:rPr lang="el-GR" b="1" dirty="0" smtClean="0">
                <a:solidFill>
                  <a:schemeClr val="tx2"/>
                </a:solidFill>
              </a:rPr>
              <a:t> δραστηριότητα (</a:t>
            </a:r>
            <a:r>
              <a:rPr lang="el-GR" b="1" dirty="0" err="1" smtClean="0">
                <a:solidFill>
                  <a:schemeClr val="tx2"/>
                </a:solidFill>
              </a:rPr>
              <a:t>ντουζάκι</a:t>
            </a:r>
            <a:r>
              <a:rPr lang="el-GR" b="1" dirty="0" smtClean="0">
                <a:solidFill>
                  <a:schemeClr val="tx2"/>
                </a:solidFill>
              </a:rPr>
              <a:t>)</a:t>
            </a:r>
            <a:endParaRPr lang="el-GR" b="1" i="1" dirty="0" smtClean="0">
              <a:solidFill>
                <a:schemeClr val="tx2"/>
              </a:solidFill>
            </a:endParaRPr>
          </a:p>
          <a:p>
            <a:pPr>
              <a:buNone/>
            </a:pPr>
            <a:r>
              <a:rPr lang="el-GR" b="1" dirty="0" smtClean="0"/>
              <a:t>Αριθμός παιδιών</a:t>
            </a:r>
            <a:r>
              <a:rPr lang="el-GR" dirty="0" smtClean="0"/>
              <a:t>: 8 </a:t>
            </a:r>
          </a:p>
          <a:p>
            <a:pPr>
              <a:buNone/>
            </a:pPr>
            <a:r>
              <a:rPr lang="el-GR" b="1" dirty="0" smtClean="0"/>
              <a:t>Ηλικία παιδιών</a:t>
            </a:r>
            <a:r>
              <a:rPr lang="el-GR" dirty="0" smtClean="0"/>
              <a:t>: 3;6 - 4</a:t>
            </a:r>
          </a:p>
          <a:p>
            <a:pPr marL="0" indent="0">
              <a:buNone/>
            </a:pPr>
            <a:r>
              <a:rPr lang="el-GR" b="1" dirty="0" smtClean="0"/>
              <a:t>Περιγραφή παιχνιδιού</a:t>
            </a:r>
            <a:r>
              <a:rPr lang="el-GR" dirty="0" smtClean="0"/>
              <a:t>: Τα νήπια είναι απλωμένα στο χώρο. Τους λέω ότι θα κάνουμε ένα </a:t>
            </a:r>
            <a:r>
              <a:rPr lang="el-GR" dirty="0" err="1" smtClean="0"/>
              <a:t>ντουζάκι</a:t>
            </a:r>
            <a:r>
              <a:rPr lang="el-GR" dirty="0" smtClean="0"/>
              <a:t>. Τα ρωτάω αν τους αρέσει να κάνουν </a:t>
            </a:r>
            <a:r>
              <a:rPr lang="el-GR" dirty="0" err="1" smtClean="0"/>
              <a:t>ντουζ</a:t>
            </a:r>
            <a:r>
              <a:rPr lang="el-GR" dirty="0" smtClean="0"/>
              <a:t> και όλα μαζί απαντούν ‘’ναι’’. Ξεκινάω λέγοντάς τους πως ανοίγουμε τη βρύση και πέφτει το νερό. Όλες μαζί αρχίζουμε να πλένουμε το κεφάλι μας, το πρόσωπο μας, έπειτα τον λαιμό, τα χέρια μας (από τους ώμους έως την παλάμη). Κοιτάζουν προσεκτικά τις κινήσεις που κάνω και τις αναπαράγουν.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spTree>
    <p:custDataLst>
      <p:tags r:id="rId1"/>
    </p:custDataLst>
    <p:extLst>
      <p:ext uri="{BB962C8B-B14F-4D97-AF65-F5344CB8AC3E}">
        <p14:creationId xmlns:p14="http://schemas.microsoft.com/office/powerpoint/2010/main" val="16821547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lnSpcReduction="10000"/>
          </a:bodyPr>
          <a:lstStyle/>
          <a:p>
            <a:pPr algn="ctr">
              <a:buNone/>
            </a:pPr>
            <a:r>
              <a:rPr lang="el-GR" b="1" dirty="0" smtClean="0">
                <a:solidFill>
                  <a:schemeClr val="tx2"/>
                </a:solidFill>
              </a:rPr>
              <a:t>Είδος </a:t>
            </a:r>
            <a:r>
              <a:rPr lang="el-GR" b="1" dirty="0" err="1" smtClean="0">
                <a:solidFill>
                  <a:schemeClr val="tx2"/>
                </a:solidFill>
              </a:rPr>
              <a:t>Παιχνδιού</a:t>
            </a:r>
            <a:r>
              <a:rPr lang="el-GR" b="1" dirty="0" smtClean="0">
                <a:solidFill>
                  <a:schemeClr val="tx2"/>
                </a:solidFill>
              </a:rPr>
              <a:t>: Συμβολικό</a:t>
            </a:r>
          </a:p>
          <a:p>
            <a:pPr algn="ctr">
              <a:buNone/>
            </a:pPr>
            <a:r>
              <a:rPr lang="el-GR" b="1" dirty="0" err="1" smtClean="0">
                <a:solidFill>
                  <a:schemeClr val="tx2"/>
                </a:solidFill>
              </a:rPr>
              <a:t>Μουσικοκινητική</a:t>
            </a:r>
            <a:r>
              <a:rPr lang="el-GR" b="1" dirty="0" smtClean="0">
                <a:solidFill>
                  <a:schemeClr val="tx2"/>
                </a:solidFill>
              </a:rPr>
              <a:t> δραστηριότητα (</a:t>
            </a:r>
            <a:r>
              <a:rPr lang="el-GR" b="1" dirty="0" err="1" smtClean="0">
                <a:solidFill>
                  <a:schemeClr val="tx2"/>
                </a:solidFill>
              </a:rPr>
              <a:t>ντουζάκι</a:t>
            </a:r>
            <a:r>
              <a:rPr lang="el-GR" b="1" dirty="0" smtClean="0">
                <a:solidFill>
                  <a:schemeClr val="tx2"/>
                </a:solidFill>
              </a:rPr>
              <a:t>)</a:t>
            </a:r>
            <a:endParaRPr lang="el-GR" b="1" i="1" dirty="0" smtClean="0">
              <a:solidFill>
                <a:schemeClr val="tx2"/>
              </a:solidFill>
            </a:endParaRPr>
          </a:p>
          <a:p>
            <a:pPr>
              <a:buNone/>
            </a:pPr>
            <a:r>
              <a:rPr lang="el-GR" b="1" dirty="0" smtClean="0"/>
              <a:t>Περιγραφή παιχνιδιού</a:t>
            </a:r>
            <a:r>
              <a:rPr lang="en-US" b="1" dirty="0" smtClean="0"/>
              <a:t> </a:t>
            </a:r>
            <a:r>
              <a:rPr lang="en-US" dirty="0" smtClean="0"/>
              <a:t>(</a:t>
            </a:r>
            <a:r>
              <a:rPr lang="el-GR" dirty="0" smtClean="0"/>
              <a:t>συνέχεια): </a:t>
            </a:r>
          </a:p>
          <a:p>
            <a:pPr marL="0" indent="0">
              <a:buNone/>
            </a:pPr>
            <a:r>
              <a:rPr lang="el-GR" dirty="0" smtClean="0"/>
              <a:t>Δίνουμε ιδιαίτερη έμφαση στις μασχάλες, καθώς περνούν από εκεί πολλοί αδένες, έπειτα τρίβουμε το στήθος, την κοιλιά και ένα από τα κορίτσια λέει ‘’ να πλύνουμε και το πιπί και τον ποπό’’ και τα υπόλοιπα γελούν. Καταλήγουμε στα πόδια και συνειδητοποιούμε ότι δεν έχουμε πλύνει την πλάτη μας.</a:t>
            </a:r>
          </a:p>
          <a:p>
            <a:pPr marL="0" indent="0">
              <a:buNone/>
            </a:pPr>
            <a:r>
              <a:rPr lang="el-GR" dirty="0" smtClean="0"/>
              <a:t>Προσπαθούμε να βρούμε τρόπο για να τρίψουμε την πλάτη μας, αφού δεν την φτάνουμε με τα χέρια μας και καταλήγουμε στη λύση να μας τρίψει ο διπλανός μας. Έτσι, όλες ξεκινάμε να τρίβουμε την πλάτη του πιο κοντινού μας. Τέλος, παίρνουμε την πετσέτα και σκουπίζουμε το σώμα μας.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a:solidFill>
                <a:prstClr val="black"/>
              </a:solidFill>
            </a:endParaRPr>
          </a:p>
        </p:txBody>
      </p:sp>
    </p:spTree>
    <p:custDataLst>
      <p:tags r:id="rId1"/>
    </p:custDataLst>
    <p:extLst>
      <p:ext uri="{BB962C8B-B14F-4D97-AF65-F5344CB8AC3E}">
        <p14:creationId xmlns:p14="http://schemas.microsoft.com/office/powerpoint/2010/main" val="21953214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dirty="0" smtClean="0"/>
              <a:t> Είναι έτοιμα μετά από τη δραστηριότητα, να παίξουν και να τρέξουν χωρίς να έχουν αυξημένο τον κίνδυνο τραυματισμού, αφού έχουν ζεσταθεί οι μύες. Εξάσκηση ισορροπίας και έλεγχος σώματος σχετικά με τον χώρο.</a:t>
            </a:r>
          </a:p>
          <a:p>
            <a:pPr marL="0" indent="0">
              <a:buNone/>
            </a:pPr>
            <a:r>
              <a:rPr lang="el-GR" b="1" dirty="0" smtClean="0"/>
              <a:t>Τομέας Νοητικός</a:t>
            </a:r>
            <a:r>
              <a:rPr lang="en-US" dirty="0" smtClean="0"/>
              <a:t>:</a:t>
            </a:r>
            <a:r>
              <a:rPr lang="el-GR" dirty="0" smtClean="0"/>
              <a:t> Μαθαίνουν το σώμα τους και τις ονομασίες των μελών του, γεγονός που βοηθά στην ανάπτυξη του λόγου. Τροφοδοτείται η μνήμη εφόσον προσπαθούν να θυμηθούν με ποια σειρά κάνουν μπάνιο. Προσπαθούμε να βρούμε με ποιόν τρόπο θα τρίψουμε την πλάτη μας.</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a:solidFill>
                <a:prstClr val="black"/>
              </a:solidFill>
            </a:endParaRPr>
          </a:p>
        </p:txBody>
      </p:sp>
    </p:spTree>
    <p:custDataLst>
      <p:tags r:id="rId1"/>
    </p:custDataLst>
    <p:extLst>
      <p:ext uri="{BB962C8B-B14F-4D97-AF65-F5344CB8AC3E}">
        <p14:creationId xmlns:p14="http://schemas.microsoft.com/office/powerpoint/2010/main" val="22768648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dirty="0" smtClean="0"/>
              <a:t> Σέβονται τους συνομηλίκους τους, καθώς το καθένα λαμβάνει ένα σημείο στον χώρο και προσπαθεί να αφήσει όση απόσταση χρειάζεται ο διπλανός του.  Συμμετέχουν στις ερωτήσεις που θέτονται και όποιος επιθυμεί μοιράζεται κάτι με την υπόλοιπη ομάδα, ενισχύεται επομένως η επικοινωνία.</a:t>
            </a:r>
          </a:p>
          <a:p>
            <a:pPr marL="0" indent="0">
              <a:buNone/>
            </a:pPr>
            <a:r>
              <a:rPr lang="el-GR" b="1" dirty="0" smtClean="0"/>
              <a:t>Τομέας Συναισθηματικός</a:t>
            </a:r>
            <a:r>
              <a:rPr lang="en-US" dirty="0" smtClean="0"/>
              <a:t>:</a:t>
            </a:r>
            <a:r>
              <a:rPr lang="el-GR" dirty="0" smtClean="0"/>
              <a:t> Δημιουργία ευχάριστων συναισθημάτων. Το περιβάλλον του σταθμού μετατρέπεται σε κάτι οικείο και πιο φιλικό από τη στιγμή που το ντους είναι μια διαδικασία που πραγματοποιείται στο σπίτι των νηπίων.</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a:solidFill>
                <a:prstClr val="black"/>
              </a:solidFill>
            </a:endParaRPr>
          </a:p>
        </p:txBody>
      </p:sp>
    </p:spTree>
    <p:custDataLst>
      <p:tags r:id="rId1"/>
    </p:custDataLst>
    <p:extLst>
      <p:ext uri="{BB962C8B-B14F-4D97-AF65-F5344CB8AC3E}">
        <p14:creationId xmlns:p14="http://schemas.microsoft.com/office/powerpoint/2010/main" val="8716036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Autofit/>
          </a:bodyPr>
          <a:lstStyle/>
          <a:p>
            <a:pPr algn="ctr">
              <a:buNone/>
            </a:pPr>
            <a:r>
              <a:rPr lang="el-GR" b="1" dirty="0" smtClean="0">
                <a:solidFill>
                  <a:schemeClr val="tx2"/>
                </a:solidFill>
              </a:rPr>
              <a:t>Είδος Παιχνιδιού: Κανόνων (Ανθρώπινες φωτογραφίες)</a:t>
            </a:r>
            <a:endParaRPr lang="el-GR" b="1" i="1" dirty="0" smtClean="0">
              <a:solidFill>
                <a:schemeClr val="tx2"/>
              </a:solidFill>
            </a:endParaRPr>
          </a:p>
          <a:p>
            <a:pPr>
              <a:buNone/>
            </a:pPr>
            <a:r>
              <a:rPr lang="el-GR" b="1" dirty="0" smtClean="0"/>
              <a:t>Αριθμός παιδιών</a:t>
            </a:r>
            <a:r>
              <a:rPr lang="el-GR" dirty="0" smtClean="0"/>
              <a:t>: 5</a:t>
            </a:r>
          </a:p>
          <a:p>
            <a:pPr>
              <a:buNone/>
            </a:pPr>
            <a:r>
              <a:rPr lang="el-GR" b="1" dirty="0" smtClean="0"/>
              <a:t>Ηλικία παιδιών</a:t>
            </a:r>
            <a:r>
              <a:rPr lang="el-GR" dirty="0" smtClean="0"/>
              <a:t>: 4</a:t>
            </a:r>
          </a:p>
          <a:p>
            <a:pPr marL="0" indent="0">
              <a:buNone/>
            </a:pPr>
            <a:r>
              <a:rPr lang="el-GR" b="1" dirty="0" smtClean="0"/>
              <a:t>Περιγραφή παιχνιδιού</a:t>
            </a:r>
            <a:r>
              <a:rPr lang="el-GR" dirty="0" smtClean="0"/>
              <a:t>: Είκοσι φωτογραφίες ανθρώπων κομμένες από περιοδικά: άνδρες, γυναίκες, μωρά, παιδιά, διάφορες φυλές, φωτογραφίες που εκφράζουν διάφορα συναισθήματα( χαρά, λύπη, θυμό), αφήνονται στο τραπέζι μπροστά από τα νήπια. Τα ρωτάω αν μπορούν να τις χωρίσουν με βάση το φύλο και τους λέω ότι από τη μια μεριά, αριστερά, θα βάζουν τους άντρες και από την άλλη μεριά, δεξιά, θα βάζουν τις γυναίκες. Παίρνει λοιπόν το καθένα από κάποιες φωτογραφίες και αρχίζει να τις διαχωρίζει με βάση το φύλο.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a:solidFill>
                <a:prstClr val="black"/>
              </a:solidFill>
            </a:endParaRPr>
          </a:p>
        </p:txBody>
      </p:sp>
    </p:spTree>
    <p:custDataLst>
      <p:tags r:id="rId1"/>
    </p:custDataLst>
    <p:extLst>
      <p:ext uri="{BB962C8B-B14F-4D97-AF65-F5344CB8AC3E}">
        <p14:creationId xmlns:p14="http://schemas.microsoft.com/office/powerpoint/2010/main" val="27293519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 </a:t>
            </a:r>
            <a:r>
              <a:rPr lang="en-US" sz="2700" dirty="0" smtClean="0"/>
              <a:t>(</a:t>
            </a:r>
            <a:r>
              <a:rPr lang="el-GR" sz="2700" dirty="0" smtClean="0"/>
              <a:t>2</a:t>
            </a:r>
            <a:r>
              <a:rPr lang="en-US" sz="2700" dirty="0" smtClean="0"/>
              <a:t>/2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a:xfrm>
            <a:off x="457200" y="1196752"/>
            <a:ext cx="8363272" cy="5661248"/>
          </a:xfrm>
        </p:spPr>
        <p:txBody>
          <a:bodyPr>
            <a:noAutofit/>
          </a:bodyPr>
          <a:lstStyle/>
          <a:p>
            <a:pPr algn="ctr">
              <a:buNone/>
            </a:pPr>
            <a:r>
              <a:rPr lang="el-GR" b="1" dirty="0" smtClean="0">
                <a:solidFill>
                  <a:schemeClr val="tx2"/>
                </a:solidFill>
              </a:rPr>
              <a:t>Είδος Παιχνιδιού: Κανόνων (Ανθρώπινες φωτογραφίες)</a:t>
            </a:r>
            <a:endParaRPr lang="el-GR" b="1" i="1" dirty="0" smtClean="0">
              <a:solidFill>
                <a:schemeClr val="tx2"/>
              </a:solidFill>
            </a:endParaRPr>
          </a:p>
          <a:p>
            <a:pPr>
              <a:buNone/>
            </a:pPr>
            <a:r>
              <a:rPr lang="el-GR" b="1" dirty="0" smtClean="0"/>
              <a:t>Περιγραφή παιχνιδιού</a:t>
            </a:r>
            <a:r>
              <a:rPr lang="en-US" b="1" dirty="0"/>
              <a:t> </a:t>
            </a:r>
            <a:r>
              <a:rPr lang="en-US" dirty="0" smtClean="0"/>
              <a:t>(</a:t>
            </a:r>
            <a:r>
              <a:rPr lang="el-GR" dirty="0" smtClean="0"/>
              <a:t>συνέχεια)</a:t>
            </a:r>
            <a:r>
              <a:rPr lang="en-US" dirty="0" smtClean="0"/>
              <a:t>:</a:t>
            </a:r>
          </a:p>
          <a:p>
            <a:pPr marL="0" indent="0">
              <a:buNone/>
            </a:pPr>
            <a:r>
              <a:rPr lang="el-GR" sz="2300" dirty="0" smtClean="0"/>
              <a:t>Έπειτα, τα ρωτάω αν μπορούν να τις χωρίσουν με βάση τα συναισθήματα των ατόμων που είναι στις φωτογραφίες κάνοντας τους ερωτήσεις όπως: ‘’πείτε μου πώς νομίζετε ότι νιώθει αυτός ο άνθρωπος;’’ ή ‘’υπάρχει κάποια φωτογραφία που να δείχνει πώς αισθάνεστε εσείς;’’ και επίσης ‘’πώς θα ένιωθε κάποιος αν του πρόσφεραν ένα δώρο; Εσείς πως θα αισθανόσασταν;’’. </a:t>
            </a:r>
            <a:endParaRPr lang="en-US" sz="2300" dirty="0" smtClean="0"/>
          </a:p>
          <a:p>
            <a:pPr marL="0" indent="0">
              <a:buNone/>
            </a:pPr>
            <a:r>
              <a:rPr lang="el-GR" sz="2300" dirty="0" smtClean="0"/>
              <a:t>Τα παιδιά απαντούν στις ερωτήσεις και διαχωρίζουν τις φωτογραφίες με βάση τα συναισθήματα των ανθρώπων. Η μια κατηγορία είναι οι χαρούμενοι άνθρωποι, η άλλη είναι οι λυπημένοι και η τελευταία είναι οι θυμωμένοι. Το παιχνίδι ολοκληρώνεται και τα νήπια ζητούν να επαναληφθεί, πράγμα που συμβαίνει.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a:solidFill>
                <a:prstClr val="black"/>
              </a:solidFill>
            </a:endParaRPr>
          </a:p>
        </p:txBody>
      </p:sp>
    </p:spTree>
    <p:custDataLst>
      <p:tags r:id="rId1"/>
    </p:custDataLst>
    <p:extLst>
      <p:ext uri="{BB962C8B-B14F-4D97-AF65-F5344CB8AC3E}">
        <p14:creationId xmlns:p14="http://schemas.microsoft.com/office/powerpoint/2010/main" val="22643806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n-US" dirty="0" smtClean="0"/>
              <a:t>:</a:t>
            </a:r>
            <a:r>
              <a:rPr lang="el-GR" dirty="0" smtClean="0"/>
              <a:t> Εξάσκηση της λεπτής κινητικότητας. Οριοθέτηση του χώρου που καταλαμβάνει η κάθε κατηγορία.</a:t>
            </a:r>
          </a:p>
          <a:p>
            <a:pPr marL="0" indent="0">
              <a:buNone/>
            </a:pPr>
            <a:r>
              <a:rPr lang="el-GR" b="1" dirty="0" smtClean="0"/>
              <a:t>Τομέας Νοητικός</a:t>
            </a:r>
            <a:r>
              <a:rPr lang="en-US" dirty="0" smtClean="0"/>
              <a:t>:</a:t>
            </a:r>
            <a:r>
              <a:rPr lang="el-GR" dirty="0" smtClean="0"/>
              <a:t> Διακρίνουν τις διαφορές και τις ομοιότητες του περιεχομένου των φωτογραφιών. Συσχετίζουν τον εαυτό τους με κάποιο από τα συναισθήματα που βλέπουν. Αντίληψη διαφόρων συναισθημάτων.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a:solidFill>
                <a:prstClr val="black"/>
              </a:solidFill>
            </a:endParaRPr>
          </a:p>
        </p:txBody>
      </p:sp>
    </p:spTree>
    <p:custDataLst>
      <p:tags r:id="rId1"/>
    </p:custDataLst>
    <p:extLst>
      <p:ext uri="{BB962C8B-B14F-4D97-AF65-F5344CB8AC3E}">
        <p14:creationId xmlns:p14="http://schemas.microsoft.com/office/powerpoint/2010/main" val="36495966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Τζελέπη Άννα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n-US" dirty="0" smtClean="0"/>
              <a:t>:</a:t>
            </a:r>
            <a:r>
              <a:rPr lang="el-GR" dirty="0" smtClean="0"/>
              <a:t> Συζήτηση με τα παιδιά. Μοιράζονται τα συναισθήματα τους με την ομάδα. Ανάπτυξη σεβασμού και ομαδικότητας, καθώς μοιράζονται τις φωτογραφίες μόνα τους.</a:t>
            </a:r>
          </a:p>
          <a:p>
            <a:pPr marL="0" indent="0">
              <a:buNone/>
            </a:pPr>
            <a:r>
              <a:rPr lang="el-GR" b="1" dirty="0" smtClean="0"/>
              <a:t>Τομέας Συναισθηματικός</a:t>
            </a:r>
            <a:r>
              <a:rPr lang="en-US" dirty="0" smtClean="0"/>
              <a:t>:</a:t>
            </a:r>
            <a:r>
              <a:rPr lang="el-GR" dirty="0" smtClean="0"/>
              <a:t> Αντίληψη των διαφόρων συναισθημάτων μέσω των φωτογραφιών. Έκφραση προσωπικών συναισθημάτων. Αισθάνονται μέρος του κοινωνικού συνόλου, αφού τα δικά τους συναισθήματα εκφράζουν και άλλους ανθρώπους.</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a:solidFill>
                <a:prstClr val="black"/>
              </a:solidFill>
            </a:endParaRPr>
          </a:p>
        </p:txBody>
      </p:sp>
    </p:spTree>
    <p:custDataLst>
      <p:tags r:id="rId1"/>
    </p:custDataLst>
    <p:extLst>
      <p:ext uri="{BB962C8B-B14F-4D97-AF65-F5344CB8AC3E}">
        <p14:creationId xmlns:p14="http://schemas.microsoft.com/office/powerpoint/2010/main" val="27457745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Τζελέπη Άννα</a:t>
            </a:r>
            <a:r>
              <a:rPr lang="el-GR" sz="2700" dirty="0" smtClean="0"/>
              <a:t> </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algn="ctr">
              <a:buNone/>
            </a:pPr>
            <a:r>
              <a:rPr lang="el-GR" b="1" dirty="0" smtClean="0"/>
              <a:t>Λίγα λόγια για την εμπειρία μο</a:t>
            </a:r>
            <a:r>
              <a:rPr lang="el-GR" dirty="0" smtClean="0"/>
              <a:t>υ</a:t>
            </a:r>
          </a:p>
          <a:p>
            <a:pPr marL="0" indent="0">
              <a:buNone/>
            </a:pPr>
            <a:r>
              <a:rPr lang="el-GR" dirty="0" smtClean="0"/>
              <a:t> Ήταν η πρώτη φορά που βρισκόμουν στο περιβάλλον ενός παιδικού σταθμού και με βοήθησε να καταλάβω πως περίπου λειτουργούν. Αντιλήφθηκα πως πρέπει να υπάρχει κάποιος γενικός προγραμματισμός, ώστε όλες οι τάξεις να προχωρούν με σταθερό ρυθμό. </a:t>
            </a:r>
            <a:endParaRPr lang="en-US" dirty="0" smtClean="0"/>
          </a:p>
          <a:p>
            <a:pPr marL="0" indent="0">
              <a:buNone/>
            </a:pPr>
            <a:r>
              <a:rPr lang="el-GR" dirty="0" smtClean="0"/>
              <a:t>Επιπλέον, έμαθα πως κάθε παιδί είναι διαφορετικό από τα υπόλοιπα και έχει τον προσωπικό του ρυθμό, σε οποιαδήποτε δραστηριότητα συμβαίνει μέσα στον παιδικό σταθμό. Γι’ αυτό όταν αφήνεις χρόνο στο νήπιο ενεργεί καλύτερα απ’ ότι σε συνθήκες πίεσης. </a:t>
            </a:r>
            <a:endParaRPr lang="en-US" dirty="0" smtClean="0"/>
          </a:p>
          <a:p>
            <a:pPr marL="0" indent="0">
              <a:buNone/>
            </a:pPr>
            <a:r>
              <a:rPr lang="el-GR" dirty="0" smtClean="0"/>
              <a:t>Επίσης, αντιλήφθηκα πως στα περισσότερα προβλήματα που αντιμετωπίζουν τα παιδιά υπάρχει λύση, αρκεί η παιδαγωγός να αγαπά τη δουλειά της και να είναι διατεθειμένη να τα ακούσει και να τα βοηθήσει.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a:solidFill>
                <a:prstClr val="black"/>
              </a:solidFill>
            </a:endParaRPr>
          </a:p>
        </p:txBody>
      </p:sp>
    </p:spTree>
    <p:custDataLst>
      <p:tags r:id="rId1"/>
    </p:custDataLst>
    <p:extLst>
      <p:ext uri="{BB962C8B-B14F-4D97-AF65-F5344CB8AC3E}">
        <p14:creationId xmlns:p14="http://schemas.microsoft.com/office/powerpoint/2010/main" val="398731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Χριστοπούλου Αικατερίνη</a:t>
            </a:r>
            <a:endParaRPr lang="el-GR" sz="3200" dirty="0"/>
          </a:p>
        </p:txBody>
      </p:sp>
      <p:sp>
        <p:nvSpPr>
          <p:cNvPr id="3" name="Content Placeholder 2"/>
          <p:cNvSpPr>
            <a:spLocks noGrp="1"/>
          </p:cNvSpPr>
          <p:nvPr>
            <p:ph idx="1"/>
          </p:nvPr>
        </p:nvSpPr>
        <p:spPr/>
        <p:txBody>
          <a:bodyPr>
            <a:normAutofit/>
          </a:bodyPr>
          <a:lstStyle/>
          <a:p>
            <a:pPr marL="0" indent="0">
              <a:buNone/>
            </a:pPr>
            <a:r>
              <a:rPr lang="el-GR" b="1" dirty="0" smtClean="0"/>
              <a:t>Τομέας </a:t>
            </a:r>
            <a:r>
              <a:rPr lang="el-GR" b="1" dirty="0"/>
              <a:t>Κοινωνικός</a:t>
            </a:r>
            <a:r>
              <a:rPr lang="el-GR" dirty="0"/>
              <a:t>: Τα δύο παιδιά έπαιξαν με το ίδιο υλικό και υπήρξε συνεργασία. Μερικές φορές, όμως, δεν συμφωνούσαν και έφεραν  αντιπαραθέσεις. Τελικά όποιος είχε άδικο, υποχωρούσε χωρίς εντάσεις και τσακωμούς.</a:t>
            </a:r>
          </a:p>
          <a:p>
            <a:pPr marL="0" indent="0">
              <a:buNone/>
            </a:pPr>
            <a:r>
              <a:rPr lang="el-GR" b="1" dirty="0" smtClean="0"/>
              <a:t>Τομέας </a:t>
            </a:r>
            <a:r>
              <a:rPr lang="el-GR" b="1" dirty="0"/>
              <a:t>Συναισθηματικός</a:t>
            </a:r>
            <a:r>
              <a:rPr lang="el-GR" dirty="0"/>
              <a:t>: Και οι δύο ήταν απολύτως αφοσιωμένοι στο πάζλ. Όταν δεν  συμφωνούσαν, έμοιαζαν να θυμώνουν. Κάποια στιγμή ο Λ.(5) σηκώθηκε, έφυγε και πήγε να παίξει με τους φίλους του. Έδειχνε σαν να ήταν αγανακτισμένος. Μετά από λίγο, όμως, γύρισε στην Κ(4) που συνέχιζε να φτιάχνει το πάζλ, και  συνεργαστήκανε και πάλι μαζί.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custDataLst>
      <p:tags r:id="rId1"/>
    </p:custDataLst>
    <p:extLst>
      <p:ext uri="{BB962C8B-B14F-4D97-AF65-F5344CB8AC3E}">
        <p14:creationId xmlns:p14="http://schemas.microsoft.com/office/powerpoint/2010/main" val="4803216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a:t>
            </a:r>
            <a:r>
              <a:rPr lang="en-US" dirty="0" smtClean="0"/>
              <a:t>5</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err="1" smtClean="0"/>
              <a:t>Αϊβάζογλου</a:t>
            </a:r>
            <a:r>
              <a:rPr lang="el-GR" dirty="0" smtClean="0"/>
              <a:t> Χριστίνα</a:t>
            </a:r>
          </a:p>
          <a:p>
            <a:pPr algn="ctr">
              <a:buNone/>
            </a:pPr>
            <a:r>
              <a:rPr lang="el-GR" b="1" dirty="0" smtClean="0"/>
              <a:t>Αριθμός Μητρώου: </a:t>
            </a:r>
            <a:r>
              <a:rPr lang="el-GR" dirty="0" smtClean="0"/>
              <a:t>12033</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custDataLst>
      <p:tags r:id="rId1"/>
    </p:custDataLst>
    <p:extLst>
      <p:ext uri="{BB962C8B-B14F-4D97-AF65-F5344CB8AC3E}">
        <p14:creationId xmlns:p14="http://schemas.microsoft.com/office/powerpoint/2010/main" val="40589300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 </a:t>
            </a:r>
            <a:r>
              <a:rPr lang="el-GR" sz="2700" i="1" dirty="0" err="1" smtClean="0"/>
              <a:t>Αϊβάζογλου</a:t>
            </a:r>
            <a:r>
              <a:rPr lang="el-GR" sz="2700" i="1" dirty="0" smtClean="0"/>
              <a:t> Χριστίνα</a:t>
            </a:r>
            <a:endParaRPr lang="el-GR" sz="2700" i="1" dirty="0"/>
          </a:p>
        </p:txBody>
      </p:sp>
      <p:sp>
        <p:nvSpPr>
          <p:cNvPr id="3" name="Θέση περιεχομένου 2"/>
          <p:cNvSpPr>
            <a:spLocks noGrp="1"/>
          </p:cNvSpPr>
          <p:nvPr>
            <p:ph idx="1"/>
          </p:nvPr>
        </p:nvSpPr>
        <p:spPr/>
        <p:txBody>
          <a:bodyPr>
            <a:normAutofit lnSpcReduction="10000"/>
          </a:bodyPr>
          <a:lstStyle/>
          <a:p>
            <a:pPr algn="ctr">
              <a:buNone/>
            </a:pPr>
            <a:r>
              <a:rPr lang="el-GR" b="1" dirty="0" smtClean="0">
                <a:solidFill>
                  <a:schemeClr val="tx2"/>
                </a:solidFill>
              </a:rPr>
              <a:t>Παιχνίδι Άσκησης</a:t>
            </a:r>
          </a:p>
          <a:p>
            <a:pPr>
              <a:buNone/>
            </a:pPr>
            <a:r>
              <a:rPr lang="el-GR" b="1" dirty="0" smtClean="0"/>
              <a:t>Αριθμός παιδιών</a:t>
            </a:r>
            <a:r>
              <a:rPr lang="el-GR" dirty="0" smtClean="0"/>
              <a:t>: 10 κορίτσια και 7 αγόρια</a:t>
            </a:r>
          </a:p>
          <a:p>
            <a:pPr>
              <a:buNone/>
            </a:pPr>
            <a:r>
              <a:rPr lang="el-GR" b="1" dirty="0" smtClean="0"/>
              <a:t>Ηλικία παιδιών</a:t>
            </a:r>
            <a:r>
              <a:rPr lang="el-GR" dirty="0" smtClean="0"/>
              <a:t>: 3;6 και 4 ετών</a:t>
            </a:r>
          </a:p>
          <a:p>
            <a:pPr marL="0" indent="0">
              <a:buNone/>
            </a:pPr>
            <a:r>
              <a:rPr lang="el-GR" b="1" dirty="0" smtClean="0"/>
              <a:t>Περιγραφή παιχνιδιού</a:t>
            </a:r>
            <a:r>
              <a:rPr lang="el-GR" dirty="0" smtClean="0"/>
              <a:t>: ‘’Κεφάλι, ώμοι, γόνατα και πόδια’’. Αρχική συζήτηση παιδαγωγού με τα παιδιά για τα μέρη του σώματος. Έπειτα τους εξήγησε πως θα βάλει ένα τραγούδι και θα πρέπει να κάνουν ότι ακούν. Είχε μεγάλη επιτυχία στην αρχή, γιατί ο ρυθμός ήταν αργός. </a:t>
            </a:r>
            <a:endParaRPr lang="en-US" dirty="0" smtClean="0"/>
          </a:p>
          <a:p>
            <a:pPr marL="0" indent="0">
              <a:buNone/>
            </a:pPr>
            <a:r>
              <a:rPr lang="el-GR" dirty="0" smtClean="0"/>
              <a:t>Όταν επιτάχυνε, αυξήθηκε και η δυσκολία γιατί οι κινήσεις τους έπρεπε να εναλλάσσονται με μεγαλύτερη ταχύτητα. Δυσκολεύτηκαν και ως προς το να αγγίξουν μέλη του προσώπου τους, αλλά τους χαροποιούσε ιδιαίτερα η όλη διαδικασία.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custDataLst>
      <p:tags r:id="rId1"/>
    </p:custDataLst>
    <p:extLst>
      <p:ext uri="{BB962C8B-B14F-4D97-AF65-F5344CB8AC3E}">
        <p14:creationId xmlns:p14="http://schemas.microsoft.com/office/powerpoint/2010/main" val="31913269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smtClean="0"/>
              <a:t>Τομέας Κινητικός</a:t>
            </a:r>
            <a:r>
              <a:rPr lang="el-GR" dirty="0" smtClean="0"/>
              <a:t>: Εκγύμναση σώματος και ανάπτυξη ευλυγισίας. Ενίσχυση κινητικού συντονισμού και ακρίβειας κινήσεων. Βελτίωση της ευκαμψίας των αρθρώσεων.</a:t>
            </a:r>
          </a:p>
          <a:p>
            <a:pPr marL="0" indent="0">
              <a:buNone/>
            </a:pPr>
            <a:r>
              <a:rPr lang="el-GR" b="1" dirty="0" smtClean="0"/>
              <a:t>Τομέας Νοητικός</a:t>
            </a:r>
            <a:r>
              <a:rPr lang="el-GR" dirty="0" smtClean="0"/>
              <a:t>: Κατανόησαν μέρη του σώματός τους, τις έννοιες ‘’αργά-γρήγορα’’.Επικέντρωση προσοχής τους και ενίσχυση ακουστικής τους αντίληψης. Πραγματοποίησαν συνειδητές και προμελετημένες πράξεις.</a:t>
            </a:r>
            <a:endParaRPr lang="el-GR" u="sng" dirty="0" smtClean="0"/>
          </a:p>
          <a:p>
            <a:pPr marL="0" indent="0">
              <a:buNone/>
            </a:pPr>
            <a:r>
              <a:rPr lang="el-GR" b="1" dirty="0" smtClean="0"/>
              <a:t>Τομέας Κοινωνικός</a:t>
            </a:r>
            <a:r>
              <a:rPr lang="el-GR" dirty="0" smtClean="0"/>
              <a:t>: Απόκτηση ταυτότητας και αίσθησης του εαυτού τους. Επέδειξαν θάρρος και πρωτοβουλία. Υπήρξε συνεργασία και συνεπώς επικοινωνία μεταξύ των μαθητών.</a:t>
            </a:r>
          </a:p>
          <a:p>
            <a:pPr marL="0" indent="0">
              <a:buNone/>
            </a:pPr>
            <a:r>
              <a:rPr lang="el-GR" b="1" dirty="0" smtClean="0"/>
              <a:t>Τομέας Συναισθηματικός</a:t>
            </a:r>
            <a:r>
              <a:rPr lang="el-GR" dirty="0" smtClean="0"/>
              <a:t>: Ανάπτυξη αυτοπεποίθησης και αυτοεκτίμησης λόγω της επιβράβευσής τους. Επικράτηση χαράς και ευχαρίστησης αλλά και του φόβου ή δισταγμού.</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custDataLst>
      <p:tags r:id="rId1"/>
    </p:custDataLst>
    <p:extLst>
      <p:ext uri="{BB962C8B-B14F-4D97-AF65-F5344CB8AC3E}">
        <p14:creationId xmlns:p14="http://schemas.microsoft.com/office/powerpoint/2010/main" val="11577628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solidFill>
                  <a:schemeClr val="tx2"/>
                </a:solidFill>
              </a:rPr>
              <a:t>Παιχνίδι Κανόνων</a:t>
            </a:r>
            <a:endParaRPr lang="el-GR" b="1" i="1" dirty="0" smtClean="0">
              <a:solidFill>
                <a:schemeClr val="tx2"/>
              </a:solidFill>
            </a:endParaRPr>
          </a:p>
          <a:p>
            <a:pPr>
              <a:buNone/>
            </a:pPr>
            <a:r>
              <a:rPr lang="el-GR" b="1" dirty="0" smtClean="0"/>
              <a:t>Αριθμός παιδιών</a:t>
            </a:r>
            <a:r>
              <a:rPr lang="el-GR" dirty="0" smtClean="0"/>
              <a:t>:15</a:t>
            </a:r>
            <a:r>
              <a:rPr lang="el-GR" b="1" dirty="0" smtClean="0"/>
              <a:t> </a:t>
            </a:r>
            <a:r>
              <a:rPr lang="el-GR" dirty="0" smtClean="0"/>
              <a:t>κορίτσια και 9 αγόρια</a:t>
            </a:r>
          </a:p>
          <a:p>
            <a:pPr marL="0" indent="0">
              <a:buNone/>
            </a:pPr>
            <a:r>
              <a:rPr lang="el-GR" b="1" dirty="0" smtClean="0"/>
              <a:t>Ηλικία παιδιών</a:t>
            </a:r>
            <a:r>
              <a:rPr lang="el-GR" dirty="0" smtClean="0"/>
              <a:t>: 3;6 και 4 ετών</a:t>
            </a:r>
          </a:p>
          <a:p>
            <a:pPr marL="0" indent="0">
              <a:buNone/>
            </a:pPr>
            <a:r>
              <a:rPr lang="el-GR" b="1" dirty="0" smtClean="0"/>
              <a:t>Περιγραφή παιχνιδιού</a:t>
            </a:r>
            <a:r>
              <a:rPr lang="el-GR" dirty="0" smtClean="0"/>
              <a:t>: ’’Όργωμα και σπορά’’. Πραγματοποίηση δράσης στην αυλή. Δύο γεωργοί εξήγησαν τη διαδικασία του οργώματος και της σποράς, συνοδεύοντας με κινήσεις και μικρές ιστοριούλες. Υπέδειξαν στα παιδιά τις κινήσεις που έπρεπε να πράξουν και τους μοίρασαν κηπευτικά εργαλεία. Τα παιδιά τα χρησιμοποίησαν και φύτεψαν τα σποράκια στις ‘’φωλίτσες’’ που δημιούργησαν στο χώμα.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custDataLst>
      <p:tags r:id="rId1"/>
    </p:custDataLst>
    <p:extLst>
      <p:ext uri="{BB962C8B-B14F-4D97-AF65-F5344CB8AC3E}">
        <p14:creationId xmlns:p14="http://schemas.microsoft.com/office/powerpoint/2010/main" val="14304717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fontScale="40000" lnSpcReduction="20000"/>
          </a:bodyPr>
          <a:lstStyle/>
          <a:p>
            <a:pPr marL="0" indent="0">
              <a:lnSpc>
                <a:spcPct val="120000"/>
              </a:lnSpc>
              <a:buNone/>
            </a:pPr>
            <a:r>
              <a:rPr lang="el-GR" sz="6000" b="1" dirty="0" smtClean="0"/>
              <a:t>Τομέας Κινητικός</a:t>
            </a:r>
            <a:r>
              <a:rPr lang="el-GR" sz="6000" dirty="0" smtClean="0"/>
              <a:t>: Αδρή και λεπτή κινητικότητα. Κίνηση σε όλο το σώμα, συνεπώς και εκγύμνασή του. Βελτίωση κινητικού συντονισμού, παρ’ όλες τις αρχικές τους δυσκολίες.</a:t>
            </a:r>
          </a:p>
          <a:p>
            <a:pPr marL="0" indent="0">
              <a:lnSpc>
                <a:spcPct val="120000"/>
              </a:lnSpc>
              <a:buNone/>
            </a:pPr>
            <a:r>
              <a:rPr lang="el-GR" sz="6000" b="1" dirty="0" smtClean="0"/>
              <a:t>Τομέας Νοητικός</a:t>
            </a:r>
            <a:r>
              <a:rPr lang="el-GR" sz="6000" dirty="0" smtClean="0"/>
              <a:t>: Συνειδητοποίηση εξέλιξης του σπόρου σε φυτό. Σύγκριση των διαφορετικών σπόρων. Αντιλήφθηκαν την έννοια του χρόνου από το μεγάλωμα των φυτών. Ανάπτυξη του λόγου μέσα από τις συζητήσεις τους για τα φυτά με την παιδαγωγό. Εξάσκηση οπτικοακουστικού συντονισμού.</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custDataLst>
      <p:tags r:id="rId1"/>
    </p:custDataLst>
    <p:extLst>
      <p:ext uri="{BB962C8B-B14F-4D97-AF65-F5344CB8AC3E}">
        <p14:creationId xmlns:p14="http://schemas.microsoft.com/office/powerpoint/2010/main" val="17744620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Αποδοχή κανόνων και δράση σύμφωνα με αυτούς. Ανάπτυξη της κοινωνικής έννοιας του σεβασμού. Επικοινωνία μεταξύ τους και το αίσθημα της συγκράτησης.</a:t>
            </a:r>
          </a:p>
          <a:p>
            <a:pPr marL="0" indent="0">
              <a:buNone/>
            </a:pPr>
            <a:r>
              <a:rPr lang="el-GR" b="1" dirty="0" smtClean="0"/>
              <a:t>Τομέας Συναισθηματικός</a:t>
            </a:r>
            <a:r>
              <a:rPr lang="el-GR" dirty="0" smtClean="0"/>
              <a:t>:  Αίσθημα εκτόνωσης και απελευθέρωσης. Ανάπτυξη αυτοπεποίθησης μέσα από την επιβράβευση αλλά και το αίσθημα του ανταγωνισμού και της διάκρισης.</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dirty="0">
              <a:solidFill>
                <a:prstClr val="black"/>
              </a:solidFill>
            </a:endParaRPr>
          </a:p>
        </p:txBody>
      </p:sp>
    </p:spTree>
    <p:custDataLst>
      <p:tags r:id="rId1"/>
    </p:custDataLst>
    <p:extLst>
      <p:ext uri="{BB962C8B-B14F-4D97-AF65-F5344CB8AC3E}">
        <p14:creationId xmlns:p14="http://schemas.microsoft.com/office/powerpoint/2010/main" val="28863795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lnSpcReduction="10000"/>
          </a:bodyPr>
          <a:lstStyle/>
          <a:p>
            <a:pPr algn="ctr">
              <a:buNone/>
            </a:pPr>
            <a:r>
              <a:rPr lang="el-GR" b="1" dirty="0" smtClean="0">
                <a:solidFill>
                  <a:schemeClr val="tx2"/>
                </a:solidFill>
              </a:rPr>
              <a:t>Παιχνίδι Συμβολικό</a:t>
            </a:r>
            <a:endParaRPr lang="el-GR" b="1" i="1" dirty="0" smtClean="0">
              <a:solidFill>
                <a:schemeClr val="tx2"/>
              </a:solidFill>
            </a:endParaRPr>
          </a:p>
          <a:p>
            <a:pPr>
              <a:buNone/>
            </a:pPr>
            <a:r>
              <a:rPr lang="el-GR" b="1" dirty="0" smtClean="0"/>
              <a:t>Αριθμός παιδιών</a:t>
            </a:r>
            <a:r>
              <a:rPr lang="el-GR" dirty="0" smtClean="0"/>
              <a:t>: 8 κορίτσια και 3 αγόρια		</a:t>
            </a:r>
          </a:p>
          <a:p>
            <a:pPr>
              <a:buNone/>
            </a:pPr>
            <a:r>
              <a:rPr lang="el-GR" b="1" dirty="0" smtClean="0"/>
              <a:t>Ηλικία παιδιών</a:t>
            </a:r>
            <a:r>
              <a:rPr lang="el-GR" dirty="0" smtClean="0"/>
              <a:t>: 3;6 ετών</a:t>
            </a:r>
          </a:p>
          <a:p>
            <a:pPr marL="0" indent="0">
              <a:buNone/>
            </a:pPr>
            <a:r>
              <a:rPr lang="el-GR" b="1" dirty="0" smtClean="0"/>
              <a:t>Περιγραφή παιχνιδιού</a:t>
            </a:r>
            <a:r>
              <a:rPr lang="el-GR" dirty="0" smtClean="0"/>
              <a:t>: ‘’Κουζινικά’’. Επέλεξαν από μια μεγάλη ποικιλία, διάφορα σκεύη κουζίνας, φρούτα, λαχανικά. Ξεκίνησαν να μαγειρεύουν, ατομικά ή ομαδικά. Δοκίμαζαν ο ένας τα φαγητά του άλλου, τα σύγκριναν και μάλιστα πολλές  φορές αναπαριστούσαν και το εστιατόριο. </a:t>
            </a:r>
            <a:endParaRPr lang="en-US" dirty="0" smtClean="0"/>
          </a:p>
          <a:p>
            <a:pPr marL="0" indent="0">
              <a:buNone/>
            </a:pPr>
            <a:r>
              <a:rPr lang="el-GR" dirty="0" smtClean="0"/>
              <a:t>Δηλαδή λάμβαναν παραγγελίες από τις παιδαγωγούς ή τους συμμαθητές τους και όταν τις ετοίμαζαν, τις σέρβιραν και περίμεναν με ανυπομονησία να δουν τις αντιδράσεις. Μόλις ολοκλήρωσαν το παιχνίδι τους, τακτοποίησαν τον χώρο.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dirty="0">
              <a:solidFill>
                <a:prstClr val="black"/>
              </a:solidFill>
            </a:endParaRPr>
          </a:p>
        </p:txBody>
      </p:sp>
    </p:spTree>
    <p:custDataLst>
      <p:tags r:id="rId1"/>
    </p:custDataLst>
    <p:extLst>
      <p:ext uri="{BB962C8B-B14F-4D97-AF65-F5344CB8AC3E}">
        <p14:creationId xmlns:p14="http://schemas.microsoft.com/office/powerpoint/2010/main" val="37169284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n-US" dirty="0" smtClean="0"/>
              <a:t> </a:t>
            </a:r>
            <a:r>
              <a:rPr lang="en-US" sz="2700" dirty="0"/>
              <a:t>(1/2)</a:t>
            </a:r>
            <a:r>
              <a:rPr lang="el-GR" sz="2700" i="1" dirty="0"/>
              <a:t> </a:t>
            </a:r>
            <a:r>
              <a:rPr lang="el-GR" dirty="0" smtClean="0"/>
              <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Κινητικός</a:t>
            </a:r>
            <a:r>
              <a:rPr lang="el-GR" dirty="0" smtClean="0"/>
              <a:t>: Εξάσκηση λεπτής κινητικότητας, οπτικοκινητικού συντονισμού και ανάπτυξη ισορροπίας. Συνεπώς, βελτιώθηκε ο κινητικός συντονισμός και ενδυναμώθηκε ο μυϊκός τόνος.</a:t>
            </a:r>
          </a:p>
          <a:p>
            <a:pPr marL="0" indent="0">
              <a:buNone/>
            </a:pPr>
            <a:r>
              <a:rPr lang="el-GR" b="1" dirty="0" smtClean="0"/>
              <a:t>Τομέας Νοητικός</a:t>
            </a:r>
            <a:r>
              <a:rPr lang="el-GR" dirty="0" smtClean="0"/>
              <a:t>: Εξέλιξη λόγου και σκέψης. Ενίσχυση μνήμης και καλλιέργεια φαντασίας. Ανάπτυξη της σύγκρισης και της παρατηρητικότητας και κατανόηση των σχέσεων μεταξύ των αντικειμένων.</a:t>
            </a:r>
          </a:p>
          <a:p>
            <a:pPr>
              <a:buNone/>
            </a:pPr>
            <a:endParaRPr lang="el-GR" sz="20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dirty="0">
              <a:solidFill>
                <a:prstClr val="black"/>
              </a:solidFill>
            </a:endParaRPr>
          </a:p>
        </p:txBody>
      </p:sp>
    </p:spTree>
    <p:custDataLst>
      <p:tags r:id="rId1"/>
    </p:custDataLst>
    <p:extLst>
      <p:ext uri="{BB962C8B-B14F-4D97-AF65-F5344CB8AC3E}">
        <p14:creationId xmlns:p14="http://schemas.microsoft.com/office/powerpoint/2010/main" val="29871542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n-US" dirty="0" smtClean="0"/>
              <a:t> </a:t>
            </a:r>
            <a:r>
              <a:rPr lang="en-US" sz="2700" dirty="0" smtClean="0"/>
              <a:t>(2/2</a:t>
            </a:r>
            <a:r>
              <a:rPr lang="en-US" sz="2700" dirty="0"/>
              <a:t>)</a:t>
            </a:r>
            <a:r>
              <a:rPr lang="el-GR" sz="2700" i="1" dirty="0"/>
              <a:t> </a:t>
            </a:r>
            <a:r>
              <a:rPr lang="el-GR" dirty="0" smtClean="0"/>
              <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smtClean="0"/>
              <a:t>Τομέας Κοινωνικός</a:t>
            </a:r>
            <a:r>
              <a:rPr lang="el-GR" dirty="0" smtClean="0"/>
              <a:t>: Χρήση των εννοιών ‘’μοιράζομαι’’ και ‘’συνεργάζομαι’’. Επικοινωνία και δημιουργία φιλικών σχέσεων. Ανάδειξη υπομονής και σεβασμό προς τους υπόλοιπους.</a:t>
            </a:r>
          </a:p>
          <a:p>
            <a:pPr marL="0" indent="0">
              <a:buNone/>
            </a:pPr>
            <a:r>
              <a:rPr lang="el-GR" b="1" dirty="0" smtClean="0"/>
              <a:t>Τομέας Συναισθηματικός</a:t>
            </a:r>
            <a:r>
              <a:rPr lang="el-GR" dirty="0" smtClean="0"/>
              <a:t>: Χαρά, ευχαρίστηση, νευρικότητα, εκδήλωση φόβων. Ανάπτυξη ανταγωνισμού και διάκρισης. Τόνωση αυτοπεποίθησης.</a:t>
            </a:r>
          </a:p>
          <a:p>
            <a:pPr>
              <a:buNone/>
            </a:pPr>
            <a:endParaRPr lang="el-GR" dirty="0" smtClean="0"/>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dirty="0">
              <a:solidFill>
                <a:prstClr val="black"/>
              </a:solidFill>
            </a:endParaRPr>
          </a:p>
        </p:txBody>
      </p:sp>
    </p:spTree>
    <p:custDataLst>
      <p:tags r:id="rId1"/>
    </p:custDataLst>
    <p:extLst>
      <p:ext uri="{BB962C8B-B14F-4D97-AF65-F5344CB8AC3E}">
        <p14:creationId xmlns:p14="http://schemas.microsoft.com/office/powerpoint/2010/main" val="19336984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a:t>
            </a:r>
            <a:r>
              <a:rPr lang="el-GR" sz="2700" i="1" dirty="0" err="1" smtClean="0"/>
              <a:t>Αϊβάζογλου</a:t>
            </a:r>
            <a:r>
              <a:rPr lang="el-GR" sz="2700" i="1" dirty="0" smtClean="0"/>
              <a:t> Χριστίνα</a:t>
            </a:r>
            <a:endParaRPr lang="el-GR" sz="3200" dirty="0"/>
          </a:p>
        </p:txBody>
      </p:sp>
      <p:sp>
        <p:nvSpPr>
          <p:cNvPr id="3" name="Θέση περιεχομένου 2"/>
          <p:cNvSpPr>
            <a:spLocks noGrp="1"/>
          </p:cNvSpPr>
          <p:nvPr>
            <p:ph idx="1"/>
          </p:nvPr>
        </p:nvSpPr>
        <p:spPr/>
        <p:txBody>
          <a:bodyPr>
            <a:normAutofit lnSpcReduction="10000"/>
          </a:bodyPr>
          <a:lstStyle/>
          <a:p>
            <a:pPr algn="ctr">
              <a:buNone/>
            </a:pPr>
            <a:r>
              <a:rPr lang="el-GR" b="1" dirty="0" smtClean="0">
                <a:solidFill>
                  <a:schemeClr val="tx2"/>
                </a:solidFill>
              </a:rPr>
              <a:t>Παιχνίδι Κατασκευών</a:t>
            </a:r>
            <a:endParaRPr lang="el-GR" b="1" i="1" dirty="0" smtClean="0">
              <a:solidFill>
                <a:schemeClr val="tx2"/>
              </a:solidFill>
            </a:endParaRPr>
          </a:p>
          <a:p>
            <a:pPr>
              <a:buNone/>
            </a:pPr>
            <a:r>
              <a:rPr lang="el-GR" b="1" dirty="0" smtClean="0"/>
              <a:t>Αριθμός παιδιών</a:t>
            </a:r>
            <a:r>
              <a:rPr lang="el-GR" dirty="0" smtClean="0"/>
              <a:t>: 13 κορίτσια και 10 αγόρια</a:t>
            </a:r>
          </a:p>
          <a:p>
            <a:pPr>
              <a:buNone/>
            </a:pPr>
            <a:r>
              <a:rPr lang="el-GR" b="1" dirty="0" smtClean="0"/>
              <a:t>Ηλικία παιδιών</a:t>
            </a:r>
            <a:r>
              <a:rPr lang="el-GR" dirty="0" smtClean="0"/>
              <a:t>: 3;6 και 4 ετών</a:t>
            </a:r>
          </a:p>
          <a:p>
            <a:pPr marL="0" indent="0">
              <a:buNone/>
            </a:pPr>
            <a:r>
              <a:rPr lang="el-GR" b="1" dirty="0" smtClean="0"/>
              <a:t>Περιγραφή παιχνιδιού</a:t>
            </a:r>
            <a:r>
              <a:rPr lang="el-GR" dirty="0" smtClean="0"/>
              <a:t>: ‘’Άγιος-Βασίλης’’: Με την βοήθεια των παιδαγωγών, τα παιδιά έκοψαν 4 σχέδια που ήταν σχεδιασμένα πάνω σε χαρτόνι,σε ξεχωριστά κομμάτια: μαλλιά, σκούφο, μουστάκι, γένια. Δυσκολεύτηκαν με τη χρήση του ψαλιδιού αρχικά. Ύστερα από την υπόδειξη σωστής χρήσης του, ανταπεξήλθαν. </a:t>
            </a:r>
            <a:endParaRPr lang="en-US" dirty="0" smtClean="0"/>
          </a:p>
          <a:p>
            <a:pPr marL="0" indent="0">
              <a:buNone/>
            </a:pPr>
            <a:r>
              <a:rPr lang="el-GR" dirty="0" smtClean="0"/>
              <a:t>Πάνω σε ένα </a:t>
            </a:r>
            <a:r>
              <a:rPr lang="en-US" dirty="0" smtClean="0"/>
              <a:t>CD</a:t>
            </a:r>
            <a:r>
              <a:rPr lang="el-GR" dirty="0" smtClean="0"/>
              <a:t> κόλλησαν στη σωστή θέση τα κομμάτια, καθώς και μάτια και χρωματιστές φούντες στην άκρη του σκούφου. Με αυτόν τον τρόπο, κατασκεύασαν το πρόσωπο του Αϊ-Βασίλη. Στο τέλος τακτοποίησαν.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dirty="0">
              <a:solidFill>
                <a:prstClr val="black"/>
              </a:solidFill>
            </a:endParaRPr>
          </a:p>
        </p:txBody>
      </p:sp>
    </p:spTree>
    <p:custDataLst>
      <p:tags r:id="rId1"/>
    </p:custDataLst>
    <p:extLst>
      <p:ext uri="{BB962C8B-B14F-4D97-AF65-F5344CB8AC3E}">
        <p14:creationId xmlns:p14="http://schemas.microsoft.com/office/powerpoint/2010/main" val="1180760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3b6ef265828167460164624e87145582057c842"/>
  <p:tag name="ISPRING_RESOURCE_PATHS_HASH_PRESENTER" val="a2725c998431d94cab8ae6e5f4e937390d199fb"/>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C_template_updated">
  <a:themeElements>
    <a:clrScheme name="Προσαρμοσμένο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TotalTime>
  <Words>11356</Words>
  <Application>Microsoft Office PowerPoint</Application>
  <PresentationFormat>On-screen Show (4:3)</PresentationFormat>
  <Paragraphs>734</Paragraphs>
  <Slides>130</Slides>
  <Notes>27</Notes>
  <HiddenSlides>0</HiddenSlides>
  <MMClips>0</MMClips>
  <ScaleCrop>false</ScaleCrop>
  <HeadingPairs>
    <vt:vector size="4" baseType="variant">
      <vt:variant>
        <vt:lpstr>Theme</vt:lpstr>
      </vt:variant>
      <vt:variant>
        <vt:i4>3</vt:i4>
      </vt:variant>
      <vt:variant>
        <vt:lpstr>Slide Titles</vt:lpstr>
      </vt:variant>
      <vt:variant>
        <vt:i4>130</vt:i4>
      </vt:variant>
    </vt:vector>
  </HeadingPairs>
  <TitlesOfParts>
    <vt:vector size="133" baseType="lpstr">
      <vt:lpstr>2_OC_template_updated</vt:lpstr>
      <vt:lpstr>OC_template_updated</vt:lpstr>
      <vt:lpstr>1_OC_template_updated</vt:lpstr>
      <vt:lpstr>Αρχές Οργάνωσης Παιδαγωγικής Πράξης Ι (E)</vt:lpstr>
      <vt:lpstr>Περιεχόμενο ενότητας</vt:lpstr>
      <vt:lpstr>Παρουσίαση 1</vt:lpstr>
      <vt:lpstr>Μέρος 1: Καταγραφή 1ου παιχνιδιού Φοιτήτρια Χριστοπούλου Αικατερίνη</vt:lpstr>
      <vt:lpstr>Μέρος 1: Αξιολόγηση 1ου παιχνιδιού (1/2) Φοιτήτρια Χριστοπούλου Αικατερίνη</vt:lpstr>
      <vt:lpstr>Μέρος 1: Αξιολόγηση 1ου παιχνιδιού (2/2) Φοιτήτρια Χριστοπούλου Αικατερίνη</vt:lpstr>
      <vt:lpstr>Μέρος 1: Καταγραφή 2ου παιχνιδιού Φοιτήτρια Χριστοπούλου Αικατερίνη</vt:lpstr>
      <vt:lpstr>Μέρος 1: Αξιολόγηση 2ου παιχνιδιού (1/2)   Φοιτήτρια Χριστοπούλου Αικατερίνη</vt:lpstr>
      <vt:lpstr>Μέρος 1: Αξιολόγηση 2ου παιχνιδιού (2/2)   Φοιτήτρια Χριστοπούλου Αικατερίνη</vt:lpstr>
      <vt:lpstr>Μέρος 1: Καταγραφή 3ου παιχνιδιού  Φοιτήτρια Χριστοπούλου Αικατερίνη</vt:lpstr>
      <vt:lpstr>Μέρος 1: Αξιολόγηση 3ου παιχνιδιού (1/2)   Φοιτήτρια Χριστοπούλου Αικατερίνη</vt:lpstr>
      <vt:lpstr>Μέρος 1: Αξιολόγηση 3ου παιχνιδιού (2/2)   Φοιτήτρια Χριστοπούλου Αικατερίνη</vt:lpstr>
      <vt:lpstr>Μέρος 1: Καταγραφή 4ου παιχνιδιού  Φοιτήτρια Χριστοπούλου Αικατερίνη</vt:lpstr>
      <vt:lpstr>Μέρος 1: Αξιολόγηση 4ου παιχνιδιού  Φοιτήτρια Χριστοπούλου Αικατερίνη</vt:lpstr>
      <vt:lpstr>Μέρος 2: Συμμετοχή στο 1ο παιχνίδι  Φοιτήτρια Χριστοπούλου Αικατερίνη</vt:lpstr>
      <vt:lpstr>Μέρος 2: Αξιολόγηση 1ου παιχνιδιού (1/2)   Φοιτήτρια Χριστοπούλου Αικατερίνη</vt:lpstr>
      <vt:lpstr>Μέρος 2: Αξιολόγηση 1ου παιχνιδιού (2/2)   Φοιτήτρια Χριστοπούλου Αικατερίνη</vt:lpstr>
      <vt:lpstr>Μέρος 2: Συμμετοχή στο 2ο παιχνίδι  Φοιτήτρια Χριστοπούλου Αικατερίνη</vt:lpstr>
      <vt:lpstr>Μέρος 2: Αξιολόγηση 2ου παιχνιδιού (1/2)   Φοιτήτρια Χριστοπούλου Αικατερίνη</vt:lpstr>
      <vt:lpstr>Μέρος 2: Αξιολόγηση 2ου παιχνιδιού (2/2)   Φοιτήτρια Χριστοπούλου Αικατερίνη</vt:lpstr>
      <vt:lpstr>Μέρος 3:  Φοιτήτρια Χριστοπούλου Αικατερίνη </vt:lpstr>
      <vt:lpstr>Παρουσίαση 2</vt:lpstr>
      <vt:lpstr>Μέρος 1: Καταγραφή 1ου παιχνιδιού Φοιτήτρια Κοντακτσή Ανδρονίκη</vt:lpstr>
      <vt:lpstr>Μέρος 1: Αξιολόγηση 1ου παιχνιδιού Φοιτήτρια Κοντακτσή Ανδρονίκη</vt:lpstr>
      <vt:lpstr>Μέρος 1: Καταγραφή 2ου παιχνιδιού Φοιτήτρια Κοντακτσή Ανδρονίκη</vt:lpstr>
      <vt:lpstr>Μέρος 1: Αξιολόγηση 2ου παιχνιδιού (1/2) Φοιτήτρια Κοντακτσή Ανδρονίκη</vt:lpstr>
      <vt:lpstr>Μέρος 1: Αξιολόγηση 2ου παιχνιδιού (2/2) Φοιτήτρια Κοντακτσή Ανδρονίκη</vt:lpstr>
      <vt:lpstr>Μέρος 1: Καταγραφή 3ου παιχνιδιού (1/2)   Φοιτήτρια Κοντακτσή Ανδρονίκη</vt:lpstr>
      <vt:lpstr>Μέρος 1: Καταγραφή 3ου παιχνιδιού (2/2)   Φοιτήτρια Κοντακτσή Ανδρονίκη</vt:lpstr>
      <vt:lpstr>Μέρος 1: Αξιολόγηση 3ου παιχνιδιού (1/2) Φοιτήτρια Κοντακτσή Ανδρονίκη</vt:lpstr>
      <vt:lpstr>Μέρος 1: Αξιολόγηση 3ου παιχνιδιού (2/2) Φοιτήτρια Κοντακτσή Ανδρονίκη</vt:lpstr>
      <vt:lpstr>Μέρος 1: Καταγραφή 4ου παιχνιδιού (1/2)   Φοιτήτρια Κοντακτσή Ανδρονίκη</vt:lpstr>
      <vt:lpstr>Μέρος 1: Καταγραφή 4ου παιχνιδιού (2/2)   Φοιτήτρια Κοντακτσή Ανδρονίκη</vt:lpstr>
      <vt:lpstr>Μέρος 1: Αξιολόγηση 4ου παιχνιδιού (1/2) Φοιτήτρια Κοντακτσή Ανδρονίκη</vt:lpstr>
      <vt:lpstr>Μέρος 1: Αξιολόγηση 4ου παιχνιδιού (2/2) Φοιτήτρια Κοντακτσή Ανδρονίκη</vt:lpstr>
      <vt:lpstr>Μέρος 2: Συμμετοχή στο 1ο παιχνίδι (1/2)   Φοιτήτρια Κοντακτσή Ανδρονίκη</vt:lpstr>
      <vt:lpstr>Μέρος 2: Συμμετοχή στο 1ο παιχνίδι (2/2)   Φοιτήτρια Κοντακτσή Ανδρονίκη</vt:lpstr>
      <vt:lpstr>Μέρος 2: Αξιολόγηση 1ου παιχνιδιού (1/2) Φοιτήτρια Κοντακτσή Ανδρονίκη</vt:lpstr>
      <vt:lpstr>Μέρος 2: Αξιολόγηση 1ου παιχνιδιού (2/2) Φοιτήτρια Κοντακτσή Ανδρονίκη</vt:lpstr>
      <vt:lpstr>Μέρος 2: Συμμετοχή στο 2ο παιχνίδι (1/2)   Φοιτήτρια Κοντακτσή Ανδρονίκη</vt:lpstr>
      <vt:lpstr>Μέρος 2: Συμμετοχή στο 2ο παιχνίδι (2/2)   Φοιτήτρια Κοντακτσή Ανδρονίκη</vt:lpstr>
      <vt:lpstr>Μέρος 2: Αξιολόγηση 2ου παιχνιδιού (1/2) Φοιτήτρια Κοντακτσή Ανδρονίκη</vt:lpstr>
      <vt:lpstr>Μέρος 2: Αξιολόγηση 2ου παιχνιδιού (2/2) Φοιτήτρια Κοντακτσή Ανδρονίκη</vt:lpstr>
      <vt:lpstr>Μέρος 3:  Φοιτήτρια Κοντακτσή Ανδρονίκη </vt:lpstr>
      <vt:lpstr>Παρουσίαση 3</vt:lpstr>
      <vt:lpstr>Μέρος 1: Καταγραφή 1ου παιχνιδιού Φοιτήτρια Μάρκου Ηλιάνα</vt:lpstr>
      <vt:lpstr>Μέρος 1: Αξιολόγηση 1ου παιχνιδιού (1/2)   Φοιτήτρια Μάρκου Ηλιάνα</vt:lpstr>
      <vt:lpstr>Μέρος 1: Αξιολόγηση 1ου παιχνιδιού (2/2)   Φοιτήτρια Μάρκου Ηλιάνα</vt:lpstr>
      <vt:lpstr>Μέρος 1: Καταγραφή 2ου παιχνιδιού  Φοιτήτρια Μάρκου Ηλιάνα</vt:lpstr>
      <vt:lpstr>Μέρος 1: Αξιολόγηση 2ου παιχνιδιού  Φοιτήτρια Μάρκου Ηλιάνα</vt:lpstr>
      <vt:lpstr>Μέρος 1: Καταγραφή 3ου παιχνιδιού  Φοιτήτρια Μάρκου Ηλιάνα</vt:lpstr>
      <vt:lpstr>Μέρος 1: Αξιολόγηση 3ου παιχνιδιού (1/2)   Φοιτήτρια Μάρκου Ηλιάνα</vt:lpstr>
      <vt:lpstr>Μέρος 1: Αξιολόγηση 3ου παιχνιδιού (2/2)   Φοιτήτρια Μάρκου Ηλιάνα</vt:lpstr>
      <vt:lpstr>Μέρος 1: Καταγραφή 4ου παιχνιδιού  Φοιτήτρια Μάρκου Ηλιάνα</vt:lpstr>
      <vt:lpstr>Μέρος 1: Αξιολόγηση 4ου παιχνιδιού (1/2)   Φοιτήτρια Μάρκου Ηλιάνα</vt:lpstr>
      <vt:lpstr>Μέρος 1: Αξιολόγηση 4ου παιχνιδιού (2/2)   Φοιτήτρια Μάρκου Ηλιάνα</vt:lpstr>
      <vt:lpstr>Μέρος 2: Συμμετοχή στο 1ο παιχνίδι  Φοιτήτρια Μάρκου Ηλιάνα</vt:lpstr>
      <vt:lpstr>Μέρος 2: Αξιολόγηση 1ου παιχνιδιού (1/2)   Φοιτήτρια Μάρκου Ηλιάνα</vt:lpstr>
      <vt:lpstr>Μέρος 2: Αξιολόγηση 1ου παιχνιδιού (2/2)   Φοιτήτρια Μάρκου Ηλιάνα</vt:lpstr>
      <vt:lpstr>Μέρος 2: Συμμετοχή στο 2ο παιχνίδι Φοιτήτρια Μάρκου Ηλιάνα</vt:lpstr>
      <vt:lpstr>Μέρος 2: Αξιολόγηση 2ου παιχνιδιού (1/2) Φοιτήτρια Μάρκου Ηλιάνα</vt:lpstr>
      <vt:lpstr>Μέρος 2: Αξιολόγηση 2ου παιχνιδιού (2/2) Φοιτήτρια Μάρκου Ηλιάνα</vt:lpstr>
      <vt:lpstr>Μέρος 3:  Φοιτήτρια Μάρκου Ηλιάνα </vt:lpstr>
      <vt:lpstr>Παρουσίαση 4</vt:lpstr>
      <vt:lpstr>Μέρος 1: Καταγραφή 1ου παιχνιδιού (1/2)  Φοιτήτρια Τζελέπη Άννα</vt:lpstr>
      <vt:lpstr>Μέρος 1: Καταγραφή 1ου παιχνιδιού (2/2)  Φοιτήτρια Τζελέπη Άννα</vt:lpstr>
      <vt:lpstr>Μέρος 1: Αξιολόγηση 1ου παιχνιδιού (1/2)   Φοιτήτρια Τζελέπη Άννα</vt:lpstr>
      <vt:lpstr>Μέρος 1: Αξιολόγηση 1ου παιχνιδιού (2/2)   Φοιτήτρια Τζελέπη Άννα</vt:lpstr>
      <vt:lpstr>Μέρος 1: Καταγραφή 2ου παιχνιδιού (1/2)   Φοιτήτρια Τζελέπη Άννα</vt:lpstr>
      <vt:lpstr>Μέρος 1: Καταγραφή 2ου παιχνιδιού (2/2)   Φοιτήτρια Τζελέπη Άννα</vt:lpstr>
      <vt:lpstr>Μέρος 1: Αξιολόγηση 2ου παιχνιδιού (1/2)   Φοιτήτρια Τζελέπη Άννα</vt:lpstr>
      <vt:lpstr>Μέρος 1: Αξιολόγηση 2ου παιχνιδιού (2/2)   Φοιτήτρια Τζελέπη Άννα</vt:lpstr>
      <vt:lpstr>Μέρος 1: Καταγραφή 3ου παιχνιδιού (1/2)   Φοιτήτρια Τζελέπη Άννα</vt:lpstr>
      <vt:lpstr>Μέρος 1: Καταγραφή 3ου παιχνιδιού (2/2)   Φοιτήτρια Τζελέπη Άννα</vt:lpstr>
      <vt:lpstr>Μέρος 1: Αξιολόγηση 3ου παιχνιδιού (1/2)   Φοιτήτρια Τζελέπη Άννα</vt:lpstr>
      <vt:lpstr>Μέρος 1: Αξιολόγηση 3ου παιχνιδιού (2/2)   Φοιτήτρια Τζελέπη Άννα</vt:lpstr>
      <vt:lpstr>Μέρος 1: Καταγραφή 4ου παιχνιδιού (1/2)   Φοιτήτρια Τζελέπη Άννα</vt:lpstr>
      <vt:lpstr>Μέρος 1: Καταγραφή 4ου παιχνιδιού (2/2)   Φοιτήτρια Τζελέπη Άννα</vt:lpstr>
      <vt:lpstr>Μέρος 1: Αξιολόγηση 4ου παιχνιδιού (1/2)   Φοιτήτρια Τζελέπη Άννα</vt:lpstr>
      <vt:lpstr>Μέρος 1: Αξιολόγηση 4ου παιχνιδιού (2/2)   Φοιτήτρια Τζελέπη Άννα</vt:lpstr>
      <vt:lpstr>Μέρος 2: Συμμετοχή στο 1ο παιχνίδι (1/2)   Φοιτήτρια Τζελέπη Άννα</vt:lpstr>
      <vt:lpstr>Μέρος 2: Συμμετοχή στο 1ο παιχνίδι (2/2)   Φοιτήτρια Τζελέπη Άννα</vt:lpstr>
      <vt:lpstr>Μέρος 2: Αξιολόγηση 1ου παιχνιδιού (1/2)   Φοιτήτρια Τζελέπη Άννα</vt:lpstr>
      <vt:lpstr>Μέρος 2: Αξιολόγηση 1ου παιχνιδιού (2/2)   Φοιτήτρια Τζελέπη Άννα</vt:lpstr>
      <vt:lpstr>Μέρος 2: Συμμετοχή στο 2ο παιχνίδι (1/2)   Φοιτήτρια Τζελέπη Άννα</vt:lpstr>
      <vt:lpstr>Μέρος 2: Συμμετοχή στο 2ο παιχνίδι (2/2)   Φοιτήτρια Τζελέπη Άννα</vt:lpstr>
      <vt:lpstr>Μέρος 2: Αξιολόγηση 2ου παιχνιδιού (1/2)   Φοιτήτρια Τζελέπη Άννα</vt:lpstr>
      <vt:lpstr>Μέρος 2: Αξιολόγηση 2ου παιχνιδιού (2/2)   Φοιτήτρια Τζελέπη Άννα</vt:lpstr>
      <vt:lpstr>Μέρος 3:  Φοιτήτρια Τζελέπη Άννα </vt:lpstr>
      <vt:lpstr>Παρουσίαση 5</vt:lpstr>
      <vt:lpstr>Μέρος 1: Καταγραφή 1ου παιχνιδιού Φοιτήτρια Αϊβάζογλου Χριστίνα</vt:lpstr>
      <vt:lpstr>Μέρος 1: Αξιολόγηση 1ου παιχνιδιού  Φοιτήτρια Αϊβάζογλου Χριστίνα</vt:lpstr>
      <vt:lpstr>Μέρος 1: Καταγραφή 2ου παιχνιδιού  Φοιτήτρια Αϊβάζογλου Χριστίνα</vt:lpstr>
      <vt:lpstr>Μέρος 1: Αξιολόγηση 2ου παιχνιδιού (1/2)   Φοιτήτρια Αϊβάζογλου Χριστίνα</vt:lpstr>
      <vt:lpstr>Μέρος 1: Αξιολόγηση 2ου παιχνιδιού (2/2)   Φοιτήτρια Αϊβάζογλου Χριστίνα</vt:lpstr>
      <vt:lpstr>Μέρος 1: Καταγραφή 3ου παιχνιδιού  Φοιτήτρια Αϊβάζογλου Χριστίνα</vt:lpstr>
      <vt:lpstr>Μέρος 1: Αξιολόγηση 3ου παιχνιδιού (1/2)   Φοιτήτρια Αϊβάζογλου Χριστίνα</vt:lpstr>
      <vt:lpstr>Μέρος 1: Αξιολόγηση 3ου παιχνιδιού (2/2)   Φοιτήτρια Αϊβάζογλου Χριστίνα</vt:lpstr>
      <vt:lpstr>Μέρος 1: Καταγραφή 4ου παιχνιδιού  Φοιτήτρια Αϊβάζογλου Χριστίνα</vt:lpstr>
      <vt:lpstr>Μέρος 1: Αξιολόγηση 4ου παιχνιδιού  Φοιτήτρια Αϊβάζογλου Χριστίνα</vt:lpstr>
      <vt:lpstr>Μέρος 2: Συμμετοχή στο 1ο παιχνίδι  Φοιτήτρια Αϊβάζογλου Χριστίνα</vt:lpstr>
      <vt:lpstr>Μέρος 2: Αξιολόγηση 1ου παιχνιδιού  Φοιτήτρια Αϊβάζογλου Χριστίνα</vt:lpstr>
      <vt:lpstr>Μέρος 2: Συμμετοχή στο 2ο παιχνίδι  Φοιτήτρια Αϊβάζογλου Χριστίνα</vt:lpstr>
      <vt:lpstr>Μέρος 2: Αξιολόγηση 2ου παιχνιδιού  Φοιτήτρια Αϊβάζογλου Χριστίνα</vt:lpstr>
      <vt:lpstr>Μέρος 3:  Φοιτήτρια Αϊβάζογλου Χριστίνα </vt:lpstr>
      <vt:lpstr>Παρουσίαση 6</vt:lpstr>
      <vt:lpstr>Μέρος 1: Καταγραφή 1ου παιχνιδιού Φοιτήτρια Σκιαδά Αναστασία</vt:lpstr>
      <vt:lpstr>Μέρος 1: Αξιολόγηση 1ου παιχνιδιού (1/2) Φοιτήτρια Σκιαδά Αναστασία</vt:lpstr>
      <vt:lpstr>Μέρος 1: Αξιολόγηση 1ου παιχνιδιού (2/2) Φοιτήτρια Σκιαδά Αναστασία</vt:lpstr>
      <vt:lpstr>Μέρος 1: Καταγραφή 2ου παιχνιδιού (1/2) Φοιτήτρια Σκιαδά Αναστασία</vt:lpstr>
      <vt:lpstr>Μέρος 1: Καταγραφή 2ου παιχνιδιού (2/2) Φοιτήτρια Σκιαδά Αναστασία</vt:lpstr>
      <vt:lpstr>Μέρος 1: Αξιολόγηση 2ου παιχνιδιού Φοιτήτρια Σκιαδά Αναστασία</vt:lpstr>
      <vt:lpstr>Μέρος 1: Καταγραφή 3ου παιχνιδιού Φοιτήτρια Σκιαδά Αναστασία</vt:lpstr>
      <vt:lpstr>Μέρος 1: Αξιολόγηση 3ου παιχνιδιού Φοιτήτρια Σκιαδά Αναστασία</vt:lpstr>
      <vt:lpstr>Μέρος 1: Καταγραφή 4ου παιχνιδιού Φοιτήτρια Σκιαδά Αναστασία</vt:lpstr>
      <vt:lpstr>Μέρος 1: Αξιολόγηση 4ου παιχνιδιού Φοιτήτρια Σκιαδά Αναστασία</vt:lpstr>
      <vt:lpstr>Μέρος 2: Συμμετοχή στο 1ο παιχνίδι (1/2) Φοιτήτρια Σκιαδά Αναστασία</vt:lpstr>
      <vt:lpstr>Μέρος 2: Συμμετοχή στο 1ο παιχνίδι (2/2) Φοιτήτρια Σκιαδά Αναστασία</vt:lpstr>
      <vt:lpstr>Μέρος 2: Αξιολόγηση 1ου παιχνιδιού Φοιτήτρια Σκιαδά Αναστασία</vt:lpstr>
      <vt:lpstr>Μέρος 2: Συμμετοχή στο 2ο παιχνίδι (1/2) Φοιτήτρια Σκιαδά Αναστασία</vt:lpstr>
      <vt:lpstr>Μέρος 2: Συμμετοχή στο 2ο παιχνίδι (2/2) Φοιτήτρια Σκιαδά Αναστασία</vt:lpstr>
      <vt:lpstr>Μέρος 2: Αξιολόγηση 2ου παιχνιδιού Φοιτήτρια Σκιαδά Αναστασία</vt:lpstr>
      <vt:lpstr>Μέρος 3:  Φοιτήτρια Σκιαδά Αναστασία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45</cp:revision>
  <dcterms:created xsi:type="dcterms:W3CDTF">2013-03-04T13:35:19Z</dcterms:created>
  <dcterms:modified xsi:type="dcterms:W3CDTF">2015-03-02T09:34:46Z</dcterms:modified>
</cp:coreProperties>
</file>