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activeX/activeX2.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36"/>
  </p:notesMasterIdLst>
  <p:handoutMasterIdLst>
    <p:handoutMasterId r:id="rId37"/>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57" r:id="rId29"/>
    <p:sldId id="262" r:id="rId30"/>
    <p:sldId id="264" r:id="rId31"/>
    <p:sldId id="291" r:id="rId32"/>
    <p:sldId id="292" r:id="rId33"/>
    <p:sldId id="266" r:id="rId34"/>
    <p:sldId id="261" r:id="rId35"/>
  </p:sldIdLst>
  <p:sldSz cx="9144000" cy="6858000" type="screen4x3"/>
  <p:notesSz cx="7104063" cy="10234613"/>
  <p:custDataLst>
    <p:tags r:id="rId3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280175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80175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a:effectLst/>
        </p:spPr>
        <p:txBody>
          <a:bodyPr/>
          <a:lstStyle>
            <a:lvl1pPr>
              <a:defRPr b="1">
                <a:solidFill>
                  <a:schemeClr val="tx1"/>
                </a:solidFill>
              </a:defRPr>
            </a:lvl1pPr>
          </a:lstStyle>
          <a:p>
            <a:r>
              <a:rPr lang="el-GR" dirty="0"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050608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
        <p:nvSpPr>
          <p:cNvPr id="7" name="Title 1"/>
          <p:cNvSpPr>
            <a:spLocks noGrp="1"/>
          </p:cNvSpPr>
          <p:nvPr>
            <p:ph type="title"/>
          </p:nvPr>
        </p:nvSpPr>
        <p:spPr>
          <a:xfrm>
            <a:off x="467544" y="116632"/>
            <a:ext cx="8229600" cy="907200"/>
          </a:xfrm>
        </p:spPr>
        <p:txBody>
          <a:bodyPr/>
          <a:lstStyle>
            <a:lvl1pPr>
              <a:defRPr>
                <a:solidFill>
                  <a:srgbClr val="084077"/>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40203755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dirty="0"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216001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25144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776529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84077"/>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2645197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881697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0653482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84077"/>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209279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3339542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401202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3177683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17822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01349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072078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4459207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7500178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1154036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179028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250539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08720"/>
          </a:xfrm>
          <a:prstGeom prst="rect">
            <a:avLst/>
          </a:prstGeom>
          <a:solidFill>
            <a:schemeClr val="bg1"/>
          </a:solidFill>
          <a:effectLst/>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337812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rgbClr val="084077"/>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3833078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2.xml"/><Relationship Id="rId7" Type="http://schemas.openxmlformats.org/officeDocument/2006/relationships/hyperlink" Target="http://creativecommons.org/licenses/by/3.0/legalcode" TargetMode="Externa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www.youtube.com/user/lzdancewicz?feature=watch" TargetMode="External"/><Relationship Id="rId5" Type="http://schemas.openxmlformats.org/officeDocument/2006/relationships/hyperlink" Target="http://www.youtube.com/watch?v=xyiJWIKUZeU" TargetMode="External"/><Relationship Id="rId4"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2.xml"/><Relationship Id="rId7" Type="http://schemas.openxmlformats.org/officeDocument/2006/relationships/hyperlink" Target="http://creativecommons.org/licenses/by/3.0/legalcode" TargetMode="Externa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hyperlink" Target="http://www.youtube.com/user/retsuchan?feature=watch" TargetMode="External"/><Relationship Id="rId5" Type="http://schemas.openxmlformats.org/officeDocument/2006/relationships/hyperlink" Target="http://www.youtube.com/watch?v=AbMPov0wkgM" TargetMode="External"/><Relationship Id="rId4"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youtube.com/watch?v=Gc3ZDDO08Dg"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labspace.open.ac.uk/mod/oucontent/view.php?id=450506&amp;section=20.5.1" TargetMode="Externa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hyperlink" Target="http://creativecommons.org/licenses/by-nc-sa/2.0/uk/"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Urinary_catheters_numbered.svg" TargetMode="External"/><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M.Komornicza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Χειρουργική Νοσηλευτική </a:t>
            </a:r>
            <a:r>
              <a:rPr lang="el-GR" sz="3600" b="1" dirty="0" smtClean="0">
                <a:solidFill>
                  <a:schemeClr val="tx1"/>
                </a:solidFill>
                <a:latin typeface="+mn-lt"/>
              </a:rPr>
              <a:t>ΙΙ</a:t>
            </a:r>
            <a:r>
              <a:rPr lang="en-US" sz="3600" b="1" dirty="0" smtClean="0">
                <a:solidFill>
                  <a:schemeClr val="tx1"/>
                </a:solidFill>
                <a:latin typeface="+mn-lt"/>
              </a:rPr>
              <a:t> </a:t>
            </a:r>
            <a:r>
              <a:rPr lang="el-GR" sz="3600" b="1" dirty="0" smtClean="0">
                <a:solidFill>
                  <a:schemeClr val="tx1"/>
                </a:solidFill>
                <a:latin typeface="+mn-lt"/>
              </a:rPr>
              <a:t>(Ε)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25000" lnSpcReduction="20000"/>
          </a:bodyPr>
          <a:lstStyle/>
          <a:p>
            <a:pPr>
              <a:spcBef>
                <a:spcPts val="0"/>
              </a:spcBef>
              <a:spcAft>
                <a:spcPts val="1200"/>
              </a:spcAft>
            </a:pPr>
            <a:r>
              <a:rPr lang="el-GR" sz="9600" b="1" dirty="0"/>
              <a:t>Ενότητα 1 : </a:t>
            </a:r>
            <a:r>
              <a:rPr lang="el-GR" sz="9600" dirty="0" smtClean="0"/>
              <a:t>Διαδικασία Καθετηριασμού </a:t>
            </a:r>
          </a:p>
          <a:p>
            <a:pPr>
              <a:spcBef>
                <a:spcPts val="0"/>
              </a:spcBef>
              <a:spcAft>
                <a:spcPts val="1200"/>
              </a:spcAft>
            </a:pPr>
            <a:r>
              <a:rPr lang="el-GR" sz="9600" dirty="0" smtClean="0"/>
              <a:t>ουροδόχου </a:t>
            </a:r>
            <a:r>
              <a:rPr lang="el-GR" sz="9600" dirty="0"/>
              <a:t>κύστεως</a:t>
            </a:r>
          </a:p>
          <a:p>
            <a:pPr>
              <a:spcBef>
                <a:spcPts val="0"/>
              </a:spcBef>
              <a:spcAft>
                <a:spcPts val="1200"/>
              </a:spcAft>
            </a:pPr>
            <a:endParaRPr lang="el-GR" sz="2800" dirty="0" smtClean="0"/>
          </a:p>
          <a:p>
            <a:pPr>
              <a:spcBef>
                <a:spcPts val="0"/>
              </a:spcBef>
              <a:spcAft>
                <a:spcPts val="1200"/>
              </a:spcAft>
            </a:pPr>
            <a:r>
              <a:rPr lang="el-GR" sz="8000" dirty="0" smtClean="0"/>
              <a:t>Θεοδώρα </a:t>
            </a:r>
            <a:r>
              <a:rPr lang="el-GR" sz="8000" dirty="0"/>
              <a:t>Στρουμπούκη</a:t>
            </a:r>
          </a:p>
          <a:p>
            <a:pPr>
              <a:spcBef>
                <a:spcPts val="0"/>
              </a:spcBef>
              <a:spcAft>
                <a:spcPts val="1200"/>
              </a:spcAft>
            </a:pPr>
            <a:r>
              <a:rPr lang="el-GR" sz="8000" dirty="0"/>
              <a:t>Τμήμα Νοσηλευτικής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p:txBody>
          <a:bodyPr>
            <a:noAutofit/>
          </a:bodyPr>
          <a:lstStyle/>
          <a:p>
            <a:pPr marL="457200" lvl="0" indent="-457200">
              <a:lnSpc>
                <a:spcPct val="114000"/>
              </a:lnSpc>
              <a:spcBef>
                <a:spcPts val="1200"/>
              </a:spcBef>
              <a:buFont typeface="+mj-lt"/>
              <a:buAutoNum type="arabicPeriod" startAt="13"/>
            </a:pPr>
            <a:r>
              <a:rPr lang="el-GR" sz="2400" dirty="0" smtClean="0"/>
              <a:t>Καλύπτουμε </a:t>
            </a:r>
            <a:r>
              <a:rPr lang="el-GR" sz="2400" dirty="0"/>
              <a:t>την άρρωστη με τα αποστειρωμένα οθόνια ώστε να είναι ορατή η περιουρηθρική περιοχή.</a:t>
            </a:r>
          </a:p>
          <a:p>
            <a:pPr marL="457200" lvl="0" indent="-457200">
              <a:lnSpc>
                <a:spcPct val="114000"/>
              </a:lnSpc>
              <a:spcBef>
                <a:spcPts val="1200"/>
              </a:spcBef>
              <a:buFont typeface="+mj-lt"/>
              <a:buAutoNum type="arabicPeriod" startAt="13"/>
            </a:pPr>
            <a:r>
              <a:rPr lang="el-GR" sz="2400" dirty="0" smtClean="0"/>
              <a:t>Τοποθετούμε </a:t>
            </a:r>
            <a:r>
              <a:rPr lang="el-GR" sz="2400" dirty="0"/>
              <a:t>νεφροειδές ανάμεσα απτά πόδια της άρρωστης, πάνω στα αποστειρωμένα οθόνια καθώς επίσης και το δίσκο με τις γάζες.</a:t>
            </a:r>
          </a:p>
          <a:p>
            <a:pPr marL="457200" lvl="0" indent="-457200">
              <a:lnSpc>
                <a:spcPct val="114000"/>
              </a:lnSpc>
              <a:spcBef>
                <a:spcPts val="1200"/>
              </a:spcBef>
              <a:buFont typeface="+mj-lt"/>
              <a:buAutoNum type="arabicPeriod" startAt="13"/>
            </a:pPr>
            <a:r>
              <a:rPr lang="el-GR" sz="2400" dirty="0" smtClean="0"/>
              <a:t>Στο </a:t>
            </a:r>
            <a:r>
              <a:rPr lang="el-GR" sz="2400" dirty="0"/>
              <a:t>αποστειρωμένο καψάκι ο βοηθός τοποθετεί αντισηπτικό διάλυμα</a:t>
            </a:r>
            <a:r>
              <a:rPr lang="el-GR" sz="2400" dirty="0" smtClean="0"/>
              <a:t>.</a:t>
            </a:r>
            <a:endParaRPr lang="el-GR" sz="24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
        <p:nvSpPr>
          <p:cNvPr id="2" name="Τίτλος 1"/>
          <p:cNvSpPr>
            <a:spLocks noGrp="1"/>
          </p:cNvSpPr>
          <p:nvPr>
            <p:ph type="title"/>
          </p:nvPr>
        </p:nvSpPr>
        <p:spPr/>
        <p:txBody>
          <a:bodyPr/>
          <a:lstStyle/>
          <a:p>
            <a:r>
              <a:rPr lang="el-GR" sz="4000" dirty="0"/>
              <a:t>Καθετηριασμός </a:t>
            </a:r>
            <a:r>
              <a:rPr lang="el-GR" sz="4000" dirty="0"/>
              <a:t>σε γυναίκα </a:t>
            </a:r>
            <a:r>
              <a:rPr lang="el-GR" sz="3200" b="0" dirty="0" smtClean="0"/>
              <a:t>(</a:t>
            </a:r>
            <a:r>
              <a:rPr lang="el-GR" sz="3200" b="0" dirty="0" smtClean="0"/>
              <a:t>6 </a:t>
            </a:r>
            <a:r>
              <a:rPr lang="el-GR" sz="3200" b="0" dirty="0"/>
              <a:t>από 14)</a:t>
            </a:r>
            <a:endParaRPr lang="el-GR" dirty="0"/>
          </a:p>
        </p:txBody>
      </p:sp>
    </p:spTree>
    <p:extLst>
      <p:ext uri="{BB962C8B-B14F-4D97-AF65-F5344CB8AC3E}">
        <p14:creationId xmlns:p14="http://schemas.microsoft.com/office/powerpoint/2010/main" val="606147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a:xfrm>
            <a:off x="457200" y="1196752"/>
            <a:ext cx="8363272" cy="5184576"/>
          </a:xfrm>
        </p:spPr>
        <p:txBody>
          <a:bodyPr>
            <a:noAutofit/>
          </a:bodyPr>
          <a:lstStyle/>
          <a:p>
            <a:pPr marL="457200" lvl="0" indent="-457200">
              <a:lnSpc>
                <a:spcPct val="114000"/>
              </a:lnSpc>
              <a:buFont typeface="+mj-lt"/>
              <a:buAutoNum type="arabicPeriod" startAt="16"/>
            </a:pPr>
            <a:r>
              <a:rPr lang="el-GR" sz="2400" dirty="0" smtClean="0"/>
              <a:t>Αποχωρίσουμε </a:t>
            </a:r>
            <a:r>
              <a:rPr lang="el-GR" sz="2400" dirty="0"/>
              <a:t>τα χείλη του αιδοίου με τον δείκτη και τον </a:t>
            </a:r>
            <a:r>
              <a:rPr lang="el-GR" sz="2400" dirty="0" smtClean="0"/>
              <a:t>αντίχειρα (</a:t>
            </a:r>
            <a:r>
              <a:rPr lang="el-GR" sz="2400" dirty="0"/>
              <a:t>συνήθως του αριστερού χεριού) για να γίνει ορατό το στόμιο της ουρήθρας, εικόνα 10. Το χέρι αυτό θα πρέπει να θεωρείται μολυσμένο και θα πρέπει να μετακινείται μόνο όταν τελειώσει η διαδικασία. (Μετά τον καθαρισμό  αλλάζουμε γάντια και συνεχίζουμε τη διαδικασία με καινούργια αποστειρωμένα γάντια). Χειριζόμαστε τα τολύπια καθαρισμού με λαβίδα. Τα εμποτίζουμε με αντισηπτικό και καθαρίζουμε με μία μόνο κίνηση από πάνω προς τα κάτω με την ακόλουθη σειρά: μεγάλα χείλη, μικρά χείλη, ουρηθρικό στόμιο. Μετά από κάθε χρήση απορρίπτουμε το τολύπιο</a:t>
            </a:r>
            <a:r>
              <a:rPr lang="el-GR" sz="2400" dirty="0" smtClean="0"/>
              <a:t>.</a:t>
            </a:r>
            <a:endParaRPr lang="el-GR" sz="24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
        <p:nvSpPr>
          <p:cNvPr id="2" name="Τίτλος 1"/>
          <p:cNvSpPr>
            <a:spLocks noGrp="1"/>
          </p:cNvSpPr>
          <p:nvPr>
            <p:ph type="title"/>
          </p:nvPr>
        </p:nvSpPr>
        <p:spPr/>
        <p:txBody>
          <a:bodyPr/>
          <a:lstStyle/>
          <a:p>
            <a:r>
              <a:rPr lang="el-GR" sz="4000" dirty="0"/>
              <a:t>Καθετηριασμός </a:t>
            </a:r>
            <a:r>
              <a:rPr lang="el-GR" sz="4000" dirty="0"/>
              <a:t>σε γυναίκα </a:t>
            </a:r>
            <a:r>
              <a:rPr lang="el-GR" sz="3200" b="0" dirty="0" smtClean="0"/>
              <a:t>(</a:t>
            </a:r>
            <a:r>
              <a:rPr lang="el-GR" sz="3200" b="0" dirty="0" smtClean="0"/>
              <a:t>7 </a:t>
            </a:r>
            <a:r>
              <a:rPr lang="el-GR" sz="3200" b="0" dirty="0"/>
              <a:t>από 14)</a:t>
            </a:r>
            <a:endParaRPr lang="el-GR" dirty="0"/>
          </a:p>
        </p:txBody>
      </p:sp>
    </p:spTree>
    <p:extLst>
      <p:ext uri="{BB962C8B-B14F-4D97-AF65-F5344CB8AC3E}">
        <p14:creationId xmlns:p14="http://schemas.microsoft.com/office/powerpoint/2010/main" val="3637302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p:txBody>
          <a:bodyPr>
            <a:noAutofit/>
          </a:bodyPr>
          <a:lstStyle/>
          <a:p>
            <a:pPr marL="457200" lvl="0" indent="-457200">
              <a:lnSpc>
                <a:spcPct val="114000"/>
              </a:lnSpc>
              <a:spcBef>
                <a:spcPts val="1200"/>
              </a:spcBef>
              <a:buFont typeface="+mj-lt"/>
              <a:buAutoNum type="arabicPeriod" startAt="17"/>
            </a:pPr>
            <a:r>
              <a:rPr lang="el-GR" sz="2400" dirty="0" smtClean="0"/>
              <a:t>Πιάνουμε </a:t>
            </a:r>
            <a:r>
              <a:rPr lang="el-GR" sz="2400" dirty="0"/>
              <a:t>τον καθετήρα με το αποστειρωμένο χέρι, τοποθετούμε στην άκρη του καθετήρα γλισχραντική ουσία. Την γλισχραντική ουσία μπορεί να τη τοποθετήσει και ο βοηθός στο καθετήρα, αν δεν έχουμε προβλέψει από πριν.</a:t>
            </a:r>
          </a:p>
          <a:p>
            <a:pPr marL="457200" lvl="0" indent="-457200">
              <a:lnSpc>
                <a:spcPct val="114000"/>
              </a:lnSpc>
              <a:spcBef>
                <a:spcPts val="1200"/>
              </a:spcBef>
              <a:buFont typeface="+mj-lt"/>
              <a:buAutoNum type="arabicPeriod" startAt="17"/>
            </a:pPr>
            <a:r>
              <a:rPr lang="el-GR" sz="2400" dirty="0" smtClean="0"/>
              <a:t>Εισάγουμε </a:t>
            </a:r>
            <a:r>
              <a:rPr lang="el-GR" sz="2400" dirty="0"/>
              <a:t>τον καθετήρα στην ουρήθρα με ήπιους χειρισμούς χρησιμοποιώντας αυστηρά άσηπτη τεχνική. Μόλις βγουν ούρα σημαίνει πως ο καθετήρας είναι όντως στην ουρήθρα και τον κλείνουμε με την λαβίδα ή τον τσακίζουμε ελαφρά. Αφήνουμε έως 1000 ml ούρων να τρέξουν καθώς με αφαίρεση άνω των 1000 ml υπάρχει ο κίνδυνος για μείωση της πίεσης στα σπλαγχνικά αγγεία. </a:t>
            </a:r>
            <a:endParaRPr lang="el-GR" sz="2400"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
        <p:nvSpPr>
          <p:cNvPr id="2" name="Τίτλος 1"/>
          <p:cNvSpPr>
            <a:spLocks noGrp="1"/>
          </p:cNvSpPr>
          <p:nvPr>
            <p:ph type="title"/>
          </p:nvPr>
        </p:nvSpPr>
        <p:spPr/>
        <p:txBody>
          <a:bodyPr/>
          <a:lstStyle/>
          <a:p>
            <a:r>
              <a:rPr lang="el-GR" sz="4000" dirty="0"/>
              <a:t>Καθετηριασμός </a:t>
            </a:r>
            <a:r>
              <a:rPr lang="el-GR" sz="4000" dirty="0"/>
              <a:t>σε γυναίκα </a:t>
            </a:r>
            <a:r>
              <a:rPr lang="el-GR" sz="3200" b="0" dirty="0" smtClean="0"/>
              <a:t>(</a:t>
            </a:r>
            <a:r>
              <a:rPr lang="el-GR" sz="3200" b="0" dirty="0" smtClean="0"/>
              <a:t>8 </a:t>
            </a:r>
            <a:r>
              <a:rPr lang="el-GR" sz="3200" b="0" dirty="0"/>
              <a:t>από 14)</a:t>
            </a:r>
            <a:endParaRPr lang="el-GR" dirty="0"/>
          </a:p>
        </p:txBody>
      </p:sp>
    </p:spTree>
    <p:extLst>
      <p:ext uri="{BB962C8B-B14F-4D97-AF65-F5344CB8AC3E}">
        <p14:creationId xmlns:p14="http://schemas.microsoft.com/office/powerpoint/2010/main" val="2978670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p:txBody>
          <a:bodyPr>
            <a:noAutofit/>
          </a:bodyPr>
          <a:lstStyle/>
          <a:p>
            <a:pPr marL="457200" lvl="0" indent="-457200">
              <a:lnSpc>
                <a:spcPct val="114000"/>
              </a:lnSpc>
              <a:spcBef>
                <a:spcPts val="1200"/>
              </a:spcBef>
              <a:buFont typeface="+mj-lt"/>
              <a:buAutoNum type="arabicPeriod" startAt="19"/>
            </a:pPr>
            <a:r>
              <a:rPr lang="el-GR" sz="2400" dirty="0" smtClean="0"/>
              <a:t>Μετά </a:t>
            </a:r>
            <a:r>
              <a:rPr lang="el-GR" sz="2400" dirty="0"/>
              <a:t>φουσκώνουμε το μπαλονάκι του καθετήρα σύμφωνα με τις οδηγίες του κατασκευαστή με φυσιολογικό ορό και ελέγχουμε αν στερεώθηκε τραβώντας τον απαλά προς τα έξω και εν συνεχεία τον τοποθετούμε ξανά στη θέση του.</a:t>
            </a:r>
          </a:p>
          <a:p>
            <a:pPr marL="457200" lvl="0" indent="-457200">
              <a:lnSpc>
                <a:spcPct val="114000"/>
              </a:lnSpc>
              <a:spcBef>
                <a:spcPts val="1200"/>
              </a:spcBef>
              <a:buFont typeface="+mj-lt"/>
              <a:buAutoNum type="arabicPeriod" startAt="19"/>
            </a:pPr>
            <a:r>
              <a:rPr lang="el-GR" sz="2400" dirty="0"/>
              <a:t>Εάν δεν υπάρχει άμεση ροή ούρων όταν γίνει η εισαγωγή του καθετήρα, υπάρχουν κάποια μέτρα που μπορεί να αποδειχτούν βοηθητικά:</a:t>
            </a:r>
          </a:p>
          <a:p>
            <a:pPr marL="457200" lvl="0" indent="-457200">
              <a:lnSpc>
                <a:spcPct val="114000"/>
              </a:lnSpc>
              <a:spcBef>
                <a:spcPts val="1200"/>
              </a:spcBef>
              <a:buFont typeface="+mj-lt"/>
              <a:buAutoNum type="arabicPeriod" startAt="19"/>
            </a:pPr>
            <a:r>
              <a:rPr lang="el-GR" sz="2400" dirty="0" smtClean="0"/>
              <a:t>Ζητάμε </a:t>
            </a:r>
            <a:r>
              <a:rPr lang="el-GR" sz="2400" dirty="0"/>
              <a:t>από τον ασθενή να πάρει μια βαθιά αναπνοή, γιατί έτσι προάγεται η χαλάρωση των περινεϊκών και κοιλιακών μυών</a:t>
            </a:r>
            <a:r>
              <a:rPr lang="el-GR" sz="2400" dirty="0" smtClean="0"/>
              <a:t>.</a:t>
            </a:r>
            <a:endParaRPr lang="el-GR" sz="24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
        <p:nvSpPr>
          <p:cNvPr id="2" name="Τίτλος 1"/>
          <p:cNvSpPr>
            <a:spLocks noGrp="1"/>
          </p:cNvSpPr>
          <p:nvPr>
            <p:ph type="title"/>
          </p:nvPr>
        </p:nvSpPr>
        <p:spPr/>
        <p:txBody>
          <a:bodyPr/>
          <a:lstStyle/>
          <a:p>
            <a:r>
              <a:rPr lang="el-GR" sz="4000" dirty="0"/>
              <a:t>Καθετηριασμός </a:t>
            </a:r>
            <a:r>
              <a:rPr lang="el-GR" sz="4000" dirty="0"/>
              <a:t>σε γυναίκα </a:t>
            </a:r>
            <a:r>
              <a:rPr lang="el-GR" sz="3200" b="0" dirty="0" smtClean="0"/>
              <a:t>(</a:t>
            </a:r>
            <a:r>
              <a:rPr lang="el-GR" sz="3200" b="0" dirty="0" smtClean="0"/>
              <a:t>9 </a:t>
            </a:r>
            <a:r>
              <a:rPr lang="el-GR" sz="3200" b="0" dirty="0"/>
              <a:t>από 14)</a:t>
            </a:r>
            <a:endParaRPr lang="el-GR" dirty="0"/>
          </a:p>
        </p:txBody>
      </p:sp>
    </p:spTree>
    <p:extLst>
      <p:ext uri="{BB962C8B-B14F-4D97-AF65-F5344CB8AC3E}">
        <p14:creationId xmlns:p14="http://schemas.microsoft.com/office/powerpoint/2010/main" val="2723606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p:txBody>
          <a:bodyPr>
            <a:noAutofit/>
          </a:bodyPr>
          <a:lstStyle/>
          <a:p>
            <a:pPr marL="457200" lvl="0" indent="-457200">
              <a:lnSpc>
                <a:spcPct val="114000"/>
              </a:lnSpc>
              <a:spcBef>
                <a:spcPts val="1200"/>
              </a:spcBef>
              <a:buFont typeface="+mj-lt"/>
              <a:buAutoNum type="arabicPeriod" startAt="22"/>
            </a:pPr>
            <a:r>
              <a:rPr lang="el-GR" sz="2400" dirty="0" smtClean="0"/>
              <a:t>Περιστρέφουμε </a:t>
            </a:r>
            <a:r>
              <a:rPr lang="el-GR" sz="2400" dirty="0"/>
              <a:t>ελαφρά το καθετήρα επειδή η οπή στο άκρο του μπορεί να εφάπτεται στο τοίχωμα της ουροδόχου κύστης.</a:t>
            </a:r>
          </a:p>
          <a:p>
            <a:pPr marL="457200" lvl="0" indent="-457200">
              <a:lnSpc>
                <a:spcPct val="114000"/>
              </a:lnSpc>
              <a:spcBef>
                <a:spcPts val="1200"/>
              </a:spcBef>
              <a:buFont typeface="+mj-lt"/>
              <a:buAutoNum type="arabicPeriod" startAt="22"/>
            </a:pPr>
            <a:r>
              <a:rPr lang="el-GR" sz="2400" dirty="0" smtClean="0"/>
              <a:t> </a:t>
            </a:r>
            <a:r>
              <a:rPr lang="el-GR" sz="2400" dirty="0"/>
              <a:t>Σηκώνουμε το επάνω μέρος του κρεβατιού του ασθενή για να αυξήσουμε τη πίεση στη περιοχή της ουροδόχου κύστης.</a:t>
            </a:r>
          </a:p>
          <a:p>
            <a:pPr marL="457200" lvl="0" indent="-457200">
              <a:lnSpc>
                <a:spcPct val="114000"/>
              </a:lnSpc>
              <a:spcBef>
                <a:spcPts val="1200"/>
              </a:spcBef>
              <a:buFont typeface="+mj-lt"/>
              <a:buAutoNum type="arabicPeriod" startAt="22"/>
            </a:pPr>
            <a:r>
              <a:rPr lang="el-GR" sz="2400" dirty="0" smtClean="0"/>
              <a:t> </a:t>
            </a:r>
            <a:r>
              <a:rPr lang="el-GR" sz="2400" dirty="0"/>
              <a:t>Φοράμε γάντια και τοποθετούμε ένα δάχτυλο στο κόλπο για να νιώσουμε τη θέση του καθετήρα μέσω του πρόσθιου κολπικού τοιχώματος</a:t>
            </a:r>
            <a:r>
              <a:rPr lang="el-GR" sz="2400" dirty="0" smtClean="0"/>
              <a:t>.</a:t>
            </a:r>
            <a:endParaRPr lang="el-GR" sz="24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
        <p:nvSpPr>
          <p:cNvPr id="2" name="Τίτλος 1"/>
          <p:cNvSpPr>
            <a:spLocks noGrp="1"/>
          </p:cNvSpPr>
          <p:nvPr>
            <p:ph type="title"/>
          </p:nvPr>
        </p:nvSpPr>
        <p:spPr/>
        <p:txBody>
          <a:bodyPr/>
          <a:lstStyle/>
          <a:p>
            <a:r>
              <a:rPr lang="el-GR" sz="4000" dirty="0"/>
              <a:t>Καθετηριασμός </a:t>
            </a:r>
            <a:r>
              <a:rPr lang="el-GR" sz="4000" dirty="0"/>
              <a:t>σε γυναίκα </a:t>
            </a:r>
            <a:r>
              <a:rPr lang="el-GR" sz="3200" b="0" dirty="0" smtClean="0"/>
              <a:t>(</a:t>
            </a:r>
            <a:r>
              <a:rPr lang="el-GR" sz="3200" b="0" dirty="0" smtClean="0"/>
              <a:t>10 </a:t>
            </a:r>
            <a:r>
              <a:rPr lang="el-GR" sz="3200" b="0" dirty="0"/>
              <a:t>από 14)</a:t>
            </a:r>
            <a:endParaRPr lang="el-GR" dirty="0"/>
          </a:p>
        </p:txBody>
      </p:sp>
    </p:spTree>
    <p:extLst>
      <p:ext uri="{BB962C8B-B14F-4D97-AF65-F5344CB8AC3E}">
        <p14:creationId xmlns:p14="http://schemas.microsoft.com/office/powerpoint/2010/main" val="2848527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p:txBody>
          <a:bodyPr>
            <a:noAutofit/>
          </a:bodyPr>
          <a:lstStyle/>
          <a:p>
            <a:pPr marL="457200" lvl="0" indent="-457200">
              <a:lnSpc>
                <a:spcPct val="114000"/>
              </a:lnSpc>
              <a:spcBef>
                <a:spcPts val="1200"/>
              </a:spcBef>
              <a:buFont typeface="+mj-lt"/>
              <a:buAutoNum type="arabicPeriod" startAt="25"/>
            </a:pPr>
            <a:r>
              <a:rPr lang="el-GR" sz="2400" dirty="0" smtClean="0"/>
              <a:t>Αφαιρούμε </a:t>
            </a:r>
            <a:r>
              <a:rPr lang="el-GR" sz="2400" dirty="0"/>
              <a:t>τα αποστειρωμένα τετράγωνα από τον άρρωστο (εάν χρησιμοποιούμε σχιστό) και μετά  συνδέουμε τον καθετήρα με το σωλήνα του αποχετευτικού συστήματος. Εάν χρησιμοποιούμε μόνο αποστειρωμένα τετράγωνα μπορούμε να συνδέσουμε το καθετήρα με το σωλήνα του αποχετευτικού συστήματος και να αφαιρέσουμε στο τέλος τα τετράγωνα.</a:t>
            </a:r>
          </a:p>
          <a:p>
            <a:pPr marL="457200" lvl="0" indent="-457200">
              <a:lnSpc>
                <a:spcPct val="114000"/>
              </a:lnSpc>
              <a:spcBef>
                <a:spcPts val="1200"/>
              </a:spcBef>
              <a:buFont typeface="+mj-lt"/>
              <a:buAutoNum type="arabicPeriod" startAt="25"/>
            </a:pPr>
            <a:r>
              <a:rPr lang="el-GR" sz="2400" dirty="0" smtClean="0"/>
              <a:t>Στερεώνουμε </a:t>
            </a:r>
            <a:r>
              <a:rPr lang="el-GR" sz="2400" dirty="0"/>
              <a:t>τον καθετήρα στην εσωτερική επιφάνεια του μηρού. Με τον τρόπο αυτό προλαμβάνονται οι κινήσεις του καθετήρα και η έλξη στην ουροδόχο κύστη.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
        <p:nvSpPr>
          <p:cNvPr id="2" name="Τίτλος 1"/>
          <p:cNvSpPr>
            <a:spLocks noGrp="1"/>
          </p:cNvSpPr>
          <p:nvPr>
            <p:ph type="title"/>
          </p:nvPr>
        </p:nvSpPr>
        <p:spPr/>
        <p:txBody>
          <a:bodyPr/>
          <a:lstStyle/>
          <a:p>
            <a:r>
              <a:rPr lang="el-GR" sz="4000" dirty="0"/>
              <a:t>Καθετηριασμός </a:t>
            </a:r>
            <a:r>
              <a:rPr lang="el-GR" sz="4000" dirty="0"/>
              <a:t>σε γυναίκα </a:t>
            </a:r>
            <a:r>
              <a:rPr lang="el-GR" sz="3200" b="0" dirty="0" smtClean="0"/>
              <a:t>(</a:t>
            </a:r>
            <a:r>
              <a:rPr lang="el-GR" sz="3200" b="0" dirty="0" smtClean="0"/>
              <a:t>11 </a:t>
            </a:r>
            <a:r>
              <a:rPr lang="el-GR" sz="3200" b="0" dirty="0"/>
              <a:t>από 14)</a:t>
            </a:r>
            <a:endParaRPr lang="el-GR" dirty="0"/>
          </a:p>
        </p:txBody>
      </p:sp>
    </p:spTree>
    <p:extLst>
      <p:ext uri="{BB962C8B-B14F-4D97-AF65-F5344CB8AC3E}">
        <p14:creationId xmlns:p14="http://schemas.microsoft.com/office/powerpoint/2010/main" val="837189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p:txBody>
          <a:bodyPr>
            <a:noAutofit/>
          </a:bodyPr>
          <a:lstStyle/>
          <a:p>
            <a:pPr marL="457200" lvl="0" indent="-457200">
              <a:buFont typeface="+mj-lt"/>
              <a:buAutoNum type="arabicPeriod" startAt="27"/>
            </a:pPr>
            <a:r>
              <a:rPr lang="el-GR" sz="2400" dirty="0" smtClean="0"/>
              <a:t>Τοποθετούμε </a:t>
            </a:r>
            <a:r>
              <a:rPr lang="el-GR" sz="2400" dirty="0"/>
              <a:t>τον ουροσυλλέκτη στα πλαϊνά κάγκελα του κρεβατιού και ελέγχουμε το σωλήνα του ουροσυλλέκτη για να διασφαλίσουμε πως δεν έχει διπλωθεί. Δεν τοποθετούμε τον ουροσυλλέκτη κάτω από το πόδι του ασθενή γιατί μπορεί να πιεστεί και να συμπέσουν τα τοιχώματά του. Επίσης δεν τον τοποθετούμε με τρόπο που να κινείται πάνω από το  επίπεδο της ουροδόχου κύστης. Αυτό μπορεί να προκαλέσει την παροχέτευση της κύστεως με αναρρόφηση αντί με τη βαρύτητα, διακινδυνεύοντας την πιθανότητα τραυματισμού του βλεννογόνου της. Διατηρούμε το σάκο παροχέτευσης των ούρων μακριά από το δάπεδο για να αποφύγουμε το κίνδυνο λοίμωξης, καθώς το δάπεδο είναι ιδιαίτερα μολυσμένο.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
        <p:nvSpPr>
          <p:cNvPr id="2" name="Τίτλος 1"/>
          <p:cNvSpPr>
            <a:spLocks noGrp="1"/>
          </p:cNvSpPr>
          <p:nvPr>
            <p:ph type="title"/>
          </p:nvPr>
        </p:nvSpPr>
        <p:spPr/>
        <p:txBody>
          <a:bodyPr/>
          <a:lstStyle/>
          <a:p>
            <a:r>
              <a:rPr lang="el-GR" sz="4000" dirty="0"/>
              <a:t>Καθετηριασμός </a:t>
            </a:r>
            <a:r>
              <a:rPr lang="el-GR" sz="4000" dirty="0"/>
              <a:t>σε γυναίκα </a:t>
            </a:r>
            <a:r>
              <a:rPr lang="el-GR" sz="3200" b="0" dirty="0" smtClean="0"/>
              <a:t>(</a:t>
            </a:r>
            <a:r>
              <a:rPr lang="el-GR" sz="3200" b="0" dirty="0" smtClean="0"/>
              <a:t>12 </a:t>
            </a:r>
            <a:r>
              <a:rPr lang="el-GR" sz="3200" b="0" dirty="0"/>
              <a:t>από 14)</a:t>
            </a:r>
            <a:endParaRPr lang="el-GR" dirty="0"/>
          </a:p>
        </p:txBody>
      </p:sp>
    </p:spTree>
    <p:extLst>
      <p:ext uri="{BB962C8B-B14F-4D97-AF65-F5344CB8AC3E}">
        <p14:creationId xmlns:p14="http://schemas.microsoft.com/office/powerpoint/2010/main" val="2970077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p:txBody>
          <a:bodyPr>
            <a:noAutofit/>
          </a:bodyPr>
          <a:lstStyle/>
          <a:p>
            <a:pPr marL="457200" lvl="0" indent="-457200">
              <a:lnSpc>
                <a:spcPct val="114000"/>
              </a:lnSpc>
              <a:spcBef>
                <a:spcPts val="1200"/>
              </a:spcBef>
              <a:buFont typeface="+mj-lt"/>
              <a:buAutoNum type="arabicPeriod" startAt="28"/>
            </a:pPr>
            <a:r>
              <a:rPr lang="el-GR" sz="2400" dirty="0" smtClean="0"/>
              <a:t>Απομακρύνουμε </a:t>
            </a:r>
            <a:r>
              <a:rPr lang="el-GR" sz="2400" dirty="0"/>
              <a:t>όλα τα χρησιμοποιημένα αντικείμενα. Καθαρίζουμε και στεγνώνουμε την περινεϊκη περιοχή, εάν είναι απαραίτητο. </a:t>
            </a:r>
          </a:p>
          <a:p>
            <a:pPr marL="457200" lvl="0" indent="-457200">
              <a:lnSpc>
                <a:spcPct val="114000"/>
              </a:lnSpc>
              <a:spcBef>
                <a:spcPts val="1200"/>
              </a:spcBef>
              <a:buFont typeface="+mj-lt"/>
              <a:buAutoNum type="arabicPeriod" startAt="28"/>
            </a:pPr>
            <a:r>
              <a:rPr lang="el-GR" sz="2400" dirty="0" smtClean="0"/>
              <a:t>Πλένουμε </a:t>
            </a:r>
            <a:r>
              <a:rPr lang="el-GR" sz="2400" dirty="0"/>
              <a:t>τα χέρια μας για την πρόληψη εξάπλωσης μικροοργανισμών.</a:t>
            </a:r>
          </a:p>
          <a:p>
            <a:pPr marL="457200" lvl="0" indent="-457200">
              <a:lnSpc>
                <a:spcPct val="114000"/>
              </a:lnSpc>
              <a:spcBef>
                <a:spcPts val="1200"/>
              </a:spcBef>
              <a:buFont typeface="+mj-lt"/>
              <a:buAutoNum type="arabicPeriod" startAt="28"/>
            </a:pPr>
            <a:r>
              <a:rPr lang="el-GR" sz="2400" dirty="0" smtClean="0"/>
              <a:t>Καταγράφουμε </a:t>
            </a:r>
            <a:r>
              <a:rPr lang="el-GR" sz="2400" dirty="0"/>
              <a:t>τις πληροφορίες καθετηριασμού στα σχετικά έγγραφα. Αυτές πρέπει να περιλαμβάνουν: τις αιτίες για τον καθετηριασμό, τον όγκο ούρων, τον υπολειπόμενο όγκο, την ημερομηνία και την ώρα του καθετηριασμού, τον τύπο, το μήκος και το μέγεθος του καθετήρα, τα προβλήματα που αντιμετωπίστηκαν κατά τη διάρκεια </a:t>
            </a:r>
            <a:r>
              <a:rPr lang="el-GR" sz="2400" dirty="0" smtClean="0"/>
              <a:t>του.</a:t>
            </a:r>
            <a:endParaRPr lang="el-GR" sz="24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
        <p:nvSpPr>
          <p:cNvPr id="2" name="Τίτλος 1"/>
          <p:cNvSpPr>
            <a:spLocks noGrp="1"/>
          </p:cNvSpPr>
          <p:nvPr>
            <p:ph type="title"/>
          </p:nvPr>
        </p:nvSpPr>
        <p:spPr/>
        <p:txBody>
          <a:bodyPr/>
          <a:lstStyle/>
          <a:p>
            <a:r>
              <a:rPr lang="el-GR" sz="4000" dirty="0"/>
              <a:t>Καθετηριασμός </a:t>
            </a:r>
            <a:r>
              <a:rPr lang="el-GR" sz="4000" dirty="0"/>
              <a:t>σε γυναίκα </a:t>
            </a:r>
            <a:r>
              <a:rPr lang="el-GR" sz="3200" b="0" dirty="0" smtClean="0"/>
              <a:t>(</a:t>
            </a:r>
            <a:r>
              <a:rPr lang="el-GR" sz="3200" b="0" dirty="0" smtClean="0"/>
              <a:t>13 </a:t>
            </a:r>
            <a:r>
              <a:rPr lang="el-GR" sz="3200" b="0" dirty="0"/>
              <a:t>από 14)</a:t>
            </a:r>
            <a:endParaRPr lang="el-GR" dirty="0"/>
          </a:p>
        </p:txBody>
      </p:sp>
    </p:spTree>
    <p:extLst>
      <p:ext uri="{BB962C8B-B14F-4D97-AF65-F5344CB8AC3E}">
        <p14:creationId xmlns:p14="http://schemas.microsoft.com/office/powerpoint/2010/main" val="116184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 Τίτλος"/>
          <p:cNvSpPr>
            <a:spLocks noGrp="1"/>
          </p:cNvSpPr>
          <p:nvPr>
            <p:ph type="title"/>
          </p:nvPr>
        </p:nvSpPr>
        <p:spPr/>
        <p:txBody>
          <a:bodyPr>
            <a:noAutofit/>
          </a:bodyPr>
          <a:lstStyle/>
          <a:p>
            <a:pPr>
              <a:defRPr/>
            </a:pPr>
            <a:r>
              <a:rPr lang="el-GR" sz="4000" dirty="0"/>
              <a:t>Καθετηριασμός </a:t>
            </a:r>
            <a:r>
              <a:rPr lang="el-GR" sz="4000" dirty="0"/>
              <a:t>σε γυναίκα </a:t>
            </a:r>
            <a:r>
              <a:rPr lang="el-GR" sz="3200" b="0" dirty="0" smtClean="0"/>
              <a:t>(</a:t>
            </a:r>
            <a:r>
              <a:rPr lang="el-GR" sz="3200" b="0" dirty="0" smtClean="0"/>
              <a:t>14 </a:t>
            </a:r>
            <a:r>
              <a:rPr lang="el-GR" sz="3200" b="0" dirty="0"/>
              <a:t>από 14)</a:t>
            </a:r>
            <a:endParaRPr lang="en-GB" dirty="0"/>
          </a:p>
        </p:txBody>
      </p:sp>
      <p:sp>
        <p:nvSpPr>
          <p:cNvPr id="5" name="TextBox 4"/>
          <p:cNvSpPr txBox="1"/>
          <p:nvPr/>
        </p:nvSpPr>
        <p:spPr>
          <a:xfrm>
            <a:off x="3023828" y="5758666"/>
            <a:ext cx="3096344" cy="646331"/>
          </a:xfrm>
          <a:prstGeom prst="rect">
            <a:avLst/>
          </a:prstGeom>
          <a:noFill/>
        </p:spPr>
        <p:txBody>
          <a:bodyPr wrap="square" rtlCol="0">
            <a:spAutoFit/>
          </a:bodyPr>
          <a:lstStyle/>
          <a:p>
            <a:pPr algn="ctr"/>
            <a:r>
              <a:rPr lang="en-US" sz="1200" dirty="0" smtClean="0">
                <a:solidFill>
                  <a:prstClr val="black"/>
                </a:solidFill>
                <a:latin typeface="Calibri"/>
              </a:rPr>
              <a:t>“</a:t>
            </a:r>
            <a:r>
              <a:rPr lang="en-US" sz="1200" dirty="0" smtClean="0">
                <a:solidFill>
                  <a:prstClr val="black"/>
                </a:solidFill>
                <a:latin typeface="Calibri"/>
                <a:hlinkClick r:id="rId5"/>
              </a:rPr>
              <a:t>foley </a:t>
            </a:r>
            <a:r>
              <a:rPr lang="en-US" sz="1200" dirty="0">
                <a:solidFill>
                  <a:prstClr val="black"/>
                </a:solidFill>
                <a:latin typeface="Calibri"/>
                <a:hlinkClick r:id="rId5"/>
              </a:rPr>
              <a:t>insertion </a:t>
            </a:r>
            <a:r>
              <a:rPr lang="en-US" sz="1200" dirty="0" smtClean="0">
                <a:solidFill>
                  <a:prstClr val="black"/>
                </a:solidFill>
                <a:latin typeface="Calibri"/>
                <a:hlinkClick r:id="rId5"/>
              </a:rPr>
              <a:t>female.MOV</a:t>
            </a:r>
            <a:r>
              <a:rPr lang="en-US" sz="1200" dirty="0" smtClean="0">
                <a:solidFill>
                  <a:prstClr val="black"/>
                </a:solidFill>
                <a:latin typeface="Calibri"/>
              </a:rPr>
              <a:t>”</a:t>
            </a:r>
            <a:r>
              <a:rPr lang="el-GR"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a:rPr>
              <a:t>Laura Zdancewicz</a:t>
            </a:r>
            <a:r>
              <a:rPr lang="en-US" sz="1200" dirty="0" smtClean="0">
                <a:solidFill>
                  <a:prstClr val="black"/>
                </a:solidFill>
                <a:latin typeface="Calibri"/>
              </a:rPr>
              <a:t>,</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7"/>
              </a:rPr>
              <a:t>Attribution 3.0 Unported</a:t>
            </a:r>
            <a:endParaRPr lang="en-US" sz="1200" dirty="0">
              <a:solidFill>
                <a:prstClr val="black"/>
              </a:solidFill>
              <a:latin typeface="Calibri"/>
            </a:endParaRPr>
          </a:p>
        </p:txBody>
      </p:sp>
    </p:spTree>
    <p:controls>
      <mc:AlternateContent xmlns:mc="http://schemas.openxmlformats.org/markup-compatibility/2006">
        <mc:Choice xmlns:v="urn:schemas-microsoft-com:vml" Requires="v">
          <p:control spid="3078" name="ShockwaveFlash1" r:id="rId2" imgW="5397144" imgH="4382112"/>
        </mc:Choice>
        <mc:Fallback>
          <p:control name="ShockwaveFlash1" r:id="rId2" imgW="5397144" imgH="4382112">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1873250" y="1125538"/>
                  <a:ext cx="5397500" cy="43815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846480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marL="0" indent="0">
              <a:lnSpc>
                <a:spcPct val="114000"/>
              </a:lnSpc>
              <a:spcBef>
                <a:spcPts val="1200"/>
              </a:spcBef>
              <a:buNone/>
            </a:pPr>
            <a:r>
              <a:rPr lang="el-GR" sz="2400" dirty="0"/>
              <a:t>Η διαδικασία που ακολουθείται είναι ίδια με της γυναίκας με τις εξής </a:t>
            </a:r>
            <a:r>
              <a:rPr lang="el-GR" sz="2400" dirty="0" smtClean="0"/>
              <a:t>διαφορές :</a:t>
            </a:r>
            <a:endParaRPr lang="el-GR" sz="2400" dirty="0"/>
          </a:p>
          <a:p>
            <a:pPr marL="457200" indent="-457200">
              <a:lnSpc>
                <a:spcPct val="114000"/>
              </a:lnSpc>
              <a:spcBef>
                <a:spcPts val="1200"/>
              </a:spcBef>
              <a:buFont typeface="+mj-lt"/>
              <a:buAutoNum type="arabicPeriod"/>
            </a:pPr>
            <a:r>
              <a:rPr lang="el-GR" sz="2400" dirty="0" smtClean="0"/>
              <a:t>Θέση αρρώστου : </a:t>
            </a:r>
            <a:r>
              <a:rPr lang="el-GR" sz="2400" dirty="0"/>
              <a:t>Ύπτια με τους μηρούς σε απαγωγή. </a:t>
            </a:r>
          </a:p>
          <a:p>
            <a:pPr marL="457200" indent="-457200">
              <a:lnSpc>
                <a:spcPct val="114000"/>
              </a:lnSpc>
              <a:spcBef>
                <a:spcPts val="1200"/>
              </a:spcBef>
              <a:buFont typeface="+mj-lt"/>
              <a:buAutoNum type="arabicPeriod"/>
            </a:pPr>
            <a:r>
              <a:rPr lang="el-GR" sz="2400" dirty="0" smtClean="0"/>
              <a:t>Τοποθέτηση </a:t>
            </a:r>
            <a:r>
              <a:rPr lang="el-GR" sz="2400" dirty="0"/>
              <a:t>αδιάβροχου και αποστειρωμένων τετράγωνων: Τοποθετούμε το αδιάβροχο και το αποστειρωμένο οθόνιο πάνω από τους μηρούς και κάτω από το πέος. Εν συνεχεία περνάμε το πέος μέσα από την οπή του σχιστού</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
        <p:nvSpPr>
          <p:cNvPr id="2" name="Τίτλος 1"/>
          <p:cNvSpPr>
            <a:spLocks noGrp="1"/>
          </p:cNvSpPr>
          <p:nvPr>
            <p:ph type="title"/>
          </p:nvPr>
        </p:nvSpPr>
        <p:spPr/>
        <p:txBody>
          <a:bodyPr/>
          <a:lstStyle/>
          <a:p>
            <a:r>
              <a:rPr lang="el-GR" sz="4000" dirty="0"/>
              <a:t>Καθετηριασμός </a:t>
            </a:r>
            <a:r>
              <a:rPr lang="el-GR" sz="4000" dirty="0" smtClean="0"/>
              <a:t>σε άνδρα  </a:t>
            </a:r>
            <a:r>
              <a:rPr lang="el-GR" sz="3200" b="0" dirty="0" smtClean="0"/>
              <a:t>(1 από 6)</a:t>
            </a:r>
            <a:endParaRPr lang="el-GR" sz="3200" b="0" dirty="0"/>
          </a:p>
        </p:txBody>
      </p:sp>
    </p:spTree>
    <p:extLst>
      <p:ext uri="{BB962C8B-B14F-4D97-AF65-F5344CB8AC3E}">
        <p14:creationId xmlns:p14="http://schemas.microsoft.com/office/powerpoint/2010/main" val="4218283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0" y="0"/>
            <a:ext cx="9144000" cy="1268760"/>
          </a:xfrm>
        </p:spPr>
        <p:txBody>
          <a:bodyPr>
            <a:noAutofit/>
          </a:bodyPr>
          <a:lstStyle/>
          <a:p>
            <a:r>
              <a:rPr lang="el-GR" sz="4000" dirty="0"/>
              <a:t>Εργαστήριο </a:t>
            </a:r>
            <a:br>
              <a:rPr lang="el-GR" sz="4000" dirty="0"/>
            </a:br>
            <a:r>
              <a:rPr lang="el-GR" sz="4000" dirty="0"/>
              <a:t>Χειρουργική Νοσηλευτική ΙΙ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
        <p:nvSpPr>
          <p:cNvPr id="7" name="2 - Θέση περιεχομένου"/>
          <p:cNvSpPr txBox="1">
            <a:spLocks/>
          </p:cNvSpPr>
          <p:nvPr/>
        </p:nvSpPr>
        <p:spPr>
          <a:xfrm>
            <a:off x="307746" y="1628800"/>
            <a:ext cx="8528508"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defRPr/>
            </a:pPr>
            <a:r>
              <a:rPr lang="en-GB" sz="3600" b="1" dirty="0">
                <a:solidFill>
                  <a:srgbClr val="084077"/>
                </a:solidFill>
              </a:rPr>
              <a:t>«</a:t>
            </a:r>
            <a:r>
              <a:rPr lang="el-GR" sz="3600" b="1" dirty="0">
                <a:solidFill>
                  <a:srgbClr val="084077"/>
                </a:solidFill>
              </a:rPr>
              <a:t>Διαδικασία Καθετηριασμού Ουροδόχου Κύστης</a:t>
            </a:r>
            <a:r>
              <a:rPr lang="en-GB" sz="3600" b="1" dirty="0">
                <a:solidFill>
                  <a:srgbClr val="084077"/>
                </a:solidFill>
              </a:rPr>
              <a:t>»</a:t>
            </a:r>
            <a:endParaRPr lang="el-GR" sz="3600" b="1" dirty="0">
              <a:solidFill>
                <a:srgbClr val="084077"/>
              </a:solidFill>
            </a:endParaRPr>
          </a:p>
        </p:txBody>
      </p:sp>
      <p:sp>
        <p:nvSpPr>
          <p:cNvPr id="9" name="Ορθογώνιο 5"/>
          <p:cNvSpPr/>
          <p:nvPr/>
        </p:nvSpPr>
        <p:spPr>
          <a:xfrm>
            <a:off x="695775" y="4725144"/>
            <a:ext cx="7752450" cy="1600438"/>
          </a:xfrm>
          <a:prstGeom prst="rect">
            <a:avLst/>
          </a:prstGeom>
          <a:ln>
            <a:solidFill>
              <a:srgbClr val="084077"/>
            </a:solidFill>
          </a:ln>
        </p:spPr>
        <p:txBody>
          <a:bodyPr wrap="square">
            <a:spAutoFit/>
          </a:bodyPr>
          <a:lstStyle/>
          <a:p>
            <a:pPr algn="ctr">
              <a:buFont typeface="Wingdings" pitchFamily="2" charset="2"/>
              <a:buNone/>
              <a:defRPr/>
            </a:pPr>
            <a:r>
              <a:rPr lang="el-GR" sz="2600" dirty="0" smtClean="0">
                <a:solidFill>
                  <a:prstClr val="black"/>
                </a:solidFill>
                <a:latin typeface="Calibri"/>
              </a:rPr>
              <a:t>Διδάσκοντες</a:t>
            </a:r>
            <a:r>
              <a:rPr lang="en-US" sz="2600" dirty="0" smtClean="0">
                <a:solidFill>
                  <a:prstClr val="black"/>
                </a:solidFill>
                <a:latin typeface="Calibri"/>
              </a:rPr>
              <a:t>:</a:t>
            </a:r>
            <a:endParaRPr lang="el-GR" sz="2600" dirty="0" smtClean="0">
              <a:solidFill>
                <a:prstClr val="black"/>
              </a:solidFill>
              <a:latin typeface="Calibri"/>
            </a:endParaRPr>
          </a:p>
          <a:p>
            <a:pPr algn="ctr">
              <a:buFont typeface="Wingdings" pitchFamily="2" charset="2"/>
              <a:buNone/>
              <a:defRPr/>
            </a:pPr>
            <a:r>
              <a:rPr lang="el-GR" sz="2400" dirty="0" smtClean="0">
                <a:solidFill>
                  <a:prstClr val="black"/>
                </a:solidFill>
                <a:latin typeface="Calibri"/>
              </a:rPr>
              <a:t>Στυλιανός </a:t>
            </a:r>
            <a:r>
              <a:rPr lang="el-GR" sz="2400" dirty="0">
                <a:solidFill>
                  <a:prstClr val="black"/>
                </a:solidFill>
                <a:latin typeface="Calibri"/>
              </a:rPr>
              <a:t>Παρισσόπουλος, </a:t>
            </a:r>
            <a:r>
              <a:rPr lang="el-GR" sz="2400" dirty="0" smtClean="0">
                <a:solidFill>
                  <a:prstClr val="black"/>
                </a:solidFill>
                <a:latin typeface="Calibri"/>
              </a:rPr>
              <a:t>Μερόπη </a:t>
            </a:r>
            <a:r>
              <a:rPr lang="el-GR" sz="2400" dirty="0">
                <a:solidFill>
                  <a:prstClr val="black"/>
                </a:solidFill>
                <a:latin typeface="Calibri"/>
              </a:rPr>
              <a:t>Μπουζίκα</a:t>
            </a:r>
            <a:r>
              <a:rPr lang="el-GR" sz="2400" dirty="0" smtClean="0">
                <a:solidFill>
                  <a:prstClr val="black"/>
                </a:solidFill>
                <a:latin typeface="Calibri"/>
              </a:rPr>
              <a:t>, Βασιλική </a:t>
            </a:r>
            <a:r>
              <a:rPr lang="el-GR" sz="2400" dirty="0">
                <a:solidFill>
                  <a:prstClr val="black"/>
                </a:solidFill>
                <a:latin typeface="Calibri"/>
              </a:rPr>
              <a:t>Κουτσοπούλου</a:t>
            </a:r>
            <a:r>
              <a:rPr lang="el-GR" sz="2400" dirty="0" smtClean="0">
                <a:solidFill>
                  <a:prstClr val="black"/>
                </a:solidFill>
                <a:latin typeface="Calibri"/>
              </a:rPr>
              <a:t>, Γεωργία </a:t>
            </a:r>
            <a:r>
              <a:rPr lang="el-GR" sz="2400" dirty="0">
                <a:solidFill>
                  <a:prstClr val="black"/>
                </a:solidFill>
                <a:latin typeface="Calibri"/>
              </a:rPr>
              <a:t>Τουλιά</a:t>
            </a:r>
            <a:r>
              <a:rPr lang="el-GR" sz="2400" dirty="0" smtClean="0">
                <a:solidFill>
                  <a:prstClr val="black"/>
                </a:solidFill>
                <a:latin typeface="Calibri"/>
              </a:rPr>
              <a:t>, Θεοδώρα </a:t>
            </a:r>
            <a:r>
              <a:rPr lang="el-GR" sz="2400" dirty="0">
                <a:solidFill>
                  <a:prstClr val="black"/>
                </a:solidFill>
                <a:latin typeface="Calibri"/>
              </a:rPr>
              <a:t>Στρουμπούκη</a:t>
            </a:r>
            <a:r>
              <a:rPr lang="en-US" sz="2400" dirty="0" smtClean="0">
                <a:solidFill>
                  <a:prstClr val="black"/>
                </a:solidFill>
                <a:latin typeface="Calibri"/>
              </a:rPr>
              <a:t>, </a:t>
            </a:r>
            <a:r>
              <a:rPr lang="el-GR" sz="2400" dirty="0" smtClean="0">
                <a:solidFill>
                  <a:prstClr val="black"/>
                </a:solidFill>
                <a:latin typeface="Calibri"/>
              </a:rPr>
              <a:t>Θεόδωρος </a:t>
            </a:r>
            <a:r>
              <a:rPr lang="el-GR" sz="2400" dirty="0">
                <a:solidFill>
                  <a:prstClr val="black"/>
                </a:solidFill>
                <a:latin typeface="Calibri"/>
              </a:rPr>
              <a:t>Κατσούλας</a:t>
            </a:r>
            <a:r>
              <a:rPr lang="el-GR" sz="2400" dirty="0" smtClean="0">
                <a:solidFill>
                  <a:prstClr val="black"/>
                </a:solidFill>
                <a:latin typeface="Calibri"/>
              </a:rPr>
              <a:t>.</a:t>
            </a:r>
            <a:endParaRPr lang="el-GR" sz="2400" dirty="0">
              <a:solidFill>
                <a:prstClr val="black"/>
              </a:solidFill>
              <a:latin typeface="Calibri"/>
            </a:endParaRPr>
          </a:p>
        </p:txBody>
      </p:sp>
      <p:sp>
        <p:nvSpPr>
          <p:cNvPr id="10" name="Ορθογώνιο 5"/>
          <p:cNvSpPr/>
          <p:nvPr/>
        </p:nvSpPr>
        <p:spPr>
          <a:xfrm>
            <a:off x="1196752" y="3140968"/>
            <a:ext cx="6750496" cy="1200329"/>
          </a:xfrm>
          <a:prstGeom prst="rect">
            <a:avLst/>
          </a:prstGeom>
          <a:ln>
            <a:solidFill>
              <a:srgbClr val="084077"/>
            </a:solidFill>
          </a:ln>
        </p:spPr>
        <p:txBody>
          <a:bodyPr wrap="square">
            <a:spAutoFit/>
          </a:bodyPr>
          <a:lstStyle/>
          <a:p>
            <a:pPr algn="ctr"/>
            <a:r>
              <a:rPr lang="el-GR" sz="2400" dirty="0">
                <a:solidFill>
                  <a:prstClr val="black"/>
                </a:solidFill>
                <a:latin typeface="Calibri"/>
              </a:rPr>
              <a:t>Δ</a:t>
            </a:r>
            <a:r>
              <a:rPr lang="el-GR" sz="2400" dirty="0" smtClean="0">
                <a:solidFill>
                  <a:prstClr val="black"/>
                </a:solidFill>
                <a:latin typeface="Calibri"/>
              </a:rPr>
              <a:t>΄ εξάμηνο</a:t>
            </a:r>
          </a:p>
          <a:p>
            <a:pPr algn="ctr"/>
            <a:r>
              <a:rPr lang="el-GR" sz="2400" dirty="0" smtClean="0">
                <a:solidFill>
                  <a:prstClr val="black"/>
                </a:solidFill>
                <a:latin typeface="Calibri"/>
              </a:rPr>
              <a:t>Τμήμα </a:t>
            </a:r>
            <a:r>
              <a:rPr lang="en-US" sz="2400" dirty="0" smtClean="0">
                <a:solidFill>
                  <a:prstClr val="black"/>
                </a:solidFill>
                <a:latin typeface="Calibri"/>
              </a:rPr>
              <a:t> </a:t>
            </a:r>
            <a:r>
              <a:rPr lang="el-GR" sz="2400" dirty="0" smtClean="0">
                <a:solidFill>
                  <a:prstClr val="black"/>
                </a:solidFill>
                <a:latin typeface="Calibri"/>
              </a:rPr>
              <a:t>Νοσηλευτικής, ΤΕΙ Αθήνας</a:t>
            </a:r>
          </a:p>
          <a:p>
            <a:pPr algn="ctr"/>
            <a:r>
              <a:rPr lang="el-GR" sz="2400" dirty="0" smtClean="0">
                <a:solidFill>
                  <a:prstClr val="black"/>
                </a:solidFill>
                <a:latin typeface="Calibri"/>
              </a:rPr>
              <a:t>2013</a:t>
            </a:r>
          </a:p>
        </p:txBody>
      </p:sp>
    </p:spTree>
    <p:extLst>
      <p:ext uri="{BB962C8B-B14F-4D97-AF65-F5344CB8AC3E}">
        <p14:creationId xmlns:p14="http://schemas.microsoft.com/office/powerpoint/2010/main" val="4030366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marL="457200" indent="-457200">
              <a:lnSpc>
                <a:spcPct val="114000"/>
              </a:lnSpc>
              <a:buFont typeface="+mj-lt"/>
              <a:buAutoNum type="arabicPeriod" startAt="3"/>
            </a:pPr>
            <a:r>
              <a:rPr lang="el-GR" sz="2400" dirty="0" smtClean="0"/>
              <a:t>Καθαρισμός- </a:t>
            </a:r>
            <a:r>
              <a:rPr lang="el-GR" sz="2400" dirty="0"/>
              <a:t>αντισηψία: Ανασηκώνουμε το πέος με το αριστερό χέρι (για τους δεξιόχειρες), το οποίο θα θεωρείται μολυσμένο. Αποσύρουμε την ακροποσθία (εάν ο ασθενής δεν έχει υποβληθεί σε περιτομή). Χειριζόμαστε τα τολύπια καθαρισμού με λαβίδα. Τα εμποτίζουμε με αντισηπτικό και καθαρίζουμε τη βάλανο του πέους γύρω από το ουρηθρικό στόμιο συνολικά τρεις φορές, χρησιμοποιώντας καθαρό τολύπιο κάθε φορά και διατηρώντας την ακροποσθία αποσυρμένη, ξεκινώντας από το στόμιο της ουρήθρας προς τη βάση του πέους</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
        <p:nvSpPr>
          <p:cNvPr id="2" name="Τίτλος 1"/>
          <p:cNvSpPr>
            <a:spLocks noGrp="1"/>
          </p:cNvSpPr>
          <p:nvPr>
            <p:ph type="title"/>
          </p:nvPr>
        </p:nvSpPr>
        <p:spPr/>
        <p:txBody>
          <a:bodyPr/>
          <a:lstStyle/>
          <a:p>
            <a:r>
              <a:rPr lang="el-GR" sz="4000" dirty="0"/>
              <a:t>Καθετηριασμός σε άνδρα  </a:t>
            </a:r>
            <a:r>
              <a:rPr lang="el-GR" sz="3200" b="0" dirty="0" smtClean="0"/>
              <a:t>(2 </a:t>
            </a:r>
            <a:r>
              <a:rPr lang="el-GR" sz="3200" b="0" dirty="0"/>
              <a:t>από 6)</a:t>
            </a:r>
            <a:endParaRPr lang="el-GR" dirty="0"/>
          </a:p>
        </p:txBody>
      </p:sp>
    </p:spTree>
    <p:extLst>
      <p:ext uri="{BB962C8B-B14F-4D97-AF65-F5344CB8AC3E}">
        <p14:creationId xmlns:p14="http://schemas.microsoft.com/office/powerpoint/2010/main" val="1063493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marL="457200" indent="-457200">
              <a:lnSpc>
                <a:spcPct val="114000"/>
              </a:lnSpc>
              <a:buFont typeface="+mj-lt"/>
              <a:buAutoNum type="arabicPeriod" startAt="4"/>
            </a:pPr>
            <a:r>
              <a:rPr lang="el-GR" sz="2400" dirty="0" smtClean="0"/>
              <a:t>Τοποθέτηση </a:t>
            </a:r>
            <a:r>
              <a:rPr lang="el-GR" sz="2400" dirty="0"/>
              <a:t>γλισχραντικής ουσίας στο καθετήρα: Ρίχνουμε αρκετή ποσότητα γλισχραντικής ουσίας στον καθετήρα για περίπου 15 έως 18 εκατοστά. Η μεγάλη ποσότητα είναι ιδιαίτερα σημαντική λόγω του μήκους και της πολυπλοκότητας της ανδρικής ουρήθρας.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
        <p:nvSpPr>
          <p:cNvPr id="2" name="Τίτλος 1"/>
          <p:cNvSpPr>
            <a:spLocks noGrp="1"/>
          </p:cNvSpPr>
          <p:nvPr>
            <p:ph type="title"/>
          </p:nvPr>
        </p:nvSpPr>
        <p:spPr/>
        <p:txBody>
          <a:bodyPr/>
          <a:lstStyle/>
          <a:p>
            <a:r>
              <a:rPr lang="el-GR" sz="4000" dirty="0"/>
              <a:t>Καθετηριασμός σε άνδρα  </a:t>
            </a:r>
            <a:r>
              <a:rPr lang="el-GR" sz="3200" b="0" dirty="0" smtClean="0"/>
              <a:t>(3 </a:t>
            </a:r>
            <a:r>
              <a:rPr lang="el-GR" sz="3200" b="0" dirty="0"/>
              <a:t>από 6)</a:t>
            </a:r>
            <a:endParaRPr lang="el-GR" dirty="0"/>
          </a:p>
        </p:txBody>
      </p:sp>
    </p:spTree>
    <p:extLst>
      <p:ext uri="{BB962C8B-B14F-4D97-AF65-F5344CB8AC3E}">
        <p14:creationId xmlns:p14="http://schemas.microsoft.com/office/powerpoint/2010/main" val="1249809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96752"/>
            <a:ext cx="8229600" cy="5184576"/>
          </a:xfrm>
        </p:spPr>
        <p:txBody>
          <a:bodyPr>
            <a:noAutofit/>
          </a:bodyPr>
          <a:lstStyle/>
          <a:p>
            <a:pPr marL="457200" indent="-457200">
              <a:buFont typeface="+mj-lt"/>
              <a:buAutoNum type="arabicPeriod" startAt="5"/>
            </a:pPr>
            <a:r>
              <a:rPr lang="el-GR" sz="2400" dirty="0" smtClean="0"/>
              <a:t>Εισαγωγή καθετήρα : </a:t>
            </a:r>
            <a:r>
              <a:rPr lang="el-GR" sz="2400" dirty="0"/>
              <a:t>Κρατώντας το πέος προς τα πάνω (βοηθά στον ευθειασμό της ουρήθρας), με ελαφρά έκταση και κάθετα προς το σώμα του ασθενή, όπως φαίνεται στην εικόνα 21, εισάγουμε στο στόμιο της ουρήθρας την άκρη του καθετήρα 15-25 εκατοστά μέχρι να αρχίσει η ροή ούρων. Εάν συναντήσουμε αντίσταση στον εξωτερικό σφιγκτήρα εκτείνουμε περισσότερο το πέος προς την κοιλιά. Ζητάμε από τον ασθενή να βήξει ή να σφιχτεί απαλά σαν να ουρεί για να βοηθήσει τη χαλάρωση του σφιγκτήρα. Εάν η αντίσταση εξακολουθεί ζητάμε ιατρική βοήθεια. Όταν αρχίσει η ροή ούρων προωθούμε περισσότερο τον καθετήρα, άλλα 2,5 εκατοστά, για να εξασφαλίσουμε ότι βρίσκεται μέσα στη κύστη. Τότε φουσκώνουμε το μπαλονάκι του καθετήρα</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
        <p:nvSpPr>
          <p:cNvPr id="2" name="Τίτλος 1"/>
          <p:cNvSpPr>
            <a:spLocks noGrp="1"/>
          </p:cNvSpPr>
          <p:nvPr>
            <p:ph type="title"/>
          </p:nvPr>
        </p:nvSpPr>
        <p:spPr/>
        <p:txBody>
          <a:bodyPr/>
          <a:lstStyle/>
          <a:p>
            <a:r>
              <a:rPr lang="el-GR" sz="4000" dirty="0"/>
              <a:t>Καθετηριασμός σε άνδρα  </a:t>
            </a:r>
            <a:r>
              <a:rPr lang="el-GR" sz="3200" b="0" dirty="0" smtClean="0"/>
              <a:t>(4 </a:t>
            </a:r>
            <a:r>
              <a:rPr lang="el-GR" sz="3200" b="0" dirty="0"/>
              <a:t>από 6)</a:t>
            </a:r>
            <a:endParaRPr lang="el-GR" dirty="0"/>
          </a:p>
        </p:txBody>
      </p:sp>
    </p:spTree>
    <p:extLst>
      <p:ext uri="{BB962C8B-B14F-4D97-AF65-F5344CB8AC3E}">
        <p14:creationId xmlns:p14="http://schemas.microsoft.com/office/powerpoint/2010/main" val="1576634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marL="457200" indent="-457200">
              <a:lnSpc>
                <a:spcPct val="114000"/>
              </a:lnSpc>
              <a:buFont typeface="+mj-lt"/>
              <a:buAutoNum type="arabicPeriod" startAt="6"/>
            </a:pPr>
            <a:r>
              <a:rPr lang="el-GR" sz="2400" dirty="0" smtClean="0"/>
              <a:t>Στήριξη του καθετήρα : </a:t>
            </a:r>
            <a:r>
              <a:rPr lang="el-GR" sz="2400" dirty="0"/>
              <a:t>Ο καθετήρας ασφαλίζεται στο πάνω τμήμα του μηρού ή στο κάτω μέρος της κοιλιάς με το πέος προς το θώρακα του ασθενή. Αυτό γίνεται για τη πρόληψη του ερεθισμού στις γωνίες του πέους και στο όσχεο. Ο καθετήρας πρέπει να είναι χαλαρός για να αποφεύγεται η έκταση. Η χαλαρή ασφάλιση δεν εμποδίζει τις στύσεις που μπορεί να συμβούν φυσιολογικά στη διάρκεια του ύπνου</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
        <p:nvSpPr>
          <p:cNvPr id="2" name="Τίτλος 1"/>
          <p:cNvSpPr>
            <a:spLocks noGrp="1"/>
          </p:cNvSpPr>
          <p:nvPr>
            <p:ph type="title"/>
          </p:nvPr>
        </p:nvSpPr>
        <p:spPr/>
        <p:txBody>
          <a:bodyPr/>
          <a:lstStyle/>
          <a:p>
            <a:r>
              <a:rPr lang="el-GR" sz="4000" dirty="0"/>
              <a:t>Καθετηριασμός σε άνδρα  </a:t>
            </a:r>
            <a:r>
              <a:rPr lang="el-GR" sz="3200" b="0" dirty="0" smtClean="0"/>
              <a:t>(5 </a:t>
            </a:r>
            <a:r>
              <a:rPr lang="el-GR" sz="3200" b="0" dirty="0"/>
              <a:t>από 6)</a:t>
            </a:r>
            <a:endParaRPr lang="el-GR" dirty="0"/>
          </a:p>
        </p:txBody>
      </p:sp>
    </p:spTree>
    <p:extLst>
      <p:ext uri="{BB962C8B-B14F-4D97-AF65-F5344CB8AC3E}">
        <p14:creationId xmlns:p14="http://schemas.microsoft.com/office/powerpoint/2010/main" val="496021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 Τίτλος"/>
          <p:cNvSpPr>
            <a:spLocks noGrp="1"/>
          </p:cNvSpPr>
          <p:nvPr>
            <p:ph type="title"/>
          </p:nvPr>
        </p:nvSpPr>
        <p:spPr/>
        <p:txBody>
          <a:bodyPr>
            <a:noAutofit/>
          </a:bodyPr>
          <a:lstStyle/>
          <a:p>
            <a:pPr>
              <a:defRPr/>
            </a:pPr>
            <a:r>
              <a:rPr lang="el-GR" sz="4000" dirty="0"/>
              <a:t>Καθετηριασμός σε άνδρα  </a:t>
            </a:r>
            <a:r>
              <a:rPr lang="el-GR" sz="3200" b="0" dirty="0" smtClean="0"/>
              <a:t>(6 </a:t>
            </a:r>
            <a:r>
              <a:rPr lang="el-GR" sz="3200" b="0" dirty="0"/>
              <a:t>από 6)</a:t>
            </a:r>
            <a:endParaRPr lang="en-GB" dirty="0"/>
          </a:p>
        </p:txBody>
      </p:sp>
      <p:sp>
        <p:nvSpPr>
          <p:cNvPr id="3" name="Ορθογώνιο 2"/>
          <p:cNvSpPr/>
          <p:nvPr/>
        </p:nvSpPr>
        <p:spPr>
          <a:xfrm>
            <a:off x="2286000" y="3105835"/>
            <a:ext cx="4572000" cy="646331"/>
          </a:xfrm>
          <a:prstGeom prst="rect">
            <a:avLst/>
          </a:prstGeom>
        </p:spPr>
        <p:txBody>
          <a:bodyPr>
            <a:spAutoFit/>
          </a:bodyPr>
          <a:lstStyle/>
          <a:p>
            <a:r>
              <a:rPr lang="en-US" dirty="0">
                <a:solidFill>
                  <a:prstClr val="black"/>
                </a:solidFill>
              </a:rPr>
              <a:t>http://www.youtube.com/watch?v=AbMPov0wkgM</a:t>
            </a:r>
            <a:endParaRPr lang="el-GR" dirty="0">
              <a:solidFill>
                <a:prstClr val="black"/>
              </a:solidFill>
            </a:endParaRPr>
          </a:p>
        </p:txBody>
      </p:sp>
      <p:sp>
        <p:nvSpPr>
          <p:cNvPr id="5" name="TextBox 4"/>
          <p:cNvSpPr txBox="1"/>
          <p:nvPr/>
        </p:nvSpPr>
        <p:spPr>
          <a:xfrm>
            <a:off x="2717794" y="5877272"/>
            <a:ext cx="3708412" cy="646331"/>
          </a:xfrm>
          <a:prstGeom prst="rect">
            <a:avLst/>
          </a:prstGeom>
          <a:noFill/>
        </p:spPr>
        <p:txBody>
          <a:bodyPr wrap="square" rtlCol="0">
            <a:spAutoFit/>
          </a:bodyPr>
          <a:lstStyle/>
          <a:p>
            <a:pPr algn="ctr"/>
            <a:r>
              <a:rPr lang="en-US" sz="1200" dirty="0" smtClean="0">
                <a:solidFill>
                  <a:prstClr val="black"/>
                </a:solidFill>
                <a:latin typeface="Calibri"/>
              </a:rPr>
              <a:t>“</a:t>
            </a:r>
            <a:r>
              <a:rPr lang="en-US" sz="1200" dirty="0">
                <a:solidFill>
                  <a:prstClr val="black"/>
                </a:solidFill>
                <a:latin typeface="Calibri"/>
                <a:hlinkClick r:id="rId5"/>
              </a:rPr>
              <a:t>KMUH urology teaching - Foley Catheter </a:t>
            </a:r>
            <a:r>
              <a:rPr lang="en-US" sz="1200" dirty="0" smtClean="0">
                <a:solidFill>
                  <a:prstClr val="black"/>
                </a:solidFill>
                <a:latin typeface="Calibri"/>
                <a:hlinkClick r:id="rId5"/>
              </a:rPr>
              <a:t>Procedure</a:t>
            </a:r>
            <a:r>
              <a:rPr lang="en-US" sz="1200" dirty="0" smtClean="0">
                <a:solidFill>
                  <a:prstClr val="black"/>
                </a:solidFill>
                <a:latin typeface="Calibri"/>
              </a:rPr>
              <a:t>”</a:t>
            </a:r>
            <a:r>
              <a:rPr lang="el-GR"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a:rPr>
              <a:t>Retsu</a:t>
            </a:r>
            <a:r>
              <a:rPr lang="en-US" sz="1200" dirty="0">
                <a:solidFill>
                  <a:prstClr val="black"/>
                </a:solidFill>
                <a:latin typeface="Calibri"/>
                <a:hlinkClick r:id="rId6"/>
              </a:rPr>
              <a:t> Chan</a:t>
            </a:r>
            <a:r>
              <a:rPr lang="en-US" sz="1200" dirty="0" smtClean="0">
                <a:solidFill>
                  <a:prstClr val="black"/>
                </a:solidFill>
                <a:latin typeface="Calibri"/>
              </a:rPr>
              <a:t>,</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7"/>
              </a:rPr>
              <a:t>Attribution 3.0 Unported</a:t>
            </a:r>
            <a:endParaRPr lang="en-US" sz="1200" dirty="0">
              <a:solidFill>
                <a:prstClr val="black"/>
              </a:solidFill>
              <a:latin typeface="Calibri"/>
            </a:endParaRPr>
          </a:p>
        </p:txBody>
      </p:sp>
    </p:spTree>
    <p:controls>
      <mc:AlternateContent xmlns:mc="http://schemas.openxmlformats.org/markup-compatibility/2006">
        <mc:Choice xmlns:v="urn:schemas-microsoft-com:vml" Requires="v">
          <p:control spid="4102" name="ShockwaveFlash1" r:id="rId2" imgW="5397144" imgH="4382112"/>
        </mc:Choice>
        <mc:Fallback>
          <p:control name="ShockwaveFlash1" r:id="rId2" imgW="5397144" imgH="4382112">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1873250" y="1238250"/>
                  <a:ext cx="5397500" cy="43815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329599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
        <p:nvSpPr>
          <p:cNvPr id="2" name="Τίτλος 1"/>
          <p:cNvSpPr>
            <a:spLocks noGrp="1"/>
          </p:cNvSpPr>
          <p:nvPr>
            <p:ph type="title"/>
          </p:nvPr>
        </p:nvSpPr>
        <p:spPr>
          <a:xfrm>
            <a:off x="467544" y="116632"/>
            <a:ext cx="8229600" cy="1224136"/>
          </a:xfrm>
        </p:spPr>
        <p:txBody>
          <a:bodyPr>
            <a:noAutofit/>
          </a:bodyPr>
          <a:lstStyle/>
          <a:p>
            <a:r>
              <a:rPr lang="el-GR" sz="4000" dirty="0" smtClean="0"/>
              <a:t>Διαδικασία εισαγωγής υπερηβικού καθετήρα</a:t>
            </a:r>
            <a:endParaRPr lang="el-GR" sz="4000" dirty="0"/>
          </a:p>
        </p:txBody>
      </p:sp>
      <p:sp>
        <p:nvSpPr>
          <p:cNvPr id="6" name="Ορθογώνιο 5"/>
          <p:cNvSpPr/>
          <p:nvPr/>
        </p:nvSpPr>
        <p:spPr>
          <a:xfrm>
            <a:off x="2483768" y="3573016"/>
            <a:ext cx="4572000" cy="646331"/>
          </a:xfrm>
          <a:prstGeom prst="rect">
            <a:avLst/>
          </a:prstGeom>
        </p:spPr>
        <p:txBody>
          <a:bodyPr>
            <a:spAutoFit/>
          </a:bodyPr>
          <a:lstStyle/>
          <a:p>
            <a:r>
              <a:rPr lang="en-US" dirty="0">
                <a:solidFill>
                  <a:prstClr val="black"/>
                </a:solidFill>
                <a:hlinkClick r:id="rId2"/>
              </a:rPr>
              <a:t>Mediplus Ltd Suprapubic Foley Catheter Introducing Set - S-</a:t>
            </a:r>
            <a:r>
              <a:rPr lang="en-US" dirty="0">
                <a:solidFill>
                  <a:prstClr val="black"/>
                </a:solidFill>
                <a:hlinkClick r:id="rId2"/>
              </a:rPr>
              <a:t>Cath</a:t>
            </a:r>
            <a:r>
              <a:rPr lang="en-US" dirty="0">
                <a:solidFill>
                  <a:prstClr val="black"/>
                </a:solidFill>
                <a:hlinkClick r:id="rId2"/>
              </a:rPr>
              <a:t> (version 2)</a:t>
            </a:r>
            <a:endParaRPr lang="en-US" dirty="0">
              <a:solidFill>
                <a:prstClr val="black"/>
              </a:solidFill>
            </a:endParaRPr>
          </a:p>
        </p:txBody>
      </p:sp>
      <p:pic>
        <p:nvPicPr>
          <p:cNvPr id="1026" name="Picture 2" descr="C:\Users\fkaram2\Desktop\Photo-Video-Film2-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8942" y="3678768"/>
            <a:ext cx="434826" cy="43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492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Θεοδώρα Στρουμπούκη 2014. Θεοδώρα Στρουμπούκη. </a:t>
            </a:r>
            <a:r>
              <a:rPr lang="el-GR" sz="2000" dirty="0" smtClean="0"/>
              <a:t>«Χειρουργική </a:t>
            </a:r>
            <a:r>
              <a:rPr lang="el-GR" sz="2000" dirty="0"/>
              <a:t>Νοσηλευτική </a:t>
            </a:r>
            <a:r>
              <a:rPr lang="el-GR" sz="2000" dirty="0"/>
              <a:t>ΙΙ (Ε). </a:t>
            </a:r>
            <a:r>
              <a:rPr lang="el-GR" sz="2000" dirty="0" smtClean="0"/>
              <a:t>Ενότητα 1</a:t>
            </a:r>
            <a:r>
              <a:rPr lang="en-US" sz="2000" dirty="0" smtClean="0"/>
              <a:t>:</a:t>
            </a:r>
            <a:r>
              <a:rPr lang="el-GR" sz="2000" dirty="0" smtClean="0"/>
              <a:t> Διαδικασία Καθετηριασμού </a:t>
            </a:r>
            <a:r>
              <a:rPr lang="el-GR" sz="2000" dirty="0"/>
              <a:t>ουροδόχου κύστεως».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a:t>
            </a:r>
            <a:r>
              <a:rPr lang="en-US" dirty="0" smtClean="0">
                <a:solidFill>
                  <a:prstClr val="black"/>
                </a:solidFill>
                <a:latin typeface="Calibri"/>
              </a:rPr>
              <a:t>by</a:t>
            </a:r>
            <a:r>
              <a:rPr lang="el-GR" dirty="0" smtClean="0">
                <a:solidFill>
                  <a:prstClr val="black"/>
                </a:solidFill>
                <a:latin typeface="Calibri"/>
              </a:rPr>
              <a:t>-nc-sa/4.0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689118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4 - Θέση περιεχομένου"/>
          <p:cNvSpPr>
            <a:spLocks noGrp="1"/>
          </p:cNvSpPr>
          <p:nvPr>
            <p:ph idx="1"/>
          </p:nvPr>
        </p:nvSpPr>
        <p:spPr>
          <a:xfrm>
            <a:off x="179512" y="2871958"/>
            <a:ext cx="4207836" cy="3365354"/>
          </a:xfrm>
        </p:spPr>
        <p:txBody>
          <a:bodyPr>
            <a:noAutofit/>
          </a:bodyPr>
          <a:lstStyle/>
          <a:p>
            <a:pPr eaLnBrk="1" hangingPunct="1">
              <a:spcBef>
                <a:spcPts val="600"/>
              </a:spcBef>
              <a:spcAft>
                <a:spcPts val="600"/>
              </a:spcAft>
            </a:pPr>
            <a:r>
              <a:rPr lang="el-GR" sz="2400" dirty="0" smtClean="0"/>
              <a:t>Αποστειρωμένα γάντια  </a:t>
            </a:r>
            <a:r>
              <a:rPr lang="el-GR" sz="2400" dirty="0"/>
              <a:t>Χ</a:t>
            </a:r>
            <a:r>
              <a:rPr lang="el-GR" sz="2400" dirty="0" smtClean="0"/>
              <a:t> 2.</a:t>
            </a:r>
          </a:p>
          <a:p>
            <a:pPr>
              <a:spcBef>
                <a:spcPts val="600"/>
              </a:spcBef>
              <a:spcAft>
                <a:spcPts val="600"/>
              </a:spcAft>
            </a:pPr>
            <a:r>
              <a:rPr lang="el-GR" sz="2400" dirty="0"/>
              <a:t>Καθετήρες στο κατάλληλο </a:t>
            </a:r>
            <a:r>
              <a:rPr lang="el-GR" sz="2400" dirty="0" smtClean="0"/>
              <a:t>μέγεθος.</a:t>
            </a:r>
            <a:endParaRPr lang="el-GR" sz="2400" dirty="0"/>
          </a:p>
          <a:p>
            <a:pPr>
              <a:spcBef>
                <a:spcPts val="600"/>
              </a:spcBef>
              <a:spcAft>
                <a:spcPts val="600"/>
              </a:spcAft>
            </a:pPr>
            <a:r>
              <a:rPr lang="el-GR" sz="2400" dirty="0"/>
              <a:t>ΦΥΣΙΟΛΟΓΙΚΟ ΟΡΟ ή διάλυμα Αντισηπτικό (betadine solution).</a:t>
            </a:r>
          </a:p>
          <a:p>
            <a:pPr eaLnBrk="1" hangingPunct="1"/>
            <a:endParaRPr lang="en-GB" sz="2400" dirty="0" smtClean="0"/>
          </a:p>
        </p:txBody>
      </p:sp>
      <p:sp>
        <p:nvSpPr>
          <p:cNvPr id="2" name="1 - Τίτλος"/>
          <p:cNvSpPr>
            <a:spLocks noGrp="1"/>
          </p:cNvSpPr>
          <p:nvPr>
            <p:ph type="title"/>
          </p:nvPr>
        </p:nvSpPr>
        <p:spPr/>
        <p:txBody>
          <a:bodyPr>
            <a:normAutofit/>
          </a:bodyPr>
          <a:lstStyle/>
          <a:p>
            <a:pPr eaLnBrk="1" fontAlgn="auto" hangingPunct="1">
              <a:spcAft>
                <a:spcPts val="0"/>
              </a:spcAft>
              <a:defRPr/>
            </a:pPr>
            <a:r>
              <a:rPr lang="el-GR" sz="4000" dirty="0" smtClean="0"/>
              <a:t>Υλικό </a:t>
            </a:r>
            <a:r>
              <a:rPr lang="el-GR" sz="3200" b="0" dirty="0" smtClean="0"/>
              <a:t>(1 από 2)</a:t>
            </a:r>
            <a:endParaRPr lang="en-GB" sz="3200" b="0" dirty="0"/>
          </a:p>
        </p:txBody>
      </p:sp>
      <p:pic>
        <p:nvPicPr>
          <p:cNvPr id="2050" name="Picture 2" descr="C:\Users\alex\Desktop\anc_session_twenty2_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7348" y="2871958"/>
            <a:ext cx="4599248" cy="3076386"/>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124744"/>
            <a:ext cx="8712968" cy="1723549"/>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l-GR" sz="2400" b="1" dirty="0">
                <a:solidFill>
                  <a:prstClr val="black"/>
                </a:solidFill>
                <a:latin typeface="Calibri"/>
              </a:rPr>
              <a:t>Α) αποστειρωμένο σετ καθετηριασμού</a:t>
            </a:r>
            <a:r>
              <a:rPr lang="el-GR" sz="2400" dirty="0">
                <a:solidFill>
                  <a:prstClr val="black"/>
                </a:solidFill>
                <a:latin typeface="Calibri"/>
              </a:rPr>
              <a:t> </a:t>
            </a:r>
            <a:r>
              <a:rPr lang="el-GR" sz="2400" b="1" dirty="0" smtClean="0">
                <a:solidFill>
                  <a:prstClr val="black"/>
                </a:solidFill>
                <a:latin typeface="Calibri"/>
              </a:rPr>
              <a:t>με</a:t>
            </a:r>
            <a:r>
              <a:rPr lang="el-GR" sz="2400" dirty="0" smtClean="0">
                <a:solidFill>
                  <a:prstClr val="black"/>
                </a:solidFill>
                <a:latin typeface="Calibri"/>
              </a:rPr>
              <a:t> : </a:t>
            </a:r>
            <a:r>
              <a:rPr lang="el-GR" sz="2400" dirty="0">
                <a:solidFill>
                  <a:prstClr val="black"/>
                </a:solidFill>
                <a:latin typeface="Calibri"/>
              </a:rPr>
              <a:t>αποστειρωμένο πεδίο ή σχιστό, λαβίδες, τ</a:t>
            </a:r>
            <a:r>
              <a:rPr lang="el-GR" sz="2400" dirty="0" smtClean="0">
                <a:solidFill>
                  <a:prstClr val="black"/>
                </a:solidFill>
                <a:latin typeface="Calibri"/>
              </a:rPr>
              <a:t>ολύπια </a:t>
            </a:r>
            <a:r>
              <a:rPr lang="el-GR" sz="2400" dirty="0">
                <a:solidFill>
                  <a:prstClr val="black"/>
                </a:solidFill>
                <a:latin typeface="Calibri"/>
              </a:rPr>
              <a:t>ή γάζες, </a:t>
            </a:r>
            <a:r>
              <a:rPr lang="el-GR" sz="2400" dirty="0" smtClean="0">
                <a:solidFill>
                  <a:prstClr val="black"/>
                </a:solidFill>
                <a:latin typeface="Calibri"/>
              </a:rPr>
              <a:t>νεφροειδές</a:t>
            </a:r>
            <a:r>
              <a:rPr lang="el-GR" sz="2400" dirty="0">
                <a:solidFill>
                  <a:prstClr val="black"/>
                </a:solidFill>
                <a:latin typeface="Calibri"/>
              </a:rPr>
              <a:t>, κ</a:t>
            </a:r>
            <a:r>
              <a:rPr lang="el-GR" sz="2400" dirty="0" smtClean="0">
                <a:solidFill>
                  <a:prstClr val="black"/>
                </a:solidFill>
                <a:latin typeface="Calibri"/>
              </a:rPr>
              <a:t>αψάκι</a:t>
            </a:r>
            <a:r>
              <a:rPr lang="el-GR" sz="2400" dirty="0">
                <a:solidFill>
                  <a:prstClr val="black"/>
                </a:solidFill>
                <a:latin typeface="Calibri"/>
              </a:rPr>
              <a:t>, ή</a:t>
            </a:r>
            <a:endParaRPr lang="en-GB" sz="2400" dirty="0">
              <a:solidFill>
                <a:prstClr val="black"/>
              </a:solidFill>
              <a:latin typeface="Calibri"/>
            </a:endParaRPr>
          </a:p>
          <a:p>
            <a:pPr marL="342900" indent="-342900">
              <a:spcBef>
                <a:spcPts val="600"/>
              </a:spcBef>
              <a:spcAft>
                <a:spcPts val="600"/>
              </a:spcAft>
              <a:buFont typeface="Arial" panose="020B0604020202020204" pitchFamily="34" charset="0"/>
              <a:buChar char="•"/>
            </a:pPr>
            <a:r>
              <a:rPr lang="el-GR" sz="2400" b="1" dirty="0" smtClean="0">
                <a:solidFill>
                  <a:prstClr val="black"/>
                </a:solidFill>
                <a:latin typeface="Calibri"/>
              </a:rPr>
              <a:t>Ή </a:t>
            </a:r>
            <a:r>
              <a:rPr lang="el-GR" sz="2400" b="1" dirty="0">
                <a:solidFill>
                  <a:prstClr val="black"/>
                </a:solidFill>
                <a:latin typeface="Calibri"/>
              </a:rPr>
              <a:t>Β) αποστειρωμένο πεδίο</a:t>
            </a:r>
            <a:r>
              <a:rPr lang="el-GR" sz="2400" dirty="0">
                <a:solidFill>
                  <a:prstClr val="black"/>
                </a:solidFill>
                <a:latin typeface="Calibri"/>
              </a:rPr>
              <a:t>, </a:t>
            </a:r>
            <a:r>
              <a:rPr lang="el-GR" sz="2400" dirty="0" smtClean="0">
                <a:solidFill>
                  <a:prstClr val="black"/>
                </a:solidFill>
                <a:latin typeface="Calibri"/>
              </a:rPr>
              <a:t>αποστειρωμένο </a:t>
            </a:r>
            <a:r>
              <a:rPr lang="el-GR" sz="2400" dirty="0">
                <a:solidFill>
                  <a:prstClr val="black"/>
                </a:solidFill>
                <a:latin typeface="Calibri"/>
              </a:rPr>
              <a:t>κ</a:t>
            </a:r>
            <a:r>
              <a:rPr lang="el-GR" sz="2400" dirty="0" smtClean="0">
                <a:solidFill>
                  <a:prstClr val="black"/>
                </a:solidFill>
                <a:latin typeface="Calibri"/>
              </a:rPr>
              <a:t>αψάκι</a:t>
            </a:r>
            <a:r>
              <a:rPr lang="el-GR" sz="2400" dirty="0">
                <a:solidFill>
                  <a:prstClr val="black"/>
                </a:solidFill>
                <a:latin typeface="Calibri"/>
              </a:rPr>
              <a:t>, και νεφροειδές, </a:t>
            </a:r>
            <a:r>
              <a:rPr lang="el-GR" sz="2400" dirty="0" smtClean="0">
                <a:solidFill>
                  <a:prstClr val="black"/>
                </a:solidFill>
                <a:latin typeface="Calibri"/>
              </a:rPr>
              <a:t>αποστειρωμένες γάζες.</a:t>
            </a:r>
            <a:endParaRPr lang="en-GB" sz="2400" dirty="0">
              <a:solidFill>
                <a:prstClr val="black"/>
              </a:solidFill>
              <a:latin typeface="Calibri"/>
            </a:endParaRPr>
          </a:p>
        </p:txBody>
      </p:sp>
      <p:sp>
        <p:nvSpPr>
          <p:cNvPr id="8" name="TextBox 7"/>
          <p:cNvSpPr txBox="1"/>
          <p:nvPr/>
        </p:nvSpPr>
        <p:spPr>
          <a:xfrm>
            <a:off x="5278184" y="5969320"/>
            <a:ext cx="2817576" cy="461665"/>
          </a:xfrm>
          <a:prstGeom prst="rect">
            <a:avLst/>
          </a:prstGeom>
          <a:noFill/>
        </p:spPr>
        <p:txBody>
          <a:bodyPr wrap="square" rtlCol="0">
            <a:spAutoFit/>
          </a:bodyPr>
          <a:lstStyle/>
          <a:p>
            <a:pPr algn="ctr"/>
            <a:r>
              <a:rPr lang="en-US" sz="1200" dirty="0">
                <a:solidFill>
                  <a:prstClr val="black">
                    <a:lumMod val="65000"/>
                    <a:lumOff val="35000"/>
                  </a:prstClr>
                </a:solidFill>
                <a:latin typeface="Calibri"/>
                <a:hlinkClick r:id="rId3"/>
              </a:rPr>
              <a:t>Figure </a:t>
            </a:r>
            <a:r>
              <a:rPr lang="en-US" sz="1200" dirty="0" smtClean="0">
                <a:solidFill>
                  <a:prstClr val="black">
                    <a:lumMod val="65000"/>
                    <a:lumOff val="35000"/>
                  </a:prstClr>
                </a:solidFill>
                <a:latin typeface="Calibri"/>
                <a:hlinkClick r:id="rId3"/>
              </a:rPr>
              <a:t>22.7</a:t>
            </a:r>
            <a:r>
              <a:rPr lang="el-GR"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3"/>
              </a:rPr>
              <a:t>OpenLearn Lab Space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CC BY-NC-SA 2.0 </a:t>
            </a:r>
            <a:r>
              <a:rPr lang="en-US" sz="1200" dirty="0" smtClean="0">
                <a:solidFill>
                  <a:prstClr val="black">
                    <a:lumMod val="65000"/>
                    <a:lumOff val="35000"/>
                  </a:prstClr>
                </a:solidFill>
                <a:latin typeface="Calibri"/>
                <a:hlinkClick r:id="rId4"/>
              </a:rPr>
              <a:t>UK</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4221208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445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a:t>
            </a:r>
            <a:r>
              <a:rPr lang="en-US" sz="2000" dirty="0"/>
              <a:t>Αναφοράς</a:t>
            </a:r>
            <a:endParaRPr lang="el-GR" sz="2000" dirty="0"/>
          </a:p>
          <a:p>
            <a:pPr lvl="1">
              <a:buFont typeface="Wingdings" panose="05000000000000000000" pitchFamily="2" charset="2"/>
              <a:buChar char="§"/>
            </a:pPr>
            <a:r>
              <a:rPr lang="el-GR" sz="2000" dirty="0"/>
              <a:t>το</a:t>
            </a:r>
            <a:r>
              <a:rPr lang="en-US" sz="2000" dirty="0"/>
              <a:t> </a:t>
            </a:r>
            <a:r>
              <a:rPr lang="el-GR" sz="2000" dirty="0"/>
              <a:t>Σημείωμα</a:t>
            </a:r>
            <a:r>
              <a:rPr lang="en-US" sz="2000" dirty="0"/>
              <a:t> Αδειοδότησης</a:t>
            </a:r>
            <a:endParaRPr lang="el-GR" sz="2000" dirty="0"/>
          </a:p>
          <a:p>
            <a:pPr lvl="1">
              <a:buFont typeface="Wingdings" panose="05000000000000000000" pitchFamily="2" charset="2"/>
              <a:buChar char="§"/>
            </a:pPr>
            <a:r>
              <a:rPr lang="el-GR" sz="2000" dirty="0" smtClean="0"/>
              <a:t>Τη δήλωση Διατήρησης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smtClean="0"/>
              <a:t>υπερσυνδέσμους.</a:t>
            </a:r>
            <a:endParaRPr lang="el-GR" sz="2400" dirty="0"/>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4592230" y="1196752"/>
            <a:ext cx="4551770" cy="5040560"/>
          </a:xfrm>
        </p:spPr>
        <p:txBody>
          <a:bodyPr>
            <a:noAutofit/>
          </a:bodyPr>
          <a:lstStyle/>
          <a:p>
            <a:r>
              <a:rPr lang="el-GR" sz="2400" dirty="0"/>
              <a:t>Γλισχραντικό τζελ  (</a:t>
            </a:r>
            <a:r>
              <a:rPr lang="en-US" sz="2400" dirty="0"/>
              <a:t>Lignocaine 2% jel).</a:t>
            </a:r>
          </a:p>
          <a:p>
            <a:r>
              <a:rPr lang="el-GR" sz="2400" dirty="0" smtClean="0"/>
              <a:t>W</a:t>
            </a:r>
            <a:r>
              <a:rPr lang="en-US" sz="2400" dirty="0" smtClean="0"/>
              <a:t>ater </a:t>
            </a:r>
            <a:r>
              <a:rPr lang="el-GR" sz="2400" dirty="0" smtClean="0"/>
              <a:t>F</a:t>
            </a:r>
            <a:r>
              <a:rPr lang="en-US" sz="2400" dirty="0" smtClean="0"/>
              <a:t>or </a:t>
            </a:r>
            <a:r>
              <a:rPr lang="el-GR" sz="2400" dirty="0" smtClean="0"/>
              <a:t>I</a:t>
            </a:r>
            <a:r>
              <a:rPr lang="en-US" sz="2400" dirty="0" smtClean="0"/>
              <a:t>njection</a:t>
            </a:r>
            <a:r>
              <a:rPr lang="el-GR" sz="2400" dirty="0" smtClean="0"/>
              <a:t> </a:t>
            </a:r>
            <a:r>
              <a:rPr lang="el-GR" sz="2400" dirty="0"/>
              <a:t>[ή Φυσιολογικός ορός]  για το φούσκωμα του μπαλονιού </a:t>
            </a:r>
            <a:r>
              <a:rPr lang="el-GR" sz="2400" dirty="0" smtClean="0"/>
              <a:t>.</a:t>
            </a:r>
            <a:endParaRPr lang="el-GR" sz="2400" dirty="0"/>
          </a:p>
          <a:p>
            <a:r>
              <a:rPr lang="el-GR" sz="2400" dirty="0"/>
              <a:t>10ml σύριγγα </a:t>
            </a:r>
            <a:r>
              <a:rPr lang="el-GR" sz="2400" dirty="0" smtClean="0"/>
              <a:t>Χ 2.</a:t>
            </a:r>
            <a:endParaRPr lang="el-GR" sz="2400" dirty="0"/>
          </a:p>
          <a:p>
            <a:r>
              <a:rPr lang="el-GR" sz="2400" dirty="0"/>
              <a:t>Κουβέρτα νοσηλείας ή </a:t>
            </a:r>
            <a:r>
              <a:rPr lang="el-GR" sz="2400" dirty="0" smtClean="0"/>
              <a:t>πετσέτα.</a:t>
            </a:r>
            <a:endParaRPr lang="el-GR" sz="2400" dirty="0"/>
          </a:p>
          <a:p>
            <a:r>
              <a:rPr lang="el-GR" sz="2400" dirty="0"/>
              <a:t>Αδιάβροχο τετράγωνο το οποίο τοποθετείται κάτω από τον άρρωστο.</a:t>
            </a:r>
          </a:p>
          <a:p>
            <a:r>
              <a:rPr lang="el-GR" sz="2400" dirty="0"/>
              <a:t>Δοχείο με πώμα, αν χρειαστεί να γίνει λήψη δείγματος </a:t>
            </a:r>
            <a:r>
              <a:rPr lang="el-GR" sz="2400" dirty="0" smtClean="0"/>
              <a:t>ούρων.</a:t>
            </a:r>
            <a:endParaRPr lang="el-GR" sz="2400" dirty="0"/>
          </a:p>
          <a:p>
            <a:r>
              <a:rPr lang="el-GR" sz="2400" dirty="0" smtClean="0"/>
              <a:t>Ουροσυλλεκτης</a:t>
            </a:r>
            <a:r>
              <a:rPr lang="el-GR" sz="2400" dirty="0"/>
              <a:t>.</a:t>
            </a:r>
          </a:p>
          <a:p>
            <a:endParaRPr lang="el-GR" sz="24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
        <p:nvSpPr>
          <p:cNvPr id="2" name="Τίτλος 1"/>
          <p:cNvSpPr>
            <a:spLocks noGrp="1"/>
          </p:cNvSpPr>
          <p:nvPr>
            <p:ph type="title"/>
          </p:nvPr>
        </p:nvSpPr>
        <p:spPr/>
        <p:txBody>
          <a:bodyPr>
            <a:normAutofit/>
          </a:bodyPr>
          <a:lstStyle/>
          <a:p>
            <a:r>
              <a:rPr lang="el-GR" sz="4000" dirty="0"/>
              <a:t>Υλικό </a:t>
            </a:r>
            <a:r>
              <a:rPr lang="el-GR" sz="3200" b="0" dirty="0" smtClean="0"/>
              <a:t>(2 </a:t>
            </a:r>
            <a:r>
              <a:rPr lang="el-GR" sz="3200" b="0" dirty="0"/>
              <a:t>από 2)</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297225"/>
            <a:ext cx="4484726" cy="4361160"/>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01695" y="5758666"/>
            <a:ext cx="3096344" cy="646331"/>
          </a:xfrm>
          <a:prstGeom prst="rect">
            <a:avLst/>
          </a:prstGeom>
          <a:noFill/>
        </p:spPr>
        <p:txBody>
          <a:bodyPr wrap="square" rtlCol="0">
            <a:spAutoFit/>
          </a:bodyPr>
          <a:lstStyle/>
          <a:p>
            <a:pPr algn="ctr"/>
            <a:r>
              <a:rPr lang="en-US" sz="1200" dirty="0">
                <a:solidFill>
                  <a:prstClr val="black">
                    <a:lumMod val="65000"/>
                    <a:lumOff val="35000"/>
                  </a:prstClr>
                </a:solidFill>
                <a:latin typeface="Calibri"/>
                <a:hlinkClick r:id="rId3"/>
              </a:rPr>
              <a:t>Urinary catheters numbered</a:t>
            </a:r>
            <a:r>
              <a:rPr lang="el-GR"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4"/>
              </a:rPr>
              <a:t>M.Komorniczak</a:t>
            </a:r>
            <a:r>
              <a:rPr lang="en-US" sz="1200" dirty="0" smtClean="0">
                <a:solidFill>
                  <a:prstClr val="black"/>
                </a:solidFill>
                <a:latin typeface="Calibri"/>
              </a:rPr>
              <a:t>,</a:t>
            </a:r>
            <a:r>
              <a:rPr lang="el-GR" sz="1200" dirty="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CC BY-SA </a:t>
            </a:r>
            <a:r>
              <a:rPr lang="en-US" sz="1200" dirty="0" smtClean="0">
                <a:solidFill>
                  <a:prstClr val="black"/>
                </a:solidFill>
                <a:latin typeface="Calibri"/>
                <a:hlinkClick r:id="rId5"/>
              </a:rPr>
              <a:t>3.0</a:t>
            </a:r>
            <a:endParaRPr lang="en-US" sz="1200" dirty="0">
              <a:solidFill>
                <a:prstClr val="black"/>
              </a:solidFill>
              <a:latin typeface="Calibri"/>
            </a:endParaRPr>
          </a:p>
        </p:txBody>
      </p:sp>
    </p:spTree>
    <p:extLst>
      <p:ext uri="{BB962C8B-B14F-4D97-AF65-F5344CB8AC3E}">
        <p14:creationId xmlns:p14="http://schemas.microsoft.com/office/powerpoint/2010/main" val="2283757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p:txBody>
          <a:bodyPr>
            <a:noAutofit/>
          </a:bodyPr>
          <a:lstStyle/>
          <a:p>
            <a:pPr marL="457200" lvl="0" indent="-457200">
              <a:lnSpc>
                <a:spcPct val="114000"/>
              </a:lnSpc>
              <a:spcBef>
                <a:spcPts val="1200"/>
              </a:spcBef>
              <a:buFont typeface="+mj-lt"/>
              <a:buAutoNum type="arabicPeriod"/>
            </a:pPr>
            <a:r>
              <a:rPr lang="el-GR" sz="2400" dirty="0" smtClean="0"/>
              <a:t>Πριν </a:t>
            </a:r>
            <a:r>
              <a:rPr lang="el-GR" sz="2400" dirty="0"/>
              <a:t>από τον καθετηριασμό γίνεται τοπική καθαριότητα των έξω γεννητικών οργάνων</a:t>
            </a:r>
            <a:r>
              <a:rPr lang="el-GR" sz="2400" dirty="0" smtClean="0"/>
              <a:t>!!!</a:t>
            </a:r>
            <a:endParaRPr lang="el-GR" sz="2400" dirty="0"/>
          </a:p>
          <a:p>
            <a:pPr marL="457200" lvl="0" indent="-457200">
              <a:lnSpc>
                <a:spcPct val="114000"/>
              </a:lnSpc>
              <a:spcBef>
                <a:spcPts val="1200"/>
              </a:spcBef>
              <a:buFont typeface="+mj-lt"/>
              <a:buAutoNum type="arabicPeriod"/>
            </a:pPr>
            <a:r>
              <a:rPr lang="el-GR" sz="2400" dirty="0" smtClean="0"/>
              <a:t>Τοποθετούμε </a:t>
            </a:r>
            <a:r>
              <a:rPr lang="el-GR" sz="2400" dirty="0"/>
              <a:t>το παραβάν για να εξασφαλίσουμε την ιδιωτικότητα του ασθενή και να τον κάνουμε να αισθανθεί όσο πιο άνετα </a:t>
            </a:r>
            <a:r>
              <a:rPr lang="el-GR" sz="2400" dirty="0" smtClean="0"/>
              <a:t>γίνεται</a:t>
            </a:r>
            <a:r>
              <a:rPr lang="el-GR" sz="2400" dirty="0"/>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
        <p:nvSpPr>
          <p:cNvPr id="2" name="Τίτλος 1"/>
          <p:cNvSpPr>
            <a:spLocks noGrp="1"/>
          </p:cNvSpPr>
          <p:nvPr>
            <p:ph type="title"/>
          </p:nvPr>
        </p:nvSpPr>
        <p:spPr/>
        <p:txBody>
          <a:bodyPr/>
          <a:lstStyle/>
          <a:p>
            <a:r>
              <a:rPr lang="el-GR" sz="4000" dirty="0"/>
              <a:t>Καθετηριασμός </a:t>
            </a:r>
            <a:r>
              <a:rPr lang="el-GR" sz="4000" dirty="0"/>
              <a:t>σ</a:t>
            </a:r>
            <a:r>
              <a:rPr lang="el-GR" sz="4000" dirty="0" smtClean="0"/>
              <a:t>ε </a:t>
            </a:r>
            <a:r>
              <a:rPr lang="el-GR" sz="4000" dirty="0"/>
              <a:t>γ</a:t>
            </a:r>
            <a:r>
              <a:rPr lang="el-GR" sz="4000" dirty="0" smtClean="0"/>
              <a:t>υναίκα </a:t>
            </a:r>
            <a:r>
              <a:rPr lang="el-GR" sz="3200" b="0" dirty="0" smtClean="0"/>
              <a:t>(1 από 14)</a:t>
            </a:r>
            <a:endParaRPr lang="el-GR" sz="3200" b="0" dirty="0"/>
          </a:p>
        </p:txBody>
      </p:sp>
    </p:spTree>
    <p:extLst>
      <p:ext uri="{BB962C8B-B14F-4D97-AF65-F5344CB8AC3E}">
        <p14:creationId xmlns:p14="http://schemas.microsoft.com/office/powerpoint/2010/main" val="2476448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a:xfrm>
            <a:off x="457200" y="1196752"/>
            <a:ext cx="8363272" cy="5256584"/>
          </a:xfrm>
        </p:spPr>
        <p:txBody>
          <a:bodyPr>
            <a:noAutofit/>
          </a:bodyPr>
          <a:lstStyle/>
          <a:p>
            <a:pPr marL="457200" lvl="0" indent="-457200">
              <a:lnSpc>
                <a:spcPct val="114000"/>
              </a:lnSpc>
              <a:buFont typeface="+mj-lt"/>
              <a:buAutoNum type="arabicPeriod" startAt="3"/>
            </a:pPr>
            <a:r>
              <a:rPr lang="el-GR" sz="2400" dirty="0" smtClean="0"/>
              <a:t>Ενημερώνουμε </a:t>
            </a:r>
            <a:r>
              <a:rPr lang="el-GR" sz="2400" dirty="0"/>
              <a:t>τον άρρωστο για την διαδικασία που θα κάνουμε ώστε να μειωθεί το άγχος και η ανασφάλεια του, απαντάμε σε πιθανές ερωτήσεις και εξηγούμε με ποιους τρόπους μπορεί να μας βοηθήσει όπως ακινησία, σωστή τοποθέτηση ποδιών κλπ. Πρέπει να δοθούν επαρκείς εξηγήσεις στον ασθενή για τη διαδικασία καθώς και για το λόγο διεξαγωγής της. Η εισαγωγή του καθετήρα προκαλεί μια αίσθηση πίεσης και ενόχλησης και αυτό πρέπει να εξηγηθεί στον ασθενή. Επιπρόσθετα ο ασθενής πρέπει να είναι βέβαιος ότι θα ληφθεί κάθε μέτρο για την αποφυγή της έκθεσης και της αμηχανίας του. Όσο πιο χαλαρός νιώθει ο ασθενής, τόσο πιο εύκολη θα είναι η εισαγωγή του καθετήρα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
        <p:nvSpPr>
          <p:cNvPr id="2" name="Τίτλος 1"/>
          <p:cNvSpPr>
            <a:spLocks noGrp="1"/>
          </p:cNvSpPr>
          <p:nvPr>
            <p:ph type="title"/>
          </p:nvPr>
        </p:nvSpPr>
        <p:spPr/>
        <p:txBody>
          <a:bodyPr/>
          <a:lstStyle/>
          <a:p>
            <a:r>
              <a:rPr lang="el-GR" sz="4000" dirty="0"/>
              <a:t>Καθετηριασμός </a:t>
            </a:r>
            <a:r>
              <a:rPr lang="el-GR" sz="4000" dirty="0" smtClean="0"/>
              <a:t>σε </a:t>
            </a:r>
            <a:r>
              <a:rPr lang="el-GR" sz="4000" dirty="0"/>
              <a:t>γ</a:t>
            </a:r>
            <a:r>
              <a:rPr lang="el-GR" sz="4000" dirty="0" smtClean="0"/>
              <a:t>υναίκα </a:t>
            </a:r>
            <a:r>
              <a:rPr lang="el-GR" sz="3200" b="0" dirty="0" smtClean="0"/>
              <a:t>(2 </a:t>
            </a:r>
            <a:r>
              <a:rPr lang="el-GR" sz="3200" b="0" dirty="0"/>
              <a:t>από 14)</a:t>
            </a:r>
            <a:endParaRPr lang="el-GR" dirty="0"/>
          </a:p>
        </p:txBody>
      </p:sp>
    </p:spTree>
    <p:extLst>
      <p:ext uri="{BB962C8B-B14F-4D97-AF65-F5344CB8AC3E}">
        <p14:creationId xmlns:p14="http://schemas.microsoft.com/office/powerpoint/2010/main" val="647058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p:txBody>
          <a:bodyPr>
            <a:noAutofit/>
          </a:bodyPr>
          <a:lstStyle/>
          <a:p>
            <a:pPr marL="457200" lvl="0" indent="-457200">
              <a:lnSpc>
                <a:spcPct val="114000"/>
              </a:lnSpc>
              <a:spcBef>
                <a:spcPts val="1200"/>
              </a:spcBef>
              <a:buFont typeface="+mj-lt"/>
              <a:buAutoNum type="arabicPeriod" startAt="4"/>
            </a:pPr>
            <a:r>
              <a:rPr lang="el-GR" sz="2400" dirty="0" smtClean="0"/>
              <a:t>Αντικαθιστούμε </a:t>
            </a:r>
            <a:r>
              <a:rPr lang="el-GR" sz="2400" dirty="0"/>
              <a:t>τα κλινοσκεπάσματα με την κουβέρτα νοσηλείας.</a:t>
            </a:r>
          </a:p>
          <a:p>
            <a:pPr marL="457200" lvl="0" indent="-457200">
              <a:lnSpc>
                <a:spcPct val="114000"/>
              </a:lnSpc>
              <a:spcBef>
                <a:spcPts val="1200"/>
              </a:spcBef>
              <a:buFont typeface="+mj-lt"/>
              <a:buAutoNum type="arabicPeriod" startAt="4"/>
            </a:pPr>
            <a:r>
              <a:rPr lang="el-GR" sz="2400" dirty="0" smtClean="0"/>
              <a:t>Τοποθετούμε </a:t>
            </a:r>
            <a:r>
              <a:rPr lang="el-GR" sz="2400" dirty="0"/>
              <a:t>για κάλυψη άκρων ποδών του ασθενή υποσέντονο ή τετράγωνα. Επίσης τοποθετούμε κάτω από την πύελο της άρρωστης το αδιάβροχο και το αποστειρωμένο τετράγωνο.</a:t>
            </a:r>
          </a:p>
          <a:p>
            <a:pPr marL="457200" lvl="0" indent="-457200">
              <a:lnSpc>
                <a:spcPct val="114000"/>
              </a:lnSpc>
              <a:spcBef>
                <a:spcPts val="1200"/>
              </a:spcBef>
              <a:buFont typeface="+mj-lt"/>
              <a:buAutoNum type="arabicPeriod" startAt="4"/>
            </a:pPr>
            <a:r>
              <a:rPr lang="el-GR" sz="2400" dirty="0" smtClean="0"/>
              <a:t>Ανεβάζουμε </a:t>
            </a:r>
            <a:r>
              <a:rPr lang="el-GR" sz="2400" dirty="0"/>
              <a:t>την κουβέρτα νοσηλείας προς τον θώρακα του άρρωστου</a:t>
            </a:r>
            <a:r>
              <a:rPr lang="el-GR" sz="2400" dirty="0" smtClean="0"/>
              <a:t>.</a:t>
            </a:r>
            <a:endParaRPr lang="el-GR" sz="24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
        <p:nvSpPr>
          <p:cNvPr id="2" name="Τίτλος 1"/>
          <p:cNvSpPr>
            <a:spLocks noGrp="1"/>
          </p:cNvSpPr>
          <p:nvPr>
            <p:ph type="title"/>
          </p:nvPr>
        </p:nvSpPr>
        <p:spPr/>
        <p:txBody>
          <a:bodyPr/>
          <a:lstStyle/>
          <a:p>
            <a:r>
              <a:rPr lang="el-GR" sz="4000" dirty="0"/>
              <a:t>Καθετηριασμός </a:t>
            </a:r>
            <a:r>
              <a:rPr lang="el-GR" sz="4000" dirty="0"/>
              <a:t>σε γυναίκα </a:t>
            </a:r>
            <a:r>
              <a:rPr lang="el-GR" sz="3200" b="0" dirty="0" smtClean="0"/>
              <a:t>(</a:t>
            </a:r>
            <a:r>
              <a:rPr lang="el-GR" sz="3200" b="0" dirty="0" smtClean="0"/>
              <a:t>3 </a:t>
            </a:r>
            <a:r>
              <a:rPr lang="el-GR" sz="3200" b="0" dirty="0"/>
              <a:t>από 14)</a:t>
            </a:r>
            <a:endParaRPr lang="el-GR" dirty="0"/>
          </a:p>
        </p:txBody>
      </p:sp>
    </p:spTree>
    <p:extLst>
      <p:ext uri="{BB962C8B-B14F-4D97-AF65-F5344CB8AC3E}">
        <p14:creationId xmlns:p14="http://schemas.microsoft.com/office/powerpoint/2010/main" val="3202937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a:xfrm>
            <a:off x="251520" y="1196752"/>
            <a:ext cx="8892480" cy="5661248"/>
          </a:xfrm>
        </p:spPr>
        <p:txBody>
          <a:bodyPr>
            <a:noAutofit/>
          </a:bodyPr>
          <a:lstStyle/>
          <a:p>
            <a:pPr marL="457200" lvl="0" indent="-457200">
              <a:lnSpc>
                <a:spcPct val="110000"/>
              </a:lnSpc>
              <a:buFont typeface="+mj-lt"/>
              <a:buAutoNum type="arabicPeriod" startAt="7"/>
            </a:pPr>
            <a:r>
              <a:rPr lang="el-GR" sz="2400" dirty="0" smtClean="0"/>
              <a:t>Τοποθετούμε </a:t>
            </a:r>
            <a:r>
              <a:rPr lang="el-GR" sz="2400" dirty="0"/>
              <a:t>την άρρωστη στη κατάλληλη θέση: </a:t>
            </a:r>
            <a:r>
              <a:rPr lang="el-GR" sz="2400" dirty="0" smtClean="0"/>
              <a:t>Ύπτια </a:t>
            </a:r>
            <a:r>
              <a:rPr lang="el-GR" sz="2400" dirty="0"/>
              <a:t>θέση με τα γόνατα και τα ισχία σε κάμψη και με τα πόδια υποστηριγμένα στο κρεβάτι, ελαφρώς </a:t>
            </a:r>
            <a:r>
              <a:rPr lang="el-GR" sz="2400" dirty="0" smtClean="0"/>
              <a:t>ανοιχτά. </a:t>
            </a:r>
            <a:r>
              <a:rPr lang="el-GR" sz="2400" dirty="0"/>
              <a:t>Η θέση Sims ή πλάγια θέση μπορεί να αποτελέσει εναλλακτική τοποθέτηση της γυναίκας ασθενούς. Η θέση αυτή μπορεί να επιτρέψει την καλύτερη οπτικοποίηση και να προσφέρει άνεση στην ασθενή, ιδιαίτερα εάν οι κινήσεις των ισχίων και των γονάτων γίνονται με δυσκολία. Επίσης η έκθεση μικρής περιοχής, προκαλεί λιγότερη ψυχολογική ανησυχία στην ασθενή. </a:t>
            </a:r>
            <a:r>
              <a:rPr lang="el-GR" sz="2400" dirty="0" smtClean="0"/>
              <a:t>Οι </a:t>
            </a:r>
            <a:r>
              <a:rPr lang="el-GR" sz="2400" dirty="0"/>
              <a:t>γλουτοί της τοποθετούνται κοντά στην άκρη του κρεβατιού, ενώ οι ώμοι τοποθετούνται στην αντίθετη άκρη και τα γόνατα κάμπτονται προς το θώρακα. Ο νοσηλευτής ανασηκώνει τον επάνω γλουτό και το χείλος του αιδοίου για να εκθέσει το στόμιο της ουρήθρας.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
        <p:nvSpPr>
          <p:cNvPr id="2" name="Τίτλος 1"/>
          <p:cNvSpPr>
            <a:spLocks noGrp="1"/>
          </p:cNvSpPr>
          <p:nvPr>
            <p:ph type="title"/>
          </p:nvPr>
        </p:nvSpPr>
        <p:spPr/>
        <p:txBody>
          <a:bodyPr/>
          <a:lstStyle/>
          <a:p>
            <a:r>
              <a:rPr lang="el-GR" sz="4000" dirty="0"/>
              <a:t>Καθετηριασμός </a:t>
            </a:r>
            <a:r>
              <a:rPr lang="el-GR" sz="4000" dirty="0"/>
              <a:t>σε γυναίκα </a:t>
            </a:r>
            <a:r>
              <a:rPr lang="el-GR" sz="3200" b="0" dirty="0" smtClean="0"/>
              <a:t>(</a:t>
            </a:r>
            <a:r>
              <a:rPr lang="el-GR" sz="3200" b="0" dirty="0" smtClean="0"/>
              <a:t>4 </a:t>
            </a:r>
            <a:r>
              <a:rPr lang="el-GR" sz="3200" b="0" dirty="0"/>
              <a:t>από 14)</a:t>
            </a:r>
            <a:endParaRPr lang="el-GR" dirty="0"/>
          </a:p>
        </p:txBody>
      </p:sp>
    </p:spTree>
    <p:extLst>
      <p:ext uri="{BB962C8B-B14F-4D97-AF65-F5344CB8AC3E}">
        <p14:creationId xmlns:p14="http://schemas.microsoft.com/office/powerpoint/2010/main" val="3956159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p:txBody>
          <a:bodyPr>
            <a:noAutofit/>
          </a:bodyPr>
          <a:lstStyle/>
          <a:p>
            <a:pPr marL="457200" lvl="0" indent="-457200">
              <a:lnSpc>
                <a:spcPct val="114000"/>
              </a:lnSpc>
              <a:spcBef>
                <a:spcPts val="1200"/>
              </a:spcBef>
              <a:buFont typeface="+mj-lt"/>
              <a:buAutoNum type="arabicPeriod" startAt="8"/>
            </a:pPr>
            <a:r>
              <a:rPr lang="el-GR" sz="2400" dirty="0" smtClean="0"/>
              <a:t>Τοποθετούμε </a:t>
            </a:r>
            <a:r>
              <a:rPr lang="el-GR" sz="2400" dirty="0"/>
              <a:t>νεφροειδές για τα άχρηστα σε προσιτή θέση.</a:t>
            </a:r>
          </a:p>
          <a:p>
            <a:pPr marL="457200" lvl="0" indent="-457200">
              <a:lnSpc>
                <a:spcPct val="114000"/>
              </a:lnSpc>
              <a:spcBef>
                <a:spcPts val="1200"/>
              </a:spcBef>
              <a:buFont typeface="+mj-lt"/>
              <a:buAutoNum type="arabicPeriod" startAt="8"/>
            </a:pPr>
            <a:r>
              <a:rPr lang="el-GR" sz="2400" dirty="0" smtClean="0"/>
              <a:t>Πλένουμε </a:t>
            </a:r>
            <a:r>
              <a:rPr lang="el-GR" sz="2400" dirty="0"/>
              <a:t>τα χέρια μας.</a:t>
            </a:r>
          </a:p>
          <a:p>
            <a:pPr marL="457200" lvl="0" indent="-457200">
              <a:lnSpc>
                <a:spcPct val="114000"/>
              </a:lnSpc>
              <a:spcBef>
                <a:spcPts val="1200"/>
              </a:spcBef>
              <a:buFont typeface="+mj-lt"/>
              <a:buAutoNum type="arabicPeriod" startAt="8"/>
            </a:pPr>
            <a:r>
              <a:rPr lang="el-GR" sz="2400" dirty="0" smtClean="0"/>
              <a:t>Τοποθετούμε </a:t>
            </a:r>
            <a:r>
              <a:rPr lang="el-GR" sz="2400" dirty="0"/>
              <a:t>τον αποστειρωμένο δίσκο καθετηριασμού στο κομοδίνο της άρρωστης  ή σε άλλη προσιτή θέση και ανοίγουμε το περιτύλιγμα.</a:t>
            </a:r>
          </a:p>
          <a:p>
            <a:pPr marL="457200" lvl="0" indent="-457200">
              <a:lnSpc>
                <a:spcPct val="114000"/>
              </a:lnSpc>
              <a:spcBef>
                <a:spcPts val="1200"/>
              </a:spcBef>
              <a:buFont typeface="+mj-lt"/>
              <a:buAutoNum type="arabicPeriod" startAt="8"/>
            </a:pPr>
            <a:r>
              <a:rPr lang="el-GR" sz="2400" dirty="0" smtClean="0"/>
              <a:t>Βάζουμε </a:t>
            </a:r>
            <a:r>
              <a:rPr lang="el-GR" sz="2400" dirty="0"/>
              <a:t>αποστειρωμένα γάντια με τη σωστή τεχνική.</a:t>
            </a:r>
          </a:p>
          <a:p>
            <a:pPr marL="457200" lvl="0" indent="-457200">
              <a:lnSpc>
                <a:spcPct val="114000"/>
              </a:lnSpc>
              <a:spcBef>
                <a:spcPts val="1200"/>
              </a:spcBef>
              <a:buFont typeface="+mj-lt"/>
              <a:buAutoNum type="arabicPeriod" startAt="8"/>
            </a:pPr>
            <a:r>
              <a:rPr lang="el-GR" sz="2400" dirty="0" smtClean="0"/>
              <a:t>Χειριζόμαστε </a:t>
            </a:r>
            <a:r>
              <a:rPr lang="el-GR" sz="2400" dirty="0"/>
              <a:t>τον δίσκο καθετηριασμού</a:t>
            </a:r>
            <a:r>
              <a:rPr lang="el-GR" sz="2400" dirty="0" smtClean="0"/>
              <a:t>.</a:t>
            </a:r>
            <a:endParaRPr lang="el-GR" sz="24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
        <p:nvSpPr>
          <p:cNvPr id="2" name="Τίτλος 1"/>
          <p:cNvSpPr>
            <a:spLocks noGrp="1"/>
          </p:cNvSpPr>
          <p:nvPr>
            <p:ph type="title"/>
          </p:nvPr>
        </p:nvSpPr>
        <p:spPr/>
        <p:txBody>
          <a:bodyPr/>
          <a:lstStyle/>
          <a:p>
            <a:r>
              <a:rPr lang="el-GR" sz="4000" dirty="0"/>
              <a:t>Καθετηριασμός </a:t>
            </a:r>
            <a:r>
              <a:rPr lang="el-GR" sz="4000" dirty="0"/>
              <a:t>σε γυναίκα </a:t>
            </a:r>
            <a:r>
              <a:rPr lang="el-GR" sz="3200" b="0" dirty="0" smtClean="0"/>
              <a:t>(</a:t>
            </a:r>
            <a:r>
              <a:rPr lang="el-GR" sz="3200" b="0" dirty="0" smtClean="0"/>
              <a:t>5 </a:t>
            </a:r>
            <a:r>
              <a:rPr lang="el-GR" sz="3200" b="0" dirty="0"/>
              <a:t>από 14)</a:t>
            </a:r>
            <a:endParaRPr lang="el-GR" dirty="0"/>
          </a:p>
        </p:txBody>
      </p:sp>
    </p:spTree>
    <p:extLst>
      <p:ext uri="{BB962C8B-B14F-4D97-AF65-F5344CB8AC3E}">
        <p14:creationId xmlns:p14="http://schemas.microsoft.com/office/powerpoint/2010/main" val="15605628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TotalTime>
  <Words>2410</Words>
  <Application>Microsoft Office PowerPoint</Application>
  <PresentationFormat>Προβολή στην οθόνη (4:3)</PresentationFormat>
  <Paragraphs>176</Paragraphs>
  <Slides>32</Slides>
  <Notes>9</Notes>
  <HiddenSlides>0</HiddenSlides>
  <MMClips>0</MMClips>
  <ScaleCrop>false</ScaleCrop>
  <HeadingPairs>
    <vt:vector size="4" baseType="variant">
      <vt:variant>
        <vt:lpstr>Θέμα</vt:lpstr>
      </vt:variant>
      <vt:variant>
        <vt:i4>3</vt:i4>
      </vt:variant>
      <vt:variant>
        <vt:lpstr>Τίτλοι διαφανειών</vt:lpstr>
      </vt:variant>
      <vt:variant>
        <vt:i4>32</vt:i4>
      </vt:variant>
    </vt:vector>
  </HeadingPairs>
  <TitlesOfParts>
    <vt:vector size="35" baseType="lpstr">
      <vt:lpstr>OC_template_updated</vt:lpstr>
      <vt:lpstr>1_OC_template_updated</vt:lpstr>
      <vt:lpstr>2_OC_template_updated</vt:lpstr>
      <vt:lpstr>Χειρουργική Νοσηλευτική ΙΙ (Ε)</vt:lpstr>
      <vt:lpstr>Εργαστήριο  Χειρουργική Νοσηλευτική ΙΙ</vt:lpstr>
      <vt:lpstr>Υλικό (1 από 2)</vt:lpstr>
      <vt:lpstr>Υλικό (2 από 2)</vt:lpstr>
      <vt:lpstr>Καθετηριασμός σε γυναίκα (1 από 14)</vt:lpstr>
      <vt:lpstr>Καθετηριασμός σε γυναίκα (2 από 14)</vt:lpstr>
      <vt:lpstr>Καθετηριασμός σε γυναίκα (3 από 14)</vt:lpstr>
      <vt:lpstr>Καθετηριασμός σε γυναίκα (4 από 14)</vt:lpstr>
      <vt:lpstr>Καθετηριασμός σε γυναίκα (5 από 14)</vt:lpstr>
      <vt:lpstr>Καθετηριασμός σε γυναίκα (6 από 14)</vt:lpstr>
      <vt:lpstr>Καθετηριασμός σε γυναίκα (7 από 14)</vt:lpstr>
      <vt:lpstr>Καθετηριασμός σε γυναίκα (8 από 14)</vt:lpstr>
      <vt:lpstr>Καθετηριασμός σε γυναίκα (9 από 14)</vt:lpstr>
      <vt:lpstr>Καθετηριασμός σε γυναίκα (10 από 14)</vt:lpstr>
      <vt:lpstr>Καθετηριασμός σε γυναίκα (11 από 14)</vt:lpstr>
      <vt:lpstr>Καθετηριασμός σε γυναίκα (12 από 14)</vt:lpstr>
      <vt:lpstr>Καθετηριασμός σε γυναίκα (13 από 14)</vt:lpstr>
      <vt:lpstr>Καθετηριασμός σε γυναίκα (14 από 14)</vt:lpstr>
      <vt:lpstr>Καθετηριασμός σε άνδρα  (1 από 6)</vt:lpstr>
      <vt:lpstr>Καθετηριασμός σε άνδρα  (2 από 6)</vt:lpstr>
      <vt:lpstr>Καθετηριασμός σε άνδρα  (3 από 6)</vt:lpstr>
      <vt:lpstr>Καθετηριασμός σε άνδρα  (4 από 6)</vt:lpstr>
      <vt:lpstr>Καθετηριασμός σε άνδρα  (5 από 6)</vt:lpstr>
      <vt:lpstr>Καθετηριασμός σε άνδρα  (6 από 6)</vt:lpstr>
      <vt:lpstr>Διαδικασία εισαγωγής υπερηβικού καθετήρα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48</cp:revision>
  <dcterms:created xsi:type="dcterms:W3CDTF">2013-03-04T13:35:19Z</dcterms:created>
  <dcterms:modified xsi:type="dcterms:W3CDTF">2015-02-27T09:43:01Z</dcterms:modified>
</cp:coreProperties>
</file>