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84" r:id="rId1"/>
    <p:sldMasterId id="2147483696" r:id="rId2"/>
  </p:sldMasterIdLst>
  <p:notesMasterIdLst>
    <p:notesMasterId r:id="rId28"/>
  </p:notesMasterIdLst>
  <p:handoutMasterIdLst>
    <p:handoutMasterId r:id="rId29"/>
  </p:handoutMasterIdLst>
  <p:sldIdLst>
    <p:sldId id="256" r:id="rId3"/>
    <p:sldId id="271" r:id="rId4"/>
    <p:sldId id="272" r:id="rId5"/>
    <p:sldId id="278" r:id="rId6"/>
    <p:sldId id="273" r:id="rId7"/>
    <p:sldId id="274" r:id="rId8"/>
    <p:sldId id="275" r:id="rId9"/>
    <p:sldId id="279" r:id="rId10"/>
    <p:sldId id="280" r:id="rId11"/>
    <p:sldId id="281" r:id="rId12"/>
    <p:sldId id="276" r:id="rId13"/>
    <p:sldId id="282" r:id="rId14"/>
    <p:sldId id="277" r:id="rId15"/>
    <p:sldId id="283" r:id="rId16"/>
    <p:sldId id="285" r:id="rId17"/>
    <p:sldId id="284" r:id="rId18"/>
    <p:sldId id="286" r:id="rId19"/>
    <p:sldId id="287" r:id="rId20"/>
    <p:sldId id="257" r:id="rId21"/>
    <p:sldId id="262" r:id="rId22"/>
    <p:sldId id="264" r:id="rId23"/>
    <p:sldId id="269" r:id="rId24"/>
    <p:sldId id="270" r:id="rId25"/>
    <p:sldId id="266" r:id="rId26"/>
    <p:sldId id="261" r:id="rId27"/>
  </p:sldIdLst>
  <p:sldSz cx="9144000" cy="6858000" type="screen4x3"/>
  <p:notesSz cx="7104063" cy="10234613"/>
  <p:custDataLst>
    <p:tags r:id="rId30"/>
  </p:custDataLst>
  <p:defaultTextStyle>
    <a:defPPr>
      <a:defRPr lang="el-G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3">
          <p15:clr>
            <a:srgbClr val="A4A3A4"/>
          </p15:clr>
        </p15:guide>
        <p15:guide id="2" pos="2237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66"/>
    <a:srgbClr val="5B3462"/>
    <a:srgbClr val="49385E"/>
    <a:srgbClr val="333399"/>
    <a:srgbClr val="4545C3"/>
    <a:srgbClr val="C00000"/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135" autoAdjust="0"/>
    <p:restoredTop sz="94660"/>
  </p:normalViewPr>
  <p:slideViewPr>
    <p:cSldViewPr>
      <p:cViewPr varScale="1">
        <p:scale>
          <a:sx n="69" d="100"/>
          <a:sy n="69" d="100"/>
        </p:scale>
        <p:origin x="1554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6" d="100"/>
          <a:sy n="76" d="100"/>
        </p:scale>
        <p:origin x="-3978" y="-108"/>
      </p:cViewPr>
      <p:guideLst>
        <p:guide orient="horz" pos="3223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tags" Target="tags/tag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defTabSz="990600" eaLnBrk="0" hangingPunct="0">
              <a:defRPr sz="1300"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921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4313" y="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algn="r" defTabSz="990600" eaLnBrk="0" hangingPunct="0">
              <a:defRPr sz="1300"/>
            </a:lvl1pPr>
          </a:lstStyle>
          <a:p>
            <a:pPr>
              <a:defRPr/>
            </a:pPr>
            <a:fld id="{84A79048-66B1-475A-B924-F459D231C4C3}" type="datetimeFigureOut">
              <a:rPr lang="el-GR"/>
              <a:pPr>
                <a:defRPr/>
              </a:pPr>
              <a:t>12/12/2015</a:t>
            </a:fld>
            <a:endParaRPr lang="el-GR" dirty="0"/>
          </a:p>
        </p:txBody>
      </p:sp>
      <p:sp>
        <p:nvSpPr>
          <p:cNvPr id="921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185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defTabSz="990600" eaLnBrk="0" hangingPunct="0">
              <a:defRPr sz="1300"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921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4313" y="972185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algn="r" defTabSz="990600" eaLnBrk="0" hangingPunct="0">
              <a:defRPr sz="1300"/>
            </a:lvl1pPr>
          </a:lstStyle>
          <a:p>
            <a:pPr>
              <a:defRPr/>
            </a:pPr>
            <a:fld id="{2EBCFCCB-10BB-4121-80C8-1E5058FD1454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19600949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defTabSz="990600">
              <a:defRPr sz="1300"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 bwMode="auto">
          <a:xfrm>
            <a:off x="4024313" y="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algn="r" defTabSz="990600">
              <a:defRPr sz="1300"/>
            </a:lvl1pPr>
          </a:lstStyle>
          <a:p>
            <a:pPr>
              <a:defRPr/>
            </a:pPr>
            <a:fld id="{19B0F716-1969-45AD-B426-D0CBFDF13F46}" type="datetimeFigureOut">
              <a:rPr lang="el-GR"/>
              <a:pPr>
                <a:defRPr/>
              </a:pPr>
              <a:t>12/12/2015</a:t>
            </a:fld>
            <a:endParaRPr lang="el-GR" dirty="0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993775" y="768350"/>
            <a:ext cx="5116513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l-GR" noProof="0" dirty="0" smtClean="0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 bwMode="auto">
          <a:xfrm>
            <a:off x="711200" y="4860925"/>
            <a:ext cx="5683250" cy="4605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noProof="0" smtClean="0"/>
              <a:t>Kλικ για επεξεργασία των στυλ του υποδείγματος</a:t>
            </a:r>
          </a:p>
          <a:p>
            <a:pPr lvl="1"/>
            <a:r>
              <a:rPr lang="el-GR" noProof="0" smtClean="0"/>
              <a:t>Δεύτερου επιπέδου</a:t>
            </a:r>
          </a:p>
          <a:p>
            <a:pPr lvl="2"/>
            <a:r>
              <a:rPr lang="el-GR" noProof="0" smtClean="0"/>
              <a:t>Τρίτου επιπέδου</a:t>
            </a:r>
          </a:p>
          <a:p>
            <a:pPr lvl="3"/>
            <a:r>
              <a:rPr lang="el-GR" noProof="0" smtClean="0"/>
              <a:t>Τέταρτου επιπέδου</a:t>
            </a:r>
          </a:p>
          <a:p>
            <a:pPr lvl="4"/>
            <a:r>
              <a:rPr lang="el-GR" noProof="0" smtClean="0"/>
              <a:t>Πέμπτου επιπέδου</a:t>
            </a:r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 bwMode="auto">
          <a:xfrm>
            <a:off x="0" y="972185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defTabSz="990600">
              <a:defRPr sz="1300"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 bwMode="auto">
          <a:xfrm>
            <a:off x="4024313" y="972185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algn="r" defTabSz="990600">
              <a:defRPr sz="1300"/>
            </a:lvl1pPr>
          </a:lstStyle>
          <a:p>
            <a:pPr>
              <a:defRPr/>
            </a:pPr>
            <a:fld id="{71016A41-0609-40C7-9E3E-89C33107DF6A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43665844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85766" indent="-185766">
              <a:buFont typeface="Arial" pitchFamily="34" charset="0"/>
              <a:buChar char="•"/>
            </a:pPr>
            <a:endParaRPr lang="el-GR" dirty="0">
              <a:solidFill>
                <a:srgbClr val="FF0000"/>
              </a:solidFill>
            </a:endParaRP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0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9928127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419F764-2842-44D0-ACF1-6A3210F4870D}" type="slidenum">
              <a:rPr lang="el-GR" altLang="el-GR"/>
              <a:pPr/>
              <a:t>3</a:t>
            </a:fld>
            <a:endParaRPr lang="el-GR" altLang="el-GR" dirty="0"/>
          </a:p>
        </p:txBody>
      </p:sp>
      <p:sp>
        <p:nvSpPr>
          <p:cNvPr id="582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26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altLang="el-GR" dirty="0"/>
              <a:t>Σαν πηγή ενέργειας όταν περισσεύει πρωτεΐνη της τροφής ή δεν επαρκούν υδα/κες, λιπίδια</a:t>
            </a:r>
          </a:p>
        </p:txBody>
      </p:sp>
    </p:spTree>
    <p:extLst>
      <p:ext uri="{BB962C8B-B14F-4D97-AF65-F5344CB8AC3E}">
        <p14:creationId xmlns:p14="http://schemas.microsoft.com/office/powerpoint/2010/main" val="266327516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18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0179400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19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74972113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20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53750971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>
                <a:solidFill>
                  <a:prstClr val="black"/>
                </a:solidFill>
              </a:rPr>
              <a:pPr/>
              <a:t>21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016591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23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07537072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85766" indent="-185766">
              <a:buFont typeface="Arial" pitchFamily="34" charset="0"/>
              <a:buChar char="•"/>
            </a:pP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24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4459846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Στυλ κύριου υπότιτλου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5992313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1236224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l-GR" dirty="0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l-GR" dirty="0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FD5AC4C-4BC8-4742-BC3F-182C4464642F}" type="slidenum">
              <a:rPr lang="en-GB" altLang="el-GR"/>
              <a:pPr/>
              <a:t>‹#›</a:t>
            </a:fld>
            <a:endParaRPr lang="en-GB" altLang="el-GR" dirty="0"/>
          </a:p>
        </p:txBody>
      </p:sp>
    </p:spTree>
    <p:extLst>
      <p:ext uri="{BB962C8B-B14F-4D97-AF65-F5344CB8AC3E}">
        <p14:creationId xmlns:p14="http://schemas.microsoft.com/office/powerpoint/2010/main" val="35716497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Τίτλος και Πίνακ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ίνακα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endParaRPr lang="el-GR" dirty="0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l-GR" dirty="0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l-GR" dirty="0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0B6B7E3A-BBA1-496B-A8C7-526F5DBF524F}" type="slidenum">
              <a:rPr lang="en-US" altLang="el-GR"/>
              <a:pPr/>
              <a:t>‹#›</a:t>
            </a:fld>
            <a:endParaRPr lang="en-US" altLang="el-GR" dirty="0"/>
          </a:p>
        </p:txBody>
      </p:sp>
    </p:spTree>
    <p:extLst>
      <p:ext uri="{BB962C8B-B14F-4D97-AF65-F5344CB8AC3E}">
        <p14:creationId xmlns:p14="http://schemas.microsoft.com/office/powerpoint/2010/main" val="410036909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05877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87519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19397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39242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4040188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4"/>
            <a:ext cx="4040188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196752"/>
            <a:ext cx="4041775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4"/>
            <a:ext cx="4041775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78971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02185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63556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96752"/>
          </a:xfrm>
          <a:solidFill>
            <a:srgbClr val="006666"/>
          </a:solidFill>
        </p:spPr>
        <p:txBody>
          <a:bodyPr>
            <a:normAutofit/>
          </a:bodyPr>
          <a:lstStyle>
            <a:lvl1pPr marL="176213" indent="0"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896544"/>
          </a:xfrm>
        </p:spPr>
        <p:txBody>
          <a:bodyPr>
            <a:normAutofit/>
          </a:bodyPr>
          <a:lstStyle>
            <a:lvl1pPr>
              <a:lnSpc>
                <a:spcPct val="110000"/>
              </a:lnSpc>
              <a:spcBef>
                <a:spcPts val="1200"/>
              </a:spcBef>
              <a:defRPr sz="2400"/>
            </a:lvl1pPr>
            <a:lvl2pPr marL="742950" indent="-382588">
              <a:lnSpc>
                <a:spcPct val="110000"/>
              </a:lnSpc>
              <a:spcBef>
                <a:spcPts val="1200"/>
              </a:spcBef>
              <a:buFont typeface="Courier New" panose="02070309020205020404" pitchFamily="49" charset="0"/>
              <a:buChar char="o"/>
              <a:defRPr sz="2400"/>
            </a:lvl2pPr>
            <a:lvl3pPr>
              <a:lnSpc>
                <a:spcPct val="110000"/>
              </a:lnSpc>
              <a:spcBef>
                <a:spcPts val="1200"/>
              </a:spcBef>
              <a:defRPr sz="2400"/>
            </a:lvl3pPr>
            <a:lvl4pPr>
              <a:lnSpc>
                <a:spcPct val="110000"/>
              </a:lnSpc>
              <a:spcBef>
                <a:spcPts val="1200"/>
              </a:spcBef>
              <a:defRPr sz="2400"/>
            </a:lvl4pPr>
            <a:lvl5pPr>
              <a:lnSpc>
                <a:spcPct val="110000"/>
              </a:lnSpc>
              <a:spcBef>
                <a:spcPts val="1200"/>
              </a:spcBef>
              <a:defRPr sz="2400"/>
            </a:lvl5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0464160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l-GR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71660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57441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09546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6453610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1384025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4040188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4"/>
            <a:ext cx="4040188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196752"/>
            <a:ext cx="4041775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4"/>
            <a:ext cx="4041775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8473453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8613680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8271341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l-GR" dirty="0" smtClean="0"/>
              <a:t>Κάντε κλικ στο εικονίδιο για να προσθέσετε μια εικόνα</a:t>
            </a:r>
            <a:endParaRPr lang="el-GR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8020766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7679694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87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8229600" cy="50405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8469724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2" r:id="rId7"/>
    <p:sldLayoutId id="2147483693" r:id="rId8"/>
    <p:sldLayoutId id="2147483694" r:id="rId9"/>
    <p:sldLayoutId id="2147483695" r:id="rId10"/>
    <p:sldLayoutId id="2147483707" r:id="rId11"/>
    <p:sldLayoutId id="2147483708" r:id="rId1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87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8229600" cy="50405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21719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s://ocp.teiath.gr/modules/document/document.php?course=STEF100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4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%5b1%5d%20http:/creativecommons.org/licenses/by-nc-sa/4.0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4.xml"/><Relationship Id="rId4" Type="http://schemas.openxmlformats.org/officeDocument/2006/relationships/image" Target="../media/image3.pn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4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3568" y="1340768"/>
            <a:ext cx="7772400" cy="1470025"/>
          </a:xfrm>
        </p:spPr>
        <p:txBody>
          <a:bodyPr>
            <a:normAutofit/>
          </a:bodyPr>
          <a:lstStyle/>
          <a:p>
            <a:pPr lvl="1" algn="ctr"/>
            <a:r>
              <a:rPr lang="el-GR" sz="3600" b="1" dirty="0" smtClean="0">
                <a:solidFill>
                  <a:schemeClr val="tx1"/>
                </a:solidFill>
                <a:latin typeface="+mn-lt"/>
              </a:rPr>
              <a:t>Διατροφή-Διαιτολογία</a:t>
            </a:r>
            <a:endParaRPr lang="el-GR" sz="3600" b="1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0" y="2924944"/>
            <a:ext cx="9144000" cy="2304255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2400"/>
              </a:spcAft>
            </a:pPr>
            <a:r>
              <a:rPr lang="el-GR" sz="2600" b="1" dirty="0" smtClean="0"/>
              <a:t>Ενότητα 4</a:t>
            </a:r>
            <a:r>
              <a:rPr lang="el-GR" sz="2600" dirty="0" smtClean="0"/>
              <a:t>:</a:t>
            </a:r>
            <a:r>
              <a:rPr lang="en-US" sz="2600" dirty="0" smtClean="0"/>
              <a:t> </a:t>
            </a:r>
            <a:r>
              <a:rPr lang="el-GR" sz="2600" dirty="0" smtClean="0"/>
              <a:t>Πρωτεΐνες και αμινοξέα</a:t>
            </a:r>
            <a:endParaRPr lang="en-US" sz="2600" dirty="0" smtClean="0"/>
          </a:p>
          <a:p>
            <a:pPr>
              <a:spcBef>
                <a:spcPts val="0"/>
              </a:spcBef>
            </a:pPr>
            <a:r>
              <a:rPr lang="el-GR" sz="2200" dirty="0" smtClean="0"/>
              <a:t>Αναστασία Κανέλλου, καθηγήτρια</a:t>
            </a:r>
            <a:endParaRPr lang="en-US" sz="2200" dirty="0" smtClean="0"/>
          </a:p>
          <a:p>
            <a:pPr>
              <a:spcBef>
                <a:spcPts val="0"/>
              </a:spcBef>
            </a:pPr>
            <a:r>
              <a:rPr lang="el-GR" sz="2200"/>
              <a:t>Τμήμα Νοσηλευτικής</a:t>
            </a:r>
            <a:endParaRPr lang="en-US" sz="2200" dirty="0"/>
          </a:p>
        </p:txBody>
      </p:sp>
      <p:pic>
        <p:nvPicPr>
          <p:cNvPr id="6" name="Picture 5" descr="Λογότυπο έργου Ανοικτών Ακαδημαϊκών Μαθημάτων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62318" y="476672"/>
            <a:ext cx="854197" cy="648072"/>
          </a:xfrm>
          <a:prstGeom prst="rect">
            <a:avLst/>
          </a:prstGeom>
        </p:spPr>
      </p:pic>
      <p:pic>
        <p:nvPicPr>
          <p:cNvPr id="1027" name="Picture 3" descr="Λογότυπο Τεχνολογικού Ιδρύματος Αθήνας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476673"/>
            <a:ext cx="682943" cy="6941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ectangle 9"/>
          <p:cNvSpPr/>
          <p:nvPr/>
        </p:nvSpPr>
        <p:spPr>
          <a:xfrm>
            <a:off x="1241425" y="631431"/>
            <a:ext cx="6661150" cy="338554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l-GR" sz="1600" dirty="0">
                <a:latin typeface="+mn-lt"/>
              </a:rPr>
              <a:t>Ανοικτά Ακαδημαϊκά </a:t>
            </a:r>
            <a:r>
              <a:rPr lang="el-GR" sz="1600" dirty="0" smtClean="0">
                <a:latin typeface="+mn-lt"/>
              </a:rPr>
              <a:t>Μαθήματα στο ΤΕΙ Αθήνας</a:t>
            </a:r>
            <a:endParaRPr lang="el-GR" sz="1600" dirty="0">
              <a:latin typeface="+mn-lt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8144402"/>
              </p:ext>
            </p:extLst>
          </p:nvPr>
        </p:nvGraphicFramePr>
        <p:xfrm>
          <a:off x="1759817" y="6087984"/>
          <a:ext cx="5695950" cy="792088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21388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571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9208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000" dirty="0" smtClean="0">
                          <a:effectLst/>
                        </a:rPr>
                        <a:t>Το </a:t>
                      </a:r>
                      <a:r>
                        <a:rPr lang="el-GR" sz="1000" dirty="0">
                          <a:effectLst/>
                        </a:rPr>
                        <a:t>περιεχόμενο του μαθήματος διατίθεται με άδεια </a:t>
                      </a:r>
                      <a:r>
                        <a:rPr lang="en-US" sz="1000" dirty="0">
                          <a:effectLst/>
                        </a:rPr>
                        <a:t>Creative Commons </a:t>
                      </a:r>
                      <a:r>
                        <a:rPr lang="el-GR" sz="1000" dirty="0">
                          <a:effectLst/>
                        </a:rPr>
                        <a:t>εκτός και αν αναφέρεται διαφορετικά</a:t>
                      </a:r>
                      <a:endParaRPr lang="el-GR" sz="11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1112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000" dirty="0" smtClean="0">
                          <a:effectLst/>
                        </a:rPr>
                        <a:t>Το </a:t>
                      </a:r>
                      <a:r>
                        <a:rPr lang="el-GR" sz="1000" dirty="0">
                          <a:effectLst/>
                        </a:rPr>
                        <a:t>έργο υλοποιείται στο πλαίσιο του Επιχειρησιακού Προγράμματος «Εκπαίδευση και Δια Βίου Μάθηση» και συγχρηματοδοτείται από την Ευρωπαϊκή Ένωση (Ευρωπαϊκό Κοινωνικό Ταμείο) και από εθνικούς πόρους.</a:t>
                      </a:r>
                      <a:endParaRPr lang="el-GR" sz="11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pic>
        <p:nvPicPr>
          <p:cNvPr id="12" name="Picture 11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3792" y="5367126"/>
            <a:ext cx="1971675" cy="702000"/>
          </a:xfrm>
          <a:prstGeom prst="rect">
            <a:avLst/>
          </a:prstGeom>
          <a:noFill/>
        </p:spPr>
      </p:pic>
      <p:pic>
        <p:nvPicPr>
          <p:cNvPr id="11" name="Picture 2" descr="C:\Users\alex\Desktop\logo.png"/>
          <p:cNvPicPr>
            <a:picLocks noChangeAspect="1" noChangeArrowheads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214"/>
          <a:stretch/>
        </p:blipFill>
        <p:spPr bwMode="auto">
          <a:xfrm>
            <a:off x="4045866" y="5368483"/>
            <a:ext cx="3348000" cy="7006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76507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8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Ενδογενής πρωτεΐνη</a:t>
            </a:r>
          </a:p>
        </p:txBody>
      </p:sp>
      <p:sp>
        <p:nvSpPr>
          <p:cNvPr id="5785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altLang="el-GR" dirty="0"/>
              <a:t>Πρόκειται για «ανακύκλωση» των  αμινοξέων που προέκυψαν από τον καταβολισμό των </a:t>
            </a:r>
            <a:r>
              <a:rPr lang="el-GR" altLang="el-GR" dirty="0" smtClean="0"/>
              <a:t>πρωτεϊνών και υπάρχουν  διαθέσιμα σε μικρή ποσότητα στο ήπαρ (συκώτι)</a:t>
            </a:r>
            <a:endParaRPr lang="el-GR" altLang="el-GR" dirty="0"/>
          </a:p>
          <a:p>
            <a:r>
              <a:rPr lang="el-GR" altLang="el-GR" dirty="0"/>
              <a:t>Σημαντικός ρυθμιστικός μηχανισμός προσαρμογής του οργανισμού στην εκάστοτε διαθεσιμότητα/πρόσληψη πρωτεϊνών</a:t>
            </a:r>
          </a:p>
        </p:txBody>
      </p:sp>
    </p:spTree>
    <p:extLst>
      <p:ext uri="{BB962C8B-B14F-4D97-AF65-F5344CB8AC3E}">
        <p14:creationId xmlns:p14="http://schemas.microsoft.com/office/powerpoint/2010/main" val="3869620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2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l-GR" dirty="0"/>
              <a:t>Turn </a:t>
            </a:r>
            <a:r>
              <a:rPr lang="en-US" altLang="el-GR" dirty="0" smtClean="0"/>
              <a:t>over</a:t>
            </a:r>
            <a:r>
              <a:rPr lang="el-GR" altLang="el-GR" dirty="0" smtClean="0"/>
              <a:t> = ανακύκλωση πρωτεϊνών</a:t>
            </a:r>
            <a:endParaRPr lang="el-GR" altLang="el-GR" dirty="0"/>
          </a:p>
        </p:txBody>
      </p:sp>
      <p:sp>
        <p:nvSpPr>
          <p:cNvPr id="572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altLang="el-GR" dirty="0" smtClean="0"/>
              <a:t>Η «ανακύκλωση»/ ανανέωση της διαφέρει </a:t>
            </a:r>
            <a:r>
              <a:rPr lang="el-GR" altLang="el-GR" dirty="0"/>
              <a:t>από πρωτεΐνη σε πρωτεΐνη </a:t>
            </a:r>
          </a:p>
          <a:p>
            <a:r>
              <a:rPr lang="el-GR" altLang="el-GR" dirty="0" smtClean="0"/>
              <a:t>Μια συγκεκριμένη δομή πρωτεΐνης μπορεί να υπάρχει μόνο για μερικές </a:t>
            </a:r>
            <a:r>
              <a:rPr lang="el-GR" altLang="el-GR" dirty="0"/>
              <a:t>ώρες  πχ </a:t>
            </a:r>
            <a:r>
              <a:rPr lang="el-GR" altLang="el-GR" dirty="0" smtClean="0"/>
              <a:t>ένζυμα, </a:t>
            </a:r>
            <a:r>
              <a:rPr lang="el-GR" altLang="el-GR" dirty="0"/>
              <a:t>έως μήνες και χρόνια πχ πρωτεΐνη μυών</a:t>
            </a:r>
          </a:p>
        </p:txBody>
      </p:sp>
    </p:spTree>
    <p:extLst>
      <p:ext uri="{BB962C8B-B14F-4D97-AF65-F5344CB8AC3E}">
        <p14:creationId xmlns:p14="http://schemas.microsoft.com/office/powerpoint/2010/main" val="1132457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958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l-GR" altLang="el-GR" sz="2800" dirty="0"/>
              <a:t>Κεντρικό όργανο: ήπαρ. </a:t>
            </a:r>
          </a:p>
          <a:p>
            <a:r>
              <a:rPr lang="el-GR" altLang="el-GR" sz="2800" dirty="0"/>
              <a:t>Κρατάει την ποσότητα ελεύθερων αμινοξέων στο αίμα σταθερή </a:t>
            </a:r>
          </a:p>
          <a:p>
            <a:r>
              <a:rPr lang="el-GR" altLang="el-GR" sz="2800" dirty="0"/>
              <a:t>Μόνο 45</a:t>
            </a:r>
            <a:r>
              <a:rPr lang="en-US" altLang="el-GR" sz="2800" dirty="0"/>
              <a:t>g </a:t>
            </a:r>
            <a:r>
              <a:rPr lang="el-GR" altLang="el-GR" sz="2800" dirty="0"/>
              <a:t>ελεύθερα αμινοξέα διαθέτει ο οργανισμός</a:t>
            </a:r>
          </a:p>
          <a:p>
            <a:pPr lvl="1"/>
            <a:r>
              <a:rPr lang="el-GR" altLang="el-GR" sz="2400" dirty="0"/>
              <a:t>1 </a:t>
            </a:r>
            <a:r>
              <a:rPr lang="en-US" altLang="el-GR" sz="2400" dirty="0"/>
              <a:t>g </a:t>
            </a:r>
            <a:r>
              <a:rPr lang="el-GR" altLang="el-GR" sz="2400" dirty="0"/>
              <a:t>στον ορό του αίματος</a:t>
            </a:r>
          </a:p>
          <a:p>
            <a:pPr lvl="1"/>
            <a:r>
              <a:rPr lang="el-GR" altLang="el-GR" sz="2400" dirty="0"/>
              <a:t>2-4 </a:t>
            </a:r>
            <a:r>
              <a:rPr lang="en-US" altLang="el-GR" sz="2400" dirty="0"/>
              <a:t>g</a:t>
            </a:r>
            <a:r>
              <a:rPr lang="el-GR" altLang="el-GR" sz="2400" dirty="0"/>
              <a:t> στο ήπαρ</a:t>
            </a:r>
          </a:p>
          <a:p>
            <a:pPr lvl="1"/>
            <a:r>
              <a:rPr lang="el-GR" altLang="el-GR" sz="2400" dirty="0"/>
              <a:t>40 </a:t>
            </a:r>
            <a:r>
              <a:rPr lang="en-US" altLang="el-GR" sz="2400" dirty="0"/>
              <a:t>g</a:t>
            </a:r>
            <a:r>
              <a:rPr lang="el-GR" altLang="el-GR" sz="2400" dirty="0"/>
              <a:t> στους μύες</a:t>
            </a:r>
          </a:p>
          <a:p>
            <a:r>
              <a:rPr lang="el-GR" altLang="el-GR" sz="2800" dirty="0"/>
              <a:t>Περισσή προσφορά αμινοξέων από την τροφή αποβάλλεται </a:t>
            </a:r>
            <a:r>
              <a:rPr lang="el-GR" altLang="el-GR" sz="2800" dirty="0" smtClean="0"/>
              <a:t>ως ουρικό </a:t>
            </a:r>
            <a:r>
              <a:rPr lang="el-GR" altLang="el-GR" sz="2800" dirty="0"/>
              <a:t>οξύ</a:t>
            </a:r>
          </a:p>
          <a:p>
            <a:pPr lvl="1"/>
            <a:endParaRPr lang="el-GR" altLang="el-GR" sz="2400" dirty="0"/>
          </a:p>
        </p:txBody>
      </p:sp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Μεταβολισμός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293148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Αποβολή </a:t>
            </a:r>
            <a:r>
              <a:rPr lang="el-GR" altLang="el-GR" dirty="0" smtClean="0"/>
              <a:t>Ν</a:t>
            </a:r>
            <a:endParaRPr lang="el-GR" altLang="el-GR" dirty="0"/>
          </a:p>
        </p:txBody>
      </p:sp>
      <p:sp>
        <p:nvSpPr>
          <p:cNvPr id="573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el-GR" altLang="el-GR" dirty="0" smtClean="0"/>
              <a:t>Το άζωτο (Ν) αποβάλλεται </a:t>
            </a:r>
            <a:r>
              <a:rPr lang="el-GR" altLang="el-GR" dirty="0"/>
              <a:t>στα ούρα σαν προϊόν του μεταβολισμού των αμινοξέων ακόμα και αν δεν προσλήφθηκε πρωτεΐνη από την τροφή</a:t>
            </a:r>
          </a:p>
          <a:p>
            <a:r>
              <a:rPr lang="el-GR" altLang="el-GR" dirty="0"/>
              <a:t>Ελάχιστη αποβολή: 2,5 – </a:t>
            </a:r>
            <a:r>
              <a:rPr lang="en-US" altLang="el-GR" dirty="0"/>
              <a:t>3 g /</a:t>
            </a:r>
            <a:r>
              <a:rPr lang="el-GR" altLang="el-GR" dirty="0"/>
              <a:t>ημέρα</a:t>
            </a:r>
          </a:p>
          <a:p>
            <a:r>
              <a:rPr lang="el-GR" altLang="el-GR" dirty="0"/>
              <a:t>Μαζί με απώλεια Ν από </a:t>
            </a:r>
            <a:r>
              <a:rPr lang="el-GR" altLang="el-GR" dirty="0" smtClean="0"/>
              <a:t>έντερο ανέρχεται η αποβολή στα 22</a:t>
            </a:r>
            <a:r>
              <a:rPr lang="en-US" altLang="el-GR" dirty="0"/>
              <a:t>g/</a:t>
            </a:r>
            <a:r>
              <a:rPr lang="el-GR" altLang="el-GR" dirty="0"/>
              <a:t>ημ</a:t>
            </a:r>
            <a:r>
              <a:rPr lang="el-GR" altLang="el-GR" dirty="0" smtClean="0"/>
              <a:t>. </a:t>
            </a:r>
            <a:r>
              <a:rPr lang="el-GR" altLang="el-GR" dirty="0" smtClean="0">
                <a:sym typeface="Wingdings" pitchFamily="2" charset="2"/>
              </a:rPr>
              <a:t> συνεπώς ο οργανισμός πρέπει να έχει προσλάβει την ελάχιστη αυτή ποσότητα Ν (από τις πρωτεΐνες της τροφής) ώστε να αποβληθεί στη συνέχεια.</a:t>
            </a:r>
          </a:p>
          <a:p>
            <a:r>
              <a:rPr lang="el-GR" altLang="el-GR" dirty="0" smtClean="0">
                <a:sym typeface="Wingdings" pitchFamily="2" charset="2"/>
              </a:rPr>
              <a:t>Ειδάλλως αποδομεί πρωτεΐνη του σώματος, ώστε να χρησιμοποιήσει το Ν της για την αποβολή τοξινών από τα ούρα και κόπρανα  αρνητικό ισοζύγιο αζώτου</a:t>
            </a:r>
            <a:endParaRPr lang="el-GR" altLang="el-GR" dirty="0"/>
          </a:p>
          <a:p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1670567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0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Ισοζύγιο αζώτου</a:t>
            </a:r>
          </a:p>
        </p:txBody>
      </p:sp>
      <p:sp>
        <p:nvSpPr>
          <p:cNvPr id="2" name="Θέση περιεχομένου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altLang="el-GR" dirty="0"/>
              <a:t>Εξασφαλίζεται όταν η τροφή είναι επαρκής</a:t>
            </a:r>
          </a:p>
          <a:p>
            <a:r>
              <a:rPr lang="el-GR" altLang="el-GR" dirty="0"/>
              <a:t>Η ελάχιστη ποσότητα πρωτεϊνών για την κάλυψη των αναγκών διαφέρει ανάλογα με την βιολογική τους αξία.</a:t>
            </a:r>
          </a:p>
          <a:p>
            <a:r>
              <a:rPr lang="el-GR" altLang="el-GR" dirty="0"/>
              <a:t>Οριακή πρόσληψη αζώτου </a:t>
            </a:r>
            <a:r>
              <a:rPr lang="el-GR" altLang="el-GR" dirty="0" smtClean="0"/>
              <a:t>«ρισκάρει» </a:t>
            </a:r>
            <a:r>
              <a:rPr lang="el-GR" altLang="el-GR" dirty="0"/>
              <a:t>το ισοζύγιο σε περίπτωση επιβάρυνσης </a:t>
            </a:r>
          </a:p>
          <a:p>
            <a:r>
              <a:rPr lang="el-GR" altLang="el-GR" dirty="0"/>
              <a:t>αρνητικό ισοζύγιο </a:t>
            </a:r>
            <a:r>
              <a:rPr lang="el-GR" altLang="el-GR" dirty="0" smtClean="0">
                <a:sym typeface="Wingdings" pitchFamily="2" charset="2"/>
              </a:rPr>
              <a:t></a:t>
            </a:r>
            <a:r>
              <a:rPr lang="el-GR" altLang="el-GR" dirty="0" smtClean="0">
                <a:sym typeface="Monotype Sorts" pitchFamily="2" charset="2"/>
              </a:rPr>
              <a:t> </a:t>
            </a:r>
            <a:r>
              <a:rPr lang="el-GR" altLang="el-GR" dirty="0">
                <a:sym typeface="Monotype Sorts" pitchFamily="2" charset="2"/>
              </a:rPr>
              <a:t>αποσύνθεση πρωτεΐνης </a:t>
            </a:r>
            <a:r>
              <a:rPr lang="el-GR" altLang="el-GR" dirty="0" smtClean="0">
                <a:sym typeface="Monotype Sorts" pitchFamily="2" charset="2"/>
              </a:rPr>
              <a:t>σώματος συχνά με αποδόμηση μυϊκής μάζας</a:t>
            </a:r>
            <a:endParaRPr lang="el-GR" altLang="el-GR" dirty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595657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47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Η φυσιολογία της</a:t>
            </a:r>
            <a:br>
              <a:rPr lang="el-GR" altLang="el-GR" dirty="0"/>
            </a:br>
            <a:r>
              <a:rPr lang="el-GR" altLang="el-GR" dirty="0"/>
              <a:t>διατροφής με πρωτεΐνες</a:t>
            </a:r>
          </a:p>
        </p:txBody>
      </p:sp>
      <p:sp>
        <p:nvSpPr>
          <p:cNvPr id="5847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altLang="el-GR" dirty="0"/>
              <a:t>Ποιότητα </a:t>
            </a:r>
            <a:r>
              <a:rPr lang="el-GR" altLang="el-GR" dirty="0" smtClean="0"/>
              <a:t>πρωτεϊνών:</a:t>
            </a:r>
            <a:r>
              <a:rPr lang="el-GR" altLang="el-GR" dirty="0" smtClean="0">
                <a:sym typeface="Monotype Sorts" pitchFamily="2" charset="2"/>
              </a:rPr>
              <a:t> όσο περισσότερη είναι η </a:t>
            </a:r>
            <a:r>
              <a:rPr lang="el-GR" altLang="el-GR" dirty="0">
                <a:sym typeface="Monotype Sorts" pitchFamily="2" charset="2"/>
              </a:rPr>
              <a:t>περιεκτικότητα </a:t>
            </a:r>
            <a:r>
              <a:rPr lang="el-GR" altLang="el-GR" dirty="0" smtClean="0">
                <a:sym typeface="Monotype Sorts" pitchFamily="2" charset="2"/>
              </a:rPr>
              <a:t> της τροφής σε </a:t>
            </a:r>
            <a:r>
              <a:rPr lang="el-GR" altLang="el-GR" dirty="0">
                <a:sym typeface="Monotype Sorts" pitchFamily="2" charset="2"/>
              </a:rPr>
              <a:t>απαραίτητα αμινοξέα </a:t>
            </a:r>
            <a:r>
              <a:rPr lang="el-GR" altLang="el-GR" dirty="0" smtClean="0">
                <a:sym typeface="Monotype Sorts" pitchFamily="2" charset="2"/>
              </a:rPr>
              <a:t> τόσο υψηλότερη είναι η «</a:t>
            </a:r>
            <a:r>
              <a:rPr lang="el-GR" altLang="el-GR" b="1" dirty="0" smtClean="0">
                <a:sym typeface="Monotype Sorts" pitchFamily="2" charset="2"/>
              </a:rPr>
              <a:t>βιολογική αξία»</a:t>
            </a:r>
            <a:r>
              <a:rPr lang="el-GR" altLang="el-GR" dirty="0" smtClean="0">
                <a:sym typeface="Monotype Sorts" pitchFamily="2" charset="2"/>
              </a:rPr>
              <a:t>,  εφόσον καλύπτει καλύτερα τις </a:t>
            </a:r>
            <a:r>
              <a:rPr lang="el-GR" altLang="el-GR" dirty="0">
                <a:sym typeface="Monotype Sorts" pitchFamily="2" charset="2"/>
              </a:rPr>
              <a:t>ανάγκες </a:t>
            </a:r>
            <a:r>
              <a:rPr lang="el-GR" altLang="el-GR" dirty="0" smtClean="0">
                <a:sym typeface="Monotype Sorts" pitchFamily="2" charset="2"/>
              </a:rPr>
              <a:t>του οργανισμού σε αμινοξέα</a:t>
            </a:r>
            <a:endParaRPr lang="el-GR" altLang="el-GR" dirty="0">
              <a:sym typeface="Monotype Sorts" pitchFamily="2" charset="2"/>
            </a:endParaRPr>
          </a:p>
          <a:p>
            <a:r>
              <a:rPr lang="el-GR" altLang="el-GR" dirty="0">
                <a:sym typeface="Monotype Sorts" pitchFamily="2" charset="2"/>
              </a:rPr>
              <a:t>Σε απουσία μη απαραίτητων αμινοξέων στην τροφή </a:t>
            </a:r>
            <a:r>
              <a:rPr lang="el-GR" altLang="el-GR" dirty="0" smtClean="0">
                <a:sym typeface="Wingdings" pitchFamily="2" charset="2"/>
              </a:rPr>
              <a:t> </a:t>
            </a:r>
            <a:r>
              <a:rPr lang="el-GR" altLang="el-GR" dirty="0" smtClean="0">
                <a:sym typeface="Monotype Sorts" pitchFamily="2" charset="2"/>
              </a:rPr>
              <a:t>αποσύνθεση </a:t>
            </a:r>
            <a:r>
              <a:rPr lang="el-GR" altLang="el-GR" dirty="0">
                <a:sym typeface="Monotype Sorts" pitchFamily="2" charset="2"/>
              </a:rPr>
              <a:t>απαραίτητων αμινοξέων για χρήση Ν στην πρωτεϊνοσύνθεση: αντιοικονομικό</a:t>
            </a:r>
            <a:endParaRPr lang="el-GR" altLang="el-GR" dirty="0"/>
          </a:p>
          <a:p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3746147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Βιολογική αξία πρωτεϊνών</a:t>
            </a:r>
          </a:p>
        </p:txBody>
      </p:sp>
      <p:sp>
        <p:nvSpPr>
          <p:cNvPr id="5836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altLang="el-GR" dirty="0" smtClean="0"/>
              <a:t>Είναι </a:t>
            </a:r>
            <a:r>
              <a:rPr lang="el-GR" altLang="el-GR" dirty="0"/>
              <a:t>«μέτρο» για  το ποσοστό της συγκεκριμένης πρωτεΐνης της τροφής που μπορεί να μετατραπεί σε πρωτεΐνη του </a:t>
            </a:r>
            <a:r>
              <a:rPr lang="el-GR" altLang="el-GR" dirty="0" smtClean="0"/>
              <a:t>οργανισμού</a:t>
            </a:r>
          </a:p>
          <a:p>
            <a:r>
              <a:rPr lang="el-GR" altLang="el-GR" dirty="0" smtClean="0"/>
              <a:t>Εξαρτάται από τη σύνθεση των αμινοξέων της πρωτεΐνης</a:t>
            </a:r>
          </a:p>
          <a:p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3159113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57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Τροφές</a:t>
            </a:r>
            <a:br>
              <a:rPr lang="el-GR" altLang="el-GR" dirty="0"/>
            </a:br>
            <a:r>
              <a:rPr lang="el-GR" altLang="el-GR" dirty="0"/>
              <a:t> και βιολογική αξία </a:t>
            </a:r>
          </a:p>
        </p:txBody>
      </p:sp>
      <p:sp>
        <p:nvSpPr>
          <p:cNvPr id="5857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/>
            <a:r>
              <a:rPr lang="el-GR" altLang="el-GR" dirty="0"/>
              <a:t>Αβγό, γάλα: υπερκαλύπτουν ανάγκη</a:t>
            </a:r>
          </a:p>
          <a:p>
            <a:pPr marL="609600" indent="-609600"/>
            <a:r>
              <a:rPr lang="el-GR" altLang="el-GR" dirty="0"/>
              <a:t>Με ανάμειξη γίνεται:</a:t>
            </a:r>
          </a:p>
          <a:p>
            <a:pPr marL="1409700" lvl="2" indent="-609600">
              <a:buFont typeface="Wingdings" pitchFamily="2" charset="2"/>
              <a:buAutoNum type="arabicPeriod"/>
            </a:pPr>
            <a:r>
              <a:rPr lang="el-GR" altLang="el-GR" dirty="0"/>
              <a:t>προσαρμογή σε ανάγκες του οργανισμού</a:t>
            </a:r>
          </a:p>
          <a:p>
            <a:pPr marL="1409700" lvl="2" indent="-609600">
              <a:buFont typeface="Wingdings" pitchFamily="2" charset="2"/>
              <a:buAutoNum type="arabicPeriod"/>
            </a:pPr>
            <a:r>
              <a:rPr lang="el-GR" altLang="el-GR" dirty="0"/>
              <a:t>Βελτίωση της βιολογικής αξίας</a:t>
            </a:r>
          </a:p>
          <a:p>
            <a:pPr marL="609600" indent="-609600"/>
            <a:r>
              <a:rPr lang="el-GR" altLang="el-GR" dirty="0"/>
              <a:t>Συνδυασμοί λόγω έλλειψης συγκεκριμένων αμινοξέων</a:t>
            </a:r>
          </a:p>
        </p:txBody>
      </p:sp>
    </p:spTree>
    <p:extLst>
      <p:ext uri="{BB962C8B-B14F-4D97-AF65-F5344CB8AC3E}">
        <p14:creationId xmlns:p14="http://schemas.microsoft.com/office/powerpoint/2010/main" val="3729902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67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smtClean="0"/>
              <a:t>Συστάσεις </a:t>
            </a:r>
            <a:br>
              <a:rPr lang="el-GR" altLang="el-GR" smtClean="0"/>
            </a:br>
            <a:r>
              <a:rPr lang="el-GR" altLang="el-GR" smtClean="0"/>
              <a:t>στην πρόσληψη πρωτεϊνών</a:t>
            </a:r>
            <a:endParaRPr lang="el-GR" altLang="el-GR" dirty="0"/>
          </a:p>
        </p:txBody>
      </p:sp>
      <p:sp>
        <p:nvSpPr>
          <p:cNvPr id="5867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altLang="el-GR" smtClean="0"/>
              <a:t>0,5 </a:t>
            </a:r>
            <a:r>
              <a:rPr lang="en-US" altLang="el-GR" smtClean="0"/>
              <a:t>g </a:t>
            </a:r>
            <a:r>
              <a:rPr lang="el-GR" altLang="el-GR" smtClean="0"/>
              <a:t>– 0,8 </a:t>
            </a:r>
            <a:r>
              <a:rPr lang="en-US" altLang="el-GR" smtClean="0"/>
              <a:t>g / kg </a:t>
            </a:r>
            <a:r>
              <a:rPr lang="el-GR" altLang="el-GR" smtClean="0"/>
              <a:t>σωματικό βάρος</a:t>
            </a:r>
          </a:p>
          <a:p>
            <a:r>
              <a:rPr lang="el-GR" altLang="el-GR" smtClean="0"/>
              <a:t>30 % - 50 %: ζωικής προέλευσης, το υπόλοιπο φυτικής</a:t>
            </a:r>
            <a:endParaRPr lang="en-US" altLang="el-GR" smtClean="0"/>
          </a:p>
          <a:p>
            <a:r>
              <a:rPr lang="el-GR" altLang="el-GR" smtClean="0"/>
              <a:t>Υγιεινή διατροφή μόνο με πρωτεΐνες φυτικής προέλευσης είναι εφικτή για ενήλικες πχ χορτοφαγία</a:t>
            </a:r>
          </a:p>
          <a:p>
            <a:r>
              <a:rPr lang="el-GR" altLang="el-GR" smtClean="0"/>
              <a:t>Υπερκατανάλωση πρωτεϊνών ζωικής προέλευσης συνδέεται με ταυτόχρονη  πρόσληψη ζωικού λίπους  και οδηγεί</a:t>
            </a:r>
          </a:p>
          <a:p>
            <a:pPr lvl="1"/>
            <a:r>
              <a:rPr lang="el-GR" altLang="el-GR" smtClean="0"/>
              <a:t>σε ανεπιθύμητη λιπιδίων, χοληστερόλης και πουρινών  </a:t>
            </a:r>
          </a:p>
          <a:p>
            <a:pPr lvl="1"/>
            <a:r>
              <a:rPr lang="el-GR" altLang="el-GR" smtClean="0">
                <a:sym typeface="Wingdings" pitchFamily="2" charset="2"/>
              </a:rPr>
              <a:t>σε επιβάρυνση</a:t>
            </a:r>
            <a:r>
              <a:rPr lang="el-GR" altLang="el-GR" smtClean="0"/>
              <a:t> μεταβολισμού ασβεστίου !</a:t>
            </a:r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3585533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Τίτλος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Τέλος Ενότητας</a:t>
            </a:r>
            <a:endParaRPr lang="el-GR" dirty="0"/>
          </a:p>
        </p:txBody>
      </p:sp>
      <p:sp>
        <p:nvSpPr>
          <p:cNvPr id="8" name="Υπότιτλος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 dirty="0"/>
          </a:p>
        </p:txBody>
      </p:sp>
      <p:grpSp>
        <p:nvGrpSpPr>
          <p:cNvPr id="3" name="Ομάδα 2"/>
          <p:cNvGrpSpPr/>
          <p:nvPr/>
        </p:nvGrpSpPr>
        <p:grpSpPr>
          <a:xfrm>
            <a:off x="1767633" y="5931169"/>
            <a:ext cx="5828703" cy="768532"/>
            <a:chOff x="1767633" y="5931169"/>
            <a:chExt cx="5828703" cy="768532"/>
          </a:xfrm>
        </p:grpSpPr>
        <p:pic>
          <p:nvPicPr>
            <p:cNvPr id="9" name="Picture 5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67633" y="5931169"/>
              <a:ext cx="1971675" cy="702000"/>
            </a:xfrm>
            <a:prstGeom prst="rect">
              <a:avLst/>
            </a:prstGeom>
            <a:noFill/>
          </p:spPr>
        </p:pic>
        <p:pic>
          <p:nvPicPr>
            <p:cNvPr id="10" name="Picture 2" descr="C:\Users\alex\Desktop\logo.png"/>
            <p:cNvPicPr>
              <a:picLocks noChangeAspect="1" noChangeArrowheads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8214"/>
            <a:stretch/>
          </p:blipFill>
          <p:spPr bwMode="auto">
            <a:xfrm>
              <a:off x="3923928" y="5931169"/>
              <a:ext cx="3672408" cy="76853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086791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5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Πρωτεΐνες και αμινοξέα</a:t>
            </a:r>
          </a:p>
        </p:txBody>
      </p:sp>
      <p:sp>
        <p:nvSpPr>
          <p:cNvPr id="565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l-GR" altLang="el-GR" dirty="0"/>
              <a:t>Ορισμός:</a:t>
            </a:r>
          </a:p>
          <a:p>
            <a:r>
              <a:rPr lang="el-GR" altLang="el-GR" dirty="0"/>
              <a:t> προϊόντα σύνθεσης των αμινοξέων με υψηλό μοριακό βάρος</a:t>
            </a:r>
          </a:p>
          <a:p>
            <a:pPr>
              <a:buFontTx/>
              <a:buNone/>
            </a:pPr>
            <a:endParaRPr lang="el-GR" altLang="el-GR" dirty="0"/>
          </a:p>
          <a:p>
            <a:pPr>
              <a:buFontTx/>
              <a:buNone/>
            </a:pPr>
            <a:r>
              <a:rPr lang="el-GR" altLang="el-GR" dirty="0"/>
              <a:t>Χημική δομή</a:t>
            </a:r>
          </a:p>
          <a:p>
            <a:r>
              <a:rPr lang="el-GR" altLang="el-GR" dirty="0"/>
              <a:t>Περιέχουν Ν (16%)</a:t>
            </a:r>
            <a:endParaRPr lang="en-US" altLang="el-GR" dirty="0"/>
          </a:p>
          <a:p>
            <a:r>
              <a:rPr lang="en-US" altLang="el-GR" dirty="0"/>
              <a:t>C, H, O</a:t>
            </a:r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2871749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l-GR" sz="4400" cap="none" dirty="0" smtClean="0"/>
              <a:t>Σημειώματα</a:t>
            </a:r>
            <a:endParaRPr lang="el-GR" sz="4400" cap="none" dirty="0"/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181336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Σημείωμα </a:t>
            </a:r>
            <a:r>
              <a:rPr lang="el-GR" dirty="0" smtClean="0"/>
              <a:t>Αναφοράς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000" dirty="0" smtClean="0"/>
              <a:t>Copyright Τεχνολογικό Εκπαιδευτικό Ίδρυμα Αθήνας</a:t>
            </a:r>
            <a:r>
              <a:rPr lang="en-US" sz="2000" dirty="0" smtClean="0"/>
              <a:t>, </a:t>
            </a:r>
            <a:r>
              <a:rPr lang="el-GR" sz="2000" dirty="0" smtClean="0"/>
              <a:t>Αναστασία Κανέλλου 2014. </a:t>
            </a:r>
            <a:r>
              <a:rPr lang="el-GR" sz="2000" dirty="0"/>
              <a:t>Αναστασία Κανέλλου . </a:t>
            </a:r>
            <a:r>
              <a:rPr lang="el-GR" sz="2000" dirty="0" smtClean="0"/>
              <a:t>«Διατροφή. Ενότητα 4</a:t>
            </a:r>
            <a:r>
              <a:rPr lang="en-US" sz="2000" dirty="0" smtClean="0"/>
              <a:t>:</a:t>
            </a:r>
            <a:r>
              <a:rPr lang="el-GR" sz="2000" dirty="0" smtClean="0"/>
              <a:t> Πρωτεΐνες και αμινοξέα». </a:t>
            </a:r>
            <a:r>
              <a:rPr lang="el-GR" sz="2000" dirty="0"/>
              <a:t>Έκδοση: </a:t>
            </a:r>
            <a:r>
              <a:rPr lang="el-GR" sz="2000" dirty="0" smtClean="0"/>
              <a:t>1.0</a:t>
            </a:r>
            <a:r>
              <a:rPr lang="el-GR" sz="2000" dirty="0"/>
              <a:t>. Αθήνα </a:t>
            </a:r>
            <a:r>
              <a:rPr lang="el-GR" sz="2000" dirty="0" smtClean="0"/>
              <a:t>2014. </a:t>
            </a:r>
            <a:r>
              <a:rPr lang="el-GR" sz="2000" dirty="0"/>
              <a:t>Διαθέσιμο από τη δικτυακή </a:t>
            </a:r>
            <a:r>
              <a:rPr lang="el-GR" sz="2000" dirty="0" smtClean="0"/>
              <a:t>διεύθυνση: </a:t>
            </a:r>
            <a:r>
              <a:rPr lang="en-US" sz="2000" dirty="0" smtClean="0">
                <a:hlinkClick r:id="rId3"/>
              </a:rPr>
              <a:t>ocp.teiath.gr</a:t>
            </a:r>
            <a:r>
              <a:rPr lang="el-GR" sz="2000" dirty="0" smtClean="0"/>
              <a:t>.</a:t>
            </a:r>
            <a:endParaRPr lang="el-GR" sz="2000" dirty="0"/>
          </a:p>
          <a:p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2766653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62272"/>
            <a:ext cx="8229600" cy="1143000"/>
          </a:xfrm>
        </p:spPr>
        <p:txBody>
          <a:bodyPr>
            <a:normAutofit/>
          </a:bodyPr>
          <a:lstStyle/>
          <a:p>
            <a:r>
              <a:rPr lang="el-GR" dirty="0"/>
              <a:t>Σημείωμα </a:t>
            </a:r>
            <a:r>
              <a:rPr lang="el-GR" dirty="0" smtClean="0"/>
              <a:t>Αδειοδότησης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648" y="764704"/>
            <a:ext cx="8928992" cy="2078336"/>
          </a:xfrm>
          <a:noFill/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l-GR" sz="1800" dirty="0" smtClean="0"/>
              <a:t>Το </a:t>
            </a:r>
            <a:r>
              <a:rPr lang="el-GR" sz="1800" dirty="0"/>
              <a:t>παρόν υλικό διατίθεται με τους όρους της άδειας χρήσης Creative Commons Αναφορά, Μη Εμπορική Χρήση Παρόμοια Διανομή 4.0 [1] ή μεταγενέστερη, Διεθνής Έκδοση.   Εξαιρούνται τα αυτοτελή έργα τρίτων π.χ. φωτογραφίες, διαγράμματα κ.λ.π., </a:t>
            </a:r>
            <a:r>
              <a:rPr lang="el-GR" sz="1800" dirty="0" smtClean="0"/>
              <a:t>τα </a:t>
            </a:r>
            <a:r>
              <a:rPr lang="el-GR" sz="1800" dirty="0"/>
              <a:t>οποία εμπεριέχονται σε </a:t>
            </a:r>
            <a:r>
              <a:rPr lang="el-GR" sz="1800" dirty="0" smtClean="0"/>
              <a:t>αυτό. </a:t>
            </a:r>
            <a:r>
              <a:rPr lang="el-GR" sz="1800" dirty="0"/>
              <a:t>Οι όροι χρήσης των </a:t>
            </a:r>
            <a:r>
              <a:rPr lang="el-GR" sz="1800" dirty="0" smtClean="0"/>
              <a:t>έργων τρίτων </a:t>
            </a:r>
            <a:r>
              <a:rPr lang="el-GR" sz="1800" dirty="0"/>
              <a:t>επεξηγούνται στη διαφάνεια  «Επεξήγηση όρων χρήσης έργων </a:t>
            </a:r>
            <a:r>
              <a:rPr lang="el-GR" sz="1800" dirty="0" smtClean="0"/>
              <a:t>τρίτων». </a:t>
            </a:r>
          </a:p>
          <a:p>
            <a:pPr marL="0" indent="0">
              <a:buNone/>
            </a:pPr>
            <a:r>
              <a:rPr lang="el-GR" sz="1800" dirty="0" smtClean="0"/>
              <a:t>Τα έργα για τα οποία έχει ζητηθεί και δοθεί άδεια  αναφέρονται στο «Σημείωμα  </a:t>
            </a:r>
            <a:r>
              <a:rPr lang="el-GR" sz="1800" dirty="0"/>
              <a:t>Χρήσης Έργων Τρίτων</a:t>
            </a:r>
            <a:r>
              <a:rPr lang="el-GR" sz="1800" dirty="0" smtClean="0"/>
              <a:t>». </a:t>
            </a:r>
          </a:p>
        </p:txBody>
      </p:sp>
      <p:pic>
        <p:nvPicPr>
          <p:cNvPr id="2056" name="Picture 22" descr="Λογότυπο για Άδειες χρήσης Creative Commons BY-NC-ND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888" y="2843040"/>
            <a:ext cx="1648660" cy="576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76648" y="3284984"/>
            <a:ext cx="9036496" cy="357301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/>
          </a:bodyPr>
          <a:lstStyle/>
          <a:p>
            <a:pPr>
              <a:spcBef>
                <a:spcPts val="600"/>
              </a:spcBef>
            </a:pPr>
            <a:r>
              <a:rPr lang="el-GR" dirty="0">
                <a:solidFill>
                  <a:prstClr val="black"/>
                </a:solidFill>
                <a:latin typeface="Calibri"/>
              </a:rPr>
              <a:t>[1] http://creativecommons.org/licenses/by-nc-sa/4.0/ </a:t>
            </a:r>
            <a:endParaRPr lang="en-US" dirty="0" smtClean="0">
              <a:solidFill>
                <a:prstClr val="black"/>
              </a:solidFill>
              <a:latin typeface="Calibri"/>
            </a:endParaRPr>
          </a:p>
          <a:p>
            <a:pPr>
              <a:spcBef>
                <a:spcPts val="600"/>
              </a:spcBef>
            </a:pPr>
            <a:r>
              <a:rPr lang="el-GR" dirty="0" smtClean="0">
                <a:solidFill>
                  <a:prstClr val="black"/>
                </a:solidFill>
                <a:latin typeface="Calibri"/>
              </a:rPr>
              <a:t>Ως </a:t>
            </a:r>
            <a:r>
              <a:rPr lang="el-GR" b="1" dirty="0">
                <a:solidFill>
                  <a:prstClr val="black"/>
                </a:solidFill>
                <a:latin typeface="Calibri"/>
              </a:rPr>
              <a:t>Μη Εμπορική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 ορίζεται η χρήση: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l-GR" dirty="0">
                <a:solidFill>
                  <a:prstClr val="black"/>
                </a:solidFill>
                <a:latin typeface="Calibri"/>
              </a:rPr>
              <a:t>που δεν περιλαμβάνει άμεσο ή έμμεσο οικονομικό όφελος από την χρήση του έργου, για το διανομέα του έργου και αδειοδόχο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l-GR" dirty="0">
                <a:solidFill>
                  <a:prstClr val="black"/>
                </a:solidFill>
                <a:latin typeface="Calibri"/>
              </a:rPr>
              <a:t>που</a:t>
            </a:r>
            <a:r>
              <a:rPr lang="en-GB" dirty="0">
                <a:solidFill>
                  <a:prstClr val="black"/>
                </a:solidFill>
                <a:latin typeface="Calibri"/>
              </a:rPr>
              <a:t> 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δεν περιλαμβάνει οικονομική συναλλαγή ως προϋπόθεση για τη χρήση ή πρόσβαση στο έργο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l-GR" dirty="0">
                <a:solidFill>
                  <a:prstClr val="black"/>
                </a:solidFill>
                <a:latin typeface="Calibri"/>
              </a:rPr>
              <a:t>που</a:t>
            </a:r>
            <a:r>
              <a:rPr lang="en-GB" dirty="0">
                <a:solidFill>
                  <a:prstClr val="black"/>
                </a:solidFill>
                <a:latin typeface="Calibri"/>
              </a:rPr>
              <a:t> 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δεν προσπορίζει στο διανομέα του έργου και</a:t>
            </a:r>
            <a:r>
              <a:rPr lang="en-GB" dirty="0">
                <a:solidFill>
                  <a:prstClr val="black"/>
                </a:solidFill>
                <a:latin typeface="Calibri"/>
              </a:rPr>
              <a:t> 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αδειοδόχο</a:t>
            </a:r>
            <a:r>
              <a:rPr lang="en-GB" dirty="0">
                <a:solidFill>
                  <a:prstClr val="black"/>
                </a:solidFill>
                <a:latin typeface="Calibri"/>
              </a:rPr>
              <a:t> 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έμμεσο οικονομικό όφελος (π.χ. διαφημίσεις) από την προβολή του έργου σε διαδικτυακό </a:t>
            </a:r>
            <a:r>
              <a:rPr lang="el-GR" dirty="0" smtClean="0">
                <a:solidFill>
                  <a:prstClr val="black"/>
                </a:solidFill>
                <a:latin typeface="Calibri"/>
              </a:rPr>
              <a:t>τόπο</a:t>
            </a:r>
            <a:endParaRPr lang="en-US" dirty="0" smtClean="0">
              <a:solidFill>
                <a:prstClr val="black"/>
              </a:solidFill>
              <a:latin typeface="Calibri"/>
            </a:endParaRPr>
          </a:p>
          <a:p>
            <a:pPr>
              <a:spcBef>
                <a:spcPts val="600"/>
              </a:spcBef>
            </a:pPr>
            <a:r>
              <a:rPr lang="el-GR" dirty="0" smtClean="0">
                <a:solidFill>
                  <a:prstClr val="black"/>
                </a:solidFill>
                <a:latin typeface="Calibri"/>
              </a:rPr>
              <a:t>Ο 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δικαιούχος μπορεί να παρέχει στον αδειοδόχο ξεχωριστή άδεια να χρησιμοποιεί το έργο για εμπορική χρήση, εφόσον αυτό του ζητηθεί</a:t>
            </a:r>
            <a:r>
              <a:rPr lang="el-GR" dirty="0" smtClean="0">
                <a:solidFill>
                  <a:prstClr val="black"/>
                </a:solidFill>
                <a:latin typeface="Calibri"/>
              </a:rPr>
              <a:t>.</a:t>
            </a:r>
            <a:endParaRPr lang="el-GR" dirty="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180909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3366" y="0"/>
            <a:ext cx="8229600" cy="908720"/>
          </a:xfrm>
          <a:noFill/>
        </p:spPr>
        <p:txBody>
          <a:bodyPr>
            <a:normAutofit fontScale="90000"/>
          </a:bodyPr>
          <a:lstStyle/>
          <a:p>
            <a:r>
              <a:rPr lang="el-GR" dirty="0" smtClean="0"/>
              <a:t>Επεξήγηση όρων χρήσης έργων τρίτων</a:t>
            </a:r>
            <a:endParaRPr lang="el-GR" dirty="0"/>
          </a:p>
        </p:txBody>
      </p:sp>
      <p:sp>
        <p:nvSpPr>
          <p:cNvPr id="6" name="Rectangle 5"/>
          <p:cNvSpPr/>
          <p:nvPr/>
        </p:nvSpPr>
        <p:spPr>
          <a:xfrm>
            <a:off x="2088230" y="823372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επιτρέπεται η επαναχρησιμοποίηση του έργου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,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παρά μόνο εάν ζητηθεί εκ νέου άδεια από το δημιουργό.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688763" y="914631"/>
            <a:ext cx="39946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sz="20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©</a:t>
            </a:r>
            <a:endParaRPr lang="el-GR" sz="2000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66552" y="1360947"/>
            <a:ext cx="142167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93932" y="1945722"/>
            <a:ext cx="179429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CC-BY-SA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06220" y="3829842"/>
            <a:ext cx="188201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</a:t>
            </a:r>
            <a:r>
              <a:rPr lang="el-GR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-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NC-SA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61245" y="3132000"/>
            <a:ext cx="182698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</a:t>
            </a:r>
            <a:r>
              <a:rPr lang="el-GR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-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NC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2088000" y="1404000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και η δημιουργία παραγώγων αυτού με απλή αναφορά του δημιουργού.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2088000" y="1980000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δημιουργού, και διάθεση του έργου ή του παράγωγου αυτού με την ίδια άδεια.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2088000" y="3168000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δημιουργού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.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 </a:t>
            </a:r>
            <a:endParaRPr lang="el-GR" sz="1400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επιτρέπεται η εμπορική χρήση του έργου.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2088230" y="3752897"/>
            <a:ext cx="6624736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δημιουργού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.</a:t>
            </a:r>
          </a:p>
          <a:p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και διάθεση του έργου ή του παράγωγου αυτού με την ίδια άδεια</a:t>
            </a:r>
          </a:p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επιτρέπεται η εμπορική χρήση του έργου.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293932" y="2530497"/>
            <a:ext cx="179429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CC-BY-ND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2088230" y="2561274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δημιουργού. </a:t>
            </a:r>
          </a:p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</a:t>
            </a:r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δημιουργία παραγώγων του έργου.</a:t>
            </a:r>
            <a:endParaRPr lang="el-GR" sz="1400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405954" y="4513900"/>
            <a:ext cx="168227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</a:t>
            </a:r>
            <a:r>
              <a:rPr lang="el-GR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-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NC-ND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2088230" y="4544678"/>
            <a:ext cx="706296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δημιουργού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.</a:t>
            </a:r>
          </a:p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επιτρέπεται η εμπορική χρήση του έργου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και η δημιουργία παραγώγων του.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0" y="5112000"/>
            <a:ext cx="208823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άδεια </a:t>
            </a:r>
          </a:p>
          <a:p>
            <a:pPr algn="r"/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CC0 </a:t>
            </a:r>
            <a:r>
              <a:rPr lang="en-US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Public Domain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0" y="5791105"/>
            <a:ext cx="2088231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ως κοινό κτήμα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2088000" y="5112000"/>
            <a:ext cx="706296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έργου, η δημιουργία παραγώγων αυτού και η εμπορική του χρήση, χωρίς αναφορά του δημιουργού.</a:t>
            </a:r>
            <a:endParaRPr lang="en-US" sz="1400" dirty="0" smtClean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2088231" y="5688000"/>
            <a:ext cx="706296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έργου, η δημιουργία παραγώγων αυτού και η εμπορική του χρήση, χωρίς αναφορά του δημιουργού.</a:t>
            </a:r>
            <a:endParaRPr lang="en-US" sz="1400" dirty="0" smtClean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0" y="6334511"/>
            <a:ext cx="2088231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χωρίς σήμανση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2088231" y="6334512"/>
            <a:ext cx="706296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Συνήθως δεν επιτρέπεται η επαναχρησιμοποίηση του έργου.</a:t>
            </a:r>
            <a:endParaRPr lang="en-US" sz="1400" dirty="0" smtClean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cxnSp>
        <p:nvCxnSpPr>
          <p:cNvPr id="31" name="Straight Connector 30"/>
          <p:cNvCxnSpPr/>
          <p:nvPr/>
        </p:nvCxnSpPr>
        <p:spPr>
          <a:xfrm>
            <a:off x="71243" y="1383775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71243" y="1968481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71243" y="2539456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71243" y="3107253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71243" y="3722806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71243" y="4514320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-1" y="5111310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71244" y="5697778"/>
            <a:ext cx="8533204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71244" y="6220998"/>
            <a:ext cx="8533204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62624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Διατήρηση </a:t>
            </a:r>
            <a:r>
              <a:rPr lang="el-GR" dirty="0" smtClean="0"/>
              <a:t>Σημειωμάτων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400" dirty="0" smtClean="0"/>
              <a:t>Οποιαδήποτε </a:t>
            </a:r>
            <a:r>
              <a:rPr lang="el-GR" sz="2400" dirty="0"/>
              <a:t>αναπαραγωγή ή διασκευή του υλικού θα πρέπει να συμπεριλαμβάνει: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n-US" sz="2000" dirty="0" smtClean="0"/>
              <a:t>ο </a:t>
            </a:r>
            <a:r>
              <a:rPr lang="en-US" sz="2000" dirty="0"/>
              <a:t>Σημείωμα Αναφοράς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n-US" sz="2000" dirty="0" smtClean="0"/>
              <a:t>ο </a:t>
            </a:r>
            <a:r>
              <a:rPr lang="en-US" sz="2000" dirty="0"/>
              <a:t>Σημείωμα Αδειοδότησης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n-US" sz="2000" dirty="0" smtClean="0"/>
              <a:t>η </a:t>
            </a:r>
            <a:r>
              <a:rPr lang="en-US" sz="2000" dirty="0"/>
              <a:t>δήλωση </a:t>
            </a:r>
            <a:r>
              <a:rPr lang="el-GR" sz="2000" dirty="0"/>
              <a:t>Δ</a:t>
            </a:r>
            <a:r>
              <a:rPr lang="en-US" sz="2000" dirty="0" smtClean="0"/>
              <a:t>ιατήρησης </a:t>
            </a:r>
            <a:r>
              <a:rPr lang="en-US" sz="2000" dirty="0"/>
              <a:t>Σημειωμάτων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l-GR" sz="2000" dirty="0" smtClean="0"/>
              <a:t>ο Σημείωμα Χρήσης Έργων Τρίτων </a:t>
            </a:r>
            <a:r>
              <a:rPr lang="el-GR" sz="2000" dirty="0"/>
              <a:t>(εφόσον υπάρχει)</a:t>
            </a:r>
          </a:p>
          <a:p>
            <a:pPr marL="0" indent="0">
              <a:buNone/>
            </a:pPr>
            <a:r>
              <a:rPr lang="el-GR" sz="2400" dirty="0"/>
              <a:t>μαζί με τους συνοδευόμενους υπερσυνδέσμους.</a:t>
            </a:r>
          </a:p>
          <a:p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4171927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Χρηματοδότηση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2000" dirty="0" smtClean="0"/>
              <a:t>Το παρόν εκπαιδευτικό υλικό έχει αναπτυχθεί στ</a:t>
            </a:r>
            <a:r>
              <a:rPr lang="en-US" sz="2000" dirty="0" smtClean="0"/>
              <a:t>o</a:t>
            </a:r>
            <a:r>
              <a:rPr lang="el-GR" sz="2000" dirty="0" smtClean="0"/>
              <a:t> πλαίσι</a:t>
            </a:r>
            <a:r>
              <a:rPr lang="en-US" sz="2000" dirty="0" smtClean="0"/>
              <a:t>o</a:t>
            </a:r>
            <a:r>
              <a:rPr lang="el-GR" sz="2000" dirty="0" smtClean="0"/>
              <a:t> του εκπαιδευτικού έργου του διδάσκοντα.</a:t>
            </a:r>
            <a:endParaRPr lang="en-US" sz="2000" dirty="0" smtClean="0"/>
          </a:p>
          <a:p>
            <a:r>
              <a:rPr lang="el-GR" sz="2000" dirty="0" smtClean="0"/>
              <a:t>Το έργο «</a:t>
            </a:r>
            <a:r>
              <a:rPr lang="el-GR" sz="2000" b="1" dirty="0" smtClean="0"/>
              <a:t>Ανοικτά Ακαδημαϊκά Μαθήματα στο ΤΕΙ Αθηνών</a:t>
            </a:r>
            <a:r>
              <a:rPr lang="el-GR" sz="2000" dirty="0" smtClean="0"/>
              <a:t>» έχει χρηματοδοτήσει μόνο την αναδιαμόρφωση του εκπαιδευτικού υλικού. </a:t>
            </a:r>
            <a:endParaRPr lang="en-US" sz="2000" dirty="0" smtClean="0"/>
          </a:p>
          <a:p>
            <a:r>
              <a:rPr lang="el-GR" sz="2000" dirty="0" smtClean="0"/>
              <a:t>Το έργο υλοποιείται στο πλαίσιο του Επιχειρησιακού Προγράμματος «Εκπαίδευση και Δια Βίου Μάθηση» και συγχρηματοδοτείται από την Ευρωπαϊκή Ένωση (Ευρωπαϊκό Κοινωνικό Ταμείο) και από εθνικούς πόρους.</a:t>
            </a:r>
          </a:p>
        </p:txBody>
      </p:sp>
      <p:pic>
        <p:nvPicPr>
          <p:cNvPr id="7" name="Picture 6" descr="Λογότυπο Επιχειρησιακού Προγράμματος Εκπαίδευση και Δια βίου Μάθηση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4653136"/>
            <a:ext cx="5501640" cy="1386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9565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9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Ρόλος</a:t>
            </a:r>
          </a:p>
        </p:txBody>
      </p:sp>
      <p:sp>
        <p:nvSpPr>
          <p:cNvPr id="56934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l-GR" altLang="el-GR" dirty="0"/>
              <a:t>συμμετέχουν ουσιαστικά στη σύσταση όλων των ιστών και απαραίτητων ουσιών (πχ ένζυμα, ορμόνες) του οργανισμού </a:t>
            </a:r>
          </a:p>
          <a:p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3868056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4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Ρόλος πρωτεϊνών τροφής</a:t>
            </a:r>
          </a:p>
        </p:txBody>
      </p:sp>
      <p:sp>
        <p:nvSpPr>
          <p:cNvPr id="5744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altLang="el-GR" dirty="0"/>
              <a:t>Σύνθεση πρωτεϊνών του οργανισμού, δηλ παρέχουν τα απαραίτητα αμινοξέα για τις βιοσυνθέσεις</a:t>
            </a:r>
          </a:p>
          <a:p>
            <a:r>
              <a:rPr lang="el-GR" altLang="el-GR" dirty="0"/>
              <a:t>Πηγή ενέργειας  μόνο σε εξαιρέσεις</a:t>
            </a:r>
          </a:p>
          <a:p>
            <a:r>
              <a:rPr lang="el-GR" altLang="el-GR" dirty="0"/>
              <a:t>Δεν υπάρχει ανάγκη του οργανισμού σε συγκεκριμένες </a:t>
            </a:r>
            <a:r>
              <a:rPr lang="el-GR" altLang="el-GR" dirty="0" smtClean="0"/>
              <a:t>πρωτεΐνες, </a:t>
            </a:r>
            <a:r>
              <a:rPr lang="el-GR" altLang="el-GR" dirty="0"/>
              <a:t>αλλά μόνο σε ορισμένα απαραίτητα αμινοξέα </a:t>
            </a:r>
          </a:p>
          <a:p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300603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8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Χημική δομή</a:t>
            </a:r>
          </a:p>
        </p:txBody>
      </p:sp>
      <p:sp>
        <p:nvSpPr>
          <p:cNvPr id="568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altLang="el-GR" dirty="0"/>
              <a:t>αποτελούνται από 20-25 διαφορετικά αμινοξέα συνδεδεμένα μεταξύ τους με  πεπτιδικούς δεσμούς</a:t>
            </a:r>
          </a:p>
          <a:p>
            <a:r>
              <a:rPr lang="el-GR" altLang="el-GR" dirty="0"/>
              <a:t>Η διάταξη της σειράς των αμινοξέων για  κάθε πρωτεΐνη  είναι γενετικά προκαθορισμένη (</a:t>
            </a:r>
            <a:r>
              <a:rPr lang="en-US" altLang="el-GR" dirty="0"/>
              <a:t>DNA) </a:t>
            </a:r>
            <a:r>
              <a:rPr lang="el-GR" altLang="el-GR" dirty="0"/>
              <a:t>στα χρωμοσώματα του οργανισμού </a:t>
            </a:r>
          </a:p>
          <a:p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475307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Κατηγορίες πρωτεϊνών βάσει μοριακής δομής και διαλυτότητας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09600" indent="-609600">
              <a:buFontTx/>
              <a:buNone/>
            </a:pPr>
            <a:r>
              <a:rPr lang="el-GR" altLang="el-GR" dirty="0"/>
              <a:t>χωρίζονται σε:</a:t>
            </a:r>
          </a:p>
          <a:p>
            <a:pPr marL="609600" indent="-609600">
              <a:buFont typeface="Wingdings" pitchFamily="2" charset="2"/>
              <a:buAutoNum type="arabicPeriod"/>
            </a:pPr>
            <a:r>
              <a:rPr lang="el-GR" altLang="el-GR" dirty="0" smtClean="0"/>
              <a:t>Σκληροπρωτεΐνες</a:t>
            </a:r>
            <a:endParaRPr lang="el-GR" altLang="el-GR" dirty="0"/>
          </a:p>
          <a:p>
            <a:pPr marL="609600" indent="-609600">
              <a:buFont typeface="Wingdings" pitchFamily="2" charset="2"/>
              <a:buAutoNum type="arabicPeriod"/>
            </a:pPr>
            <a:r>
              <a:rPr lang="el-GR" altLang="el-GR" dirty="0" smtClean="0"/>
              <a:t>Σφαιροπρωτε</a:t>
            </a:r>
            <a:r>
              <a:rPr lang="el-GR" altLang="el-GR" dirty="0"/>
              <a:t>ΐ</a:t>
            </a:r>
            <a:r>
              <a:rPr lang="el-GR" altLang="el-GR" dirty="0" smtClean="0"/>
              <a:t>νες</a:t>
            </a:r>
            <a:endParaRPr lang="el-GR" altLang="el-GR" dirty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955807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1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Κατηγορίες πρωτεϊνών </a:t>
            </a:r>
            <a:br>
              <a:rPr lang="el-GR" altLang="el-GR" dirty="0"/>
            </a:br>
            <a:r>
              <a:rPr lang="el-GR" altLang="el-GR" dirty="0"/>
              <a:t>βάσει της προέλευσής τους </a:t>
            </a:r>
          </a:p>
        </p:txBody>
      </p:sp>
      <p:sp>
        <p:nvSpPr>
          <p:cNvPr id="571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None/>
            </a:pPr>
            <a:r>
              <a:rPr lang="el-GR" altLang="el-GR" dirty="0" smtClean="0"/>
              <a:t>Στη διατροφή χωρίζονται οι πρωτεΐνες, λόγω του ρόλου τους στην υγιεινή δίαιτα, σε:</a:t>
            </a:r>
          </a:p>
          <a:p>
            <a:r>
              <a:rPr lang="el-GR" altLang="el-GR" dirty="0" smtClean="0"/>
              <a:t>Ζωικής  προέλευσης</a:t>
            </a:r>
          </a:p>
          <a:p>
            <a:pPr lvl="1"/>
            <a:r>
              <a:rPr lang="el-GR" altLang="el-GR" dirty="0" smtClean="0"/>
              <a:t>Πχ Αβγό, γάλα και γαλακτοκομικά, κρέας και πουλερικά, ψάρι και θαλασσινά</a:t>
            </a:r>
            <a:endParaRPr lang="el-GR" altLang="el-GR" dirty="0"/>
          </a:p>
          <a:p>
            <a:r>
              <a:rPr lang="el-GR" altLang="el-GR" dirty="0" smtClean="0"/>
              <a:t>Φυτικής</a:t>
            </a:r>
          </a:p>
          <a:p>
            <a:pPr lvl="1"/>
            <a:r>
              <a:rPr lang="el-GR" altLang="el-GR" dirty="0" smtClean="0"/>
              <a:t>Πχ Όσπρια, ξηροί καρποί και σπόροι, δημητριακά ολικής άλεσης</a:t>
            </a:r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30840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5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Απαραίτητα αμινοξέα</a:t>
            </a:r>
          </a:p>
        </p:txBody>
      </p:sp>
      <p:sp>
        <p:nvSpPr>
          <p:cNvPr id="575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altLang="el-GR" dirty="0"/>
              <a:t>Αυτά τα αμινοξέα τα οποία χρειάζεται ο οργανισμός για τη σύνθεση σημαντικών πρωτεϊνών, αλλά δεν μπορεί να συνθέσει, αρά πρέπει να προσλάβει μέσω της τροφής</a:t>
            </a:r>
          </a:p>
        </p:txBody>
      </p:sp>
    </p:spTree>
    <p:extLst>
      <p:ext uri="{BB962C8B-B14F-4D97-AF65-F5344CB8AC3E}">
        <p14:creationId xmlns:p14="http://schemas.microsoft.com/office/powerpoint/2010/main" val="997013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651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altLang="el-GR" dirty="0"/>
              <a:t>Ποια είναι </a:t>
            </a:r>
            <a:br>
              <a:rPr lang="el-GR" altLang="el-GR" dirty="0"/>
            </a:br>
            <a:r>
              <a:rPr lang="el-GR" altLang="el-GR" dirty="0"/>
              <a:t>τα απαραίτητα αμινοξέα;</a:t>
            </a:r>
          </a:p>
        </p:txBody>
      </p:sp>
      <p:sp>
        <p:nvSpPr>
          <p:cNvPr id="57651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340768"/>
            <a:ext cx="3034680" cy="4896544"/>
          </a:xfrm>
        </p:spPr>
        <p:txBody>
          <a:bodyPr/>
          <a:lstStyle/>
          <a:p>
            <a:r>
              <a:rPr lang="el-GR" altLang="el-GR" dirty="0"/>
              <a:t>Γλυκίνη</a:t>
            </a:r>
          </a:p>
          <a:p>
            <a:r>
              <a:rPr lang="el-GR" altLang="el-GR" dirty="0"/>
              <a:t>Βαλίνη</a:t>
            </a:r>
          </a:p>
          <a:p>
            <a:r>
              <a:rPr lang="el-GR" altLang="el-GR" dirty="0"/>
              <a:t>Ισολευκίνη</a:t>
            </a:r>
          </a:p>
          <a:p>
            <a:r>
              <a:rPr lang="el-GR" altLang="el-GR" dirty="0"/>
              <a:t>Λευκίνη</a:t>
            </a:r>
          </a:p>
          <a:p>
            <a:r>
              <a:rPr lang="el-GR" altLang="el-GR" dirty="0"/>
              <a:t>Θρεονίνη</a:t>
            </a: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4932040" y="1493168"/>
            <a:ext cx="3034680" cy="48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lnSpc>
                <a:spcPct val="110000"/>
              </a:lnSpc>
              <a:spcBef>
                <a:spcPts val="12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382588" algn="l" defTabSz="914400" rtl="0" eaLnBrk="1" latinLnBrk="0" hangingPunct="1">
              <a:lnSpc>
                <a:spcPct val="110000"/>
              </a:lnSpc>
              <a:spcBef>
                <a:spcPts val="1200"/>
              </a:spcBef>
              <a:buFont typeface="Courier New" panose="02070309020205020404" pitchFamily="49" charset="0"/>
              <a:buChar char="o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10000"/>
              </a:lnSpc>
              <a:spcBef>
                <a:spcPts val="12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10000"/>
              </a:lnSpc>
              <a:spcBef>
                <a:spcPts val="1200"/>
              </a:spcBef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10000"/>
              </a:lnSpc>
              <a:spcBef>
                <a:spcPts val="1200"/>
              </a:spcBef>
              <a:buFont typeface="Arial" pitchFamily="34" charset="0"/>
              <a:buChar char="»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l-GR" dirty="0"/>
              <a:t>Μεθιονίνη</a:t>
            </a:r>
          </a:p>
          <a:p>
            <a:r>
              <a:rPr lang="el-GR" altLang="el-GR" dirty="0"/>
              <a:t>Λυσίνη</a:t>
            </a:r>
          </a:p>
          <a:p>
            <a:r>
              <a:rPr lang="el-GR" altLang="el-GR" dirty="0"/>
              <a:t>Γλουταμινικό οξύ</a:t>
            </a:r>
          </a:p>
          <a:p>
            <a:r>
              <a:rPr lang="el-GR" altLang="el-GR" dirty="0"/>
              <a:t>Φενυλαλανίνη</a:t>
            </a:r>
          </a:p>
          <a:p>
            <a:r>
              <a:rPr lang="el-GR" altLang="el-GR" dirty="0"/>
              <a:t>Τρυπτοφάνη</a:t>
            </a:r>
          </a:p>
        </p:txBody>
      </p:sp>
    </p:spTree>
    <p:extLst>
      <p:ext uri="{BB962C8B-B14F-4D97-AF65-F5344CB8AC3E}">
        <p14:creationId xmlns:p14="http://schemas.microsoft.com/office/powerpoint/2010/main" val="1996929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  <p:tag name="ISPRING_RESOURCE_PATHS_HASH_2" val="e63e9eec434b6a22ddb5216a25ec256f5ce4e1fb"/>
</p:tagLst>
</file>

<file path=ppt/theme/theme1.xml><?xml version="1.0" encoding="utf-8"?>
<a:theme xmlns:a="http://schemas.openxmlformats.org/drawingml/2006/main" name="template">
  <a:themeElements>
    <a:clrScheme name="Προσαρμοσμένο 22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3F3F3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C_template_updated">
  <a:themeElements>
    <a:clrScheme name="Custom 6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3F3F3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Θέμα του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</Template>
  <TotalTime>52</TotalTime>
  <Words>1245</Words>
  <Application>Microsoft Office PowerPoint</Application>
  <PresentationFormat>Προβολή στην οθόνη (4:3)</PresentationFormat>
  <Paragraphs>149</Paragraphs>
  <Slides>25</Slides>
  <Notes>8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6</vt:i4>
      </vt:variant>
      <vt:variant>
        <vt:lpstr>Θέμα</vt:lpstr>
      </vt:variant>
      <vt:variant>
        <vt:i4>2</vt:i4>
      </vt:variant>
      <vt:variant>
        <vt:lpstr>Τίτλοι διαφανειών</vt:lpstr>
      </vt:variant>
      <vt:variant>
        <vt:i4>25</vt:i4>
      </vt:variant>
    </vt:vector>
  </HeadingPairs>
  <TitlesOfParts>
    <vt:vector size="33" baseType="lpstr">
      <vt:lpstr>Arial</vt:lpstr>
      <vt:lpstr>Calibri</vt:lpstr>
      <vt:lpstr>Courier New</vt:lpstr>
      <vt:lpstr>Monotype Sorts</vt:lpstr>
      <vt:lpstr>Times New Roman</vt:lpstr>
      <vt:lpstr>Wingdings</vt:lpstr>
      <vt:lpstr>template</vt:lpstr>
      <vt:lpstr>OC_template_updated</vt:lpstr>
      <vt:lpstr>Διατροφή-Διαιτολογία</vt:lpstr>
      <vt:lpstr>Πρωτεΐνες και αμινοξέα</vt:lpstr>
      <vt:lpstr>Ρόλος</vt:lpstr>
      <vt:lpstr>Ρόλος πρωτεϊνών τροφής</vt:lpstr>
      <vt:lpstr>Χημική δομή</vt:lpstr>
      <vt:lpstr>Κατηγορίες πρωτεϊνών βάσει μοριακής δομής και διαλυτότητας</vt:lpstr>
      <vt:lpstr>Κατηγορίες πρωτεϊνών  βάσει της προέλευσής τους </vt:lpstr>
      <vt:lpstr>Απαραίτητα αμινοξέα</vt:lpstr>
      <vt:lpstr>Ποια είναι  τα απαραίτητα αμινοξέα;</vt:lpstr>
      <vt:lpstr>Ενδογενής πρωτεΐνη</vt:lpstr>
      <vt:lpstr>Turn over = ανακύκλωση πρωτεϊνών</vt:lpstr>
      <vt:lpstr>Μεταβολισμός</vt:lpstr>
      <vt:lpstr>Αποβολή Ν</vt:lpstr>
      <vt:lpstr>Ισοζύγιο αζώτου</vt:lpstr>
      <vt:lpstr>Η φυσιολογία της διατροφής με πρωτεΐνες</vt:lpstr>
      <vt:lpstr>Βιολογική αξία πρωτεϊνών</vt:lpstr>
      <vt:lpstr>Τροφές  και βιολογική αξία </vt:lpstr>
      <vt:lpstr>Συστάσεις  στην πρόσληψη πρωτεϊνών</vt:lpstr>
      <vt:lpstr>Τέλος Ενότητας</vt:lpstr>
      <vt:lpstr>Σημειώματα</vt:lpstr>
      <vt:lpstr>Σημείωμα Αναφοράς</vt:lpstr>
      <vt:lpstr>Σημείωμα Αδειοδότησης</vt:lpstr>
      <vt:lpstr>Επεξήγηση όρων χρήσης έργων τρίτων</vt:lpstr>
      <vt:lpstr>Διατήρηση Σημειωμάτων</vt:lpstr>
      <vt:lpstr>Χρηματοδότηση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Διεθνείς Συστήματα Κρατήσεων στον Τουρισμό</dc:title>
  <dc:creator>opencourses@teiath.gr</dc:creator>
  <cp:lastModifiedBy>Natassa Karap</cp:lastModifiedBy>
  <cp:revision>20</cp:revision>
  <dcterms:created xsi:type="dcterms:W3CDTF">2015-07-21T13:01:13Z</dcterms:created>
  <dcterms:modified xsi:type="dcterms:W3CDTF">2015-12-12T11:20:14Z</dcterms:modified>
</cp:coreProperties>
</file>