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4" r:id="rId11"/>
    <p:sldId id="275" r:id="rId12"/>
    <p:sldId id="272" r:id="rId13"/>
    <p:sldId id="273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3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8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5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0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4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4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7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7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2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4F8E7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4F8E9"/>
              </a:gs>
              <a:gs pos="91000">
                <a:srgbClr val="F4F8E9"/>
              </a:gs>
              <a:gs pos="100000">
                <a:srgbClr val="F4F8E9">
                  <a:alpha val="14000"/>
                </a:srgbClr>
              </a:gs>
            </a:gsLst>
            <a:lin ang="5400000" scaled="1"/>
          </a:gra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8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4A91-F0AD-49F2-9EB5-AF10614CBCC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33425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8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britannica.com/comptons/art-107742/A-French-scholar-works-on-a-manuscript-in-a-monastery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source.org/wiki/File:Yale_card_catalog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L-Card-Catalog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User:Ragesos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org/web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5516" y="1340768"/>
            <a:ext cx="8712968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Συστήματα Θεματικής Πρόσβασης (Θ) 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3999" cy="19962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700" b="1" dirty="0" smtClean="0"/>
              <a:t>Ενότητα 2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/>
              <a:t>Ιστορία της Θεματικής Οργάνωσης</a:t>
            </a:r>
            <a:r>
              <a:rPr lang="en-US" sz="2700" dirty="0"/>
              <a:t>:</a:t>
            </a:r>
            <a:r>
              <a:rPr lang="el-GR" sz="2700" dirty="0"/>
              <a:t> </a:t>
            </a:r>
            <a:r>
              <a:rPr lang="el-GR" sz="2700" dirty="0" smtClean="0"/>
              <a:t>Από τις μοναστικές βιβλιοθήκες ως τις θεματικές πύλες του διαδικτύου</a:t>
            </a:r>
            <a:endParaRPr lang="en-US" sz="27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Δάφνη Κυριάκη-Μάνεση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Βιβλιοθηκονομίας</a:t>
            </a:r>
            <a:r>
              <a:rPr lang="en-US" sz="2400" dirty="0" smtClean="0"/>
              <a:t> </a:t>
            </a:r>
            <a:r>
              <a:rPr lang="el-GR" sz="2400" dirty="0" smtClean="0"/>
              <a:t>και Συστημάτων Πληροφόρησης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5190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98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Μοναστήρια της μεσαιωνικής Δύσης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79056"/>
            <a:ext cx="8208912" cy="540961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sz="2400" b="1" dirty="0" smtClean="0"/>
              <a:t>Θρησκεία</a:t>
            </a:r>
            <a:r>
              <a:rPr lang="en-US" sz="2400" b="1" dirty="0" smtClean="0"/>
              <a:t> </a:t>
            </a:r>
            <a:endParaRPr lang="el-GR" sz="2400" b="1" dirty="0" smtClean="0"/>
          </a:p>
          <a:p>
            <a:pPr>
              <a:spcAft>
                <a:spcPts val="600"/>
              </a:spcAft>
            </a:pPr>
            <a:r>
              <a:rPr lang="el-GR" sz="2400" b="1" dirty="0" smtClean="0"/>
              <a:t>Ιστορία</a:t>
            </a:r>
          </a:p>
          <a:p>
            <a:pPr>
              <a:spcAft>
                <a:spcPts val="600"/>
              </a:spcAft>
            </a:pPr>
            <a:r>
              <a:rPr lang="el-GR" sz="2400" b="1" dirty="0" smtClean="0"/>
              <a:t>Γεωγραφία</a:t>
            </a:r>
          </a:p>
          <a:p>
            <a:pPr>
              <a:spcAft>
                <a:spcPts val="600"/>
              </a:spcAft>
            </a:pPr>
            <a:r>
              <a:rPr lang="el-GR" sz="2400" b="1" dirty="0" smtClean="0"/>
              <a:t>Αρχιτεκτονική</a:t>
            </a:r>
          </a:p>
          <a:p>
            <a:pPr>
              <a:spcAft>
                <a:spcPts val="600"/>
              </a:spcAft>
            </a:pPr>
            <a:r>
              <a:rPr lang="el-GR" sz="2400" b="1" dirty="0" smtClean="0"/>
              <a:t>Φυσική Ιστορία</a:t>
            </a:r>
          </a:p>
          <a:p>
            <a:pPr>
              <a:spcAft>
                <a:spcPts val="600"/>
              </a:spcAft>
            </a:pPr>
            <a:r>
              <a:rPr lang="el-GR" sz="2400" b="1" dirty="0" smtClean="0"/>
              <a:t>Ιατρική</a:t>
            </a:r>
          </a:p>
          <a:p>
            <a:pPr>
              <a:spcAft>
                <a:spcPts val="600"/>
              </a:spcAft>
            </a:pPr>
            <a:r>
              <a:rPr lang="el-GR" sz="2400" b="1" dirty="0" smtClean="0"/>
              <a:t> Νομική</a:t>
            </a:r>
          </a:p>
          <a:p>
            <a:pPr>
              <a:spcAft>
                <a:spcPts val="600"/>
              </a:spcAft>
            </a:pPr>
            <a:r>
              <a:rPr lang="el-GR" sz="2400" b="1" dirty="0" smtClean="0"/>
              <a:t>Γραμματική</a:t>
            </a:r>
          </a:p>
          <a:p>
            <a:pPr>
              <a:spcAft>
                <a:spcPts val="600"/>
              </a:spcAft>
            </a:pPr>
            <a:r>
              <a:rPr lang="el-GR" sz="2400" b="1" dirty="0" smtClean="0"/>
              <a:t>Ρητορική</a:t>
            </a:r>
          </a:p>
          <a:p>
            <a:pPr>
              <a:spcAft>
                <a:spcPts val="600"/>
              </a:spcAft>
            </a:pPr>
            <a:r>
              <a:rPr lang="el-GR" sz="2400" b="1" dirty="0" smtClean="0"/>
              <a:t>Ποίηση</a:t>
            </a:r>
          </a:p>
          <a:p>
            <a:endParaRPr lang="el-G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220828" y="1124744"/>
            <a:ext cx="3103176" cy="17851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l-GR" sz="2200" dirty="0">
                <a:latin typeface="+mn-lt"/>
              </a:rPr>
              <a:t>Γραφές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l-GR" sz="2200" dirty="0">
                <a:latin typeface="+mn-lt"/>
              </a:rPr>
              <a:t>Εκκλησιαστική Ιστορία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l-GR" sz="2200" dirty="0">
                <a:latin typeface="+mn-lt"/>
              </a:rPr>
              <a:t>Λειτουργικά βιβλία                        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l-GR" sz="2200" dirty="0">
                <a:latin typeface="+mn-lt"/>
              </a:rPr>
              <a:t>Μοναστικοί κανόνες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l-GR" sz="2200" dirty="0">
                <a:latin typeface="+mn-lt"/>
              </a:rPr>
              <a:t>Βίοι Αγίων</a:t>
            </a:r>
          </a:p>
        </p:txBody>
      </p:sp>
      <p:pic>
        <p:nvPicPr>
          <p:cNvPr id="4" name="il_fi" descr="εικόνα μοναχού στη μεσαιωνική εποχή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12976"/>
            <a:ext cx="3095624" cy="29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 descr="συσχέτιση θρησκείας με γραφές..."/>
          <p:cNvCxnSpPr/>
          <p:nvPr/>
        </p:nvCxnSpPr>
        <p:spPr>
          <a:xfrm>
            <a:off x="2284724" y="1328224"/>
            <a:ext cx="93610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24884" y="6211669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kids.britannica.com</a:t>
            </a:r>
            <a:endParaRPr lang="el-GR" sz="12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35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Βιβλιοθήκες: 19</a:t>
            </a:r>
            <a:r>
              <a:rPr lang="el-GR" baseline="30000" dirty="0" smtClean="0"/>
              <a:t>ος</a:t>
            </a:r>
            <a:r>
              <a:rPr lang="el-GR" dirty="0" smtClean="0"/>
              <a:t> και 20</a:t>
            </a:r>
            <a:r>
              <a:rPr lang="el-GR" baseline="30000" dirty="0" smtClean="0"/>
              <a:t>ος</a:t>
            </a:r>
            <a:r>
              <a:rPr lang="el-GR" dirty="0" smtClean="0"/>
              <a:t> αιώνας</a:t>
            </a:r>
            <a:r>
              <a:rPr lang="en-US" dirty="0" smtClean="0"/>
              <a:t>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/>
          <a:lstStyle/>
          <a:p>
            <a:r>
              <a:rPr lang="el-GR" dirty="0" smtClean="0"/>
              <a:t>Όγκος πληροφοριών – ανάγκη ταξινομικών συστημάτων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il_fi" descr="εικόνα βιβλιοθήκη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327999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88024" y="5445224"/>
            <a:ext cx="3279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Yale card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catalog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Ragesoss </a:t>
            </a:r>
          </a:p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63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Βιβλιοθήκες: 19</a:t>
            </a:r>
            <a:r>
              <a:rPr lang="el-GR" baseline="30000" dirty="0"/>
              <a:t>ος</a:t>
            </a:r>
            <a:r>
              <a:rPr lang="el-GR" dirty="0"/>
              <a:t> και 20</a:t>
            </a:r>
            <a:r>
              <a:rPr lang="el-GR" baseline="30000" dirty="0"/>
              <a:t>ος</a:t>
            </a:r>
            <a:r>
              <a:rPr lang="el-GR" dirty="0"/>
              <a:t> αιώνας</a:t>
            </a:r>
            <a:r>
              <a:rPr lang="en-US" dirty="0"/>
              <a:t>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64774"/>
          </a:xfrm>
        </p:spPr>
        <p:txBody>
          <a:bodyPr/>
          <a:lstStyle/>
          <a:p>
            <a:r>
              <a:rPr lang="el-GR" dirty="0" smtClean="0"/>
              <a:t>Θεωρίες οργάνωσης της γνώσης</a:t>
            </a:r>
          </a:p>
          <a:p>
            <a:pPr lvl="1"/>
            <a:r>
              <a:rPr lang="en-US" dirty="0" smtClean="0"/>
              <a:t>Melvile Dewey</a:t>
            </a:r>
          </a:p>
          <a:p>
            <a:pPr lvl="1"/>
            <a:r>
              <a:rPr lang="en-US" dirty="0" smtClean="0"/>
              <a:t>Henry Bliss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Henry Bliss </a:t>
            </a:r>
            <a:r>
              <a:rPr lang="el-GR" dirty="0" smtClean="0"/>
              <a:t>και η επίδρασή του στην εκπαίδευση των βιβλιοθηκονόμων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  <p:pic>
        <p:nvPicPr>
          <p:cNvPr id="4" name="Picture 3" descr="εικόνα βιβλιοθήκη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645024"/>
            <a:ext cx="3535660" cy="23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39952" y="5999861"/>
            <a:ext cx="3535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SML-Card-Catalog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Ragesoss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50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 φαινόμενο </a:t>
            </a:r>
            <a:r>
              <a:rPr lang="en-US" dirty="0" smtClean="0"/>
              <a:t>Google </a:t>
            </a:r>
            <a:r>
              <a:rPr lang="el-GR" dirty="0" smtClean="0"/>
              <a:t>: </a:t>
            </a:r>
            <a:br>
              <a:rPr lang="el-GR" dirty="0" smtClean="0"/>
            </a:br>
            <a:r>
              <a:rPr lang="el-GR" dirty="0" smtClean="0"/>
              <a:t>θεματική οργάνωση; γιατί άραγε;</a:t>
            </a:r>
            <a:endParaRPr lang="el-GR" dirty="0"/>
          </a:p>
        </p:txBody>
      </p:sp>
      <p:pic>
        <p:nvPicPr>
          <p:cNvPr id="4" name="Content Placeholder 3" descr="μηχανή αναζήτησης Google 199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427615"/>
            <a:ext cx="8229600" cy="457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0" y="51571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webarchive.org</a:t>
            </a:r>
            <a:endParaRPr lang="el-GR" sz="1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5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18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36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 smtClean="0"/>
              <a:t>2014. 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«Συστήματα Θεματικής Πρόσβασης (Θ) . Ενότητα 2: Ιστορία της Θεματικής Οργάνωσης: Από τις μοναστικές βιβλιοθήκες ως τις θεματικές πύλες του </a:t>
            </a:r>
            <a:r>
              <a:rPr lang="el-GR" sz="2000" dirty="0" smtClean="0"/>
              <a:t>διαδικτύου».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979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691f22b7457cb10834c85c0b88c6d8dc77e078"/>
  <p:tag name="ARTICULATE_PROJECT_OPEN" val="0"/>
  <p:tag name="ISPRING_RESOURCE_PATHS_HASH_PRESENTER" val="27602b9bb6ce5fd8b328b01bc681d8104d3a74c6"/>
</p:tagLst>
</file>

<file path=ppt/theme/theme1.xml><?xml version="1.0" encoding="utf-8"?>
<a:theme xmlns:a="http://schemas.openxmlformats.org/drawingml/2006/main" name="OC_template_updated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709</Words>
  <Application>Microsoft Office PowerPoint</Application>
  <PresentationFormat>On-screen Show (4:3)</PresentationFormat>
  <Paragraphs>101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OC_template_updated</vt:lpstr>
      <vt:lpstr>1_OC_template_updated</vt:lpstr>
      <vt:lpstr>Συστήματα Θεματικής Πρόσβασης (Θ) </vt:lpstr>
      <vt:lpstr>Μοναστήρια της μεσαιωνικής Δύσης</vt:lpstr>
      <vt:lpstr>Βιβλιοθήκες: 19ος και 20ος αιώνας 1</vt:lpstr>
      <vt:lpstr>Βιβλιοθήκες: 19ος και 20ος αιώνας 2</vt:lpstr>
      <vt:lpstr>Το φαινόμενο Google :  θεματική οργάνωση; γιατί άραγε;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29</cp:revision>
  <dcterms:created xsi:type="dcterms:W3CDTF">2013-03-04T13:35:19Z</dcterms:created>
  <dcterms:modified xsi:type="dcterms:W3CDTF">2015-03-20T09:33:40Z</dcterms:modified>
</cp:coreProperties>
</file>