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1" r:id="rId4"/>
    <p:sldId id="272" r:id="rId5"/>
    <p:sldId id="277" r:id="rId6"/>
    <p:sldId id="276" r:id="rId7"/>
    <p:sldId id="278" r:id="rId8"/>
    <p:sldId id="279" r:id="rId9"/>
    <p:sldId id="280" r:id="rId10"/>
    <p:sldId id="275" r:id="rId11"/>
    <p:sldId id="27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3" r:id="rId20"/>
    <p:sldId id="294" r:id="rId21"/>
    <p:sldId id="295" r:id="rId22"/>
    <p:sldId id="257" r:id="rId23"/>
    <p:sldId id="262" r:id="rId24"/>
    <p:sldId id="264" r:id="rId25"/>
    <p:sldId id="269" r:id="rId26"/>
    <p:sldId id="270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2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Κοστολόγηση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Δομή επιχειρήσεων </a:t>
            </a:r>
            <a:r>
              <a:rPr lang="el-GR" sz="2600" dirty="0" smtClean="0"/>
              <a:t>γραφικών </a:t>
            </a:r>
            <a:r>
              <a:rPr lang="el-GR" sz="2600" dirty="0"/>
              <a:t>τεχνών και χαρακτηριστικά σύγχρονων τεχνολογιών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Αναστάσιος </a:t>
            </a:r>
            <a:r>
              <a:rPr lang="el-GR" sz="2200" dirty="0" smtClean="0"/>
              <a:t>Ε.</a:t>
            </a:r>
            <a:r>
              <a:rPr lang="en-US" sz="2200" dirty="0" smtClean="0"/>
              <a:t> </a:t>
            </a:r>
            <a:r>
              <a:rPr lang="el-GR" sz="2200" dirty="0" smtClean="0"/>
              <a:t>Πολίτης, Αναπληρωτής Καθηγητής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Τεχνολογία Γραφικών </a:t>
            </a:r>
            <a:r>
              <a:rPr lang="el-GR" sz="2200" dirty="0" smtClean="0"/>
              <a:t>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</a:t>
            </a:r>
            <a:r>
              <a:rPr lang="el-GR" dirty="0" smtClean="0"/>
              <a:t>επιμέρους τομείς </a:t>
            </a:r>
            <a:r>
              <a:rPr lang="el-GR" dirty="0"/>
              <a:t>των </a:t>
            </a:r>
            <a:r>
              <a:rPr lang="el-GR" dirty="0" smtClean="0"/>
              <a:t>επεξεργασιών γραφικών τεχνών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Οι επιμέρους τομείς </a:t>
            </a:r>
            <a:r>
              <a:rPr lang="el-GR" dirty="0"/>
              <a:t>των </a:t>
            </a:r>
            <a:r>
              <a:rPr lang="el-GR" dirty="0" smtClean="0"/>
              <a:t>επεξεργασιών γραφικών τεχνών: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O </a:t>
            </a:r>
            <a:r>
              <a:rPr lang="el-GR" dirty="0" smtClean="0"/>
              <a:t>κλάδος </a:t>
            </a:r>
            <a:r>
              <a:rPr lang="el-GR" dirty="0"/>
              <a:t>των </a:t>
            </a:r>
            <a:r>
              <a:rPr lang="el-GR" dirty="0" smtClean="0"/>
              <a:t>Γραφικών Τεχνών χαρακτηρίζεται από ένα πλήθος σύνθετων </a:t>
            </a:r>
            <a:r>
              <a:rPr lang="el-GR" dirty="0"/>
              <a:t>και </a:t>
            </a:r>
            <a:r>
              <a:rPr lang="el-GR" dirty="0" smtClean="0"/>
              <a:t>διαφορετικών επεξεργασιών </a:t>
            </a:r>
            <a:r>
              <a:rPr lang="el-GR" dirty="0"/>
              <a:t>– </a:t>
            </a:r>
            <a:r>
              <a:rPr lang="el-GR" dirty="0" smtClean="0"/>
              <a:t>ενδεικτικά:</a:t>
            </a:r>
            <a:endParaRPr lang="el-GR" dirty="0"/>
          </a:p>
          <a:p>
            <a:r>
              <a:rPr lang="el-GR" dirty="0" smtClean="0"/>
              <a:t>Επιμέλεια και διαχείριση των δεδομένων και στοιχείων </a:t>
            </a:r>
            <a:r>
              <a:rPr lang="el-GR" dirty="0"/>
              <a:t>των </a:t>
            </a:r>
            <a:r>
              <a:rPr lang="el-GR" dirty="0" smtClean="0"/>
              <a:t>εντύπων,</a:t>
            </a:r>
            <a:endParaRPr lang="el-GR" dirty="0"/>
          </a:p>
          <a:p>
            <a:r>
              <a:rPr lang="el-GR" dirty="0" smtClean="0"/>
              <a:t>Δημιουργικό (γραφιστική), </a:t>
            </a:r>
          </a:p>
          <a:p>
            <a:r>
              <a:rPr lang="el-GR" dirty="0" smtClean="0"/>
              <a:t>Σχεδιασμός </a:t>
            </a:r>
            <a:r>
              <a:rPr lang="el-GR" dirty="0"/>
              <a:t>και </a:t>
            </a:r>
            <a:r>
              <a:rPr lang="el-GR" dirty="0" smtClean="0"/>
              <a:t>επιμέλεια </a:t>
            </a:r>
            <a:r>
              <a:rPr lang="el-GR" dirty="0"/>
              <a:t>της </a:t>
            </a:r>
            <a:r>
              <a:rPr lang="el-GR" dirty="0" smtClean="0"/>
              <a:t>παραγωγής, </a:t>
            </a:r>
          </a:p>
          <a:p>
            <a:r>
              <a:rPr lang="el-GR" dirty="0" smtClean="0"/>
              <a:t>Προεκτύπωση</a:t>
            </a:r>
            <a:r>
              <a:rPr lang="el-GR" dirty="0"/>
              <a:t>,</a:t>
            </a:r>
            <a:endParaRPr lang="el-GR" dirty="0" smtClean="0"/>
          </a:p>
          <a:p>
            <a:r>
              <a:rPr lang="el-GR" dirty="0"/>
              <a:t>Ε</a:t>
            </a:r>
            <a:r>
              <a:rPr lang="el-GR" dirty="0" smtClean="0"/>
              <a:t>κτύπωση</a:t>
            </a:r>
            <a:r>
              <a:rPr lang="el-GR" dirty="0"/>
              <a:t>,</a:t>
            </a:r>
            <a:endParaRPr lang="el-GR" dirty="0" smtClean="0"/>
          </a:p>
          <a:p>
            <a:r>
              <a:rPr lang="el-GR" dirty="0" smtClean="0"/>
              <a:t>Περατώσεις.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34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Οι επιμέρους τομείς των επεξεργασιών γραφικών τεχνών:</a:t>
            </a:r>
          </a:p>
          <a:p>
            <a:pPr marL="0" indent="0"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O κλάδος των Γραφικών Tεχνών χαρακτηρίζεται από ένα πλήθος σύνθετων και διαφορετικών επεξεργασιών – ενδεικτικά: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Επιμέλεια και διαχείριση των δεδομένων και στοιχείων των εντύπων,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Δημιουργικό (γραφιστική),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Σχεδιασμός και επιμέλεια της παραγωγής,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Προεκτύπωση,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Εκτύπωση,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Περατώσεις.</a:t>
            </a:r>
            <a:endParaRPr lang="el-GR" altLang="el-GR" sz="24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</a:t>
            </a:r>
            <a:r>
              <a:rPr lang="el-GR" dirty="0" smtClean="0"/>
              <a:t>επιμέρους τομείς </a:t>
            </a:r>
            <a:r>
              <a:rPr lang="el-GR" dirty="0"/>
              <a:t>των </a:t>
            </a:r>
            <a:r>
              <a:rPr lang="el-GR" dirty="0" smtClean="0"/>
              <a:t>επεξεργασιών γραφικών τεχνών </a:t>
            </a:r>
            <a:r>
              <a:rPr lang="el-GR" sz="3000" b="0" dirty="0"/>
              <a:t>2</a:t>
            </a:r>
            <a:r>
              <a:rPr lang="el-GR" sz="3000" b="0" dirty="0" smtClean="0"/>
              <a:t>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9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7"/>
            <a:ext cx="8229600" cy="534313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b="1" dirty="0" smtClean="0">
                <a:ea typeface="ＭＳ Ｐゴシック" pitchFamily="34" charset="-128"/>
              </a:rPr>
              <a:t>Προεκτύπωση</a:t>
            </a:r>
          </a:p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O τομέας της προεκτύπωσης περιλαμβάνει όλες τις διαδικασίες, οι οποίες πραγματοποιούνται πριν την εκτύπωση και οι οποίες συνοπτικά είναι οι εξής: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Mακέτα - Γραφιστική - Δημιουργικό.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Τυπογραφικός σχεδιασμός και επιμέλεια του εντύπου.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Επεξεργασία κειμένων, εικόνων και σελίδων.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Δοκίμιο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Έξοδος δεδομένων σε φιλμ, εκτυπωτική πλάκα ή</a:t>
            </a:r>
            <a:r>
              <a:rPr lang="el-GR" altLang="el-GR" sz="2400" dirty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κύλινδρο.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Κατασκευή εκτυπωτικών πλακών ή κυλίνδρων.</a:t>
            </a:r>
            <a:endParaRPr lang="el-GR" altLang="el-GR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</a:t>
            </a:r>
            <a:r>
              <a:rPr lang="el-GR" dirty="0" smtClean="0"/>
              <a:t>επιμέρους τομείς </a:t>
            </a:r>
            <a:r>
              <a:rPr lang="el-GR" dirty="0"/>
              <a:t>των </a:t>
            </a:r>
            <a:r>
              <a:rPr lang="el-GR" dirty="0" smtClean="0"/>
              <a:t>επεξεργασιών γραφικών τεχνών </a:t>
            </a:r>
            <a:r>
              <a:rPr lang="el-GR" sz="3000" b="0" dirty="0"/>
              <a:t>3</a:t>
            </a:r>
            <a:r>
              <a:rPr lang="el-GR" sz="3000" b="0" dirty="0" smtClean="0"/>
              <a:t>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4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507288" cy="54006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b="1" dirty="0" smtClean="0">
                <a:ea typeface="ＭＳ Ｐゴシック" pitchFamily="34" charset="-128"/>
              </a:rPr>
              <a:t>Eκτύπωση</a:t>
            </a:r>
          </a:p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Tα πρωτότυπα τα οποία έχουν μεταφερθεί - εγγραφεί στις εκτυπωτικές πλάκες ή κυλίνδρους εκτυπώνονται με τη χρήση των μηχανών στο εκτυπωτικό υπόστρωμα με μια από τις ακόλουθες κύριες μεθόδους βιομηχανικής εκτύπωσης οι οποίες αναφέρονται συνοπτικά κατωτέρω: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Λιθογραφία – Όφσετ,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Bαθυτυπία,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Φλεξογραφία,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Mεταξοτυπία,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Ψηφιακή Εκτύπωση,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Eκτύπωση Tαμπόν.</a:t>
            </a:r>
            <a:endParaRPr lang="el-GR" altLang="el-GR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</a:t>
            </a:r>
            <a:r>
              <a:rPr lang="el-GR" dirty="0" smtClean="0"/>
              <a:t>επιμέρους τομείς </a:t>
            </a:r>
            <a:r>
              <a:rPr lang="el-GR" dirty="0"/>
              <a:t>των </a:t>
            </a:r>
            <a:r>
              <a:rPr lang="el-GR" dirty="0" smtClean="0"/>
              <a:t>επεξεργασιών γραφικών τεχνών </a:t>
            </a:r>
            <a:r>
              <a:rPr lang="el-GR" sz="3000" b="0" dirty="0"/>
              <a:t>4</a:t>
            </a:r>
            <a:r>
              <a:rPr lang="el-GR" sz="3000" b="0" dirty="0" smtClean="0"/>
              <a:t>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1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b="1" dirty="0" smtClean="0">
                <a:ea typeface="ＭＳ Ｐゴシック" pitchFamily="34" charset="-128"/>
              </a:rPr>
              <a:t>Mετεκτύπωση-Περάτωση</a:t>
            </a:r>
          </a:p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Στο μετεκτυπωτικό στάδιο τα τυπωμένα φύλλα ή ρόλοι, μετατρέπονται</a:t>
            </a:r>
            <a:r>
              <a:rPr lang="el-GR" altLang="el-GR" sz="2400" dirty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σε</a:t>
            </a:r>
            <a:r>
              <a:rPr lang="el-GR" altLang="el-GR" sz="2400" dirty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διαμορφωμένα-ολοκληρωμένα έντυπα κάθε είδους. Oι μετεκτυπωτικές διαδικασίες είναι συνοπτικά οι εξής: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Bιβλιοδεσία (βιομηχανική-καλλιτεχνική),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Κυτιοποιία,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Eπεξεργασία χάρτου – χαρτονιού και λοιπών</a:t>
            </a:r>
            <a:r>
              <a:rPr lang="el-GR" altLang="el-GR" sz="2400" dirty="0">
                <a:ea typeface="ＭＳ Ｐゴシック" pitchFamily="34" charset="-128"/>
              </a:rPr>
              <a:t> </a:t>
            </a:r>
            <a:r>
              <a:rPr lang="el-GR" altLang="el-GR" sz="2400" dirty="0" smtClean="0">
                <a:ea typeface="ＭＳ Ｐゴシック" pitchFamily="34" charset="-128"/>
              </a:rPr>
              <a:t>εκτυπωτικών και μη υποστρωμάτων,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Ειδικές εργασίες γραφικών τεχνών.</a:t>
            </a:r>
            <a:endParaRPr lang="el-GR" altLang="el-GR" sz="24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Οι </a:t>
            </a:r>
            <a:r>
              <a:rPr lang="el-GR" dirty="0" smtClean="0"/>
              <a:t>επιμέρους τομείς </a:t>
            </a:r>
            <a:r>
              <a:rPr lang="el-GR" dirty="0"/>
              <a:t>των </a:t>
            </a:r>
            <a:r>
              <a:rPr lang="el-GR" dirty="0" smtClean="0"/>
              <a:t>επεξεργασιών γραφικών τεχνών </a:t>
            </a:r>
            <a:r>
              <a:rPr lang="el-GR" sz="3000" b="0" dirty="0"/>
              <a:t>5</a:t>
            </a:r>
            <a:r>
              <a:rPr lang="el-GR" sz="3000" b="0" dirty="0" smtClean="0"/>
              <a:t>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5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b="1" dirty="0" smtClean="0">
                <a:ea typeface="ＭＳ Ｐゴシック" pitchFamily="34" charset="-128"/>
              </a:rPr>
              <a:t>Τα είδη των εντύπων </a:t>
            </a:r>
            <a:r>
              <a:rPr lang="el-GR" altLang="el-GR" sz="3000" b="0" dirty="0" smtClean="0">
                <a:ea typeface="ＭＳ Ｐゴシック" pitchFamily="34" charset="-128"/>
              </a:rPr>
              <a:t>1/2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Tα έντυπα κατατάσσονται στις εξής βασικές κατηγορίες: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Eφημερίδες,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Περιοδικά,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Διαφημιστικά και ενημερωτικά έντυπα (Εμπορικά έντυπα),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Mηχανογραφικά έντυπα,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Συσκευασίες,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Λοιπά έντυπα κάθε είδους</a:t>
            </a:r>
            <a:r>
              <a:rPr lang="el-GR" altLang="el-GR" sz="2400" dirty="0">
                <a:ea typeface="ＭＳ Ｐゴシック" pitchFamily="34" charset="-128"/>
              </a:rPr>
              <a:t>.</a:t>
            </a:r>
            <a:endParaRPr lang="el-GR" altLang="el-GR" sz="24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8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ea typeface="ＭＳ Ｐゴシック" pitchFamily="34" charset="-128"/>
              </a:rPr>
              <a:t>Τα είδη των εντύπων </a:t>
            </a:r>
            <a:r>
              <a:rPr lang="el-GR" altLang="el-GR" sz="3000" b="0" dirty="0" smtClean="0">
                <a:ea typeface="ＭＳ Ｐゴシック" pitchFamily="34" charset="-128"/>
              </a:rPr>
              <a:t>2/2</a:t>
            </a:r>
            <a:endParaRPr lang="el-GR" altLang="el-GR" sz="3600" b="1" dirty="0" smtClean="0"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Eκτός από αυτές τις βασικές κατηγορίες υπάρχει μία πολύ μεγάλη γκάμα εντύπων για πάρα πολλές χρήσεις. Eνδεικτικά αναφέρονται: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Aφίσες, </a:t>
            </a:r>
            <a:endParaRPr lang="en-US" altLang="el-GR" sz="2400" dirty="0" smtClean="0">
              <a:ea typeface="ＭＳ Ｐゴシック" pitchFamily="34" charset="-128"/>
            </a:endParaRPr>
          </a:p>
          <a:p>
            <a:r>
              <a:rPr lang="el-GR" altLang="el-GR" sz="2400" dirty="0" smtClean="0">
                <a:ea typeface="ＭＳ Ｐゴシック" pitchFamily="34" charset="-128"/>
              </a:rPr>
              <a:t>Hμερολόγια, </a:t>
            </a:r>
            <a:endParaRPr lang="en-US" altLang="el-GR" sz="2400" dirty="0" smtClean="0">
              <a:ea typeface="ＭＳ Ｐゴシック" pitchFamily="34" charset="-128"/>
            </a:endParaRPr>
          </a:p>
          <a:p>
            <a:r>
              <a:rPr lang="el-GR" altLang="el-GR" sz="2400" dirty="0" smtClean="0">
                <a:ea typeface="ＭＳ Ｐゴシック" pitchFamily="34" charset="-128"/>
              </a:rPr>
              <a:t>Eισιτήρια, Έντυπα ασφαλείας, </a:t>
            </a:r>
            <a:endParaRPr lang="en-US" altLang="el-GR" sz="2400" dirty="0" smtClean="0">
              <a:ea typeface="ＭＳ Ｐゴシック" pitchFamily="34" charset="-128"/>
            </a:endParaRPr>
          </a:p>
          <a:p>
            <a:r>
              <a:rPr lang="el-GR" altLang="el-GR" sz="2400" dirty="0" smtClean="0">
                <a:ea typeface="ＭＳ Ｐゴシック" pitchFamily="34" charset="-128"/>
              </a:rPr>
              <a:t>Kατάλογοι, </a:t>
            </a:r>
            <a:endParaRPr lang="en-US" altLang="el-GR" sz="2400" dirty="0" smtClean="0">
              <a:ea typeface="ＭＳ Ｐゴシック" pitchFamily="34" charset="-128"/>
            </a:endParaRPr>
          </a:p>
          <a:p>
            <a:r>
              <a:rPr lang="el-GR" altLang="el-GR" sz="2400" dirty="0" smtClean="0">
                <a:ea typeface="ＭＳ Ｐゴシック" pitchFamily="34" charset="-128"/>
              </a:rPr>
              <a:t>Eτικέτες,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Xάρτες</a:t>
            </a:r>
            <a:r>
              <a:rPr lang="el-GR" altLang="el-GR" sz="2400" dirty="0">
                <a:ea typeface="ＭＳ Ｐゴシック" pitchFamily="34" charset="-128"/>
              </a:rPr>
              <a:t>,</a:t>
            </a:r>
            <a:endParaRPr lang="en-US" altLang="el-GR" sz="2400" dirty="0" smtClean="0">
              <a:ea typeface="ＭＳ Ｐゴシック" pitchFamily="34" charset="-128"/>
            </a:endParaRPr>
          </a:p>
          <a:p>
            <a:r>
              <a:rPr lang="el-GR" altLang="el-GR" sz="2400" dirty="0" smtClean="0">
                <a:ea typeface="ＭＳ Ｐゴシック" pitchFamily="34" charset="-128"/>
              </a:rPr>
              <a:t>Φυλλάδια.</a:t>
            </a:r>
            <a:endParaRPr lang="el-GR" altLang="el-GR" sz="24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3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b="1" dirty="0" smtClean="0">
                <a:ea typeface="ＭＳ Ｐゴシック" pitchFamily="34" charset="-128"/>
              </a:rPr>
              <a:t>Συγκρότηση των επιχειρήσεων </a:t>
            </a:r>
            <a:br>
              <a:rPr lang="el-GR" altLang="el-GR" sz="4000" b="1" dirty="0" smtClean="0">
                <a:ea typeface="ＭＳ Ｐゴシック" pitchFamily="34" charset="-128"/>
              </a:rPr>
            </a:br>
            <a:r>
              <a:rPr lang="el-GR" altLang="el-GR" sz="4000" b="1" dirty="0" smtClean="0">
                <a:ea typeface="ＭＳ Ｐゴシック" pitchFamily="34" charset="-128"/>
              </a:rPr>
              <a:t>Γραφικών Tεχνών</a:t>
            </a:r>
            <a:endParaRPr lang="el-GR" altLang="el-GR" sz="3300" b="0" dirty="0" smtClean="0"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Στις Γραφικές Tέχνες, έχουν αναπτυχθεί πλήθος επιχειρήσεων κατά κύριο λόγο μικρού και μεσαίου μεγέθους, οι οποίες δραστηριοποιούνται σε ένα ευρύ φάσμα επιμέρους εξειδικεύσεων.</a:t>
            </a:r>
          </a:p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Xαρακτηριστικό των Γραφικών Tεχνών αποτελεί η σύνθετη δομή και οι πολλαπλές και διαφορετικές επεξεργασίες που λαμβάνουν χώρα για τη κατασκευή ενός εντύπου.</a:t>
            </a:r>
          </a:p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Tο πλήθος των διαφορετικών ειδών και μορφών εντύπων, αγορών και πελατών, έχει δημιουργήσει την επιπρόσθετη εξειδίκευση επιχειρήσεων σε διάφορους τομείς.</a:t>
            </a:r>
            <a:endParaRPr lang="el-GR" altLang="el-GR" sz="2400" b="1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6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altLang="el-GR" b="1" dirty="0" smtClean="0">
                <a:ea typeface="ＭＳ Ｐゴシック" pitchFamily="34" charset="-128"/>
              </a:rPr>
              <a:t>Κατανομή των επιχειρήσεων του κλάδου </a:t>
            </a:r>
            <a:r>
              <a:rPr lang="el-GR" altLang="el-GR" sz="3000" b="0" dirty="0" smtClean="0">
                <a:ea typeface="ＭＳ Ｐゴシック" pitchFamily="34" charset="-128"/>
              </a:rPr>
              <a:t>1/2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 smtClean="0">
                <a:ea typeface="ＭＳ Ｐゴシック" pitchFamily="34" charset="-128"/>
              </a:rPr>
              <a:t>Τυπογραφεία – λιθογραφεία.</a:t>
            </a:r>
          </a:p>
          <a:p>
            <a:r>
              <a:rPr lang="el-GR" altLang="el-GR" sz="2600" dirty="0" smtClean="0">
                <a:ea typeface="ＭＳ Ｐゴシック" pitchFamily="34" charset="-128"/>
              </a:rPr>
              <a:t>Eπιχειρήσεις παροχής υπηρεσιών γραφικών τεχνών – επικοινωνίας.</a:t>
            </a:r>
          </a:p>
          <a:p>
            <a:r>
              <a:rPr lang="el-GR" altLang="el-GR" sz="2600" dirty="0" smtClean="0">
                <a:ea typeface="ＭＳ Ｐゴシック" pitchFamily="34" charset="-128"/>
              </a:rPr>
              <a:t>Προεκτυπωτικές επιχειρήσεις.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Γραφίστες.</a:t>
            </a:r>
          </a:p>
          <a:p>
            <a:r>
              <a:rPr lang="el-GR" altLang="el-GR" sz="2600" dirty="0" smtClean="0">
                <a:ea typeface="ＭＳ Ｐゴシック" pitchFamily="34" charset="-128"/>
              </a:rPr>
              <a:t>Λιθογραφικές επιχειρήσεις.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Φλεξογραφίες.</a:t>
            </a:r>
            <a:endParaRPr lang="el-GR" altLang="el-GR" sz="26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52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altLang="el-GR" dirty="0">
                <a:ea typeface="ＭＳ Ｐゴシック" pitchFamily="34" charset="-128"/>
              </a:rPr>
              <a:t>Κατανομή των επιχειρήσεων του κλάδου </a:t>
            </a:r>
            <a:r>
              <a:rPr lang="el-GR" altLang="el-GR" sz="3000" b="0" dirty="0" smtClean="0">
                <a:ea typeface="ＭＳ Ｐゴシック" pitchFamily="34" charset="-128"/>
              </a:rPr>
              <a:t>2/2</a:t>
            </a:r>
            <a:endParaRPr lang="el-GR" altLang="el-GR" sz="4000" b="1" dirty="0" smtClean="0"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 smtClean="0">
                <a:ea typeface="ＭＳ Ｐゴシック" pitchFamily="34" charset="-128"/>
              </a:rPr>
              <a:t>Bαθυτυπίες</a:t>
            </a:r>
            <a:r>
              <a:rPr lang="el-GR" altLang="el-GR" sz="2600" dirty="0">
                <a:ea typeface="ＭＳ Ｐゴシック" pitchFamily="34" charset="-128"/>
              </a:rPr>
              <a:t>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Kυτιοποιΐες</a:t>
            </a:r>
            <a:r>
              <a:rPr lang="el-GR" altLang="el-GR" sz="2600" dirty="0">
                <a:ea typeface="ＭＳ Ｐゴシック" pitchFamily="34" charset="-128"/>
              </a:rPr>
              <a:t>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Bιβλιοδετεία</a:t>
            </a:r>
            <a:r>
              <a:rPr lang="el-GR" altLang="el-GR" sz="2600" dirty="0">
                <a:ea typeface="ＭＳ Ｐゴシック" pitchFamily="34" charset="-128"/>
              </a:rPr>
              <a:t>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Mεταξοτυπίες σε πολλές εξειδικεύσεις</a:t>
            </a:r>
            <a:r>
              <a:rPr lang="el-GR" altLang="el-GR" sz="2600" dirty="0">
                <a:ea typeface="ＭＳ Ｐゴシック" pitchFamily="34" charset="-128"/>
              </a:rPr>
              <a:t>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Λαμινάρισμα – Επίστρωση βερνικιού</a:t>
            </a:r>
            <a:r>
              <a:rPr lang="el-GR" altLang="el-GR" sz="2600" dirty="0">
                <a:ea typeface="ＭＳ Ｐゴシック" pitchFamily="34" charset="-128"/>
              </a:rPr>
              <a:t>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Eπεξεργασία χάρτου – χαρτονιού.</a:t>
            </a:r>
            <a:endParaRPr lang="en-US" altLang="el-GR" sz="2600" dirty="0" smtClean="0">
              <a:ea typeface="ＭＳ Ｐゴシック" pitchFamily="34" charset="-128"/>
            </a:endParaRPr>
          </a:p>
          <a:p>
            <a:r>
              <a:rPr lang="el-GR" altLang="el-GR" sz="2600" dirty="0" smtClean="0">
                <a:ea typeface="ＭＳ Ｐゴシック" pitchFamily="34" charset="-128"/>
              </a:rPr>
              <a:t>Εξειδίκευση επιχειρήσεων σε διάφορους τομείς.</a:t>
            </a:r>
            <a:endParaRPr lang="el-GR" altLang="el-GR" sz="26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8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παρουσίασης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Ροή Παραγωγής </a:t>
            </a:r>
            <a:r>
              <a:rPr lang="el-GR" dirty="0" smtClean="0"/>
              <a:t>– </a:t>
            </a:r>
            <a:r>
              <a:rPr lang="en-US" dirty="0" smtClean="0"/>
              <a:t>Workflow.</a:t>
            </a:r>
            <a:endParaRPr lang="en-US" dirty="0"/>
          </a:p>
          <a:p>
            <a:r>
              <a:rPr lang="en-US" dirty="0"/>
              <a:t>Management Information </a:t>
            </a:r>
            <a:r>
              <a:rPr lang="en-US" dirty="0" smtClean="0"/>
              <a:t>Systems.</a:t>
            </a:r>
            <a:endParaRPr lang="en-US" dirty="0"/>
          </a:p>
          <a:p>
            <a:r>
              <a:rPr lang="en-US" dirty="0"/>
              <a:t>Job Definition </a:t>
            </a:r>
            <a:r>
              <a:rPr lang="en-US" dirty="0" smtClean="0"/>
              <a:t>Format.</a:t>
            </a:r>
            <a:endParaRPr lang="en-US" dirty="0"/>
          </a:p>
          <a:p>
            <a:r>
              <a:rPr lang="en-US" dirty="0"/>
              <a:t>Digital Asset </a:t>
            </a:r>
            <a:r>
              <a:rPr lang="en-US" dirty="0" smtClean="0"/>
              <a:t>Management.</a:t>
            </a:r>
            <a:endParaRPr lang="en-US" dirty="0"/>
          </a:p>
          <a:p>
            <a:r>
              <a:rPr lang="en-US" dirty="0"/>
              <a:t>Web to </a:t>
            </a:r>
            <a:r>
              <a:rPr lang="en-US" dirty="0" smtClean="0"/>
              <a:t>Print.</a:t>
            </a:r>
            <a:endParaRPr lang="en-US" dirty="0"/>
          </a:p>
          <a:p>
            <a:r>
              <a:rPr lang="el-GR" dirty="0"/>
              <a:t>Δοκίμια (</a:t>
            </a:r>
            <a:r>
              <a:rPr lang="en-US" dirty="0"/>
              <a:t>Proofs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20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b="1" dirty="0" smtClean="0">
                <a:ea typeface="ＭＳ Ｐゴシック" pitchFamily="34" charset="-128"/>
              </a:rPr>
              <a:t>Συνεργασίες και λοιποί συμμετέχοντες στην παραγωγή των γραφικών τεχνών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dirty="0" smtClean="0">
                <a:ea typeface="ＭＳ Ｐゴシック" pitchFamily="34" charset="-128"/>
              </a:rPr>
              <a:t>Στον κλάδο των γραφικών τεχνών μετέχουν και άλλου είδους επιχειρήσεις καθώς και μεμονωμένα άτομα που προσφέρουν υπηρεσίες ενδεικτικά: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Διαφημιστικά γραφεία – επιχειρήσεις</a:t>
            </a:r>
            <a:r>
              <a:rPr lang="el-GR" altLang="el-GR" sz="2400" dirty="0">
                <a:ea typeface="ＭＳ Ｐゴシック" pitchFamily="34" charset="-128"/>
              </a:rPr>
              <a:t>.</a:t>
            </a:r>
            <a:endParaRPr lang="el-GR" altLang="el-GR" sz="2400" dirty="0" smtClean="0">
              <a:ea typeface="ＭＳ Ｐゴシック" pitchFamily="34" charset="-128"/>
            </a:endParaRPr>
          </a:p>
          <a:p>
            <a:r>
              <a:rPr lang="el-GR" altLang="el-GR" sz="2400" dirty="0" smtClean="0">
                <a:ea typeface="ＭＳ Ｐゴシック" pitchFamily="34" charset="-128"/>
              </a:rPr>
              <a:t>Φωτογράφοι</a:t>
            </a:r>
            <a:r>
              <a:rPr lang="el-GR" altLang="el-GR" sz="2400" dirty="0">
                <a:ea typeface="ＭＳ Ｐゴシック" pitchFamily="34" charset="-128"/>
              </a:rPr>
              <a:t>.</a:t>
            </a:r>
            <a:endParaRPr lang="el-GR" altLang="el-GR" sz="2400" dirty="0" smtClean="0">
              <a:ea typeface="ＭＳ Ｐゴシック" pitchFamily="34" charset="-128"/>
            </a:endParaRPr>
          </a:p>
          <a:p>
            <a:r>
              <a:rPr lang="el-GR" altLang="el-GR" sz="2400" dirty="0" smtClean="0">
                <a:ea typeface="ＭＳ Ｐゴシック" pitchFamily="34" charset="-128"/>
              </a:rPr>
              <a:t>Kατασκευαστικές επιχειρήσεις υλικών και εξοπλισμού Γραφικών Tεχνών.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Aντιπροσωπείες – προμηθευτές μηχανών, εξοπλισμού και υλικών. 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Bιομηχανίες χάρτου και χαρτονιού.</a:t>
            </a:r>
            <a:endParaRPr lang="el-GR" altLang="el-GR" sz="24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7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Πολίτης 2014. </a:t>
            </a:r>
            <a:r>
              <a:rPr lang="el-GR" sz="2000" dirty="0"/>
              <a:t>Αναστάσιος Πολίτης. </a:t>
            </a:r>
            <a:r>
              <a:rPr lang="el-GR" sz="2000"/>
              <a:t>«</a:t>
            </a:r>
            <a:r>
              <a:rPr lang="el-GR" sz="2000" smtClean="0"/>
              <a:t>Κοστολόγηση.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2:</a:t>
            </a:r>
            <a:r>
              <a:rPr lang="el-GR" sz="2000" dirty="0"/>
              <a:t> Δομή επιχειρήσεων </a:t>
            </a:r>
            <a:r>
              <a:rPr lang="el-GR" sz="2000" dirty="0" smtClean="0"/>
              <a:t>γραφικών </a:t>
            </a:r>
            <a:r>
              <a:rPr lang="el-GR" sz="2000" dirty="0"/>
              <a:t>τεχνών και χαρακτηριστικά σύγχρονων τεχνολογιών 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Τάσεις στην αγορά εκτύπωσης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Μειωμένα </a:t>
            </a:r>
            <a:r>
              <a:rPr lang="el-GR" dirty="0" smtClean="0"/>
              <a:t>τιράζ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Επαναλαμβανόμενες παραγγελίες εργασιών παραγωγής </a:t>
            </a:r>
            <a:r>
              <a:rPr lang="el-GR" dirty="0" smtClean="0"/>
              <a:t>εντύπων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Στοχευμένες αγορές (niche markets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Εξαιρετικά μικροί χρόνοι παράδοσης των </a:t>
            </a:r>
            <a:r>
              <a:rPr lang="el-GR" dirty="0" smtClean="0"/>
              <a:t>εργασιών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Αυξανόμενη τάση για άμεσες παραγγελίες </a:t>
            </a:r>
            <a:r>
              <a:rPr lang="el-GR" dirty="0" smtClean="0"/>
              <a:t>(</a:t>
            </a:r>
            <a:r>
              <a:rPr lang="el-GR" dirty="0"/>
              <a:t>just-in-time).</a:t>
            </a:r>
          </a:p>
          <a:p>
            <a:r>
              <a:rPr lang="el-GR" dirty="0"/>
              <a:t>Αυξημένες απαιτήσεις των πελατών λόγω των δυνατοτήτων των νέων τεχνολογιών </a:t>
            </a:r>
            <a:r>
              <a:rPr lang="el-GR" dirty="0" smtClean="0"/>
              <a:t>- </a:t>
            </a:r>
            <a:r>
              <a:rPr lang="el-GR" dirty="0"/>
              <a:t>(adding value to print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0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Τάσεις στην αγορά εκτύπωσης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Ανάδειξη των δυνατοτήτων της βιβλιοδεσίας των περατώσεων και των ειδικών εργασιών (επίστρωση βερνικιών, τοπικό βερνίκι, , πλαστικοποίηση, γκοφράρισμα, χρυσοτυπία,, ειδικές επεξεργασίες επιφανειών εκτύπωσης κλπ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Ανάδειξη των δυνατοτήτων της ψηφιακής εκτύπωσης -  εξατομικευμένη εκτύπωση, εκτύπωση μεταβλητών δεδομένων, τεχνολογίες PoD – Print on Demand, </a:t>
            </a:r>
            <a:r>
              <a:rPr lang="el-GR" dirty="0" smtClean="0"/>
              <a:t>BoD </a:t>
            </a:r>
            <a:r>
              <a:rPr lang="el-GR" dirty="0"/>
              <a:t>- </a:t>
            </a:r>
            <a:r>
              <a:rPr lang="el-GR" dirty="0" smtClean="0"/>
              <a:t>Book </a:t>
            </a:r>
            <a:r>
              <a:rPr lang="el-GR" dirty="0"/>
              <a:t>on </a:t>
            </a:r>
            <a:r>
              <a:rPr lang="el-GR" dirty="0" smtClean="0"/>
              <a:t>Demand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9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παραγωγής γραφικών τεχνών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Συστήματα </a:t>
            </a:r>
            <a:r>
              <a:rPr lang="el-GR" dirty="0"/>
              <a:t>παραγωγής τα οποία εκτελούν μία ή περισσότερες εργασίες, π.χ.</a:t>
            </a:r>
          </a:p>
          <a:p>
            <a:pPr lvl="1"/>
            <a:r>
              <a:rPr lang="el-GR" dirty="0"/>
              <a:t>λογισμικό επεξεργασίας εικόνας,</a:t>
            </a:r>
          </a:p>
          <a:p>
            <a:pPr lvl="1"/>
            <a:r>
              <a:rPr lang="el-GR" dirty="0"/>
              <a:t>εκτυπωτική μηχανή, </a:t>
            </a:r>
          </a:p>
          <a:p>
            <a:pPr lvl="1"/>
            <a:r>
              <a:rPr lang="el-GR" dirty="0"/>
              <a:t>διπλωτική μηχανή. </a:t>
            </a:r>
          </a:p>
          <a:p>
            <a:r>
              <a:rPr lang="el-GR" dirty="0"/>
              <a:t>Συστήματα τα οποία ελέγχουν και κατευθύνουν τα συστήματα παραγωγής, π.χ.</a:t>
            </a:r>
          </a:p>
          <a:p>
            <a:pPr lvl="1"/>
            <a:r>
              <a:rPr lang="el-GR" dirty="0"/>
              <a:t>Συστήματα Διαχείρισης Πληροφοριών (Management Information Systems – MIS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/>
              <a:t>Συστήματα ποιοτικού </a:t>
            </a:r>
            <a:r>
              <a:rPr lang="el-GR" dirty="0" smtClean="0"/>
              <a:t>ελέγχου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9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>
                <a:ea typeface="ＭＳ Ｐゴシック" pitchFamily="34" charset="-128"/>
              </a:rPr>
              <a:t>Οι Γραφικές Τέχνες σήμερα </a:t>
            </a:r>
            <a:r>
              <a:rPr lang="en-US" altLang="el-GR" sz="3000" b="0" dirty="0" smtClean="0">
                <a:ea typeface="ＭＳ Ｐゴシック" pitchFamily="34" charset="-128"/>
              </a:rPr>
              <a:t>1/3</a:t>
            </a:r>
            <a:endParaRPr lang="el-GR" altLang="el-GR" sz="3000" b="0" dirty="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marL="893763">
              <a:buFont typeface="Wingdings" panose="05000000000000000000" pitchFamily="2" charset="2"/>
              <a:buChar char="ü"/>
            </a:pPr>
            <a:r>
              <a:rPr lang="el-GR" altLang="el-GR" sz="2600" dirty="0" smtClean="0">
                <a:ea typeface="ＭＳ Ｐゴシック" pitchFamily="34" charset="-128"/>
              </a:rPr>
              <a:t>Το σύνολο των σχεδιαστικών, διοικητικών, διαχειριστικών, τεχνολογικών, παραγωγικών και επιχειρηματικών διαδικασιών σε όλο το φάσμα των διαδικασιών παραγωγής κάθε είδους εντύπων</a:t>
            </a:r>
            <a:r>
              <a:rPr lang="en-US" altLang="el-GR" sz="2600" dirty="0" smtClean="0">
                <a:ea typeface="ＭＳ Ｐゴシック" pitchFamily="34" charset="-128"/>
              </a:rPr>
              <a:t>.</a:t>
            </a:r>
            <a:endParaRPr lang="el-GR" altLang="el-GR" sz="26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53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ea typeface="ＭＳ Ｐゴシック" pitchFamily="34" charset="-128"/>
              </a:rPr>
              <a:t>Οι Γραφικές Τέχνες σήμερα </a:t>
            </a:r>
            <a:r>
              <a:rPr lang="en-US" altLang="el-GR" sz="3000" b="0" dirty="0" smtClean="0">
                <a:ea typeface="ＭＳ Ｐゴシック" pitchFamily="34" charset="-128"/>
              </a:rPr>
              <a:t>2/3</a:t>
            </a:r>
            <a:endParaRPr lang="el-GR" altLang="el-GR" sz="3600" b="1" dirty="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Παραδοσιακά ένας από </a:t>
            </a:r>
            <a:r>
              <a:rPr lang="el-GR" dirty="0"/>
              <a:t>τους πιο </a:t>
            </a:r>
            <a:r>
              <a:rPr lang="el-GR" dirty="0" smtClean="0"/>
              <a:t>βασικούς </a:t>
            </a:r>
            <a:r>
              <a:rPr lang="el-GR" dirty="0"/>
              <a:t>του </a:t>
            </a:r>
            <a:r>
              <a:rPr lang="el-GR" dirty="0" smtClean="0"/>
              <a:t>δευτερογενούς τομέα </a:t>
            </a:r>
            <a:r>
              <a:rPr lang="el-GR" dirty="0"/>
              <a:t>και της </a:t>
            </a:r>
            <a:r>
              <a:rPr lang="el-GR" dirty="0" smtClean="0"/>
              <a:t>μεταποίησης.</a:t>
            </a:r>
            <a:endParaRPr lang="el-GR" dirty="0"/>
          </a:p>
          <a:p>
            <a:r>
              <a:rPr lang="el-GR" dirty="0" smtClean="0"/>
              <a:t>Μικρού μεγέθους αλλά ιδιαιτέρα σημαντικός </a:t>
            </a:r>
            <a:r>
              <a:rPr lang="el-GR" dirty="0"/>
              <a:t>στο </a:t>
            </a:r>
            <a:r>
              <a:rPr lang="el-GR" dirty="0" smtClean="0"/>
              <a:t>ευρύτερο πεδίο </a:t>
            </a:r>
            <a:r>
              <a:rPr lang="el-GR" dirty="0"/>
              <a:t>της </a:t>
            </a:r>
            <a:r>
              <a:rPr lang="el-GR" dirty="0" smtClean="0"/>
              <a:t>επικοινωνίας, </a:t>
            </a:r>
            <a:r>
              <a:rPr lang="el-GR" dirty="0"/>
              <a:t>της </a:t>
            </a:r>
            <a:r>
              <a:rPr lang="el-GR" dirty="0" smtClean="0"/>
              <a:t>διαφήμισης </a:t>
            </a:r>
            <a:r>
              <a:rPr lang="el-GR" dirty="0"/>
              <a:t>της </a:t>
            </a:r>
            <a:r>
              <a:rPr lang="el-GR" dirty="0" smtClean="0"/>
              <a:t>ενημέρωσης </a:t>
            </a:r>
            <a:r>
              <a:rPr lang="el-GR" dirty="0"/>
              <a:t>και της </a:t>
            </a:r>
            <a:r>
              <a:rPr lang="el-GR" dirty="0" smtClean="0"/>
              <a:t>πληροφόρησης.</a:t>
            </a:r>
            <a:endParaRPr lang="el-GR" dirty="0"/>
          </a:p>
          <a:p>
            <a:r>
              <a:rPr lang="el-GR" dirty="0" smtClean="0"/>
              <a:t>Περιλαμβάνει ένα σημαντικό αριθμό επιχειρήσεων </a:t>
            </a:r>
            <a:r>
              <a:rPr lang="el-GR" dirty="0"/>
              <a:t>που </a:t>
            </a:r>
            <a:r>
              <a:rPr lang="el-GR" dirty="0" smtClean="0"/>
              <a:t>καλύπτουν μεγάλο φάσμα εργασιών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4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ea typeface="ＭＳ Ｐゴシック" pitchFamily="34" charset="-128"/>
              </a:rPr>
              <a:t>Οι Γραφικές Τέχνες σήμερα </a:t>
            </a:r>
            <a:r>
              <a:rPr lang="en-US" altLang="el-GR" sz="3000" b="0" dirty="0" smtClean="0">
                <a:ea typeface="ＭＳ Ｐゴシック" pitchFamily="34" charset="-128"/>
              </a:rPr>
              <a:t>3/3</a:t>
            </a:r>
            <a:endParaRPr lang="el-GR" altLang="el-GR" sz="3600" b="1" dirty="0" smtClean="0">
              <a:solidFill>
                <a:srgbClr val="800000"/>
              </a:solidFill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>
                <a:ea typeface="ＭＳ Ｐゴシック" pitchFamily="34" charset="-128"/>
              </a:rPr>
              <a:t>Οι Γραφικές Τέχνες αποτελούν πλέον μέρος του ευρύτερου τομέα της διαχείρισης και επεξεργασίας της πληροφορίας και της βιομηχανίας της επικοινωνίας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Περιλαμβάνουν την επεξεργασία εντύπων και ηλεκτρονικών μέσων της οπτικής επικοινωνίας</a:t>
            </a:r>
          </a:p>
          <a:p>
            <a:r>
              <a:rPr lang="el-GR" altLang="el-GR" sz="2400" dirty="0" smtClean="0">
                <a:ea typeface="ＭＳ Ｐゴシック" pitchFamily="34" charset="-128"/>
              </a:rPr>
              <a:t>Οι γραφικές τέχνες αποτελούν πλέον ένα κλάδο προσφοράς υπηρεσιών και παραγωγής σύνθετων προϊόντων στην οπτική επικοινωνία.</a:t>
            </a:r>
            <a:endParaRPr lang="el-GR" altLang="el-GR" sz="2400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45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376264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200" dirty="0"/>
              <a:t>Η συσκευασία είναι ο πιο σημαντικός τομέας όπου απευθύνονται οι γραφικές τέχνες </a:t>
            </a:r>
            <a:br>
              <a:rPr lang="el-GR" sz="3200" dirty="0"/>
            </a:br>
            <a:r>
              <a:rPr lang="el-GR" sz="2800" b="0" dirty="0"/>
              <a:t>(περί το 55% των εκτυπώσεων παγκοσμίως)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9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63</TotalTime>
  <Words>1533</Words>
  <Application>Microsoft Office PowerPoint</Application>
  <PresentationFormat>Προβολή στην οθόνη (4:3)</PresentationFormat>
  <Paragraphs>206</Paragraphs>
  <Slides>27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template</vt:lpstr>
      <vt:lpstr>OC_template_updated</vt:lpstr>
      <vt:lpstr>Κοστολόγηση</vt:lpstr>
      <vt:lpstr>Περιεχόμενα παρουσίασης</vt:lpstr>
      <vt:lpstr>Τάσεις στην αγορά εκτύπωσης 1/2</vt:lpstr>
      <vt:lpstr>Τάσεις στην αγορά εκτύπωσης 2/2</vt:lpstr>
      <vt:lpstr>Συστήματα παραγωγής γραφικών τεχνών</vt:lpstr>
      <vt:lpstr>Οι Γραφικές Τέχνες σήμερα 1/3</vt:lpstr>
      <vt:lpstr>Οι Γραφικές Τέχνες σήμερα 2/3</vt:lpstr>
      <vt:lpstr>Οι Γραφικές Τέχνες σήμερα 3/3</vt:lpstr>
      <vt:lpstr>Η συσκευασία είναι ο πιο σημαντικός τομέας όπου απευθύνονται οι γραφικές τέχνες  (περί το 55% των εκτυπώσεων παγκοσμίως)</vt:lpstr>
      <vt:lpstr>Οι επιμέρους τομείς των επεξεργασιών γραφικών τεχνών 1/5</vt:lpstr>
      <vt:lpstr>Οι επιμέρους τομείς των επεξεργασιών γραφικών τεχνών 2/5</vt:lpstr>
      <vt:lpstr>Οι επιμέρους τομείς των επεξεργασιών γραφικών τεχνών 3/5</vt:lpstr>
      <vt:lpstr>Οι επιμέρους τομείς των επεξεργασιών γραφικών τεχνών 4/5</vt:lpstr>
      <vt:lpstr>Οι επιμέρους τομείς των επεξεργασιών γραφικών τεχνών 5/5</vt:lpstr>
      <vt:lpstr>Τα είδη των εντύπων 1/2</vt:lpstr>
      <vt:lpstr>Τα είδη των εντύπων 2/2</vt:lpstr>
      <vt:lpstr>Συγκρότηση των επιχειρήσεων  Γραφικών Tεχνών</vt:lpstr>
      <vt:lpstr>Κατανομή των επιχειρήσεων του κλάδου 1/2</vt:lpstr>
      <vt:lpstr>Κατανομή των επιχειρήσεων του κλάδου 2/2</vt:lpstr>
      <vt:lpstr>Συνεργασίες και λοιποί συμμετέχοντες στην παραγωγή των γραφικών τεχνών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Κοστολόγηση έντυπου και μέσων οπτικής επικοινωνίας</dc:title>
  <dc:creator>opencourses@teiath.gr</dc:creator>
  <cp:lastModifiedBy>fkaram2</cp:lastModifiedBy>
  <cp:revision>10</cp:revision>
  <dcterms:created xsi:type="dcterms:W3CDTF">2015-05-29T12:30:33Z</dcterms:created>
  <dcterms:modified xsi:type="dcterms:W3CDTF">2015-12-14T12:49:34Z</dcterms:modified>
</cp:coreProperties>
</file>