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71" r:id="rId4"/>
    <p:sldId id="272" r:id="rId5"/>
    <p:sldId id="273" r:id="rId6"/>
    <p:sldId id="290" r:id="rId7"/>
    <p:sldId id="274" r:id="rId8"/>
    <p:sldId id="291" r:id="rId9"/>
    <p:sldId id="275" r:id="rId10"/>
    <p:sldId id="276" r:id="rId11"/>
    <p:sldId id="292" r:id="rId12"/>
    <p:sldId id="293" r:id="rId13"/>
    <p:sldId id="277" r:id="rId14"/>
    <p:sldId id="278" r:id="rId15"/>
    <p:sldId id="279" r:id="rId16"/>
    <p:sldId id="257" r:id="rId17"/>
    <p:sldId id="262" r:id="rId18"/>
    <p:sldId id="264" r:id="rId19"/>
    <p:sldId id="269" r:id="rId20"/>
    <p:sldId id="270"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94E"/>
    <a:srgbClr val="503649"/>
    <a:srgbClr val="432D3D"/>
    <a:srgbClr val="004A82"/>
    <a:srgbClr val="6E1038"/>
    <a:srgbClr val="650F34"/>
    <a:srgbClr val="620A2C"/>
    <a:srgbClr val="570D2D"/>
    <a:srgbClr val="5B0D2E"/>
    <a:srgbClr val="5E0E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2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12/8/2002</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12/8/2002</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gradFill flip="none" rotWithShape="1">
            <a:gsLst>
              <a:gs pos="0">
                <a:srgbClr val="55394E">
                  <a:shade val="30000"/>
                  <a:satMod val="115000"/>
                </a:srgbClr>
              </a:gs>
              <a:gs pos="50000">
                <a:srgbClr val="55394E">
                  <a:shade val="67500"/>
                  <a:satMod val="115000"/>
                </a:srgbClr>
              </a:gs>
              <a:gs pos="100000">
                <a:srgbClr val="55394E">
                  <a:shade val="100000"/>
                  <a:satMod val="115000"/>
                </a:srgbClr>
              </a:gs>
            </a:gsLst>
            <a:lin ang="2700000" scaled="1"/>
            <a:tileRect/>
          </a:gra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xmlns=""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l.wikipedia.org/wiki/%CE%9C%CF%80%CE%B1%CF%81%CE%BF%CF%8D%CF%87_%CE%A3%CF%80%CE%B9%CE%BD%CF%8C%CE%B6%CE%B1" TargetMode="External"/><Relationship Id="rId1" Type="http://schemas.openxmlformats.org/officeDocument/2006/relationships/slideLayout" Target="../slideLayouts/slideLayout2.xml"/><Relationship Id="rId6" Type="http://schemas.openxmlformats.org/officeDocument/2006/relationships/hyperlink" Target="http://commons.wikimedia.org/w/index.php?title=User:Palosirkka&amp;action=edit&amp;redlink=1" TargetMode="External"/><Relationship Id="rId5" Type="http://schemas.openxmlformats.org/officeDocument/2006/relationships/hyperlink" Target="https://commons.wikimedia.org/w/index.php?title=User:Triggerhippie4&amp;action=edit&amp;redlink=1" TargetMode="External"/><Relationship Id="rId4" Type="http://schemas.openxmlformats.org/officeDocument/2006/relationships/hyperlink" Target="https://commons.wikimedia.org/wiki/File:Spinoza.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Spinoza_Ethica.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ommons.wikimedia.org/w/index.php?title=User:Palosirkka&amp;action=edit&amp;redlink=1" TargetMode="External"/><Relationship Id="rId4" Type="http://schemas.openxmlformats.org/officeDocument/2006/relationships/hyperlink" Target="https://commons.wikimedia.org/wiki/User:Tomist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l.wikipedia.org/wiki/%CE%9D%CF%84%CE%AD%CE%B9%CE%B2%CE%B9%CE%BD%CF%84_%CE%A7%CE%B9%CE%BF%CF%85%CE%BC" TargetMode="External"/><Relationship Id="rId1" Type="http://schemas.openxmlformats.org/officeDocument/2006/relationships/slideLayout" Target="../slideLayouts/slideLayout2.xml"/><Relationship Id="rId6" Type="http://schemas.openxmlformats.org/officeDocument/2006/relationships/hyperlink" Target="http://commons.wikimedia.org/w/index.php?title=User:Palosirkka&amp;action=edit&amp;redlink=1" TargetMode="External"/><Relationship Id="rId5" Type="http://schemas.openxmlformats.org/officeDocument/2006/relationships/hyperlink" Target="https://commons.wikimedia.org/w/index.php?title=User:Huerlisi&amp;action=edit&amp;redlink=1" TargetMode="External"/><Relationship Id="rId4" Type="http://schemas.openxmlformats.org/officeDocument/2006/relationships/hyperlink" Target="https://commons.wikimedia.org/wiki/File:David_Hume.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l.wikipedia.org/wiki/%CE%A0%CE%BB%CE%AC%CF%84%CF%89%CE%BD" TargetMode="External"/><Relationship Id="rId1" Type="http://schemas.openxmlformats.org/officeDocument/2006/relationships/slideLayout" Target="../slideLayouts/slideLayout2.xml"/><Relationship Id="rId6" Type="http://schemas.openxmlformats.org/officeDocument/2006/relationships/hyperlink" Target="https://creativecommons.org/licenses/by/2.5/deed.en" TargetMode="External"/><Relationship Id="rId5" Type="http://schemas.openxmlformats.org/officeDocument/2006/relationships/hyperlink" Target="https://commons.wikimedia.org/wiki/User:Jastrow" TargetMode="External"/><Relationship Id="rId4" Type="http://schemas.openxmlformats.org/officeDocument/2006/relationships/hyperlink" Target="https://commons.wikimedia.org/wiki/File:Plato_Silanion_Musei_Capitolini_MC1377.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Δεοντολογία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1</a:t>
            </a:r>
            <a:r>
              <a:rPr lang="el-GR" sz="2600" dirty="0" smtClean="0"/>
              <a:t>:</a:t>
            </a:r>
            <a:r>
              <a:rPr lang="en-US" sz="2600" dirty="0" smtClean="0"/>
              <a:t> </a:t>
            </a:r>
            <a:r>
              <a:rPr lang="el-GR" sz="2600" dirty="0" smtClean="0"/>
              <a:t>Περί ηθικής</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ηθική κατά Πλάτωνα </a:t>
            </a:r>
            <a:r>
              <a:rPr lang="el-GR" sz="3000" b="0" dirty="0" smtClean="0"/>
              <a:t>3/4</a:t>
            </a:r>
            <a:endParaRPr lang="el-GR" dirty="0"/>
          </a:p>
        </p:txBody>
      </p:sp>
      <p:sp>
        <p:nvSpPr>
          <p:cNvPr id="3" name="Θέση περιεχομένου 2"/>
          <p:cNvSpPr>
            <a:spLocks noGrp="1"/>
          </p:cNvSpPr>
          <p:nvPr>
            <p:ph idx="1"/>
          </p:nvPr>
        </p:nvSpPr>
        <p:spPr/>
        <p:txBody>
          <a:bodyPr>
            <a:normAutofit/>
          </a:bodyPr>
          <a:lstStyle/>
          <a:p>
            <a:r>
              <a:rPr lang="el-GR" dirty="0"/>
              <a:t>Η ψυχή, η αρχή της ζωής κατά τον Πλάτωνα, έχει τρία επίπεδα ή μέρη - επιθυμία, θέληση και σκέψη. Κάθε μέρος έχει τη δική του αρετή - μετριοπάθεια, θάρρος και φρόνηση. Σ' αυτά πρέπει να προστεθεί η ευλάβεια και η δικαιοσύνη - η </a:t>
            </a:r>
            <a:r>
              <a:rPr lang="el-GR" dirty="0" smtClean="0"/>
              <a:t>εκπλήρωση </a:t>
            </a:r>
            <a:r>
              <a:rPr lang="el-GR" dirty="0"/>
              <a:t>των υποχρεώσεων προς τους γονείς και τους θε­ούς. Η δικαιοσύνη μπορεί να καθοριστεί ως η συνεργασία των μερών σ' ένα σύνολο, των στοιχείων σ' έναν χαρακτήρα ή του λαού σε μια πολιτεία (με το κάθε μέρος να εκπληρώνει σωστά την λειτουργία που του αρμόζει). Το καλό δεν είναι μόνο λόγος ή μόνο απόλαυση αλλά το μίγμα σε αναλογία και μέτρο, το οποίο δημιουργεί τη Ζωή του Λόγου.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xmlns="" val="401103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ηθική κατά Πλάτωνα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Η αντίληψή του περί του Καλού είναι αποκάλυψη αισθητικής συγκίνησης και ασκητικής ευλάβειας. Η φιλοσοφία και η θρησκεία ενώθηκαν μέσα του και η ηθική και η αισθητική συγχωνεύτηκαν.</a:t>
            </a:r>
          </a:p>
          <a:p>
            <a:r>
              <a:rPr lang="el-GR" dirty="0"/>
              <a:t>Κατά τον Πλάτωνα, το κάλλος όπως και η αρετή έγκειται στην συμμετρία και στην τάξη.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xmlns="" val="260678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ηθική </a:t>
            </a:r>
            <a:r>
              <a:rPr lang="el-GR" dirty="0" smtClean="0"/>
              <a:t>σήμερα </a:t>
            </a:r>
            <a:r>
              <a:rPr lang="el-GR" sz="3000" b="0" dirty="0" smtClean="0"/>
              <a:t>1/3</a:t>
            </a:r>
            <a:endParaRPr lang="el-GR" sz="3000" b="0" dirty="0"/>
          </a:p>
        </p:txBody>
      </p:sp>
      <p:sp>
        <p:nvSpPr>
          <p:cNvPr id="3" name="Θέση περιεχομένου 2"/>
          <p:cNvSpPr>
            <a:spLocks noGrp="1"/>
          </p:cNvSpPr>
          <p:nvPr>
            <p:ph idx="1"/>
          </p:nvPr>
        </p:nvSpPr>
        <p:spPr>
          <a:xfrm>
            <a:off x="395536" y="1412776"/>
            <a:ext cx="8496944" cy="5328592"/>
          </a:xfrm>
        </p:spPr>
        <p:txBody>
          <a:bodyPr>
            <a:normAutofit/>
          </a:bodyPr>
          <a:lstStyle/>
          <a:p>
            <a:r>
              <a:rPr lang="el-GR" sz="2200" dirty="0"/>
              <a:t>Η ηθική ως επιστήμη καθορίζεται από το σύνολο των ηθι­κών χαρακτηριστικών σε συνεργασία με άλλες γνωστικές </a:t>
            </a:r>
            <a:r>
              <a:rPr lang="el-GR" sz="2200" dirty="0" smtClean="0"/>
              <a:t>δραστηριότητες</a:t>
            </a:r>
            <a:r>
              <a:rPr lang="el-GR" sz="2200" dirty="0"/>
              <a:t>.</a:t>
            </a:r>
          </a:p>
          <a:p>
            <a:r>
              <a:rPr lang="el-GR" sz="2200" dirty="0"/>
              <a:t>Οι ηθικές θεωρίες χαρακτηρίζουν τις πράξεις ως ηθικές.</a:t>
            </a:r>
          </a:p>
          <a:p>
            <a:r>
              <a:rPr lang="el-GR" sz="2200" dirty="0"/>
              <a:t>Όροι όπως «αγαθό», «δικαίωμα», «ωφελιμότητα», «το δέ­ον», «ειλικρίνεια», «αυτονομία», «ενέργεια», δηλώνουν:</a:t>
            </a:r>
          </a:p>
          <a:p>
            <a:pPr lvl="1"/>
            <a:r>
              <a:rPr lang="el-GR" sz="2200" dirty="0"/>
              <a:t>Τα κριτήρια και τις προϋποθέσεις τις οποίες οφείλει να </a:t>
            </a:r>
            <a:r>
              <a:rPr lang="el-GR" sz="2200" dirty="0" smtClean="0"/>
              <a:t>ικανοποιεί </a:t>
            </a:r>
            <a:r>
              <a:rPr lang="el-GR" sz="2200" dirty="0"/>
              <a:t>μια πράξη, ώστε να χαρακτηρισθεί ηθικά ορθή.</a:t>
            </a:r>
          </a:p>
          <a:p>
            <a:pPr lvl="1"/>
            <a:r>
              <a:rPr lang="el-GR" sz="2200" dirty="0"/>
              <a:t>Την αξιολόγηση και </a:t>
            </a:r>
            <a:r>
              <a:rPr lang="el-GR" sz="2200" dirty="0" err="1"/>
              <a:t>αξιοδότηση</a:t>
            </a:r>
            <a:r>
              <a:rPr lang="el-GR" sz="2200" dirty="0"/>
              <a:t> μιας πράξης.</a:t>
            </a:r>
          </a:p>
          <a:p>
            <a:pPr lvl="1"/>
            <a:r>
              <a:rPr lang="el-GR" sz="2200" dirty="0"/>
              <a:t>Εννοιολογικό πυρήνα των ηθικών κανόνων οι οποίοι καθο­ρίζουν το πρακτέο.</a:t>
            </a:r>
          </a:p>
          <a:p>
            <a:pPr lvl="1"/>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xmlns="" val="3959576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ηθική σήμερα </a:t>
            </a:r>
            <a:r>
              <a:rPr lang="el-GR" sz="3000" b="0" dirty="0" smtClean="0"/>
              <a:t>2/3</a:t>
            </a:r>
            <a:endParaRPr lang="el-GR" dirty="0"/>
          </a:p>
        </p:txBody>
      </p:sp>
      <p:sp>
        <p:nvSpPr>
          <p:cNvPr id="3" name="Θέση περιεχομένου 2"/>
          <p:cNvSpPr>
            <a:spLocks noGrp="1"/>
          </p:cNvSpPr>
          <p:nvPr>
            <p:ph idx="1"/>
          </p:nvPr>
        </p:nvSpPr>
        <p:spPr/>
        <p:txBody>
          <a:bodyPr/>
          <a:lstStyle/>
          <a:p>
            <a:r>
              <a:rPr lang="el-GR" dirty="0"/>
              <a:t>Ηθικώς μία πράξη θεωρείται ορθή όταν αυξάνει το όφελος κάποιου ατόμου ή ομάδος, όταν δεν παραβιάζει κάποιο </a:t>
            </a:r>
            <a:r>
              <a:rPr lang="el-GR" dirty="0" smtClean="0"/>
              <a:t>δικαίωμα</a:t>
            </a:r>
            <a:r>
              <a:rPr lang="el-GR" dirty="0"/>
              <a:t>, όταν προσφέρει αγαθά, όταν ενέχει ευεργεσία.</a:t>
            </a:r>
          </a:p>
          <a:p>
            <a:r>
              <a:rPr lang="el-GR" dirty="0"/>
              <a:t>Σε κάθε περίπτωση οι ανθρώπινες σχέσεις είναι διαφορε­τικές, διαφοροποιούν την υπό κρίσιν συνθήκη, μεταβάλλουν πιθανές αντιμετωπίσεις.</a:t>
            </a:r>
          </a:p>
          <a:p>
            <a:r>
              <a:rPr lang="el-GR" dirty="0"/>
              <a:t>Δεν υπάρχει γενίκευση τρόπου διαχείρισης μιας </a:t>
            </a:r>
            <a:r>
              <a:rPr lang="el-GR" dirty="0" smtClean="0"/>
              <a:t>προβληματικής </a:t>
            </a:r>
            <a:r>
              <a:rPr lang="el-GR" dirty="0"/>
              <a:t>κατάστασης. Η διαχείριση αυτή πρέπει να </a:t>
            </a:r>
            <a:r>
              <a:rPr lang="el-GR" dirty="0" smtClean="0"/>
              <a:t>συντελεσθεί </a:t>
            </a:r>
            <a:r>
              <a:rPr lang="el-GR" dirty="0"/>
              <a:t>σε συγκεκριμένες συντεταγμένες.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xmlns="" val="2154633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ηθική σήμερα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normAutofit/>
          </a:bodyPr>
          <a:lstStyle/>
          <a:p>
            <a:r>
              <a:rPr lang="el-GR" b="1" dirty="0"/>
              <a:t>Δικαίωμα </a:t>
            </a:r>
            <a:r>
              <a:rPr lang="el-GR" dirty="0"/>
              <a:t>στην ηθική είναι το σύγχρονο ιδίωμα των λεγο­μένων παλαιότερα «φυσικών δικαιωμάτων», των δικαιωμά­των δηλαδή που αρμόζουν στην ανθρώπινη φύση, «συνοδεύ­ουν την ανθρώπινη φύση», δόθηκαν από τη φύση στον άν­θρωπο, απορρέουν από φυσικό νόμο ή αποτελούν θεία δω­ρεά.</a:t>
            </a:r>
          </a:p>
          <a:p>
            <a:r>
              <a:rPr lang="el-GR" dirty="0"/>
              <a:t>Ο </a:t>
            </a:r>
            <a:r>
              <a:rPr lang="en-US" dirty="0" err="1"/>
              <a:t>Gewirth</a:t>
            </a:r>
            <a:r>
              <a:rPr lang="en-US" dirty="0"/>
              <a:t> </a:t>
            </a:r>
            <a:r>
              <a:rPr lang="el-GR" dirty="0"/>
              <a:t>δίνει τον ακόλουθο ορισμό για το δικαίωμα: </a:t>
            </a:r>
            <a:r>
              <a:rPr lang="el-GR" i="1" dirty="0"/>
              <a:t>«Αν­θρώπινα δικαιώματα είναι ένα είδος ηθικών δικαιωμάτων, εί­ναι ηθικά δικαιώματα που έχουν όλοι οι άνθρωποι επειδή απλά είναι άνθρωποι</a:t>
            </a:r>
            <a:r>
              <a:rPr lang="el-GR" i="1" dirty="0" smtClean="0"/>
              <a:t>».</a:t>
            </a:r>
            <a:endParaRPr lang="el-GR" i="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xmlns="" val="291814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«Δεοντολογία Επαγγέλματος. </a:t>
            </a:r>
            <a:r>
              <a:rPr lang="el-GR" sz="2000" dirty="0" smtClean="0"/>
              <a:t>Ενότητα 1</a:t>
            </a:r>
            <a:r>
              <a:rPr lang="en-US" sz="2000" dirty="0" smtClean="0"/>
              <a:t>:</a:t>
            </a:r>
            <a:r>
              <a:rPr lang="el-GR" sz="2000" dirty="0" smtClean="0"/>
              <a:t> Περί ηθικής».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xmlns="" val="118090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262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Ηθική </a:t>
            </a:r>
            <a:r>
              <a:rPr lang="el-GR" sz="3000" b="0" dirty="0" smtClean="0"/>
              <a:t>1/2</a:t>
            </a:r>
            <a:r>
              <a:rPr lang="el-GR" dirty="0" smtClean="0"/>
              <a:t> </a:t>
            </a:r>
            <a:endParaRPr lang="el-GR" dirty="0"/>
          </a:p>
        </p:txBody>
      </p:sp>
      <p:sp>
        <p:nvSpPr>
          <p:cNvPr id="3" name="Θέση περιεχομένου 2"/>
          <p:cNvSpPr>
            <a:spLocks noGrp="1"/>
          </p:cNvSpPr>
          <p:nvPr>
            <p:ph idx="1"/>
          </p:nvPr>
        </p:nvSpPr>
        <p:spPr/>
        <p:txBody>
          <a:bodyPr>
            <a:noAutofit/>
          </a:bodyPr>
          <a:lstStyle/>
          <a:p>
            <a:pPr lvl="0"/>
            <a:r>
              <a:rPr lang="el-GR" dirty="0"/>
              <a:t>Κλάδος της Φιλοσοφίας που ασχολείται με τις αξίες που σχετίζονται με την ανθρώπινη συμπεριφορά όσον αφορά στην ορθότητα ή ακαταλληλότητα των πράξεων, στην αγαθότητα ή μη κινήτρων και σκοπών.</a:t>
            </a:r>
          </a:p>
          <a:p>
            <a:pPr lvl="0"/>
            <a:r>
              <a:rPr lang="el-GR" dirty="0"/>
              <a:t>Το επιστημονικό φιλοσοφικό σύστημα στο οποίο εξετάζο­νται οι ανθρώπινες πράξεις.</a:t>
            </a:r>
          </a:p>
          <a:p>
            <a:pPr lvl="0"/>
            <a:r>
              <a:rPr lang="el-GR" dirty="0"/>
              <a:t>Κάθε διδασκαλία θρησκείας, ιδεολογίας κ.λπ., η οποία κα­θορίζει συνήθως με τη μορφή δόγματος τι είναι καλό και τι κακό, τι επιτρέπεται και τι απαγορεύεται, τι είναι θεμιτό και τι ανεπίτρεπτο (χριστιανική, βουδιστική κ.λπ</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247400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Ηθική </a:t>
            </a:r>
            <a:r>
              <a:rPr lang="el-GR" sz="3000" b="0" dirty="0"/>
              <a:t>2</a:t>
            </a:r>
            <a:r>
              <a:rPr lang="el-GR" sz="3000" b="0" dirty="0" smtClean="0"/>
              <a:t>/2</a:t>
            </a:r>
            <a:r>
              <a:rPr lang="el-GR" dirty="0" smtClean="0"/>
              <a:t> </a:t>
            </a:r>
            <a:endParaRPr lang="el-GR" dirty="0"/>
          </a:p>
        </p:txBody>
      </p:sp>
      <p:sp>
        <p:nvSpPr>
          <p:cNvPr id="3" name="Θέση περιεχομένου 2"/>
          <p:cNvSpPr>
            <a:spLocks noGrp="1"/>
          </p:cNvSpPr>
          <p:nvPr>
            <p:ph idx="1"/>
          </p:nvPr>
        </p:nvSpPr>
        <p:spPr/>
        <p:txBody>
          <a:bodyPr>
            <a:noAutofit/>
          </a:bodyPr>
          <a:lstStyle/>
          <a:p>
            <a:pPr lvl="0"/>
            <a:r>
              <a:rPr lang="el-GR" dirty="0" smtClean="0"/>
              <a:t>Το </a:t>
            </a:r>
            <a:r>
              <a:rPr lang="el-GR" dirty="0"/>
              <a:t>σύστημα κανόνων συμπεριφοράς που χαρακτηρίζει μία εποχή, κοινωνική ομάδα, κ.λπ. (κώδικας τιμής).</a:t>
            </a:r>
          </a:p>
          <a:p>
            <a:pPr lvl="0"/>
            <a:r>
              <a:rPr lang="el-GR" dirty="0"/>
              <a:t>Το σύνολο των αρχών και των αξιών που έχει διαμορφώσει και τηρεί ένα άτομο στην καθημερινή ζωή.</a:t>
            </a:r>
          </a:p>
          <a:p>
            <a:pPr lvl="0"/>
            <a:r>
              <a:rPr lang="el-GR" dirty="0"/>
              <a:t>Η καλή συμπεριφορά, η ενάρετη διαγωγή, η χρηστότητα των ηθών.</a:t>
            </a:r>
          </a:p>
          <a:p>
            <a:pPr lvl="0"/>
            <a:r>
              <a:rPr lang="el-GR" dirty="0"/>
              <a:t>Η ποιότητα του χαρακτήρα, το ποιόν του ανθρώπου με βά­ση τα κίνητρα, τις πράξεις και τις πεποιθήσεις του ατόμου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xmlns="" val="257791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ηθική κατά τον </a:t>
            </a:r>
            <a:r>
              <a:rPr lang="el-GR" dirty="0" err="1"/>
              <a:t>Benedictus</a:t>
            </a:r>
            <a:r>
              <a:rPr lang="el-GR" dirty="0"/>
              <a:t> de </a:t>
            </a:r>
            <a:r>
              <a:rPr lang="el-GR" dirty="0" err="1" smtClean="0"/>
              <a:t>Spinoza</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3491880" y="1412776"/>
            <a:ext cx="5616624" cy="5445224"/>
          </a:xfrm>
        </p:spPr>
        <p:txBody>
          <a:bodyPr>
            <a:normAutofit/>
          </a:bodyPr>
          <a:lstStyle/>
          <a:p>
            <a:r>
              <a:rPr lang="el-GR" dirty="0"/>
              <a:t>Ένας από τους μεγάλους ορθολογιστές φιλοσόφους είναι ο </a:t>
            </a:r>
            <a:r>
              <a:rPr lang="en-US" dirty="0">
                <a:hlinkClick r:id="rId2"/>
              </a:rPr>
              <a:t>Benedictus de Spinoza</a:t>
            </a:r>
            <a:r>
              <a:rPr lang="en-US" dirty="0"/>
              <a:t> </a:t>
            </a:r>
            <a:r>
              <a:rPr lang="el-GR" dirty="0"/>
              <a:t>(1631-1677).</a:t>
            </a:r>
          </a:p>
          <a:p>
            <a:r>
              <a:rPr lang="el-GR" dirty="0"/>
              <a:t>Η φιλοσοφική θεώρηση της ζωής, κατά τον </a:t>
            </a:r>
            <a:r>
              <a:rPr lang="en-US" dirty="0"/>
              <a:t>Spinoza</a:t>
            </a:r>
            <a:r>
              <a:rPr lang="el-GR" dirty="0"/>
              <a:t>, ενο­ποιείται με την πίστη στον άνθρωπο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1026" name="Picture 2" descr="File:Spinoz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9473"/>
          <a:stretch/>
        </p:blipFill>
        <p:spPr bwMode="auto">
          <a:xfrm>
            <a:off x="179512" y="1484784"/>
            <a:ext cx="3168352" cy="333513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31540" y="4869160"/>
            <a:ext cx="266429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Spinoza</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Triggerhippie4 (page does not exist)"/>
              </a:rPr>
              <a:t>Triggerhippie4</a:t>
            </a:r>
            <a:r>
              <a:rPr lang="el-GR" sz="1200" dirty="0" smtClean="0">
                <a:solidFill>
                  <a:prstClr val="black"/>
                </a:solidFill>
                <a:latin typeface="+mn-lt"/>
                <a:hlinkClick r:id="rId6"/>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xmlns="" val="64344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ηθική κατά τον </a:t>
            </a:r>
            <a:r>
              <a:rPr lang="el-GR" dirty="0" err="1"/>
              <a:t>Benedictus</a:t>
            </a:r>
            <a:r>
              <a:rPr lang="el-GR" dirty="0"/>
              <a:t> de </a:t>
            </a:r>
            <a:r>
              <a:rPr lang="el-GR" dirty="0" err="1" smtClean="0"/>
              <a:t>Spinoza</a:t>
            </a:r>
            <a:r>
              <a:rPr lang="el-GR" dirty="0" smtClean="0"/>
              <a:t>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3203848" y="1412776"/>
            <a:ext cx="5832648" cy="5445224"/>
          </a:xfrm>
        </p:spPr>
        <p:txBody>
          <a:bodyPr>
            <a:normAutofit/>
          </a:bodyPr>
          <a:lstStyle/>
          <a:p>
            <a:r>
              <a:rPr lang="el-GR" sz="2200" dirty="0" smtClean="0"/>
              <a:t>Η </a:t>
            </a:r>
            <a:r>
              <a:rPr lang="el-GR" sz="2200" dirty="0"/>
              <a:t>«Ηθική» του </a:t>
            </a:r>
            <a:r>
              <a:rPr lang="en-US" sz="2200" dirty="0"/>
              <a:t>Spinoza </a:t>
            </a:r>
            <a:r>
              <a:rPr lang="el-GR" sz="2200" dirty="0"/>
              <a:t>βασίζεται στην πίστη και στο λόγο και στον λογικό τρόπο του σκέπτεσθαι. Υπάρχει ταύτιση του λόγου και της γνώσης. Οι ανθρώπινες αξίες παράγονται από τις πρώτες αρχές της σκέψης. Ο </a:t>
            </a:r>
            <a:r>
              <a:rPr lang="en-US" sz="2200" dirty="0"/>
              <a:t>Spinoza </a:t>
            </a:r>
            <a:r>
              <a:rPr lang="el-GR" sz="2200" dirty="0"/>
              <a:t>απορρίπτει τα κατά συνθήκη ψεύδη</a:t>
            </a:r>
            <a:r>
              <a:rPr lang="el-GR" sz="2200" dirty="0" smtClean="0"/>
              <a:t>.</a:t>
            </a:r>
          </a:p>
          <a:p>
            <a:r>
              <a:rPr lang="el-GR" sz="2200" dirty="0" smtClean="0"/>
              <a:t>Ταυτίζει </a:t>
            </a:r>
            <a:r>
              <a:rPr lang="el-GR" sz="2200" dirty="0"/>
              <a:t>την αρετή με τη γνώση. Το να </a:t>
            </a:r>
            <a:r>
              <a:rPr lang="el-GR" sz="2200" dirty="0" smtClean="0"/>
              <a:t>σκέπτεσαι </a:t>
            </a:r>
            <a:r>
              <a:rPr lang="el-GR" sz="2200" dirty="0"/>
              <a:t>λογικά είναι χαρά και ευτυχία και να πραγματώνει την αρετή, όπου το αποκορύφωμά της είναι η λογική.</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1028" name="Picture 4" descr="File:Spinoza Ethic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7722" y="1484784"/>
            <a:ext cx="2792110" cy="396044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42880" y="5517232"/>
            <a:ext cx="2441794"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Spinoza </a:t>
            </a:r>
            <a:r>
              <a:rPr lang="en-US" sz="1200" dirty="0" err="1" smtClean="0">
                <a:latin typeface="+mn-lt"/>
                <a:hlinkClick r:id="rId3"/>
              </a:rPr>
              <a:t>Ethica</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4" tooltip="User:Tomisti"/>
              </a:rPr>
              <a:t>Tomisti</a:t>
            </a:r>
            <a:r>
              <a:rPr lang="el-GR" sz="1200" dirty="0" smtClean="0">
                <a:solidFill>
                  <a:prstClr val="black"/>
                </a:solidFill>
                <a:latin typeface="+mn-lt"/>
                <a:hlinkClick r:id="rId5"/>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xmlns="" val="4063095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Ελευθερία </a:t>
            </a:r>
            <a:r>
              <a:rPr lang="el-GR" dirty="0"/>
              <a:t>της </a:t>
            </a:r>
            <a:r>
              <a:rPr lang="el-GR" dirty="0" smtClean="0"/>
              <a:t>βούλησης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5184576" cy="5445224"/>
          </a:xfrm>
        </p:spPr>
        <p:txBody>
          <a:bodyPr>
            <a:normAutofit/>
          </a:bodyPr>
          <a:lstStyle/>
          <a:p>
            <a:r>
              <a:rPr lang="el-GR" dirty="0"/>
              <a:t>Κατά τον σκεπτικιστή φιλόσοφο </a:t>
            </a:r>
            <a:r>
              <a:rPr lang="en-US" dirty="0">
                <a:hlinkClick r:id="rId2"/>
              </a:rPr>
              <a:t>David Hume </a:t>
            </a:r>
            <a:r>
              <a:rPr lang="el-GR" dirty="0"/>
              <a:t>(</a:t>
            </a:r>
            <a:r>
              <a:rPr lang="el-GR" dirty="0" smtClean="0"/>
              <a:t>1711 </a:t>
            </a:r>
            <a:r>
              <a:rPr lang="el-GR" dirty="0"/>
              <a:t>-1776), με τη λέξη ελευθερία που αφορά πράξεις που απορρέουν από τη βούληση, δεν εννοούμε πράξεις που έχουν σχέση με τις περιστάσεις που βρισκόμαστε, όπως και πράξεις που έχουν σχέση με τα κίνητρα και τις κλίσεις μας. Εννοούμε μόνο τη δύναμη του να πράττουμε ή να μην πράττουμε σύμφωνα με τον καθορισμό που δίνει η θέλησή μας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2050" name="Picture 2" descr="File:David Hum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1484784"/>
            <a:ext cx="3267363" cy="396044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 name="Rectangle 6"/>
          <p:cNvSpPr/>
          <p:nvPr/>
        </p:nvSpPr>
        <p:spPr>
          <a:xfrm>
            <a:off x="6176427" y="5517231"/>
            <a:ext cx="2218747"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David </a:t>
            </a:r>
            <a:r>
              <a:rPr lang="en-US" sz="1200" dirty="0" smtClean="0">
                <a:latin typeface="+mn-lt"/>
                <a:hlinkClick r:id="rId4"/>
              </a:rPr>
              <a:t>Hume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a:latin typeface="+mn-lt"/>
                <a:hlinkClick r:id="rId5" tooltip="User:Huerlisi (page does not exist)"/>
              </a:rPr>
              <a:t>Huerlisi</a:t>
            </a:r>
            <a:r>
              <a:rPr lang="el-GR" sz="1200" dirty="0" smtClean="0">
                <a:solidFill>
                  <a:prstClr val="black"/>
                </a:solidFill>
                <a:latin typeface="+mn-lt"/>
                <a:hlinkClick r:id="rId6"/>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xmlns="" val="325901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Ελευθερία </a:t>
            </a:r>
            <a:r>
              <a:rPr lang="el-GR" dirty="0"/>
              <a:t>της </a:t>
            </a:r>
            <a:r>
              <a:rPr lang="el-GR" dirty="0" smtClean="0"/>
              <a:t>βούλησης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smtClean="0"/>
              <a:t>Κατά </a:t>
            </a:r>
            <a:r>
              <a:rPr lang="el-GR" dirty="0"/>
              <a:t>τον </a:t>
            </a:r>
            <a:r>
              <a:rPr lang="en-US" dirty="0"/>
              <a:t>Hume</a:t>
            </a:r>
            <a:r>
              <a:rPr lang="el-GR" dirty="0"/>
              <a:t>, η άρνηση της ελεύθερης βούλησης </a:t>
            </a:r>
            <a:r>
              <a:rPr lang="el-GR" dirty="0" smtClean="0"/>
              <a:t>βασίζεται </a:t>
            </a:r>
            <a:r>
              <a:rPr lang="el-GR" dirty="0"/>
              <a:t>στην εφαρμογή της αρχής της αιτιότητας. Αναγκαία σχέση είναι η σχέση αιτίας και αποτελέσματος και αυτό δεν αφήνει περιθώρια για την ελευθερία της βούλησης.</a:t>
            </a:r>
          </a:p>
          <a:p>
            <a:r>
              <a:rPr lang="el-GR" dirty="0"/>
              <a:t>Βέβαια η ελευθερία της βούλησης θα πρέπει να είναι συμ­βατή με την πραγματικότητα και με τον εαυτό μας.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2600228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ηθική κατά </a:t>
            </a:r>
            <a:r>
              <a:rPr lang="el-GR" dirty="0" smtClean="0"/>
              <a:t>Πλάτωνα </a:t>
            </a:r>
            <a:r>
              <a:rPr lang="el-GR" sz="3000" b="0" dirty="0" smtClean="0"/>
              <a:t>1/4</a:t>
            </a:r>
            <a:endParaRPr lang="el-GR" sz="3000" b="0" dirty="0"/>
          </a:p>
        </p:txBody>
      </p:sp>
      <p:sp>
        <p:nvSpPr>
          <p:cNvPr id="3" name="Θέση περιεχομένου 2"/>
          <p:cNvSpPr>
            <a:spLocks noGrp="1"/>
          </p:cNvSpPr>
          <p:nvPr>
            <p:ph idx="1"/>
          </p:nvPr>
        </p:nvSpPr>
        <p:spPr>
          <a:xfrm>
            <a:off x="395536" y="1412776"/>
            <a:ext cx="5184576" cy="5445224"/>
          </a:xfrm>
        </p:spPr>
        <p:txBody>
          <a:bodyPr>
            <a:normAutofit fontScale="92500"/>
          </a:bodyPr>
          <a:lstStyle/>
          <a:p>
            <a:r>
              <a:rPr lang="el-GR" dirty="0"/>
              <a:t>Ο </a:t>
            </a:r>
            <a:r>
              <a:rPr lang="el-GR" dirty="0">
                <a:hlinkClick r:id="rId2"/>
              </a:rPr>
              <a:t>Πλάτων</a:t>
            </a:r>
            <a:r>
              <a:rPr lang="el-GR" dirty="0"/>
              <a:t> (427 π.Χ.–347 </a:t>
            </a:r>
            <a:r>
              <a:rPr lang="el-GR" dirty="0" err="1"/>
              <a:t>π.Χ.</a:t>
            </a:r>
            <a:r>
              <a:rPr lang="el-GR" dirty="0"/>
              <a:t>) ήταν αρχαίος Έλληνας φιλόσοφος από την Αθήνα, </a:t>
            </a:r>
            <a:r>
              <a:rPr lang="el-GR" dirty="0" smtClean="0"/>
              <a:t>μαθητής </a:t>
            </a:r>
            <a:r>
              <a:rPr lang="el-GR" dirty="0"/>
              <a:t>του Σωκράτη και δάσκαλος του Αριστοτέλη. </a:t>
            </a:r>
            <a:endParaRPr lang="el-GR" dirty="0" smtClean="0"/>
          </a:p>
          <a:p>
            <a:r>
              <a:rPr lang="el-GR" dirty="0"/>
              <a:t>Ο Πλάτων γνώριζε ότι πολλοί από τους αναγνώστες του είναι σκεπτικιστές και προσπαθούσε να βρει μια φυσική </a:t>
            </a:r>
            <a:r>
              <a:rPr lang="el-GR" dirty="0" smtClean="0"/>
              <a:t>ηθική</a:t>
            </a:r>
            <a:r>
              <a:rPr lang="el-GR" dirty="0"/>
              <a:t>, η οποία θα στρέψει τις ψυχές των ανθρώπων προς τη δικαιοσύνη χωρίς να στηρίζεται στον ουρανό, το καθαρτήριο και την κόλαση. Οι διάλογοι στρέφονται ολοένα περισσότερο από τη μεταφυσική στην ηθική και την πολιτική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4098" name="Picture 2" descr="File:Plato Silanion Musei Capitolini MC137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6123" y="1484784"/>
            <a:ext cx="3072341" cy="460851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 name="Rectangle 6"/>
          <p:cNvSpPr/>
          <p:nvPr/>
        </p:nvSpPr>
        <p:spPr>
          <a:xfrm>
            <a:off x="5691251" y="6135687"/>
            <a:ext cx="304208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it-IT" sz="1200" dirty="0">
                <a:latin typeface="+mn-lt"/>
                <a:hlinkClick r:id="rId4"/>
              </a:rPr>
              <a:t>Plato Silanion Musei Capitolini </a:t>
            </a:r>
            <a:r>
              <a:rPr lang="it-IT" sz="1200" dirty="0" smtClean="0">
                <a:latin typeface="+mn-lt"/>
                <a:hlinkClick r:id="rId4"/>
              </a:rPr>
              <a:t>MC1377</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smtClean="0">
                <a:latin typeface="+mn-lt"/>
                <a:hlinkClick r:id="rId5" tooltip="User:Jastrow"/>
              </a:rPr>
              <a:t>Jastrow</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latin typeface="+mn-lt"/>
                <a:hlinkClick r:id="rId6"/>
              </a:rPr>
              <a:t>CC BY </a:t>
            </a:r>
            <a:r>
              <a:rPr lang="en-US" sz="1200" dirty="0" smtClean="0">
                <a:latin typeface="+mn-lt"/>
                <a:hlinkClick r:id="rId6"/>
              </a:rPr>
              <a:t>2.5</a:t>
            </a:r>
            <a:endParaRPr lang="en-US" sz="1200" dirty="0">
              <a:latin typeface="+mn-lt"/>
            </a:endParaRPr>
          </a:p>
        </p:txBody>
      </p:sp>
    </p:spTree>
    <p:extLst>
      <p:ext uri="{BB962C8B-B14F-4D97-AF65-F5344CB8AC3E}">
        <p14:creationId xmlns:p14="http://schemas.microsoft.com/office/powerpoint/2010/main" xmlns="" val="62874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ηθική κατά Πλάτωνα </a:t>
            </a:r>
            <a:r>
              <a:rPr lang="el-GR" sz="3000" b="0" dirty="0" smtClean="0"/>
              <a:t>2/4</a:t>
            </a:r>
            <a:endParaRPr lang="el-GR" dirty="0"/>
          </a:p>
        </p:txBody>
      </p:sp>
      <p:sp>
        <p:nvSpPr>
          <p:cNvPr id="3" name="Θέση περιεχομένου 2"/>
          <p:cNvSpPr>
            <a:spLocks noGrp="1"/>
          </p:cNvSpPr>
          <p:nvPr>
            <p:ph idx="1"/>
          </p:nvPr>
        </p:nvSpPr>
        <p:spPr/>
        <p:txBody>
          <a:bodyPr>
            <a:normAutofit/>
          </a:bodyPr>
          <a:lstStyle/>
          <a:p>
            <a:r>
              <a:rPr lang="el-GR" dirty="0"/>
              <a:t>Το πρόβλημα της ηθικής έγκειται στη φαινομενική </a:t>
            </a:r>
            <a:r>
              <a:rPr lang="el-GR" dirty="0" smtClean="0"/>
              <a:t>σύγκρουση </a:t>
            </a:r>
            <a:r>
              <a:rPr lang="el-GR" dirty="0"/>
              <a:t>μεταξύ της ατομικής απόλαυσης και του κοινωνικού καλού. Ο Πλάτωνας παρουσιάζει το πρόβλημα αμερόληπτα και θέτει στο στόμα του Καλίου το ισχυρότερο επιχείρημα υπέρ του εγωισμού. Αναγνωρίζει ότι πολλές απολαύσεις είναι καλές. Χρειάζεται νοημοσύνη για να γίνει διάκριση μεταξύ </a:t>
            </a:r>
            <a:r>
              <a:rPr lang="el-GR" dirty="0" smtClean="0"/>
              <a:t>καλών </a:t>
            </a:r>
            <a:r>
              <a:rPr lang="el-GR" dirty="0"/>
              <a:t>και βλαβερών απολαύσεων. Και από τον φόβο μήπως η νοημοσύνη έλθει πολύ αργά, πρέπει να εμπνεύσουμε στους νέους τη συνήθεια της εγκράτειας και την αίσθηση του </a:t>
            </a:r>
            <a:r>
              <a:rPr lang="el-GR" dirty="0" smtClean="0"/>
              <a:t>μέτρου</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xmlns="" val="2550781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122</TotalTime>
  <Words>1647</Words>
  <Application>Microsoft Office PowerPoint</Application>
  <PresentationFormat>Προβολή στην οθόνη (4:3)</PresentationFormat>
  <Paragraphs>126</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template</vt:lpstr>
      <vt:lpstr>OC_template_updated</vt:lpstr>
      <vt:lpstr>Δεοντολογία Επαγγέλματος</vt:lpstr>
      <vt:lpstr>Ηθική 1/2 </vt:lpstr>
      <vt:lpstr>Ηθική 2/2 </vt:lpstr>
      <vt:lpstr>Η ηθική κατά τον Benedictus de Spinoza 1/2</vt:lpstr>
      <vt:lpstr>Η ηθική κατά τον Benedictus de Spinoza 2/2</vt:lpstr>
      <vt:lpstr>Ελευθερία της βούλησης 1/2</vt:lpstr>
      <vt:lpstr>Ελευθερία της βούλησης 1/2</vt:lpstr>
      <vt:lpstr>Η ηθική κατά Πλάτωνα 1/4</vt:lpstr>
      <vt:lpstr>Η ηθική κατά Πλάτωνα 2/4</vt:lpstr>
      <vt:lpstr>Η ηθική κατά Πλάτωνα 3/4</vt:lpstr>
      <vt:lpstr>Η ηθική κατά Πλάτωνα 4/4</vt:lpstr>
      <vt:lpstr>Η ηθική σήμερα 1/3</vt:lpstr>
      <vt:lpstr>Η ηθική σήμερα 2/3</vt:lpstr>
      <vt:lpstr>Η ηθική σήμερα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Δεοντολογία Επαγγέλματος</dc:title>
  <dc:creator>opencourses@teiath.gr</dc:creator>
  <cp:lastModifiedBy>E.Protopapa</cp:lastModifiedBy>
  <cp:revision>11</cp:revision>
  <dcterms:created xsi:type="dcterms:W3CDTF">2015-11-13T12:31:37Z</dcterms:created>
  <dcterms:modified xsi:type="dcterms:W3CDTF">2002-08-11T22:57:38Z</dcterms:modified>
</cp:coreProperties>
</file>