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57" r:id="rId28"/>
    <p:sldId id="262" r:id="rId29"/>
    <p:sldId id="264" r:id="rId30"/>
    <p:sldId id="302" r:id="rId31"/>
    <p:sldId id="303" r:id="rId32"/>
    <p:sldId id="266" r:id="rId33"/>
    <p:sldId id="267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52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8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0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8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8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E6B305F-50BF-451E-A155-9D9D87325B34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3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9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4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8AD8-F6B7-481C-ADBE-38EE191BF17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78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EC1E-B7C3-4BFA-943F-9A3A74A105D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hyperlink" Target="http://survival-training.info/Library/Naval/Naval.htm" TargetMode="Externa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7.bin"/><Relationship Id="rId5" Type="http://schemas.microsoft.com/office/2007/relationships/hdphoto" Target="../media/hdphoto3.wdp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urvival-training.info/Library/Naval/Naval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microsoft.com/office/2007/relationships/hdphoto" Target="../media/hdphoto1.wdp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7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2068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Υπολογισμός ορθών τάσεων λόγω </a:t>
            </a:r>
            <a:r>
              <a:rPr lang="el-GR" sz="2600" dirty="0" smtClean="0"/>
              <a:t>κάμψης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004B82"/>
                </a:solidFill>
              </a:rPr>
              <a:t>Τραπεζοειδής κατανομή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1800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Για την εφαρμογή της απαιτείται: </a:t>
            </a:r>
            <a:endParaRPr lang="en-US" sz="2400" dirty="0" smtClean="0"/>
          </a:p>
          <a:p>
            <a:pPr marL="900000" lvl="2" indent="-2880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Το συνολικό βάρος</a:t>
            </a:r>
            <a:r>
              <a:rPr lang="en-US" dirty="0" smtClean="0"/>
              <a:t> W </a:t>
            </a:r>
            <a:r>
              <a:rPr lang="el-GR" dirty="0" smtClean="0"/>
              <a:t>και η διαμήκης θέση </a:t>
            </a:r>
            <a:r>
              <a:rPr lang="en-US" dirty="0" err="1" smtClean="0"/>
              <a:t>lcg</a:t>
            </a:r>
            <a:r>
              <a:rPr lang="el-GR" dirty="0" smtClean="0"/>
              <a:t> του κέντρου βάρους, ή</a:t>
            </a:r>
            <a:endParaRPr lang="en-US" dirty="0" smtClean="0"/>
          </a:p>
          <a:p>
            <a:pPr marL="900000" lvl="2" indent="-2880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Το βάρος ανά τρέχον μέτρο στην αρχή και το τέλος.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244" y="2952125"/>
            <a:ext cx="8802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910000"/>
                </a:solidFill>
                <a:latin typeface="Calibri"/>
              </a:rPr>
              <a:t>Για την μετατροπή από την μία στην άλλη μέθοδο ισχύουν τα ακόλουθα</a:t>
            </a:r>
            <a:r>
              <a:rPr lang="en-US" sz="2200" b="1" dirty="0">
                <a:solidFill>
                  <a:srgbClr val="910000"/>
                </a:solidFill>
                <a:latin typeface="Calibri"/>
              </a:rPr>
              <a:t>:</a:t>
            </a:r>
            <a:endParaRPr lang="el-GR" sz="2200" b="1" dirty="0">
              <a:solidFill>
                <a:srgbClr val="910000"/>
              </a:solidFill>
              <a:latin typeface="Calibri"/>
            </a:endParaRPr>
          </a:p>
        </p:txBody>
      </p:sp>
      <p:graphicFrame>
        <p:nvGraphicFramePr>
          <p:cNvPr id="409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63152"/>
              </p:ext>
            </p:extLst>
          </p:nvPr>
        </p:nvGraphicFramePr>
        <p:xfrm>
          <a:off x="1258888" y="4103688"/>
          <a:ext cx="23431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Εξίσωση" r:id="rId4" imgW="977900" imgH="800100" progId="Equation.3">
                  <p:embed/>
                </p:oleObj>
              </mc:Choice>
              <mc:Fallback>
                <p:oleObj name="Εξίσωση" r:id="rId4" imgW="9779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103688"/>
                        <a:ext cx="234315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28130"/>
              </p:ext>
            </p:extLst>
          </p:nvPr>
        </p:nvGraphicFramePr>
        <p:xfrm>
          <a:off x="1284215" y="3530071"/>
          <a:ext cx="26638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Εξίσωση" r:id="rId6" imgW="1155600" imgH="241200" progId="Equation.3">
                  <p:embed/>
                </p:oleObj>
              </mc:Choice>
              <mc:Fallback>
                <p:oleObj name="Εξίσωση" r:id="rId6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15" y="3530071"/>
                        <a:ext cx="2663825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0" name="Text Box 41"/>
          <p:cNvSpPr txBox="1">
            <a:spLocks noChangeArrowheads="1"/>
          </p:cNvSpPr>
          <p:nvPr/>
        </p:nvSpPr>
        <p:spPr bwMode="auto">
          <a:xfrm>
            <a:off x="482528" y="6141943"/>
            <a:ext cx="4181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b="1" dirty="0">
                <a:solidFill>
                  <a:srgbClr val="910000"/>
                </a:solidFill>
                <a:latin typeface="Calibri"/>
              </a:rPr>
              <a:t>Note:  </a:t>
            </a:r>
          </a:p>
          <a:p>
            <a:r>
              <a:rPr lang="en-US" b="1" dirty="0" err="1">
                <a:solidFill>
                  <a:srgbClr val="910000"/>
                </a:solidFill>
                <a:latin typeface="Calibri"/>
              </a:rPr>
              <a:t>lcg</a:t>
            </a:r>
            <a:r>
              <a:rPr lang="en-US" b="1" dirty="0">
                <a:solidFill>
                  <a:srgbClr val="910000"/>
                </a:solidFill>
                <a:latin typeface="Calibri"/>
              </a:rPr>
              <a:t> must be within center 1/3 of </a:t>
            </a:r>
            <a:r>
              <a:rPr lang="en-US" b="1" dirty="0" smtClean="0">
                <a:solidFill>
                  <a:srgbClr val="910000"/>
                </a:solidFill>
                <a:latin typeface="Calibri"/>
              </a:rPr>
              <a:t>trapezoid</a:t>
            </a:r>
            <a:endParaRPr lang="en-US" b="1" dirty="0">
              <a:solidFill>
                <a:srgbClr val="910000"/>
              </a:solidFill>
              <a:latin typeface="Calibri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4387850" y="3167569"/>
            <a:ext cx="4452938" cy="3722519"/>
            <a:chOff x="4387850" y="3167569"/>
            <a:chExt cx="4452938" cy="3722519"/>
          </a:xfrm>
        </p:grpSpPr>
        <p:sp>
          <p:nvSpPr>
            <p:cNvPr id="4127" name="Text Box 36"/>
            <p:cNvSpPr txBox="1">
              <a:spLocks noChangeArrowheads="1"/>
            </p:cNvSpPr>
            <p:nvPr/>
          </p:nvSpPr>
          <p:spPr bwMode="auto">
            <a:xfrm>
              <a:off x="8215313" y="3167569"/>
              <a:ext cx="6254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004B82"/>
                  </a:solidFill>
                  <a:latin typeface="Times New Roman" pitchFamily="18" charset="0"/>
                </a:rPr>
                <a:t>FP</a:t>
              </a:r>
              <a:endParaRPr lang="en-US" sz="3200" b="1" dirty="0">
                <a:solidFill>
                  <a:srgbClr val="004B82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4387850" y="3625513"/>
              <a:ext cx="4140200" cy="3264575"/>
              <a:chOff x="4387850" y="3625513"/>
              <a:chExt cx="4140200" cy="3264575"/>
            </a:xfrm>
          </p:grpSpPr>
          <p:sp>
            <p:nvSpPr>
              <p:cNvPr id="4104" name="Freeform 7"/>
              <p:cNvSpPr>
                <a:spLocks/>
              </p:cNvSpPr>
              <p:nvPr/>
            </p:nvSpPr>
            <p:spPr bwMode="auto">
              <a:xfrm>
                <a:off x="5013325" y="4114800"/>
                <a:ext cx="2498725" cy="1905000"/>
              </a:xfrm>
              <a:custGeom>
                <a:avLst/>
                <a:gdLst>
                  <a:gd name="T0" fmla="*/ 0 w 1200"/>
                  <a:gd name="T1" fmla="*/ 2147483647 h 1104"/>
                  <a:gd name="T2" fmla="*/ 2147483647 w 1200"/>
                  <a:gd name="T3" fmla="*/ 2147483647 h 1104"/>
                  <a:gd name="T4" fmla="*/ 2147483647 w 1200"/>
                  <a:gd name="T5" fmla="*/ 1429200166 h 1104"/>
                  <a:gd name="T6" fmla="*/ 0 w 1200"/>
                  <a:gd name="T7" fmla="*/ 0 h 1104"/>
                  <a:gd name="T8" fmla="*/ 0 w 1200"/>
                  <a:gd name="T9" fmla="*/ 2147483647 h 1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104"/>
                  <a:gd name="T17" fmla="*/ 1200 w 1200"/>
                  <a:gd name="T18" fmla="*/ 1104 h 1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104">
                    <a:moveTo>
                      <a:pt x="0" y="1104"/>
                    </a:moveTo>
                    <a:lnTo>
                      <a:pt x="1200" y="1104"/>
                    </a:lnTo>
                    <a:lnTo>
                      <a:pt x="1200" y="480"/>
                    </a:lnTo>
                    <a:lnTo>
                      <a:pt x="0" y="0"/>
                    </a:lnTo>
                    <a:lnTo>
                      <a:pt x="0" y="1104"/>
                    </a:lnTo>
                    <a:close/>
                  </a:path>
                </a:pathLst>
              </a:custGeom>
              <a:noFill/>
              <a:ln w="25400" cap="sq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05" name="Line 8"/>
              <p:cNvSpPr>
                <a:spLocks noChangeShapeType="1"/>
              </p:cNvSpPr>
              <p:nvPr/>
            </p:nvSpPr>
            <p:spPr bwMode="auto">
              <a:xfrm flipV="1">
                <a:off x="6262688" y="3886200"/>
                <a:ext cx="0" cy="24384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06" name="Line 9"/>
              <p:cNvSpPr>
                <a:spLocks noChangeShapeType="1"/>
              </p:cNvSpPr>
              <p:nvPr/>
            </p:nvSpPr>
            <p:spPr bwMode="auto">
              <a:xfrm>
                <a:off x="7512050" y="6096000"/>
                <a:ext cx="0" cy="53340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07" name="Line 10"/>
              <p:cNvSpPr>
                <a:spLocks noChangeShapeType="1"/>
              </p:cNvSpPr>
              <p:nvPr/>
            </p:nvSpPr>
            <p:spPr bwMode="auto">
              <a:xfrm>
                <a:off x="5013325" y="6096000"/>
                <a:ext cx="0" cy="76200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08" name="Line 11"/>
              <p:cNvSpPr>
                <a:spLocks noChangeShapeType="1"/>
              </p:cNvSpPr>
              <p:nvPr/>
            </p:nvSpPr>
            <p:spPr bwMode="auto">
              <a:xfrm>
                <a:off x="5013325" y="6477000"/>
                <a:ext cx="2498725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09" name="Line 12"/>
              <p:cNvSpPr>
                <a:spLocks noChangeShapeType="1"/>
              </p:cNvSpPr>
              <p:nvPr/>
            </p:nvSpPr>
            <p:spPr bwMode="auto">
              <a:xfrm>
                <a:off x="6262688" y="6248400"/>
                <a:ext cx="1249362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10" name="Line 13"/>
              <p:cNvSpPr>
                <a:spLocks noChangeShapeType="1"/>
              </p:cNvSpPr>
              <p:nvPr/>
            </p:nvSpPr>
            <p:spPr bwMode="auto">
              <a:xfrm>
                <a:off x="5872163" y="3733800"/>
                <a:ext cx="0" cy="243840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11" name="Line 14"/>
              <p:cNvSpPr>
                <a:spLocks noChangeShapeType="1"/>
              </p:cNvSpPr>
              <p:nvPr/>
            </p:nvSpPr>
            <p:spPr bwMode="auto">
              <a:xfrm>
                <a:off x="5481638" y="4114800"/>
                <a:ext cx="390525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12" name="Line 15"/>
              <p:cNvSpPr>
                <a:spLocks noChangeShapeType="1"/>
              </p:cNvSpPr>
              <p:nvPr/>
            </p:nvSpPr>
            <p:spPr bwMode="auto">
              <a:xfrm flipH="1">
                <a:off x="6262688" y="4114800"/>
                <a:ext cx="390525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13" name="Line 16"/>
              <p:cNvSpPr>
                <a:spLocks noChangeShapeType="1"/>
              </p:cNvSpPr>
              <p:nvPr/>
            </p:nvSpPr>
            <p:spPr bwMode="auto">
              <a:xfrm>
                <a:off x="8528050" y="3733800"/>
                <a:ext cx="0" cy="3048000"/>
              </a:xfrm>
              <a:prstGeom prst="line">
                <a:avLst/>
              </a:prstGeom>
              <a:noFill/>
              <a:ln w="25400" cap="sq">
                <a:solidFill>
                  <a:srgbClr val="004B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4B82"/>
                  </a:solidFill>
                </a:endParaRPr>
              </a:p>
            </p:txBody>
          </p:sp>
          <p:sp>
            <p:nvSpPr>
              <p:cNvPr id="4114" name="Line 17"/>
              <p:cNvSpPr>
                <a:spLocks noChangeShapeType="1"/>
              </p:cNvSpPr>
              <p:nvPr/>
            </p:nvSpPr>
            <p:spPr bwMode="auto">
              <a:xfrm>
                <a:off x="5013325" y="6705600"/>
                <a:ext cx="3514725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15" name="Group 18"/>
              <p:cNvGrpSpPr>
                <a:grpSpLocks/>
              </p:cNvGrpSpPr>
              <p:nvPr/>
            </p:nvGrpSpPr>
            <p:grpSpPr bwMode="auto">
              <a:xfrm>
                <a:off x="7980363" y="6553200"/>
                <a:ext cx="312737" cy="304800"/>
                <a:chOff x="4800" y="3792"/>
                <a:chExt cx="192" cy="192"/>
              </a:xfrm>
            </p:grpSpPr>
            <p:sp>
              <p:nvSpPr>
                <p:cNvPr id="4137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0" y="3792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8" name="Freeform 20"/>
                <p:cNvSpPr>
                  <a:spLocks/>
                </p:cNvSpPr>
                <p:nvPr/>
              </p:nvSpPr>
              <p:spPr bwMode="auto">
                <a:xfrm>
                  <a:off x="4800" y="3792"/>
                  <a:ext cx="144" cy="192"/>
                </a:xfrm>
                <a:custGeom>
                  <a:avLst/>
                  <a:gdLst>
                    <a:gd name="T0" fmla="*/ 0 w 144"/>
                    <a:gd name="T1" fmla="*/ 96 h 192"/>
                    <a:gd name="T2" fmla="*/ 48 w 144"/>
                    <a:gd name="T3" fmla="*/ 96 h 192"/>
                    <a:gd name="T4" fmla="*/ 96 w 144"/>
                    <a:gd name="T5" fmla="*/ 0 h 192"/>
                    <a:gd name="T6" fmla="*/ 96 w 144"/>
                    <a:gd name="T7" fmla="*/ 192 h 192"/>
                    <a:gd name="T8" fmla="*/ 144 w 144"/>
                    <a:gd name="T9" fmla="*/ 96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192"/>
                    <a:gd name="T17" fmla="*/ 144 w 144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192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96" y="192"/>
                      </a:lnTo>
                      <a:lnTo>
                        <a:pt x="144" y="96"/>
                      </a:lnTo>
                    </a:path>
                  </a:pathLst>
                </a:custGeom>
                <a:noFill/>
                <a:ln w="19050" cap="sq" cmpd="sng">
                  <a:solidFill>
                    <a:srgbClr val="004B8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>
                    <a:solidFill>
                      <a:srgbClr val="242492"/>
                    </a:solidFill>
                  </a:endParaRPr>
                </a:p>
              </p:txBody>
            </p:sp>
          </p:grpSp>
          <p:sp>
            <p:nvSpPr>
              <p:cNvPr id="4116" name="Line 21"/>
              <p:cNvSpPr>
                <a:spLocks noChangeShapeType="1"/>
              </p:cNvSpPr>
              <p:nvPr/>
            </p:nvSpPr>
            <p:spPr bwMode="auto">
              <a:xfrm>
                <a:off x="5872163" y="3810000"/>
                <a:ext cx="2655887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4B82"/>
                  </a:solidFill>
                </a:endParaRPr>
              </a:p>
            </p:txBody>
          </p:sp>
          <p:sp>
            <p:nvSpPr>
              <p:cNvPr id="4118" name="Line 25"/>
              <p:cNvSpPr>
                <a:spLocks noChangeShapeType="1"/>
              </p:cNvSpPr>
              <p:nvPr/>
            </p:nvSpPr>
            <p:spPr bwMode="auto">
              <a:xfrm>
                <a:off x="7512050" y="6248400"/>
                <a:ext cx="1016000" cy="0"/>
              </a:xfrm>
              <a:prstGeom prst="line">
                <a:avLst/>
              </a:prstGeom>
              <a:noFill/>
              <a:ln w="19050" cap="sq">
                <a:solidFill>
                  <a:srgbClr val="004B8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33" name="Rectangle 27"/>
              <p:cNvSpPr>
                <a:spLocks noChangeArrowheads="1"/>
              </p:cNvSpPr>
              <p:nvPr/>
            </p:nvSpPr>
            <p:spPr bwMode="auto">
              <a:xfrm>
                <a:off x="7980363" y="6096000"/>
                <a:ext cx="31273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4" name="Freeform 28"/>
              <p:cNvSpPr>
                <a:spLocks/>
              </p:cNvSpPr>
              <p:nvPr/>
            </p:nvSpPr>
            <p:spPr bwMode="auto">
              <a:xfrm>
                <a:off x="7980363" y="6096000"/>
                <a:ext cx="234553" cy="304800"/>
              </a:xfrm>
              <a:custGeom>
                <a:avLst/>
                <a:gdLst>
                  <a:gd name="T0" fmla="*/ 0 w 144"/>
                  <a:gd name="T1" fmla="*/ 96 h 192"/>
                  <a:gd name="T2" fmla="*/ 48 w 144"/>
                  <a:gd name="T3" fmla="*/ 96 h 192"/>
                  <a:gd name="T4" fmla="*/ 96 w 144"/>
                  <a:gd name="T5" fmla="*/ 0 h 192"/>
                  <a:gd name="T6" fmla="*/ 96 w 144"/>
                  <a:gd name="T7" fmla="*/ 192 h 192"/>
                  <a:gd name="T8" fmla="*/ 144 w 144"/>
                  <a:gd name="T9" fmla="*/ 96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0" y="96"/>
                    </a:moveTo>
                    <a:lnTo>
                      <a:pt x="48" y="96"/>
                    </a:lnTo>
                    <a:lnTo>
                      <a:pt x="96" y="0"/>
                    </a:lnTo>
                    <a:lnTo>
                      <a:pt x="96" y="192"/>
                    </a:lnTo>
                    <a:lnTo>
                      <a:pt x="144" y="96"/>
                    </a:lnTo>
                  </a:path>
                </a:pathLst>
              </a:custGeom>
              <a:noFill/>
              <a:ln w="19050" cap="sq" cmpd="sng">
                <a:solidFill>
                  <a:srgbClr val="004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4120" name="Text Box 29"/>
              <p:cNvSpPr txBox="1">
                <a:spLocks noChangeArrowheads="1"/>
              </p:cNvSpPr>
              <p:nvPr/>
            </p:nvSpPr>
            <p:spPr bwMode="auto">
              <a:xfrm>
                <a:off x="7107965" y="3625513"/>
                <a:ext cx="420821" cy="4308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i="1" dirty="0" err="1">
                    <a:solidFill>
                      <a:srgbClr val="004B82"/>
                    </a:solidFill>
                    <a:latin typeface="Calibri"/>
                  </a:rPr>
                  <a:t>X</a:t>
                </a:r>
                <a:r>
                  <a:rPr lang="en-US" sz="2200" i="1" baseline="-25000" dirty="0" err="1">
                    <a:solidFill>
                      <a:srgbClr val="004B82"/>
                    </a:solidFill>
                    <a:latin typeface="Calibri"/>
                  </a:rPr>
                  <a:t>g</a:t>
                </a:r>
                <a:endParaRPr lang="en-US" sz="2200" baseline="-25000" dirty="0">
                  <a:solidFill>
                    <a:srgbClr val="004B82"/>
                  </a:solidFill>
                  <a:latin typeface="Calibri"/>
                </a:endParaRPr>
              </a:p>
            </p:txBody>
          </p:sp>
          <p:sp>
            <p:nvSpPr>
              <p:cNvPr id="4121" name="Text Box 30"/>
              <p:cNvSpPr txBox="1">
                <a:spLocks noChangeArrowheads="1"/>
              </p:cNvSpPr>
              <p:nvPr/>
            </p:nvSpPr>
            <p:spPr bwMode="auto">
              <a:xfrm>
                <a:off x="5933228" y="3900151"/>
                <a:ext cx="30649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dirty="0">
                    <a:solidFill>
                      <a:srgbClr val="004B82"/>
                    </a:solidFill>
                    <a:latin typeface="Calibri"/>
                  </a:rPr>
                  <a:t>x</a:t>
                </a:r>
              </a:p>
            </p:txBody>
          </p:sp>
          <p:sp>
            <p:nvSpPr>
              <p:cNvPr id="4122" name="Text Box 31"/>
              <p:cNvSpPr txBox="1">
                <a:spLocks noChangeArrowheads="1"/>
              </p:cNvSpPr>
              <p:nvPr/>
            </p:nvSpPr>
            <p:spPr bwMode="auto">
              <a:xfrm>
                <a:off x="7543800" y="5987713"/>
                <a:ext cx="436563" cy="4308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dirty="0" err="1">
                    <a:solidFill>
                      <a:srgbClr val="004B82"/>
                    </a:solidFill>
                    <a:latin typeface="Calibri"/>
                  </a:rPr>
                  <a:t>X</a:t>
                </a:r>
                <a:r>
                  <a:rPr lang="en-US" sz="2200" baseline="-25000" dirty="0" err="1">
                    <a:solidFill>
                      <a:srgbClr val="004B82"/>
                    </a:solidFill>
                    <a:latin typeface="Calibri"/>
                  </a:rPr>
                  <a:t>f</a:t>
                </a:r>
                <a:endParaRPr lang="en-US" sz="2200" baseline="-25000" dirty="0">
                  <a:solidFill>
                    <a:srgbClr val="004B82"/>
                  </a:solidFill>
                  <a:latin typeface="Calibri"/>
                </a:endParaRPr>
              </a:p>
            </p:txBody>
          </p:sp>
          <p:sp>
            <p:nvSpPr>
              <p:cNvPr id="4123" name="Text Box 32"/>
              <p:cNvSpPr txBox="1">
                <a:spLocks noChangeArrowheads="1"/>
              </p:cNvSpPr>
              <p:nvPr/>
            </p:nvSpPr>
            <p:spPr bwMode="auto">
              <a:xfrm>
                <a:off x="6019800" y="6459201"/>
                <a:ext cx="703263" cy="4308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dirty="0" err="1">
                    <a:solidFill>
                      <a:srgbClr val="004B82"/>
                    </a:solidFill>
                    <a:latin typeface="Calibri"/>
                  </a:rPr>
                  <a:t>X</a:t>
                </a:r>
                <a:r>
                  <a:rPr lang="en-US" sz="2200" baseline="-25000" dirty="0" err="1">
                    <a:solidFill>
                      <a:srgbClr val="004B82"/>
                    </a:solidFill>
                    <a:latin typeface="Calibri"/>
                  </a:rPr>
                  <a:t>a</a:t>
                </a:r>
                <a:endParaRPr lang="en-US" sz="2200" baseline="-25000" dirty="0">
                  <a:solidFill>
                    <a:srgbClr val="004B82"/>
                  </a:solidFill>
                  <a:latin typeface="Calibri"/>
                </a:endParaRPr>
              </a:p>
            </p:txBody>
          </p:sp>
          <p:sp>
            <p:nvSpPr>
              <p:cNvPr id="4124" name="Text Box 33"/>
              <p:cNvSpPr txBox="1">
                <a:spLocks noChangeArrowheads="1"/>
              </p:cNvSpPr>
              <p:nvPr/>
            </p:nvSpPr>
            <p:spPr bwMode="auto">
              <a:xfrm>
                <a:off x="5794375" y="6262351"/>
                <a:ext cx="303213" cy="4308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i="1" dirty="0">
                    <a:solidFill>
                      <a:srgbClr val="004B82"/>
                    </a:solidFill>
                    <a:latin typeface="Times New Roman" pitchFamily="18" charset="0"/>
                  </a:rPr>
                  <a:t>l</a:t>
                </a:r>
              </a:p>
            </p:txBody>
          </p:sp>
          <p:sp>
            <p:nvSpPr>
              <p:cNvPr id="4125" name="Text Box 34"/>
              <p:cNvSpPr txBox="1">
                <a:spLocks noChangeArrowheads="1"/>
              </p:cNvSpPr>
              <p:nvPr/>
            </p:nvSpPr>
            <p:spPr bwMode="auto">
              <a:xfrm>
                <a:off x="7589838" y="5271751"/>
                <a:ext cx="50780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dirty="0" err="1">
                    <a:solidFill>
                      <a:srgbClr val="004B82"/>
                    </a:solidFill>
                    <a:latin typeface="Calibri"/>
                  </a:rPr>
                  <a:t>w</a:t>
                </a:r>
                <a:r>
                  <a:rPr lang="en-US" sz="2200" baseline="-25000" dirty="0" err="1">
                    <a:solidFill>
                      <a:srgbClr val="004B82"/>
                    </a:solidFill>
                    <a:latin typeface="Calibri"/>
                  </a:rPr>
                  <a:t>f</a:t>
                </a:r>
                <a:endParaRPr lang="en-US" sz="2200" dirty="0">
                  <a:solidFill>
                    <a:srgbClr val="004B82"/>
                  </a:solidFill>
                  <a:latin typeface="Calibri"/>
                </a:endParaRPr>
              </a:p>
            </p:txBody>
          </p:sp>
          <p:sp>
            <p:nvSpPr>
              <p:cNvPr id="4126" name="Text Box 35"/>
              <p:cNvSpPr txBox="1">
                <a:spLocks noChangeArrowheads="1"/>
              </p:cNvSpPr>
              <p:nvPr/>
            </p:nvSpPr>
            <p:spPr bwMode="auto">
              <a:xfrm>
                <a:off x="4387850" y="4966951"/>
                <a:ext cx="54768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dirty="0" err="1">
                    <a:solidFill>
                      <a:srgbClr val="004B82"/>
                    </a:solidFill>
                    <a:latin typeface="Calibri"/>
                  </a:rPr>
                  <a:t>w</a:t>
                </a:r>
                <a:r>
                  <a:rPr lang="en-US" sz="2200" baseline="-25000" dirty="0" err="1">
                    <a:solidFill>
                      <a:srgbClr val="004B82"/>
                    </a:solidFill>
                    <a:latin typeface="Calibri"/>
                  </a:rPr>
                  <a:t>a</a:t>
                </a:r>
                <a:endParaRPr lang="en-US" sz="2200" dirty="0">
                  <a:solidFill>
                    <a:srgbClr val="004B82"/>
                  </a:solidFill>
                  <a:latin typeface="Calibri"/>
                </a:endParaRPr>
              </a:p>
            </p:txBody>
          </p:sp>
          <p:sp>
            <p:nvSpPr>
              <p:cNvPr id="4128" name="Oval 38"/>
              <p:cNvSpPr>
                <a:spLocks noChangeArrowheads="1"/>
              </p:cNvSpPr>
              <p:nvPr/>
            </p:nvSpPr>
            <p:spPr bwMode="auto">
              <a:xfrm>
                <a:off x="5852623" y="5105401"/>
                <a:ext cx="69426" cy="83175"/>
              </a:xfrm>
              <a:prstGeom prst="ellipse">
                <a:avLst/>
              </a:prstGeom>
              <a:noFill/>
              <a:ln w="22225" cap="sq">
                <a:solidFill>
                  <a:srgbClr val="004B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9" name="Text Box 39"/>
              <p:cNvSpPr txBox="1">
                <a:spLocks noChangeArrowheads="1"/>
              </p:cNvSpPr>
              <p:nvPr/>
            </p:nvSpPr>
            <p:spPr bwMode="auto">
              <a:xfrm>
                <a:off x="5137151" y="4967745"/>
                <a:ext cx="36353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 dirty="0">
                    <a:solidFill>
                      <a:srgbClr val="004B82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131" name="Text Box 42"/>
              <p:cNvSpPr txBox="1">
                <a:spLocks noChangeArrowheads="1"/>
              </p:cNvSpPr>
              <p:nvPr/>
            </p:nvSpPr>
            <p:spPr bwMode="auto">
              <a:xfrm>
                <a:off x="6653213" y="6079609"/>
                <a:ext cx="47307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004B82"/>
                    </a:solidFill>
                    <a:latin typeface="Calibri"/>
                  </a:rPr>
                  <a:t>l/2</a:t>
                </a:r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7961133" y="3657600"/>
                <a:ext cx="234553" cy="304800"/>
              </a:xfrm>
              <a:custGeom>
                <a:avLst/>
                <a:gdLst>
                  <a:gd name="T0" fmla="*/ 0 w 144"/>
                  <a:gd name="T1" fmla="*/ 96 h 192"/>
                  <a:gd name="T2" fmla="*/ 48 w 144"/>
                  <a:gd name="T3" fmla="*/ 96 h 192"/>
                  <a:gd name="T4" fmla="*/ 96 w 144"/>
                  <a:gd name="T5" fmla="*/ 0 h 192"/>
                  <a:gd name="T6" fmla="*/ 96 w 144"/>
                  <a:gd name="T7" fmla="*/ 192 h 192"/>
                  <a:gd name="T8" fmla="*/ 144 w 144"/>
                  <a:gd name="T9" fmla="*/ 96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0" y="96"/>
                    </a:moveTo>
                    <a:lnTo>
                      <a:pt x="48" y="96"/>
                    </a:lnTo>
                    <a:lnTo>
                      <a:pt x="96" y="0"/>
                    </a:lnTo>
                    <a:lnTo>
                      <a:pt x="96" y="192"/>
                    </a:lnTo>
                    <a:lnTo>
                      <a:pt x="144" y="96"/>
                    </a:lnTo>
                  </a:path>
                </a:pathLst>
              </a:custGeom>
              <a:noFill/>
              <a:ln w="19050" cap="sq" cmpd="sng">
                <a:solidFill>
                  <a:srgbClr val="004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8758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Καταπόνηση σε κύμα</a:t>
            </a:r>
          </a:p>
        </p:txBody>
      </p:sp>
      <p:pic>
        <p:nvPicPr>
          <p:cNvPr id="512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2737"/>
            <a:ext cx="4335909" cy="26670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52736"/>
            <a:ext cx="4616896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622106" y="4110664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Μορφή κύματος: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41997"/>
              </p:ext>
            </p:extLst>
          </p:nvPr>
        </p:nvGraphicFramePr>
        <p:xfrm>
          <a:off x="3923928" y="3889264"/>
          <a:ext cx="3229616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Εξίσωση" r:id="rId7" imgW="1549080" imgH="431640" progId="Equation.3">
                  <p:embed/>
                </p:oleObj>
              </mc:Choice>
              <mc:Fallback>
                <p:oleObj name="Εξίσωση" r:id="rId7" imgW="154908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889264"/>
                        <a:ext cx="3229616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22106" y="507618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Μήκος κύματος:</a:t>
            </a:r>
          </a:p>
        </p:txBody>
      </p:sp>
      <p:graphicFrame>
        <p:nvGraphicFramePr>
          <p:cNvPr id="5123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10438343"/>
              </p:ext>
            </p:extLst>
          </p:nvPr>
        </p:nvGraphicFramePr>
        <p:xfrm>
          <a:off x="3923928" y="5018239"/>
          <a:ext cx="13049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Εξίσωση" r:id="rId9" imgW="520560" imgH="228600" progId="Equation.3">
                  <p:embed/>
                </p:oleObj>
              </mc:Choice>
              <mc:Fallback>
                <p:oleObj name="Εξίσωση" r:id="rId9" imgW="52056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018239"/>
                        <a:ext cx="1304925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622106" y="5918752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Ύψος κύματος:</a:t>
            </a:r>
          </a:p>
        </p:txBody>
      </p:sp>
      <p:graphicFrame>
        <p:nvGraphicFramePr>
          <p:cNvPr id="5124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174324"/>
              </p:ext>
            </p:extLst>
          </p:nvPr>
        </p:nvGraphicFramePr>
        <p:xfrm>
          <a:off x="3923928" y="5697352"/>
          <a:ext cx="4022573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Εξίσωση" r:id="rId11" imgW="2095200" imgH="431640" progId="Equation.3">
                  <p:embed/>
                </p:oleObj>
              </mc:Choice>
              <mc:Fallback>
                <p:oleObj name="Εξίσωση" r:id="rId11" imgW="209520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697352"/>
                        <a:ext cx="4022573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133600" y="37197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3"/>
              </a:rPr>
              <a:t>survival-training.info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79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Καμπύλες </a:t>
            </a:r>
            <a:r>
              <a:rPr lang="el-GR" dirty="0" err="1" smtClean="0">
                <a:solidFill>
                  <a:srgbClr val="004B82"/>
                </a:solidFill>
              </a:rPr>
              <a:t>διατμητικών</a:t>
            </a:r>
            <a:r>
              <a:rPr lang="el-GR" dirty="0" smtClean="0">
                <a:solidFill>
                  <a:srgbClr val="004B82"/>
                </a:solidFill>
              </a:rPr>
              <a:t> δυνάμεων και </a:t>
            </a:r>
            <a:r>
              <a:rPr lang="el-GR" dirty="0" err="1" smtClean="0">
                <a:solidFill>
                  <a:srgbClr val="004B82"/>
                </a:solidFill>
              </a:rPr>
              <a:t>καμπτικών</a:t>
            </a:r>
            <a:r>
              <a:rPr lang="el-GR" dirty="0" smtClean="0">
                <a:solidFill>
                  <a:srgbClr val="004B82"/>
                </a:solidFill>
              </a:rPr>
              <a:t> ροπών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8" y="1700808"/>
            <a:ext cx="84042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331640" y="5799569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l-GR" sz="2000" dirty="0" err="1">
                <a:solidFill>
                  <a:prstClr val="black"/>
                </a:solidFill>
                <a:latin typeface="Calibri"/>
              </a:rPr>
              <a:t>Διατμητική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δύναμη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354813" y="5799569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l-GR" sz="2000" dirty="0" err="1">
                <a:solidFill>
                  <a:prstClr val="black"/>
                </a:solidFill>
                <a:latin typeface="Calibri"/>
              </a:rPr>
              <a:t>Καμπτική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ροπή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Καμπύλες </a:t>
            </a:r>
            <a:r>
              <a:rPr lang="el-GR" dirty="0" err="1" smtClean="0">
                <a:solidFill>
                  <a:srgbClr val="004B82"/>
                </a:solidFill>
              </a:rPr>
              <a:t>διατμητικών</a:t>
            </a:r>
            <a:r>
              <a:rPr lang="el-GR" dirty="0" smtClean="0">
                <a:solidFill>
                  <a:srgbClr val="004B82"/>
                </a:solidFill>
              </a:rPr>
              <a:t> δυνάμεων και </a:t>
            </a:r>
            <a:r>
              <a:rPr lang="el-GR" dirty="0" err="1" smtClean="0">
                <a:solidFill>
                  <a:srgbClr val="004B82"/>
                </a:solidFill>
              </a:rPr>
              <a:t>καμπτικών</a:t>
            </a:r>
            <a:r>
              <a:rPr lang="el-GR" dirty="0" smtClean="0">
                <a:solidFill>
                  <a:srgbClr val="004B82"/>
                </a:solidFill>
              </a:rPr>
              <a:t> ροπών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64809" y="1556792"/>
            <a:ext cx="7848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Θα πρέπει να ισχύουν τα ακόλουθα: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Στα σημεία μηδενισμού του κατανεμημένου φορτίου 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διατμητική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δύναμη παρουσιάζει ακρότατο και 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καμπτική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ροπή σημείο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καμπής,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Στα σημεία μηδενισμού της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διατμητικής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δύναμης 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καμπτική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ροπή παρουσιάζει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ακρότατο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Στα σημεία που έχουμε μέγιστα στο φορτίο εμφανίζεται σημείο καμπής στη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διατμητική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δύναμη.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Καμπύλες </a:t>
            </a:r>
            <a:r>
              <a:rPr lang="el-GR" dirty="0" err="1" smtClean="0">
                <a:solidFill>
                  <a:srgbClr val="004B82"/>
                </a:solidFill>
              </a:rPr>
              <a:t>διατμητικών</a:t>
            </a:r>
            <a:r>
              <a:rPr lang="el-GR" dirty="0" smtClean="0">
                <a:solidFill>
                  <a:srgbClr val="004B82"/>
                </a:solidFill>
              </a:rPr>
              <a:t> δυνάμεων και </a:t>
            </a:r>
            <a:r>
              <a:rPr lang="el-GR" dirty="0" err="1" smtClean="0">
                <a:solidFill>
                  <a:srgbClr val="004B82"/>
                </a:solidFill>
              </a:rPr>
              <a:t>καμπτικών</a:t>
            </a:r>
            <a:r>
              <a:rPr lang="el-GR" dirty="0" smtClean="0">
                <a:solidFill>
                  <a:srgbClr val="004B82"/>
                </a:solidFill>
              </a:rPr>
              <a:t> ροπών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611560" y="1412776"/>
            <a:ext cx="7848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καμπύλες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Q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Μ πρέπει να μηδενίζονται στα άκρα του πλοίου. Αν αυτό δε συμβαίνει υπάρχουν δύο δυνατές αιτίες:</a:t>
            </a:r>
          </a:p>
          <a:p>
            <a:pPr marL="342900" lvl="1" indent="-342900" eaLnBrk="1" hangingPunct="1">
              <a:spcBef>
                <a:spcPts val="1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Λάθη λόγω των αριθμητικών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προσεγγίσεων,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lvl="1" indent="-342900" eaLnBrk="1" hangingPunct="1">
              <a:spcBef>
                <a:spcPts val="1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Δεν είναι σωστή η καμπύλη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q(x) (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βάρος δεν ισορροπεί την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άντωση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 δεύτερη περίπτωση γίνεται διόρθωση στο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βυθισμα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τη διαγωγή: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04205"/>
              </p:ext>
            </p:extLst>
          </p:nvPr>
        </p:nvGraphicFramePr>
        <p:xfrm>
          <a:off x="1487496" y="4725144"/>
          <a:ext cx="2017216" cy="93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Εξίσωση" r:id="rId3" imgW="1218960" imgH="545760" progId="Equation.3">
                  <p:embed/>
                </p:oleObj>
              </mc:Choice>
              <mc:Fallback>
                <p:oleObj name="Εξίσωση" r:id="rId3" imgW="1218960" imgH="5457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96" y="4725144"/>
                        <a:ext cx="2017216" cy="935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87900229"/>
              </p:ext>
            </p:extLst>
          </p:nvPr>
        </p:nvGraphicFramePr>
        <p:xfrm>
          <a:off x="4992208" y="4644430"/>
          <a:ext cx="2664296" cy="100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Εξίσωση" r:id="rId5" imgW="1320480" imgH="507960" progId="Equation.3">
                  <p:embed/>
                </p:oleObj>
              </mc:Choice>
              <mc:Fallback>
                <p:oleObj name="Εξίσωση" r:id="rId5" imgW="1320480" imgH="5079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08" y="4644430"/>
                        <a:ext cx="2664296" cy="1008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11560" y="1628800"/>
            <a:ext cx="8208912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Όπου: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FE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FE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οι τιμές των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Q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στο πρωραίο άκρο,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WL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WL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επιφάνεια και η ροπή αδράνειας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ισάλου,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απόσταση του κέντρου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πλευστότητος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από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πρωραίο άκρο,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ρg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ειδικό βάρος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νερού.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Καμπύλες </a:t>
            </a:r>
            <a:r>
              <a:rPr lang="el-GR" dirty="0" err="1" smtClean="0">
                <a:solidFill>
                  <a:srgbClr val="004B82"/>
                </a:solidFill>
              </a:rPr>
              <a:t>διατμητικών</a:t>
            </a:r>
            <a:r>
              <a:rPr lang="el-GR" dirty="0" smtClean="0">
                <a:solidFill>
                  <a:srgbClr val="004B82"/>
                </a:solidFill>
              </a:rPr>
              <a:t> δυνάμεων και </a:t>
            </a:r>
            <a:r>
              <a:rPr lang="el-GR" dirty="0" err="1" smtClean="0">
                <a:solidFill>
                  <a:srgbClr val="004B82"/>
                </a:solidFill>
              </a:rPr>
              <a:t>καμπτικών</a:t>
            </a:r>
            <a:r>
              <a:rPr lang="el-GR" dirty="0" smtClean="0">
                <a:solidFill>
                  <a:srgbClr val="004B82"/>
                </a:solidFill>
              </a:rPr>
              <a:t> ροπών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Καμπύλες </a:t>
            </a:r>
            <a:r>
              <a:rPr lang="el-GR" dirty="0" err="1" smtClean="0">
                <a:solidFill>
                  <a:srgbClr val="004B82"/>
                </a:solidFill>
              </a:rPr>
              <a:t>διατμητικών</a:t>
            </a:r>
            <a:r>
              <a:rPr lang="el-GR" dirty="0" smtClean="0">
                <a:solidFill>
                  <a:srgbClr val="004B82"/>
                </a:solidFill>
              </a:rPr>
              <a:t> δυνάμεων και </a:t>
            </a:r>
            <a:r>
              <a:rPr lang="el-GR" dirty="0" err="1" smtClean="0">
                <a:solidFill>
                  <a:srgbClr val="004B82"/>
                </a:solidFill>
              </a:rPr>
              <a:t>καμπτικών</a:t>
            </a:r>
            <a:r>
              <a:rPr lang="el-GR" dirty="0" smtClean="0">
                <a:solidFill>
                  <a:srgbClr val="004B82"/>
                </a:solidFill>
              </a:rPr>
              <a:t> ροπών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786083" y="1412776"/>
            <a:ext cx="784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FE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&lt; 0.03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Q</a:t>
            </a:r>
            <a:r>
              <a:rPr lang="en-US" sz="2400" baseline="-25000" dirty="0" err="1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Μ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FE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&lt; 0.0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max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αρκεί απλή αριθμητική διόρθωση με κατανομή του τελικού λάθους σε ολόκληρη την καμπύλη με τη βοήθεια των σχέσεων: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88320"/>
              </p:ext>
            </p:extLst>
          </p:nvPr>
        </p:nvGraphicFramePr>
        <p:xfrm>
          <a:off x="2771800" y="3645024"/>
          <a:ext cx="4057465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Εξίσωση" r:id="rId3" imgW="1777680" imgH="393480" progId="Equation.3">
                  <p:embed/>
                </p:oleObj>
              </mc:Choice>
              <mc:Fallback>
                <p:oleObj name="Εξίσωση" r:id="rId3" imgW="17776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645024"/>
                        <a:ext cx="4057465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83582129"/>
              </p:ext>
            </p:extLst>
          </p:nvPr>
        </p:nvGraphicFramePr>
        <p:xfrm>
          <a:off x="2705099" y="4819601"/>
          <a:ext cx="4295218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Εξίσωση" r:id="rId5" imgW="1879560" imgH="393480" progId="Equation.3">
                  <p:embed/>
                </p:oleObj>
              </mc:Choice>
              <mc:Fallback>
                <p:oleObj name="Εξίσωση" r:id="rId5" imgW="18795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099" y="4819601"/>
                        <a:ext cx="4295218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Καμπύλες </a:t>
            </a:r>
            <a:r>
              <a:rPr lang="el-GR" dirty="0" err="1" smtClean="0">
                <a:solidFill>
                  <a:srgbClr val="004B82"/>
                </a:solidFill>
              </a:rPr>
              <a:t>διατμητικών</a:t>
            </a:r>
            <a:r>
              <a:rPr lang="el-GR" dirty="0" smtClean="0">
                <a:solidFill>
                  <a:srgbClr val="004B82"/>
                </a:solidFill>
              </a:rPr>
              <a:t> δυνάμεων και </a:t>
            </a:r>
            <a:r>
              <a:rPr lang="el-GR" dirty="0" err="1" smtClean="0">
                <a:solidFill>
                  <a:srgbClr val="004B82"/>
                </a:solidFill>
              </a:rPr>
              <a:t>καμπτικών</a:t>
            </a:r>
            <a:r>
              <a:rPr lang="el-GR" dirty="0" smtClean="0">
                <a:solidFill>
                  <a:srgbClr val="004B82"/>
                </a:solidFill>
              </a:rPr>
              <a:t> ροπών </a:t>
            </a:r>
            <a:r>
              <a:rPr lang="en-US" sz="3200" b="0" dirty="0" smtClean="0">
                <a:solidFill>
                  <a:srgbClr val="004B82"/>
                </a:solidFill>
              </a:rPr>
              <a:t>(6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54506" y="16288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τον αριθμητικό υπολογισμό των συναρτήσεων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Q(x), M(x)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χρησιμοποιείται η ανάπτυξη τους κατά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Taylor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οπότε και προκύπτει:</a:t>
            </a: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0953422"/>
              </p:ext>
            </p:extLst>
          </p:nvPr>
        </p:nvGraphicFramePr>
        <p:xfrm>
          <a:off x="1475656" y="3212976"/>
          <a:ext cx="6160238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Εξίσωση" r:id="rId3" imgW="2781000" imgH="406080" progId="Equation.3">
                  <p:embed/>
                </p:oleObj>
              </mc:Choice>
              <mc:Fallback>
                <p:oleObj name="Εξίσωση" r:id="rId3" imgW="2781000" imgH="406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12976"/>
                        <a:ext cx="6160238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24292"/>
              </p:ext>
            </p:extLst>
          </p:nvPr>
        </p:nvGraphicFramePr>
        <p:xfrm>
          <a:off x="146973" y="4814964"/>
          <a:ext cx="8817604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Εξίσωση" r:id="rId5" imgW="3974760" imgH="406080" progId="Equation.3">
                  <p:embed/>
                </p:oleObj>
              </mc:Choice>
              <mc:Fallback>
                <p:oleObj name="Εξίσωση" r:id="rId5" imgW="3974760" imgH="406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73" y="4814964"/>
                        <a:ext cx="8817604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9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900" dirty="0" smtClean="0">
                <a:solidFill>
                  <a:srgbClr val="004B82"/>
                </a:solidFill>
              </a:rPr>
              <a:t>Υπολογισμός ορθών τάσεων λόγω κάμψης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030672"/>
              </p:ext>
            </p:extLst>
          </p:nvPr>
        </p:nvGraphicFramePr>
        <p:xfrm>
          <a:off x="3605212" y="2204864"/>
          <a:ext cx="17811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Εξίσωση" r:id="rId3" imgW="888840" imgH="393480" progId="Equation.3">
                  <p:embed/>
                </p:oleObj>
              </mc:Choice>
              <mc:Fallback>
                <p:oleObj name="Εξίσωση" r:id="rId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2" y="2204864"/>
                        <a:ext cx="1781175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45536"/>
              </p:ext>
            </p:extLst>
          </p:nvPr>
        </p:nvGraphicFramePr>
        <p:xfrm>
          <a:off x="2627784" y="5517232"/>
          <a:ext cx="39243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Εξίσωση" r:id="rId5" imgW="2082600" imgH="469800" progId="Equation.3">
                  <p:embed/>
                </p:oleObj>
              </mc:Choice>
              <mc:Fallback>
                <p:oleObj name="Εξίσωση" r:id="rId5" imgW="2082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517232"/>
                        <a:ext cx="3924300" cy="893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1949"/>
              </p:ext>
            </p:extLst>
          </p:nvPr>
        </p:nvGraphicFramePr>
        <p:xfrm>
          <a:off x="2555776" y="4437112"/>
          <a:ext cx="41497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Εξίσωση" r:id="rId7" imgW="2082600" imgH="469800" progId="Equation.3">
                  <p:embed/>
                </p:oleObj>
              </mc:Choice>
              <mc:Fallback>
                <p:oleObj name="Εξίσωση" r:id="rId7" imgW="2082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437112"/>
                        <a:ext cx="4149725" cy="941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5800" y="126876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Από την απλή θεωρία της κάμψης προκύπτει ότι η ορθή τάση λόγω κάμψης δίνεται από τη σχέση: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62000" y="31242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Εφόσον η τάση λόγω κάμψης αυξάνεται γραμμικά με την απόσταση από τον ουδέτερο άξονα, οι μέγιστες τιμές εμφανίζονται στον πυθμένα και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κατάστρωμα.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Υπολογισμός ροπής αντίστασης </a:t>
            </a:r>
            <a:r>
              <a:rPr lang="en-US" sz="3600" b="0" dirty="0" smtClean="0">
                <a:solidFill>
                  <a:srgbClr val="004B82"/>
                </a:solidFill>
              </a:rPr>
              <a:t>(1</a:t>
            </a:r>
            <a:r>
              <a:rPr lang="el-GR" sz="3600" b="0" dirty="0" smtClean="0">
                <a:solidFill>
                  <a:srgbClr val="004B82"/>
                </a:solidFill>
              </a:rPr>
              <a:t> από 6</a:t>
            </a:r>
            <a:r>
              <a:rPr lang="en-US" sz="3600" b="0" dirty="0" smtClean="0">
                <a:solidFill>
                  <a:srgbClr val="004B82"/>
                </a:solidFill>
              </a:rPr>
              <a:t>)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Τα ακόλουθα κατασκευαστικά στοιχεία συμπεριλαμβάνονται στον υπολογισμό της ροπής αντίστασης: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Ελασμα</a:t>
            </a:r>
            <a:r>
              <a:rPr lang="el-GR" sz="2400" dirty="0" smtClean="0"/>
              <a:t> καταστρωμάτων,</a:t>
            </a:r>
            <a:endParaRPr lang="en-US" sz="24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Πλευρικά ελάσματα και εσωτερικός πυθμένας,</a:t>
            </a:r>
            <a:endParaRPr lang="en-US" sz="24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Διαμήκεις </a:t>
            </a:r>
            <a:r>
              <a:rPr lang="el-GR" sz="2400" dirty="0" err="1" smtClean="0"/>
              <a:t>φρακτές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σταθμίδες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Διαμήκη ενισχυτικά,</a:t>
            </a:r>
            <a:endParaRPr lang="en-US" sz="24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Ορισμένα από τα ανωτέρω στοιχεία μπορεί να μην </a:t>
            </a:r>
            <a:r>
              <a:rPr lang="el-GR" sz="2400" dirty="0" err="1" smtClean="0"/>
              <a:t>ληφθουν</a:t>
            </a:r>
            <a:r>
              <a:rPr lang="el-GR" sz="2400" dirty="0" smtClean="0"/>
              <a:t> υπ’ όψη αναλόγως του μήκους τους, της στήριξής τους και της ακαμψίας τους.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116632"/>
            <a:ext cx="8517632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004B82"/>
                </a:solidFill>
              </a:rPr>
              <a:t>Προϋποθέσεις ισχύος της απλής θεωρίας κάμψης (</a:t>
            </a:r>
            <a:r>
              <a:rPr lang="en-US" b="1" dirty="0" smtClean="0">
                <a:solidFill>
                  <a:srgbClr val="004B82"/>
                </a:solidFill>
              </a:rPr>
              <a:t>simple beam theory)</a:t>
            </a:r>
            <a:endParaRPr lang="el-GR" b="1" dirty="0" smtClean="0">
              <a:solidFill>
                <a:srgbClr val="004B8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Πρισματική δοκός (ομοιόμορφες τομές / μεγάλο παράλληλο τμήμα),</a:t>
            </a:r>
          </a:p>
          <a:p>
            <a:pPr eaLnBrk="1" hangingPunct="1"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Οι επίπεδες τομές παραμένουν επίπεδες,</a:t>
            </a:r>
          </a:p>
          <a:p>
            <a:pPr eaLnBrk="1" hangingPunct="1"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Εγκάρσιες παραμορφώσεις αμελητέες,</a:t>
            </a:r>
          </a:p>
          <a:p>
            <a:pPr eaLnBrk="1" hangingPunct="1"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Το υλικό είναι ελαστικό και το μέτρο ελαστικότητας σε εφελκυσμό και θλίψη είναι ίδιο,</a:t>
            </a:r>
          </a:p>
          <a:p>
            <a:pPr eaLnBrk="1" hangingPunct="1"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Δεν υπάρχει αλληλεπίδραση των </a:t>
            </a:r>
            <a:r>
              <a:rPr lang="el-GR" sz="2400" dirty="0" err="1" smtClean="0"/>
              <a:t>διατμητικών</a:t>
            </a:r>
            <a:r>
              <a:rPr lang="el-GR" sz="2400" dirty="0" smtClean="0"/>
              <a:t> τάσεων/παραμορφώσεων με τις </a:t>
            </a:r>
            <a:r>
              <a:rPr lang="el-GR" sz="2400" dirty="0" err="1" smtClean="0"/>
              <a:t>καμπτικές</a:t>
            </a:r>
            <a:r>
              <a:rPr lang="el-GR" sz="2400" dirty="0" smtClean="0"/>
              <a:t>.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6" descr="Fig3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4" b="2623"/>
          <a:stretch>
            <a:fillRect/>
          </a:stretch>
        </p:blipFill>
        <p:spPr bwMode="auto">
          <a:xfrm>
            <a:off x="598828" y="961032"/>
            <a:ext cx="7946344" cy="54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Υπολογισμός ροπής αντίστασης </a:t>
            </a:r>
            <a:r>
              <a:rPr lang="en-US" sz="3600" b="0" dirty="0" smtClean="0">
                <a:solidFill>
                  <a:srgbClr val="004B82"/>
                </a:solidFill>
              </a:rPr>
              <a:t>(2</a:t>
            </a:r>
            <a:r>
              <a:rPr lang="el-GR" sz="3600" b="0" dirty="0" smtClean="0">
                <a:solidFill>
                  <a:srgbClr val="004B82"/>
                </a:solidFill>
              </a:rPr>
              <a:t> από 6</a:t>
            </a:r>
            <a:r>
              <a:rPr lang="en-US" sz="3600" b="0" dirty="0" smtClean="0">
                <a:solidFill>
                  <a:srgbClr val="004B82"/>
                </a:solidFill>
              </a:rPr>
              <a:t>)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123728" y="6396334"/>
            <a:ext cx="507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Hughes, Owen F. Paik, </a:t>
            </a:r>
            <a:r>
              <a:rPr lang="en-US" sz="1200" dirty="0" err="1">
                <a:latin typeface="+mn-lt"/>
              </a:rPr>
              <a:t>Jeom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Kee</a:t>
            </a:r>
            <a:r>
              <a:rPr lang="en-US" sz="1200" dirty="0">
                <a:latin typeface="+mn-lt"/>
              </a:rPr>
              <a:t> (2010). Ship Structural Analysis and Design. Society of Naval Architects and Marine Engineers (SNAME)</a:t>
            </a:r>
          </a:p>
        </p:txBody>
      </p:sp>
    </p:spTree>
    <p:extLst>
      <p:ext uri="{BB962C8B-B14F-4D97-AF65-F5344CB8AC3E}">
        <p14:creationId xmlns:p14="http://schemas.microsoft.com/office/powerpoint/2010/main" val="26720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07504" y="1268760"/>
            <a:ext cx="4427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Οριζόντια ή κατακόρυφα επίπεδα ελάσματα πάχους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54286"/>
              </p:ext>
            </p:extLst>
          </p:nvPr>
        </p:nvGraphicFramePr>
        <p:xfrm>
          <a:off x="4932040" y="1299288"/>
          <a:ext cx="3240360" cy="97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Εξίσωση" r:id="rId3" imgW="1320480" imgH="457200" progId="Equation.3">
                  <p:embed/>
                </p:oleObj>
              </mc:Choice>
              <mc:Fallback>
                <p:oleObj name="Εξίσωση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299288"/>
                        <a:ext cx="3240360" cy="97758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107504" y="2893218"/>
            <a:ext cx="4283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Κεκλιμένα επίπεδα ελάσματα 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38402"/>
              </p:ext>
            </p:extLst>
          </p:nvPr>
        </p:nvGraphicFramePr>
        <p:xfrm>
          <a:off x="4932040" y="2573981"/>
          <a:ext cx="37703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Εξίσωση" r:id="rId5" imgW="1574640" imgH="685800" progId="Equation.3">
                  <p:embed/>
                </p:oleObj>
              </mc:Choice>
              <mc:Fallback>
                <p:oleObj name="Εξίσωση" r:id="rId5" imgW="1574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573981"/>
                        <a:ext cx="3770313" cy="1100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Box 6"/>
          <p:cNvSpPr txBox="1">
            <a:spLocks noChangeArrowheads="1"/>
          </p:cNvSpPr>
          <p:nvPr/>
        </p:nvSpPr>
        <p:spPr bwMode="auto">
          <a:xfrm>
            <a:off x="53752" y="4077071"/>
            <a:ext cx="4535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Καμπύλα ελάσματα σε σχήμα τεταρτοκυκλίου: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23787"/>
              </p:ext>
            </p:extLst>
          </p:nvPr>
        </p:nvGraphicFramePr>
        <p:xfrm>
          <a:off x="5004048" y="4137368"/>
          <a:ext cx="3180261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Εξίσωση" r:id="rId7" imgW="1993680" imgH="482400" progId="Equation.3">
                  <p:embed/>
                </p:oleObj>
              </mc:Choice>
              <mc:Fallback>
                <p:oleObj name="Εξίσωση" r:id="rId7" imgW="199368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137368"/>
                        <a:ext cx="3180261" cy="90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Υπολογισμός ροπής αντίστασης </a:t>
            </a:r>
            <a:r>
              <a:rPr lang="en-US" sz="3600" b="0" dirty="0" smtClean="0">
                <a:solidFill>
                  <a:srgbClr val="004B82"/>
                </a:solidFill>
              </a:rPr>
              <a:t>(3</a:t>
            </a:r>
            <a:r>
              <a:rPr lang="el-GR" sz="3600" b="0" dirty="0" smtClean="0">
                <a:solidFill>
                  <a:srgbClr val="004B82"/>
                </a:solidFill>
              </a:rPr>
              <a:t> από 6</a:t>
            </a:r>
            <a:r>
              <a:rPr lang="en-US" sz="3600" b="0" dirty="0" smtClean="0">
                <a:solidFill>
                  <a:srgbClr val="004B82"/>
                </a:solidFill>
              </a:rPr>
              <a:t>)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dirty="0" smtClean="0"/>
              <a:t>Η ροπή αδράνειας </a:t>
            </a:r>
            <a:r>
              <a:rPr lang="en-US" sz="2200" dirty="0" smtClean="0"/>
              <a:t>I </a:t>
            </a:r>
            <a:r>
              <a:rPr lang="el-GR" sz="2200" dirty="0" smtClean="0"/>
              <a:t>μιας τομής υπολογίζεται ως ακολούθως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 eaLnBrk="1" hangingPunct="1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Καταγράφουμε σε </a:t>
            </a:r>
            <a:r>
              <a:rPr lang="el-GR" sz="2200" dirty="0" err="1" smtClean="0"/>
              <a:t>πινακοποιημένη</a:t>
            </a:r>
            <a:r>
              <a:rPr lang="el-GR" sz="2200" dirty="0" smtClean="0"/>
              <a:t> μορφή εκείνα τα στοιχεία τα οποία θεωρούμε ότι συμμετέχουν στη διαμήκη αντοχή με τις διαστάσεις τους (</a:t>
            </a:r>
            <a:r>
              <a:rPr lang="en-US" sz="2200" dirty="0" smtClean="0"/>
              <a:t>scantlings)</a:t>
            </a:r>
            <a:r>
              <a:rPr lang="el-GR" sz="2200" dirty="0" smtClean="0"/>
              <a:t>.</a:t>
            </a:r>
          </a:p>
          <a:p>
            <a:pPr marL="720000" lvl="1" indent="-360000" eaLnBrk="1" hangingPunct="1">
              <a:spcBef>
                <a:spcPts val="600"/>
              </a:spcBef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Υπολογίζουμε το εμβαδό κάθε στοιχείου</a:t>
            </a:r>
            <a:r>
              <a:rPr lang="en-US" sz="2200" dirty="0" smtClean="0"/>
              <a:t> (a)</a:t>
            </a:r>
            <a:r>
              <a:rPr lang="el-GR" sz="2200" dirty="0" smtClean="0"/>
              <a:t>.</a:t>
            </a:r>
          </a:p>
          <a:p>
            <a:pPr marL="720000" lvl="1" indent="-360000" eaLnBrk="1" hangingPunct="1">
              <a:spcBef>
                <a:spcPts val="600"/>
              </a:spcBef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Υπολογίζουμε την απόσταση κάθε στοιχείου από την</a:t>
            </a:r>
            <a:r>
              <a:rPr lang="en-US" sz="2200" dirty="0" smtClean="0"/>
              <a:t> </a:t>
            </a:r>
            <a:r>
              <a:rPr lang="el-GR" sz="2200" dirty="0" smtClean="0"/>
              <a:t>βασική γραμμή</a:t>
            </a:r>
            <a:r>
              <a:rPr lang="en-US" sz="2200" dirty="0" smtClean="0"/>
              <a:t> (h)</a:t>
            </a:r>
            <a:r>
              <a:rPr lang="el-GR" sz="2200" dirty="0" smtClean="0"/>
              <a:t>.</a:t>
            </a:r>
          </a:p>
          <a:p>
            <a:pPr marL="720000" lvl="1" indent="-360000" eaLnBrk="1" hangingPunct="1">
              <a:spcBef>
                <a:spcPts val="600"/>
              </a:spcBef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Υπολογίζουμε την πρώτη ροπή επιφανείας κάθε στοιχείου ως προς τη βασική γραμμή </a:t>
            </a:r>
            <a:r>
              <a:rPr lang="en-US" sz="2200" dirty="0" smtClean="0"/>
              <a:t>(ah)</a:t>
            </a:r>
            <a:r>
              <a:rPr lang="el-GR" sz="2200" dirty="0" smtClean="0"/>
              <a:t>.</a:t>
            </a:r>
          </a:p>
          <a:p>
            <a:pPr marL="720000" lvl="1" indent="-360000" eaLnBrk="1" hangingPunct="1">
              <a:spcBef>
                <a:spcPts val="600"/>
              </a:spcBef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Υπολογίζουμε τη</a:t>
            </a:r>
            <a:r>
              <a:rPr lang="en-US" sz="2200" dirty="0" smtClean="0"/>
              <a:t> </a:t>
            </a:r>
            <a:r>
              <a:rPr lang="el-GR" sz="2200" dirty="0" smtClean="0"/>
              <a:t>ροπή αδράνειας </a:t>
            </a:r>
            <a:r>
              <a:rPr lang="en-US" sz="2200" dirty="0" smtClean="0"/>
              <a:t>(</a:t>
            </a:r>
            <a:r>
              <a:rPr lang="el-GR" sz="2200" dirty="0" smtClean="0"/>
              <a:t>δεύτερη ροπή επιφάνειας</a:t>
            </a:r>
            <a:r>
              <a:rPr lang="en-US" sz="2200" dirty="0" smtClean="0"/>
              <a:t>) </a:t>
            </a:r>
            <a:r>
              <a:rPr lang="el-GR" sz="2200" dirty="0" smtClean="0"/>
              <a:t>κάθε στοιχείου ως προς τη βασική γραμμή</a:t>
            </a:r>
            <a:r>
              <a:rPr lang="en-US" sz="2200" dirty="0" smtClean="0"/>
              <a:t> (ah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</a:t>
            </a:r>
            <a:r>
              <a:rPr lang="el-GR" sz="2200" dirty="0" smtClean="0"/>
              <a:t>.</a:t>
            </a:r>
          </a:p>
          <a:p>
            <a:pPr marL="720000" lvl="1" indent="-360000" eaLnBrk="1" hangingPunct="1">
              <a:spcBef>
                <a:spcPts val="600"/>
              </a:spcBef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Υπολογίζουμε τη ροπή αδράνειας κάθε στοιχείου ως προς τον ίδιο ουδέτερο άξονα </a:t>
            </a:r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n-US" sz="2200" dirty="0" smtClean="0"/>
              <a:t>)</a:t>
            </a:r>
            <a:r>
              <a:rPr lang="el-GR" sz="22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Υπολογισμός ροπής αντίστασης </a:t>
            </a:r>
            <a:r>
              <a:rPr lang="en-US" sz="3600" b="0" dirty="0" smtClean="0">
                <a:solidFill>
                  <a:srgbClr val="004B82"/>
                </a:solidFill>
              </a:rPr>
              <a:t>(4</a:t>
            </a:r>
            <a:r>
              <a:rPr lang="el-GR" sz="3600" b="0" dirty="0" smtClean="0">
                <a:solidFill>
                  <a:srgbClr val="004B82"/>
                </a:solidFill>
              </a:rPr>
              <a:t> από 6</a:t>
            </a:r>
            <a:r>
              <a:rPr lang="en-US" sz="3600" b="0" dirty="0" smtClean="0">
                <a:solidFill>
                  <a:srgbClr val="004B82"/>
                </a:solidFill>
              </a:rPr>
              <a:t>)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19675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Η ροπή αδράνειας </a:t>
            </a:r>
            <a:r>
              <a:rPr lang="en-US" sz="2200" dirty="0" smtClean="0">
                <a:solidFill>
                  <a:prstClr val="black"/>
                </a:solidFill>
              </a:rPr>
              <a:t>I </a:t>
            </a:r>
            <a:r>
              <a:rPr lang="el-GR" sz="2200" dirty="0" smtClean="0">
                <a:solidFill>
                  <a:prstClr val="black"/>
                </a:solidFill>
              </a:rPr>
              <a:t>μιας τομής υπολογίζεται ως ακολούθως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  <a:endParaRPr lang="el-GR" sz="2200" dirty="0" smtClean="0">
              <a:solidFill>
                <a:prstClr val="black"/>
              </a:solidFill>
            </a:endParaRPr>
          </a:p>
          <a:p>
            <a:pPr fontAlgn="auto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200" dirty="0" smtClean="0">
              <a:solidFill>
                <a:prstClr val="black"/>
              </a:solidFill>
            </a:endParaRPr>
          </a:p>
          <a:p>
            <a:pPr fontAlgn="auto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Υπολογίζουμε την απόσταση του ουδέτερου άξονα από τη βασική γραμμή.</a:t>
            </a:r>
          </a:p>
          <a:p>
            <a:pPr fontAlgn="auto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endParaRPr lang="en-US" sz="2200" dirty="0" smtClean="0">
              <a:solidFill>
                <a:prstClr val="black"/>
              </a:solidFill>
            </a:endParaRPr>
          </a:p>
          <a:p>
            <a:pPr fontAlgn="auto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Υπολογίζουμε τη ροπή αδράνειας της διατομής ως προς τη βασική γραμμή.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33724"/>
              </p:ext>
            </p:extLst>
          </p:nvPr>
        </p:nvGraphicFramePr>
        <p:xfrm>
          <a:off x="3203848" y="2420888"/>
          <a:ext cx="2571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Εξίσωση" r:id="rId4" imgW="1282680" imgH="304560" progId="Equation.3">
                  <p:embed/>
                </p:oleObj>
              </mc:Choice>
              <mc:Fallback>
                <p:oleObj name="Εξίσωση" r:id="rId4" imgW="1282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25717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266937"/>
            <a:ext cx="8599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Υπολογίζουμε τη ροπή αδράνειας της διατομής ως προς τον ουδέτερο άξονα.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70778"/>
              </p:ext>
            </p:extLst>
          </p:nvPr>
        </p:nvGraphicFramePr>
        <p:xfrm>
          <a:off x="2973387" y="3667136"/>
          <a:ext cx="2652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Εξίσωση" r:id="rId6" imgW="1320480" imgH="317160" progId="Equation.3">
                  <p:embed/>
                </p:oleObj>
              </mc:Choice>
              <mc:Fallback>
                <p:oleObj name="Εξίσωση" r:id="rId6" imgW="1320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7" y="3667136"/>
                        <a:ext cx="2652713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509120"/>
            <a:ext cx="8964488" cy="703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Υπολογίζουμε τη ροπή αντίστασης της διατομής ως προς το κατάστρωμα και ως προς τον πυθμένα.</a:t>
            </a: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77161"/>
              </p:ext>
            </p:extLst>
          </p:nvPr>
        </p:nvGraphicFramePr>
        <p:xfrm>
          <a:off x="683418" y="5229200"/>
          <a:ext cx="77771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Εξίσωση" r:id="rId8" imgW="4127400" imgH="507960" progId="Equation.3">
                  <p:embed/>
                </p:oleObj>
              </mc:Choice>
              <mc:Fallback>
                <p:oleObj name="Εξίσωση" r:id="rId8" imgW="4127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" y="5229200"/>
                        <a:ext cx="77771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Υπολογισμός ροπής αντίστασης </a:t>
            </a:r>
            <a:r>
              <a:rPr lang="en-US" sz="3600" b="0" dirty="0" smtClean="0">
                <a:solidFill>
                  <a:srgbClr val="004B82"/>
                </a:solidFill>
              </a:rPr>
              <a:t>(5</a:t>
            </a:r>
            <a:r>
              <a:rPr lang="el-GR" sz="3600" b="0" dirty="0" smtClean="0">
                <a:solidFill>
                  <a:srgbClr val="004B82"/>
                </a:solidFill>
              </a:rPr>
              <a:t> από 6</a:t>
            </a:r>
            <a:r>
              <a:rPr lang="en-US" sz="3600" b="0" dirty="0" smtClean="0">
                <a:solidFill>
                  <a:srgbClr val="004B82"/>
                </a:solidFill>
              </a:rPr>
              <a:t>)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667000" y="5334000"/>
            <a:ext cx="409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B7011F"/>
              </a:buClr>
              <a:buFont typeface="Wingdings 2" pitchFamily="18" charset="2"/>
              <a:buChar char="¡"/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Hughes       Fig. 3.15     Table 3.5</a:t>
            </a:r>
            <a:r>
              <a:rPr lang="en-US">
                <a:solidFill>
                  <a:prstClr val="black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5844" name="Picture 6" descr="Table3-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" t="6335" r="1488" b="1715"/>
          <a:stretch/>
        </p:blipFill>
        <p:spPr bwMode="auto">
          <a:xfrm>
            <a:off x="1020532" y="1008112"/>
            <a:ext cx="7102936" cy="5805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Υπολογισμός ροπής αντίστασης </a:t>
            </a:r>
            <a:r>
              <a:rPr lang="en-US" sz="3600" b="0" dirty="0" smtClean="0">
                <a:solidFill>
                  <a:srgbClr val="004B82"/>
                </a:solidFill>
              </a:rPr>
              <a:t>(6</a:t>
            </a:r>
            <a:r>
              <a:rPr lang="el-GR" sz="3600" b="0" dirty="0" smtClean="0">
                <a:solidFill>
                  <a:srgbClr val="004B82"/>
                </a:solidFill>
              </a:rPr>
              <a:t> από 6</a:t>
            </a:r>
            <a:r>
              <a:rPr lang="en-US" sz="3600" b="0" dirty="0" smtClean="0">
                <a:solidFill>
                  <a:srgbClr val="004B82"/>
                </a:solidFill>
              </a:rPr>
              <a:t>)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en-US" dirty="0" smtClean="0">
                <a:solidFill>
                  <a:srgbClr val="004B82"/>
                </a:solidFill>
              </a:rPr>
              <a:t>Loading Manual Calculations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683568" y="1281221"/>
            <a:ext cx="7200800" cy="5345748"/>
            <a:chOff x="683568" y="1281221"/>
            <a:chExt cx="7200800" cy="5345748"/>
          </a:xfrm>
        </p:grpSpPr>
        <p:sp>
          <p:nvSpPr>
            <p:cNvPr id="5" name="TextBox 4"/>
            <p:cNvSpPr txBox="1"/>
            <p:nvPr/>
          </p:nvSpPr>
          <p:spPr>
            <a:xfrm>
              <a:off x="1426777" y="1281221"/>
              <a:ext cx="158417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SM(x),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σ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al</a:t>
              </a:r>
              <a:endParaRPr lang="el-GR" sz="2400" baseline="-250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3568" y="2060847"/>
                  <a:ext cx="2736304" cy="12992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M</a:t>
                  </a:r>
                  <a:r>
                    <a:rPr lang="en-US" sz="2400" baseline="-25000" dirty="0" smtClean="0">
                      <a:solidFill>
                        <a:prstClr val="black"/>
                      </a:solidFill>
                      <a:latin typeface="Calibri"/>
                    </a:rPr>
                    <a:t>max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(x) = </a:t>
                  </a:r>
                  <a:r>
                    <a:rPr lang="el-GR" sz="2400" dirty="0">
                      <a:solidFill>
                        <a:prstClr val="black"/>
                      </a:solidFill>
                      <a:latin typeface="Calibri"/>
                    </a:rPr>
                    <a:t>σ</a:t>
                  </a:r>
                  <a:r>
                    <a:rPr lang="en-US" sz="2400" baseline="-25000" dirty="0" smtClean="0">
                      <a:solidFill>
                        <a:prstClr val="black"/>
                      </a:solidFill>
                      <a:latin typeface="Calibri"/>
                    </a:rPr>
                    <a:t>al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Calibri"/>
                      <a:cs typeface="Arial" pitchFamily="34" charset="0"/>
                    </a:rPr>
                    <a:t> </a:t>
                  </a:r>
                  <a:r>
                    <a:rPr lang="el-GR" sz="2400" dirty="0">
                      <a:solidFill>
                        <a:prstClr val="black"/>
                      </a:solidFill>
                      <a:latin typeface="Calibri"/>
                      <a:cs typeface="Arial" pitchFamily="34" charset="0"/>
                    </a:rPr>
                    <a:t>⋅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Calibri"/>
                      <a:cs typeface="Arial" pitchFamily="34" charset="0"/>
                    </a:rPr>
                    <a:t> 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  <a:cs typeface="Arial" pitchFamily="34" charset="0"/>
                    </a:rPr>
                    <a:t>SM(x)</a:t>
                  </a:r>
                </a:p>
                <a:p>
                  <a:r>
                    <a:rPr lang="en-US" sz="2400" baseline="-25000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l-GR" sz="2400" baseline="-25000" dirty="0">
                    <a:solidFill>
                      <a:prstClr val="black"/>
                    </a:solidFill>
                    <a:latin typeface="Calibri"/>
                  </a:endParaRPr>
                </a:p>
                <a:p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  <a:r>
                    <a:rPr lang="en-US" sz="2400" baseline="-25000" dirty="0" smtClean="0">
                      <a:solidFill>
                        <a:prstClr val="black"/>
                      </a:solidFill>
                      <a:latin typeface="Calibri"/>
                    </a:rPr>
                    <a:t>max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(x)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libri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τ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l</m:t>
                          </m:r>
                        </m:num>
                        <m:den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𝐒</m:t>
                          </m:r>
                        </m:den>
                      </m:f>
                    </m:oMath>
                  </a14:m>
                  <a:endParaRPr lang="el-GR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2060847"/>
                  <a:ext cx="2736304" cy="129920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3104" t="-4186" r="-2217" b="-37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6480212" y="1281221"/>
              <a:ext cx="108012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ervice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6176" y="2276872"/>
              <a:ext cx="17281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w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(x), F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w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(x)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3789040"/>
              <a:ext cx="31683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(x) = M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max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(x) – M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w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(x)</a:t>
              </a:r>
            </a:p>
            <a:p>
              <a:r>
                <a:rPr lang="en-US" sz="2400" dirty="0" err="1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sz="2400" baseline="-25000" dirty="0" err="1" smtClean="0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max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) 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– F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/>
                </a:rPr>
                <a:t>w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(x)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2839" y="4681492"/>
              <a:ext cx="2898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COMPA	RISON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7536" y="5397549"/>
              <a:ext cx="174892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2400" baseline="-25000" dirty="0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(x)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sz="2400" baseline="-25000" dirty="0" err="1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(x)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6165304"/>
              <a:ext cx="604867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Loading cond., </a:t>
              </a: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Bonjean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 curves, </a:t>
              </a: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Lghtweight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 dist.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" name="Ευθύγραμμο βέλος σύνδεσης 13"/>
            <p:cNvCxnSpPr>
              <a:stCxn id="5" idx="2"/>
            </p:cNvCxnSpPr>
            <p:nvPr/>
          </p:nvCxnSpPr>
          <p:spPr>
            <a:xfrm>
              <a:off x="2218865" y="1742886"/>
              <a:ext cx="0" cy="31796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>
              <a:stCxn id="7" idx="2"/>
            </p:cNvCxnSpPr>
            <p:nvPr/>
          </p:nvCxnSpPr>
          <p:spPr>
            <a:xfrm>
              <a:off x="7020272" y="1742886"/>
              <a:ext cx="0" cy="53398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Γωνιακή σύνδεση 19"/>
            <p:cNvCxnSpPr>
              <a:stCxn id="6" idx="2"/>
              <a:endCxn id="9" idx="1"/>
            </p:cNvCxnSpPr>
            <p:nvPr/>
          </p:nvCxnSpPr>
          <p:spPr>
            <a:xfrm rot="16200000" flipH="1">
              <a:off x="2097527" y="3314242"/>
              <a:ext cx="844490" cy="936104"/>
            </a:xfrm>
            <a:prstGeom prst="bent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Γωνιακή σύνδεση 21"/>
            <p:cNvCxnSpPr>
              <a:stCxn id="8" idx="2"/>
              <a:endCxn id="9" idx="3"/>
            </p:cNvCxnSpPr>
            <p:nvPr/>
          </p:nvCxnSpPr>
          <p:spPr>
            <a:xfrm rot="5400000">
              <a:off x="5855223" y="3039490"/>
              <a:ext cx="1466002" cy="864096"/>
            </a:xfrm>
            <a:prstGeom prst="bent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stCxn id="9" idx="2"/>
              <a:endCxn id="11" idx="0"/>
            </p:cNvCxnSpPr>
            <p:nvPr/>
          </p:nvCxnSpPr>
          <p:spPr>
            <a:xfrm>
              <a:off x="4572000" y="4620037"/>
              <a:ext cx="1" cy="7775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>
              <a:stCxn id="12" idx="0"/>
              <a:endCxn id="11" idx="2"/>
            </p:cNvCxnSpPr>
            <p:nvPr/>
          </p:nvCxnSpPr>
          <p:spPr>
            <a:xfrm flipV="1">
              <a:off x="4572000" y="5859214"/>
              <a:ext cx="1" cy="30609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7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Υπολογισμός ορθών τάσεων λόγω κάμψης».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Βασικές εξισώσεις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l-GR" dirty="0" smtClean="0">
                <a:solidFill>
                  <a:srgbClr val="004B82"/>
                </a:solidFill>
              </a:rPr>
              <a:t>απλής θεωρίας κάμψης</a:t>
            </a:r>
          </a:p>
        </p:txBody>
      </p:sp>
      <p:graphicFrame>
        <p:nvGraphicFramePr>
          <p:cNvPr id="1028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26427319"/>
              </p:ext>
            </p:extLst>
          </p:nvPr>
        </p:nvGraphicFramePr>
        <p:xfrm>
          <a:off x="395536" y="1585119"/>
          <a:ext cx="2664296" cy="117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Εξίσωση" r:id="rId4" imgW="1193760" imgH="558720" progId="Equation.3">
                  <p:embed/>
                </p:oleObj>
              </mc:Choice>
              <mc:Fallback>
                <p:oleObj name="Εξίσωση" r:id="rId4" imgW="1193760" imgH="558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85119"/>
                        <a:ext cx="2664296" cy="117571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34153046"/>
              </p:ext>
            </p:extLst>
          </p:nvPr>
        </p:nvGraphicFramePr>
        <p:xfrm>
          <a:off x="395536" y="2916600"/>
          <a:ext cx="2664296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Εξίσωση" r:id="rId6" imgW="838080" imgH="266400" progId="Equation.3">
                  <p:embed/>
                </p:oleObj>
              </mc:Choice>
              <mc:Fallback>
                <p:oleObj name="Εξίσωση" r:id="rId6" imgW="838080" imgH="266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16600"/>
                        <a:ext cx="2664296" cy="630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35975"/>
              </p:ext>
            </p:extLst>
          </p:nvPr>
        </p:nvGraphicFramePr>
        <p:xfrm>
          <a:off x="395536" y="3702602"/>
          <a:ext cx="2664296" cy="6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Εξίσωση" r:id="rId8" imgW="914400" imgH="266400" progId="Equation.3">
                  <p:embed/>
                </p:oleObj>
              </mc:Choice>
              <mc:Fallback>
                <p:oleObj name="Εξίσωση" r:id="rId8" imgW="914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02602"/>
                        <a:ext cx="2664296" cy="63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337828"/>
              </p:ext>
            </p:extLst>
          </p:nvPr>
        </p:nvGraphicFramePr>
        <p:xfrm>
          <a:off x="395537" y="4495066"/>
          <a:ext cx="2664296" cy="111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Εξίσωση" r:id="rId10" imgW="1244520" imgH="558720" progId="Equation.3">
                  <p:embed/>
                </p:oleObj>
              </mc:Choice>
              <mc:Fallback>
                <p:oleObj name="Εξίσωση" r:id="rId10" imgW="1244520" imgH="558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4495066"/>
                        <a:ext cx="2664296" cy="111246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35294253"/>
              </p:ext>
            </p:extLst>
          </p:nvPr>
        </p:nvGraphicFramePr>
        <p:xfrm>
          <a:off x="395536" y="5763294"/>
          <a:ext cx="2664296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Εξίσωση" r:id="rId12" imgW="1638000" imgH="431640" progId="Equation.3">
                  <p:embed/>
                </p:oleObj>
              </mc:Choice>
              <mc:Fallback>
                <p:oleObj name="Εξίσωση" r:id="rId12" imgW="163800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763294"/>
                        <a:ext cx="2664296" cy="823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3973519" y="1556792"/>
            <a:ext cx="4724400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Όπου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q =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φορτίο ανά τρέχον μέτρο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Q =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διατμητική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δύναμη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Μ =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καμπτική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ροπή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w =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βέλος κάμψης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Ι = ροπή αδράνειας της διατομής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SM =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ροπή αντίστασης της διατομής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Ε = μέτρο 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ελαστικότητας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Ιστοσελίδα </a:t>
            </a:r>
            <a:r>
              <a:rPr lang="en-US" sz="2000" dirty="0" err="1" smtClean="0"/>
              <a:t>DelMarVa</a:t>
            </a:r>
            <a:r>
              <a:rPr lang="en-US" sz="2000" dirty="0" smtClean="0"/>
              <a:t> </a:t>
            </a:r>
            <a:r>
              <a:rPr lang="en-US" sz="2000" dirty="0"/>
              <a:t>Survival Training Site </a:t>
            </a:r>
            <a:r>
              <a:rPr lang="en-US" sz="2000" dirty="0" smtClean="0">
                <a:hlinkClick r:id="rId3"/>
              </a:rPr>
              <a:t>survival-training.info</a:t>
            </a:r>
            <a:endParaRPr lang="el-GR" sz="2000" dirty="0" smtClean="0"/>
          </a:p>
          <a:p>
            <a:r>
              <a:rPr lang="en-US" sz="2000" dirty="0"/>
              <a:t>Hughes, Owen F. Paik, </a:t>
            </a:r>
            <a:r>
              <a:rPr lang="en-US" sz="2000" dirty="0" err="1"/>
              <a:t>Jeom</a:t>
            </a:r>
            <a:r>
              <a:rPr lang="en-US" sz="2000" dirty="0"/>
              <a:t> </a:t>
            </a:r>
            <a:r>
              <a:rPr lang="en-US" sz="2000" dirty="0" err="1"/>
              <a:t>Kee</a:t>
            </a:r>
            <a:r>
              <a:rPr lang="en-US" sz="2000" dirty="0"/>
              <a:t> (2010). Ship Structural Analysis and Design. Society of Naval Architects and Marine Engineers (SNAME)</a:t>
            </a:r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004B82"/>
                </a:solidFill>
              </a:rPr>
              <a:t>Υπολογισμός της θέσης του ουδέτερου άξονα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234455"/>
              </p:ext>
            </p:extLst>
          </p:nvPr>
        </p:nvGraphicFramePr>
        <p:xfrm>
          <a:off x="2699792" y="1772816"/>
          <a:ext cx="374441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939392" imgH="380835" progId="Equation.3">
                  <p:embed/>
                </p:oleObj>
              </mc:Choice>
              <mc:Fallback>
                <p:oleObj name="Equation" r:id="rId3" imgW="939392" imgH="380835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772816"/>
                        <a:ext cx="3744416" cy="15121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115616" y="3454076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ή στην περίπτωση διατομής με ένα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υλικό 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63200253"/>
              </p:ext>
            </p:extLst>
          </p:nvPr>
        </p:nvGraphicFramePr>
        <p:xfrm>
          <a:off x="2663788" y="4077072"/>
          <a:ext cx="3816424" cy="150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634725" imgH="380835" progId="Equation.3">
                  <p:embed/>
                </p:oleObj>
              </mc:Choice>
              <mc:Fallback>
                <p:oleObj name="Equation" r:id="rId5" imgW="634725" imgH="380835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788" y="4077072"/>
                        <a:ext cx="3816424" cy="15054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Βασικές υποθέσεις στη θεώρηση της διαμήκους αντοχής πλοίου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Ακίνητο σκάφος σε κατακόρυφη θέση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Οι μόνες εξωτερικές αντιδράσεις από το νερό είναι οι κατακόρυφες δυνάμεις </a:t>
            </a:r>
            <a:r>
              <a:rPr lang="el-GR" sz="2400" dirty="0" err="1" smtClean="0"/>
              <a:t>άντωσης</a:t>
            </a:r>
            <a:r>
              <a:rPr lang="el-GR" sz="2400" dirty="0" smtClean="0"/>
              <a:t> </a:t>
            </a:r>
            <a:r>
              <a:rPr lang="en-US" sz="2400" dirty="0" smtClean="0"/>
              <a:t>b(x)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Συμμετρία ως προς το διάμηκες κατακόρυφο επίπεδο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Το σκάφος συμπεριφέρεται σαν μια απλή δοκός με βάρος ανά μονάδα μήκους </a:t>
            </a:r>
            <a:r>
              <a:rPr lang="en-US" sz="2400" dirty="0" smtClean="0"/>
              <a:t>w(x)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752" y="116632"/>
            <a:ext cx="9036496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Σύμβαση </a:t>
            </a:r>
            <a:r>
              <a:rPr lang="el-GR" dirty="0" err="1" smtClean="0">
                <a:solidFill>
                  <a:srgbClr val="004B82"/>
                </a:solidFill>
              </a:rPr>
              <a:t>προσήμου</a:t>
            </a:r>
            <a:r>
              <a:rPr lang="el-GR" dirty="0" smtClean="0">
                <a:solidFill>
                  <a:srgbClr val="004B82"/>
                </a:solidFill>
              </a:rPr>
              <a:t> – Βασικές εξισώσεις ισορροπίας στοιχειώδους μήκους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457200" y="1371600"/>
            <a:ext cx="8001000" cy="2633663"/>
            <a:chOff x="457200" y="1371600"/>
            <a:chExt cx="8001000" cy="2633663"/>
          </a:xfrm>
        </p:grpSpPr>
        <p:pic>
          <p:nvPicPr>
            <p:cNvPr id="3080" name="Picture 4" descr="Fig3-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08"/>
            <a:stretch>
              <a:fillRect/>
            </a:stretch>
          </p:blipFill>
          <p:spPr bwMode="auto">
            <a:xfrm>
              <a:off x="457200" y="1371600"/>
              <a:ext cx="8001000" cy="263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15000" y="1524000"/>
              <a:ext cx="609600" cy="381000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8064A2">
                      <a:lumMod val="2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</a:rPr>
                <a:t>q</a:t>
              </a:r>
            </a:p>
          </p:txBody>
        </p:sp>
      </p:grp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02854"/>
              </p:ext>
            </p:extLst>
          </p:nvPr>
        </p:nvGraphicFramePr>
        <p:xfrm>
          <a:off x="3400425" y="4017304"/>
          <a:ext cx="2314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Εξίσωση" r:id="rId6" imgW="1143000" imgH="203200" progId="Equation.3">
                  <p:embed/>
                </p:oleObj>
              </mc:Choice>
              <mc:Fallback>
                <p:oleObj name="Εξίσωση" r:id="rId6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4017304"/>
                        <a:ext cx="2314575" cy="4095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675018"/>
              </p:ext>
            </p:extLst>
          </p:nvPr>
        </p:nvGraphicFramePr>
        <p:xfrm>
          <a:off x="814388" y="4581128"/>
          <a:ext cx="55102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Εξίσωση" r:id="rId8" imgW="2768400" imgH="393480" progId="Equation.3">
                  <p:embed/>
                </p:oleObj>
              </mc:Choice>
              <mc:Fallback>
                <p:oleObj name="Εξίσωση" r:id="rId8" imgW="276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581128"/>
                        <a:ext cx="5510212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59738"/>
              </p:ext>
            </p:extLst>
          </p:nvPr>
        </p:nvGraphicFramePr>
        <p:xfrm>
          <a:off x="6732240" y="4437112"/>
          <a:ext cx="19907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Εξίσωση" r:id="rId10" imgW="1002865" imgH="482391" progId="Equation.3">
                  <p:embed/>
                </p:oleObj>
              </mc:Choice>
              <mc:Fallback>
                <p:oleObj name="Εξίσωση" r:id="rId10" imgW="100286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437112"/>
                        <a:ext cx="1990725" cy="962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4468"/>
              </p:ext>
            </p:extLst>
          </p:nvPr>
        </p:nvGraphicFramePr>
        <p:xfrm>
          <a:off x="107504" y="5661248"/>
          <a:ext cx="65405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Εξίσωση" r:id="rId12" imgW="3441700" imgH="393700" progId="Equation.3">
                  <p:embed/>
                </p:oleObj>
              </mc:Choice>
              <mc:Fallback>
                <p:oleObj name="Εξίσωση" r:id="rId12" imgW="344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661248"/>
                        <a:ext cx="6540500" cy="757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00928"/>
              </p:ext>
            </p:extLst>
          </p:nvPr>
        </p:nvGraphicFramePr>
        <p:xfrm>
          <a:off x="6732240" y="5517232"/>
          <a:ext cx="19653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4" imgW="990170" imgH="444307" progId="Equation.3">
                  <p:embed/>
                </p:oleObj>
              </mc:Choice>
              <mc:Fallback>
                <p:oleObj name="Equation" r:id="rId14" imgW="99017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517232"/>
                        <a:ext cx="1965325" cy="8874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Φόρτιση του πλοίου ως δοκού </a:t>
            </a:r>
            <a:r>
              <a:rPr lang="el-GR" sz="3300" b="0" dirty="0" smtClean="0">
                <a:solidFill>
                  <a:srgbClr val="004B82"/>
                </a:solidFill>
              </a:rPr>
              <a:t>(1 από 2)</a:t>
            </a:r>
          </a:p>
        </p:txBody>
      </p:sp>
      <p:pic>
        <p:nvPicPr>
          <p:cNvPr id="26627" name="Picture 4" descr="Fig3-1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84" y="1219201"/>
            <a:ext cx="6788832" cy="509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123728" y="6396334"/>
            <a:ext cx="507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Hughes, Owen F. Paik, </a:t>
            </a:r>
            <a:r>
              <a:rPr lang="en-US" sz="1200" dirty="0" err="1">
                <a:latin typeface="+mn-lt"/>
              </a:rPr>
              <a:t>Jeom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Kee</a:t>
            </a:r>
            <a:r>
              <a:rPr lang="en-US" sz="1200" dirty="0">
                <a:latin typeface="+mn-lt"/>
              </a:rPr>
              <a:t> (2010). Ship Structural Analysis and Design. Society of Naval Architects and Marine Engineers (SNAME)</a:t>
            </a:r>
          </a:p>
        </p:txBody>
      </p:sp>
    </p:spTree>
    <p:extLst>
      <p:ext uri="{BB962C8B-B14F-4D97-AF65-F5344CB8AC3E}">
        <p14:creationId xmlns:p14="http://schemas.microsoft.com/office/powerpoint/2010/main" val="29612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>
                <a:solidFill>
                  <a:srgbClr val="004B82"/>
                </a:solidFill>
              </a:rPr>
              <a:t>Φόρτιση του πλοίου ως δοκού </a:t>
            </a:r>
            <a:r>
              <a:rPr lang="el-GR" sz="3000" b="0" dirty="0" smtClean="0">
                <a:solidFill>
                  <a:srgbClr val="004B82"/>
                </a:solidFill>
              </a:rPr>
              <a:t>(2 </a:t>
            </a:r>
            <a:r>
              <a:rPr lang="el-GR" sz="3000" b="0" dirty="0">
                <a:solidFill>
                  <a:srgbClr val="004B82"/>
                </a:solidFill>
              </a:rPr>
              <a:t>από 2)</a:t>
            </a:r>
            <a:endParaRPr lang="el-GR" dirty="0" smtClean="0">
              <a:solidFill>
                <a:srgbClr val="004B8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800" dirty="0" smtClean="0"/>
              <a:t>Το εμβαδό κάτω από την καμπύλη </a:t>
            </a:r>
            <a:r>
              <a:rPr lang="el-GR" sz="2800" dirty="0" err="1" smtClean="0"/>
              <a:t>άντωσης</a:t>
            </a:r>
            <a:r>
              <a:rPr lang="el-GR" sz="2800" dirty="0" smtClean="0"/>
              <a:t> πρέπει να είναι ίσο με το εμβαδό κάτω από την καμπύλη βάρους.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800" dirty="0" smtClean="0"/>
              <a:t>Τα κέντρα βάρους των εμβαδών αυτών πρέπει να βρίσκονται στην ίδια κατακόρυφο.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004B82"/>
                </a:solidFill>
              </a:rPr>
              <a:t>Υπολογισμός της καμπύλης βάρους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712968" cy="54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Κατηγορίες βαρών</a:t>
            </a:r>
            <a:endParaRPr lang="en-US" sz="2200" dirty="0" smtClean="0"/>
          </a:p>
          <a:p>
            <a:pPr lvl="1" eaLnBrk="1" hangingPunct="1">
              <a:spcBef>
                <a:spcPts val="300"/>
              </a:spcBef>
              <a:spcAft>
                <a:spcPts val="600"/>
              </a:spcAft>
              <a:buClr>
                <a:srgbClr val="9200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Lightship weight (hull structure, machinery, furnishings, etc.)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 eaLnBrk="1" hangingPunct="1">
              <a:spcBef>
                <a:spcPts val="300"/>
              </a:spcBef>
              <a:spcAft>
                <a:spcPts val="6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Variable weight (cargo, fuel &amp; lube, water, stores, etc.)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Κατανομή βαρών</a:t>
            </a:r>
            <a:endParaRPr lang="en-US" sz="2200" dirty="0" smtClean="0"/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Πίνακας βαρών</a:t>
            </a:r>
            <a:r>
              <a:rPr lang="en-US" sz="2200" dirty="0" smtClean="0"/>
              <a:t>: </a:t>
            </a:r>
            <a:r>
              <a:rPr lang="el-GR" sz="2200" dirty="0" smtClean="0"/>
              <a:t>για κάθε βάρος περιλαμβάνονται</a:t>
            </a:r>
            <a:endParaRPr lang="en-US" sz="2200" dirty="0" smtClean="0"/>
          </a:p>
          <a:p>
            <a:pPr lvl="2" eaLnBrk="1" hangingPunct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Συνολικό βάρος,</a:t>
            </a:r>
            <a:endParaRPr lang="en-US" sz="2200" dirty="0" smtClean="0"/>
          </a:p>
          <a:p>
            <a:pPr lvl="2" eaLnBrk="1" hangingPunct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Θέση κέντρου βάρους</a:t>
            </a:r>
            <a:r>
              <a:rPr lang="en-US" sz="2200" dirty="0" smtClean="0"/>
              <a:t> (</a:t>
            </a:r>
            <a:r>
              <a:rPr lang="en-US" sz="2200" dirty="0" err="1" smtClean="0"/>
              <a:t>vcg</a:t>
            </a:r>
            <a:r>
              <a:rPr lang="en-US" sz="2200" dirty="0" smtClean="0"/>
              <a:t>, </a:t>
            </a:r>
            <a:r>
              <a:rPr lang="en-US" sz="2200" dirty="0" err="1" smtClean="0"/>
              <a:t>tcg</a:t>
            </a:r>
            <a:r>
              <a:rPr lang="en-US" sz="2200" dirty="0" smtClean="0"/>
              <a:t>, and </a:t>
            </a:r>
            <a:r>
              <a:rPr lang="en-US" sz="2200" dirty="0" err="1" smtClean="0"/>
              <a:t>lcg</a:t>
            </a:r>
            <a:r>
              <a:rPr lang="en-US" sz="2200" dirty="0" smtClean="0"/>
              <a:t>)</a:t>
            </a:r>
            <a:r>
              <a:rPr lang="el-GR" sz="2200" dirty="0" smtClean="0"/>
              <a:t>,</a:t>
            </a:r>
            <a:endParaRPr lang="en-US" sz="2200" dirty="0" smtClean="0"/>
          </a:p>
          <a:p>
            <a:pPr lvl="2" eaLnBrk="1" hangingPunct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Διαμήκης έκταση.</a:t>
            </a:r>
            <a:endParaRPr lang="en-US" sz="2200" dirty="0" smtClean="0"/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910000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Μέθοδοι κατανομής βαρών κατά το διάμηκες</a:t>
            </a:r>
            <a:endParaRPr lang="en-US" sz="2200" dirty="0" smtClean="0"/>
          </a:p>
          <a:p>
            <a:pPr lvl="2" eaLnBrk="1" hangingPunct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Συγκεντρωμένα φορτία</a:t>
            </a:r>
            <a:r>
              <a:rPr lang="en-US" sz="2200" dirty="0" smtClean="0"/>
              <a:t> (machinery, transverse bulkheads, etc.)</a:t>
            </a:r>
            <a:r>
              <a:rPr lang="el-GR" sz="2200" dirty="0"/>
              <a:t>.</a:t>
            </a:r>
            <a:endParaRPr lang="en-US" sz="2200" dirty="0" smtClean="0"/>
          </a:p>
          <a:p>
            <a:pPr lvl="2" eaLnBrk="1" hangingPunct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Κατανεμημένα φορτία</a:t>
            </a:r>
            <a:r>
              <a:rPr lang="en-US" sz="2200" dirty="0" smtClean="0"/>
              <a:t>(hull structure, cargo, fuel, etc.)</a:t>
            </a:r>
            <a:r>
              <a:rPr lang="el-GR" sz="2200" dirty="0"/>
              <a:t>.</a:t>
            </a:r>
            <a:endParaRPr lang="en-US" sz="2200" dirty="0" smtClean="0"/>
          </a:p>
          <a:p>
            <a:pPr lvl="3" eaLnBrk="1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Ομοιόμορφη κατανομή</a:t>
            </a:r>
            <a:r>
              <a:rPr lang="en-US" sz="2200" dirty="0" smtClean="0"/>
              <a:t> (</a:t>
            </a:r>
            <a:r>
              <a:rPr lang="el-GR" sz="2200" dirty="0" smtClean="0"/>
              <a:t>παράλληλο τμήμα</a:t>
            </a:r>
            <a:r>
              <a:rPr lang="en-US" sz="2200" dirty="0" smtClean="0"/>
              <a:t>)</a:t>
            </a:r>
            <a:r>
              <a:rPr lang="el-GR" sz="2200" dirty="0"/>
              <a:t>.</a:t>
            </a:r>
            <a:endParaRPr lang="en-US" sz="2200" dirty="0" smtClean="0"/>
          </a:p>
          <a:p>
            <a:pPr lvl="3" eaLnBrk="1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Τραπεζοειδής κατανομή</a:t>
            </a:r>
            <a:r>
              <a:rPr lang="en-US" sz="2200" dirty="0" smtClean="0"/>
              <a:t> (</a:t>
            </a:r>
            <a:r>
              <a:rPr lang="el-GR" sz="2200" dirty="0" smtClean="0"/>
              <a:t>εκτός παραλλήλου τμήματος</a:t>
            </a:r>
            <a:r>
              <a:rPr lang="en-US" sz="2200" dirty="0" smtClean="0"/>
              <a:t>)</a:t>
            </a:r>
            <a:r>
              <a:rPr lang="el-GR" sz="22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607f643d23992f6ab43f0c0fde1c3569157b4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102</TotalTime>
  <Words>1825</Words>
  <Application>Microsoft Office PowerPoint</Application>
  <PresentationFormat>On-screen Show (4:3)</PresentationFormat>
  <Paragraphs>241</Paragraphs>
  <Slides>33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Αντοχή πλοίου Ι</vt:lpstr>
      <vt:lpstr>OC_template_updated</vt:lpstr>
      <vt:lpstr>Εξίσωση</vt:lpstr>
      <vt:lpstr>Equation</vt:lpstr>
      <vt:lpstr>Αντοχή πλοίου Ι (Θ)</vt:lpstr>
      <vt:lpstr>Προϋποθέσεις ισχύος της απλής θεωρίας κάμψης (simple beam theory)</vt:lpstr>
      <vt:lpstr>Βασικές εξισώσεις απλής θεωρίας κάμψης</vt:lpstr>
      <vt:lpstr>Υπολογισμός της θέσης του ουδέτερου άξονα</vt:lpstr>
      <vt:lpstr>Βασικές υποθέσεις στη θεώρηση της διαμήκους αντοχής πλοίου</vt:lpstr>
      <vt:lpstr>Σύμβαση προσήμου – Βασικές εξισώσεις ισορροπίας στοιχειώδους μήκους</vt:lpstr>
      <vt:lpstr>Φόρτιση του πλοίου ως δοκού (1 από 2)</vt:lpstr>
      <vt:lpstr>Φόρτιση του πλοίου ως δοκού (2 από 2)</vt:lpstr>
      <vt:lpstr>Υπολογισμός της καμπύλης βάρους</vt:lpstr>
      <vt:lpstr>Τραπεζοειδής κατανομή</vt:lpstr>
      <vt:lpstr>Καταπόνηση σε κύμα</vt:lpstr>
      <vt:lpstr>Καμπύλες διατμητικών δυνάμεων και καμπτικών ροπών (1 από 6)</vt:lpstr>
      <vt:lpstr>Καμπύλες διατμητικών δυνάμεων και καμπτικών ροπών (2 από 6)</vt:lpstr>
      <vt:lpstr>Καμπύλες διατμητικών δυνάμεων και καμπτικών ροπών (3 από 6)</vt:lpstr>
      <vt:lpstr>Καμπύλες διατμητικών δυνάμεων και καμπτικών ροπών (4 από 6)</vt:lpstr>
      <vt:lpstr>Καμπύλες διατμητικών δυνάμεων και καμπτικών ροπών (5 από 6)</vt:lpstr>
      <vt:lpstr>Καμπύλες διατμητικών δυνάμεων και καμπτικών ροπών (6 από 6)</vt:lpstr>
      <vt:lpstr>Υπολογισμός ορθών τάσεων λόγω κάμψης</vt:lpstr>
      <vt:lpstr>Υπολογισμός ροπής αντίστασης (1 από 6)</vt:lpstr>
      <vt:lpstr>Υπολογισμός ροπής αντίστασης (2 από 6)</vt:lpstr>
      <vt:lpstr>Υπολογισμός ροπής αντίστασης (3 από 6)</vt:lpstr>
      <vt:lpstr>Υπολογισμός ροπής αντίστασης (4 από 6)</vt:lpstr>
      <vt:lpstr>Υπολογισμός ροπής αντίστασης (5 από 6)</vt:lpstr>
      <vt:lpstr>Υπολογισμός ροπής αντίστασης (6 από 6)</vt:lpstr>
      <vt:lpstr>Loading Manual Calculations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20</cp:revision>
  <dcterms:created xsi:type="dcterms:W3CDTF">2014-10-13T15:57:16Z</dcterms:created>
  <dcterms:modified xsi:type="dcterms:W3CDTF">2015-02-24T14:30:10Z</dcterms:modified>
</cp:coreProperties>
</file>