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31"/>
  </p:notesMasterIdLst>
  <p:handoutMasterIdLst>
    <p:handoutMasterId r:id="rId32"/>
  </p:handoutMasterIdLst>
  <p:sldIdLst>
    <p:sldId id="256" r:id="rId3"/>
    <p:sldId id="268" r:id="rId4"/>
    <p:sldId id="269" r:id="rId5"/>
    <p:sldId id="270" r:id="rId6"/>
    <p:sldId id="271" r:id="rId7"/>
    <p:sldId id="272" r:id="rId8"/>
    <p:sldId id="273" r:id="rId9"/>
    <p:sldId id="274" r:id="rId10"/>
    <p:sldId id="275" r:id="rId11"/>
    <p:sldId id="289" r:id="rId12"/>
    <p:sldId id="290" r:id="rId13"/>
    <p:sldId id="291" r:id="rId14"/>
    <p:sldId id="292" r:id="rId15"/>
    <p:sldId id="293" r:id="rId16"/>
    <p:sldId id="281" r:id="rId17"/>
    <p:sldId id="283" r:id="rId18"/>
    <p:sldId id="284" r:id="rId19"/>
    <p:sldId id="285" r:id="rId20"/>
    <p:sldId id="286" r:id="rId21"/>
    <p:sldId id="287" r:id="rId22"/>
    <p:sldId id="288" r:id="rId23"/>
    <p:sldId id="257" r:id="rId24"/>
    <p:sldId id="262" r:id="rId25"/>
    <p:sldId id="264" r:id="rId26"/>
    <p:sldId id="294" r:id="rId27"/>
    <p:sldId id="295"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p>
            <a:pPr>
              <a:defRPr/>
            </a:pPr>
            <a:fld id="{462A06A3-B1D1-4E0A-BF05-298C44F04003}" type="slidenum">
              <a:rPr lang="en-US" smtClean="0"/>
              <a:pPr>
                <a:defRPr/>
              </a:pPr>
              <a:t>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p>
            <a:pPr>
              <a:defRPr/>
            </a:pPr>
            <a:fld id="{4DB33454-66CB-4B95-87BA-EB0856BD0396}"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p>
            <a:pPr>
              <a:defRPr/>
            </a:pPr>
            <a:fld id="{004CC86D-6838-4FCF-B3A7-584A3C1B6AC3}"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p>
            <a:pPr>
              <a:defRPr/>
            </a:pPr>
            <a:fld id="{2D9109F1-87C7-4C2F-A34E-B1629BB6B5E9}"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cs typeface="Arial" pitchFamily="34" charset="0"/>
              </a:defRPr>
            </a:lvl1pPr>
            <a:lvl2pPr marL="804986" indent="-309610" eaLnBrk="0" hangingPunct="0">
              <a:defRPr b="1">
                <a:solidFill>
                  <a:schemeClr val="tx1"/>
                </a:solidFill>
                <a:latin typeface="Arial" pitchFamily="34" charset="0"/>
                <a:cs typeface="Arial" pitchFamily="34" charset="0"/>
              </a:defRPr>
            </a:lvl2pPr>
            <a:lvl3pPr marL="1238441" indent="-247688" eaLnBrk="0" hangingPunct="0">
              <a:defRPr b="1">
                <a:solidFill>
                  <a:schemeClr val="tx1"/>
                </a:solidFill>
                <a:latin typeface="Arial" pitchFamily="34" charset="0"/>
                <a:cs typeface="Arial" pitchFamily="34" charset="0"/>
              </a:defRPr>
            </a:lvl3pPr>
            <a:lvl4pPr marL="1733817" indent="-247688" eaLnBrk="0" hangingPunct="0">
              <a:defRPr b="1">
                <a:solidFill>
                  <a:schemeClr val="tx1"/>
                </a:solidFill>
                <a:latin typeface="Arial" pitchFamily="34" charset="0"/>
                <a:cs typeface="Arial" pitchFamily="34" charset="0"/>
              </a:defRPr>
            </a:lvl4pPr>
            <a:lvl5pPr marL="2229193" indent="-247688" eaLnBrk="0" hangingPunct="0">
              <a:defRPr b="1">
                <a:solidFill>
                  <a:schemeClr val="tx1"/>
                </a:solidFill>
                <a:latin typeface="Arial" pitchFamily="34" charset="0"/>
                <a:cs typeface="Arial" pitchFamily="34" charset="0"/>
              </a:defRPr>
            </a:lvl5pPr>
            <a:lvl6pPr marL="2724569" indent="-247688" eaLnBrk="0" fontAlgn="base" hangingPunct="0">
              <a:spcBef>
                <a:spcPct val="0"/>
              </a:spcBef>
              <a:spcAft>
                <a:spcPct val="0"/>
              </a:spcAft>
              <a:defRPr b="1">
                <a:solidFill>
                  <a:schemeClr val="tx1"/>
                </a:solidFill>
                <a:latin typeface="Arial" pitchFamily="34" charset="0"/>
                <a:cs typeface="Arial" pitchFamily="34" charset="0"/>
              </a:defRPr>
            </a:lvl6pPr>
            <a:lvl7pPr marL="3219945" indent="-247688" eaLnBrk="0" fontAlgn="base" hangingPunct="0">
              <a:spcBef>
                <a:spcPct val="0"/>
              </a:spcBef>
              <a:spcAft>
                <a:spcPct val="0"/>
              </a:spcAft>
              <a:defRPr b="1">
                <a:solidFill>
                  <a:schemeClr val="tx1"/>
                </a:solidFill>
                <a:latin typeface="Arial" pitchFamily="34" charset="0"/>
                <a:cs typeface="Arial" pitchFamily="34" charset="0"/>
              </a:defRPr>
            </a:lvl7pPr>
            <a:lvl8pPr marL="3715322" indent="-247688" eaLnBrk="0" fontAlgn="base" hangingPunct="0">
              <a:spcBef>
                <a:spcPct val="0"/>
              </a:spcBef>
              <a:spcAft>
                <a:spcPct val="0"/>
              </a:spcAft>
              <a:defRPr b="1">
                <a:solidFill>
                  <a:schemeClr val="tx1"/>
                </a:solidFill>
                <a:latin typeface="Arial" pitchFamily="34" charset="0"/>
                <a:cs typeface="Arial" pitchFamily="34" charset="0"/>
              </a:defRPr>
            </a:lvl8pPr>
            <a:lvl9pPr marL="4210698" indent="-247688"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5AE096A-AF7A-4AB1-AC25-78223A3BC15D}" type="slidenum">
              <a:rPr lang="en-US" altLang="el-GR" smtClean="0">
                <a:solidFill>
                  <a:prstClr val="black"/>
                </a:solidFill>
              </a:rPr>
              <a:pPr eaLnBrk="1" hangingPunct="1"/>
              <a:t>9</a:t>
            </a:fld>
            <a:endParaRPr lang="en-US" altLang="el-GR"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59051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36310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p>
            <a:pPr>
              <a:defRPr/>
            </a:pPr>
            <a:fld id="{FED9E213-4075-49E6-8B45-1895EDB84E6D}"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endParaRPr lang="en-US"/>
          </a:p>
        </p:txBody>
      </p:sp>
      <p:sp>
        <p:nvSpPr>
          <p:cNvPr id="3" name="2 - Θέση υποσέλιδου"/>
          <p:cNvSpPr>
            <a:spLocks noGrp="1"/>
          </p:cNvSpPr>
          <p:nvPr>
            <p:ph type="ftr" sz="quarter" idx="11"/>
          </p:nvPr>
        </p:nvSpPr>
        <p:spPr/>
        <p:txBody>
          <a:bodyPr/>
          <a:lstStyle>
            <a:lvl1pPr>
              <a:defRPr/>
            </a:lvl1pPr>
          </a:lstStyle>
          <a:p>
            <a:pPr>
              <a:defRPr/>
            </a:pPr>
            <a:endParaRPr lang="en-US"/>
          </a:p>
        </p:txBody>
      </p:sp>
      <p:sp>
        <p:nvSpPr>
          <p:cNvPr id="4" name="22 - Θέση αριθμού διαφάνειας"/>
          <p:cNvSpPr>
            <a:spLocks noGrp="1"/>
          </p:cNvSpPr>
          <p:nvPr>
            <p:ph type="sldNum" sz="quarter" idx="12"/>
          </p:nvPr>
        </p:nvSpPr>
        <p:spPr/>
        <p:txBody>
          <a:bodyPr/>
          <a:lstStyle>
            <a:lvl1pPr>
              <a:defRPr/>
            </a:lvl1pPr>
          </a:lstStyle>
          <a:p>
            <a:pPr>
              <a:defRPr/>
            </a:pPr>
            <a:fld id="{73CB2175-9AA6-4F06-BE02-54449129C42A}" type="slidenum">
              <a:rPr lang="en-US"/>
              <a:pPr>
                <a:defRPr/>
              </a:pPr>
              <a:t>‹#›</a:t>
            </a:fld>
            <a:endParaRPr lang="en-US"/>
          </a:p>
        </p:txBody>
      </p:sp>
    </p:spTree>
    <p:extLst>
      <p:ext uri="{BB962C8B-B14F-4D97-AF65-F5344CB8AC3E}">
        <p14:creationId xmlns:p14="http://schemas.microsoft.com/office/powerpoint/2010/main" val="429135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49090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0708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367171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521223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6547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934334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620399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410275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285750">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707415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655137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34532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MesserWoland" TargetMode="External"/><Relationship Id="rId4" Type="http://schemas.openxmlformats.org/officeDocument/2006/relationships/hyperlink" Target="http://commons.wikimedia.org/wiki/File:Packed_cell_volume_diagram.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psscientific.com/shop/lwscientificm24microhematocritcentrifuge.asp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lobescientific.com/micro-hematocrit-capillary-tubes-plastic-c-4_129.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1901_Composition_of_Blood.jpg"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prstClr val="black"/>
                </a:solidFill>
                <a:latin typeface="Calibri"/>
              </a:rPr>
              <a:t>Αιματολογία Ι </a:t>
            </a:r>
            <a:r>
              <a:rPr lang="el-GR" sz="4000" b="1" dirty="0" smtClean="0">
                <a:solidFill>
                  <a:prstClr val="black"/>
                </a:solidFill>
                <a:latin typeface="Calibri"/>
              </a:rPr>
              <a:t>(Ε)</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2"/>
            <a:ext cx="9144000" cy="2132657"/>
          </a:xfrm>
        </p:spPr>
        <p:txBody>
          <a:bodyPr>
            <a:normAutofit/>
          </a:bodyPr>
          <a:lstStyle/>
          <a:p>
            <a:pPr>
              <a:spcBef>
                <a:spcPts val="0"/>
              </a:spcBef>
              <a:spcAft>
                <a:spcPts val="600"/>
              </a:spcAft>
            </a:pPr>
            <a:r>
              <a:rPr lang="el-GR" sz="2600" b="1" dirty="0" smtClean="0"/>
              <a:t>Ενότητα 4</a:t>
            </a:r>
            <a:r>
              <a:rPr lang="el-GR" sz="2600" dirty="0" smtClean="0"/>
              <a:t>: </a:t>
            </a:r>
            <a:r>
              <a:rPr lang="en-US" sz="2600" dirty="0"/>
              <a:t>MICROHEMATOCRIT (</a:t>
            </a:r>
            <a:r>
              <a:rPr lang="el-GR" sz="2600" dirty="0" err="1"/>
              <a:t>Μικροαιματοκρίτης</a:t>
            </a:r>
            <a:r>
              <a:rPr lang="el-GR" sz="2600" dirty="0" smtClean="0"/>
              <a:t>) </a:t>
            </a:r>
          </a:p>
          <a:p>
            <a:pPr>
              <a:spcBef>
                <a:spcPts val="0"/>
              </a:spcBef>
              <a:spcAft>
                <a:spcPts val="1800"/>
              </a:spcAft>
            </a:pPr>
            <a:r>
              <a:rPr lang="el-GR" sz="2600" dirty="0" smtClean="0"/>
              <a:t>(</a:t>
            </a:r>
            <a:r>
              <a:rPr lang="en-US" sz="2600" dirty="0"/>
              <a:t>PCV, Packed Cell Volume of Whole Blood)</a:t>
            </a:r>
            <a:endParaRPr lang="en-US" sz="2600" dirty="0" smtClean="0"/>
          </a:p>
          <a:p>
            <a:pPr>
              <a:spcBef>
                <a:spcPts val="0"/>
              </a:spcBef>
            </a:pPr>
            <a:r>
              <a:rPr lang="el-GR" sz="2200" dirty="0" smtClean="0"/>
              <a:t>Αναστάσιος Κριεμπάρδης – </a:t>
            </a:r>
            <a:r>
              <a:rPr lang="el-GR" sz="2200" dirty="0" err="1" smtClean="0"/>
              <a:t>Απλακίδη</a:t>
            </a:r>
            <a:r>
              <a:rPr lang="el-GR" sz="2200" dirty="0" smtClean="0"/>
              <a:t> Χαρίκλεια</a:t>
            </a:r>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normAutofit/>
          </a:bodyPr>
          <a:lstStyle/>
          <a:p>
            <a:r>
              <a:rPr lang="el-GR" altLang="el-GR" dirty="0"/>
              <a:t>Υπολογισμός </a:t>
            </a:r>
            <a:r>
              <a:rPr lang="en-US" altLang="el-GR" dirty="0" smtClean="0"/>
              <a:t>HCT</a:t>
            </a:r>
            <a:endParaRPr lang="el-GR" altLang="el-GR" b="1" dirty="0" smtClean="0"/>
          </a:p>
        </p:txBody>
      </p:sp>
      <mc:AlternateContent xmlns:mc="http://schemas.openxmlformats.org/markup-compatibility/2006" xmlns:a14="http://schemas.microsoft.com/office/drawing/2010/main">
        <mc:Choice Requires="a14">
          <p:sp>
            <p:nvSpPr>
              <p:cNvPr id="120835" name="Content Placeholder 2"/>
              <p:cNvSpPr>
                <a:spLocks noGrp="1"/>
              </p:cNvSpPr>
              <p:nvPr>
                <p:ph idx="1"/>
              </p:nvPr>
            </p:nvSpPr>
            <p:spPr/>
            <p:txBody>
              <a:bodyPr>
                <a:normAutofit/>
              </a:bodyPr>
              <a:lstStyle/>
              <a:p>
                <a:pPr>
                  <a:buFont typeface="Georgia" pitchFamily="18" charset="0"/>
                  <a:buNone/>
                </a:pPr>
                <a14:m>
                  <m:oMathPara xmlns:m="http://schemas.openxmlformats.org/officeDocument/2006/math">
                    <m:oMathParaPr>
                      <m:jc m:val="centerGroup"/>
                    </m:oMathParaPr>
                    <m:oMath xmlns:m="http://schemas.openxmlformats.org/officeDocument/2006/math">
                      <m:f>
                        <m:fPr>
                          <m:ctrlPr>
                            <a:rPr lang="el-GR" altLang="el-GR" b="1" i="1" smtClean="0">
                              <a:latin typeface="Cambria Math"/>
                            </a:rPr>
                          </m:ctrlPr>
                        </m:fPr>
                        <m:num>
                          <m:r>
                            <m:rPr>
                              <m:nor/>
                            </m:rPr>
                            <a:rPr lang="el-GR" altLang="el-GR" b="1" i="0" smtClean="0"/>
                            <m:t>Υ</m:t>
                          </m:r>
                          <m:r>
                            <m:rPr>
                              <m:nor/>
                            </m:rPr>
                            <a:rPr lang="el-GR" altLang="el-GR" b="1" dirty="0"/>
                            <m:t>ψος</m:t>
                          </m:r>
                          <m:r>
                            <m:rPr>
                              <m:nor/>
                            </m:rPr>
                            <a:rPr lang="el-GR" altLang="el-GR" b="1" dirty="0"/>
                            <m:t> </m:t>
                          </m:r>
                          <m:r>
                            <m:rPr>
                              <m:nor/>
                            </m:rPr>
                            <a:rPr lang="el-GR" altLang="el-GR" b="1" dirty="0"/>
                            <m:t>στοιβαδας</m:t>
                          </m:r>
                          <m:r>
                            <m:rPr>
                              <m:nor/>
                            </m:rPr>
                            <a:rPr lang="el-GR" altLang="el-GR" b="1" dirty="0"/>
                            <m:t> </m:t>
                          </m:r>
                          <m:r>
                            <m:rPr>
                              <m:nor/>
                            </m:rPr>
                            <a:rPr lang="el-GR" altLang="el-GR" b="1" dirty="0"/>
                            <m:t>Ερυθροκυτταρων</m:t>
                          </m:r>
                          <m:r>
                            <m:rPr>
                              <m:nor/>
                            </m:rPr>
                            <a:rPr lang="en-US" altLang="el-GR" b="1" dirty="0"/>
                            <m:t> (</m:t>
                          </m:r>
                          <m:r>
                            <m:rPr>
                              <m:nor/>
                            </m:rPr>
                            <a:rPr lang="en-US" altLang="el-GR" b="1" dirty="0"/>
                            <m:t>cm</m:t>
                          </m:r>
                          <m:r>
                            <m:rPr>
                              <m:nor/>
                            </m:rPr>
                            <a:rPr lang="en-US" altLang="el-GR" b="1" dirty="0"/>
                            <m:t>)</m:t>
                          </m:r>
                          <m:r>
                            <m:rPr>
                              <m:nor/>
                            </m:rPr>
                            <a:rPr lang="el-GR" altLang="el-GR" b="1" dirty="0"/>
                            <m:t> </m:t>
                          </m:r>
                        </m:num>
                        <m:den>
                          <m:r>
                            <m:rPr>
                              <m:nor/>
                            </m:rPr>
                            <a:rPr lang="el-GR" altLang="el-GR" b="1" dirty="0"/>
                            <m:t>Συνολικό</m:t>
                          </m:r>
                          <m:r>
                            <m:rPr>
                              <m:nor/>
                            </m:rPr>
                            <a:rPr lang="el-GR" altLang="el-GR" b="1" dirty="0"/>
                            <m:t> </m:t>
                          </m:r>
                          <m:r>
                            <m:rPr>
                              <m:nor/>
                            </m:rPr>
                            <a:rPr lang="el-GR" altLang="el-GR" b="1" dirty="0"/>
                            <m:t>ύψος</m:t>
                          </m:r>
                          <m:r>
                            <m:rPr>
                              <m:nor/>
                            </m:rPr>
                            <a:rPr lang="en-US" altLang="el-GR" b="1" dirty="0"/>
                            <m:t> (</m:t>
                          </m:r>
                          <m:r>
                            <m:rPr>
                              <m:nor/>
                            </m:rPr>
                            <a:rPr lang="en-US" altLang="el-GR" b="1" dirty="0"/>
                            <m:t>cm</m:t>
                          </m:r>
                          <m:r>
                            <m:rPr>
                              <m:nor/>
                            </m:rPr>
                            <a:rPr lang="el-GR" altLang="el-GR" b="1" dirty="0"/>
                            <m:t>) </m:t>
                          </m:r>
                        </m:den>
                      </m:f>
                      <m:r>
                        <a:rPr lang="el-GR" altLang="el-GR" b="1" i="1" smtClean="0">
                          <a:latin typeface="Cambria Math"/>
                          <a:ea typeface="Cambria Math"/>
                        </a:rPr>
                        <m:t>×</m:t>
                      </m:r>
                      <m:r>
                        <a:rPr lang="el-GR" altLang="el-GR" b="1" i="1" smtClean="0">
                          <a:latin typeface="Cambria Math"/>
                          <a:ea typeface="Cambria Math"/>
                        </a:rPr>
                        <m:t>𝟏𝟎𝟎</m:t>
                      </m:r>
                    </m:oMath>
                  </m:oMathPara>
                </a14:m>
                <a:endParaRPr lang="el-GR" altLang="el-GR" b="1" dirty="0" smtClean="0"/>
              </a:p>
              <a:p>
                <a:pPr algn="ctr"/>
                <a:endParaRPr lang="el-GR" altLang="el-GR" dirty="0" smtClean="0"/>
              </a:p>
              <a:p>
                <a:pPr marL="1249363">
                  <a:buFontTx/>
                  <a:buNone/>
                </a:pPr>
                <a:r>
                  <a:rPr lang="en-US" altLang="el-GR" dirty="0" smtClean="0"/>
                  <a:t> </a:t>
                </a:r>
                <a:r>
                  <a:rPr lang="el-GR" altLang="el-GR" dirty="0" smtClean="0"/>
                  <a:t>π.χ. </a:t>
                </a:r>
              </a:p>
              <a:p>
                <a:pPr>
                  <a:buFontTx/>
                  <a:buNone/>
                </a:pPr>
                <a14:m>
                  <m:oMathPara xmlns:m="http://schemas.openxmlformats.org/officeDocument/2006/math">
                    <m:oMathParaPr>
                      <m:jc m:val="centerGroup"/>
                    </m:oMathParaPr>
                    <m:oMath xmlns:m="http://schemas.openxmlformats.org/officeDocument/2006/math">
                      <m:f>
                        <m:fPr>
                          <m:ctrlPr>
                            <a:rPr lang="el-GR" altLang="el-GR" b="1" i="1" smtClean="0">
                              <a:latin typeface="Cambria Math"/>
                            </a:rPr>
                          </m:ctrlPr>
                        </m:fPr>
                        <m:num>
                          <m:r>
                            <a:rPr lang="el-GR" altLang="el-GR" b="1" i="1" smtClean="0">
                              <a:latin typeface="Cambria Math"/>
                            </a:rPr>
                            <m:t>𝟑</m:t>
                          </m:r>
                          <m:r>
                            <a:rPr lang="el-GR" altLang="el-GR" b="1" i="1" smtClean="0">
                              <a:latin typeface="Cambria Math"/>
                            </a:rPr>
                            <m:t>,</m:t>
                          </m:r>
                          <m:r>
                            <a:rPr lang="el-GR" altLang="el-GR" b="1" i="1" smtClean="0">
                              <a:latin typeface="Cambria Math"/>
                            </a:rPr>
                            <m:t>𝟏</m:t>
                          </m:r>
                          <m:r>
                            <a:rPr lang="en-US" altLang="el-GR" b="1" i="1" smtClean="0">
                              <a:latin typeface="Cambria Math"/>
                            </a:rPr>
                            <m:t>𝒄𝒎</m:t>
                          </m:r>
                        </m:num>
                        <m:den>
                          <m:r>
                            <a:rPr lang="en-US" altLang="el-GR" b="1" i="1" smtClean="0">
                              <a:latin typeface="Cambria Math"/>
                            </a:rPr>
                            <m:t>𝟔</m:t>
                          </m:r>
                          <m:r>
                            <a:rPr lang="en-US" altLang="el-GR" b="1" i="1" smtClean="0">
                              <a:latin typeface="Cambria Math"/>
                            </a:rPr>
                            <m:t>,</m:t>
                          </m:r>
                          <m:r>
                            <a:rPr lang="en-US" altLang="el-GR" b="1" i="1" smtClean="0">
                              <a:latin typeface="Cambria Math"/>
                            </a:rPr>
                            <m:t>𝟕</m:t>
                          </m:r>
                          <m:r>
                            <a:rPr lang="en-US" altLang="el-GR" b="1" i="1" smtClean="0">
                              <a:latin typeface="Cambria Math"/>
                            </a:rPr>
                            <m:t>𝒄𝒎</m:t>
                          </m:r>
                        </m:den>
                      </m:f>
                      <m:r>
                        <a:rPr lang="el-GR" altLang="el-GR" b="1" i="1" smtClean="0">
                          <a:latin typeface="Cambria Math"/>
                          <a:ea typeface="Cambria Math"/>
                        </a:rPr>
                        <m:t>×</m:t>
                      </m:r>
                      <m:r>
                        <a:rPr lang="en-US" altLang="el-GR" b="1" i="1" smtClean="0">
                          <a:latin typeface="Cambria Math"/>
                          <a:ea typeface="Cambria Math"/>
                        </a:rPr>
                        <m:t>𝟏𝟎𝟎</m:t>
                      </m:r>
                      <m:r>
                        <a:rPr lang="en-US" altLang="el-GR" b="1" i="1" smtClean="0">
                          <a:latin typeface="Cambria Math"/>
                          <a:ea typeface="Cambria Math"/>
                        </a:rPr>
                        <m:t>=</m:t>
                      </m:r>
                      <m:r>
                        <a:rPr lang="en-US" altLang="el-GR" b="1" i="1" smtClean="0">
                          <a:latin typeface="Cambria Math"/>
                          <a:ea typeface="Cambria Math"/>
                        </a:rPr>
                        <m:t>𝟒𝟔</m:t>
                      </m:r>
                      <m:r>
                        <a:rPr lang="en-US" altLang="el-GR" b="1" i="1" smtClean="0">
                          <a:latin typeface="Cambria Math"/>
                          <a:ea typeface="Cambria Math"/>
                        </a:rPr>
                        <m:t>,</m:t>
                      </m:r>
                      <m:r>
                        <a:rPr lang="en-US" altLang="el-GR" b="1" i="1" smtClean="0">
                          <a:latin typeface="Cambria Math"/>
                          <a:ea typeface="Cambria Math"/>
                        </a:rPr>
                        <m:t>𝟐𝟕</m:t>
                      </m:r>
                      <m:r>
                        <a:rPr lang="en-US" altLang="el-GR" b="1" i="1" smtClean="0">
                          <a:latin typeface="Cambria Math"/>
                          <a:ea typeface="Cambria Math"/>
                        </a:rPr>
                        <m:t>%</m:t>
                      </m:r>
                    </m:oMath>
                  </m:oMathPara>
                </a14:m>
                <a:endParaRPr lang="el-GR" altLang="el-GR" b="1" dirty="0" smtClean="0"/>
              </a:p>
            </p:txBody>
          </p:sp>
        </mc:Choice>
        <mc:Fallback xmlns="">
          <p:sp>
            <p:nvSpPr>
              <p:cNvPr id="120835" name="Content Placeholder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l-GR">
                    <a:noFill/>
                  </a:rPr>
                  <a:t> </a:t>
                </a:r>
              </a:p>
            </p:txBody>
          </p:sp>
        </mc:Fallback>
      </mc:AlternateContent>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449278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Διάγραμμα </a:t>
            </a:r>
            <a:r>
              <a:rPr lang="el-GR" dirty="0"/>
              <a:t>όγκου των κυττάρων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grpSp>
        <p:nvGrpSpPr>
          <p:cNvPr id="5" name="Ομάδα 4"/>
          <p:cNvGrpSpPr/>
          <p:nvPr/>
        </p:nvGrpSpPr>
        <p:grpSpPr>
          <a:xfrm>
            <a:off x="395288" y="1308827"/>
            <a:ext cx="8565604" cy="4755317"/>
            <a:chOff x="395288" y="1308827"/>
            <a:chExt cx="8565604" cy="4755317"/>
          </a:xfrm>
        </p:grpSpPr>
        <p:sp>
          <p:nvSpPr>
            <p:cNvPr id="121859" name="Line 7"/>
            <p:cNvSpPr>
              <a:spLocks noChangeShapeType="1"/>
            </p:cNvSpPr>
            <p:nvPr/>
          </p:nvSpPr>
          <p:spPr bwMode="auto">
            <a:xfrm flipH="1">
              <a:off x="1482725" y="4005263"/>
              <a:ext cx="3376613"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endParaRPr>
            </a:p>
          </p:txBody>
        </p:sp>
        <p:sp>
          <p:nvSpPr>
            <p:cNvPr id="121860" name="Line 8"/>
            <p:cNvSpPr>
              <a:spLocks noChangeShapeType="1"/>
            </p:cNvSpPr>
            <p:nvPr/>
          </p:nvSpPr>
          <p:spPr bwMode="auto">
            <a:xfrm flipH="1">
              <a:off x="1482724" y="1537427"/>
              <a:ext cx="3376613"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endParaRPr>
            </a:p>
          </p:txBody>
        </p:sp>
        <p:sp>
          <p:nvSpPr>
            <p:cNvPr id="121861" name="Text Box 9"/>
            <p:cNvSpPr txBox="1">
              <a:spLocks noChangeArrowheads="1"/>
            </p:cNvSpPr>
            <p:nvPr/>
          </p:nvSpPr>
          <p:spPr bwMode="auto">
            <a:xfrm>
              <a:off x="395288" y="3716338"/>
              <a:ext cx="101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400">
                  <a:solidFill>
                    <a:prstClr val="black"/>
                  </a:solidFill>
                </a:rPr>
                <a:t>3,1cm</a:t>
              </a:r>
              <a:endParaRPr lang="el-GR" altLang="el-GR" sz="2400">
                <a:solidFill>
                  <a:prstClr val="black"/>
                </a:solidFill>
              </a:endParaRPr>
            </a:p>
          </p:txBody>
        </p:sp>
        <p:sp>
          <p:nvSpPr>
            <p:cNvPr id="121862" name="Text Box 10"/>
            <p:cNvSpPr txBox="1">
              <a:spLocks noChangeArrowheads="1"/>
            </p:cNvSpPr>
            <p:nvPr/>
          </p:nvSpPr>
          <p:spPr bwMode="auto">
            <a:xfrm>
              <a:off x="475207" y="1308827"/>
              <a:ext cx="101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l-GR" sz="2400" dirty="0">
                  <a:solidFill>
                    <a:prstClr val="black"/>
                  </a:solidFill>
                </a:rPr>
                <a:t>6,7cm</a:t>
              </a:r>
              <a:endParaRPr lang="el-GR" altLang="el-GR" sz="2400" dirty="0">
                <a:solidFill>
                  <a:prstClr val="black"/>
                </a:solidFill>
              </a:endParaRPr>
            </a:p>
          </p:txBody>
        </p:sp>
        <p:sp>
          <p:nvSpPr>
            <p:cNvPr id="121863" name="Text Box 11"/>
            <p:cNvSpPr txBox="1">
              <a:spLocks noChangeArrowheads="1"/>
            </p:cNvSpPr>
            <p:nvPr/>
          </p:nvSpPr>
          <p:spPr bwMode="auto">
            <a:xfrm>
              <a:off x="7308304" y="4689474"/>
              <a:ext cx="1652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4000" dirty="0">
                  <a:solidFill>
                    <a:prstClr val="black"/>
                  </a:solidFill>
                </a:rPr>
                <a:t>ή 46%</a:t>
              </a:r>
            </a:p>
          </p:txBody>
        </p:sp>
        <p:pic>
          <p:nvPicPr>
            <p:cNvPr id="138242" name="Picture 2" descr="File:Packed cell volum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311" y="1341438"/>
              <a:ext cx="4176464" cy="472270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7"/>
          <p:cNvSpPr/>
          <p:nvPr/>
        </p:nvSpPr>
        <p:spPr>
          <a:xfrm>
            <a:off x="2555776" y="6242526"/>
            <a:ext cx="3989562" cy="461665"/>
          </a:xfrm>
          <a:prstGeom prst="rect">
            <a:avLst/>
          </a:prstGeom>
        </p:spPr>
        <p:txBody>
          <a:bodyPr wrap="square">
            <a:spAutoFit/>
          </a:bodyPr>
          <a:lstStyle/>
          <a:p>
            <a:pPr algn="ctr"/>
            <a:r>
              <a:rPr lang="el-GR" sz="1200" dirty="0" smtClean="0">
                <a:solidFill>
                  <a:prstClr val="black">
                    <a:lumMod val="75000"/>
                    <a:lumOff val="25000"/>
                  </a:prstClr>
                </a:solidFill>
                <a:latin typeface="Calibri"/>
              </a:rPr>
              <a:t>Αναδημιουργία από: </a:t>
            </a: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Packed </a:t>
            </a:r>
            <a:r>
              <a:rPr lang="en-US" sz="1200" dirty="0">
                <a:solidFill>
                  <a:prstClr val="black"/>
                </a:solidFill>
                <a:latin typeface="Calibri"/>
                <a:hlinkClick r:id="rId4"/>
              </a:rPr>
              <a:t>cell volume </a:t>
            </a:r>
            <a:r>
              <a:rPr lang="en-US" sz="1200" dirty="0" smtClean="0">
                <a:solidFill>
                  <a:prstClr val="black"/>
                </a:solidFill>
                <a:latin typeface="Calibri"/>
                <a:hlinkClick r:id="rId4"/>
              </a:rPr>
              <a:t>diagram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5" tooltip="User:MesserWoland"/>
              </a:rPr>
              <a:t>MesserWoland</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6"/>
              </a:rPr>
              <a:t>CC BY-SA 3.0</a:t>
            </a:r>
            <a:endParaRPr lang="en-US" sz="1200" dirty="0">
              <a:solidFill>
                <a:prstClr val="black"/>
              </a:solidFill>
              <a:latin typeface="Calibri"/>
            </a:endParaRPr>
          </a:p>
        </p:txBody>
      </p:sp>
    </p:spTree>
    <p:extLst>
      <p:ext uri="{BB962C8B-B14F-4D97-AF65-F5344CB8AC3E}">
        <p14:creationId xmlns:p14="http://schemas.microsoft.com/office/powerpoint/2010/main" val="2089520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10"/>
          <p:cNvGrpSpPr>
            <a:grpSpLocks/>
          </p:cNvGrpSpPr>
          <p:nvPr/>
        </p:nvGrpSpPr>
        <p:grpSpPr bwMode="auto">
          <a:xfrm>
            <a:off x="58738" y="765175"/>
            <a:ext cx="9017000" cy="5805488"/>
            <a:chOff x="37" y="482"/>
            <a:chExt cx="5680" cy="3657"/>
          </a:xfrm>
        </p:grpSpPr>
        <p:pic>
          <p:nvPicPr>
            <p:cNvPr id="122883" name="Picture 5" descr="LW-Scientific-M24-Microhematocrit-LSS-_i_LBV141061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482"/>
              <a:ext cx="3338" cy="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ext Box 6"/>
            <p:cNvSpPr txBox="1">
              <a:spLocks noChangeArrowheads="1"/>
            </p:cNvSpPr>
            <p:nvPr/>
          </p:nvSpPr>
          <p:spPr bwMode="auto">
            <a:xfrm>
              <a:off x="4059" y="2462"/>
              <a:ext cx="165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400" dirty="0" err="1">
                  <a:solidFill>
                    <a:prstClr val="black"/>
                  </a:solidFill>
                  <a:latin typeface="Calibri"/>
                </a:rPr>
                <a:t>Μικροφυγόκεντρος</a:t>
              </a:r>
              <a:endParaRPr lang="el-GR" altLang="el-GR" sz="2400" dirty="0">
                <a:solidFill>
                  <a:prstClr val="black"/>
                </a:solidFill>
                <a:latin typeface="Calibri"/>
              </a:endParaRPr>
            </a:p>
          </p:txBody>
        </p:sp>
        <p:sp>
          <p:nvSpPr>
            <p:cNvPr id="122885" name="Text Box 7"/>
            <p:cNvSpPr txBox="1">
              <a:spLocks noChangeArrowheads="1"/>
            </p:cNvSpPr>
            <p:nvPr/>
          </p:nvSpPr>
          <p:spPr bwMode="auto">
            <a:xfrm>
              <a:off x="37" y="1963"/>
              <a:ext cx="223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l-GR" altLang="el-GR" sz="2400" dirty="0">
                  <a:solidFill>
                    <a:prstClr val="black"/>
                  </a:solidFill>
                  <a:latin typeface="Calibri"/>
                </a:rPr>
                <a:t>Ειδική κλίμακα ανάγνωσης</a:t>
              </a:r>
            </a:p>
          </p:txBody>
        </p:sp>
        <p:sp>
          <p:nvSpPr>
            <p:cNvPr id="122886" name="Line 8"/>
            <p:cNvSpPr>
              <a:spLocks noChangeShapeType="1"/>
            </p:cNvSpPr>
            <p:nvPr/>
          </p:nvSpPr>
          <p:spPr bwMode="auto">
            <a:xfrm>
              <a:off x="1156" y="2296"/>
              <a:ext cx="0" cy="680"/>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endParaRPr>
            </a:p>
          </p:txBody>
        </p:sp>
        <p:sp>
          <p:nvSpPr>
            <p:cNvPr id="122887" name="Line 9"/>
            <p:cNvSpPr>
              <a:spLocks noChangeShapeType="1"/>
            </p:cNvSpPr>
            <p:nvPr/>
          </p:nvSpPr>
          <p:spPr bwMode="auto">
            <a:xfrm flipH="1">
              <a:off x="3833" y="2614"/>
              <a:ext cx="272" cy="0"/>
            </a:xfrm>
            <a:prstGeom prst="line">
              <a:avLst/>
            </a:prstGeom>
            <a:noFill/>
            <a:ln w="476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solidFill>
                  <a:prstClr val="black"/>
                </a:solidFill>
              </a:endParaRPr>
            </a:p>
          </p:txBody>
        </p:sp>
      </p:grpSp>
      <p:sp>
        <p:nvSpPr>
          <p:cNvPr id="2" name="Τίτλος 1"/>
          <p:cNvSpPr>
            <a:spLocks noGrp="1"/>
          </p:cNvSpPr>
          <p:nvPr>
            <p:ph type="title"/>
          </p:nvPr>
        </p:nvSpPr>
        <p:spPr/>
        <p:txBody>
          <a:bodyPr>
            <a:normAutofit/>
          </a:bodyPr>
          <a:lstStyle/>
          <a:p>
            <a:r>
              <a:rPr lang="el-GR" dirty="0" err="1" smtClean="0"/>
              <a:t>Μικροφυγόκεντρος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
        <p:nvSpPr>
          <p:cNvPr id="5" name="Ορθογώνιο 4"/>
          <p:cNvSpPr/>
          <p:nvPr/>
        </p:nvSpPr>
        <p:spPr>
          <a:xfrm>
            <a:off x="2282053" y="6524496"/>
            <a:ext cx="4572000" cy="276999"/>
          </a:xfrm>
          <a:prstGeom prst="rect">
            <a:avLst/>
          </a:prstGeom>
        </p:spPr>
        <p:txBody>
          <a:bodyPr>
            <a:spAutoFit/>
          </a:bodyPr>
          <a:lstStyle/>
          <a:p>
            <a:pPr algn="ctr"/>
            <a:r>
              <a:rPr lang="en-US" sz="1200" dirty="0" smtClean="0">
                <a:solidFill>
                  <a:prstClr val="black"/>
                </a:solidFill>
                <a:latin typeface="Calibri"/>
                <a:hlinkClick r:id="rId4"/>
              </a:rPr>
              <a:t>psscientific.com</a:t>
            </a:r>
            <a:endParaRPr lang="el-GR" sz="1200" dirty="0">
              <a:solidFill>
                <a:prstClr val="black"/>
              </a:solidFill>
              <a:latin typeface="Calibri"/>
            </a:endParaRPr>
          </a:p>
        </p:txBody>
      </p:sp>
    </p:spTree>
    <p:extLst>
      <p:ext uri="{BB962C8B-B14F-4D97-AF65-F5344CB8AC3E}">
        <p14:creationId xmlns:p14="http://schemas.microsoft.com/office/powerpoint/2010/main" val="2029304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5" descr="holding%20_t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081" y="1556792"/>
            <a:ext cx="4533900" cy="453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l-GR" dirty="0"/>
              <a:t>Θήκη πλαστελίνης με αριθμημένες </a:t>
            </a:r>
            <a:r>
              <a:rPr lang="el-GR" dirty="0" smtClean="0"/>
              <a:t>θέσεις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697579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5" descr="516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99" y="1988840"/>
            <a:ext cx="3671888" cy="3671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4931" name="Text Box 8"/>
          <p:cNvSpPr txBox="1">
            <a:spLocks noChangeArrowheads="1"/>
          </p:cNvSpPr>
          <p:nvPr/>
        </p:nvSpPr>
        <p:spPr bwMode="auto">
          <a:xfrm>
            <a:off x="4678285" y="2708920"/>
            <a:ext cx="388317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spcBef>
                <a:spcPct val="0"/>
              </a:spcBef>
              <a:buFontTx/>
              <a:buNone/>
            </a:pPr>
            <a:r>
              <a:rPr lang="el-GR" altLang="el-GR" sz="2400" dirty="0">
                <a:solidFill>
                  <a:prstClr val="black"/>
                </a:solidFill>
                <a:latin typeface="Calibri"/>
              </a:rPr>
              <a:t>Τα τριχοειδή έχουν διάμετρο </a:t>
            </a:r>
            <a:endParaRPr lang="en-US" altLang="el-GR" sz="2400" dirty="0">
              <a:solidFill>
                <a:prstClr val="black"/>
              </a:solidFill>
              <a:latin typeface="Calibri"/>
            </a:endParaRPr>
          </a:p>
          <a:p>
            <a:pPr algn="just" eaLnBrk="1" hangingPunct="1">
              <a:spcBef>
                <a:spcPct val="0"/>
              </a:spcBef>
              <a:buFontTx/>
              <a:buNone/>
            </a:pPr>
            <a:r>
              <a:rPr lang="el-GR" altLang="el-GR" sz="2400" dirty="0">
                <a:solidFill>
                  <a:prstClr val="black"/>
                </a:solidFill>
                <a:latin typeface="Calibri"/>
              </a:rPr>
              <a:t>1,2-2,4</a:t>
            </a:r>
            <a:r>
              <a:rPr lang="en-US" altLang="el-GR" sz="2400" dirty="0">
                <a:solidFill>
                  <a:prstClr val="black"/>
                </a:solidFill>
                <a:latin typeface="Calibri"/>
              </a:rPr>
              <a:t>mm</a:t>
            </a:r>
            <a:r>
              <a:rPr lang="el-GR" altLang="el-GR" sz="2400" dirty="0">
                <a:solidFill>
                  <a:prstClr val="black"/>
                </a:solidFill>
                <a:latin typeface="Calibri"/>
              </a:rPr>
              <a:t> και</a:t>
            </a:r>
            <a:r>
              <a:rPr lang="en-US" altLang="el-GR" sz="2400" dirty="0">
                <a:solidFill>
                  <a:prstClr val="black"/>
                </a:solidFill>
                <a:latin typeface="Calibri"/>
              </a:rPr>
              <a:t> </a:t>
            </a:r>
            <a:r>
              <a:rPr lang="el-GR" altLang="el-GR" sz="2400" dirty="0">
                <a:solidFill>
                  <a:prstClr val="black"/>
                </a:solidFill>
                <a:latin typeface="Calibri"/>
              </a:rPr>
              <a:t>μήκος 75</a:t>
            </a:r>
            <a:r>
              <a:rPr lang="en-US" altLang="el-GR" sz="2400" dirty="0">
                <a:solidFill>
                  <a:prstClr val="black"/>
                </a:solidFill>
                <a:latin typeface="Calibri"/>
              </a:rPr>
              <a:t>mm</a:t>
            </a:r>
            <a:r>
              <a:rPr lang="el-GR" altLang="el-GR" sz="2400" dirty="0">
                <a:solidFill>
                  <a:prstClr val="black"/>
                </a:solidFill>
                <a:latin typeface="Calibri"/>
              </a:rPr>
              <a:t> </a:t>
            </a:r>
          </a:p>
        </p:txBody>
      </p:sp>
      <p:sp>
        <p:nvSpPr>
          <p:cNvPr id="2" name="Τίτλος 1"/>
          <p:cNvSpPr>
            <a:spLocks noGrp="1"/>
          </p:cNvSpPr>
          <p:nvPr>
            <p:ph type="title"/>
          </p:nvPr>
        </p:nvSpPr>
        <p:spPr/>
        <p:txBody>
          <a:bodyPr>
            <a:normAutofit/>
          </a:bodyPr>
          <a:lstStyle/>
          <a:p>
            <a:r>
              <a:rPr lang="el-GR" dirty="0" smtClean="0"/>
              <a:t>Μη </a:t>
            </a:r>
            <a:r>
              <a:rPr lang="el-GR" dirty="0" err="1"/>
              <a:t>ηπαρινισμένα</a:t>
            </a:r>
            <a:r>
              <a:rPr lang="el-GR" dirty="0"/>
              <a:t> τριχοειδή </a:t>
            </a:r>
            <a:r>
              <a:rPr lang="el-GR" dirty="0" smtClean="0"/>
              <a:t>σωληνάρια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
        <p:nvSpPr>
          <p:cNvPr id="5" name="Ορθογώνιο 4"/>
          <p:cNvSpPr/>
          <p:nvPr/>
        </p:nvSpPr>
        <p:spPr>
          <a:xfrm>
            <a:off x="572298" y="5733256"/>
            <a:ext cx="3671889" cy="276999"/>
          </a:xfrm>
          <a:prstGeom prst="rect">
            <a:avLst/>
          </a:prstGeom>
        </p:spPr>
        <p:txBody>
          <a:bodyPr wrap="square">
            <a:spAutoFit/>
          </a:bodyPr>
          <a:lstStyle/>
          <a:p>
            <a:pPr algn="ctr"/>
            <a:r>
              <a:rPr lang="en-US" sz="1200" dirty="0" smtClean="0">
                <a:solidFill>
                  <a:prstClr val="black"/>
                </a:solidFill>
                <a:latin typeface="Calibri"/>
                <a:hlinkClick r:id="rId3"/>
              </a:rPr>
              <a:t>globescientific.com</a:t>
            </a:r>
            <a:endParaRPr lang="el-GR" sz="1200" dirty="0">
              <a:solidFill>
                <a:prstClr val="black"/>
              </a:solidFill>
              <a:latin typeface="Calibri"/>
            </a:endParaRPr>
          </a:p>
        </p:txBody>
      </p:sp>
    </p:spTree>
    <p:extLst>
      <p:ext uri="{BB962C8B-B14F-4D97-AF65-F5344CB8AC3E}">
        <p14:creationId xmlns:p14="http://schemas.microsoft.com/office/powerpoint/2010/main" val="1579156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l-GR" altLang="el-GR" smtClean="0"/>
              <a:t>Σφάλματα Γενικά</a:t>
            </a:r>
          </a:p>
        </p:txBody>
      </p:sp>
      <p:sp>
        <p:nvSpPr>
          <p:cNvPr id="19459" name="Content Placeholder 2"/>
          <p:cNvSpPr>
            <a:spLocks noGrp="1"/>
          </p:cNvSpPr>
          <p:nvPr>
            <p:ph idx="1"/>
          </p:nvPr>
        </p:nvSpPr>
        <p:spPr/>
        <p:txBody>
          <a:bodyPr/>
          <a:lstStyle/>
          <a:p>
            <a:pPr eaLnBrk="1" hangingPunct="1"/>
            <a:r>
              <a:rPr lang="el-GR" altLang="el-GR" dirty="0" smtClean="0"/>
              <a:t>Υπερβολική ποσότητα αντιπηκτικού (συρρίκνωση ερυθρών</a:t>
            </a:r>
            <a:r>
              <a:rPr lang="en-US" altLang="el-GR" dirty="0" smtClean="0"/>
              <a:t> </a:t>
            </a:r>
            <a:r>
              <a:rPr lang="el-GR" altLang="el-GR" dirty="0" smtClean="0"/>
              <a:t>αιμοσφαιρίων).</a:t>
            </a:r>
          </a:p>
          <a:p>
            <a:pPr eaLnBrk="1" hangingPunct="1"/>
            <a:r>
              <a:rPr lang="el-GR" altLang="el-GR" dirty="0" smtClean="0"/>
              <a:t>Ανεπαρκής ανάμιξη αίματος.</a:t>
            </a:r>
          </a:p>
          <a:p>
            <a:pPr eaLnBrk="1" hangingPunct="1"/>
            <a:r>
              <a:rPr lang="el-GR" altLang="el-GR" dirty="0" smtClean="0"/>
              <a:t>Ατελής </a:t>
            </a:r>
            <a:r>
              <a:rPr lang="el-GR" altLang="el-GR" dirty="0" err="1" smtClean="0"/>
              <a:t>φυγοκέντρηση</a:t>
            </a:r>
            <a:r>
              <a:rPr lang="el-GR" altLang="el-GR" dirty="0" smtClean="0"/>
              <a:t>.</a:t>
            </a:r>
          </a:p>
          <a:p>
            <a:pPr eaLnBrk="1" hangingPunct="1"/>
            <a:r>
              <a:rPr lang="el-GR" altLang="el-GR" dirty="0" smtClean="0"/>
              <a:t>Συνυπολογισμός της στοιβάδας των λευκών αιμοσφαιρίων (</a:t>
            </a:r>
            <a:r>
              <a:rPr lang="en-US" altLang="el-GR" dirty="0" smtClean="0"/>
              <a:t>Buffy coat)</a:t>
            </a:r>
            <a:r>
              <a:rPr lang="el-GR" altLang="el-GR"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374608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Καθίζηση </a:t>
            </a:r>
            <a:r>
              <a:rPr lang="el-GR" dirty="0" err="1" smtClean="0"/>
              <a:t>Ερυθροκυττάρων</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Τα αποτελέσματα αιματοκρίτη επηρεάζονται από την καθίζηση των </a:t>
            </a:r>
            <a:r>
              <a:rPr lang="el-GR" dirty="0" err="1"/>
              <a:t>ερυθροκυττάρων</a:t>
            </a:r>
            <a:r>
              <a:rPr lang="el-GR" dirty="0"/>
              <a:t> στο μέσο </a:t>
            </a:r>
            <a:r>
              <a:rPr lang="el-GR" dirty="0" smtClean="0"/>
              <a:t>συλλογής.</a:t>
            </a:r>
            <a:endParaRPr lang="el-GR" dirty="0"/>
          </a:p>
          <a:p>
            <a:r>
              <a:rPr lang="el-GR" dirty="0"/>
              <a:t>Ο καλύτερος τρόπος για να αποφευχθούν οι επιδράσεις της καθίζησης είναι η άμεση ανάλυση του </a:t>
            </a:r>
            <a:r>
              <a:rPr lang="el-GR" dirty="0" smtClean="0"/>
              <a:t>δείγματος.</a:t>
            </a:r>
            <a:endParaRPr lang="el-GR" dirty="0"/>
          </a:p>
          <a:p>
            <a:r>
              <a:rPr lang="el-GR" dirty="0"/>
              <a:t>Εάν υπάρχει καθυστέρηση στην ανάλυση πάνω από ένα λεπτό, το δείγμα πρέπει να αναμιχθεί πλήρως</a:t>
            </a:r>
            <a:r>
              <a:rPr lang="el-GR" dirty="0" smtClean="0"/>
              <a:t>:</a:t>
            </a:r>
          </a:p>
          <a:p>
            <a:pPr marL="457200" indent="-457200">
              <a:buFont typeface="+mj-lt"/>
              <a:buAutoNum type="arabicPeriod"/>
            </a:pPr>
            <a:r>
              <a:rPr lang="el-GR" altLang="el-GR" dirty="0" smtClean="0"/>
              <a:t>Εάν </a:t>
            </a:r>
            <a:r>
              <a:rPr lang="el-GR" altLang="el-GR" dirty="0"/>
              <a:t>το δείγμα βρίσκεται σε σωλήνα συλλογής, αναστρέψτε το σωλήνα ήπια 10 </a:t>
            </a:r>
            <a:r>
              <a:rPr lang="el-GR" altLang="el-GR" dirty="0" smtClean="0"/>
              <a:t>φορές.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691649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Καθίζηση </a:t>
            </a:r>
            <a:r>
              <a:rPr lang="el-GR" dirty="0" err="1"/>
              <a:t>Ερυθροκυττάρων</a:t>
            </a:r>
            <a:r>
              <a:rPr lang="el-GR" dirty="0"/>
              <a:t> </a:t>
            </a:r>
            <a:r>
              <a:rPr lang="el-GR" sz="3000" b="0" dirty="0" smtClean="0"/>
              <a:t>2/2</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dirty="0" smtClean="0"/>
              <a:t>Εάν </a:t>
            </a:r>
            <a:r>
              <a:rPr lang="el-GR" dirty="0"/>
              <a:t>το δείγμα βρίσκεται σε σύριγγα, κυλήστε τη σύριγγα ανάμεσα στις παλάμες σας για πέντε δευτερόλεπτα προς μία κατεύθυνση, μετά κυλήστε την προς την αντίθετη κατεύθυνση για πέντε δευτερόλεπτα, στη συνέχεια αναστρέψτε επανειλημμένα για πέντε </a:t>
            </a:r>
            <a:r>
              <a:rPr lang="el-GR" dirty="0" smtClean="0"/>
              <a:t>δευτερόλεπτα.</a:t>
            </a:r>
            <a:endParaRPr lang="el-GR" dirty="0"/>
          </a:p>
          <a:p>
            <a:pPr marL="457200" indent="-457200">
              <a:buFont typeface="+mj-lt"/>
              <a:buAutoNum type="arabicPeriod" startAt="2"/>
            </a:pPr>
            <a:r>
              <a:rPr lang="el-GR" dirty="0" smtClean="0"/>
              <a:t>Σημειώνεται </a:t>
            </a:r>
            <a:r>
              <a:rPr lang="el-GR" dirty="0"/>
              <a:t>ότι δεν είναι δυνατή η επαρκής ανάμιξη ενός δείγματος αίματος σε σύριγγα 1 </a:t>
            </a:r>
            <a:r>
              <a:rPr lang="el-GR" dirty="0" err="1"/>
              <a:t>mL</a:t>
            </a:r>
            <a:r>
              <a:rPr lang="el-GR" dirty="0"/>
              <a:t>. Δείγματα από σύριγγες 1 </a:t>
            </a:r>
            <a:r>
              <a:rPr lang="el-GR" dirty="0" err="1"/>
              <a:t>mL</a:t>
            </a:r>
            <a:r>
              <a:rPr lang="el-GR" dirty="0"/>
              <a:t> δε πρέπει να χρησιμοποιούνται για τον προσδιορισμό του αιματοκρίτη σε περίπτωση καθυστέρησης της δοκιμασίας. Απορρίψτε μία-δύο σταγόνες αίματος από τη σύριγγα πριν γεμίσετε τον υποδοχέα (τριχοειδές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056992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Διαλύματα </a:t>
            </a:r>
            <a:r>
              <a:rPr lang="el-GR" dirty="0" err="1" smtClean="0"/>
              <a:t>Έκπλυσης</a:t>
            </a:r>
            <a:endParaRPr lang="el-GR" dirty="0"/>
          </a:p>
        </p:txBody>
      </p:sp>
      <p:sp>
        <p:nvSpPr>
          <p:cNvPr id="3" name="Θέση περιεχομένου 2"/>
          <p:cNvSpPr>
            <a:spLocks noGrp="1"/>
          </p:cNvSpPr>
          <p:nvPr>
            <p:ph idx="1"/>
          </p:nvPr>
        </p:nvSpPr>
        <p:spPr/>
        <p:txBody>
          <a:bodyPr/>
          <a:lstStyle/>
          <a:p>
            <a:r>
              <a:rPr lang="el-GR" dirty="0"/>
              <a:t>Χαμηλά αποτελέσματα αιματοκρίτη είναι δυνατόν να ληφθούν λόγω αραίωσης του δείγματος με διαλύματα </a:t>
            </a:r>
            <a:r>
              <a:rPr lang="el-GR" dirty="0" err="1"/>
              <a:t>έκπλυσης</a:t>
            </a:r>
            <a:r>
              <a:rPr lang="el-GR" dirty="0"/>
              <a:t> σε μια αρτηριακή ή φλεβική </a:t>
            </a:r>
            <a:r>
              <a:rPr lang="el-GR" dirty="0" smtClean="0"/>
              <a:t>γραμμή.</a:t>
            </a:r>
            <a:endParaRPr lang="el-GR" dirty="0"/>
          </a:p>
          <a:p>
            <a:r>
              <a:rPr lang="el-GR" dirty="0" err="1"/>
              <a:t>Εκπλύνετε</a:t>
            </a:r>
            <a:r>
              <a:rPr lang="el-GR" dirty="0"/>
              <a:t> αντίστροφα μια γραμμή με επαρκή ποσότητα αίματος για να αφαιρεθούν τα ενδοφλέβια διαλύματα, η ηπαρίνη ή τα φάρμακα που μπορεί να αραιώσουν το δείγμα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805722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Βιολογικές Πηγές </a:t>
            </a:r>
            <a:r>
              <a:rPr lang="el-GR" dirty="0" smtClean="0"/>
              <a:t>Λάθους </a:t>
            </a:r>
            <a:r>
              <a:rPr lang="el-GR" sz="3000" b="0" dirty="0" smtClean="0"/>
              <a:t>1/2</a:t>
            </a:r>
            <a:endParaRPr lang="el-GR" sz="3000" b="0" dirty="0"/>
          </a:p>
        </p:txBody>
      </p:sp>
      <p:sp>
        <p:nvSpPr>
          <p:cNvPr id="3" name="Θέση περιεχομένου 2"/>
          <p:cNvSpPr>
            <a:spLocks noGrp="1"/>
          </p:cNvSpPr>
          <p:nvPr>
            <p:ph idx="1"/>
          </p:nvPr>
        </p:nvSpPr>
        <p:spPr>
          <a:xfrm>
            <a:off x="467544" y="1196752"/>
            <a:ext cx="8352928" cy="5400600"/>
          </a:xfrm>
        </p:spPr>
        <p:txBody>
          <a:bodyPr>
            <a:noAutofit/>
          </a:bodyPr>
          <a:lstStyle/>
          <a:p>
            <a:pPr marL="457200" indent="-457200">
              <a:buFont typeface="+mj-lt"/>
              <a:buAutoNum type="arabicPeriod"/>
            </a:pPr>
            <a:r>
              <a:rPr lang="el-GR" dirty="0" smtClean="0"/>
              <a:t>Εάν </a:t>
            </a:r>
            <a:r>
              <a:rPr lang="el-GR" dirty="0"/>
              <a:t>μετρηθεί η στιβάδα των λευκοκυττάρων ο PVC είναι ψευδώς αυξημένος </a:t>
            </a:r>
          </a:p>
          <a:p>
            <a:pPr marL="457200" indent="-457200">
              <a:buFont typeface="+mj-lt"/>
              <a:buAutoNum type="arabicPeriod"/>
            </a:pPr>
            <a:r>
              <a:rPr lang="el-GR" dirty="0" smtClean="0"/>
              <a:t>Η </a:t>
            </a:r>
            <a:r>
              <a:rPr lang="el-GR" dirty="0" err="1"/>
              <a:t>αιμόλυση</a:t>
            </a:r>
            <a:r>
              <a:rPr lang="el-GR" dirty="0"/>
              <a:t> του δείγματος δίνει ψευδώς χαμηλά αποτελέσματα </a:t>
            </a:r>
            <a:r>
              <a:rPr lang="el-GR" dirty="0" smtClean="0"/>
              <a:t>PVC</a:t>
            </a:r>
            <a:endParaRPr lang="el-GR" dirty="0"/>
          </a:p>
          <a:p>
            <a:pPr marL="457200" indent="-457200">
              <a:buFont typeface="+mj-lt"/>
              <a:buAutoNum type="arabicPeriod"/>
            </a:pPr>
            <a:r>
              <a:rPr lang="el-GR" dirty="0" smtClean="0"/>
              <a:t>Παρόλο </a:t>
            </a:r>
            <a:r>
              <a:rPr lang="el-GR" dirty="0"/>
              <a:t>που το τριχοειδές </a:t>
            </a:r>
            <a:r>
              <a:rPr lang="el-GR" dirty="0" err="1"/>
              <a:t>φυγοκεντρείται</a:t>
            </a:r>
            <a:r>
              <a:rPr lang="el-GR" dirty="0"/>
              <a:t> στο σωστό χρόνο με τις σωστές στροφές ένα μικρό ποσό πλάσματος παγιδεύεται στη στιβάδα των </a:t>
            </a:r>
            <a:r>
              <a:rPr lang="el-GR" dirty="0" err="1"/>
              <a:t>ερυθροκυττάρων</a:t>
            </a:r>
            <a:r>
              <a:rPr lang="el-GR" dirty="0"/>
              <a:t> (</a:t>
            </a:r>
            <a:r>
              <a:rPr lang="el-GR" dirty="0" err="1"/>
              <a:t>trapped</a:t>
            </a:r>
            <a:r>
              <a:rPr lang="el-GR" dirty="0"/>
              <a:t> </a:t>
            </a:r>
            <a:r>
              <a:rPr lang="el-GR" dirty="0" err="1"/>
              <a:t>plasma</a:t>
            </a:r>
            <a:r>
              <a:rPr lang="el-GR" dirty="0"/>
              <a:t>). Ο PVC είναι αυξημένος κατά 1,3-2,0% σε σχέση με τον HCT λόγω του παγιδευμένου πλάσματος [αυξημένο παγιδευμένο πλάσμα βρίσκεται στις </a:t>
            </a:r>
            <a:r>
              <a:rPr lang="el-GR" dirty="0" err="1"/>
              <a:t>μακροκυτταρικές</a:t>
            </a:r>
            <a:r>
              <a:rPr lang="el-GR" dirty="0"/>
              <a:t> αναιμίες (</a:t>
            </a:r>
            <a:r>
              <a:rPr lang="el-GR" dirty="0" err="1"/>
              <a:t>macrocytic</a:t>
            </a:r>
            <a:r>
              <a:rPr lang="el-GR" dirty="0"/>
              <a:t> </a:t>
            </a:r>
            <a:r>
              <a:rPr lang="el-GR" dirty="0" err="1"/>
              <a:t>anemias</a:t>
            </a:r>
            <a:r>
              <a:rPr lang="el-GR" dirty="0"/>
              <a:t>), στη </a:t>
            </a:r>
            <a:r>
              <a:rPr lang="el-GR" dirty="0" err="1"/>
              <a:t>σφαιροκυττάρωση</a:t>
            </a:r>
            <a:r>
              <a:rPr lang="el-GR" dirty="0"/>
              <a:t> (</a:t>
            </a:r>
            <a:r>
              <a:rPr lang="el-GR" dirty="0" err="1"/>
              <a:t>spherocytosis</a:t>
            </a:r>
            <a:r>
              <a:rPr lang="el-GR" dirty="0"/>
              <a:t>), στη θαλασσαιμία (</a:t>
            </a:r>
            <a:r>
              <a:rPr lang="el-GR" dirty="0" err="1"/>
              <a:t>thalassemia</a:t>
            </a:r>
            <a:r>
              <a:rPr lang="el-GR" dirty="0"/>
              <a:t>), στις </a:t>
            </a:r>
            <a:r>
              <a:rPr lang="el-GR" dirty="0" err="1"/>
              <a:t>υπερχρωματικές</a:t>
            </a:r>
            <a:r>
              <a:rPr lang="el-GR" dirty="0"/>
              <a:t> αναιμίες (</a:t>
            </a:r>
            <a:r>
              <a:rPr lang="el-GR" dirty="0" err="1"/>
              <a:t>hypochromic</a:t>
            </a:r>
            <a:r>
              <a:rPr lang="el-GR" dirty="0"/>
              <a:t> </a:t>
            </a:r>
            <a:r>
              <a:rPr lang="el-GR" dirty="0" err="1"/>
              <a:t>anemias</a:t>
            </a:r>
            <a:r>
              <a:rPr lang="el-GR" dirty="0"/>
              <a:t>), και στη </a:t>
            </a:r>
            <a:r>
              <a:rPr lang="el-GR" dirty="0" err="1"/>
              <a:t>δρεοπανοκυττατική</a:t>
            </a:r>
            <a:r>
              <a:rPr lang="el-GR" dirty="0"/>
              <a:t> αναιμία (</a:t>
            </a:r>
            <a:r>
              <a:rPr lang="el-GR" dirty="0" err="1"/>
              <a:t>sickle</a:t>
            </a:r>
            <a:r>
              <a:rPr lang="el-GR" dirty="0"/>
              <a:t> </a:t>
            </a:r>
            <a:r>
              <a:rPr lang="el-GR" dirty="0" err="1"/>
              <a:t>cell</a:t>
            </a:r>
            <a:r>
              <a:rPr lang="el-GR" dirty="0"/>
              <a:t> </a:t>
            </a:r>
            <a:r>
              <a:rPr lang="el-GR" dirty="0" err="1"/>
              <a:t>anemia</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554152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l-GR" altLang="el-GR" dirty="0" smtClean="0"/>
              <a:t>Αιματοκρίτης (</a:t>
            </a:r>
            <a:r>
              <a:rPr lang="en-US" altLang="el-GR" dirty="0" smtClean="0"/>
              <a:t>HCT)</a:t>
            </a:r>
            <a:r>
              <a:rPr lang="el-GR" altLang="el-GR" dirty="0" smtClean="0"/>
              <a:t> </a:t>
            </a:r>
            <a:r>
              <a:rPr lang="el-GR" altLang="el-GR" sz="3000" b="0" dirty="0" smtClean="0"/>
              <a:t>1/2</a:t>
            </a:r>
          </a:p>
        </p:txBody>
      </p:sp>
      <p:sp>
        <p:nvSpPr>
          <p:cNvPr id="7171" name="Content Placeholder 2"/>
          <p:cNvSpPr>
            <a:spLocks noGrp="1"/>
          </p:cNvSpPr>
          <p:nvPr>
            <p:ph idx="1"/>
          </p:nvPr>
        </p:nvSpPr>
        <p:spPr/>
        <p:txBody>
          <a:bodyPr/>
          <a:lstStyle/>
          <a:p>
            <a:pPr eaLnBrk="1" hangingPunct="1"/>
            <a:r>
              <a:rPr lang="el-GR" altLang="el-GR" dirty="0" smtClean="0"/>
              <a:t>Ο όγκος των ερυθρών αιμοσφαιρίων προς το συνολικό όγκο του αίματος ονομάζεται αιματοκρίτης.</a:t>
            </a:r>
            <a:endParaRPr lang="en-US" altLang="el-GR" dirty="0" smtClean="0"/>
          </a:p>
          <a:p>
            <a:pPr eaLnBrk="1" hangingPunct="1"/>
            <a:r>
              <a:rPr lang="en-US" altLang="el-GR" dirty="0" smtClean="0"/>
              <a:t>H </a:t>
            </a:r>
            <a:r>
              <a:rPr lang="el-GR" altLang="el-GR" dirty="0" smtClean="0"/>
              <a:t>εκατοστιαία κατά όγκο αναλογία των </a:t>
            </a:r>
            <a:r>
              <a:rPr lang="el-GR" altLang="el-GR" dirty="0" err="1" smtClean="0"/>
              <a:t>ερυθροκυττάρων</a:t>
            </a:r>
            <a:r>
              <a:rPr lang="el-GR" altLang="el-GR" dirty="0" smtClean="0"/>
              <a:t> στο συνολικό όγκο του αίματος.</a:t>
            </a:r>
          </a:p>
          <a:p>
            <a:pPr eaLnBrk="1" hangingPunct="1"/>
            <a:r>
              <a:rPr lang="el-GR" altLang="el-GR" dirty="0" smtClean="0"/>
              <a:t>Επειδή τα υπόλοιπα έμμορφα στοιχεία του αίματος είναι αμελητέα σε σχέση με τα ερυθρά αιμοσφαίρια ο αιματοκρίτης αντιπροσωπεύει την εκατοστιαία αναλογία των </a:t>
            </a:r>
            <a:r>
              <a:rPr lang="el-GR" altLang="el-GR" dirty="0" err="1" smtClean="0"/>
              <a:t>ερυθροκυττάρων</a:t>
            </a:r>
            <a:r>
              <a:rPr lang="el-GR" altLang="el-GR" dirty="0" smtClean="0"/>
              <a:t> ως προς το πλάσμα.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922886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Βιολογικές Πηγές Λάθους </a:t>
            </a:r>
            <a:r>
              <a:rPr lang="el-GR" sz="3000" b="0" dirty="0" smtClean="0"/>
              <a:t>2/2</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457200" indent="-457200">
                  <a:spcBef>
                    <a:spcPts val="2400"/>
                  </a:spcBef>
                  <a:buFont typeface="+mj-lt"/>
                  <a:buAutoNum type="arabicPeriod" startAt="4"/>
                </a:pPr>
                <a:r>
                  <a:rPr lang="el-GR" dirty="0" smtClean="0"/>
                  <a:t>Ο </a:t>
                </a:r>
                <a:r>
                  <a:rPr lang="el-GR" dirty="0"/>
                  <a:t>λόγος αιματοκρίτης προς αιμοσφαιρίνη είναι 3:1</a:t>
                </a:r>
              </a:p>
              <a:p>
                <a:pPr marL="0" indent="0" algn="ctr">
                  <a:spcBef>
                    <a:spcPts val="2400"/>
                  </a:spcBef>
                  <a:buNone/>
                </a:pPr>
                <a:r>
                  <a:rPr lang="el-GR" dirty="0"/>
                  <a:t>(</a:t>
                </a:r>
                <a:r>
                  <a:rPr lang="el-GR" dirty="0" err="1"/>
                  <a:t>hemoglobin</a:t>
                </a:r>
                <a:r>
                  <a:rPr lang="el-GR" dirty="0"/>
                  <a:t> = </a:t>
                </a:r>
                <a:r>
                  <a:rPr lang="el-GR" dirty="0" err="1" smtClean="0"/>
                  <a:t>hematocrit</a:t>
                </a:r>
                <a:r>
                  <a:rPr lang="el-GR" dirty="0" smtClean="0"/>
                  <a:t> </a:t>
                </a:r>
                <a14:m>
                  <m:oMath xmlns:m="http://schemas.openxmlformats.org/officeDocument/2006/math">
                    <m:r>
                      <a:rPr lang="el-GR" i="1" smtClean="0">
                        <a:latin typeface="Cambria Math"/>
                        <a:ea typeface="Cambria Math"/>
                      </a:rPr>
                      <m:t>±</m:t>
                    </m:r>
                  </m:oMath>
                </a14:m>
                <a:r>
                  <a:rPr lang="el-GR" dirty="0" smtClean="0"/>
                  <a:t> 2</a:t>
                </a:r>
                <a:r>
                  <a:rPr lang="el-GR" dirty="0"/>
                  <a:t>% x 3</a:t>
                </a:r>
                <a:r>
                  <a:rPr lang="el-GR" dirty="0" smtClean="0"/>
                  <a:t>)</a:t>
                </a:r>
                <a:endParaRPr lang="el-GR" dirty="0"/>
              </a:p>
              <a:p>
                <a:pPr marL="0" indent="0">
                  <a:spcBef>
                    <a:spcPts val="2400"/>
                  </a:spcBef>
                  <a:buNone/>
                </a:pPr>
                <a:r>
                  <a:rPr lang="el-GR" dirty="0"/>
                  <a:t>Ο λόγος ποικίλλει ανάλογα με το είδος της αναιμίας και την επίδραση στους </a:t>
                </a:r>
                <a:r>
                  <a:rPr lang="el-GR" dirty="0" err="1"/>
                  <a:t>ερυθροκυτταρικούς</a:t>
                </a:r>
                <a:r>
                  <a:rPr lang="el-GR" dirty="0"/>
                  <a:t> δείκτες (MCV</a:t>
                </a:r>
                <a:r>
                  <a:rPr lang="el-GR" dirty="0" smtClean="0"/>
                  <a:t>).</a:t>
                </a:r>
                <a:endParaRPr lang="el-GR" dirty="0"/>
              </a:p>
              <a:p>
                <a:pPr marL="0" indent="0" algn="ctr">
                  <a:spcBef>
                    <a:spcPts val="2400"/>
                  </a:spcBef>
                  <a:buNone/>
                </a:pPr>
                <a:r>
                  <a:rPr lang="el-GR" b="1" dirty="0" err="1"/>
                  <a:t>This</a:t>
                </a:r>
                <a:r>
                  <a:rPr lang="el-GR" b="1" dirty="0"/>
                  <a:t> </a:t>
                </a:r>
                <a:r>
                  <a:rPr lang="el-GR" b="1" dirty="0" err="1"/>
                  <a:t>ratio</a:t>
                </a:r>
                <a:r>
                  <a:rPr lang="el-GR" b="1" dirty="0"/>
                  <a:t> </a:t>
                </a:r>
                <a:r>
                  <a:rPr lang="el-GR" b="1" dirty="0" err="1"/>
                  <a:t>is</a:t>
                </a:r>
                <a:r>
                  <a:rPr lang="el-GR" b="1" dirty="0"/>
                  <a:t> </a:t>
                </a:r>
                <a:r>
                  <a:rPr lang="el-GR" b="1" dirty="0" err="1"/>
                  <a:t>called</a:t>
                </a:r>
                <a:r>
                  <a:rPr lang="el-GR" b="1" dirty="0"/>
                  <a:t> “</a:t>
                </a:r>
                <a:r>
                  <a:rPr lang="el-GR" b="1" dirty="0" err="1"/>
                  <a:t>the</a:t>
                </a:r>
                <a:r>
                  <a:rPr lang="el-GR" b="1" dirty="0"/>
                  <a:t> </a:t>
                </a:r>
                <a:r>
                  <a:rPr lang="el-GR" b="1" dirty="0" err="1"/>
                  <a:t>rule</a:t>
                </a:r>
                <a:r>
                  <a:rPr lang="el-GR" b="1" dirty="0"/>
                  <a:t> </a:t>
                </a:r>
                <a:r>
                  <a:rPr lang="el-GR" b="1" dirty="0" err="1"/>
                  <a:t>of</a:t>
                </a:r>
                <a:r>
                  <a:rPr lang="el-GR" b="1" dirty="0"/>
                  <a:t> </a:t>
                </a:r>
                <a:r>
                  <a:rPr lang="el-GR" b="1" dirty="0" err="1"/>
                  <a:t>three</a:t>
                </a:r>
                <a:r>
                  <a:rPr lang="el-GR" b="1" dirty="0" smtClean="0"/>
                  <a:t>”.</a:t>
                </a:r>
                <a:endParaRPr lang="el-GR"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963" t="-605" r="-6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303139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Μηχανικές Πηγές </a:t>
            </a:r>
            <a:r>
              <a:rPr lang="el-GR" dirty="0" smtClean="0"/>
              <a:t>Λάθους</a:t>
            </a:r>
            <a:endParaRPr lang="el-GR" dirty="0"/>
          </a:p>
        </p:txBody>
      </p:sp>
      <p:sp>
        <p:nvSpPr>
          <p:cNvPr id="3" name="Θέση περιεχομένου 2"/>
          <p:cNvSpPr>
            <a:spLocks noGrp="1"/>
          </p:cNvSpPr>
          <p:nvPr>
            <p:ph idx="1"/>
          </p:nvPr>
        </p:nvSpPr>
        <p:spPr>
          <a:xfrm>
            <a:off x="457200" y="1196752"/>
            <a:ext cx="8363272" cy="5400600"/>
          </a:xfrm>
        </p:spPr>
        <p:txBody>
          <a:bodyPr>
            <a:normAutofit lnSpcReduction="10000"/>
          </a:bodyPr>
          <a:lstStyle/>
          <a:p>
            <a:pPr>
              <a:lnSpc>
                <a:spcPct val="115000"/>
              </a:lnSpc>
            </a:pPr>
            <a:r>
              <a:rPr lang="el-GR" dirty="0"/>
              <a:t>Ανεπαρκής στεγανοποίηση των τριχοειδών δίνει χαμηλά αποτελέσματα (κατά τη διάρκεια της </a:t>
            </a:r>
            <a:r>
              <a:rPr lang="el-GR" dirty="0" err="1"/>
              <a:t>φυγοκέντρησης</a:t>
            </a:r>
            <a:r>
              <a:rPr lang="el-GR" dirty="0"/>
              <a:t> χάνονται ερυθροκύτταρα και ποσό πλάσματος</a:t>
            </a:r>
            <a:r>
              <a:rPr lang="el-GR" dirty="0" smtClean="0"/>
              <a:t>).</a:t>
            </a:r>
            <a:endParaRPr lang="el-GR" dirty="0"/>
          </a:p>
          <a:p>
            <a:pPr>
              <a:lnSpc>
                <a:spcPct val="115000"/>
              </a:lnSpc>
            </a:pPr>
            <a:r>
              <a:rPr lang="el-GR" dirty="0"/>
              <a:t>Απότομο σταμάτημα της φυγοκέντρου με το χέρι (χάνονται ερυθροκύτταρα από το τριχοειδές και τα αποτελέσματα είναι μειωμένα</a:t>
            </a:r>
            <a:r>
              <a:rPr lang="el-GR" dirty="0" smtClean="0"/>
              <a:t>).</a:t>
            </a:r>
            <a:endParaRPr lang="el-GR" dirty="0"/>
          </a:p>
          <a:p>
            <a:pPr>
              <a:lnSpc>
                <a:spcPct val="115000"/>
              </a:lnSpc>
            </a:pPr>
            <a:r>
              <a:rPr lang="el-GR" dirty="0"/>
              <a:t>Εάν η διάρκεια της </a:t>
            </a:r>
            <a:r>
              <a:rPr lang="el-GR" dirty="0" err="1"/>
              <a:t>φυγοκέντρησης</a:t>
            </a:r>
            <a:r>
              <a:rPr lang="el-GR" dirty="0"/>
              <a:t> είναι μικρή (&lt;5min) ή οι στροφές μικρότερες από 15.000rpm/min αυξάνεται το παγιδευμένο πλάσμα (1-3%). Ψευδώς χαμηλά </a:t>
            </a:r>
            <a:r>
              <a:rPr lang="el-GR" dirty="0" smtClean="0"/>
              <a:t>αποτελέσματα.</a:t>
            </a:r>
            <a:endParaRPr lang="el-GR" dirty="0"/>
          </a:p>
          <a:p>
            <a:pPr>
              <a:lnSpc>
                <a:spcPct val="115000"/>
              </a:lnSpc>
            </a:pPr>
            <a:r>
              <a:rPr lang="el-GR" dirty="0"/>
              <a:t>Εάν ο χρόνος μεταξύ του σταματήματος της φυγοκέντρου και της αφαίρεσης του τριχοειδικού σωληναρίου είναι μικρός (&lt;2min) τότε τα ερυθρά αιμοσφαίρια αναμειγνύονται με το πλάσμα. Ψευδώς χαμηλά </a:t>
            </a:r>
            <a:r>
              <a:rPr lang="el-GR" dirty="0" smtClean="0"/>
              <a:t>αποτελέσματα.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476016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smtClean="0"/>
              <a:t>Κριεμπάρδης</a:t>
            </a:r>
            <a:r>
              <a:rPr lang="el-GR" sz="2000" dirty="0" smtClean="0"/>
              <a:t> 2014. </a:t>
            </a:r>
            <a:r>
              <a:rPr lang="el-GR" sz="2000" dirty="0"/>
              <a:t>Αναστάσιος </a:t>
            </a:r>
            <a:r>
              <a:rPr lang="el-GR" sz="2000" dirty="0" err="1" smtClean="0"/>
              <a:t>Κριεμπάρδης</a:t>
            </a:r>
            <a:r>
              <a:rPr lang="el-GR" sz="2000" dirty="0"/>
              <a:t>. </a:t>
            </a:r>
            <a:r>
              <a:rPr lang="el-GR" sz="2000" dirty="0" smtClean="0"/>
              <a:t>«Αιματολογία </a:t>
            </a:r>
            <a:r>
              <a:rPr lang="el-GR" sz="2000" smtClean="0"/>
              <a:t>Ι </a:t>
            </a:r>
            <a:r>
              <a:rPr lang="el-GR" sz="2000"/>
              <a:t>(Ε). </a:t>
            </a:r>
            <a:r>
              <a:rPr lang="el-GR" sz="2000" dirty="0" smtClean="0"/>
              <a:t>Ενότητα 4</a:t>
            </a:r>
            <a:r>
              <a:rPr lang="en-US" sz="2000" dirty="0" smtClean="0"/>
              <a:t>:</a:t>
            </a:r>
            <a:r>
              <a:rPr lang="el-GR" sz="2000" dirty="0" smtClean="0"/>
              <a:t> </a:t>
            </a:r>
            <a:r>
              <a:rPr lang="en-US" sz="2000" dirty="0"/>
              <a:t>MICROHEMATOCRIT (</a:t>
            </a:r>
            <a:r>
              <a:rPr lang="el-GR" sz="2000" dirty="0" err="1"/>
              <a:t>Μικροαιματοκρίτης</a:t>
            </a:r>
            <a:r>
              <a:rPr lang="el-GR" sz="2000" dirty="0" smtClean="0"/>
              <a:t>)</a:t>
            </a:r>
            <a:r>
              <a:rPr lang="en-US" sz="2000" dirty="0"/>
              <a:t> </a:t>
            </a:r>
            <a:r>
              <a:rPr lang="el-GR" sz="2000" dirty="0" smtClean="0"/>
              <a:t>(</a:t>
            </a:r>
            <a:r>
              <a:rPr lang="en-US" sz="2000" dirty="0"/>
              <a:t>PCV, Packed Cell Volume of Whole Blood</a:t>
            </a:r>
            <a:r>
              <a:rPr lang="en-US" sz="2000" dirty="0" smtClean="0"/>
              <a:t>)</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42787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764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H(a)</a:t>
            </a:r>
            <a:r>
              <a:rPr lang="en-US" dirty="0" err="1"/>
              <a:t>ematocrit</a:t>
            </a:r>
            <a:r>
              <a:rPr lang="en-US" dirty="0"/>
              <a:t> (HCT)</a:t>
            </a:r>
            <a:br>
              <a:rPr lang="en-US" dirty="0"/>
            </a:br>
            <a:r>
              <a:rPr lang="en-US" dirty="0"/>
              <a:t>Packed Cell Volume (PCV</a:t>
            </a:r>
            <a:r>
              <a:rPr lang="en-US" dirty="0" smtClean="0"/>
              <a:t>)</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dirty="0"/>
              <a:t>Ο </a:t>
            </a:r>
            <a:r>
              <a:rPr lang="el-GR" b="1" dirty="0"/>
              <a:t>ΗCT</a:t>
            </a:r>
            <a:r>
              <a:rPr lang="el-GR" dirty="0"/>
              <a:t> εκφράζει τη τιμή του αιματοκρίτη που βγαίνει αυτόματα από τον αιματολογικό </a:t>
            </a:r>
            <a:r>
              <a:rPr lang="el-GR" dirty="0" smtClean="0"/>
              <a:t>αναλυτή.</a:t>
            </a:r>
            <a:endParaRPr lang="el-GR" dirty="0"/>
          </a:p>
          <a:p>
            <a:r>
              <a:rPr lang="el-GR" dirty="0"/>
              <a:t>O </a:t>
            </a:r>
            <a:r>
              <a:rPr lang="el-GR" b="1" dirty="0"/>
              <a:t>PVC </a:t>
            </a:r>
            <a:r>
              <a:rPr lang="el-GR" dirty="0"/>
              <a:t>εκφράζει το ποσοστό που καταλαμβάνουν τα ερυθρά αιμοσφαίρια σε μία στήλη </a:t>
            </a:r>
            <a:r>
              <a:rPr lang="el-GR" dirty="0" err="1"/>
              <a:t>φυγοκεντρημένου</a:t>
            </a:r>
            <a:r>
              <a:rPr lang="el-GR" dirty="0"/>
              <a:t> </a:t>
            </a:r>
            <a:r>
              <a:rPr lang="el-GR" dirty="0" smtClean="0"/>
              <a:t>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095512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Αιματοκρίτης (</a:t>
            </a:r>
            <a:r>
              <a:rPr lang="en-US" altLang="el-GR" dirty="0"/>
              <a:t>HCT)</a:t>
            </a:r>
            <a:r>
              <a:rPr lang="el-GR" altLang="el-GR" dirty="0"/>
              <a:t> </a:t>
            </a:r>
            <a:r>
              <a:rPr lang="el-GR" altLang="el-GR" sz="3000" b="0" dirty="0" smtClean="0"/>
              <a:t>2/2</a:t>
            </a:r>
            <a:endParaRPr lang="el-GR" dirty="0"/>
          </a:p>
        </p:txBody>
      </p:sp>
      <p:sp>
        <p:nvSpPr>
          <p:cNvPr id="3" name="Θέση περιεχομένου 2"/>
          <p:cNvSpPr>
            <a:spLocks noGrp="1"/>
          </p:cNvSpPr>
          <p:nvPr>
            <p:ph idx="1"/>
          </p:nvPr>
        </p:nvSpPr>
        <p:spPr>
          <a:xfrm>
            <a:off x="457200" y="1052736"/>
            <a:ext cx="8435280" cy="5544616"/>
          </a:xfrm>
        </p:spPr>
        <p:txBody>
          <a:bodyPr>
            <a:normAutofit/>
          </a:bodyPr>
          <a:lstStyle/>
          <a:p>
            <a:r>
              <a:rPr lang="el-GR" dirty="0"/>
              <a:t>Ο αιματοκρίτης αποτελεί μέτρηση του κλασματικού όγκου των </a:t>
            </a:r>
            <a:r>
              <a:rPr lang="el-GR" dirty="0" err="1"/>
              <a:t>ερυθροκυττάρων</a:t>
            </a:r>
            <a:r>
              <a:rPr lang="el-GR" dirty="0"/>
              <a:t> (δηλώνει τη μάζα</a:t>
            </a:r>
            <a:r>
              <a:rPr lang="el-GR" dirty="0" smtClean="0"/>
              <a:t>).</a:t>
            </a:r>
            <a:endParaRPr lang="el-GR" dirty="0"/>
          </a:p>
          <a:p>
            <a:r>
              <a:rPr lang="el-GR" dirty="0"/>
              <a:t>Είναι ένας δείκτης-κλειδί της κατάστασης ενυδάτωσης, αναιμίας ή σοβαρής απώλειας αίματος του σώματος, καθώς και της ικανότητας μεταφοράς </a:t>
            </a:r>
            <a:r>
              <a:rPr lang="el-GR" dirty="0" smtClean="0"/>
              <a:t>οξυγόνου.</a:t>
            </a:r>
            <a:endParaRPr lang="el-GR" dirty="0"/>
          </a:p>
          <a:p>
            <a:r>
              <a:rPr lang="el-GR" dirty="0"/>
              <a:t>Ένας μειωμένος αιματοκρίτης οφείλεται είτε σε </a:t>
            </a:r>
            <a:r>
              <a:rPr lang="el-GR" dirty="0" err="1"/>
              <a:t>υπερυδάτωση</a:t>
            </a:r>
            <a:r>
              <a:rPr lang="el-GR" dirty="0"/>
              <a:t>, η οποία αυξάνει τον όγκο πλάσματος, είτε σε μείωση του αριθμού των </a:t>
            </a:r>
            <a:r>
              <a:rPr lang="el-GR" dirty="0" err="1"/>
              <a:t>ερυθροκυττάρων</a:t>
            </a:r>
            <a:r>
              <a:rPr lang="el-GR" dirty="0"/>
              <a:t> προκαλούμενη από αναιμίες ή απώλεια </a:t>
            </a:r>
            <a:r>
              <a:rPr lang="el-GR" dirty="0" smtClean="0"/>
              <a:t>αίματος.</a:t>
            </a:r>
            <a:endParaRPr lang="el-GR" dirty="0"/>
          </a:p>
          <a:p>
            <a:r>
              <a:rPr lang="el-GR" dirty="0"/>
              <a:t>Ένας αυξημένος αιματοκρίτης οφείλεται σε απώλεια υγρών, όπως στην περίπτωση αφυδάτωσης, θεραπείας με διουρητικά και εγκαυμάτων, ή σε αύξηση του αριθμού των </a:t>
            </a:r>
            <a:r>
              <a:rPr lang="el-GR" dirty="0" err="1"/>
              <a:t>ερυθροκυττάρων</a:t>
            </a:r>
            <a:r>
              <a:rPr lang="el-GR" dirty="0"/>
              <a:t>, όπως στην περίπτωση καρδιαγγειακών και νεφρικών διαταραχών, αληθούς </a:t>
            </a:r>
            <a:r>
              <a:rPr lang="el-GR" dirty="0" err="1"/>
              <a:t>πολυκυτταραιμίας</a:t>
            </a:r>
            <a:r>
              <a:rPr lang="el-GR" dirty="0"/>
              <a:t> και μειωμένου αερισμού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483497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l-GR" altLang="el-GR" smtClean="0"/>
              <a:t>Φυσιολογικές Τιμές</a:t>
            </a:r>
          </a:p>
        </p:txBody>
      </p:sp>
      <p:sp>
        <p:nvSpPr>
          <p:cNvPr id="10243" name="Content Placeholder 2"/>
          <p:cNvSpPr>
            <a:spLocks noGrp="1"/>
          </p:cNvSpPr>
          <p:nvPr>
            <p:ph idx="1"/>
          </p:nvPr>
        </p:nvSpPr>
        <p:spPr/>
        <p:txBody>
          <a:bodyPr/>
          <a:lstStyle/>
          <a:p>
            <a:pPr eaLnBrk="1" hangingPunct="1"/>
            <a:r>
              <a:rPr lang="el-GR" altLang="el-GR" dirty="0" smtClean="0"/>
              <a:t>Άνδρες: 47 ±5% (42 - 52%).</a:t>
            </a:r>
          </a:p>
          <a:p>
            <a:pPr eaLnBrk="1" hangingPunct="1"/>
            <a:r>
              <a:rPr lang="el-GR" altLang="el-GR" dirty="0" smtClean="0"/>
              <a:t>Γυναίκες: 42 ±5% (37 - 47%).</a:t>
            </a:r>
            <a:endParaRPr lang="en-US" altLang="el-GR" dirty="0" smtClean="0"/>
          </a:p>
          <a:p>
            <a:pPr eaLnBrk="1" hangingPunct="1"/>
            <a:r>
              <a:rPr lang="el-GR" altLang="el-GR" dirty="0" smtClean="0"/>
              <a:t>Στα νεογνά υψηλότερος (43 – 63%).</a:t>
            </a:r>
          </a:p>
          <a:p>
            <a:pPr eaLnBrk="1" hangingPunct="1"/>
            <a:r>
              <a:rPr lang="el-GR" altLang="el-GR" dirty="0" smtClean="0"/>
              <a:t>Στα παιδιά χαμηλότερος (30 – 44%).</a:t>
            </a:r>
          </a:p>
          <a:p>
            <a:pPr eaLnBrk="1" hangingPunct="1"/>
            <a:endParaRPr lang="el-GR" altLang="el-GR" dirty="0" smtClean="0"/>
          </a:p>
          <a:p>
            <a:pPr eaLnBrk="1" hangingPunct="1"/>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820497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l-GR" altLang="el-GR" smtClean="0"/>
              <a:t>Αρχή Μεθόδου</a:t>
            </a:r>
          </a:p>
        </p:txBody>
      </p:sp>
      <p:sp>
        <p:nvSpPr>
          <p:cNvPr id="11267" name="Content Placeholder 2"/>
          <p:cNvSpPr>
            <a:spLocks noGrp="1"/>
          </p:cNvSpPr>
          <p:nvPr>
            <p:ph idx="1"/>
          </p:nvPr>
        </p:nvSpPr>
        <p:spPr/>
        <p:txBody>
          <a:bodyPr/>
          <a:lstStyle/>
          <a:p>
            <a:pPr eaLnBrk="1" hangingPunct="1"/>
            <a:r>
              <a:rPr lang="el-GR" altLang="el-GR" dirty="0" smtClean="0"/>
              <a:t>Βασίζεται στο διαχωρισμό – καθίζηση των ερυθρών αιμοσφαιρίων στο ολικό αίμα. Αυτή η διαδικασία  επιταχύνεται με τη </a:t>
            </a:r>
            <a:r>
              <a:rPr lang="el-GR" altLang="el-GR" dirty="0" err="1" smtClean="0"/>
              <a:t>φυγοκέντρηση</a:t>
            </a:r>
            <a:r>
              <a:rPr lang="el-GR" altLang="el-GR" dirty="0" smtClean="0"/>
              <a:t>. </a:t>
            </a:r>
          </a:p>
          <a:p>
            <a:pPr eaLnBrk="1" hangingPunct="1"/>
            <a:r>
              <a:rPr lang="el-GR" altLang="el-GR" dirty="0" err="1" smtClean="0"/>
              <a:t>Μακρομέθοδος</a:t>
            </a:r>
            <a:r>
              <a:rPr lang="el-GR" altLang="el-GR" dirty="0" smtClean="0"/>
              <a:t>: Σωλήνας </a:t>
            </a:r>
            <a:r>
              <a:rPr lang="en-US" altLang="el-GR" dirty="0" err="1" smtClean="0"/>
              <a:t>Wintrobe</a:t>
            </a:r>
            <a:r>
              <a:rPr lang="el-GR" altLang="el-GR" dirty="0" smtClean="0"/>
              <a:t>.</a:t>
            </a:r>
            <a:endParaRPr lang="en-US" altLang="el-GR" dirty="0" smtClean="0"/>
          </a:p>
          <a:p>
            <a:pPr eaLnBrk="1" hangingPunct="1"/>
            <a:r>
              <a:rPr lang="el-GR" altLang="el-GR" dirty="0" err="1" smtClean="0"/>
              <a:t>Μικρομέθοδος</a:t>
            </a:r>
            <a:r>
              <a:rPr lang="el-GR" altLang="el-GR" dirty="0" smtClean="0"/>
              <a:t>: Τριχοειδικά σωληνάρια.</a:t>
            </a:r>
          </a:p>
          <a:p>
            <a:pPr eaLnBrk="1" hangingPunct="1"/>
            <a:r>
              <a:rPr lang="el-GR" altLang="el-GR" dirty="0" smtClean="0"/>
              <a:t>Αυτόματος Αναλυτής.</a:t>
            </a:r>
          </a:p>
          <a:p>
            <a:pPr eaLnBrk="1" hangingPunct="1"/>
            <a:endParaRPr lang="el-GR" altLang="el-GR" dirty="0" smtClean="0"/>
          </a:p>
          <a:p>
            <a:pPr>
              <a:buFont typeface="Wingdings" panose="05000000000000000000" pitchFamily="2" charset="2"/>
              <a:buChar char="ü"/>
            </a:pPr>
            <a:r>
              <a:rPr lang="el-GR" altLang="el-GR" b="1" dirty="0" smtClean="0">
                <a:solidFill>
                  <a:srgbClr val="004A82"/>
                </a:solidFill>
              </a:rPr>
              <a:t>Ο </a:t>
            </a:r>
            <a:r>
              <a:rPr lang="el-GR" altLang="el-GR" b="1" dirty="0" err="1" smtClean="0">
                <a:solidFill>
                  <a:srgbClr val="004A82"/>
                </a:solidFill>
              </a:rPr>
              <a:t>μακροαιματοκρίτης</a:t>
            </a:r>
            <a:r>
              <a:rPr lang="el-GR" altLang="el-GR" b="1" dirty="0" smtClean="0">
                <a:solidFill>
                  <a:srgbClr val="004A82"/>
                </a:solidFill>
              </a:rPr>
              <a:t> έχει καταργηθεί λόγω της μεγάλης ποσότητας αίματος &gt; 1</a:t>
            </a:r>
            <a:r>
              <a:rPr lang="en-US" altLang="el-GR" b="1" dirty="0" smtClean="0">
                <a:solidFill>
                  <a:srgbClr val="004A82"/>
                </a:solidFill>
              </a:rPr>
              <a:t>ml</a:t>
            </a:r>
            <a:r>
              <a:rPr lang="el-GR" altLang="el-GR" b="1" dirty="0" smtClean="0">
                <a:solidFill>
                  <a:srgbClr val="004A82"/>
                </a:solidFill>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298476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2038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2" name="Τίτλος 1"/>
          <p:cNvSpPr>
            <a:spLocks noGrp="1"/>
          </p:cNvSpPr>
          <p:nvPr>
            <p:ph type="title"/>
          </p:nvPr>
        </p:nvSpPr>
        <p:spPr>
          <a:xfrm>
            <a:off x="467544" y="116632"/>
            <a:ext cx="8229600" cy="1080120"/>
          </a:xfrm>
        </p:spPr>
        <p:txBody>
          <a:bodyPr>
            <a:noAutofit/>
          </a:bodyPr>
          <a:lstStyle/>
          <a:p>
            <a:r>
              <a:rPr lang="el-GR" dirty="0"/>
              <a:t>Στοιβάδες κυττάρων αίματος</a:t>
            </a:r>
            <a:br>
              <a:rPr lang="el-GR" dirty="0"/>
            </a:br>
            <a:r>
              <a:rPr lang="el-GR" dirty="0"/>
              <a:t>μετά από </a:t>
            </a:r>
            <a:r>
              <a:rPr lang="el-GR" dirty="0" err="1"/>
              <a:t>φυγοκέντρηση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9" name="Picture 16" descr="File:1901 Composition of Bl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12776"/>
            <a:ext cx="7620000" cy="47720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7"/>
          <p:cNvSpPr/>
          <p:nvPr/>
        </p:nvSpPr>
        <p:spPr>
          <a:xfrm>
            <a:off x="1259631" y="6392361"/>
            <a:ext cx="66598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1901 Composition of </a:t>
            </a:r>
            <a:r>
              <a:rPr lang="en-US" sz="1200" dirty="0" smtClean="0">
                <a:latin typeface="+mn-lt"/>
                <a:hlinkClick r:id="rId3"/>
              </a:rPr>
              <a:t>Blood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CFCF"/>
              </a:rPr>
              <a:t>CFCF</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045670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l-GR" altLang="el-GR" smtClean="0"/>
              <a:t>Υλικά</a:t>
            </a:r>
          </a:p>
        </p:txBody>
      </p:sp>
      <p:sp>
        <p:nvSpPr>
          <p:cNvPr id="12291" name="Content Placeholder 2"/>
          <p:cNvSpPr>
            <a:spLocks noGrp="1"/>
          </p:cNvSpPr>
          <p:nvPr>
            <p:ph idx="1"/>
          </p:nvPr>
        </p:nvSpPr>
        <p:spPr/>
        <p:txBody>
          <a:bodyPr/>
          <a:lstStyle/>
          <a:p>
            <a:pPr lvl="0"/>
            <a:r>
              <a:rPr lang="el-GR" altLang="el-GR" sz="2400" dirty="0" err="1">
                <a:solidFill>
                  <a:prstClr val="black"/>
                </a:solidFill>
              </a:rPr>
              <a:t>Ηπαρινισμένα</a:t>
            </a:r>
            <a:r>
              <a:rPr lang="el-GR" altLang="el-GR" sz="2400" dirty="0">
                <a:solidFill>
                  <a:prstClr val="black"/>
                </a:solidFill>
              </a:rPr>
              <a:t> ή μη, τριχοειδή σωληνάρια.</a:t>
            </a:r>
          </a:p>
          <a:p>
            <a:pPr lvl="0"/>
            <a:r>
              <a:rPr lang="el-GR" altLang="el-GR" sz="2400" dirty="0">
                <a:solidFill>
                  <a:prstClr val="black"/>
                </a:solidFill>
              </a:rPr>
              <a:t>Πλαστελίνη.</a:t>
            </a:r>
            <a:endParaRPr lang="en-US" altLang="el-GR" sz="2400" dirty="0">
              <a:solidFill>
                <a:prstClr val="black"/>
              </a:solidFill>
            </a:endParaRPr>
          </a:p>
          <a:p>
            <a:pPr lvl="0"/>
            <a:r>
              <a:rPr lang="el-GR" altLang="el-GR" sz="2400" dirty="0">
                <a:solidFill>
                  <a:prstClr val="black"/>
                </a:solidFill>
              </a:rPr>
              <a:t>Ολικό αίμα με αντιπηκτικό* ή τριχοειδικό**.</a:t>
            </a:r>
          </a:p>
          <a:p>
            <a:pPr lvl="0"/>
            <a:r>
              <a:rPr lang="el-GR" altLang="el-GR" sz="2400" dirty="0" err="1">
                <a:solidFill>
                  <a:prstClr val="black"/>
                </a:solidFill>
              </a:rPr>
              <a:t>Μικροφυγόκεντρος</a:t>
            </a:r>
            <a:r>
              <a:rPr lang="el-GR" altLang="el-GR" sz="2400" dirty="0">
                <a:solidFill>
                  <a:prstClr val="black"/>
                </a:solidFill>
              </a:rPr>
              <a:t>.</a:t>
            </a:r>
          </a:p>
          <a:p>
            <a:pPr lvl="0"/>
            <a:r>
              <a:rPr lang="el-GR" altLang="el-GR" sz="2400" dirty="0">
                <a:solidFill>
                  <a:prstClr val="black"/>
                </a:solidFill>
              </a:rPr>
              <a:t>Ειδική κλίμακα για ανάγνωση αποτελέσματος.</a:t>
            </a:r>
          </a:p>
          <a:p>
            <a:pPr marL="627063" lvl="0">
              <a:buNone/>
              <a:tabLst>
                <a:tab pos="630238" algn="l"/>
              </a:tabLst>
            </a:pPr>
            <a:r>
              <a:rPr lang="el-GR" altLang="el-GR" dirty="0">
                <a:solidFill>
                  <a:prstClr val="black"/>
                </a:solidFill>
              </a:rPr>
              <a:t>*συνήθως </a:t>
            </a:r>
            <a:r>
              <a:rPr lang="en-US" altLang="el-GR" dirty="0">
                <a:solidFill>
                  <a:prstClr val="black"/>
                </a:solidFill>
              </a:rPr>
              <a:t>EDTA</a:t>
            </a:r>
            <a:r>
              <a:rPr lang="el-GR" altLang="el-GR" dirty="0">
                <a:solidFill>
                  <a:prstClr val="black"/>
                </a:solidFill>
              </a:rPr>
              <a:t> (μη </a:t>
            </a:r>
            <a:r>
              <a:rPr lang="el-GR" altLang="el-GR" dirty="0" err="1">
                <a:solidFill>
                  <a:prstClr val="black"/>
                </a:solidFill>
              </a:rPr>
              <a:t>ηπαρινισμένα</a:t>
            </a:r>
            <a:r>
              <a:rPr lang="el-GR" altLang="el-GR" dirty="0">
                <a:solidFill>
                  <a:prstClr val="black"/>
                </a:solidFill>
              </a:rPr>
              <a:t> τριχοειδή).</a:t>
            </a:r>
            <a:endParaRPr lang="en-US" altLang="el-GR" dirty="0">
              <a:solidFill>
                <a:prstClr val="black"/>
              </a:solidFill>
            </a:endParaRPr>
          </a:p>
          <a:p>
            <a:pPr marL="627063" lvl="0">
              <a:buNone/>
              <a:tabLst>
                <a:tab pos="630238" algn="l"/>
              </a:tabLst>
            </a:pPr>
            <a:r>
              <a:rPr lang="en-US" altLang="el-GR" dirty="0">
                <a:solidFill>
                  <a:prstClr val="black"/>
                </a:solidFill>
              </a:rPr>
              <a:t>**</a:t>
            </a:r>
            <a:r>
              <a:rPr lang="el-GR" altLang="el-GR" dirty="0">
                <a:solidFill>
                  <a:prstClr val="black"/>
                </a:solidFill>
              </a:rPr>
              <a:t>τα τριχοειδή πρέπει να είναι </a:t>
            </a:r>
            <a:r>
              <a:rPr lang="el-GR" altLang="el-GR" dirty="0" err="1">
                <a:solidFill>
                  <a:prstClr val="black"/>
                </a:solidFill>
              </a:rPr>
              <a:t>ηπαρινισμένα</a:t>
            </a:r>
            <a:r>
              <a:rPr lang="el-GR" altLang="el-GR" dirty="0">
                <a:solidFill>
                  <a:prstClr val="black"/>
                </a:solidFill>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770675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Τεχνική </a:t>
            </a:r>
            <a:r>
              <a:rPr lang="el-GR" dirty="0" err="1" smtClean="0"/>
              <a:t>Μικροαιματοκρίτη</a:t>
            </a:r>
            <a:endParaRPr lang="el-GR" dirty="0"/>
          </a:p>
        </p:txBody>
      </p:sp>
      <p:sp>
        <p:nvSpPr>
          <p:cNvPr id="3" name="Θέση περιεχομένου 2"/>
          <p:cNvSpPr>
            <a:spLocks noGrp="1"/>
          </p:cNvSpPr>
          <p:nvPr>
            <p:ph idx="1"/>
          </p:nvPr>
        </p:nvSpPr>
        <p:spPr>
          <a:xfrm>
            <a:off x="457200" y="1340768"/>
            <a:ext cx="8229600" cy="4896544"/>
          </a:xfrm>
        </p:spPr>
        <p:txBody>
          <a:bodyPr/>
          <a:lstStyle/>
          <a:p>
            <a:pPr lvl="0"/>
            <a:r>
              <a:rPr lang="el-GR" dirty="0">
                <a:solidFill>
                  <a:prstClr val="black"/>
                </a:solidFill>
              </a:rPr>
              <a:t>Ποσότητα αίματος λαμβάνεται σε τριχοειδές.</a:t>
            </a:r>
          </a:p>
          <a:p>
            <a:pPr lvl="0"/>
            <a:r>
              <a:rPr lang="el-GR" dirty="0">
                <a:solidFill>
                  <a:prstClr val="black"/>
                </a:solidFill>
              </a:rPr>
              <a:t>Το τριχοειδές κρατιέται οριζόντια σε σχέση με το αίμα (σωληνάριο) ή τη σταγόνα από τη ράγα του δακτύλου (τριχοειδικό).</a:t>
            </a:r>
          </a:p>
          <a:p>
            <a:pPr lvl="0"/>
            <a:r>
              <a:rPr lang="el-GR" dirty="0">
                <a:solidFill>
                  <a:prstClr val="black"/>
                </a:solidFill>
              </a:rPr>
              <a:t>Η μία άκρη στεγανοποιείται με πλαστελίνη.</a:t>
            </a:r>
          </a:p>
          <a:p>
            <a:pPr lvl="0"/>
            <a:r>
              <a:rPr lang="el-GR" dirty="0" err="1">
                <a:solidFill>
                  <a:prstClr val="black"/>
                </a:solidFill>
              </a:rPr>
              <a:t>Φυγοκέντρηση</a:t>
            </a:r>
            <a:r>
              <a:rPr lang="el-GR" dirty="0">
                <a:solidFill>
                  <a:prstClr val="black"/>
                </a:solidFill>
              </a:rPr>
              <a:t> 5’ σε 15.000 </a:t>
            </a:r>
            <a:r>
              <a:rPr lang="el-GR" dirty="0" err="1">
                <a:solidFill>
                  <a:prstClr val="black"/>
                </a:solidFill>
              </a:rPr>
              <a:t>rpm</a:t>
            </a:r>
            <a:r>
              <a:rPr lang="el-GR" dirty="0">
                <a:solidFill>
                  <a:prstClr val="black"/>
                </a:solidFill>
              </a:rPr>
              <a:t>.</a:t>
            </a:r>
          </a:p>
          <a:p>
            <a:pPr lvl="0"/>
            <a:r>
              <a:rPr lang="el-GR" dirty="0">
                <a:solidFill>
                  <a:prstClr val="black"/>
                </a:solidFill>
              </a:rPr>
              <a:t>Ανάγνωση του αποτελέσματος στην ειδική κλίμακα ή</a:t>
            </a:r>
          </a:p>
          <a:p>
            <a:pPr lvl="0"/>
            <a:r>
              <a:rPr lang="el-GR" dirty="0">
                <a:solidFill>
                  <a:prstClr val="black"/>
                </a:solidFill>
              </a:rPr>
              <a:t>Μέτρηση με υποδεκάμετρο και υπολογισμός.</a:t>
            </a:r>
          </a:p>
          <a:p>
            <a:pPr lvl="0"/>
            <a:r>
              <a:rPr lang="el-GR" dirty="0">
                <a:solidFill>
                  <a:prstClr val="black"/>
                </a:solidFill>
              </a:rPr>
              <a:t>Για πιο ασφαλή αποτελέσματα λαμβάνονται δύο δείγματα αίματος (η διαφορά μεταξύ τους δε πρέπει να υπερβαίνει το ±2</a:t>
            </a:r>
            <a:r>
              <a:rPr lang="el-GR" dirty="0" smtClean="0">
                <a:solidFill>
                  <a:prstClr val="black"/>
                </a:solidFill>
              </a:rPr>
              <a:t>%).</a:t>
            </a:r>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6508670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33</TotalTime>
  <Words>1652</Words>
  <Application>Microsoft Office PowerPoint</Application>
  <PresentationFormat>Προβολή στην οθόνη (4:3)</PresentationFormat>
  <Paragraphs>185</Paragraphs>
  <Slides>28</Slides>
  <Notes>15</Notes>
  <HiddenSlides>0</HiddenSlides>
  <MMClips>0</MMClips>
  <ScaleCrop>false</ScaleCrop>
  <HeadingPairs>
    <vt:vector size="4" baseType="variant">
      <vt:variant>
        <vt:lpstr>Θέμα</vt:lpstr>
      </vt:variant>
      <vt:variant>
        <vt:i4>2</vt:i4>
      </vt:variant>
      <vt:variant>
        <vt:lpstr>Τίτλοι διαφανειών</vt:lpstr>
      </vt:variant>
      <vt:variant>
        <vt:i4>28</vt:i4>
      </vt:variant>
    </vt:vector>
  </HeadingPairs>
  <TitlesOfParts>
    <vt:vector size="30" baseType="lpstr">
      <vt:lpstr>template</vt:lpstr>
      <vt:lpstr>OC_template_updated</vt:lpstr>
      <vt:lpstr>Αιματολογία Ι (Ε)</vt:lpstr>
      <vt:lpstr>Αιματοκρίτης (HCT) 1/2</vt:lpstr>
      <vt:lpstr>H(a)ematocrit (HCT) Packed Cell Volume (PCV)</vt:lpstr>
      <vt:lpstr>Αιματοκρίτης (HCT) 2/2</vt:lpstr>
      <vt:lpstr>Φυσιολογικές Τιμές</vt:lpstr>
      <vt:lpstr>Αρχή Μεθόδου</vt:lpstr>
      <vt:lpstr>Στοιβάδες κυττάρων αίματος μετά από φυγοκέντρηση</vt:lpstr>
      <vt:lpstr>Υλικά</vt:lpstr>
      <vt:lpstr>Τεχνική Μικροαιματοκρίτη</vt:lpstr>
      <vt:lpstr>Υπολογισμός HCT</vt:lpstr>
      <vt:lpstr>Διάγραμμα όγκου των κυττάρων</vt:lpstr>
      <vt:lpstr>Μικροφυγόκεντρος</vt:lpstr>
      <vt:lpstr>Θήκη πλαστελίνης με αριθμημένες θέσεις</vt:lpstr>
      <vt:lpstr>Μη ηπαρινισμένα τριχοειδή σωληνάρια</vt:lpstr>
      <vt:lpstr>Σφάλματα Γενικά</vt:lpstr>
      <vt:lpstr>Καθίζηση Ερυθροκυττάρων 1/2</vt:lpstr>
      <vt:lpstr>Καθίζηση Ερυθροκυττάρων 2/2</vt:lpstr>
      <vt:lpstr>Διαλύματα Έκπλυσης</vt:lpstr>
      <vt:lpstr>Βιολογικές Πηγές Λάθους 1/2</vt:lpstr>
      <vt:lpstr>Βιολογικές Πηγές Λάθους 2/2</vt:lpstr>
      <vt:lpstr>Μηχανικές Πηγές Λάθους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Αιματολογία Ι - Ε</dc:title>
  <dc:creator>opencourses@teiath.gr</dc:creator>
  <cp:lastModifiedBy>fkaram2</cp:lastModifiedBy>
  <cp:revision>10</cp:revision>
  <dcterms:created xsi:type="dcterms:W3CDTF">2014-12-08T10:51:45Z</dcterms:created>
  <dcterms:modified xsi:type="dcterms:W3CDTF">2015-03-02T09:08:41Z</dcterms:modified>
</cp:coreProperties>
</file>