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1"/>
  </p:notesMasterIdLst>
  <p:handoutMasterIdLst>
    <p:handoutMasterId r:id="rId22"/>
  </p:handoutMasterIdLst>
  <p:sldIdLst>
    <p:sldId id="256" r:id="rId3"/>
    <p:sldId id="288" r:id="rId4"/>
    <p:sldId id="323" r:id="rId5"/>
    <p:sldId id="324" r:id="rId6"/>
    <p:sldId id="325" r:id="rId7"/>
    <p:sldId id="326" r:id="rId8"/>
    <p:sldId id="327" r:id="rId9"/>
    <p:sldId id="328" r:id="rId10"/>
    <p:sldId id="329" r:id="rId11"/>
    <p:sldId id="330" r:id="rId12"/>
    <p:sldId id="331" r:id="rId13"/>
    <p:sldId id="305" r:id="rId14"/>
    <p:sldId id="306" r:id="rId15"/>
    <p:sldId id="307" r:id="rId16"/>
    <p:sldId id="308" r:id="rId17"/>
    <p:sldId id="309" r:id="rId18"/>
    <p:sldId id="310" r:id="rId19"/>
    <p:sldId id="312"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29" autoAdjust="0"/>
  </p:normalViewPr>
  <p:slideViewPr>
    <p:cSldViewPr>
      <p:cViewPr varScale="1">
        <p:scale>
          <a:sx n="107" d="100"/>
          <a:sy n="107" d="100"/>
        </p:scale>
        <p:origin x="-1638" y="-84"/>
      </p:cViewPr>
      <p:guideLst>
        <p:guide orient="horz" pos="2160"/>
        <p:guide pos="2880"/>
      </p:guideLst>
    </p:cSldViewPr>
  </p:slideViewPr>
  <p:outlineViewPr>
    <p:cViewPr>
      <p:scale>
        <a:sx n="33" d="100"/>
        <a:sy n="33" d="100"/>
      </p:scale>
      <p:origin x="48" y="66"/>
    </p:cViewPr>
  </p:outlin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16/4/2015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16/4/2015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Συνέντευξη</a:t>
            </a:r>
            <a:endParaRPr lang="el-GR" sz="3600" b="1" dirty="0">
              <a:solidFill>
                <a:schemeClr val="tx1"/>
              </a:solidFill>
              <a:latin typeface="+mn-lt"/>
            </a:endParaRPr>
          </a:p>
        </p:txBody>
      </p:sp>
      <p:sp>
        <p:nvSpPr>
          <p:cNvPr id="3" name="Υπότιτλος 2"/>
          <p:cNvSpPr>
            <a:spLocks noGrp="1"/>
          </p:cNvSpPr>
          <p:nvPr>
            <p:ph type="subTitle" idx="1"/>
          </p:nvPr>
        </p:nvSpPr>
        <p:spPr>
          <a:xfrm>
            <a:off x="0" y="3068960"/>
            <a:ext cx="9144000" cy="1752600"/>
          </a:xfrm>
        </p:spPr>
        <p:txBody>
          <a:bodyPr>
            <a:normAutofit/>
          </a:bodyPr>
          <a:lstStyle/>
          <a:p>
            <a:pPr>
              <a:spcBef>
                <a:spcPts val="0"/>
              </a:spcBef>
              <a:spcAft>
                <a:spcPts val="1200"/>
              </a:spcAft>
            </a:pPr>
            <a:r>
              <a:rPr lang="el-GR" sz="2600" b="1" dirty="0" smtClean="0"/>
              <a:t>Ενότητα 2</a:t>
            </a:r>
            <a:r>
              <a:rPr lang="el-GR" sz="2600" dirty="0" smtClean="0"/>
              <a:t>:</a:t>
            </a:r>
            <a:r>
              <a:rPr lang="en-US" sz="2600" dirty="0" smtClean="0"/>
              <a:t> </a:t>
            </a:r>
            <a:r>
              <a:rPr lang="el-GR" sz="2600" dirty="0" smtClean="0"/>
              <a:t>Η συνέντευξη στην Κοινωνική Εργασία</a:t>
            </a:r>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Πρότυπα επικοινωνίας </a:t>
            </a:r>
            <a:r>
              <a:rPr lang="el-GR" sz="3000" b="0" dirty="0" smtClean="0"/>
              <a:t>2/3</a:t>
            </a:r>
            <a:endParaRPr lang="el-GR" dirty="0"/>
          </a:p>
        </p:txBody>
      </p:sp>
      <p:sp>
        <p:nvSpPr>
          <p:cNvPr id="3" name="Θέση περιεχομένου 2"/>
          <p:cNvSpPr>
            <a:spLocks noGrp="1"/>
          </p:cNvSpPr>
          <p:nvPr>
            <p:ph idx="1"/>
          </p:nvPr>
        </p:nvSpPr>
        <p:spPr/>
        <p:txBody>
          <a:bodyPr/>
          <a:lstStyle/>
          <a:p>
            <a:r>
              <a:rPr lang="el-GR" dirty="0"/>
              <a:t>Ένα βοηθητικό  πρότυπο επικοινωνίας είναι αυτό που είναι συνεργατικό στην επίτευξη θεμιτών στόχων. Για παράδειγμα, όταν ο σύμβουλος αντιδρά με κατανόηση και ταύτιση (</a:t>
            </a:r>
            <a:r>
              <a:rPr lang="el-GR" dirty="0" err="1"/>
              <a:t>empathy</a:t>
            </a:r>
            <a:r>
              <a:rPr lang="el-GR" dirty="0"/>
              <a:t>) αυτό προκαλεί ειλικρινή ανταπόκριση </a:t>
            </a:r>
            <a:r>
              <a:rPr lang="el-GR" dirty="0" err="1"/>
              <a:t>αυτοεξερεύνησης</a:t>
            </a:r>
            <a:r>
              <a:rPr lang="el-GR" dirty="0"/>
              <a:t> από την πλευρά του πελάτη που στη συνέχεια δημιουργεί συνθήκες περαιτέρω ταύτισης του συμβούλου και ούτω καθεξής.</a:t>
            </a:r>
          </a:p>
          <a:p>
            <a:r>
              <a:rPr lang="el-GR" dirty="0"/>
              <a:t>Το πρότυπο «απαίτηση- απόσυρση» αποτελεί παράδειγμα μη βοηθητικής επικοινωνίας.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9</a:t>
            </a:fld>
            <a:endParaRPr lang="en-US" altLang="el-GR">
              <a:solidFill>
                <a:srgbClr val="000000"/>
              </a:solidFill>
            </a:endParaRPr>
          </a:p>
        </p:txBody>
      </p:sp>
    </p:spTree>
    <p:extLst>
      <p:ext uri="{BB962C8B-B14F-4D97-AF65-F5344CB8AC3E}">
        <p14:creationId xmlns:p14="http://schemas.microsoft.com/office/powerpoint/2010/main" val="3579975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Πρότυπα επικοινωνίας </a:t>
            </a:r>
            <a:r>
              <a:rPr lang="el-GR" sz="3000" b="0" dirty="0" smtClean="0"/>
              <a:t>3/3</a:t>
            </a:r>
            <a:endParaRPr lang="el-GR" dirty="0"/>
          </a:p>
        </p:txBody>
      </p:sp>
      <p:sp>
        <p:nvSpPr>
          <p:cNvPr id="3" name="Θέση περιεχομένου 2"/>
          <p:cNvSpPr>
            <a:spLocks noGrp="1"/>
          </p:cNvSpPr>
          <p:nvPr>
            <p:ph idx="1"/>
          </p:nvPr>
        </p:nvSpPr>
        <p:spPr/>
        <p:txBody>
          <a:bodyPr/>
          <a:lstStyle/>
          <a:p>
            <a:r>
              <a:rPr lang="el-GR" dirty="0"/>
              <a:t>Σε αυτή την περίπτωση ο σύμβουλος ζητά συνέχεια προσωπικές πληροφορίες ενώ ο πελάτης συνεχώς αποσύρεται. Αυτό το πρότυπο δεν είναι βοηθητικό διότι ο πελάτης δεν είναι έτοιμος να αποκαλύψει πολλές προσωπικές πληροφορίες.</a:t>
            </a:r>
          </a:p>
          <a:p>
            <a:r>
              <a:rPr lang="el-GR" dirty="0"/>
              <a:t>Από την άλλη, σύμβουλος με χαμηλή εμπιστοσύνη στον εαυτό του είναι πολύ «κλειστός»/επιφυλακτικός στο να ζητήσει συγκεκριμένες πληροφορίες. Ένα ακόμη αρνητικό πρότυπο είναι αυτό όπου ο σύμβουλος είναι ομιλητικός και ο πελάτης σιωπηρός.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10</a:t>
            </a:fld>
            <a:endParaRPr lang="en-US" altLang="el-GR">
              <a:solidFill>
                <a:srgbClr val="000000"/>
              </a:solidFill>
            </a:endParaRPr>
          </a:p>
        </p:txBody>
      </p:sp>
    </p:spTree>
    <p:extLst>
      <p:ext uri="{BB962C8B-B14F-4D97-AF65-F5344CB8AC3E}">
        <p14:creationId xmlns:p14="http://schemas.microsoft.com/office/powerpoint/2010/main" val="3882717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9306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4194075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Δέσποινα </a:t>
            </a:r>
            <a:r>
              <a:rPr lang="el-GR" sz="2000" dirty="0" err="1" smtClean="0"/>
              <a:t>Κομπότη</a:t>
            </a:r>
            <a:r>
              <a:rPr lang="el-GR" sz="2000" dirty="0" smtClean="0"/>
              <a:t> 2014</a:t>
            </a:r>
            <a:r>
              <a:rPr lang="el-GR" sz="2000" dirty="0"/>
              <a:t>. </a:t>
            </a:r>
            <a:r>
              <a:rPr lang="el-GR" sz="2000" dirty="0" smtClean="0"/>
              <a:t>Δέσποινα </a:t>
            </a:r>
            <a:r>
              <a:rPr lang="el-GR" sz="2000" dirty="0" err="1" smtClean="0"/>
              <a:t>Κομπότη</a:t>
            </a:r>
            <a:r>
              <a:rPr lang="el-GR" sz="2000" dirty="0" smtClean="0"/>
              <a:t>. «Συνέντευξη, Ενότητα 2: Η συνέντευξη στην Κοινωνική </a:t>
            </a:r>
            <a:r>
              <a:rPr lang="el-GR" sz="2000" dirty="0"/>
              <a:t>Ε</a:t>
            </a:r>
            <a:r>
              <a:rPr lang="el-GR" sz="2000" dirty="0" smtClean="0"/>
              <a:t>ργασία ».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354520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57200" y="980728"/>
            <a:ext cx="8229600" cy="5256584"/>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852936"/>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6323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610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569589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980725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συνέντευξη στην κοινωνική εργασία</a:t>
            </a:r>
            <a:endParaRPr lang="el-GR" dirty="0"/>
          </a:p>
        </p:txBody>
      </p:sp>
      <p:sp>
        <p:nvSpPr>
          <p:cNvPr id="3" name="Θέση περιεχομένου 2"/>
          <p:cNvSpPr>
            <a:spLocks noGrp="1"/>
          </p:cNvSpPr>
          <p:nvPr>
            <p:ph idx="1"/>
          </p:nvPr>
        </p:nvSpPr>
        <p:spPr/>
        <p:txBody>
          <a:bodyPr/>
          <a:lstStyle/>
          <a:p>
            <a:r>
              <a:rPr lang="el-GR" dirty="0"/>
              <a:t>Η συνέντευξη είναι μορφή λεκτικής επικοινωνίας που χρησιμοποιείται για διαφορετικούς σκοπούς. Μια συνέντευξη μπορεί να χρησιμοποιηθεί στο πλαίσιο της κοινωνικής έρευνας (ερευνητική) ως μέσο συλλογής ερευνητικών δεδομένων, στην επιλογή ή αξιολόγηση του προσωπικού, στον Τύπο και τα ΜΜΕ. </a:t>
            </a:r>
            <a:endParaRPr lang="el-GR" dirty="0" smtClean="0"/>
          </a:p>
          <a:p>
            <a:r>
              <a:rPr lang="el-GR" dirty="0" smtClean="0"/>
              <a:t>Στη </a:t>
            </a:r>
            <a:r>
              <a:rPr lang="el-GR" dirty="0"/>
              <a:t>συμβουλευτική διαδικασία η συνέντευξη είναι βασική μέθοδος διαγνωστικής εκτίμησης για τον κοινωνικό λειτουργό.</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a:t>
            </a:fld>
            <a:endParaRPr lang="en-US" altLang="el-GR">
              <a:solidFill>
                <a:srgbClr val="000000"/>
              </a:solidFill>
            </a:endParaRPr>
          </a:p>
        </p:txBody>
      </p:sp>
    </p:spTree>
    <p:extLst>
      <p:ext uri="{BB962C8B-B14F-4D97-AF65-F5344CB8AC3E}">
        <p14:creationId xmlns:p14="http://schemas.microsoft.com/office/powerpoint/2010/main" val="1451704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Επικοινωνία στη </a:t>
            </a:r>
            <a:r>
              <a:rPr lang="el-GR" dirty="0" smtClean="0"/>
              <a:t>συνέντευξη </a:t>
            </a:r>
            <a:r>
              <a:rPr lang="el-GR" sz="3000" b="0" dirty="0" smtClean="0"/>
              <a:t>1/6</a:t>
            </a:r>
            <a:endParaRPr lang="el-GR" sz="3000" b="0" dirty="0"/>
          </a:p>
        </p:txBody>
      </p:sp>
      <p:sp>
        <p:nvSpPr>
          <p:cNvPr id="3" name="Θέση περιεχομένου 2"/>
          <p:cNvSpPr>
            <a:spLocks noGrp="1"/>
          </p:cNvSpPr>
          <p:nvPr>
            <p:ph idx="1"/>
          </p:nvPr>
        </p:nvSpPr>
        <p:spPr/>
        <p:txBody>
          <a:bodyPr/>
          <a:lstStyle/>
          <a:p>
            <a:r>
              <a:rPr lang="el-GR" dirty="0" smtClean="0"/>
              <a:t>Η </a:t>
            </a:r>
            <a:r>
              <a:rPr lang="el-GR" dirty="0"/>
              <a:t>συνέντευξη είναι μια ειδική μορφή επικοινωνίας, </a:t>
            </a:r>
            <a:r>
              <a:rPr lang="el-GR" dirty="0" err="1" smtClean="0"/>
              <a:t>παρόλ</a:t>
            </a:r>
            <a:r>
              <a:rPr lang="en-US" dirty="0" smtClean="0"/>
              <a:t>’ </a:t>
            </a:r>
            <a:r>
              <a:rPr lang="el-GR" dirty="0" smtClean="0"/>
              <a:t>αυτά </a:t>
            </a:r>
            <a:r>
              <a:rPr lang="el-GR" dirty="0"/>
              <a:t>έχει πολλά κοινά με τη διαδικασία της γενικής επικοινωνίας. Η συνέντευξη γίνεται μεταξύ δύο ατόμων, κάθε ένα από αυτά τα άτομα διαθέτει ένα σύστημα με το οποίο δεχόμαστε, ένα με το οποίο επεξεργαζόμαστε και ένα που μεταδίδουμε το μήνυμα. Στην επικοινωνία χρησιμοποιούνται κατά κύριο λόγο δύο αισθήσεις: όραση ακοή.</a:t>
            </a:r>
          </a:p>
          <a:p>
            <a:r>
              <a:rPr lang="el-GR" dirty="0"/>
              <a:t>Αφού λάβουμε το εισερχόμενο σήμα, το επεξεργαζόμαστε (να κατανοήσουμε το μήνυμα που ελήφθη).</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2</a:t>
            </a:fld>
            <a:endParaRPr lang="en-US" altLang="el-GR">
              <a:solidFill>
                <a:srgbClr val="000000"/>
              </a:solidFill>
            </a:endParaRPr>
          </a:p>
        </p:txBody>
      </p:sp>
    </p:spTree>
    <p:extLst>
      <p:ext uri="{BB962C8B-B14F-4D97-AF65-F5344CB8AC3E}">
        <p14:creationId xmlns:p14="http://schemas.microsoft.com/office/powerpoint/2010/main" val="2739515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Επικοινωνία στη συνέντευξη </a:t>
            </a:r>
            <a:r>
              <a:rPr lang="el-GR" sz="3000" b="0" dirty="0" smtClean="0"/>
              <a:t>2/6</a:t>
            </a:r>
            <a:endParaRPr lang="el-GR" dirty="0"/>
          </a:p>
        </p:txBody>
      </p:sp>
      <p:sp>
        <p:nvSpPr>
          <p:cNvPr id="3" name="Θέση περιεχομένου 2"/>
          <p:cNvSpPr>
            <a:spLocks noGrp="1"/>
          </p:cNvSpPr>
          <p:nvPr>
            <p:ph idx="1"/>
          </p:nvPr>
        </p:nvSpPr>
        <p:spPr/>
        <p:txBody>
          <a:bodyPr/>
          <a:lstStyle/>
          <a:p>
            <a:r>
              <a:rPr lang="el-GR" dirty="0"/>
              <a:t>Η διαδικασία της επεξεργασίας του μηνύματος περιλαμβάνει:</a:t>
            </a:r>
          </a:p>
          <a:p>
            <a:pPr lvl="1">
              <a:buFont typeface="Arial" panose="020B0604020202020204" pitchFamily="34" charset="0"/>
              <a:buChar char="•"/>
            </a:pPr>
            <a:r>
              <a:rPr lang="el-GR" dirty="0"/>
              <a:t>Να ανακαλέσουμε καταχωρημένες πληροφορίες</a:t>
            </a:r>
          </a:p>
          <a:p>
            <a:pPr lvl="1">
              <a:buFont typeface="Arial" panose="020B0604020202020204" pitchFamily="34" charset="0"/>
              <a:buChar char="•"/>
            </a:pPr>
            <a:r>
              <a:rPr lang="el-GR" dirty="0"/>
              <a:t>Να συσχετίσουμε άλλες πληροφορίες που έχουμε και είναι σχετικές με το μήνυμα</a:t>
            </a:r>
          </a:p>
          <a:p>
            <a:pPr lvl="1">
              <a:buFont typeface="Arial" panose="020B0604020202020204" pitchFamily="34" charset="0"/>
              <a:buChar char="•"/>
            </a:pPr>
            <a:r>
              <a:rPr lang="el-GR" dirty="0"/>
              <a:t>Να σκεφτούμε το μήνυμα</a:t>
            </a:r>
          </a:p>
          <a:p>
            <a:pPr lvl="1">
              <a:buFont typeface="Arial" panose="020B0604020202020204" pitchFamily="34" charset="0"/>
              <a:buChar char="•"/>
            </a:pPr>
            <a:r>
              <a:rPr lang="el-GR" dirty="0"/>
              <a:t>Να αξιολογήσουμε το μήνυμα</a:t>
            </a:r>
          </a:p>
          <a:p>
            <a:pPr lvl="1">
              <a:buFont typeface="Arial" panose="020B0604020202020204" pitchFamily="34" charset="0"/>
              <a:buChar char="•"/>
            </a:pPr>
            <a:r>
              <a:rPr lang="el-GR" dirty="0"/>
              <a:t>Να το μεταφράσουμε ώστε το μήνυμα να έχει λογική στο πλαίσιο αναφοράς του δέκτη</a:t>
            </a:r>
          </a:p>
          <a:p>
            <a:pPr lvl="1">
              <a:buFont typeface="Arial" panose="020B0604020202020204" pitchFamily="34" charset="0"/>
              <a:buChar char="•"/>
            </a:pPr>
            <a:r>
              <a:rPr lang="el-GR" dirty="0"/>
              <a:t>Ως δέκτες επιλέγουμε συγκεκριμένα μέρη του εισερχόμενου μηνύματος, αγνοούμε άλλα και διευθετούμε εκ νέου αυτά που ακούμε σε ερμηνεύσιμα για μας πρότυπα.</a:t>
            </a:r>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3</a:t>
            </a:fld>
            <a:endParaRPr lang="en-US" altLang="el-GR">
              <a:solidFill>
                <a:srgbClr val="000000"/>
              </a:solidFill>
            </a:endParaRPr>
          </a:p>
        </p:txBody>
      </p:sp>
    </p:spTree>
    <p:extLst>
      <p:ext uri="{BB962C8B-B14F-4D97-AF65-F5344CB8AC3E}">
        <p14:creationId xmlns:p14="http://schemas.microsoft.com/office/powerpoint/2010/main" val="2713483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Επικοινωνία στη συνέντευξη </a:t>
            </a:r>
            <a:r>
              <a:rPr lang="el-GR" sz="3000" b="0" dirty="0" smtClean="0"/>
              <a:t>3/6</a:t>
            </a:r>
            <a:endParaRPr lang="el-GR" dirty="0"/>
          </a:p>
        </p:txBody>
      </p:sp>
      <p:sp>
        <p:nvSpPr>
          <p:cNvPr id="3" name="Θέση περιεχομένου 2"/>
          <p:cNvSpPr>
            <a:spLocks noGrp="1"/>
          </p:cNvSpPr>
          <p:nvPr>
            <p:ph idx="1"/>
          </p:nvPr>
        </p:nvSpPr>
        <p:spPr/>
        <p:txBody>
          <a:bodyPr/>
          <a:lstStyle/>
          <a:p>
            <a:pPr>
              <a:lnSpc>
                <a:spcPct val="100000"/>
              </a:lnSpc>
            </a:pPr>
            <a:r>
              <a:rPr lang="el-GR" dirty="0"/>
              <a:t>Στη συνέχεια διατυπώνουμε ένα μήνυμα σε απάντηση αυτού που λάβαμε. Τα «όργανα υλοποίησης» – φωνή, στόμα, χέρια, μάτια, κλπ μεταβιβάζουν επιλεγμένες λέξεις, και μη λεκτικές συμπεριφορές ώστε το άλλο άτομο της συνέντευξης να μπορεί να λάβει το μήνυμα. </a:t>
            </a:r>
            <a:endParaRPr lang="en-US" dirty="0" smtClean="0"/>
          </a:p>
          <a:p>
            <a:pPr>
              <a:lnSpc>
                <a:spcPct val="100000"/>
              </a:lnSpc>
            </a:pPr>
            <a:r>
              <a:rPr lang="el-GR" dirty="0" smtClean="0"/>
              <a:t>Ένα </a:t>
            </a:r>
            <a:r>
              <a:rPr lang="el-GR" dirty="0"/>
              <a:t>μήνυμα δεν μπορεί να εκληφθεί ως τέτοιο αν δεν το λάβει και δεν το αποκωδικοποιήσει ο δέκτης. Η κωδικοποίηση και η αποκωδικοποίηση των μηνυμάτων είναι εφικτή μόνον όταν τα δύο μέρη της συνέντευξης μιλούν την ίδια γλώσσα. </a:t>
            </a:r>
            <a:endParaRPr lang="en-US" dirty="0" smtClean="0"/>
          </a:p>
          <a:p>
            <a:pPr>
              <a:lnSpc>
                <a:spcPct val="100000"/>
              </a:lnSpc>
            </a:pPr>
            <a:r>
              <a:rPr lang="el-GR" dirty="0" smtClean="0"/>
              <a:t>Στην </a:t>
            </a:r>
            <a:r>
              <a:rPr lang="el-GR" dirty="0"/>
              <a:t>ουσία χρησιμοποιούν ένα κοινό κώδικα, ένα ιδιαίτερο και κοινά αποδεκτό σύστημα συμβόλων. Για να λάβει ο δέκτης το μήνυμα με την έννοια που επιθυμούσε ο πομπός να δώσει όταν το κωδικοποιούσε θα πρέπει και οι δύο να ορίζουν τις λέξεις που χρησιμοποιούν με τον ίδιο τρόπο. </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4</a:t>
            </a:fld>
            <a:endParaRPr lang="en-US" altLang="el-GR">
              <a:solidFill>
                <a:srgbClr val="000000"/>
              </a:solidFill>
            </a:endParaRPr>
          </a:p>
        </p:txBody>
      </p:sp>
    </p:spTree>
    <p:extLst>
      <p:ext uri="{BB962C8B-B14F-4D97-AF65-F5344CB8AC3E}">
        <p14:creationId xmlns:p14="http://schemas.microsoft.com/office/powerpoint/2010/main" val="3163063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Επικοινωνία στη συνέντευξη </a:t>
            </a:r>
            <a:r>
              <a:rPr lang="el-GR" sz="3000" b="0" dirty="0" smtClean="0"/>
              <a:t>4/6</a:t>
            </a:r>
            <a:endParaRPr lang="el-GR" dirty="0"/>
          </a:p>
        </p:txBody>
      </p:sp>
      <p:sp>
        <p:nvSpPr>
          <p:cNvPr id="3" name="Θέση περιεχομένου 2"/>
          <p:cNvSpPr>
            <a:spLocks noGrp="1"/>
          </p:cNvSpPr>
          <p:nvPr>
            <p:ph idx="1"/>
          </p:nvPr>
        </p:nvSpPr>
        <p:spPr/>
        <p:txBody>
          <a:bodyPr/>
          <a:lstStyle/>
          <a:p>
            <a:r>
              <a:rPr lang="el-GR" dirty="0" err="1"/>
              <a:t>Alfred</a:t>
            </a:r>
            <a:r>
              <a:rPr lang="el-GR" dirty="0"/>
              <a:t> </a:t>
            </a:r>
            <a:r>
              <a:rPr lang="el-GR" dirty="0" err="1"/>
              <a:t>North</a:t>
            </a:r>
            <a:r>
              <a:rPr lang="el-GR" dirty="0"/>
              <a:t> </a:t>
            </a:r>
            <a:r>
              <a:rPr lang="el-GR" dirty="0" err="1"/>
              <a:t>Whitehead</a:t>
            </a:r>
            <a:r>
              <a:rPr lang="el-GR" dirty="0" smtClean="0"/>
              <a:t>:</a:t>
            </a:r>
            <a:r>
              <a:rPr lang="en-US" dirty="0" smtClean="0"/>
              <a:t> </a:t>
            </a:r>
            <a:r>
              <a:rPr lang="el-GR" dirty="0" smtClean="0"/>
              <a:t>«</a:t>
            </a:r>
            <a:r>
              <a:rPr lang="el-GR" dirty="0"/>
              <a:t>Η ομιλούμενη γλώσσα είναι απλώς μια αλληλουχία κραυγών». Το μυαλό πρέπει να μεταφράσει τις κραυγές με τρόπο που να βγαίνει νόημα.</a:t>
            </a:r>
          </a:p>
          <a:p>
            <a:r>
              <a:rPr lang="el-GR" dirty="0"/>
              <a:t>Η αντίληψη και η κατανόηση του μηνύματος δεν προκύπτουν αποκλειστικά ως αποτέλεσμα του μηνύματος που μεταδίδεται, όσων βλέπουμε και ακούμε. Κατασκευάζονται και αλλάζουν μέσα από προηγούμενες εμπειρίες, γνώσεις, προκαταλήψεις και στάσεις. </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5</a:t>
            </a:fld>
            <a:endParaRPr lang="en-US" altLang="el-GR">
              <a:solidFill>
                <a:srgbClr val="000000"/>
              </a:solidFill>
            </a:endParaRPr>
          </a:p>
        </p:txBody>
      </p:sp>
    </p:spTree>
    <p:extLst>
      <p:ext uri="{BB962C8B-B14F-4D97-AF65-F5344CB8AC3E}">
        <p14:creationId xmlns:p14="http://schemas.microsoft.com/office/powerpoint/2010/main" val="889404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Επικοινωνία στη συνέντευξη </a:t>
            </a:r>
            <a:r>
              <a:rPr lang="el-GR" sz="3000" b="0" dirty="0" smtClean="0"/>
              <a:t>5/6</a:t>
            </a:r>
            <a:endParaRPr lang="el-GR" dirty="0"/>
          </a:p>
        </p:txBody>
      </p:sp>
      <p:sp>
        <p:nvSpPr>
          <p:cNvPr id="3" name="Θέση περιεχομένου 2"/>
          <p:cNvSpPr>
            <a:spLocks noGrp="1"/>
          </p:cNvSpPr>
          <p:nvPr>
            <p:ph idx="1"/>
          </p:nvPr>
        </p:nvSpPr>
        <p:spPr/>
        <p:txBody>
          <a:bodyPr/>
          <a:lstStyle/>
          <a:p>
            <a:r>
              <a:rPr lang="el-GR" dirty="0"/>
              <a:t>Καλή επικοινωνία υπάρχει όταν:</a:t>
            </a:r>
          </a:p>
          <a:p>
            <a:pPr lvl="1">
              <a:buFont typeface="Arial" panose="020B0604020202020204" pitchFamily="34" charset="0"/>
              <a:buChar char="•"/>
            </a:pPr>
            <a:r>
              <a:rPr lang="el-GR" dirty="0" smtClean="0"/>
              <a:t>ένα </a:t>
            </a:r>
            <a:r>
              <a:rPr lang="el-GR" dirty="0"/>
              <a:t>πρόσωπο κωδικοποιεί τη σκέψη, </a:t>
            </a:r>
          </a:p>
          <a:p>
            <a:pPr lvl="1">
              <a:buFont typeface="Arial" panose="020B0604020202020204" pitchFamily="34" charset="0"/>
              <a:buChar char="•"/>
            </a:pPr>
            <a:r>
              <a:rPr lang="el-GR" dirty="0"/>
              <a:t>τη μεταδίδει ελεύθερα και με ακρίβεια. </a:t>
            </a:r>
          </a:p>
          <a:p>
            <a:pPr lvl="1">
              <a:buFont typeface="Arial" panose="020B0604020202020204" pitchFamily="34" charset="0"/>
              <a:buChar char="•"/>
            </a:pPr>
            <a:r>
              <a:rPr lang="el-GR" dirty="0"/>
              <a:t>Στη συνέχεια αυτός που το ακούει αποκωδικοποιεί το μήνυμα έτσι που να αποτελεί πιστή αναπαραγωγή του αρχικού μηνύματος</a:t>
            </a:r>
          </a:p>
          <a:p>
            <a:pPr lvl="1">
              <a:buFont typeface="Arial" panose="020B0604020202020204" pitchFamily="34" charset="0"/>
              <a:buChar char="•"/>
            </a:pPr>
            <a:r>
              <a:rPr lang="el-GR" dirty="0"/>
              <a:t>Το νόημα των συμβόλων που εκπέμπονται και λαμβάνονται συμπίπτουν.</a:t>
            </a:r>
          </a:p>
          <a:p>
            <a:pPr lvl="1">
              <a:buFont typeface="Arial" panose="020B0604020202020204" pitchFamily="34" charset="0"/>
              <a:buChar char="•"/>
            </a:pPr>
            <a:r>
              <a:rPr lang="el-GR" dirty="0"/>
              <a:t>Η επικοινωνία είναι αμετάκλητη. Όταν πεις κάτι δεν μπορείς να το πάρεις πίσω.</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6</a:t>
            </a:fld>
            <a:endParaRPr lang="en-US" altLang="el-GR">
              <a:solidFill>
                <a:srgbClr val="000000"/>
              </a:solidFill>
            </a:endParaRPr>
          </a:p>
        </p:txBody>
      </p:sp>
    </p:spTree>
    <p:extLst>
      <p:ext uri="{BB962C8B-B14F-4D97-AF65-F5344CB8AC3E}">
        <p14:creationId xmlns:p14="http://schemas.microsoft.com/office/powerpoint/2010/main" val="1936118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Επικοινωνία στη συνέντευξη </a:t>
            </a:r>
            <a:r>
              <a:rPr lang="el-GR" sz="3000" b="0" smtClean="0"/>
              <a:t>6/6</a:t>
            </a:r>
            <a:endParaRPr lang="el-GR" dirty="0"/>
          </a:p>
        </p:txBody>
      </p:sp>
      <p:sp>
        <p:nvSpPr>
          <p:cNvPr id="3" name="Θέση περιεχομένου 2"/>
          <p:cNvSpPr>
            <a:spLocks noGrp="1"/>
          </p:cNvSpPr>
          <p:nvPr>
            <p:ph idx="1"/>
          </p:nvPr>
        </p:nvSpPr>
        <p:spPr/>
        <p:txBody>
          <a:bodyPr/>
          <a:lstStyle/>
          <a:p>
            <a:r>
              <a:rPr lang="el-GR" dirty="0"/>
              <a:t>Τα μηνύματα πετυχαίνουν μέρος της σημασίας (νοήματος) τους δεδομένου του ευρύτερου πλαισίου μέσα στο οποίο τα στέλνουμε. Η ίδια ερώτηση σε διαφορετικό πλαίσιο μπορεί να έχει διαφορετικό νόημα. Η ερώτηση «πως πάνε τα πράγματα»:</a:t>
            </a:r>
          </a:p>
          <a:p>
            <a:pPr lvl="1">
              <a:buFont typeface="Arial" panose="020B0604020202020204" pitchFamily="34" charset="0"/>
              <a:buChar char="•"/>
            </a:pPr>
            <a:r>
              <a:rPr lang="el-GR" dirty="0"/>
              <a:t>Στον ΟΑΕΔ σημαίνει: επαγγελματικά</a:t>
            </a:r>
          </a:p>
          <a:p>
            <a:pPr lvl="1">
              <a:buFont typeface="Arial" panose="020B0604020202020204" pitchFamily="34" charset="0"/>
              <a:buChar char="•"/>
            </a:pPr>
            <a:r>
              <a:rPr lang="el-GR" dirty="0"/>
              <a:t>Κέντρο Συμβουλευτικής Γάμου: ο γάμος</a:t>
            </a:r>
          </a:p>
          <a:p>
            <a:pPr lvl="1">
              <a:buFont typeface="Arial" panose="020B0604020202020204" pitchFamily="34" charset="0"/>
              <a:buChar char="•"/>
            </a:pPr>
            <a:r>
              <a:rPr lang="el-GR" dirty="0"/>
              <a:t>Σε Αντικαρκινικό Νοσοκομείο: η υγεία </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7</a:t>
            </a:fld>
            <a:endParaRPr lang="en-US" altLang="el-GR">
              <a:solidFill>
                <a:srgbClr val="000000"/>
              </a:solidFill>
            </a:endParaRPr>
          </a:p>
        </p:txBody>
      </p:sp>
    </p:spTree>
    <p:extLst>
      <p:ext uri="{BB962C8B-B14F-4D97-AF65-F5344CB8AC3E}">
        <p14:creationId xmlns:p14="http://schemas.microsoft.com/office/powerpoint/2010/main" val="1552317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Πρότυπα επικοινωνίας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smtClean="0"/>
              <a:t>Οι </a:t>
            </a:r>
            <a:r>
              <a:rPr lang="el-GR" dirty="0"/>
              <a:t>συμβουλευτικές σχέσεις είναι διαδικασίες αμφίδρομης σχέσης. Στη διάρκεια συμβουλευτικών συνεδριών και επαφών ο σύμβουλος και ο πελάτης βρίσκονται σε μια συνεχή διαδικασία  αποστολής, παραλαβής, αξιολόγησης και ερμηνείας λεκτικής και μη λεκτικής επικοινωνίας (φωνητικής και σωματικής). </a:t>
            </a:r>
            <a:endParaRPr lang="en-US" dirty="0" smtClean="0"/>
          </a:p>
          <a:p>
            <a:r>
              <a:rPr lang="el-GR" dirty="0" smtClean="0"/>
              <a:t>Όπως </a:t>
            </a:r>
            <a:r>
              <a:rPr lang="el-GR" dirty="0"/>
              <a:t>σε κάθε σχέση ο σύμβουλος και ο πελάτης μπορούν χτίσουν με αμοιβαία υποστήριξη πρότυπα επικοινωνίας τα οποία μπορούν να βελτιώσουν ή να περιορίσουν τη διαδικασία της επικοινωνίας.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8</a:t>
            </a:fld>
            <a:endParaRPr lang="en-US" altLang="el-GR">
              <a:solidFill>
                <a:srgbClr val="000000"/>
              </a:solidFill>
            </a:endParaRPr>
          </a:p>
        </p:txBody>
      </p:sp>
    </p:spTree>
    <p:extLst>
      <p:ext uri="{BB962C8B-B14F-4D97-AF65-F5344CB8AC3E}">
        <p14:creationId xmlns:p14="http://schemas.microsoft.com/office/powerpoint/2010/main" val="1255348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253dfba0d1205f516623a8b11497b4b01a27ec"/>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393</TotalTime>
  <Words>1372</Words>
  <Application>Microsoft Office PowerPoint</Application>
  <PresentationFormat>On-screen Show (4:3)</PresentationFormat>
  <Paragraphs>118</Paragraphs>
  <Slides>18</Slides>
  <Notes>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template final</vt:lpstr>
      <vt:lpstr>Default Design</vt:lpstr>
      <vt:lpstr>Συνέντευξη</vt:lpstr>
      <vt:lpstr>Η συνέντευξη στην κοινωνική εργασία</vt:lpstr>
      <vt:lpstr>Επικοινωνία στη συνέντευξη 1/6</vt:lpstr>
      <vt:lpstr>Επικοινωνία στη συνέντευξη 2/6</vt:lpstr>
      <vt:lpstr>Επικοινωνία στη συνέντευξη 3/6</vt:lpstr>
      <vt:lpstr>Επικοινωνία στη συνέντευξη 4/6</vt:lpstr>
      <vt:lpstr>Επικοινωνία στη συνέντευξη 5/6</vt:lpstr>
      <vt:lpstr>Επικοινωνία στη συνέντευξη 6/6</vt:lpstr>
      <vt:lpstr>Πρότυπα επικοινωνίας 1/3</vt:lpstr>
      <vt:lpstr>Πρότυπα επικοινωνίας 2/3</vt:lpstr>
      <vt:lpstr>Πρότυπα επικοινωνίας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alex</cp:lastModifiedBy>
  <cp:revision>53</cp:revision>
  <dcterms:created xsi:type="dcterms:W3CDTF">2014-10-15T10:57:23Z</dcterms:created>
  <dcterms:modified xsi:type="dcterms:W3CDTF">2015-04-16T07:51:07Z</dcterms:modified>
</cp:coreProperties>
</file>