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7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7" r:id="rId13"/>
    <p:sldId id="262" r:id="rId14"/>
    <p:sldId id="264" r:id="rId15"/>
    <p:sldId id="279" r:id="rId16"/>
    <p:sldId id="280" r:id="rId17"/>
    <p:sldId id="266" r:id="rId18"/>
    <p:sldId id="278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8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3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7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5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1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3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3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Αλκοόλες, </a:t>
            </a:r>
            <a:r>
              <a:rPr lang="el-GR" sz="2800" dirty="0" err="1"/>
              <a:t>Φενόλες</a:t>
            </a:r>
            <a:r>
              <a:rPr lang="el-GR" sz="2800" dirty="0"/>
              <a:t>, Αιθέρες, </a:t>
            </a:r>
            <a:r>
              <a:rPr lang="el-GR" sz="2800" dirty="0" err="1"/>
              <a:t>Θειόλες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3521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Αλλες</a:t>
            </a:r>
            <a:r>
              <a:rPr lang="el-GR" dirty="0"/>
              <a:t> σημαντικές αλκοόλες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199522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9552" y="2795531"/>
            <a:ext cx="2453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Αιθυλενογλυκόλη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162082" cy="134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076056" y="2794596"/>
            <a:ext cx="3180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Ισοπροπυλική Αλκοόλη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8748"/>
            <a:ext cx="249160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1123058" y="5254099"/>
            <a:ext cx="146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Γλυκερίνη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36" y="3761252"/>
            <a:ext cx="2461046" cy="17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5220072" y="5254099"/>
            <a:ext cx="3180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Τριτοταγής </a:t>
            </a:r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Βουτανόλη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 2014. </a:t>
            </a:r>
            <a:r>
              <a:rPr lang="el-GR" sz="2000" dirty="0"/>
              <a:t>Βασίλης Σπυρόπουλος. </a:t>
            </a:r>
            <a:r>
              <a:rPr lang="el-GR" sz="2000" dirty="0" smtClean="0"/>
              <a:t>«Μαθήματα Βιοχημείας.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Αλκοόλες, </a:t>
            </a:r>
            <a:r>
              <a:rPr lang="el-GR" sz="2000" dirty="0" err="1"/>
              <a:t>Φενόλες</a:t>
            </a:r>
            <a:r>
              <a:rPr lang="el-GR" sz="2000" dirty="0"/>
              <a:t>, Αιθέρες, </a:t>
            </a:r>
            <a:r>
              <a:rPr lang="el-GR" sz="2000" dirty="0" err="1"/>
              <a:t>Θειόλες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Αλκοόλες, </a:t>
            </a:r>
            <a:r>
              <a:rPr lang="el-GR" dirty="0" err="1"/>
              <a:t>Φενόλες</a:t>
            </a:r>
            <a:r>
              <a:rPr lang="el-GR" dirty="0"/>
              <a:t>, Αιθέρες, </a:t>
            </a:r>
            <a:r>
              <a:rPr lang="el-GR" dirty="0" err="1"/>
              <a:t>Θειόλες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dirty="0"/>
              <a:t>Δομή και </a:t>
            </a:r>
            <a:r>
              <a:rPr lang="el-GR" dirty="0" err="1"/>
              <a:t>ιδιότητητες</a:t>
            </a:r>
            <a:r>
              <a:rPr lang="el-GR" dirty="0"/>
              <a:t> των Αλκοολών.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Ονοματολογία </a:t>
            </a:r>
            <a:r>
              <a:rPr lang="el-GR" dirty="0"/>
              <a:t>Αλκοολών.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Σύνθεση </a:t>
            </a:r>
            <a:r>
              <a:rPr lang="el-GR" dirty="0"/>
              <a:t>Αλκοολών.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Ταξινόμηση </a:t>
            </a:r>
            <a:r>
              <a:rPr lang="el-GR" dirty="0"/>
              <a:t>Αλκοολών.</a:t>
            </a:r>
          </a:p>
          <a:p>
            <a:pPr>
              <a:spcBef>
                <a:spcPts val="1200"/>
              </a:spcBef>
            </a:pPr>
            <a:r>
              <a:rPr lang="el-GR" dirty="0" err="1" smtClean="0"/>
              <a:t>Φενόλες</a:t>
            </a:r>
            <a:r>
              <a:rPr lang="el-GR" dirty="0"/>
              <a:t>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Αιθέρες</a:t>
            </a:r>
            <a:r>
              <a:rPr lang="el-GR" dirty="0"/>
              <a:t>.</a:t>
            </a:r>
          </a:p>
          <a:p>
            <a:pPr>
              <a:spcBef>
                <a:spcPts val="1200"/>
              </a:spcBef>
            </a:pPr>
            <a:r>
              <a:rPr lang="el-GR" dirty="0" err="1" smtClean="0"/>
              <a:t>Θειόλες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σε σχέση με το νερό...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0882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475656" y="2636912"/>
            <a:ext cx="140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Αλκοόλες</a:t>
            </a:r>
            <a:endParaRPr lang="el-GR" sz="2400" dirty="0">
              <a:solidFill>
                <a:srgbClr val="820000"/>
              </a:solidFill>
              <a:latin typeface="Calibri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80052"/>
            <a:ext cx="2362175" cy="17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940152" y="2636911"/>
            <a:ext cx="1418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Φαινόλες</a:t>
            </a:r>
            <a:endParaRPr lang="el-GR" sz="2400" dirty="0">
              <a:solidFill>
                <a:srgbClr val="820000"/>
              </a:solidFill>
              <a:latin typeface="Calibri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0354"/>
            <a:ext cx="2304256" cy="14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1713438" y="5406856"/>
            <a:ext cx="1193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Αιθέρες</a:t>
            </a:r>
            <a:endParaRPr lang="el-GR" sz="2400" dirty="0">
              <a:solidFill>
                <a:srgbClr val="820000"/>
              </a:solidFill>
              <a:latin typeface="Calibri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43" y="4180388"/>
            <a:ext cx="2197720" cy="149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6239876" y="5328423"/>
            <a:ext cx="1193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Θειόλες</a:t>
            </a:r>
            <a:endParaRPr lang="el-GR" sz="2400" dirty="0">
              <a:solidFill>
                <a:srgbClr val="820000"/>
              </a:solidFill>
              <a:latin typeface="Calibri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14675"/>
            <a:ext cx="1983085" cy="114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Φυσικές Ιδιότητες των Αλκοολών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Διαλυτότητα των Αλκοολών</a:t>
            </a:r>
          </a:p>
          <a:p>
            <a:r>
              <a:rPr lang="el-GR" dirty="0" smtClean="0"/>
              <a:t>Το </a:t>
            </a:r>
            <a:r>
              <a:rPr lang="el-GR" dirty="0"/>
              <a:t>τμήμα αυτό του </a:t>
            </a:r>
            <a:r>
              <a:rPr lang="el-GR" dirty="0" smtClean="0"/>
              <a:t>μορίου έχει </a:t>
            </a:r>
            <a:r>
              <a:rPr lang="el-GR" dirty="0"/>
              <a:t>ιδιότητες παρόμοιες </a:t>
            </a:r>
            <a:r>
              <a:rPr lang="el-GR" dirty="0" smtClean="0"/>
              <a:t>με το </a:t>
            </a:r>
            <a:r>
              <a:rPr lang="el-GR" dirty="0"/>
              <a:t>νερό.</a:t>
            </a:r>
          </a:p>
          <a:p>
            <a:r>
              <a:rPr lang="el-GR" dirty="0" err="1" smtClean="0"/>
              <a:t>Tο</a:t>
            </a:r>
            <a:r>
              <a:rPr lang="el-GR" dirty="0" smtClean="0"/>
              <a:t> </a:t>
            </a:r>
            <a:r>
              <a:rPr lang="el-GR" dirty="0"/>
              <a:t>-OH είναι πολύ πολικό,</a:t>
            </a:r>
          </a:p>
          <a:p>
            <a:r>
              <a:rPr lang="el-GR" dirty="0" smtClean="0"/>
              <a:t>Εμφανίζεται </a:t>
            </a:r>
            <a:r>
              <a:rPr lang="el-GR" b="1" dirty="0"/>
              <a:t>«</a:t>
            </a:r>
            <a:r>
              <a:rPr lang="el-GR" b="1" dirty="0" smtClean="0"/>
              <a:t>Δεσμός Υδρογόνου</a:t>
            </a:r>
            <a:r>
              <a:rPr lang="el-GR" b="1" dirty="0"/>
              <a:t>».</a:t>
            </a:r>
          </a:p>
          <a:p>
            <a:r>
              <a:rPr lang="en-US" dirty="0" smtClean="0"/>
              <a:t>C₁-C₄:</a:t>
            </a:r>
            <a:r>
              <a:rPr lang="el-GR" dirty="0"/>
              <a:t>Υψηλή Διαλυτότητα.</a:t>
            </a:r>
          </a:p>
          <a:p>
            <a:r>
              <a:rPr lang="en-US" dirty="0" smtClean="0"/>
              <a:t>C₅5-C₇:</a:t>
            </a:r>
            <a:r>
              <a:rPr lang="el-GR" dirty="0"/>
              <a:t>Μέτρια Διαλυτότητα.</a:t>
            </a:r>
          </a:p>
          <a:p>
            <a:r>
              <a:rPr lang="en-US" dirty="0" smtClean="0"/>
              <a:t>C₈-C&gt;₈:</a:t>
            </a:r>
            <a:r>
              <a:rPr lang="el-GR" dirty="0"/>
              <a:t>Ασήμαντη ή </a:t>
            </a:r>
            <a:r>
              <a:rPr lang="el-GR" dirty="0" smtClean="0"/>
              <a:t>και καθόλου </a:t>
            </a:r>
            <a:r>
              <a:rPr lang="el-GR" dirty="0"/>
              <a:t>Διαλυτότητα.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1512168" cy="14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64088" y="2780928"/>
            <a:ext cx="334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Σημείο Τήξεως &amp; Ζέσεως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/>
          </p:nvPr>
        </p:nvGraphicFramePr>
        <p:xfrm>
          <a:off x="5256313" y="3356992"/>
          <a:ext cx="345638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864096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CH₃OH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-97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CH₃CH₂OH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-224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CH₃CH₂CH₂OH</a:t>
                      </a:r>
                      <a:endParaRPr lang="el-G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-126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97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CH₃(CH₂)₂CH₂OH</a:t>
                      </a:r>
                      <a:endParaRPr lang="el-G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-90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118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CH₃(CH₂)₄CH₂OH</a:t>
                      </a:r>
                      <a:endParaRPr lang="el-G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-52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158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CH₃(CH₂)₆CH₂OH</a:t>
                      </a:r>
                      <a:endParaRPr lang="el-G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-16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195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 Αλκοολών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υδροξύλιο -OH είναι η πρωταρχική λειτουργική ομάδα</a:t>
            </a:r>
          </a:p>
          <a:p>
            <a:r>
              <a:rPr lang="el-GR" dirty="0" err="1" smtClean="0"/>
              <a:t>Χρησιμοποούμε</a:t>
            </a:r>
            <a:r>
              <a:rPr lang="el-GR" dirty="0" smtClean="0"/>
              <a:t> </a:t>
            </a:r>
            <a:r>
              <a:rPr lang="el-GR" dirty="0"/>
              <a:t>το όνομα του αντίστοιχου Υδρογονάνθρακα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l-GR" dirty="0" smtClean="0"/>
              <a:t>την </a:t>
            </a:r>
            <a:r>
              <a:rPr lang="el-GR" dirty="0"/>
              <a:t>κατάληξη </a:t>
            </a:r>
            <a:r>
              <a:rPr lang="el-GR" b="1" dirty="0">
                <a:solidFill>
                  <a:srgbClr val="820000"/>
                </a:solidFill>
              </a:rPr>
              <a:t>-όλη.</a:t>
            </a:r>
          </a:p>
          <a:p>
            <a:r>
              <a:rPr lang="el-GR" dirty="0" smtClean="0"/>
              <a:t>Αριθμούμε </a:t>
            </a:r>
            <a:r>
              <a:rPr lang="el-GR" dirty="0"/>
              <a:t>την </a:t>
            </a:r>
            <a:r>
              <a:rPr lang="el-GR" dirty="0" err="1"/>
              <a:t>άλυσσο</a:t>
            </a:r>
            <a:r>
              <a:rPr lang="el-GR" dirty="0"/>
              <a:t> ώστε να περιέχει το υδροξύλιο με </a:t>
            </a:r>
            <a:r>
              <a:rPr lang="el-GR" dirty="0" smtClean="0"/>
              <a:t>τον χαμηλότερο </a:t>
            </a:r>
            <a:r>
              <a:rPr lang="el-GR" dirty="0"/>
              <a:t>αριθμό.</a:t>
            </a:r>
          </a:p>
          <a:p>
            <a:r>
              <a:rPr lang="el-GR" dirty="0" smtClean="0"/>
              <a:t>Δείχνουμε </a:t>
            </a:r>
            <a:r>
              <a:rPr lang="el-GR" dirty="0"/>
              <a:t>την θέση του υδροξυλίου στην μητρική </a:t>
            </a:r>
            <a:r>
              <a:rPr lang="el-GR" dirty="0" err="1"/>
              <a:t>άλυσσο</a:t>
            </a:r>
            <a:r>
              <a:rPr lang="el-GR" dirty="0"/>
              <a:t>.</a:t>
            </a:r>
          </a:p>
          <a:p>
            <a:r>
              <a:rPr lang="el-GR" dirty="0" smtClean="0"/>
              <a:t>Ονομάζουμε </a:t>
            </a:r>
            <a:r>
              <a:rPr lang="el-GR" dirty="0"/>
              <a:t>και αριθμούμε κάθε πλάγια </a:t>
            </a:r>
            <a:r>
              <a:rPr lang="el-GR" dirty="0" err="1"/>
              <a:t>άλυσσο</a:t>
            </a:r>
            <a:r>
              <a:rPr lang="el-GR" dirty="0"/>
              <a:t> ή </a:t>
            </a:r>
            <a:r>
              <a:rPr lang="el-GR" dirty="0" smtClean="0"/>
              <a:t>άλλες ομάδες</a:t>
            </a:r>
            <a:r>
              <a:rPr lang="el-GR" dirty="0"/>
              <a:t>.</a:t>
            </a:r>
          </a:p>
          <a:p>
            <a:r>
              <a:rPr lang="el-GR" dirty="0" err="1" smtClean="0"/>
              <a:t>Οταν</a:t>
            </a:r>
            <a:r>
              <a:rPr lang="el-GR" dirty="0" smtClean="0"/>
              <a:t> </a:t>
            </a:r>
            <a:r>
              <a:rPr lang="el-GR" dirty="0"/>
              <a:t>υπάρχουν 2,3,…κ -OH προσθέτουμε την </a:t>
            </a:r>
            <a:r>
              <a:rPr lang="el-GR" dirty="0" smtClean="0"/>
              <a:t>κατάληξη</a:t>
            </a:r>
            <a:r>
              <a:rPr lang="en-US" dirty="0" smtClean="0"/>
              <a:t> </a:t>
            </a:r>
            <a:r>
              <a:rPr lang="el-GR" dirty="0" err="1" smtClean="0"/>
              <a:t>διόλη</a:t>
            </a:r>
            <a:r>
              <a:rPr lang="el-GR" dirty="0"/>
              <a:t>, -</a:t>
            </a:r>
            <a:r>
              <a:rPr lang="el-GR" dirty="0" err="1"/>
              <a:t>τριόλη</a:t>
            </a:r>
            <a:r>
              <a:rPr lang="el-GR" dirty="0"/>
              <a:t> κλπ.</a:t>
            </a:r>
          </a:p>
          <a:p>
            <a:r>
              <a:rPr lang="el-GR" dirty="0" smtClean="0"/>
              <a:t>Υποδεικνύουμε </a:t>
            </a:r>
            <a:r>
              <a:rPr lang="el-GR" dirty="0"/>
              <a:t>με αριθμούς την θέση κάθε -OH.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35696" y="1268760"/>
            <a:ext cx="2098576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C-C-C-C-C-OH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580112" y="1268760"/>
            <a:ext cx="2098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>
                <a:solidFill>
                  <a:prstClr val="black"/>
                </a:solidFill>
              </a:rPr>
              <a:t>1-πεντανόλη.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764638" y="2479331"/>
            <a:ext cx="2323496" cy="1048335"/>
            <a:chOff x="1763688" y="2492896"/>
            <a:chExt cx="2323496" cy="1048335"/>
          </a:xfrm>
        </p:grpSpPr>
        <p:sp>
          <p:nvSpPr>
            <p:cNvPr id="6" name="Θέση περιεχομένου 2"/>
            <p:cNvSpPr txBox="1">
              <a:spLocks/>
            </p:cNvSpPr>
            <p:nvPr/>
          </p:nvSpPr>
          <p:spPr>
            <a:xfrm>
              <a:off x="1763688" y="2492896"/>
              <a:ext cx="232349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C-C-C-C-C-C-C-C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Ευθεία γραμμή σύνδεσης 7"/>
            <p:cNvCxnSpPr/>
            <p:nvPr/>
          </p:nvCxnSpPr>
          <p:spPr>
            <a:xfrm>
              <a:off x="2195736" y="2924944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907704" y="307611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" name="Ευθεία γραμμή σύνδεσης 9"/>
            <p:cNvCxnSpPr/>
            <p:nvPr/>
          </p:nvCxnSpPr>
          <p:spPr>
            <a:xfrm>
              <a:off x="3189933" y="2932097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06051" y="3079566"/>
              <a:ext cx="371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5557436" y="2479331"/>
            <a:ext cx="2999670" cy="803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>
                <a:solidFill>
                  <a:prstClr val="black"/>
                </a:solidFill>
              </a:rPr>
              <a:t>6-μέθυλο-2-οκτανόλη.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1761623" y="4265846"/>
            <a:ext cx="2323496" cy="1037729"/>
            <a:chOff x="1763688" y="2492896"/>
            <a:chExt cx="2323496" cy="1037729"/>
          </a:xfrm>
        </p:grpSpPr>
        <p:sp>
          <p:nvSpPr>
            <p:cNvPr id="15" name="Θέση περιεχομένου 2"/>
            <p:cNvSpPr txBox="1">
              <a:spLocks/>
            </p:cNvSpPr>
            <p:nvPr/>
          </p:nvSpPr>
          <p:spPr>
            <a:xfrm>
              <a:off x="1763688" y="2492896"/>
              <a:ext cx="232349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C-C-C-C-C-CI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Ευθεία γραμμή σύνδεσης 15"/>
            <p:cNvCxnSpPr/>
            <p:nvPr/>
          </p:nvCxnSpPr>
          <p:spPr>
            <a:xfrm>
              <a:off x="2483768" y="29103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73041" y="306896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" name="Ευθεία γραμμή σύνδεσης 17"/>
            <p:cNvCxnSpPr/>
            <p:nvPr/>
          </p:nvCxnSpPr>
          <p:spPr>
            <a:xfrm>
              <a:off x="3061897" y="2901403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75951" y="3033090"/>
              <a:ext cx="371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5603796" y="4281503"/>
            <a:ext cx="2999670" cy="803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>
                <a:solidFill>
                  <a:prstClr val="black"/>
                </a:solidFill>
              </a:rPr>
              <a:t>5-χλωρο-3-εξανόλη.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Πρωτοταγής</a:t>
            </a:r>
            <a:r>
              <a:rPr lang="el-GR" dirty="0"/>
              <a:t>, δευτεροταγής και τριτοταγής αλκοόλη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62349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Οξείδωση και Αφυδάτωση Αλκοολών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5500" y="1979074"/>
            <a:ext cx="1738536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R-CH₂-OH </a:t>
            </a:r>
            <a:endParaRPr lang="el-GR" dirty="0"/>
          </a:p>
        </p:txBody>
      </p:sp>
      <p:sp>
        <p:nvSpPr>
          <p:cNvPr id="5" name="Δεξιό βέλος 4" title="βέλος με φορά δεξιά"/>
          <p:cNvSpPr/>
          <p:nvPr/>
        </p:nvSpPr>
        <p:spPr>
          <a:xfrm>
            <a:off x="2636004" y="2195098"/>
            <a:ext cx="172819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990" y="1836219"/>
            <a:ext cx="198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Oxidizing agent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4580220" y="1676233"/>
            <a:ext cx="836279" cy="1181745"/>
            <a:chOff x="1115616" y="2348880"/>
            <a:chExt cx="836279" cy="1181745"/>
          </a:xfrm>
        </p:grpSpPr>
        <p:sp>
          <p:nvSpPr>
            <p:cNvPr id="7" name="TextBox 6"/>
            <p:cNvSpPr txBox="1"/>
            <p:nvPr/>
          </p:nvSpPr>
          <p:spPr>
            <a:xfrm>
              <a:off x="1115616" y="2708920"/>
              <a:ext cx="666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8708101">
              <a:off x="1472817" y="2478089"/>
              <a:ext cx="33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8858" y="2348880"/>
              <a:ext cx="33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181666">
              <a:off x="1446608" y="2992360"/>
              <a:ext cx="33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9368" y="3068960"/>
              <a:ext cx="33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76364" y="2034548"/>
            <a:ext cx="1287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Αλδεΰδη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1187624" y="2953093"/>
            <a:ext cx="1063112" cy="986800"/>
            <a:chOff x="1187624" y="2953093"/>
            <a:chExt cx="1063112" cy="986800"/>
          </a:xfrm>
        </p:grpSpPr>
        <p:sp>
          <p:nvSpPr>
            <p:cNvPr id="14" name="Ορθογώνιο 13"/>
            <p:cNvSpPr/>
            <p:nvPr/>
          </p:nvSpPr>
          <p:spPr>
            <a:xfrm>
              <a:off x="1187624" y="3478228"/>
              <a:ext cx="1063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R-CH-R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420486" y="3183926"/>
              <a:ext cx="33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8972" y="295309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Δεξιό βέλος 17" title="βέλος με φορά δεξιά"/>
          <p:cNvSpPr/>
          <p:nvPr/>
        </p:nvSpPr>
        <p:spPr>
          <a:xfrm>
            <a:off x="2509990" y="3581277"/>
            <a:ext cx="172819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2001" y="3183925"/>
            <a:ext cx="198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Oxidizing agent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Ομάδα 22"/>
          <p:cNvGrpSpPr/>
          <p:nvPr/>
        </p:nvGrpSpPr>
        <p:grpSpPr>
          <a:xfrm>
            <a:off x="4583905" y="2960787"/>
            <a:ext cx="924199" cy="923330"/>
            <a:chOff x="4583905" y="2960787"/>
            <a:chExt cx="924199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4583905" y="3422452"/>
              <a:ext cx="924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R-C-R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4875585" y="3191619"/>
              <a:ext cx="33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20870" y="2960787"/>
              <a:ext cx="33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12160" y="3294406"/>
            <a:ext cx="1287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  <a:latin typeface="Calibri"/>
              </a:rPr>
              <a:t>Κετόνη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897468" y="4149080"/>
            <a:ext cx="1738536" cy="1008112"/>
            <a:chOff x="897468" y="4149080"/>
            <a:chExt cx="1738536" cy="1008112"/>
          </a:xfrm>
        </p:grpSpPr>
        <p:sp>
          <p:nvSpPr>
            <p:cNvPr id="25" name="Θέση περιεχομένου 2"/>
            <p:cNvSpPr txBox="1">
              <a:spLocks/>
            </p:cNvSpPr>
            <p:nvPr/>
          </p:nvSpPr>
          <p:spPr>
            <a:xfrm>
              <a:off x="897468" y="4653136"/>
              <a:ext cx="1738536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R-CH₂-CH-R 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1651318" y="4422303"/>
              <a:ext cx="33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29805" y="414908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Δεξιό βέλος 28" title="βέλος με φορά δεξιά"/>
          <p:cNvSpPr/>
          <p:nvPr/>
        </p:nvSpPr>
        <p:spPr>
          <a:xfrm>
            <a:off x="2509990" y="4789199"/>
            <a:ext cx="172819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63783" y="4343177"/>
                <a:ext cx="1416655" cy="47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, heat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3" y="4343177"/>
                <a:ext cx="1416655" cy="476477"/>
              </a:xfrm>
              <a:prstGeom prst="rect">
                <a:avLst/>
              </a:prstGeom>
              <a:blipFill rotWithShape="0">
                <a:blip r:embed="rId2"/>
                <a:stretch>
                  <a:fillRect l="-1293" t="-10127" b="-240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52665" y="4561374"/>
            <a:ext cx="211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R-C=C-R + H₂O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4412" y="5006471"/>
            <a:ext cx="1233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Αλκένιο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Μεθυλική</a:t>
            </a:r>
            <a:r>
              <a:rPr lang="el-GR" dirty="0"/>
              <a:t> (Ξυλόπνευμα) και</a:t>
            </a:r>
            <a:br>
              <a:rPr lang="el-GR" dirty="0"/>
            </a:br>
            <a:r>
              <a:rPr lang="el-GR" dirty="0"/>
              <a:t>Αιθυλική (Οινόπνευμα) Αλκοόλη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2001779"/>
            <a:ext cx="1378496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CO+2H₂</a:t>
            </a:r>
            <a:endParaRPr lang="el-GR" dirty="0"/>
          </a:p>
        </p:txBody>
      </p:sp>
      <p:sp>
        <p:nvSpPr>
          <p:cNvPr id="5" name="Δεξιό βέλος 4" title="βέλος με φορά δεξιά"/>
          <p:cNvSpPr/>
          <p:nvPr/>
        </p:nvSpPr>
        <p:spPr>
          <a:xfrm>
            <a:off x="2483768" y="2205223"/>
            <a:ext cx="280831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790633"/>
            <a:ext cx="198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400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sym typeface="Symbol"/>
              </a:rPr>
              <a:t>C, 200atm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351282"/>
            <a:ext cx="198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metal catalysts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5436096" y="2019016"/>
            <a:ext cx="13784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CH₃OH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109210" y="3933056"/>
            <a:ext cx="13784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CH₂=</a:t>
            </a:r>
            <a:r>
              <a:rPr lang="en-US" dirty="0">
                <a:solidFill>
                  <a:prstClr val="black"/>
                </a:solidFill>
              </a:rPr>
              <a:t> CH₂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Δεξιό βέλος 9" title="βέλος με φορά δεξιά"/>
          <p:cNvSpPr/>
          <p:nvPr/>
        </p:nvSpPr>
        <p:spPr>
          <a:xfrm>
            <a:off x="2627784" y="4149080"/>
            <a:ext cx="280831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7814" y="3749799"/>
            <a:ext cx="198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steam, 325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sym typeface="Symbol"/>
              </a:rPr>
              <a:t>C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849" y="4293096"/>
            <a:ext cx="1242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catalysts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5588496" y="3892654"/>
            <a:ext cx="137849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CH₃CH₂OH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f281f9b43a532d7e57dec67f46d12b44c2ebbfe"/>
  <p:tag name="ISPRING_RESOURCE_PATHS_HASH_PRESENTER" val="d94a20b185d8e30215e7135b563fe6bba8641d"/>
</p:tagLst>
</file>

<file path=ppt/theme/theme1.xml><?xml version="1.0" encoding="utf-8"?>
<a:theme xmlns:a="http://schemas.openxmlformats.org/drawingml/2006/main" name="OC_template_updated">
  <a:themeElements>
    <a:clrScheme name="Προσαρμοσμένο 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955</Words>
  <Application>Microsoft Office PowerPoint</Application>
  <PresentationFormat>On-screen Show (4:3)</PresentationFormat>
  <Paragraphs>172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OC_template_updated</vt:lpstr>
      <vt:lpstr>1_OC_template_updated</vt:lpstr>
      <vt:lpstr>Βιοχημεία</vt:lpstr>
      <vt:lpstr>Αλκοόλες, Φενόλες, Αιθέρες, Θειόλες</vt:lpstr>
      <vt:lpstr>Δομή σε σχέση με το νερό...</vt:lpstr>
      <vt:lpstr>Φυσικές Ιδιότητες των Αλκοολών</vt:lpstr>
      <vt:lpstr>Ονοματολογία Αλκοολών</vt:lpstr>
      <vt:lpstr>Παραδείγματα</vt:lpstr>
      <vt:lpstr>Πρωτοταγής, δευτεροταγής και τριτοταγής αλκοόλη</vt:lpstr>
      <vt:lpstr>Οξείδωση και Αφυδάτωση Αλκοολών</vt:lpstr>
      <vt:lpstr>Μεθυλική (Ξυλόπνευμα) και Αιθυλική (Οινόπνευμα) Αλκοόλη</vt:lpstr>
      <vt:lpstr>Αλλες σημαντικές αλκοόλες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45</cp:revision>
  <dcterms:created xsi:type="dcterms:W3CDTF">2013-03-04T13:35:19Z</dcterms:created>
  <dcterms:modified xsi:type="dcterms:W3CDTF">2015-04-30T13:23:18Z</dcterms:modified>
</cp:coreProperties>
</file>