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84" r:id="rId2"/>
  </p:sldMasterIdLst>
  <p:notesMasterIdLst>
    <p:notesMasterId r:id="rId50"/>
  </p:notesMasterIdLst>
  <p:handoutMasterIdLst>
    <p:handoutMasterId r:id="rId5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6" r:id="rId42"/>
    <p:sldId id="297" r:id="rId43"/>
    <p:sldId id="298" r:id="rId44"/>
    <p:sldId id="303" r:id="rId45"/>
    <p:sldId id="304" r:id="rId46"/>
    <p:sldId id="300" r:id="rId47"/>
    <p:sldId id="301" r:id="rId48"/>
    <p:sldId id="302"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FFFF99"/>
    <a:srgbClr val="F8EDEC"/>
    <a:srgbClr val="004B82"/>
    <a:srgbClr val="004D83"/>
    <a:srgbClr val="333399"/>
    <a:srgbClr val="A20000"/>
    <a:srgbClr val="C00000"/>
    <a:srgbClr val="4545C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5" autoAdjust="0"/>
    <p:restoredTop sz="93048" autoAdjust="0"/>
  </p:normalViewPr>
  <p:slideViewPr>
    <p:cSldViewPr>
      <p:cViewPr>
        <p:scale>
          <a:sx n="70" d="100"/>
          <a:sy n="70" d="100"/>
        </p:scale>
        <p:origin x="-2814" y="-936"/>
      </p:cViewPr>
      <p:guideLst>
        <p:guide orient="horz" pos="2160"/>
        <p:guide pos="2880"/>
      </p:guideLst>
    </p:cSldViewPr>
  </p:slideViewPr>
  <p:outlineViewPr>
    <p:cViewPr>
      <p:scale>
        <a:sx n="33" d="100"/>
        <a:sy n="33" d="100"/>
      </p:scale>
      <p:origin x="48" y="616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atin typeface="Arial" charset="0"/>
                <a:cs typeface="+mn-cs"/>
              </a:defRPr>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atin typeface="Arial" charset="0"/>
                <a:cs typeface="+mn-cs"/>
              </a:defRPr>
            </a:lvl1pPr>
          </a:lstStyle>
          <a:p>
            <a:pPr>
              <a:defRPr/>
            </a:pPr>
            <a:fld id="{1F82C219-C68A-4BFB-80AA-FD04A85F5979}" type="datetimeFigureOut">
              <a:rPr lang="el-GR"/>
              <a:pPr>
                <a:defRPr/>
              </a:pPr>
              <a:t>10/6/2015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atin typeface="Arial" charset="0"/>
                <a:cs typeface="+mn-cs"/>
              </a:defRPr>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atin typeface="Arial" charset="0"/>
                <a:cs typeface="+mn-cs"/>
              </a:defRPr>
            </a:lvl1pPr>
          </a:lstStyle>
          <a:p>
            <a:pPr>
              <a:defRPr/>
            </a:pPr>
            <a:fld id="{DE25E7CE-D7DC-41B7-A6C4-96A6354287B9}" type="slidenum">
              <a:rPr lang="el-GR"/>
              <a:pPr>
                <a:defRPr/>
              </a:pPr>
              <a:t>‹#›</a:t>
            </a:fld>
            <a:endParaRPr lang="el-GR" dirty="0"/>
          </a:p>
        </p:txBody>
      </p:sp>
    </p:spTree>
    <p:extLst>
      <p:ext uri="{BB962C8B-B14F-4D97-AF65-F5344CB8AC3E}">
        <p14:creationId xmlns:p14="http://schemas.microsoft.com/office/powerpoint/2010/main" val="1922198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atin typeface="Arial" charset="0"/>
                <a:cs typeface="+mn-cs"/>
              </a:defRPr>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atin typeface="Arial" charset="0"/>
                <a:cs typeface="+mn-cs"/>
              </a:defRPr>
            </a:lvl1pPr>
          </a:lstStyle>
          <a:p>
            <a:pPr>
              <a:defRPr/>
            </a:pPr>
            <a:fld id="{A1777736-5F16-4773-A628-48F967410EE6}" type="datetimeFigureOut">
              <a:rPr lang="el-GR"/>
              <a:pPr>
                <a:defRPr/>
              </a:pPr>
              <a:t>10/6/2015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atin typeface="Arial" charset="0"/>
                <a:cs typeface="+mn-cs"/>
              </a:defRPr>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atin typeface="Arial" charset="0"/>
                <a:cs typeface="+mn-cs"/>
              </a:defRPr>
            </a:lvl1pPr>
          </a:lstStyle>
          <a:p>
            <a:pPr>
              <a:defRPr/>
            </a:pPr>
            <a:fld id="{9EE4A2E9-A097-416E-9DC8-DF6698ADD03E}" type="slidenum">
              <a:rPr lang="el-GR"/>
              <a:pPr>
                <a:defRPr/>
              </a:pPr>
              <a:t>‹#›</a:t>
            </a:fld>
            <a:endParaRPr lang="el-GR" dirty="0"/>
          </a:p>
        </p:txBody>
      </p:sp>
    </p:spTree>
    <p:extLst>
      <p:ext uri="{BB962C8B-B14F-4D97-AF65-F5344CB8AC3E}">
        <p14:creationId xmlns:p14="http://schemas.microsoft.com/office/powerpoint/2010/main" val="10636304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734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CE2AB9F4-C88D-40FD-BD1B-F0E33957D221}" type="slidenum">
              <a:rPr lang="el-GR" altLang="el-GR" smtClean="0"/>
              <a:pPr eaLnBrk="1" hangingPunct="1"/>
              <a:t>11</a:t>
            </a:fld>
            <a:endParaRPr lang="el-GR"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l-GR" altLang="el-GR" dirty="0" smtClean="0"/>
          </a:p>
        </p:txBody>
      </p:sp>
      <p:sp>
        <p:nvSpPr>
          <p:cNvPr id="5632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774B16AC-F9FB-44A1-A690-19BDF9BC091B}" type="slidenum">
              <a:rPr lang="el-GR" altLang="el-GR" smtClean="0"/>
              <a:pPr eaLnBrk="1" hangingPunct="1"/>
              <a:t>12</a:t>
            </a:fld>
            <a:endParaRPr lang="el-GR"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l-GR" altLang="el-GR" dirty="0" smtClean="0"/>
          </a:p>
        </p:txBody>
      </p:sp>
      <p:sp>
        <p:nvSpPr>
          <p:cNvPr id="5632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774B16AC-F9FB-44A1-A690-19BDF9BC091B}" type="slidenum">
              <a:rPr lang="el-GR" altLang="el-GR" smtClean="0"/>
              <a:pPr eaLnBrk="1" hangingPunct="1"/>
              <a:t>13</a:t>
            </a:fld>
            <a:endParaRPr lang="el-GR" alt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734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CE2AB9F4-C88D-40FD-BD1B-F0E33957D221}" type="slidenum">
              <a:rPr lang="el-GR" altLang="el-GR" smtClean="0"/>
              <a:pPr eaLnBrk="1" hangingPunct="1"/>
              <a:t>14</a:t>
            </a:fld>
            <a:endParaRPr lang="el-GR" alt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837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2E0EEF37-31AE-403F-9B7F-109FBFEE7863}" type="slidenum">
              <a:rPr lang="el-GR" altLang="el-GR" smtClean="0"/>
              <a:pPr eaLnBrk="1" hangingPunct="1"/>
              <a:t>15</a:t>
            </a:fld>
            <a:endParaRPr lang="el-GR"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939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64967084-A0F1-4457-9953-85F56C7629D1}" type="slidenum">
              <a:rPr lang="el-GR" altLang="el-GR" smtClean="0"/>
              <a:pPr eaLnBrk="1" hangingPunct="1"/>
              <a:t>17</a:t>
            </a:fld>
            <a:endParaRPr lang="el-GR" alt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042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81D83DA0-C4B8-40E8-833D-6D92A4F81A40}" type="slidenum">
              <a:rPr lang="el-GR" altLang="el-GR" smtClean="0"/>
              <a:pPr eaLnBrk="1" hangingPunct="1"/>
              <a:t>19</a:t>
            </a:fld>
            <a:endParaRPr lang="el-GR" alt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A1BBE977-2453-4688-A3BA-0D26FA526DA3}" type="slidenum">
              <a:rPr lang="el-GR" altLang="el-GR" smtClean="0"/>
              <a:pPr eaLnBrk="1" hangingPunct="1"/>
              <a:t>20</a:t>
            </a:fld>
            <a:endParaRPr lang="el-GR" alt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246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E1A69246-A622-4AD3-8BAC-2A68425E874A}" type="slidenum">
              <a:rPr lang="el-GR" altLang="el-GR" smtClean="0"/>
              <a:pPr eaLnBrk="1" hangingPunct="1"/>
              <a:t>21</a:t>
            </a:fld>
            <a:endParaRPr lang="el-GR" alt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EE4A2E9-A097-416E-9DC8-DF6698ADD03E}" type="slidenum">
              <a:rPr lang="el-GR" smtClean="0"/>
              <a:pPr>
                <a:defRPr/>
              </a:pPr>
              <a:t>23</a:t>
            </a:fld>
            <a:endParaRPr lang="el-GR" dirty="0"/>
          </a:p>
        </p:txBody>
      </p:sp>
    </p:spTree>
    <p:extLst>
      <p:ext uri="{BB962C8B-B14F-4D97-AF65-F5344CB8AC3E}">
        <p14:creationId xmlns:p14="http://schemas.microsoft.com/office/powerpoint/2010/main" val="285674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915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21244582-B765-4EB0-A22F-9BCF40D21B29}" type="slidenum">
              <a:rPr lang="el-GR" altLang="el-GR" smtClean="0"/>
              <a:pPr eaLnBrk="1" hangingPunct="1"/>
              <a:t>1</a:t>
            </a:fld>
            <a:endParaRPr lang="el-GR" alt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dirty="0" smtClean="0"/>
          </a:p>
        </p:txBody>
      </p:sp>
      <p:sp>
        <p:nvSpPr>
          <p:cNvPr id="6349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85173F4-8584-4AF4-9D76-651D1ECEBB63}" type="slidenum">
              <a:rPr lang="el-GR" altLang="el-GR" smtClean="0"/>
              <a:pPr eaLnBrk="1" hangingPunct="1"/>
              <a:t>24</a:t>
            </a:fld>
            <a:endParaRPr lang="el-GR" alt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EE4A2E9-A097-416E-9DC8-DF6698ADD03E}" type="slidenum">
              <a:rPr lang="el-GR" smtClean="0"/>
              <a:pPr>
                <a:defRPr/>
              </a:pPr>
              <a:t>25</a:t>
            </a:fld>
            <a:endParaRPr lang="el-GR" dirty="0"/>
          </a:p>
        </p:txBody>
      </p:sp>
    </p:spTree>
    <p:extLst>
      <p:ext uri="{BB962C8B-B14F-4D97-AF65-F5344CB8AC3E}">
        <p14:creationId xmlns:p14="http://schemas.microsoft.com/office/powerpoint/2010/main" val="115515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451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8E03C39A-1049-4745-9E1B-7A34EC1C8438}" type="slidenum">
              <a:rPr lang="el-GR" altLang="el-GR" smtClean="0"/>
              <a:pPr eaLnBrk="1" hangingPunct="1"/>
              <a:t>26</a:t>
            </a:fld>
            <a:endParaRPr lang="el-GR" alt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554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91048D58-86E6-457A-869F-78CC02565173}" type="slidenum">
              <a:rPr lang="el-GR" altLang="el-GR" smtClean="0"/>
              <a:pPr eaLnBrk="1" hangingPunct="1"/>
              <a:t>29</a:t>
            </a:fld>
            <a:endParaRPr lang="el-GR" alt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656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0FB4B902-A82B-41BC-A2A2-7741645EDF85}" type="slidenum">
              <a:rPr lang="el-GR" altLang="el-GR" smtClean="0"/>
              <a:pPr eaLnBrk="1" hangingPunct="1"/>
              <a:t>30</a:t>
            </a:fld>
            <a:endParaRPr lang="el-GR" alt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758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ED7EA533-F853-4E80-968A-442764C7A4E6}" type="slidenum">
              <a:rPr lang="el-GR" altLang="el-GR" smtClean="0"/>
              <a:pPr eaLnBrk="1" hangingPunct="1"/>
              <a:t>32</a:t>
            </a:fld>
            <a:endParaRPr lang="el-GR" alt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861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3665BC3C-AF2A-4F86-ADEC-0EDC62FFB1BB}" type="slidenum">
              <a:rPr lang="el-GR" altLang="el-GR" smtClean="0"/>
              <a:pPr eaLnBrk="1" hangingPunct="1"/>
              <a:t>33</a:t>
            </a:fld>
            <a:endParaRPr lang="el-GR" altLang="el-G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D46500C3-2722-4B30-A2C5-363AD5E5C728}" type="slidenum">
              <a:rPr lang="el-GR" altLang="el-GR" smtClean="0"/>
              <a:pPr eaLnBrk="1" hangingPunct="1"/>
              <a:t>34</a:t>
            </a:fld>
            <a:endParaRPr lang="el-GR" altLang="el-G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066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672FEB2E-980A-44C2-9291-A74998EA9920}" type="slidenum">
              <a:rPr lang="el-GR" altLang="el-GR" smtClean="0"/>
              <a:pPr eaLnBrk="1" hangingPunct="1"/>
              <a:t>35</a:t>
            </a:fld>
            <a:endParaRPr lang="el-GR" altLang="el-G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270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53E5692-9304-4018-BB74-9DFC6AA26EDD}" type="slidenum">
              <a:rPr lang="el-GR" altLang="el-GR" smtClean="0"/>
              <a:pPr eaLnBrk="1" hangingPunct="1"/>
              <a:t>36</a:t>
            </a:fld>
            <a:endParaRPr lang="el-GR" alt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EE4A2E9-A097-416E-9DC8-DF6698ADD03E}" type="slidenum">
              <a:rPr lang="el-GR" smtClean="0"/>
              <a:pPr>
                <a:defRPr/>
              </a:pPr>
              <a:t>3</a:t>
            </a:fld>
            <a:endParaRPr lang="el-GR" dirty="0"/>
          </a:p>
        </p:txBody>
      </p:sp>
    </p:spTree>
    <p:extLst>
      <p:ext uri="{BB962C8B-B14F-4D97-AF65-F5344CB8AC3E}">
        <p14:creationId xmlns:p14="http://schemas.microsoft.com/office/powerpoint/2010/main" val="35807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373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D40EAF27-3ADB-491E-B1DE-DCB035305A4E}" type="slidenum">
              <a:rPr lang="el-GR" altLang="el-GR" smtClean="0"/>
              <a:pPr eaLnBrk="1" hangingPunct="1"/>
              <a:t>37</a:t>
            </a:fld>
            <a:endParaRPr lang="el-GR" altLang="el-G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018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68F96C8B-D918-490C-B075-5EC1CE623518}" type="slidenum">
              <a:rPr lang="el-GR" altLang="el-GR" smtClean="0"/>
              <a:pPr eaLnBrk="1" hangingPunct="1"/>
              <a:t>4</a:t>
            </a:fld>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120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D211178E-8568-4089-9EFC-B16718A43BD5}" type="slidenum">
              <a:rPr lang="el-GR" altLang="el-GR" smtClean="0"/>
              <a:pPr eaLnBrk="1" hangingPunct="1"/>
              <a:t>5</a:t>
            </a:fld>
            <a:endParaRPr lang="el-GR"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22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367CE21-AB00-4A55-8B47-C2B95CC1ABA7}" type="slidenum">
              <a:rPr lang="el-GR" altLang="el-GR" smtClean="0"/>
              <a:pPr eaLnBrk="1" hangingPunct="1"/>
              <a:t>6</a:t>
            </a:fld>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325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E93F52F0-4A00-464F-B025-FFB44906A0DA}" type="slidenum">
              <a:rPr lang="el-GR" altLang="el-GR" smtClean="0"/>
              <a:pPr eaLnBrk="1" hangingPunct="1"/>
              <a:t>7</a:t>
            </a:fld>
            <a:endParaRPr lang="el-GR"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l-GR" altLang="el-GR" dirty="0" smtClean="0"/>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3850EDA-1B2E-4F47-97D2-221B8CFCD0E6}" type="slidenum">
              <a:rPr lang="el-GR" altLang="el-GR" smtClean="0"/>
              <a:pPr eaLnBrk="1" hangingPunct="1"/>
              <a:t>8</a:t>
            </a:fld>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530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0DBC593A-2FC7-4C44-9C76-3AD67EA7349C}" type="slidenum">
              <a:rPr lang="el-GR" altLang="el-GR" smtClean="0"/>
              <a:pPr eaLnBrk="1" hangingPunct="1"/>
              <a:t>9</a:t>
            </a:fld>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33FC12B4-0CB7-46DA-A02B-7A5C7C69FDE2}" type="slidenum">
              <a:rPr lang="el-GR"/>
              <a:pPr>
                <a:defRPr/>
              </a:pPr>
              <a:t>‹#›</a:t>
            </a:fld>
            <a:endParaRPr lang="el-GR" dirty="0"/>
          </a:p>
        </p:txBody>
      </p:sp>
    </p:spTree>
    <p:extLst>
      <p:ext uri="{BB962C8B-B14F-4D97-AF65-F5344CB8AC3E}">
        <p14:creationId xmlns:p14="http://schemas.microsoft.com/office/powerpoint/2010/main" val="2572670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5E4C92D2-6853-47B2-9A6B-E4BA80AA5E4D}" type="slidenum">
              <a:rPr lang="el-GR"/>
              <a:pPr>
                <a:defRPr/>
              </a:pPr>
              <a:t>‹#›</a:t>
            </a:fld>
            <a:endParaRPr lang="el-GR" dirty="0"/>
          </a:p>
        </p:txBody>
      </p:sp>
    </p:spTree>
    <p:extLst>
      <p:ext uri="{BB962C8B-B14F-4D97-AF65-F5344CB8AC3E}">
        <p14:creationId xmlns:p14="http://schemas.microsoft.com/office/powerpoint/2010/main" val="315905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C6FD19CC-2122-4626-A429-02C3E17FC033}" type="slidenum">
              <a:rPr lang="el-GR"/>
              <a:pPr>
                <a:defRPr/>
              </a:pPr>
              <a:t>‹#›</a:t>
            </a:fld>
            <a:endParaRPr lang="el-GR" dirty="0"/>
          </a:p>
        </p:txBody>
      </p:sp>
    </p:spTree>
    <p:extLst>
      <p:ext uri="{BB962C8B-B14F-4D97-AF65-F5344CB8AC3E}">
        <p14:creationId xmlns:p14="http://schemas.microsoft.com/office/powerpoint/2010/main" val="3591137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5C99D218-F5CA-4C46-BF69-5DDEF212CC8F}" type="slidenum">
              <a:rPr lang="el-GR"/>
              <a:pPr>
                <a:defRPr/>
              </a:pPr>
              <a:t>‹#›</a:t>
            </a:fld>
            <a:endParaRPr lang="el-GR" dirty="0"/>
          </a:p>
        </p:txBody>
      </p:sp>
    </p:spTree>
    <p:extLst>
      <p:ext uri="{BB962C8B-B14F-4D97-AF65-F5344CB8AC3E}">
        <p14:creationId xmlns:p14="http://schemas.microsoft.com/office/powerpoint/2010/main" val="362790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574675" y="304800"/>
            <a:ext cx="8001000" cy="1216025"/>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566738" y="1752600"/>
            <a:ext cx="39243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3438" y="1752600"/>
            <a:ext cx="3924300" cy="2057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3438" y="3962400"/>
            <a:ext cx="3924300" cy="2057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ημερομηνίας 5"/>
          <p:cNvSpPr>
            <a:spLocks noGrp="1"/>
          </p:cNvSpPr>
          <p:nvPr>
            <p:ph type="dt" sz="half" idx="10"/>
          </p:nvPr>
        </p:nvSpPr>
        <p:spPr>
          <a:xfrm>
            <a:off x="609600" y="6245225"/>
            <a:ext cx="1981200" cy="476250"/>
          </a:xfrm>
        </p:spPr>
        <p:txBody>
          <a:bodyPr/>
          <a:lstStyle>
            <a:lvl1pPr>
              <a:defRPr/>
            </a:lvl1pPr>
          </a:lstStyle>
          <a:p>
            <a:pPr>
              <a:defRPr/>
            </a:pPr>
            <a:endParaRPr lang="el-GR" dirty="0"/>
          </a:p>
        </p:txBody>
      </p:sp>
      <p:sp>
        <p:nvSpPr>
          <p:cNvPr id="7" name="Θέση υποσέλιδου 6"/>
          <p:cNvSpPr>
            <a:spLocks noGrp="1"/>
          </p:cNvSpPr>
          <p:nvPr>
            <p:ph type="ftr" sz="quarter" idx="11"/>
          </p:nvPr>
        </p:nvSpPr>
        <p:spPr>
          <a:xfrm>
            <a:off x="3124200" y="6245225"/>
            <a:ext cx="2895600" cy="476250"/>
          </a:xfrm>
        </p:spPr>
        <p:txBody>
          <a:bodyPr/>
          <a:lstStyle>
            <a:lvl1pPr>
              <a:defRPr/>
            </a:lvl1pPr>
          </a:lstStyle>
          <a:p>
            <a:pPr>
              <a:defRPr/>
            </a:pPr>
            <a:endParaRPr lang="el-GR" dirty="0"/>
          </a:p>
        </p:txBody>
      </p:sp>
      <p:sp>
        <p:nvSpPr>
          <p:cNvPr id="8" name="Θέση αριθμού διαφάνειας 7"/>
          <p:cNvSpPr>
            <a:spLocks noGrp="1"/>
          </p:cNvSpPr>
          <p:nvPr>
            <p:ph type="sldNum" sz="quarter" idx="12"/>
          </p:nvPr>
        </p:nvSpPr>
        <p:spPr>
          <a:xfrm>
            <a:off x="6553200" y="6245225"/>
            <a:ext cx="1981200" cy="476250"/>
          </a:xfrm>
        </p:spPr>
        <p:txBody>
          <a:bodyPr/>
          <a:lstStyle>
            <a:lvl1pPr>
              <a:defRPr/>
            </a:lvl1pPr>
          </a:lstStyle>
          <a:p>
            <a:pPr>
              <a:defRPr/>
            </a:pPr>
            <a:fld id="{83E6A451-388A-4D00-9291-24CDE94BFB58}" type="slidenum">
              <a:rPr lang="el-GR"/>
              <a:pPr>
                <a:defRPr/>
              </a:pPr>
              <a:t>‹#›</a:t>
            </a:fld>
            <a:endParaRPr lang="el-GR" dirty="0"/>
          </a:p>
        </p:txBody>
      </p:sp>
    </p:spTree>
    <p:extLst>
      <p:ext uri="{BB962C8B-B14F-4D97-AF65-F5344CB8AC3E}">
        <p14:creationId xmlns:p14="http://schemas.microsoft.com/office/powerpoint/2010/main" val="1824842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574675" y="304800"/>
            <a:ext cx="8001000" cy="1216025"/>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566738" y="1752600"/>
            <a:ext cx="39243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3438" y="1752600"/>
            <a:ext cx="3924300" cy="2057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3438" y="3962400"/>
            <a:ext cx="3924300" cy="2057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ημερομηνίας 5"/>
          <p:cNvSpPr>
            <a:spLocks noGrp="1"/>
          </p:cNvSpPr>
          <p:nvPr>
            <p:ph type="dt" sz="half" idx="10"/>
          </p:nvPr>
        </p:nvSpPr>
        <p:spPr>
          <a:xfrm>
            <a:off x="609600" y="6245225"/>
            <a:ext cx="1981200" cy="476250"/>
          </a:xfrm>
        </p:spPr>
        <p:txBody>
          <a:bodyPr/>
          <a:lstStyle>
            <a:lvl1pPr>
              <a:defRPr/>
            </a:lvl1pPr>
          </a:lstStyle>
          <a:p>
            <a:pPr>
              <a:defRPr/>
            </a:pPr>
            <a:endParaRPr lang="el-GR" dirty="0"/>
          </a:p>
        </p:txBody>
      </p:sp>
      <p:sp>
        <p:nvSpPr>
          <p:cNvPr id="7" name="Θέση υποσέλιδου 6"/>
          <p:cNvSpPr>
            <a:spLocks noGrp="1"/>
          </p:cNvSpPr>
          <p:nvPr>
            <p:ph type="ftr" sz="quarter" idx="11"/>
          </p:nvPr>
        </p:nvSpPr>
        <p:spPr>
          <a:xfrm>
            <a:off x="3124200" y="6245225"/>
            <a:ext cx="2895600" cy="476250"/>
          </a:xfrm>
        </p:spPr>
        <p:txBody>
          <a:bodyPr/>
          <a:lstStyle>
            <a:lvl1pPr>
              <a:defRPr/>
            </a:lvl1pPr>
          </a:lstStyle>
          <a:p>
            <a:pPr>
              <a:defRPr/>
            </a:pPr>
            <a:endParaRPr lang="el-GR" dirty="0"/>
          </a:p>
        </p:txBody>
      </p:sp>
      <p:sp>
        <p:nvSpPr>
          <p:cNvPr id="8" name="Θέση αριθμού διαφάνειας 7"/>
          <p:cNvSpPr>
            <a:spLocks noGrp="1"/>
          </p:cNvSpPr>
          <p:nvPr>
            <p:ph type="sldNum" sz="quarter" idx="12"/>
          </p:nvPr>
        </p:nvSpPr>
        <p:spPr>
          <a:xfrm>
            <a:off x="6553200" y="6245225"/>
            <a:ext cx="1981200" cy="476250"/>
          </a:xfrm>
        </p:spPr>
        <p:txBody>
          <a:bodyPr/>
          <a:lstStyle>
            <a:lvl1pPr>
              <a:defRPr/>
            </a:lvl1pPr>
          </a:lstStyle>
          <a:p>
            <a:pPr>
              <a:defRPr/>
            </a:pPr>
            <a:fld id="{6F178199-7774-4765-A020-309F50997CDC}" type="slidenum">
              <a:rPr lang="el-GR"/>
              <a:pPr>
                <a:defRPr/>
              </a:pPr>
              <a:t>‹#›</a:t>
            </a:fld>
            <a:endParaRPr lang="el-GR" dirty="0"/>
          </a:p>
        </p:txBody>
      </p:sp>
    </p:spTree>
    <p:extLst>
      <p:ext uri="{BB962C8B-B14F-4D97-AF65-F5344CB8AC3E}">
        <p14:creationId xmlns:p14="http://schemas.microsoft.com/office/powerpoint/2010/main" val="16065809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543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58476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185884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61725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67586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1FB66D45-0563-48A2-9CC8-A36766608E76}" type="slidenum">
              <a:rPr lang="el-GR"/>
              <a:pPr>
                <a:defRPr/>
              </a:pPr>
              <a:t>‹#›</a:t>
            </a:fld>
            <a:endParaRPr lang="el-GR" dirty="0"/>
          </a:p>
        </p:txBody>
      </p:sp>
    </p:spTree>
    <p:extLst>
      <p:ext uri="{BB962C8B-B14F-4D97-AF65-F5344CB8AC3E}">
        <p14:creationId xmlns:p14="http://schemas.microsoft.com/office/powerpoint/2010/main" val="42480207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67160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44098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355861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14313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8555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65999023-F99F-44B5-978F-B8294598C441}" type="slidenum">
              <a:rPr lang="el-GR"/>
              <a:pPr>
                <a:defRPr/>
              </a:pPr>
              <a:t>‹#›</a:t>
            </a:fld>
            <a:endParaRPr lang="el-GR" dirty="0"/>
          </a:p>
        </p:txBody>
      </p:sp>
    </p:spTree>
    <p:extLst>
      <p:ext uri="{BB962C8B-B14F-4D97-AF65-F5344CB8AC3E}">
        <p14:creationId xmlns:p14="http://schemas.microsoft.com/office/powerpoint/2010/main" val="270279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7276AE71-03D2-4201-B958-69D893AD57EE}" type="slidenum">
              <a:rPr lang="el-GR"/>
              <a:pPr>
                <a:defRPr/>
              </a:pPr>
              <a:t>‹#›</a:t>
            </a:fld>
            <a:endParaRPr lang="el-GR" dirty="0"/>
          </a:p>
        </p:txBody>
      </p:sp>
    </p:spTree>
    <p:extLst>
      <p:ext uri="{BB962C8B-B14F-4D97-AF65-F5344CB8AC3E}">
        <p14:creationId xmlns:p14="http://schemas.microsoft.com/office/powerpoint/2010/main" val="353857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AE82CF20-9C78-4E28-91F0-AAB3CD3F6476}" type="slidenum">
              <a:rPr lang="el-GR"/>
              <a:pPr>
                <a:defRPr/>
              </a:pPr>
              <a:t>‹#›</a:t>
            </a:fld>
            <a:endParaRPr lang="el-GR" dirty="0"/>
          </a:p>
        </p:txBody>
      </p:sp>
    </p:spTree>
    <p:extLst>
      <p:ext uri="{BB962C8B-B14F-4D97-AF65-F5344CB8AC3E}">
        <p14:creationId xmlns:p14="http://schemas.microsoft.com/office/powerpoint/2010/main" val="350940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Date Placeholder 3"/>
          <p:cNvSpPr>
            <a:spLocks noGrp="1"/>
          </p:cNvSpPr>
          <p:nvPr>
            <p:ph type="dt" sz="half" idx="14"/>
          </p:nvPr>
        </p:nvSpPr>
        <p:spPr/>
        <p:txBody>
          <a:bodyPr/>
          <a:lstStyle>
            <a:lvl1pPr>
              <a:defRPr/>
            </a:lvl1pPr>
          </a:lstStyle>
          <a:p>
            <a:pPr>
              <a:defRPr/>
            </a:pPr>
            <a:endParaRPr lang="el-GR" dirty="0"/>
          </a:p>
        </p:txBody>
      </p:sp>
      <p:sp>
        <p:nvSpPr>
          <p:cNvPr id="7" name="Footer Placeholder 4"/>
          <p:cNvSpPr>
            <a:spLocks noGrp="1"/>
          </p:cNvSpPr>
          <p:nvPr>
            <p:ph type="ftr" sz="quarter" idx="15"/>
          </p:nvPr>
        </p:nvSpPr>
        <p:spPr/>
        <p:txBody>
          <a:bodyPr/>
          <a:lstStyle>
            <a:lvl1pPr>
              <a:defRPr/>
            </a:lvl1pPr>
          </a:lstStyle>
          <a:p>
            <a:pPr>
              <a:defRPr/>
            </a:pPr>
            <a:endParaRPr lang="el-GR" dirty="0"/>
          </a:p>
        </p:txBody>
      </p:sp>
      <p:sp>
        <p:nvSpPr>
          <p:cNvPr id="9" name="Slide Number Placeholder 5"/>
          <p:cNvSpPr>
            <a:spLocks noGrp="1"/>
          </p:cNvSpPr>
          <p:nvPr>
            <p:ph type="sldNum" sz="quarter" idx="16"/>
          </p:nvPr>
        </p:nvSpPr>
        <p:spPr/>
        <p:txBody>
          <a:bodyPr/>
          <a:lstStyle>
            <a:lvl1pPr>
              <a:defRPr/>
            </a:lvl1pPr>
          </a:lstStyle>
          <a:p>
            <a:pPr>
              <a:defRPr/>
            </a:pPr>
            <a:fld id="{069DDA24-4CB2-4896-86E3-D15B2DD4E424}" type="slidenum">
              <a:rPr lang="el-GR"/>
              <a:pPr>
                <a:defRPr/>
              </a:pPr>
              <a:t>‹#›</a:t>
            </a:fld>
            <a:endParaRPr lang="el-GR" dirty="0"/>
          </a:p>
        </p:txBody>
      </p:sp>
    </p:spTree>
    <p:extLst>
      <p:ext uri="{BB962C8B-B14F-4D97-AF65-F5344CB8AC3E}">
        <p14:creationId xmlns:p14="http://schemas.microsoft.com/office/powerpoint/2010/main" val="237031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p>
        </p:txBody>
      </p:sp>
      <p:sp>
        <p:nvSpPr>
          <p:cNvPr id="8" name="Footer Placeholder 4"/>
          <p:cNvSpPr>
            <a:spLocks noGrp="1"/>
          </p:cNvSpPr>
          <p:nvPr>
            <p:ph type="ftr" sz="quarter" idx="11"/>
          </p:nvPr>
        </p:nvSpPr>
        <p:spPr/>
        <p:txBody>
          <a:bodyPr/>
          <a:lstStyle>
            <a:lvl1pPr>
              <a:defRPr/>
            </a:lvl1pPr>
          </a:lstStyle>
          <a:p>
            <a:pPr>
              <a:defRPr/>
            </a:pPr>
            <a:endParaRPr lang="el-GR" dirty="0"/>
          </a:p>
        </p:txBody>
      </p:sp>
      <p:sp>
        <p:nvSpPr>
          <p:cNvPr id="9" name="Slide Number Placeholder 5"/>
          <p:cNvSpPr>
            <a:spLocks noGrp="1"/>
          </p:cNvSpPr>
          <p:nvPr>
            <p:ph type="sldNum" sz="quarter" idx="12"/>
          </p:nvPr>
        </p:nvSpPr>
        <p:spPr/>
        <p:txBody>
          <a:bodyPr/>
          <a:lstStyle>
            <a:lvl1pPr>
              <a:defRPr/>
            </a:lvl1pPr>
          </a:lstStyle>
          <a:p>
            <a:pPr>
              <a:defRPr/>
            </a:pPr>
            <a:fld id="{7BBBB722-57C9-4E84-AC19-92D349F172F7}" type="slidenum">
              <a:rPr lang="el-GR"/>
              <a:pPr>
                <a:defRPr/>
              </a:pPr>
              <a:t>‹#›</a:t>
            </a:fld>
            <a:endParaRPr lang="el-GR" dirty="0"/>
          </a:p>
        </p:txBody>
      </p:sp>
    </p:spTree>
    <p:extLst>
      <p:ext uri="{BB962C8B-B14F-4D97-AF65-F5344CB8AC3E}">
        <p14:creationId xmlns:p14="http://schemas.microsoft.com/office/powerpoint/2010/main" val="203149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p>
        </p:txBody>
      </p:sp>
      <p:sp>
        <p:nvSpPr>
          <p:cNvPr id="4" name="Footer Placeholder 4"/>
          <p:cNvSpPr>
            <a:spLocks noGrp="1"/>
          </p:cNvSpPr>
          <p:nvPr>
            <p:ph type="ftr" sz="quarter" idx="11"/>
          </p:nvPr>
        </p:nvSpPr>
        <p:spPr/>
        <p:txBody>
          <a:bodyPr/>
          <a:lstStyle>
            <a:lvl1pPr>
              <a:defRPr/>
            </a:lvl1pPr>
          </a:lstStyle>
          <a:p>
            <a:pPr>
              <a:defRPr/>
            </a:pPr>
            <a:endParaRPr lang="el-GR" dirty="0"/>
          </a:p>
        </p:txBody>
      </p:sp>
      <p:sp>
        <p:nvSpPr>
          <p:cNvPr id="5" name="Slide Number Placeholder 5"/>
          <p:cNvSpPr>
            <a:spLocks noGrp="1"/>
          </p:cNvSpPr>
          <p:nvPr>
            <p:ph type="sldNum" sz="quarter" idx="12"/>
          </p:nvPr>
        </p:nvSpPr>
        <p:spPr/>
        <p:txBody>
          <a:bodyPr/>
          <a:lstStyle>
            <a:lvl1pPr>
              <a:defRPr/>
            </a:lvl1pPr>
          </a:lstStyle>
          <a:p>
            <a:pPr>
              <a:defRPr/>
            </a:pPr>
            <a:fld id="{B97CBB64-0BD0-4822-99B2-98AD0C5F0A82}" type="slidenum">
              <a:rPr lang="el-GR"/>
              <a:pPr>
                <a:defRPr/>
              </a:pPr>
              <a:t>‹#›</a:t>
            </a:fld>
            <a:endParaRPr lang="el-GR" dirty="0"/>
          </a:p>
        </p:txBody>
      </p:sp>
    </p:spTree>
    <p:extLst>
      <p:ext uri="{BB962C8B-B14F-4D97-AF65-F5344CB8AC3E}">
        <p14:creationId xmlns:p14="http://schemas.microsoft.com/office/powerpoint/2010/main" val="319451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9C33724A-47E4-4D30-9B21-9D15DDDD836F}" type="slidenum">
              <a:rPr lang="el-GR"/>
              <a:pPr>
                <a:defRPr/>
              </a:pPr>
              <a:t>‹#›</a:t>
            </a:fld>
            <a:endParaRPr lang="el-GR" dirty="0"/>
          </a:p>
        </p:txBody>
      </p:sp>
    </p:spTree>
    <p:extLst>
      <p:ext uri="{BB962C8B-B14F-4D97-AF65-F5344CB8AC3E}">
        <p14:creationId xmlns:p14="http://schemas.microsoft.com/office/powerpoint/2010/main" val="398368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charset="0"/>
                <a:cs typeface="+mn-cs"/>
              </a:defRPr>
            </a:lvl1pPr>
          </a:lstStyle>
          <a:p>
            <a:pPr>
              <a:defRPr/>
            </a:pPr>
            <a:fld id="{85C0892B-E7C6-49A4-90A7-74F189C50D1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mn-cs"/>
              </a:rPr>
              <a:pPr>
                <a:defRPr/>
              </a:pPr>
              <a:t>‹#›</a:t>
            </a:fld>
            <a:endParaRPr lang="el-GR" dirty="0">
              <a:solidFill>
                <a:prstClr val="black"/>
              </a:solidFill>
              <a:cs typeface="+mn-cs"/>
            </a:endParaRPr>
          </a:p>
        </p:txBody>
      </p:sp>
    </p:spTree>
    <p:extLst>
      <p:ext uri="{BB962C8B-B14F-4D97-AF65-F5344CB8AC3E}">
        <p14:creationId xmlns:p14="http://schemas.microsoft.com/office/powerpoint/2010/main" val="288955106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WillowW" TargetMode="External"/><Relationship Id="rId4" Type="http://schemas.openxmlformats.org/officeDocument/2006/relationships/hyperlink" Target="http://commons.wikimedia.org/wiki/File:Visible_EM_modes.p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Circular.Polarization.Circularly.Polarized.Light_Circular.Polarizer_Creating.Left.Handed.Helix.View-el.sv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commons.wikimedia.org/wiki/User:Ggi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en.wikipedia.org/wiki/File:Beer_lambert1.png"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3.0/deed.en" TargetMode="External"/><Relationship Id="rId13" Type="http://schemas.openxmlformats.org/officeDocument/2006/relationships/hyperlink" Target="http://en.wikipedia.org/wiki/User:Theresa_knott" TargetMode="External"/><Relationship Id="rId3" Type="http://schemas.openxmlformats.org/officeDocument/2006/relationships/image" Target="../media/image17.jpeg"/><Relationship Id="rId7" Type="http://schemas.openxmlformats.org/officeDocument/2006/relationships/hyperlink" Target="https://commons.wikimedia.org/wiki/User:Kdkeller" TargetMode="External"/><Relationship Id="rId12"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ommons.wikimedia.org/wiki/File:Light_matter_reflection.svg" TargetMode="External"/><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http://commons.wikimedia.org/wiki/User:Arbeck" TargetMode="External"/><Relationship Id="rId4" Type="http://schemas.openxmlformats.org/officeDocument/2006/relationships/hyperlink" Target="http://en.wikipedia.org/wiki/File:Diffuse_reflection.PNG" TargetMode="External"/><Relationship Id="rId9" Type="http://schemas.openxmlformats.org/officeDocument/2006/relationships/hyperlink" Target="http://commons.wikimedia.org/wiki/File:Specular_And_Diffuse_Reflection.svg" TargetMode="External"/><Relationship Id="rId14" Type="http://schemas.openxmlformats.org/officeDocument/2006/relationships/hyperlink" Target="http://creativecommons.org/licenses/by-sa/3.0/deed.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Clouds_reflection_in_water.jpg"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yoron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en.m.wikipedia.org/wiki/File:Onde_electromagnetique.sv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File:Diffuse_reflection.PNG" TargetMode="External"/><Relationship Id="rId3" Type="http://schemas.openxmlformats.org/officeDocument/2006/relationships/image" Target="../media/image22.png"/><Relationship Id="rId7" Type="http://schemas.openxmlformats.org/officeDocument/2006/relationships/image" Target="../media/image23.png"/><Relationship Id="rId12"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11" Type="http://schemas.openxmlformats.org/officeDocument/2006/relationships/image" Target="../media/image24.png"/><Relationship Id="rId5" Type="http://schemas.openxmlformats.org/officeDocument/2006/relationships/hyperlink" Target="http://tr.wikipedia.org/w/index.php?title=Kullan%C4%B1c%C4%B1:GianniG46&amp;action=edit&amp;redlink=1" TargetMode="External"/><Relationship Id="rId10" Type="http://schemas.openxmlformats.org/officeDocument/2006/relationships/hyperlink" Target="http://doi.acm.org/10.1145/127719.122738" TargetMode="External"/><Relationship Id="rId4" Type="http://schemas.openxmlformats.org/officeDocument/2006/relationships/hyperlink" Target="http://tr.wikipedia.org/wiki/Dosya:Diffuse_reflection.gif" TargetMode="External"/><Relationship Id="rId9" Type="http://schemas.openxmlformats.org/officeDocument/2006/relationships/hyperlink" Target="http://en.wikipedia.org/wiki/User:Theresa_knot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docid=FRCKQKSAuw2B3M&amp;tbnid=Dlw8iH5vSbAECM:&amp;ved=0CAUQjRw&amp;url=http://www.google.gr/url?sa=i&amp;rct=j&amp;q=&amp;esrc=s&amp;source=images&amp;cd=&amp;docid=FRCKQKSAuw2B3M&amp;tbnid=Dlw8iH5vSbAECM:&amp;ved=0CAUQjRw&amp;url=http://ceramicartsdaily.org/ceramic-glaze-recipes/glaze-chemistry-ceramic-glaze-recipes-2/what-makes-a-matte-glaze-matte-a-helpful-explanation-of-the-chemistry-behind-matte-glazes/&amp;ei=fYlZUpv7Js7Vsgb67YHIDQ&amp;bvm=bv.53899372,d.Yms&amp;psig=AFQjCNHbycQEXzufg1phSYk8kdHBrvxqGA&amp;ust=1381685950525049&amp;ei=5IlZUreFFsSVswavkoCoDw&amp;bvm=bv.53899372,d.Yms&amp;psig=AFQjCNHbycQEXzufg1phSYk8kdHBrvxqGA&amp;ust=138168595052504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ceramicartsdaily.org/" TargetMode="Externa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Image-Metal-reflectance.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Thierryyyyyyy&amp;action=edit&amp;redlink=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commons.wikimedia.org/w/index.php?title=User:Epzcaw&amp;action=edit&amp;redlink=1" TargetMode="External"/><Relationship Id="rId3" Type="http://schemas.openxmlformats.org/officeDocument/2006/relationships/image" Target="../media/image28.png"/><Relationship Id="rId7" Type="http://schemas.openxmlformats.org/officeDocument/2006/relationships/hyperlink" Target="http://commons.wikimedia.org/wiki/File:Reflection_and_refraction.svg"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s://commons.wikimedia.org/wiki/User:Gregors" TargetMode="External"/><Relationship Id="rId10" Type="http://schemas.openxmlformats.org/officeDocument/2006/relationships/image" Target="../media/image29.png"/><Relationship Id="rId4" Type="http://schemas.openxmlformats.org/officeDocument/2006/relationships/hyperlink" Target="https://commons.wikimedia.org/wiki/File:Pencil_in_a_bowl_of_water.svg" TargetMode="External"/><Relationship Id="rId9" Type="http://schemas.openxmlformats.org/officeDocument/2006/relationships/image" Target="../media/image290.png"/></Relationships>
</file>

<file path=ppt/slides/_rels/slide2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13" Type="http://schemas.openxmlformats.org/officeDocument/2006/relationships/hyperlink" Target="http://www.flickr.com/photos/45935274@N00/" TargetMode="External"/><Relationship Id="rId18" Type="http://schemas.openxmlformats.org/officeDocument/2006/relationships/hyperlink" Target="http://en.wikipedia.org/wiki/Optics#mediaviewer/File:Light_dispersion_of_a_mercury-vapor_lamp_with_a_flint_glass_prism_IPNr%C2%B00125.jpg" TargetMode="External"/><Relationship Id="rId3" Type="http://schemas.openxmlformats.org/officeDocument/2006/relationships/hyperlink" Target="http://en.wikipedia.org/wiki/File:Refraction-with-soda-straw.jpg" TargetMode="External"/><Relationship Id="rId21" Type="http://schemas.openxmlformats.org/officeDocument/2006/relationships/image" Target="../media/image32.jpeg"/><Relationship Id="rId7" Type="http://schemas.openxmlformats.org/officeDocument/2006/relationships/hyperlink" Target="http://commons.wikimedia.org/wiki/User:Mbz1" TargetMode="External"/><Relationship Id="rId12" Type="http://schemas.openxmlformats.org/officeDocument/2006/relationships/hyperlink" Target="http://www.flickr.com/photos/martinlabar/8203037854/" TargetMode="External"/><Relationship Id="rId17" Type="http://schemas.openxmlformats.org/officeDocument/2006/relationships/hyperlink" Target="http://creativecommons.org/licenses/by-nc-sa/2.0/deed.en" TargetMode="External"/><Relationship Id="rId2" Type="http://schemas.openxmlformats.org/officeDocument/2006/relationships/notesSlide" Target="../notesSlides/notesSlide19.xml"/><Relationship Id="rId16" Type="http://schemas.openxmlformats.org/officeDocument/2006/relationships/hyperlink" Target="http://www.flickr.com/photos/stevewall/" TargetMode="External"/><Relationship Id="rId20" Type="http://schemas.openxmlformats.org/officeDocument/2006/relationships/hyperlink" Target="http://creativecommons.org/licenses/by-sa/3.0/at/deed.en" TargetMode="External"/><Relationship Id="rId1" Type="http://schemas.openxmlformats.org/officeDocument/2006/relationships/slideLayout" Target="../slideLayouts/slideLayout2.xml"/><Relationship Id="rId6" Type="http://schemas.openxmlformats.org/officeDocument/2006/relationships/hyperlink" Target="http://commons.wikimedia.org/wiki/File:Refraction_of_GGB_in_rain_droplets_2.jpg" TargetMode="External"/><Relationship Id="rId11" Type="http://schemas.openxmlformats.org/officeDocument/2006/relationships/image" Target="../media/image31.jpeg"/><Relationship Id="rId5" Type="http://schemas.openxmlformats.org/officeDocument/2006/relationships/image" Target="../media/image30.jpeg"/><Relationship Id="rId15" Type="http://schemas.openxmlformats.org/officeDocument/2006/relationships/hyperlink" Target="http://www.flickr.com/photos/stevewall/2113419822/" TargetMode="External"/><Relationship Id="rId10" Type="http://schemas.openxmlformats.org/officeDocument/2006/relationships/hyperlink" Target="http://commons.wikimedia.org/wiki/User:Liftarn" TargetMode="External"/><Relationship Id="rId19" Type="http://schemas.openxmlformats.org/officeDocument/2006/relationships/hyperlink" Target="http://commons.wikimedia.org/wiki/User:D-Kuru" TargetMode="External"/><Relationship Id="rId4" Type="http://schemas.openxmlformats.org/officeDocument/2006/relationships/image" Target="../media/image29.jpeg"/><Relationship Id="rId9" Type="http://schemas.openxmlformats.org/officeDocument/2006/relationships/hyperlink" Target="http://commons.wikimedia.org/wiki/File:Refraction-with-soda-straw.jpg" TargetMode="External"/><Relationship Id="rId14" Type="http://schemas.openxmlformats.org/officeDocument/2006/relationships/hyperlink" Target="http://creativecommons.org/licenses/by-nc-nd/2.0/deed.en" TargetMode="External"/><Relationship Id="rId22" Type="http://schemas.openxmlformats.org/officeDocument/2006/relationships/image" Target="../media/image33.jpe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Krib&amp;action=edit&amp;redlink=1" TargetMode="External"/><Relationship Id="rId4" Type="http://schemas.openxmlformats.org/officeDocument/2006/relationships/hyperlink" Target="http://commons.wikimedia.org/wiki/File:Dispersion-curve.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10.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microsoft.com/office/2007/relationships/hdphoto" Target="../media/hdphoto7.wdp"/><Relationship Id="rId12" Type="http://schemas.openxmlformats.org/officeDocument/2006/relationships/hyperlink" Target="http://creativecommons.org/licenses/by-sa/3.0/deed.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hyperlink" Target="http://commons.wikimedia.org/wiki/User:Sharayanan" TargetMode="External"/><Relationship Id="rId5" Type="http://schemas.microsoft.com/office/2007/relationships/hdphoto" Target="../media/hdphoto6.wdp"/><Relationship Id="rId10" Type="http://schemas.openxmlformats.org/officeDocument/2006/relationships/hyperlink" Target="http://commons.wikimedia.org/wiki/File:Mie_scattering.svg" TargetMode="External"/><Relationship Id="rId4" Type="http://schemas.openxmlformats.org/officeDocument/2006/relationships/image" Target="../media/image39.png"/><Relationship Id="rId9" Type="http://schemas.microsoft.com/office/2007/relationships/hdphoto" Target="../media/hdphoto8.wdp"/></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38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creativecommons.org/licenses/by-nc-sa/2.0/deed.en" TargetMode="External"/><Relationship Id="rId5" Type="http://schemas.openxmlformats.org/officeDocument/2006/relationships/hyperlink" Target="http://www.flickr.com/photos/mitopencourseware/" TargetMode="External"/><Relationship Id="rId4" Type="http://schemas.openxmlformats.org/officeDocument/2006/relationships/hyperlink" Target="http://www.flickr.com/photos/mitopencourseware/4818835576/"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3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en.m.wikipedia.org/wiki/File:Onde_electromagnetique.sv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oi.acm.org/10.1145/127719.12273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Penubag" TargetMode="External"/><Relationship Id="rId4" Type="http://schemas.openxmlformats.org/officeDocument/2006/relationships/hyperlink" Target="http://commons.wikimedia.org/wiki/File:EM_Spectrum3-new.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EM_Spectrum_Properties_edit_frequency.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eoka" TargetMode="External"/><Relationship Id="rId4" Type="http://schemas.openxmlformats.org/officeDocument/2006/relationships/hyperlink" Target="http://commons.wikimedia.org/wiki/File:EM_spectrumrevised.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268760"/>
            <a:ext cx="7772400" cy="1440159"/>
          </a:xfrm>
        </p:spPr>
        <p:txBody>
          <a:bodyPr>
            <a:normAutofit/>
          </a:bodyPr>
          <a:lstStyle/>
          <a:p>
            <a:r>
              <a:rPr lang="el-GR" dirty="0" smtClean="0"/>
              <a:t>Φυσικοχημικές Μέθοδοι </a:t>
            </a:r>
            <a:br>
              <a:rPr lang="el-GR" dirty="0" smtClean="0"/>
            </a:br>
            <a:r>
              <a:rPr lang="el-GR" dirty="0" smtClean="0"/>
              <a:t>Διάγνωσης - Τεκμηρίωσης</a:t>
            </a:r>
            <a:endParaRPr lang="el-GR" dirty="0"/>
          </a:p>
        </p:txBody>
      </p:sp>
      <p:sp>
        <p:nvSpPr>
          <p:cNvPr id="3" name="Υπότιτλος 2"/>
          <p:cNvSpPr>
            <a:spLocks noGrp="1"/>
          </p:cNvSpPr>
          <p:nvPr>
            <p:ph type="subTitle" idx="1"/>
          </p:nvPr>
        </p:nvSpPr>
        <p:spPr>
          <a:xfrm>
            <a:off x="1466269" y="2708920"/>
            <a:ext cx="6400800" cy="2160240"/>
          </a:xfrm>
        </p:spPr>
        <p:txBody>
          <a:bodyPr>
            <a:noAutofit/>
          </a:bodyPr>
          <a:lstStyle/>
          <a:p>
            <a:r>
              <a:rPr lang="el-GR" sz="2800" b="1" dirty="0" smtClean="0"/>
              <a:t>Ενότητα </a:t>
            </a:r>
            <a:r>
              <a:rPr lang="en-US" sz="2800" b="1" dirty="0" smtClean="0"/>
              <a:t>2</a:t>
            </a:r>
            <a:r>
              <a:rPr lang="el-GR" sz="2800" dirty="0" smtClean="0"/>
              <a:t>:</a:t>
            </a:r>
            <a:r>
              <a:rPr lang="en-US" sz="2800" dirty="0" smtClean="0"/>
              <a:t> </a:t>
            </a:r>
            <a:r>
              <a:rPr lang="el-GR" altLang="el-GR" sz="2800" dirty="0"/>
              <a:t>Ηλεκτρομαγνητική Ακτινοβολία </a:t>
            </a:r>
            <a:r>
              <a:rPr lang="en-US" altLang="el-GR" sz="2800" dirty="0"/>
              <a:t/>
            </a:r>
            <a:br>
              <a:rPr lang="en-US" altLang="el-GR" sz="2800" dirty="0"/>
            </a:br>
            <a:r>
              <a:rPr lang="el-GR" altLang="el-GR" sz="2800" dirty="0"/>
              <a:t>και </a:t>
            </a:r>
            <a:r>
              <a:rPr lang="el-GR" altLang="el-GR" sz="2800" dirty="0" smtClean="0"/>
              <a:t>Ύλη</a:t>
            </a:r>
            <a:endParaRPr lang="en-US" altLang="el-GR" sz="2800" dirty="0" smtClean="0"/>
          </a:p>
          <a:p>
            <a:endParaRPr lang="en-US" sz="2400" dirty="0" smtClean="0"/>
          </a:p>
          <a:p>
            <a:pPr>
              <a:spcBef>
                <a:spcPts val="0"/>
              </a:spcBef>
            </a:pPr>
            <a:r>
              <a:rPr lang="el-GR" sz="2400" dirty="0"/>
              <a:t>Δρ. Αθηνά Αλεξοπούλου</a:t>
            </a:r>
          </a:p>
          <a:p>
            <a:r>
              <a:rPr lang="el-GR" sz="2400" dirty="0" smtClean="0"/>
              <a:t>Τμήμα</a:t>
            </a:r>
            <a:r>
              <a:rPr lang="en-US" sz="2400" dirty="0" smtClean="0"/>
              <a:t> </a:t>
            </a:r>
            <a:r>
              <a:rPr lang="el-GR" sz="2400" dirty="0" smtClean="0"/>
              <a:t>Συντήρησης Αρχαιοτήτων &amp; Έργων Τέχνης</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418287882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1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2913" y="0"/>
            <a:ext cx="8229600" cy="1187450"/>
          </a:xfrm>
        </p:spPr>
        <p:txBody>
          <a:bodyPr/>
          <a:lstStyle/>
          <a:p>
            <a:pPr eaLnBrk="1" hangingPunct="1"/>
            <a:r>
              <a:rPr lang="el-GR" altLang="el-GR" dirty="0" smtClean="0"/>
              <a:t>Τα κύματα των τριών βασικών χρωμάτων </a:t>
            </a:r>
          </a:p>
        </p:txBody>
      </p:sp>
      <p:sp>
        <p:nvSpPr>
          <p:cNvPr id="15363"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C4CC14-46F9-424D-8C3A-8DEA85FA96F4}" type="slidenum">
              <a:rPr lang="el-GR" altLang="el-GR" smtClean="0"/>
              <a:pPr eaLnBrk="1" hangingPunct="1"/>
              <a:t>9</a:t>
            </a:fld>
            <a:endParaRPr lang="el-GR" altLang="el-GR" dirty="0" smtClean="0"/>
          </a:p>
        </p:txBody>
      </p:sp>
      <p:pic>
        <p:nvPicPr>
          <p:cNvPr id="1536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9086" y="1312141"/>
            <a:ext cx="4765829" cy="5199086"/>
          </a:xfrm>
          <a:prstGeom prst="rect">
            <a:avLst/>
          </a:prstGeom>
          <a:noFill/>
          <a:ln>
            <a:noFill/>
          </a:ln>
        </p:spPr>
      </p:pic>
      <p:sp>
        <p:nvSpPr>
          <p:cNvPr id="7" name="Rectangle 6"/>
          <p:cNvSpPr/>
          <p:nvPr/>
        </p:nvSpPr>
        <p:spPr>
          <a:xfrm>
            <a:off x="2297509" y="6495760"/>
            <a:ext cx="4595019" cy="276999"/>
          </a:xfrm>
          <a:prstGeom prst="rect">
            <a:avLst/>
          </a:prstGeom>
        </p:spPr>
        <p:txBody>
          <a:bodyPr wrap="square">
            <a:spAutoFit/>
          </a:bodyPr>
          <a:lstStyle/>
          <a:p>
            <a:pP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Visible EM modes</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WillowW</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BY-SA 3.0</a:t>
            </a:r>
            <a:endParaRPr lang="en-US" sz="1200" dirty="0">
              <a:solidFill>
                <a:schemeClr val="tx1">
                  <a:lumMod val="65000"/>
                  <a:lumOff val="35000"/>
                </a:schemeClr>
              </a:solidFill>
              <a:latin typeface="+mn-lt"/>
              <a:cs typeface="+mn-cs"/>
            </a:endParaRPr>
          </a:p>
        </p:txBody>
      </p:sp>
      <p:sp>
        <p:nvSpPr>
          <p:cNvPr id="8" name="Rectangle 7"/>
          <p:cNvSpPr/>
          <p:nvPr/>
        </p:nvSpPr>
        <p:spPr>
          <a:xfrm>
            <a:off x="382588" y="1231900"/>
            <a:ext cx="8424862"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3469332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9738" y="9525"/>
            <a:ext cx="8229600" cy="909638"/>
          </a:xfrm>
        </p:spPr>
        <p:txBody>
          <a:bodyPr/>
          <a:lstStyle/>
          <a:p>
            <a:pPr eaLnBrk="1" hangingPunct="1"/>
            <a:r>
              <a:rPr lang="el-GR" altLang="el-GR" dirty="0" smtClean="0"/>
              <a:t>Πόλωση του φωτός</a:t>
            </a:r>
          </a:p>
        </p:txBody>
      </p:sp>
      <p:sp>
        <p:nvSpPr>
          <p:cNvPr id="16388"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BD9518-48CA-478B-BA76-88F4935F9E31}" type="slidenum">
              <a:rPr lang="el-GR" altLang="el-GR" smtClean="0"/>
              <a:pPr eaLnBrk="1" hangingPunct="1"/>
              <a:t>10</a:t>
            </a:fld>
            <a:endParaRPr lang="el-GR" altLang="el-GR" dirty="0" smtClean="0"/>
          </a:p>
        </p:txBody>
      </p:sp>
      <p:pic>
        <p:nvPicPr>
          <p:cNvPr id="1638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837148"/>
            <a:ext cx="7107063" cy="3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027003"/>
            <a:ext cx="2699792" cy="830997"/>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3"/>
              </a:rPr>
              <a:t>Circular.Polarization.Circularly.Polarized.Light Circular.Polarizer </a:t>
            </a:r>
            <a:r>
              <a:rPr lang="en-US" sz="1200" dirty="0" smtClean="0">
                <a:solidFill>
                  <a:schemeClr val="tx1">
                    <a:lumMod val="65000"/>
                    <a:lumOff val="35000"/>
                  </a:schemeClr>
                </a:solidFill>
                <a:latin typeface="+mn-lt"/>
                <a:cs typeface="+mn-cs"/>
                <a:hlinkClick r:id="rId3"/>
              </a:rPr>
              <a:t>Creating.</a:t>
            </a:r>
            <a:r>
              <a:rPr lang="el-GR" sz="1200" dirty="0" smtClean="0">
                <a:solidFill>
                  <a:schemeClr val="tx1">
                    <a:lumMod val="65000"/>
                    <a:lumOff val="35000"/>
                  </a:schemeClr>
                </a:solidFill>
                <a:latin typeface="+mn-lt"/>
                <a:cs typeface="+mn-cs"/>
                <a:hlinkClick r:id="rId3"/>
              </a:rPr>
              <a:t> </a:t>
            </a:r>
            <a:r>
              <a:rPr lang="en-US" sz="1200" dirty="0" smtClean="0">
                <a:solidFill>
                  <a:schemeClr val="tx1">
                    <a:lumMod val="65000"/>
                    <a:lumOff val="35000"/>
                  </a:schemeClr>
                </a:solidFill>
                <a:latin typeface="+mn-lt"/>
                <a:cs typeface="+mn-cs"/>
                <a:hlinkClick r:id="rId3"/>
              </a:rPr>
              <a:t>Left.Handed.Helix.View-el</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4"/>
              </a:rPr>
              <a:t>Ggia</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ως κοινό κτήμα</a:t>
            </a:r>
            <a:endParaRPr lang="en-US" sz="1200" dirty="0">
              <a:solidFill>
                <a:schemeClr val="tx1">
                  <a:lumMod val="65000"/>
                  <a:lumOff val="35000"/>
                </a:schemeClr>
              </a:solidFill>
              <a:latin typeface="+mn-lt"/>
              <a:cs typeface="+mn-cs"/>
            </a:endParaRPr>
          </a:p>
        </p:txBody>
      </p:sp>
      <p:sp>
        <p:nvSpPr>
          <p:cNvPr id="8" name="Rectangle 7"/>
          <p:cNvSpPr/>
          <p:nvPr/>
        </p:nvSpPr>
        <p:spPr>
          <a:xfrm>
            <a:off x="403225" y="836613"/>
            <a:ext cx="8424863"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2" name="Rectangle 1"/>
          <p:cNvSpPr/>
          <p:nvPr/>
        </p:nvSpPr>
        <p:spPr>
          <a:xfrm>
            <a:off x="5508104" y="3853374"/>
            <a:ext cx="3320308" cy="690638"/>
          </a:xfrm>
          <a:prstGeom prst="rect">
            <a:avLst/>
          </a:prstGeom>
        </p:spPr>
        <p:txBody>
          <a:bodyPr wrap="square">
            <a:spAutoFit/>
          </a:bodyPr>
          <a:lstStyle/>
          <a:p>
            <a:pPr eaLnBrk="1" fontAlgn="auto" hangingPunct="1">
              <a:lnSpc>
                <a:spcPct val="80000"/>
              </a:lnSpc>
              <a:spcAft>
                <a:spcPts val="0"/>
              </a:spcAft>
              <a:buFont typeface="Wingdings" pitchFamily="2" charset="2"/>
              <a:buNone/>
              <a:defRPr/>
            </a:pPr>
            <a:r>
              <a:rPr lang="el-GR" sz="2400" dirty="0">
                <a:latin typeface="+mn-lt"/>
              </a:rPr>
              <a:t>Η πόλωση δεν γίνεται αντιληπτή με το μάτι</a:t>
            </a:r>
          </a:p>
        </p:txBody>
      </p:sp>
      <p:graphicFrame>
        <p:nvGraphicFramePr>
          <p:cNvPr id="4" name="Table 3"/>
          <p:cNvGraphicFramePr>
            <a:graphicFrameLocks noGrp="1"/>
          </p:cNvGraphicFramePr>
          <p:nvPr>
            <p:extLst>
              <p:ext uri="{D42A27DB-BD31-4B8C-83A1-F6EECF244321}">
                <p14:modId xmlns:p14="http://schemas.microsoft.com/office/powerpoint/2010/main" val="826101335"/>
              </p:ext>
            </p:extLst>
          </p:nvPr>
        </p:nvGraphicFramePr>
        <p:xfrm>
          <a:off x="403225" y="934663"/>
          <a:ext cx="8424863" cy="2664966"/>
        </p:xfrm>
        <a:graphic>
          <a:graphicData uri="http://schemas.openxmlformats.org/drawingml/2006/table">
            <a:tbl>
              <a:tblPr firstRow="1" bandRow="1">
                <a:tableStyleId>{5DA37D80-6434-44D0-A028-1B22A696006F}</a:tableStyleId>
              </a:tblPr>
              <a:tblGrid>
                <a:gridCol w="2112145"/>
                <a:gridCol w="631271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b="0" dirty="0" smtClean="0"/>
                        <a:t>Μη πολωμένο φως: </a:t>
                      </a:r>
                      <a:endParaRPr lang="el-GR" sz="2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b="0" dirty="0" smtClean="0"/>
                        <a:t>Αποτελείται από ηλεκτρομαγνητικά κύματα των οποίων οι φορείς ηλεκτρικού πεδίου (Ε) ταλαντώνονται σε όλες τις δυνατές γωνίες ως προς τον άξονα διάδοσης του κύματος.</a:t>
                      </a:r>
                      <a:endParaRPr lang="el-GR" sz="22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dirty="0" smtClean="0"/>
                        <a:t>Πολωμένο φως: </a:t>
                      </a:r>
                      <a:endParaRPr lang="el-GR"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dirty="0" smtClean="0"/>
                        <a:t>Οι φορείς ηλεκτρικού πεδίου ταλαντώνονται σε επίπεδα παράλληλα μεταξύ τους.</a:t>
                      </a:r>
                      <a:endParaRPr lang="el-GR" sz="2200" dirty="0"/>
                    </a:p>
                  </a:txBody>
                  <a:tcPr/>
                </a:tc>
              </a:tr>
              <a:tr h="470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dirty="0" smtClean="0"/>
                        <a:t>Laser: </a:t>
                      </a:r>
                      <a:endParaRPr lang="el-GR"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dirty="0" smtClean="0"/>
                        <a:t>Μονοχρωματικό και πολωμένο φως</a:t>
                      </a:r>
                      <a:endParaRPr lang="el-GR" sz="2200" dirty="0"/>
                    </a:p>
                  </a:txBody>
                  <a:tcPr/>
                </a:tc>
              </a:tr>
            </a:tbl>
          </a:graphicData>
        </a:graphic>
      </p:graphicFrame>
      <p:pic>
        <p:nvPicPr>
          <p:cNvPr id="16393" name="Picture 9" descr="C:\Users\alex\Desktop\eye-bigge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6695" y="4058881"/>
            <a:ext cx="572001" cy="27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03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14290"/>
            <a:ext cx="9144000" cy="909638"/>
          </a:xfrm>
        </p:spPr>
        <p:txBody>
          <a:bodyPr/>
          <a:lstStyle/>
          <a:p>
            <a:pPr eaLnBrk="1" hangingPunct="1"/>
            <a:r>
              <a:rPr lang="el-GR" altLang="el-GR" dirty="0" smtClean="0"/>
              <a:t>Αλληλεπίδραση ΗΜΑ και ύλης</a:t>
            </a:r>
            <a:endParaRPr lang="el-GR" altLang="el-GR" b="0" dirty="0" smtClean="0"/>
          </a:p>
        </p:txBody>
      </p:sp>
      <p:sp>
        <p:nvSpPr>
          <p:cNvPr id="3" name="Θέση περιεχομένου 2"/>
          <p:cNvSpPr>
            <a:spLocks noGrp="1"/>
          </p:cNvSpPr>
          <p:nvPr>
            <p:ph idx="1"/>
          </p:nvPr>
        </p:nvSpPr>
        <p:spPr>
          <a:xfrm>
            <a:off x="389513" y="1588130"/>
            <a:ext cx="8186737" cy="3714750"/>
          </a:xfrm>
        </p:spPr>
        <p:txBody>
          <a:bodyPr rtlCol="0">
            <a:noAutofit/>
          </a:bodyPr>
          <a:lstStyle/>
          <a:p>
            <a:pPr marL="0" indent="0" eaLnBrk="1" fontAlgn="auto" hangingPunct="1">
              <a:spcAft>
                <a:spcPts val="0"/>
              </a:spcAft>
              <a:buFont typeface="Arial" pitchFamily="34" charset="0"/>
              <a:buNone/>
              <a:defRPr/>
            </a:pPr>
            <a:r>
              <a:rPr lang="el-GR" sz="4800" b="1" dirty="0" smtClean="0"/>
              <a:t>Α.</a:t>
            </a:r>
            <a:r>
              <a:rPr lang="el-GR" sz="2400" b="1" dirty="0" smtClean="0"/>
              <a:t> Πώς το φώς κινείται ή διαδίδεται στο διάστημα ή στα διαφανή υλικά ή σε ομογενή και ισότροπα μέσα:</a:t>
            </a:r>
          </a:p>
          <a:p>
            <a:pPr marL="0" indent="0" eaLnBrk="1" fontAlgn="auto" hangingPunct="1">
              <a:spcAft>
                <a:spcPts val="0"/>
              </a:spcAft>
              <a:buFont typeface="Arial" pitchFamily="34" charset="0"/>
              <a:buNone/>
              <a:defRPr/>
            </a:pPr>
            <a:endParaRPr lang="el-GR" sz="2400" b="1" dirty="0" smtClean="0"/>
          </a:p>
          <a:p>
            <a:pPr eaLnBrk="1" fontAlgn="auto" hangingPunct="1">
              <a:spcAft>
                <a:spcPts val="0"/>
              </a:spcAft>
              <a:buClr>
                <a:srgbClr val="820000"/>
              </a:buClr>
              <a:buFont typeface="Wingdings" panose="05000000000000000000" pitchFamily="2" charset="2"/>
              <a:buChar char="Ø"/>
              <a:defRPr/>
            </a:pPr>
            <a:r>
              <a:rPr lang="el-GR" sz="2400" dirty="0" smtClean="0"/>
              <a:t>Ποια πορεία ακολουθεί το φως κατά τη διάδοση του;</a:t>
            </a:r>
          </a:p>
          <a:p>
            <a:pPr eaLnBrk="1" fontAlgn="auto" hangingPunct="1">
              <a:spcAft>
                <a:spcPts val="0"/>
              </a:spcAft>
              <a:buClr>
                <a:srgbClr val="820000"/>
              </a:buClr>
              <a:buFont typeface="Wingdings" panose="05000000000000000000" pitchFamily="2" charset="2"/>
              <a:buChar char="Ø"/>
              <a:defRPr/>
            </a:pPr>
            <a:r>
              <a:rPr lang="el-GR" sz="2400" dirty="0" smtClean="0"/>
              <a:t>Που διαδίδεται το φώς;</a:t>
            </a:r>
          </a:p>
          <a:p>
            <a:pPr eaLnBrk="1" fontAlgn="auto" hangingPunct="1">
              <a:spcAft>
                <a:spcPts val="0"/>
              </a:spcAft>
              <a:buClr>
                <a:srgbClr val="820000"/>
              </a:buClr>
              <a:buFont typeface="Wingdings" panose="05000000000000000000" pitchFamily="2" charset="2"/>
              <a:buChar char="Ø"/>
              <a:defRPr/>
            </a:pPr>
            <a:r>
              <a:rPr lang="el-GR" sz="2400" dirty="0" smtClean="0"/>
              <a:t>Με ποια ταχύτητα διαδίδεται το φως;</a:t>
            </a:r>
          </a:p>
          <a:p>
            <a:pPr marL="0" indent="0" eaLnBrk="1" hangingPunct="1">
              <a:buNone/>
            </a:pPr>
            <a:endParaRPr lang="el-GR" altLang="el-GR" sz="2400" dirty="0" smtClean="0"/>
          </a:p>
          <a:p>
            <a:pPr marL="0" indent="0" eaLnBrk="1" hangingPunct="1">
              <a:buNone/>
            </a:pPr>
            <a:endParaRPr lang="el-GR" sz="2400" b="1" dirty="0" smtClean="0"/>
          </a:p>
          <a:p>
            <a:pPr eaLnBrk="1" fontAlgn="auto" hangingPunct="1">
              <a:spcAft>
                <a:spcPts val="0"/>
              </a:spcAft>
              <a:buClr>
                <a:srgbClr val="820000"/>
              </a:buClr>
              <a:buFont typeface="Wingdings" pitchFamily="2" charset="2"/>
              <a:buChar char="§"/>
              <a:defRPr/>
            </a:pPr>
            <a:endParaRPr lang="el-GR" sz="2400" dirty="0" smtClean="0"/>
          </a:p>
        </p:txBody>
      </p:sp>
      <p:sp>
        <p:nvSpPr>
          <p:cNvPr id="1843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948017-DFF6-4D0C-B515-B7D41E337718}" type="slidenum">
              <a:rPr lang="el-GR" altLang="el-GR" smtClean="0"/>
              <a:pPr eaLnBrk="1" hangingPunct="1"/>
              <a:t>11</a:t>
            </a:fld>
            <a:endParaRPr lang="el-GR" altLang="el-GR" dirty="0" smtClean="0"/>
          </a:p>
        </p:txBody>
      </p:sp>
      <p:sp>
        <p:nvSpPr>
          <p:cNvPr id="6" name="Rectangle 5"/>
          <p:cNvSpPr/>
          <p:nvPr/>
        </p:nvSpPr>
        <p:spPr>
          <a:xfrm>
            <a:off x="389513" y="1115349"/>
            <a:ext cx="8424862"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cxnSp>
        <p:nvCxnSpPr>
          <p:cNvPr id="4" name="Straight Connector 3"/>
          <p:cNvCxnSpPr/>
          <p:nvPr/>
        </p:nvCxnSpPr>
        <p:spPr>
          <a:xfrm>
            <a:off x="539552" y="2924944"/>
            <a:ext cx="6989538" cy="0"/>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8596" y="1357298"/>
            <a:ext cx="7655866" cy="461665"/>
          </a:xfrm>
          <a:prstGeom prst="rect">
            <a:avLst/>
          </a:prstGeom>
        </p:spPr>
        <p:txBody>
          <a:bodyPr wrap="square">
            <a:spAutoFit/>
          </a:bodyPr>
          <a:lstStyle/>
          <a:p>
            <a:pPr marL="0" indent="0" eaLnBrk="1" fontAlgn="auto" hangingPunct="1">
              <a:spcBef>
                <a:spcPts val="1200"/>
              </a:spcBef>
              <a:spcAft>
                <a:spcPts val="0"/>
              </a:spcAft>
              <a:buFont typeface="Arial" pitchFamily="34" charset="0"/>
              <a:buNone/>
              <a:defRPr/>
            </a:pPr>
            <a:r>
              <a:rPr lang="el-GR" sz="2400" dirty="0" smtClean="0">
                <a:latin typeface="+mn-lt"/>
              </a:rPr>
              <a:t> </a:t>
            </a:r>
            <a:endParaRPr lang="el-GR" sz="2400" dirty="0">
              <a:latin typeface="+mn-lt"/>
            </a:endParaRPr>
          </a:p>
        </p:txBody>
      </p:sp>
    </p:spTree>
    <p:extLst>
      <p:ext uri="{BB962C8B-B14F-4D97-AF65-F5344CB8AC3E}">
        <p14:creationId xmlns:p14="http://schemas.microsoft.com/office/powerpoint/2010/main" val="1954712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15888"/>
            <a:ext cx="8229600" cy="1152525"/>
          </a:xfrm>
        </p:spPr>
        <p:txBody>
          <a:bodyPr/>
          <a:lstStyle/>
          <a:p>
            <a:pPr eaLnBrk="1" hangingPunct="1"/>
            <a:r>
              <a:rPr lang="el-GR" altLang="el-GR" dirty="0" smtClean="0"/>
              <a:t>Συμπεριφορά της ΗΜΑ σε διαφανή υλικά </a:t>
            </a:r>
            <a:r>
              <a:rPr lang="en-US" altLang="el-GR" dirty="0" smtClean="0"/>
              <a:t>(1)</a:t>
            </a:r>
            <a:endParaRPr lang="el-GR" altLang="el-GR" dirty="0" smtClean="0"/>
          </a:p>
        </p:txBody>
      </p:sp>
      <p:sp>
        <p:nvSpPr>
          <p:cNvPr id="423939" name="Rectangle 3"/>
          <p:cNvSpPr>
            <a:spLocks noGrp="1" noChangeArrowheads="1"/>
          </p:cNvSpPr>
          <p:nvPr>
            <p:ph idx="1"/>
          </p:nvPr>
        </p:nvSpPr>
        <p:spPr>
          <a:xfrm>
            <a:off x="323528" y="1556223"/>
            <a:ext cx="8350250" cy="3301537"/>
          </a:xfrm>
        </p:spPr>
        <p:txBody>
          <a:bodyPr rtlCol="0">
            <a:normAutofit/>
          </a:bodyPr>
          <a:lstStyle/>
          <a:p>
            <a:pPr marL="0" indent="0" algn="just" eaLnBrk="1" fontAlgn="auto" hangingPunct="1">
              <a:spcAft>
                <a:spcPts val="0"/>
              </a:spcAft>
              <a:buClr>
                <a:srgbClr val="820000"/>
              </a:buClr>
              <a:buNone/>
              <a:defRPr/>
            </a:pPr>
            <a:r>
              <a:rPr lang="el-GR" sz="2400" dirty="0" smtClean="0"/>
              <a:t>Αν εξετάσουμε </a:t>
            </a:r>
            <a:r>
              <a:rPr lang="el-GR" sz="2400" b="1" dirty="0"/>
              <a:t>μακροσκοπικά </a:t>
            </a:r>
            <a:r>
              <a:rPr lang="el-GR" sz="2400" dirty="0"/>
              <a:t>τι συμβαίνει όταν το φως προσπίπτει σε </a:t>
            </a:r>
            <a:r>
              <a:rPr lang="el-GR" sz="2400" dirty="0" smtClean="0"/>
              <a:t>έναν όγκο διαφανούς υλικού σε στερεή ή υγρή κατάσταση,  </a:t>
            </a:r>
            <a:r>
              <a:rPr lang="el-GR" sz="2400" dirty="0"/>
              <a:t>τότε παρατηρούνται </a:t>
            </a:r>
            <a:r>
              <a:rPr lang="el-GR" sz="2400" b="1" dirty="0">
                <a:solidFill>
                  <a:srgbClr val="820000"/>
                </a:solidFill>
              </a:rPr>
              <a:t>τρία</a:t>
            </a:r>
            <a:r>
              <a:rPr lang="el-GR" sz="2400" dirty="0"/>
              <a:t> </a:t>
            </a:r>
            <a:r>
              <a:rPr lang="el-GR" sz="2400" dirty="0" smtClean="0"/>
              <a:t>φαινόμενα</a:t>
            </a:r>
            <a:r>
              <a:rPr lang="el-GR" sz="2400" dirty="0"/>
              <a:t>:  </a:t>
            </a:r>
            <a:endParaRPr lang="el-GR" sz="2400" dirty="0" smtClean="0"/>
          </a:p>
          <a:p>
            <a:pPr marL="0" indent="0" eaLnBrk="1" fontAlgn="auto" hangingPunct="1">
              <a:spcAft>
                <a:spcPts val="0"/>
              </a:spcAft>
              <a:buClr>
                <a:srgbClr val="820000"/>
              </a:buClr>
              <a:buNone/>
              <a:defRPr/>
            </a:pPr>
            <a:endParaRPr lang="el-GR" sz="2400" dirty="0"/>
          </a:p>
          <a:p>
            <a:pPr eaLnBrk="1" fontAlgn="auto" hangingPunct="1">
              <a:spcAft>
                <a:spcPts val="0"/>
              </a:spcAft>
              <a:buClr>
                <a:srgbClr val="820000"/>
              </a:buClr>
              <a:buFont typeface="Wingdings" panose="05000000000000000000" pitchFamily="2" charset="2"/>
              <a:buChar char="Ø"/>
              <a:defRPr/>
            </a:pPr>
            <a:r>
              <a:rPr lang="el-GR" sz="2400" dirty="0" smtClean="0"/>
              <a:t>Ανάκλαση</a:t>
            </a:r>
            <a:endParaRPr lang="el-GR" sz="2400" dirty="0"/>
          </a:p>
          <a:p>
            <a:pPr eaLnBrk="1" fontAlgn="auto" hangingPunct="1">
              <a:spcAft>
                <a:spcPts val="0"/>
              </a:spcAft>
              <a:buClr>
                <a:srgbClr val="820000"/>
              </a:buClr>
              <a:buFont typeface="Wingdings" panose="05000000000000000000" pitchFamily="2" charset="2"/>
              <a:buChar char="Ø"/>
              <a:defRPr/>
            </a:pPr>
            <a:r>
              <a:rPr lang="el-GR" sz="2400" dirty="0" smtClean="0"/>
              <a:t>Απορρόφηση</a:t>
            </a:r>
            <a:endParaRPr lang="el-GR" sz="2400" dirty="0"/>
          </a:p>
          <a:p>
            <a:pPr eaLnBrk="1" fontAlgn="auto" hangingPunct="1">
              <a:spcAft>
                <a:spcPts val="0"/>
              </a:spcAft>
              <a:buClr>
                <a:srgbClr val="820000"/>
              </a:buClr>
              <a:buFont typeface="Wingdings" panose="05000000000000000000" pitchFamily="2" charset="2"/>
              <a:buChar char="Ø"/>
              <a:defRPr/>
            </a:pPr>
            <a:r>
              <a:rPr lang="el-GR" sz="2400" dirty="0" smtClean="0"/>
              <a:t>Διάθλαση</a:t>
            </a:r>
            <a:endParaRPr lang="el-GR" sz="2400" dirty="0"/>
          </a:p>
          <a:p>
            <a:pPr eaLnBrk="1" fontAlgn="auto" hangingPunct="1">
              <a:lnSpc>
                <a:spcPct val="80000"/>
              </a:lnSpc>
              <a:spcAft>
                <a:spcPts val="0"/>
              </a:spcAft>
              <a:buClr>
                <a:srgbClr val="820000"/>
              </a:buClr>
              <a:buFont typeface="Wingdings" pitchFamily="2" charset="2"/>
              <a:buChar char="§"/>
              <a:defRPr/>
            </a:pPr>
            <a:endParaRPr lang="el-GR" sz="2400" dirty="0" smtClean="0"/>
          </a:p>
          <a:p>
            <a:pPr marL="0" indent="0" eaLnBrk="1" fontAlgn="auto" hangingPunct="1">
              <a:lnSpc>
                <a:spcPct val="80000"/>
              </a:lnSpc>
              <a:spcAft>
                <a:spcPts val="0"/>
              </a:spcAft>
              <a:buClr>
                <a:srgbClr val="820000"/>
              </a:buClr>
              <a:buNone/>
              <a:defRPr/>
            </a:pPr>
            <a:endParaRPr lang="el-GR" sz="2400" dirty="0" smtClean="0"/>
          </a:p>
          <a:p>
            <a:pPr marL="0" indent="0" eaLnBrk="1" fontAlgn="auto" hangingPunct="1">
              <a:lnSpc>
                <a:spcPct val="80000"/>
              </a:lnSpc>
              <a:spcAft>
                <a:spcPts val="0"/>
              </a:spcAft>
              <a:buClr>
                <a:srgbClr val="820000"/>
              </a:buClr>
              <a:buNone/>
              <a:defRPr/>
            </a:pPr>
            <a:endParaRPr lang="el-GR" sz="2400" dirty="0"/>
          </a:p>
        </p:txBody>
      </p:sp>
      <p:sp>
        <p:nvSpPr>
          <p:cNvPr id="1741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17C35B1-4868-41FB-B9A7-AB908A7BAFCE}" type="slidenum">
              <a:rPr lang="el-GR" altLang="el-GR" smtClean="0"/>
              <a:pPr eaLnBrk="1" hangingPunct="1"/>
              <a:t>12</a:t>
            </a:fld>
            <a:endParaRPr lang="el-GR" altLang="el-GR" dirty="0" smtClean="0"/>
          </a:p>
        </p:txBody>
      </p:sp>
      <p:sp>
        <p:nvSpPr>
          <p:cNvPr id="6" name="Rectangle 5"/>
          <p:cNvSpPr/>
          <p:nvPr/>
        </p:nvSpPr>
        <p:spPr>
          <a:xfrm>
            <a:off x="382588" y="1303338"/>
            <a:ext cx="8424862"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2050" name="Picture 2" descr="C:\Users\alex\Desktop\σάρωση0010.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00458" y="2983979"/>
            <a:ext cx="6211528" cy="3181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9792" y="6133222"/>
            <a:ext cx="5805872" cy="738664"/>
          </a:xfrm>
          <a:prstGeom prst="rect">
            <a:avLst/>
          </a:prstGeom>
          <a:noFill/>
        </p:spPr>
        <p:txBody>
          <a:bodyPr wrap="square" rtlCol="0">
            <a:spAutoFit/>
          </a:bodyPr>
          <a:lstStyle/>
          <a:p>
            <a:pPr algn="ctr"/>
            <a:r>
              <a:rPr lang="el-GR" sz="1400" dirty="0" smtClean="0">
                <a:solidFill>
                  <a:schemeClr val="tx1">
                    <a:lumMod val="75000"/>
                    <a:lumOff val="25000"/>
                  </a:schemeClr>
                </a:solidFill>
                <a:latin typeface="+mn-lt"/>
              </a:rPr>
              <a:t>Σχήμα </a:t>
            </a:r>
            <a:r>
              <a:rPr lang="en-US" sz="1400" dirty="0" smtClean="0">
                <a:solidFill>
                  <a:schemeClr val="tx1">
                    <a:lumMod val="75000"/>
                    <a:lumOff val="25000"/>
                  </a:schemeClr>
                </a:solidFill>
                <a:latin typeface="+mn-lt"/>
              </a:rPr>
              <a:t>IV. 1 </a:t>
            </a:r>
            <a:r>
              <a:rPr lang="el-GR" sz="1400" dirty="0" smtClean="0">
                <a:solidFill>
                  <a:schemeClr val="tx1">
                    <a:lumMod val="75000"/>
                    <a:lumOff val="25000"/>
                  </a:schemeClr>
                </a:solidFill>
                <a:latin typeface="+mn-lt"/>
              </a:rPr>
              <a:t>Η πορεία της ηλεκτρομαγνητικής ακτινοβολίας μέσα σε ένα ομογενές και ισότροπο στρώμα, Αλεξοπούλου-Αγοράνου, Χρυσουλάκης, </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Θετικές Επιστήμες και Έργα Τέχνης</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Εκδόσεις Γκόνη, Αθήνα 1993</a:t>
            </a:r>
            <a:endParaRPr lang="el-GR" sz="1400" dirty="0">
              <a:solidFill>
                <a:schemeClr val="tx1">
                  <a:lumMod val="75000"/>
                  <a:lumOff val="25000"/>
                </a:schemeClr>
              </a:solidFill>
              <a:latin typeface="+mn-lt"/>
            </a:endParaRPr>
          </a:p>
        </p:txBody>
      </p:sp>
    </p:spTree>
    <p:extLst>
      <p:ext uri="{BB962C8B-B14F-4D97-AF65-F5344CB8AC3E}">
        <p14:creationId xmlns:p14="http://schemas.microsoft.com/office/powerpoint/2010/main" val="2390883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15888"/>
            <a:ext cx="8229600" cy="1152525"/>
          </a:xfrm>
        </p:spPr>
        <p:txBody>
          <a:bodyPr/>
          <a:lstStyle/>
          <a:p>
            <a:pPr eaLnBrk="1" hangingPunct="1"/>
            <a:r>
              <a:rPr lang="el-GR" altLang="el-GR" dirty="0" smtClean="0"/>
              <a:t>Συμπεριφορά της ΗΜΑ σε διαφανή </a:t>
            </a:r>
            <a:r>
              <a:rPr lang="el-GR" altLang="el-GR" dirty="0" smtClean="0"/>
              <a:t>υλικά</a:t>
            </a:r>
            <a:r>
              <a:rPr lang="en-US" altLang="el-GR" dirty="0" smtClean="0"/>
              <a:t> (2)</a:t>
            </a:r>
            <a:endParaRPr lang="el-GR" altLang="el-GR" dirty="0" smtClean="0"/>
          </a:p>
        </p:txBody>
      </p:sp>
      <p:sp>
        <p:nvSpPr>
          <p:cNvPr id="423939" name="Rectangle 3"/>
          <p:cNvSpPr>
            <a:spLocks noGrp="1" noChangeArrowheads="1"/>
          </p:cNvSpPr>
          <p:nvPr>
            <p:ph idx="1"/>
          </p:nvPr>
        </p:nvSpPr>
        <p:spPr>
          <a:xfrm>
            <a:off x="457200" y="1484785"/>
            <a:ext cx="8350250" cy="2016223"/>
          </a:xfrm>
        </p:spPr>
        <p:txBody>
          <a:bodyPr rtlCol="0">
            <a:normAutofit/>
          </a:bodyPr>
          <a:lstStyle/>
          <a:p>
            <a:pPr eaLnBrk="1" fontAlgn="auto" hangingPunct="1">
              <a:lnSpc>
                <a:spcPct val="80000"/>
              </a:lnSpc>
              <a:spcAft>
                <a:spcPts val="0"/>
              </a:spcAft>
              <a:buClr>
                <a:srgbClr val="820000"/>
              </a:buClr>
              <a:buFont typeface="Wingdings" pitchFamily="2" charset="2"/>
              <a:buChar char="§"/>
              <a:defRPr/>
            </a:pPr>
            <a:endParaRPr lang="el-GR" sz="2400" dirty="0" smtClean="0"/>
          </a:p>
          <a:p>
            <a:pPr marL="0" indent="0" eaLnBrk="1" fontAlgn="auto" hangingPunct="1">
              <a:lnSpc>
                <a:spcPct val="80000"/>
              </a:lnSpc>
              <a:spcAft>
                <a:spcPts val="0"/>
              </a:spcAft>
              <a:buClr>
                <a:srgbClr val="820000"/>
              </a:buClr>
              <a:buNone/>
              <a:defRPr/>
            </a:pPr>
            <a:endParaRPr lang="el-GR" sz="2400" dirty="0" smtClean="0"/>
          </a:p>
          <a:p>
            <a:pPr marL="0" indent="0" eaLnBrk="1" fontAlgn="auto" hangingPunct="1">
              <a:lnSpc>
                <a:spcPct val="80000"/>
              </a:lnSpc>
              <a:spcAft>
                <a:spcPts val="0"/>
              </a:spcAft>
              <a:buClr>
                <a:srgbClr val="820000"/>
              </a:buClr>
              <a:buNone/>
              <a:defRPr/>
            </a:pPr>
            <a:endParaRPr lang="el-GR" sz="2400" dirty="0"/>
          </a:p>
        </p:txBody>
      </p:sp>
      <p:sp>
        <p:nvSpPr>
          <p:cNvPr id="1741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17C35B1-4868-41FB-B9A7-AB908A7BAFCE}" type="slidenum">
              <a:rPr lang="el-GR" altLang="el-GR" smtClean="0"/>
              <a:pPr eaLnBrk="1" hangingPunct="1"/>
              <a:t>13</a:t>
            </a:fld>
            <a:endParaRPr lang="el-GR" altLang="el-GR" dirty="0" smtClean="0"/>
          </a:p>
        </p:txBody>
      </p:sp>
      <p:sp>
        <p:nvSpPr>
          <p:cNvPr id="6" name="Rectangle 5"/>
          <p:cNvSpPr/>
          <p:nvPr/>
        </p:nvSpPr>
        <p:spPr>
          <a:xfrm>
            <a:off x="382588" y="1303338"/>
            <a:ext cx="8424862"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3" name="Rectangle 2"/>
          <p:cNvSpPr/>
          <p:nvPr/>
        </p:nvSpPr>
        <p:spPr>
          <a:xfrm>
            <a:off x="2104498" y="3634468"/>
            <a:ext cx="4935005" cy="395173"/>
          </a:xfrm>
          <a:prstGeom prst="rect">
            <a:avLst/>
          </a:prstGeom>
        </p:spPr>
        <p:txBody>
          <a:bodyPr wrap="none">
            <a:spAutoFit/>
          </a:bodyPr>
          <a:lstStyle/>
          <a:p>
            <a:pPr marL="0" indent="0" eaLnBrk="1" fontAlgn="auto" hangingPunct="1">
              <a:lnSpc>
                <a:spcPct val="80000"/>
              </a:lnSpc>
              <a:spcAft>
                <a:spcPts val="0"/>
              </a:spcAft>
              <a:buClr>
                <a:srgbClr val="820000"/>
              </a:buClr>
              <a:buNone/>
              <a:defRPr/>
            </a:pPr>
            <a:r>
              <a:rPr lang="el-GR" sz="2400" b="1" dirty="0">
                <a:latin typeface="+mn-lt"/>
              </a:rPr>
              <a:t>Ένταση της προσπίπτουσας δέσμης =</a:t>
            </a:r>
          </a:p>
        </p:txBody>
      </p:sp>
      <p:sp>
        <p:nvSpPr>
          <p:cNvPr id="5" name="Rectangle 4"/>
          <p:cNvSpPr/>
          <p:nvPr/>
        </p:nvSpPr>
        <p:spPr>
          <a:xfrm>
            <a:off x="303892" y="5301208"/>
            <a:ext cx="8592737" cy="1200329"/>
          </a:xfrm>
          <a:prstGeom prst="rect">
            <a:avLst/>
          </a:prstGeom>
        </p:spPr>
        <p:txBody>
          <a:bodyPr wrap="square">
            <a:spAutoFit/>
          </a:bodyPr>
          <a:lstStyle/>
          <a:p>
            <a:pPr marL="0" indent="0" eaLnBrk="1" fontAlgn="auto" hangingPunct="1">
              <a:spcAft>
                <a:spcPts val="0"/>
              </a:spcAft>
              <a:buClr>
                <a:srgbClr val="820000"/>
              </a:buClr>
              <a:buNone/>
              <a:defRPr/>
            </a:pPr>
            <a:r>
              <a:rPr lang="el-GR" sz="2400" dirty="0">
                <a:latin typeface="+mn-lt"/>
              </a:rPr>
              <a:t>Η ένταση εκφράζεται σε </a:t>
            </a:r>
            <a:r>
              <a:rPr lang="en-US" sz="2400" dirty="0">
                <a:latin typeface="+mn-lt"/>
              </a:rPr>
              <a:t>w/m</a:t>
            </a:r>
            <a:r>
              <a:rPr lang="en-US" sz="2400" baseline="30000" dirty="0">
                <a:latin typeface="+mn-lt"/>
              </a:rPr>
              <a:t>2</a:t>
            </a:r>
            <a:r>
              <a:rPr lang="en-US" sz="2400" dirty="0">
                <a:latin typeface="+mn-lt"/>
              </a:rPr>
              <a:t> κ</a:t>
            </a:r>
            <a:r>
              <a:rPr lang="el-GR" sz="2400" dirty="0">
                <a:latin typeface="+mn-lt"/>
              </a:rPr>
              <a:t>αι αντιστοιχεί στην ενέργεια ανά μονάδα χρόνου που διέρχεται δια μέσου της μοναδιαίας επιφάνειας κάθετης στην διεύθυνση διάδοσης της ακτινοβολίας.</a:t>
            </a:r>
          </a:p>
        </p:txBody>
      </p:sp>
      <p:sp>
        <p:nvSpPr>
          <p:cNvPr id="4" name="Rectangle 3"/>
          <p:cNvSpPr/>
          <p:nvPr/>
        </p:nvSpPr>
        <p:spPr>
          <a:xfrm>
            <a:off x="565748" y="4022644"/>
            <a:ext cx="2376265" cy="1200329"/>
          </a:xfrm>
          <a:prstGeom prst="rect">
            <a:avLst/>
          </a:prstGeom>
        </p:spPr>
        <p:txBody>
          <a:bodyPr wrap="square">
            <a:spAutoFit/>
          </a:bodyPr>
          <a:lstStyle/>
          <a:p>
            <a:pPr algn="ctr"/>
            <a:r>
              <a:rPr lang="el-GR" sz="2400" dirty="0" smtClean="0">
                <a:latin typeface="+mn-lt"/>
              </a:rPr>
              <a:t>Ένταση ανακλώμενης δέσμης </a:t>
            </a:r>
            <a:endParaRPr lang="el-GR" sz="2400" dirty="0">
              <a:latin typeface="+mn-lt"/>
            </a:endParaRPr>
          </a:p>
        </p:txBody>
      </p:sp>
      <p:sp>
        <p:nvSpPr>
          <p:cNvPr id="9" name="Rectangle 8"/>
          <p:cNvSpPr/>
          <p:nvPr/>
        </p:nvSpPr>
        <p:spPr>
          <a:xfrm>
            <a:off x="3518076" y="4022644"/>
            <a:ext cx="2512043" cy="1200329"/>
          </a:xfrm>
          <a:prstGeom prst="rect">
            <a:avLst/>
          </a:prstGeom>
        </p:spPr>
        <p:txBody>
          <a:bodyPr wrap="square">
            <a:spAutoFit/>
          </a:bodyPr>
          <a:lstStyle/>
          <a:p>
            <a:pPr algn="ctr"/>
            <a:r>
              <a:rPr lang="el-GR" sz="2400" dirty="0" smtClean="0">
                <a:latin typeface="+mn-lt"/>
              </a:rPr>
              <a:t>Ένταση απορροφούμενης  δέσμης </a:t>
            </a:r>
            <a:endParaRPr lang="el-GR" sz="2400" dirty="0">
              <a:latin typeface="+mn-lt"/>
            </a:endParaRPr>
          </a:p>
        </p:txBody>
      </p:sp>
      <p:sp>
        <p:nvSpPr>
          <p:cNvPr id="10" name="Rectangle 9"/>
          <p:cNvSpPr/>
          <p:nvPr/>
        </p:nvSpPr>
        <p:spPr>
          <a:xfrm>
            <a:off x="6588502" y="4022644"/>
            <a:ext cx="2017825" cy="1200329"/>
          </a:xfrm>
          <a:prstGeom prst="rect">
            <a:avLst/>
          </a:prstGeom>
        </p:spPr>
        <p:txBody>
          <a:bodyPr wrap="square">
            <a:spAutoFit/>
          </a:bodyPr>
          <a:lstStyle/>
          <a:p>
            <a:pPr algn="ctr"/>
            <a:r>
              <a:rPr lang="el-GR" sz="2400" dirty="0" smtClean="0">
                <a:latin typeface="+mn-lt"/>
              </a:rPr>
              <a:t>Ένταση </a:t>
            </a:r>
          </a:p>
          <a:p>
            <a:pPr algn="ctr"/>
            <a:r>
              <a:rPr lang="el-GR" sz="2400" dirty="0" smtClean="0">
                <a:latin typeface="+mn-lt"/>
              </a:rPr>
              <a:t>διερχόμενης </a:t>
            </a:r>
          </a:p>
          <a:p>
            <a:pPr algn="ctr"/>
            <a:r>
              <a:rPr lang="el-GR" sz="2400" dirty="0" smtClean="0">
                <a:latin typeface="+mn-lt"/>
              </a:rPr>
              <a:t>δέσμης </a:t>
            </a:r>
            <a:endParaRPr lang="el-GR" sz="2400" dirty="0">
              <a:latin typeface="+mn-lt"/>
            </a:endParaRPr>
          </a:p>
        </p:txBody>
      </p:sp>
      <p:sp>
        <p:nvSpPr>
          <p:cNvPr id="7" name="Plus 6"/>
          <p:cNvSpPr/>
          <p:nvPr/>
        </p:nvSpPr>
        <p:spPr>
          <a:xfrm>
            <a:off x="3048211" y="4460808"/>
            <a:ext cx="321630" cy="324000"/>
          </a:xfrm>
          <a:prstGeom prst="mathPlus">
            <a:avLst>
              <a:gd name="adj1" fmla="val 4697"/>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Plus 12"/>
          <p:cNvSpPr/>
          <p:nvPr/>
        </p:nvSpPr>
        <p:spPr>
          <a:xfrm>
            <a:off x="6116481" y="4460808"/>
            <a:ext cx="321630" cy="324000"/>
          </a:xfrm>
          <a:prstGeom prst="mathPlus">
            <a:avLst>
              <a:gd name="adj1" fmla="val 4697"/>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10"/>
          <p:cNvSpPr/>
          <p:nvPr/>
        </p:nvSpPr>
        <p:spPr>
          <a:xfrm>
            <a:off x="382588" y="3501008"/>
            <a:ext cx="8407500" cy="1800200"/>
          </a:xfrm>
          <a:prstGeom prst="rect">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5" name="Picture 2" descr="C:\Users\alex\Desktop\σάρωση0010.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78258" y="1467876"/>
            <a:ext cx="3787485" cy="193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891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sz="3900" dirty="0" smtClean="0"/>
              <a:t>Διαπερατότητα</a:t>
            </a:r>
            <a:endParaRPr lang="el-GR" altLang="el-GR" sz="3900" b="0" dirty="0" smtClean="0"/>
          </a:p>
        </p:txBody>
      </p:sp>
      <p:sp>
        <p:nvSpPr>
          <p:cNvPr id="10" name="Content Placeholder 9"/>
          <p:cNvSpPr>
            <a:spLocks noGrp="1"/>
          </p:cNvSpPr>
          <p:nvPr>
            <p:ph idx="1"/>
          </p:nvPr>
        </p:nvSpPr>
        <p:spPr>
          <a:xfrm>
            <a:off x="457200" y="1357298"/>
            <a:ext cx="8229600" cy="4879990"/>
          </a:xfrm>
        </p:spPr>
        <p:txBody>
          <a:bodyPr/>
          <a:lstStyle/>
          <a:p>
            <a:pPr marL="0" indent="0" algn="ctr">
              <a:buNone/>
            </a:pPr>
            <a:r>
              <a:rPr lang="el-GR" sz="2400" dirty="0" smtClean="0"/>
              <a:t>Αντιστοιχεί </a:t>
            </a:r>
            <a:r>
              <a:rPr lang="el-GR" sz="2400" dirty="0"/>
              <a:t>στον λόγο της έντασης της εξερχόμενης ακτινοβολίας από ένα διαφανές ή ημιδιαφανές υλικό, σε σχέση με την προσπίπτουσα δέσμη.</a:t>
            </a:r>
          </a:p>
          <a:p>
            <a:pPr>
              <a:buNone/>
            </a:pPr>
            <a:endParaRPr lang="el-GR" sz="2400" dirty="0"/>
          </a:p>
        </p:txBody>
      </p:sp>
      <p:sp>
        <p:nvSpPr>
          <p:cNvPr id="1843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948017-DFF6-4D0C-B515-B7D41E337718}" type="slidenum">
              <a:rPr lang="el-GR" altLang="el-GR" smtClean="0"/>
              <a:pPr eaLnBrk="1" hangingPunct="1"/>
              <a:t>14</a:t>
            </a:fld>
            <a:endParaRPr lang="el-GR" altLang="el-GR" dirty="0" smtClean="0"/>
          </a:p>
        </p:txBody>
      </p:sp>
      <p:sp>
        <p:nvSpPr>
          <p:cNvPr id="6" name="Rectangle 5"/>
          <p:cNvSpPr/>
          <p:nvPr/>
        </p:nvSpPr>
        <p:spPr>
          <a:xfrm>
            <a:off x="389513" y="1115349"/>
            <a:ext cx="8424862"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9" name="Rectangle 8"/>
          <p:cNvSpPr/>
          <p:nvPr/>
        </p:nvSpPr>
        <p:spPr>
          <a:xfrm>
            <a:off x="428596" y="1357298"/>
            <a:ext cx="7655866" cy="461665"/>
          </a:xfrm>
          <a:prstGeom prst="rect">
            <a:avLst/>
          </a:prstGeom>
        </p:spPr>
        <p:txBody>
          <a:bodyPr wrap="square">
            <a:spAutoFit/>
          </a:bodyPr>
          <a:lstStyle/>
          <a:p>
            <a:pPr marL="0" indent="0" eaLnBrk="1" fontAlgn="auto" hangingPunct="1">
              <a:spcBef>
                <a:spcPts val="1200"/>
              </a:spcBef>
              <a:spcAft>
                <a:spcPts val="0"/>
              </a:spcAft>
              <a:buFont typeface="Arial" pitchFamily="34" charset="0"/>
              <a:buNone/>
              <a:defRPr/>
            </a:pPr>
            <a:r>
              <a:rPr lang="el-GR" sz="2400" dirty="0" smtClean="0">
                <a:latin typeface="+mn-lt"/>
              </a:rPr>
              <a:t> </a:t>
            </a:r>
            <a:endParaRPr lang="el-GR" sz="2400" dirty="0">
              <a:latin typeface="+mn-lt"/>
            </a:endParaRPr>
          </a:p>
        </p:txBody>
      </p:sp>
      <p:pic>
        <p:nvPicPr>
          <p:cNvPr id="51202" name="Picture 2" descr="File:Beer lambert1.png"/>
          <p:cNvPicPr>
            <a:picLocks noChangeAspect="1" noChangeArrowheads="1"/>
          </p:cNvPicPr>
          <p:nvPr/>
        </p:nvPicPr>
        <p:blipFill>
          <a:blip r:embed="rId3"/>
          <a:srcRect/>
          <a:stretch>
            <a:fillRect/>
          </a:stretch>
        </p:blipFill>
        <p:spPr bwMode="auto">
          <a:xfrm>
            <a:off x="2871092" y="2792693"/>
            <a:ext cx="3401817" cy="2857527"/>
          </a:xfrm>
          <a:prstGeom prst="rect">
            <a:avLst/>
          </a:prstGeom>
          <a:noFill/>
        </p:spPr>
      </p:pic>
      <mc:AlternateContent xmlns:mc="http://schemas.openxmlformats.org/markup-compatibility/2006" xmlns:a14="http://schemas.microsoft.com/office/drawing/2010/main">
        <mc:Choice Requires="a14">
          <p:sp>
            <p:nvSpPr>
              <p:cNvPr id="13" name="Rectangle 12"/>
              <p:cNvSpPr/>
              <p:nvPr/>
            </p:nvSpPr>
            <p:spPr>
              <a:xfrm>
                <a:off x="1187624" y="3082578"/>
                <a:ext cx="1787660" cy="584775"/>
              </a:xfrm>
              <a:prstGeom prst="rect">
                <a:avLst/>
              </a:prstGeom>
            </p:spPr>
            <p:txBody>
              <a:bodyPr wrap="square">
                <a:spAutoFit/>
              </a:bodyPr>
              <a:lstStyle/>
              <a:p>
                <a:r>
                  <a:rPr lang="el-GR" sz="3200" dirty="0" smtClean="0">
                    <a:latin typeface="Cambria Math" panose="02040503050406030204" pitchFamily="18" charset="0"/>
                    <a:ea typeface="Cambria Math" panose="02040503050406030204" pitchFamily="18" charset="0"/>
                    <a:cs typeface="Times New Roman" pitchFamily="18" charset="0"/>
                  </a:rPr>
                  <a:t>T</a:t>
                </a:r>
                <a:r>
                  <a:rPr lang="el-GR" sz="3200" i="1" dirty="0" smtClean="0">
                    <a:latin typeface="Cambria Math" panose="02040503050406030204" pitchFamily="18" charset="0"/>
                    <a:ea typeface="Cambria Math" panose="02040503050406030204" pitchFamily="18" charset="0"/>
                    <a:cs typeface="Times New Roman" pitchFamily="18" charset="0"/>
                  </a:rPr>
                  <a:t> </a:t>
                </a:r>
                <a:r>
                  <a:rPr lang="el-GR" sz="3200" dirty="0" smtClean="0">
                    <a:latin typeface="Cambria Math" panose="02040503050406030204" pitchFamily="18" charset="0"/>
                    <a:ea typeface="Cambria Math" panose="02040503050406030204" pitchFamily="18" charset="0"/>
                    <a:cs typeface="Times New Roman" pitchFamily="18" charset="0"/>
                  </a:rPr>
                  <a:t>= I/</a:t>
                </a:r>
                <a14:m>
                  <m:oMath xmlns:m="http://schemas.openxmlformats.org/officeDocument/2006/math">
                    <m:sSub>
                      <m:sSubPr>
                        <m:ctrlPr>
                          <a:rPr lang="el-GR" sz="3200" i="1" smtClean="0">
                            <a:latin typeface="Cambria Math"/>
                            <a:ea typeface="Cambria Math" panose="02040503050406030204" pitchFamily="18" charset="0"/>
                            <a:cs typeface="Times New Roman" pitchFamily="18" charset="0"/>
                          </a:rPr>
                        </m:ctrlPr>
                      </m:sSubPr>
                      <m:e>
                        <m:r>
                          <m:rPr>
                            <m:nor/>
                          </m:rPr>
                          <a:rPr lang="el-GR" sz="3200" dirty="0">
                            <a:latin typeface="Cambria Math" panose="02040503050406030204" pitchFamily="18" charset="0"/>
                            <a:ea typeface="Cambria Math" panose="02040503050406030204" pitchFamily="18" charset="0"/>
                            <a:cs typeface="Times New Roman" pitchFamily="18" charset="0"/>
                          </a:rPr>
                          <m:t>I</m:t>
                        </m:r>
                      </m:e>
                      <m:sub>
                        <m:r>
                          <m:rPr>
                            <m:nor/>
                          </m:rPr>
                          <a:rPr lang="el-GR" sz="3200" dirty="0">
                            <a:latin typeface="Cambria Math" panose="02040503050406030204" pitchFamily="18" charset="0"/>
                            <a:ea typeface="Cambria Math" panose="02040503050406030204" pitchFamily="18" charset="0"/>
                            <a:cs typeface="Times New Roman" pitchFamily="18" charset="0"/>
                          </a:rPr>
                          <m:t>o</m:t>
                        </m:r>
                      </m:sub>
                    </m:sSub>
                  </m:oMath>
                </a14:m>
                <a:endParaRPr lang="el-GR" sz="3200" dirty="0">
                  <a:latin typeface="Cambria Math" panose="02040503050406030204" pitchFamily="18" charset="0"/>
                  <a:ea typeface="Cambria Math" panose="02040503050406030204"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87624" y="3082578"/>
                <a:ext cx="1787660" cy="584775"/>
              </a:xfrm>
              <a:prstGeom prst="rect">
                <a:avLst/>
              </a:prstGeom>
              <a:blipFill rotWithShape="1">
                <a:blip r:embed="rId4"/>
                <a:stretch>
                  <a:fillRect l="-8874" t="-13542" b="-33333"/>
                </a:stretch>
              </a:blipFill>
            </p:spPr>
            <p:txBody>
              <a:bodyPr/>
              <a:lstStyle/>
              <a:p>
                <a:r>
                  <a:rPr lang="el-GR">
                    <a:noFill/>
                  </a:rPr>
                  <a:t> </a:t>
                </a:r>
              </a:p>
            </p:txBody>
          </p:sp>
        </mc:Fallback>
      </mc:AlternateContent>
      <p:sp>
        <p:nvSpPr>
          <p:cNvPr id="14" name="Rectangle 13"/>
          <p:cNvSpPr/>
          <p:nvPr/>
        </p:nvSpPr>
        <p:spPr>
          <a:xfrm>
            <a:off x="3195638" y="5718447"/>
            <a:ext cx="2752725" cy="461665"/>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5"/>
              </a:rPr>
              <a:t>Beer lambert1</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CarlosRC </a:t>
            </a:r>
            <a:r>
              <a:rPr lang="el-GR" sz="1200" dirty="0" smtClean="0">
                <a:solidFill>
                  <a:schemeClr val="tx1">
                    <a:lumMod val="65000"/>
                    <a:lumOff val="35000"/>
                  </a:schemeClr>
                </a:solidFill>
                <a:latin typeface="+mn-lt"/>
                <a:cs typeface="+mn-cs"/>
              </a:rPr>
              <a:t>διαθέσιμο ως κοινό κτήμα</a:t>
            </a:r>
            <a:endParaRPr lang="en-US" sz="1200" dirty="0">
              <a:solidFill>
                <a:schemeClr val="tx1">
                  <a:lumMod val="65000"/>
                  <a:lumOff val="35000"/>
                </a:schemeClr>
              </a:solidFill>
              <a:latin typeface="+mn-lt"/>
              <a:cs typeface="+mn-cs"/>
            </a:endParaRPr>
          </a:p>
        </p:txBody>
      </p:sp>
    </p:spTree>
    <p:extLst>
      <p:ext uri="{BB962C8B-B14F-4D97-AF65-F5344CB8AC3E}">
        <p14:creationId xmlns:p14="http://schemas.microsoft.com/office/powerpoint/2010/main" val="4138792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15888"/>
            <a:ext cx="9144000" cy="909637"/>
          </a:xfrm>
        </p:spPr>
        <p:txBody>
          <a:bodyPr/>
          <a:lstStyle/>
          <a:p>
            <a:pPr eaLnBrk="1" hangingPunct="1"/>
            <a:r>
              <a:rPr lang="el-GR" altLang="el-GR" sz="3900" dirty="0" smtClean="0"/>
              <a:t>Συμπεριφορά της ΗΜΑ σε αδιαφανή υλικά</a:t>
            </a:r>
          </a:p>
        </p:txBody>
      </p:sp>
      <p:sp>
        <p:nvSpPr>
          <p:cNvPr id="19459" name="Θέση περιεχομένου 2"/>
          <p:cNvSpPr>
            <a:spLocks noGrp="1"/>
          </p:cNvSpPr>
          <p:nvPr>
            <p:ph idx="1"/>
          </p:nvPr>
        </p:nvSpPr>
        <p:spPr>
          <a:xfrm>
            <a:off x="389513" y="1412776"/>
            <a:ext cx="8424862" cy="4895850"/>
          </a:xfrm>
        </p:spPr>
        <p:txBody>
          <a:bodyPr/>
          <a:lstStyle/>
          <a:p>
            <a:pPr marL="0" indent="0" eaLnBrk="1" hangingPunct="1">
              <a:spcAft>
                <a:spcPts val="1800"/>
              </a:spcAft>
              <a:buFont typeface="Arial" charset="0"/>
              <a:buNone/>
            </a:pPr>
            <a:r>
              <a:rPr lang="el-GR" altLang="el-GR" sz="4800" b="1" dirty="0" smtClean="0"/>
              <a:t>Β.</a:t>
            </a:r>
            <a:r>
              <a:rPr lang="el-GR" altLang="el-GR" sz="2400" b="1" dirty="0" smtClean="0"/>
              <a:t> Πώς το φως αλληλεπιδρά με ετερογενή και αδιαφανή μέσα</a:t>
            </a:r>
          </a:p>
          <a:p>
            <a:pPr marL="0" indent="0" eaLnBrk="1" hangingPunct="1">
              <a:buFont typeface="Arial" charset="0"/>
              <a:buNone/>
            </a:pPr>
            <a:r>
              <a:rPr lang="el-GR" altLang="el-GR" sz="2400" dirty="0" smtClean="0"/>
              <a:t>Όταν το φως προσπίπτει σε ένα υλικό, αυτό αλληλεπιδρά με τα άτομα στο υλικό, και τα αντίστοιχα αποτελέσματα εξαρτώνται από τη συχνότητα (ή μήκος κύματος) του φωτός και την ατομική δομή του υλικού.</a:t>
            </a:r>
          </a:p>
          <a:p>
            <a:pPr marL="0" indent="0" eaLnBrk="1" hangingPunct="1">
              <a:buFont typeface="Arial" charset="0"/>
              <a:buNone/>
            </a:pPr>
            <a:r>
              <a:rPr lang="el-GR" altLang="el-GR" sz="2400" dirty="0" smtClean="0"/>
              <a:t>Υπάρχουν τρία φαινόμενα που μπορούν να συμβούν σε ένα φωτεινό κύμα :</a:t>
            </a:r>
          </a:p>
          <a:p>
            <a:pPr marL="615950" lvl="1" indent="-342900" eaLnBrk="1" hangingPunct="1">
              <a:buClr>
                <a:srgbClr val="820000"/>
              </a:buClr>
              <a:buFont typeface="Wingdings" panose="05000000000000000000" pitchFamily="2" charset="2"/>
              <a:buChar char="Ø"/>
            </a:pPr>
            <a:r>
              <a:rPr lang="el-GR" altLang="el-GR" sz="2400" b="1" dirty="0" smtClean="0"/>
              <a:t>Ανάκλαση</a:t>
            </a:r>
            <a:r>
              <a:rPr lang="el-GR" altLang="el-GR" sz="2400" dirty="0" smtClean="0"/>
              <a:t> στις διεπιφάνειες</a:t>
            </a:r>
          </a:p>
          <a:p>
            <a:pPr marL="615950" lvl="1" indent="-342900" eaLnBrk="1" hangingPunct="1">
              <a:buClr>
                <a:srgbClr val="820000"/>
              </a:buClr>
              <a:buFont typeface="Wingdings" panose="05000000000000000000" pitchFamily="2" charset="2"/>
              <a:buChar char="Ø"/>
            </a:pPr>
            <a:r>
              <a:rPr lang="el-GR" altLang="el-GR" sz="2400" b="1" dirty="0" smtClean="0"/>
              <a:t>Απορρόφηση </a:t>
            </a:r>
            <a:r>
              <a:rPr lang="el-GR" altLang="el-GR" sz="2400" dirty="0" smtClean="0"/>
              <a:t>στο εσωτερικό του υλικού</a:t>
            </a:r>
          </a:p>
          <a:p>
            <a:pPr marL="615950" lvl="1" indent="-342900" eaLnBrk="1" hangingPunct="1">
              <a:buClr>
                <a:srgbClr val="820000"/>
              </a:buClr>
              <a:buFont typeface="Wingdings" panose="05000000000000000000" pitchFamily="2" charset="2"/>
              <a:buChar char="Ø"/>
            </a:pPr>
            <a:r>
              <a:rPr lang="el-GR" altLang="el-GR" sz="2400" b="1" dirty="0" smtClean="0"/>
              <a:t>Σκέδαση – διάχυση </a:t>
            </a:r>
            <a:r>
              <a:rPr lang="el-GR" altLang="el-GR" sz="2400" dirty="0" smtClean="0"/>
              <a:t>στο εσωτερικό του υλικού </a:t>
            </a:r>
          </a:p>
        </p:txBody>
      </p:sp>
      <p:sp>
        <p:nvSpPr>
          <p:cNvPr id="1946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3E67F5-6168-4E93-A2A3-125BC9E41171}" type="slidenum">
              <a:rPr lang="el-GR" altLang="el-GR" smtClean="0"/>
              <a:pPr eaLnBrk="1" hangingPunct="1"/>
              <a:t>15</a:t>
            </a:fld>
            <a:endParaRPr lang="el-GR" altLang="el-GR" dirty="0" smtClean="0"/>
          </a:p>
        </p:txBody>
      </p:sp>
      <p:sp>
        <p:nvSpPr>
          <p:cNvPr id="9" name="Rectangle 8"/>
          <p:cNvSpPr/>
          <p:nvPr/>
        </p:nvSpPr>
        <p:spPr>
          <a:xfrm>
            <a:off x="389513" y="1115349"/>
            <a:ext cx="8424862"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cxnSp>
        <p:nvCxnSpPr>
          <p:cNvPr id="10" name="Straight Connector 9"/>
          <p:cNvCxnSpPr/>
          <p:nvPr/>
        </p:nvCxnSpPr>
        <p:spPr>
          <a:xfrm>
            <a:off x="467544" y="2276872"/>
            <a:ext cx="8208912" cy="0"/>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24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115888"/>
            <a:ext cx="8229600" cy="1152525"/>
          </a:xfrm>
        </p:spPr>
        <p:txBody>
          <a:bodyPr/>
          <a:lstStyle/>
          <a:p>
            <a:pPr eaLnBrk="1" hangingPunct="1"/>
            <a:r>
              <a:rPr lang="el-GR" altLang="el-GR" sz="3600" dirty="0" smtClean="0"/>
              <a:t>Τα βασικά οπτικά φαινόμενα και οι </a:t>
            </a:r>
            <a:r>
              <a:rPr lang="el-GR" altLang="el-GR" sz="3600" dirty="0"/>
              <a:t>ν</a:t>
            </a:r>
            <a:r>
              <a:rPr lang="el-GR" altLang="el-GR" sz="3600" dirty="0" smtClean="0"/>
              <a:t>όμοι </a:t>
            </a:r>
            <a:r>
              <a:rPr lang="el-GR" altLang="el-GR" sz="3600" dirty="0" smtClean="0"/>
              <a:t>που τα διέπουν</a:t>
            </a:r>
          </a:p>
        </p:txBody>
      </p:sp>
      <p:sp>
        <p:nvSpPr>
          <p:cNvPr id="20483" name="Rectangle 3"/>
          <p:cNvSpPr>
            <a:spLocks noGrp="1" noChangeArrowheads="1"/>
          </p:cNvSpPr>
          <p:nvPr>
            <p:ph idx="1"/>
          </p:nvPr>
        </p:nvSpPr>
        <p:spPr/>
        <p:txBody>
          <a:bodyPr/>
          <a:lstStyle/>
          <a:p>
            <a:pPr eaLnBrk="1" hangingPunct="1"/>
            <a:endParaRPr lang="el-GR" altLang="el-GR" sz="2400" dirty="0" smtClean="0"/>
          </a:p>
          <a:p>
            <a:pPr eaLnBrk="1" hangingPunct="1">
              <a:buClr>
                <a:srgbClr val="820000"/>
              </a:buClr>
              <a:buFont typeface="Wingdings" panose="05000000000000000000" pitchFamily="2" charset="2"/>
              <a:buChar char="Ø"/>
            </a:pPr>
            <a:r>
              <a:rPr lang="el-GR" altLang="el-GR" sz="2400" dirty="0" smtClean="0"/>
              <a:t>Ανάκλαση (διατήρηση του μήκους κύματος, Νόμος κατοπτρικής ανάκλασης, διαχεόμενη ανάκλαση),</a:t>
            </a:r>
            <a:endParaRPr lang="en-US" altLang="el-GR" sz="2400" dirty="0" smtClean="0"/>
          </a:p>
          <a:p>
            <a:pPr eaLnBrk="1" hangingPunct="1">
              <a:buClr>
                <a:srgbClr val="820000"/>
              </a:buClr>
              <a:buFont typeface="Wingdings" panose="05000000000000000000" pitchFamily="2" charset="2"/>
              <a:buChar char="Ø"/>
            </a:pPr>
            <a:r>
              <a:rPr lang="el-GR" altLang="el-GR" sz="2400" dirty="0" smtClean="0"/>
              <a:t>Διάθλαση (νόμος του </a:t>
            </a:r>
            <a:r>
              <a:rPr lang="en-US" altLang="el-GR" sz="2400" dirty="0" smtClean="0"/>
              <a:t>Snell</a:t>
            </a:r>
            <a:r>
              <a:rPr lang="el-GR" altLang="el-GR" sz="2400" dirty="0" smtClean="0"/>
              <a:t>),</a:t>
            </a:r>
          </a:p>
          <a:p>
            <a:pPr eaLnBrk="1" hangingPunct="1">
              <a:buClr>
                <a:srgbClr val="820000"/>
              </a:buClr>
              <a:buFont typeface="Wingdings" panose="05000000000000000000" pitchFamily="2" charset="2"/>
              <a:buChar char="Ø"/>
            </a:pPr>
            <a:r>
              <a:rPr lang="el-GR" altLang="el-GR" sz="2400" dirty="0" smtClean="0"/>
              <a:t>Σκέδαση, διάχυση (νόμοι </a:t>
            </a:r>
            <a:r>
              <a:rPr lang="en-US" altLang="el-GR" sz="2400" dirty="0" smtClean="0"/>
              <a:t>Mie, Rayleigh)</a:t>
            </a:r>
            <a:r>
              <a:rPr lang="el-GR" altLang="el-GR" sz="2400" dirty="0" smtClean="0"/>
              <a:t>,</a:t>
            </a:r>
            <a:endParaRPr lang="en-GB" altLang="el-GR" sz="2400" dirty="0" smtClean="0"/>
          </a:p>
          <a:p>
            <a:pPr eaLnBrk="1" hangingPunct="1">
              <a:buClr>
                <a:srgbClr val="820000"/>
              </a:buClr>
              <a:buFont typeface="Wingdings" panose="05000000000000000000" pitchFamily="2" charset="2"/>
              <a:buChar char="Ø"/>
            </a:pPr>
            <a:r>
              <a:rPr lang="el-GR" altLang="el-GR" sz="2400" dirty="0" smtClean="0"/>
              <a:t>Απορρόφηση, Νόμος Απορρόφησης </a:t>
            </a:r>
          </a:p>
          <a:p>
            <a:pPr lvl="1" indent="-342900" eaLnBrk="1" hangingPunct="1">
              <a:buClr>
                <a:srgbClr val="820000"/>
              </a:buClr>
              <a:buFont typeface="Webdings" panose="05030102010509060703" pitchFamily="18" charset="2"/>
              <a:buChar char="4"/>
            </a:pPr>
            <a:r>
              <a:rPr lang="el-GR" altLang="el-GR" sz="2400" dirty="0" smtClean="0"/>
              <a:t>Ι = Ι</a:t>
            </a:r>
            <a:r>
              <a:rPr lang="el-GR" altLang="el-GR" sz="2400" baseline="-25000" dirty="0" smtClean="0"/>
              <a:t>ο</a:t>
            </a:r>
            <a:r>
              <a:rPr lang="en-US" altLang="el-GR" sz="2400" dirty="0" smtClean="0"/>
              <a:t>e</a:t>
            </a:r>
            <a:r>
              <a:rPr lang="el-GR" altLang="el-GR" sz="2400" baseline="30000" dirty="0" smtClean="0"/>
              <a:t>-μχ </a:t>
            </a:r>
            <a:r>
              <a:rPr lang="el-GR" altLang="el-GR" sz="2400" dirty="0" smtClean="0"/>
              <a:t>,</a:t>
            </a:r>
            <a:endParaRPr lang="en-US" altLang="el-GR" sz="2400" baseline="30000" dirty="0" smtClean="0"/>
          </a:p>
          <a:p>
            <a:pPr eaLnBrk="1" hangingPunct="1">
              <a:buClr>
                <a:srgbClr val="820000"/>
              </a:buClr>
              <a:buFont typeface="Wingdings" panose="05000000000000000000" pitchFamily="2" charset="2"/>
              <a:buChar char="Ø"/>
            </a:pPr>
            <a:r>
              <a:rPr lang="el-GR" altLang="el-GR" sz="2400" dirty="0" smtClean="0"/>
              <a:t>Διαπερατότητα (διαφάνεια) </a:t>
            </a:r>
            <a:r>
              <a:rPr lang="en-US" altLang="el-GR" sz="2400" dirty="0" smtClean="0"/>
              <a:t>- </a:t>
            </a:r>
            <a:r>
              <a:rPr lang="el-GR" altLang="el-GR" sz="2400" dirty="0" smtClean="0"/>
              <a:t>Οπτική πυκνότητα,</a:t>
            </a:r>
            <a:endParaRPr lang="en-US" altLang="el-GR" sz="2400" dirty="0" smtClean="0"/>
          </a:p>
          <a:p>
            <a:pPr eaLnBrk="1" hangingPunct="1">
              <a:buClr>
                <a:srgbClr val="820000"/>
              </a:buClr>
              <a:buFont typeface="Wingdings" panose="05000000000000000000" pitchFamily="2" charset="2"/>
              <a:buChar char="Ø"/>
            </a:pPr>
            <a:r>
              <a:rPr lang="el-GR" altLang="el-GR" sz="2400" dirty="0" smtClean="0"/>
              <a:t>Φθορισμός – φωσφορισμός.</a:t>
            </a:r>
          </a:p>
          <a:p>
            <a:pPr eaLnBrk="1" hangingPunct="1"/>
            <a:endParaRPr lang="el-GR" altLang="el-GR" sz="2600" dirty="0" smtClean="0"/>
          </a:p>
        </p:txBody>
      </p:sp>
      <p:sp>
        <p:nvSpPr>
          <p:cNvPr id="20484"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D2ED32-E997-4D0D-9033-18DA053A8940}" type="slidenum">
              <a:rPr lang="el-GR" altLang="el-GR" smtClean="0"/>
              <a:pPr eaLnBrk="1" hangingPunct="1"/>
              <a:t>16</a:t>
            </a:fld>
            <a:endParaRPr lang="el-GR" altLang="el-GR" dirty="0" smtClean="0"/>
          </a:p>
        </p:txBody>
      </p:sp>
      <p:sp>
        <p:nvSpPr>
          <p:cNvPr id="6" name="Rectangle 5"/>
          <p:cNvSpPr/>
          <p:nvPr/>
        </p:nvSpPr>
        <p:spPr>
          <a:xfrm>
            <a:off x="382588" y="1303338"/>
            <a:ext cx="8424862"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15684883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9900" y="9525"/>
            <a:ext cx="8229600" cy="909638"/>
          </a:xfrm>
        </p:spPr>
        <p:txBody>
          <a:bodyPr/>
          <a:lstStyle/>
          <a:p>
            <a:pPr eaLnBrk="1" hangingPunct="1"/>
            <a:r>
              <a:rPr lang="el-GR" altLang="el-GR" dirty="0" smtClean="0"/>
              <a:t>Ανάκλαση </a:t>
            </a:r>
            <a:r>
              <a:rPr lang="en-US" altLang="el-GR" dirty="0" smtClean="0"/>
              <a:t>R </a:t>
            </a:r>
            <a:r>
              <a:rPr lang="el-GR" altLang="el-GR" dirty="0" smtClean="0"/>
              <a:t>(</a:t>
            </a:r>
            <a:r>
              <a:rPr lang="en-US" altLang="el-GR" dirty="0" smtClean="0"/>
              <a:t>Reflection</a:t>
            </a:r>
            <a:r>
              <a:rPr lang="el-GR" altLang="el-GR" dirty="0" smtClean="0"/>
              <a:t>)</a:t>
            </a:r>
          </a:p>
        </p:txBody>
      </p:sp>
      <p:pic>
        <p:nvPicPr>
          <p:cNvPr id="21507" name="Picture 7" descr="File:Fényvisszaverődés.jp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6429375" y="1000125"/>
            <a:ext cx="2389188" cy="1908175"/>
          </a:xfrm>
          <a:ln w="12700">
            <a:solidFill>
              <a:schemeClr val="tx1"/>
            </a:solidFill>
            <a:miter lim="800000"/>
            <a:headEnd/>
            <a:tailEnd/>
          </a:ln>
        </p:spPr>
      </p:pic>
      <p:pic>
        <p:nvPicPr>
          <p:cNvPr id="21508" name="Picture 4" descr="250px-Diffuse_reflection">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443663" y="2947988"/>
            <a:ext cx="2384425" cy="1944687"/>
          </a:xfrm>
          <a:ln w="12700">
            <a:solidFill>
              <a:schemeClr val="tx1"/>
            </a:solidFill>
            <a:miter lim="800000"/>
            <a:headEnd/>
            <a:tailEnd/>
          </a:ln>
        </p:spPr>
      </p:pic>
      <p:sp>
        <p:nvSpPr>
          <p:cNvPr id="410629" name="Rectangle 5"/>
          <p:cNvSpPr>
            <a:spLocks noChangeArrowheads="1"/>
          </p:cNvSpPr>
          <p:nvPr/>
        </p:nvSpPr>
        <p:spPr bwMode="auto">
          <a:xfrm>
            <a:off x="3008692" y="5564370"/>
            <a:ext cx="6143625" cy="430212"/>
          </a:xfrm>
          <a:prstGeom prst="rect">
            <a:avLst/>
          </a:prstGeom>
          <a:solidFill>
            <a:srgbClr val="820000"/>
          </a:solidFill>
          <a:ln>
            <a:noFill/>
          </a:ln>
          <a:effectLst/>
          <a:extLst/>
        </p:spPr>
        <p:txBody>
          <a:bodyPr>
            <a:spAutoFit/>
          </a:bodyPr>
          <a:lstStyle/>
          <a:p>
            <a:pPr algn="ctr">
              <a:defRPr/>
            </a:pPr>
            <a:r>
              <a:rPr lang="el-GR" sz="2200" dirty="0" smtClean="0">
                <a:solidFill>
                  <a:schemeClr val="bg1"/>
                </a:solidFill>
                <a:latin typeface="+mn-lt"/>
                <a:cs typeface="Arial" pitchFamily="34" charset="0"/>
              </a:rPr>
              <a:t>Κάθετη Πρόσπτωση</a:t>
            </a:r>
            <a:r>
              <a:rPr lang="el-GR" sz="2200" dirty="0">
                <a:solidFill>
                  <a:schemeClr val="bg1"/>
                </a:solidFill>
                <a:latin typeface="+mn-lt"/>
                <a:cs typeface="Arial" pitchFamily="34" charset="0"/>
              </a:rPr>
              <a:t>: </a:t>
            </a:r>
            <a:r>
              <a:rPr lang="el-GR" sz="2200" b="1" dirty="0">
                <a:solidFill>
                  <a:schemeClr val="bg1"/>
                </a:solidFill>
                <a:latin typeface="+mn-lt"/>
                <a:cs typeface="+mn-cs"/>
              </a:rPr>
              <a:t>I</a:t>
            </a:r>
            <a:r>
              <a:rPr lang="el-GR" sz="2200" b="1" baseline="-25000" dirty="0">
                <a:solidFill>
                  <a:schemeClr val="bg1"/>
                </a:solidFill>
                <a:latin typeface="+mn-lt"/>
                <a:cs typeface="+mn-cs"/>
              </a:rPr>
              <a:t>r</a:t>
            </a:r>
            <a:r>
              <a:rPr lang="el-GR" sz="2200" b="1" dirty="0">
                <a:solidFill>
                  <a:schemeClr val="bg1"/>
                </a:solidFill>
                <a:latin typeface="+mn-lt"/>
                <a:cs typeface="+mn-cs"/>
              </a:rPr>
              <a:t> / I</a:t>
            </a:r>
            <a:r>
              <a:rPr lang="el-GR" sz="2200" b="1" baseline="-25000" dirty="0">
                <a:solidFill>
                  <a:schemeClr val="bg1"/>
                </a:solidFill>
                <a:latin typeface="+mn-lt"/>
                <a:cs typeface="+mn-cs"/>
              </a:rPr>
              <a:t>0</a:t>
            </a:r>
            <a:r>
              <a:rPr lang="el-GR" sz="2200" b="1" dirty="0">
                <a:solidFill>
                  <a:schemeClr val="bg1"/>
                </a:solidFill>
                <a:latin typeface="+mn-lt"/>
                <a:cs typeface="+mn-cs"/>
              </a:rPr>
              <a:t> = (n</a:t>
            </a:r>
            <a:r>
              <a:rPr lang="el-GR" sz="2200" b="1" baseline="-25000" dirty="0">
                <a:solidFill>
                  <a:schemeClr val="bg1"/>
                </a:solidFill>
                <a:latin typeface="+mn-lt"/>
                <a:cs typeface="+mn-cs"/>
              </a:rPr>
              <a:t>2</a:t>
            </a:r>
            <a:r>
              <a:rPr lang="el-GR" sz="2200" b="1" dirty="0">
                <a:solidFill>
                  <a:schemeClr val="bg1"/>
                </a:solidFill>
                <a:latin typeface="+mn-lt"/>
                <a:cs typeface="+mn-cs"/>
              </a:rPr>
              <a:t> – n</a:t>
            </a:r>
            <a:r>
              <a:rPr lang="el-GR" sz="2200" b="1" baseline="-25000" dirty="0">
                <a:solidFill>
                  <a:schemeClr val="bg1"/>
                </a:solidFill>
                <a:latin typeface="+mn-lt"/>
                <a:cs typeface="+mn-cs"/>
              </a:rPr>
              <a:t>1</a:t>
            </a:r>
            <a:r>
              <a:rPr lang="el-GR" sz="2200" b="1" dirty="0">
                <a:solidFill>
                  <a:schemeClr val="bg1"/>
                </a:solidFill>
                <a:latin typeface="+mn-lt"/>
                <a:cs typeface="+mn-cs"/>
              </a:rPr>
              <a:t>)</a:t>
            </a:r>
            <a:r>
              <a:rPr lang="el-GR" sz="2200" b="1" baseline="30000" dirty="0">
                <a:solidFill>
                  <a:schemeClr val="bg1"/>
                </a:solidFill>
                <a:latin typeface="+mn-lt"/>
                <a:cs typeface="+mn-cs"/>
              </a:rPr>
              <a:t>2</a:t>
            </a:r>
            <a:r>
              <a:rPr lang="el-GR" sz="2200" b="1" dirty="0">
                <a:solidFill>
                  <a:schemeClr val="bg1"/>
                </a:solidFill>
                <a:latin typeface="+mn-lt"/>
                <a:cs typeface="+mn-cs"/>
              </a:rPr>
              <a:t> / (n</a:t>
            </a:r>
            <a:r>
              <a:rPr lang="el-GR" sz="2200" b="1" baseline="-25000" dirty="0">
                <a:solidFill>
                  <a:schemeClr val="bg1"/>
                </a:solidFill>
                <a:latin typeface="+mn-lt"/>
                <a:cs typeface="+mn-cs"/>
              </a:rPr>
              <a:t>2</a:t>
            </a:r>
            <a:r>
              <a:rPr lang="el-GR" sz="2200" b="1" dirty="0">
                <a:solidFill>
                  <a:schemeClr val="bg1"/>
                </a:solidFill>
                <a:latin typeface="+mn-lt"/>
                <a:cs typeface="+mn-cs"/>
              </a:rPr>
              <a:t> + n</a:t>
            </a:r>
            <a:r>
              <a:rPr lang="el-GR" sz="2200" b="1" baseline="-25000" dirty="0">
                <a:solidFill>
                  <a:schemeClr val="bg1"/>
                </a:solidFill>
                <a:latin typeface="+mn-lt"/>
                <a:cs typeface="+mn-cs"/>
              </a:rPr>
              <a:t>1</a:t>
            </a:r>
            <a:r>
              <a:rPr lang="el-GR" sz="2200" b="1" dirty="0">
                <a:solidFill>
                  <a:schemeClr val="bg1"/>
                </a:solidFill>
                <a:latin typeface="+mn-lt"/>
                <a:cs typeface="+mn-cs"/>
              </a:rPr>
              <a:t>)</a:t>
            </a:r>
            <a:r>
              <a:rPr lang="el-GR" sz="2200" b="1" baseline="30000" dirty="0">
                <a:solidFill>
                  <a:schemeClr val="bg1"/>
                </a:solidFill>
                <a:latin typeface="+mn-lt"/>
                <a:cs typeface="+mn-cs"/>
              </a:rPr>
              <a:t>2</a:t>
            </a:r>
            <a:endParaRPr lang="el-GR" sz="2200" dirty="0">
              <a:solidFill>
                <a:schemeClr val="bg1"/>
              </a:solidFill>
              <a:latin typeface="+mn-lt"/>
              <a:cs typeface="+mn-cs"/>
            </a:endParaRPr>
          </a:p>
        </p:txBody>
      </p:sp>
      <p:sp>
        <p:nvSpPr>
          <p:cNvPr id="410633" name="Rectangle 9"/>
          <p:cNvSpPr>
            <a:spLocks noChangeArrowheads="1"/>
          </p:cNvSpPr>
          <p:nvPr/>
        </p:nvSpPr>
        <p:spPr bwMode="auto">
          <a:xfrm>
            <a:off x="5099142" y="5994582"/>
            <a:ext cx="4071937" cy="430212"/>
          </a:xfrm>
          <a:prstGeom prst="rect">
            <a:avLst/>
          </a:prstGeom>
          <a:solidFill>
            <a:srgbClr val="820000"/>
          </a:solidFill>
          <a:ln>
            <a:noFill/>
          </a:ln>
          <a:effectLst/>
          <a:extLst/>
        </p:spPr>
        <p:txBody>
          <a:bodyPr>
            <a:spAutoFit/>
          </a:bodyPr>
          <a:lstStyle/>
          <a:p>
            <a:pPr algn="ctr">
              <a:defRPr/>
            </a:pPr>
            <a:r>
              <a:rPr lang="el-GR" sz="2200" dirty="0" smtClean="0">
                <a:solidFill>
                  <a:schemeClr val="bg1"/>
                </a:solidFill>
                <a:latin typeface="+mn-lt"/>
                <a:cs typeface="Arial" pitchFamily="34" charset="0"/>
              </a:rPr>
              <a:t>Αέρα </a:t>
            </a:r>
            <a:r>
              <a:rPr lang="el-GR" sz="2200" dirty="0">
                <a:solidFill>
                  <a:schemeClr val="bg1"/>
                </a:solidFill>
                <a:latin typeface="+mn-lt"/>
                <a:cs typeface="Arial" pitchFamily="34" charset="0"/>
              </a:rPr>
              <a:t>:</a:t>
            </a:r>
            <a:r>
              <a:rPr lang="el-GR" sz="2200" b="1" dirty="0">
                <a:solidFill>
                  <a:schemeClr val="bg1"/>
                </a:solidFill>
                <a:latin typeface="+mn-lt"/>
                <a:cs typeface="+mn-cs"/>
              </a:rPr>
              <a:t>I</a:t>
            </a:r>
            <a:r>
              <a:rPr lang="el-GR" sz="2200" b="1" baseline="-25000" dirty="0">
                <a:solidFill>
                  <a:schemeClr val="bg1"/>
                </a:solidFill>
                <a:latin typeface="+mn-lt"/>
                <a:cs typeface="+mn-cs"/>
              </a:rPr>
              <a:t>r</a:t>
            </a:r>
            <a:r>
              <a:rPr lang="el-GR" sz="2200" b="1" dirty="0">
                <a:solidFill>
                  <a:schemeClr val="bg1"/>
                </a:solidFill>
                <a:latin typeface="+mn-lt"/>
                <a:cs typeface="+mn-cs"/>
              </a:rPr>
              <a:t> / I</a:t>
            </a:r>
            <a:r>
              <a:rPr lang="el-GR" sz="2200" b="1" baseline="-25000" dirty="0">
                <a:solidFill>
                  <a:schemeClr val="bg1"/>
                </a:solidFill>
                <a:latin typeface="+mn-lt"/>
                <a:cs typeface="+mn-cs"/>
              </a:rPr>
              <a:t>0</a:t>
            </a:r>
            <a:r>
              <a:rPr lang="el-GR" sz="2200" b="1" dirty="0">
                <a:solidFill>
                  <a:schemeClr val="bg1"/>
                </a:solidFill>
                <a:latin typeface="+mn-lt"/>
                <a:cs typeface="+mn-cs"/>
              </a:rPr>
              <a:t> = (n</a:t>
            </a:r>
            <a:r>
              <a:rPr lang="el-GR" sz="2200" b="1" baseline="-25000" dirty="0">
                <a:solidFill>
                  <a:schemeClr val="bg1"/>
                </a:solidFill>
                <a:latin typeface="+mn-lt"/>
                <a:cs typeface="+mn-cs"/>
              </a:rPr>
              <a:t>2</a:t>
            </a:r>
            <a:r>
              <a:rPr lang="el-GR" sz="2200" b="1" dirty="0">
                <a:solidFill>
                  <a:schemeClr val="bg1"/>
                </a:solidFill>
                <a:latin typeface="+mn-lt"/>
                <a:cs typeface="+mn-cs"/>
              </a:rPr>
              <a:t> – 1)</a:t>
            </a:r>
            <a:r>
              <a:rPr lang="el-GR" sz="2200" b="1" baseline="30000" dirty="0">
                <a:solidFill>
                  <a:schemeClr val="bg1"/>
                </a:solidFill>
                <a:latin typeface="+mn-lt"/>
                <a:cs typeface="+mn-cs"/>
              </a:rPr>
              <a:t>2</a:t>
            </a:r>
            <a:r>
              <a:rPr lang="el-GR" sz="2200" b="1" dirty="0">
                <a:solidFill>
                  <a:schemeClr val="bg1"/>
                </a:solidFill>
                <a:latin typeface="+mn-lt"/>
                <a:cs typeface="+mn-cs"/>
              </a:rPr>
              <a:t> / (n</a:t>
            </a:r>
            <a:r>
              <a:rPr lang="el-GR" sz="2200" b="1" baseline="-25000" dirty="0">
                <a:solidFill>
                  <a:schemeClr val="bg1"/>
                </a:solidFill>
                <a:latin typeface="+mn-lt"/>
                <a:cs typeface="+mn-cs"/>
              </a:rPr>
              <a:t>2</a:t>
            </a:r>
            <a:r>
              <a:rPr lang="el-GR" sz="2200" b="1" dirty="0">
                <a:solidFill>
                  <a:schemeClr val="bg1"/>
                </a:solidFill>
                <a:latin typeface="+mn-lt"/>
                <a:cs typeface="+mn-cs"/>
              </a:rPr>
              <a:t> + 1)</a:t>
            </a:r>
            <a:r>
              <a:rPr lang="el-GR" sz="2200" b="1" baseline="30000" dirty="0">
                <a:solidFill>
                  <a:schemeClr val="bg1"/>
                </a:solidFill>
                <a:latin typeface="+mn-lt"/>
                <a:cs typeface="+mn-cs"/>
              </a:rPr>
              <a:t>2</a:t>
            </a:r>
          </a:p>
        </p:txBody>
      </p:sp>
      <p:sp>
        <p:nvSpPr>
          <p:cNvPr id="410634" name="Rectangle 10"/>
          <p:cNvSpPr>
            <a:spLocks noChangeArrowheads="1"/>
          </p:cNvSpPr>
          <p:nvPr/>
        </p:nvSpPr>
        <p:spPr bwMode="auto">
          <a:xfrm>
            <a:off x="88106" y="6001544"/>
            <a:ext cx="5000625" cy="769938"/>
          </a:xfrm>
          <a:prstGeom prst="rect">
            <a:avLst/>
          </a:prstGeom>
          <a:noFill/>
          <a:ln w="25400">
            <a:solidFill>
              <a:srgbClr val="820000"/>
            </a:solidFill>
            <a:miter lim="800000"/>
            <a:headEnd/>
            <a:tailEnd/>
          </a:ln>
          <a:effectLst/>
          <a:extLst/>
        </p:spPr>
        <p:txBody>
          <a:bodyPr>
            <a:spAutoFit/>
          </a:bodyPr>
          <a:lstStyle/>
          <a:p>
            <a:pPr>
              <a:defRPr/>
            </a:pPr>
            <a:r>
              <a:rPr lang="el-GR" sz="2200" dirty="0">
                <a:latin typeface="+mn-lt"/>
                <a:cs typeface="+mn-cs"/>
              </a:rPr>
              <a:t>Όσο ο δείκτης διάθλασης  του υλικού μεγαλώνει τόσο η R μεγαλώνει (βερνίκια) </a:t>
            </a:r>
          </a:p>
        </p:txBody>
      </p:sp>
      <p:sp>
        <p:nvSpPr>
          <p:cNvPr id="2151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2150E6-6B09-4D9F-94D3-0D5A25A10DF3}" type="slidenum">
              <a:rPr lang="el-GR" altLang="el-GR" smtClean="0"/>
              <a:pPr eaLnBrk="1" hangingPunct="1"/>
              <a:t>17</a:t>
            </a:fld>
            <a:endParaRPr lang="el-GR" altLang="el-GR" dirty="0" smtClean="0"/>
          </a:p>
        </p:txBody>
      </p:sp>
      <p:sp>
        <p:nvSpPr>
          <p:cNvPr id="14" name="Rectangle 13"/>
          <p:cNvSpPr/>
          <p:nvPr/>
        </p:nvSpPr>
        <p:spPr>
          <a:xfrm>
            <a:off x="0" y="4892675"/>
            <a:ext cx="5285854" cy="461665"/>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6"/>
              </a:rPr>
              <a:t>Light matter reflection</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7"/>
              </a:rPr>
              <a:t>Kdkeller</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8"/>
              </a:rPr>
              <a:t>CC BY 3.0</a:t>
            </a:r>
            <a:r>
              <a:rPr lang="el-GR" sz="1200" dirty="0">
                <a:solidFill>
                  <a:schemeClr val="tx1">
                    <a:lumMod val="65000"/>
                    <a:lumOff val="35000"/>
                  </a:schemeClr>
                </a:solidFill>
                <a:latin typeface="+mn-lt"/>
                <a:cs typeface="+mn-cs"/>
              </a:rPr>
              <a:t> ,</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9"/>
              </a:rPr>
              <a:t>Specular And Diffuse Reflection</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10"/>
              </a:rPr>
              <a:t>Arbeck</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8"/>
              </a:rPr>
              <a:t>CC BY 3.0</a:t>
            </a:r>
            <a:endParaRPr lang="en-US" sz="1200" dirty="0">
              <a:solidFill>
                <a:schemeClr val="tx1">
                  <a:lumMod val="65000"/>
                  <a:lumOff val="35000"/>
                </a:schemeClr>
              </a:solidFill>
              <a:latin typeface="+mn-lt"/>
              <a:cs typeface="+mn-cs"/>
            </a:endParaRPr>
          </a:p>
        </p:txBody>
      </p:sp>
      <p:sp>
        <p:nvSpPr>
          <p:cNvPr id="18" name="Rectangle 17"/>
          <p:cNvSpPr/>
          <p:nvPr/>
        </p:nvSpPr>
        <p:spPr>
          <a:xfrm>
            <a:off x="403225" y="836613"/>
            <a:ext cx="8424863"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grpSp>
        <p:nvGrpSpPr>
          <p:cNvPr id="21515" name="Group 6"/>
          <p:cNvGrpSpPr>
            <a:grpSpLocks/>
          </p:cNvGrpSpPr>
          <p:nvPr/>
        </p:nvGrpSpPr>
        <p:grpSpPr bwMode="auto">
          <a:xfrm>
            <a:off x="403225" y="1006475"/>
            <a:ext cx="4370388" cy="4705350"/>
            <a:chOff x="58152" y="908720"/>
            <a:chExt cx="4369832" cy="4706374"/>
          </a:xfrm>
        </p:grpSpPr>
        <p:pic>
          <p:nvPicPr>
            <p:cNvPr id="21517"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645" y="962141"/>
              <a:ext cx="2321921" cy="232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8945" y="1037336"/>
              <a:ext cx="725395" cy="400137"/>
            </a:xfrm>
            <a:prstGeom prst="rect">
              <a:avLst/>
            </a:prstGeom>
            <a:noFill/>
          </p:spPr>
          <p:txBody>
            <a:bodyPr>
              <a:spAutoFit/>
            </a:bodyPr>
            <a:lstStyle/>
            <a:p>
              <a:pPr>
                <a:defRPr/>
              </a:pPr>
              <a:r>
                <a:rPr lang="el-GR" sz="2000" dirty="0">
                  <a:latin typeface="+mn-lt"/>
                  <a:cs typeface="+mn-cs"/>
                </a:rPr>
                <a:t>Φως</a:t>
              </a:r>
            </a:p>
          </p:txBody>
        </p:sp>
        <p:sp>
          <p:nvSpPr>
            <p:cNvPr id="12" name="TextBox 11"/>
            <p:cNvSpPr txBox="1"/>
            <p:nvPr/>
          </p:nvSpPr>
          <p:spPr>
            <a:xfrm>
              <a:off x="202597" y="2204402"/>
              <a:ext cx="1722218" cy="400137"/>
            </a:xfrm>
            <a:prstGeom prst="rect">
              <a:avLst/>
            </a:prstGeom>
            <a:noFill/>
          </p:spPr>
          <p:txBody>
            <a:bodyPr>
              <a:spAutoFit/>
            </a:bodyPr>
            <a:lstStyle/>
            <a:p>
              <a:pPr>
                <a:defRPr/>
              </a:pPr>
              <a:r>
                <a:rPr lang="el-GR" sz="2000" dirty="0">
                  <a:latin typeface="+mn-lt"/>
                  <a:cs typeface="+mn-cs"/>
                </a:rPr>
                <a:t>Απορρόφηση</a:t>
              </a:r>
            </a:p>
          </p:txBody>
        </p:sp>
        <p:sp>
          <p:nvSpPr>
            <p:cNvPr id="13" name="TextBox 12"/>
            <p:cNvSpPr txBox="1"/>
            <p:nvPr/>
          </p:nvSpPr>
          <p:spPr>
            <a:xfrm>
              <a:off x="3059733" y="1065917"/>
              <a:ext cx="1368251" cy="400137"/>
            </a:xfrm>
            <a:prstGeom prst="rect">
              <a:avLst/>
            </a:prstGeom>
            <a:noFill/>
          </p:spPr>
          <p:txBody>
            <a:bodyPr>
              <a:spAutoFit/>
            </a:bodyPr>
            <a:lstStyle/>
            <a:p>
              <a:pPr>
                <a:defRPr/>
              </a:pPr>
              <a:r>
                <a:rPr lang="el-GR" sz="2000" dirty="0">
                  <a:latin typeface="+mn-lt"/>
                  <a:cs typeface="+mn-cs"/>
                </a:rPr>
                <a:t>Ανάκλαση</a:t>
              </a:r>
            </a:p>
          </p:txBody>
        </p:sp>
        <p:pic>
          <p:nvPicPr>
            <p:cNvPr id="21521"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3860" y="2682893"/>
              <a:ext cx="4159151" cy="29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8152" y="908720"/>
              <a:ext cx="4369832" cy="388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grpSp>
      <p:sp>
        <p:nvSpPr>
          <p:cNvPr id="19" name="Rectangle 18"/>
          <p:cNvSpPr/>
          <p:nvPr/>
        </p:nvSpPr>
        <p:spPr>
          <a:xfrm>
            <a:off x="6300788" y="4892675"/>
            <a:ext cx="2752725" cy="461963"/>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Diffuse reflection</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13"/>
              </a:rPr>
              <a:t>Theresa_knott</a:t>
            </a:r>
            <a:r>
              <a:rPr lang="el-GR"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14"/>
              </a:rPr>
              <a:t>CC BY-SA 3.0</a:t>
            </a:r>
            <a:endParaRPr lang="en-US" sz="1200" dirty="0">
              <a:solidFill>
                <a:schemeClr val="tx1">
                  <a:lumMod val="65000"/>
                  <a:lumOff val="35000"/>
                </a:schemeClr>
              </a:solidFill>
              <a:latin typeface="+mn-lt"/>
              <a:cs typeface="+mn-cs"/>
            </a:endParaRPr>
          </a:p>
        </p:txBody>
      </p:sp>
    </p:spTree>
    <p:extLst>
      <p:ext uri="{BB962C8B-B14F-4D97-AF65-F5344CB8AC3E}">
        <p14:creationId xmlns:p14="http://schemas.microsoft.com/office/powerpoint/2010/main" val="23915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a:xfrm>
            <a:off x="-23813" y="9525"/>
            <a:ext cx="9144001" cy="1152525"/>
          </a:xfrm>
        </p:spPr>
        <p:txBody>
          <a:bodyPr/>
          <a:lstStyle/>
          <a:p>
            <a:pPr eaLnBrk="1" hangingPunct="1"/>
            <a:r>
              <a:rPr lang="el-GR" altLang="el-GR" dirty="0" smtClean="0"/>
              <a:t>Κατοπτρική ανάκλαση σε στάσιμα νερά</a:t>
            </a:r>
          </a:p>
        </p:txBody>
      </p:sp>
      <p:sp>
        <p:nvSpPr>
          <p:cNvPr id="22531" name="Rectangle 6"/>
          <p:cNvSpPr>
            <a:spLocks noGrp="1" noChangeArrowheads="1"/>
          </p:cNvSpPr>
          <p:nvPr>
            <p:ph sz="half" idx="4294967295"/>
          </p:nvPr>
        </p:nvSpPr>
        <p:spPr>
          <a:xfrm>
            <a:off x="4929190" y="2357430"/>
            <a:ext cx="3344858" cy="1871662"/>
          </a:xfrm>
        </p:spPr>
        <p:txBody>
          <a:bodyPr/>
          <a:lstStyle/>
          <a:p>
            <a:pPr algn="ctr" eaLnBrk="1" hangingPunct="1">
              <a:buClr>
                <a:srgbClr val="820000"/>
              </a:buClr>
              <a:buNone/>
            </a:pPr>
            <a:r>
              <a:rPr lang="en-US" altLang="el-GR" sz="2600" dirty="0" smtClean="0"/>
              <a:t>	</a:t>
            </a:r>
            <a:r>
              <a:rPr lang="el-GR" altLang="el-GR" sz="2600" dirty="0" smtClean="0"/>
              <a:t>Η ανάκλαση σχετίζεται με την </a:t>
            </a:r>
            <a:r>
              <a:rPr lang="el-GR" altLang="el-GR" sz="2600" b="1" dirty="0" smtClean="0"/>
              <a:t>στιλπνότητα </a:t>
            </a:r>
            <a:r>
              <a:rPr lang="el-GR" altLang="el-GR" sz="2600" dirty="0" smtClean="0"/>
              <a:t>της επιφάνειας </a:t>
            </a:r>
          </a:p>
        </p:txBody>
      </p:sp>
      <p:sp>
        <p:nvSpPr>
          <p:cNvPr id="22532"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EA0D91-4FAE-4338-B23C-49DB64BF380A}" type="slidenum">
              <a:rPr lang="el-GR" altLang="el-GR" smtClean="0"/>
              <a:pPr eaLnBrk="1" hangingPunct="1"/>
              <a:t>18</a:t>
            </a:fld>
            <a:endParaRPr lang="el-GR" altLang="el-GR" dirty="0" smtClean="0"/>
          </a:p>
        </p:txBody>
      </p:sp>
      <p:pic>
        <p:nvPicPr>
          <p:cNvPr id="5" name="Picture 4"/>
          <p:cNvPicPr>
            <a:picLocks noChangeAspect="1"/>
          </p:cNvPicPr>
          <p:nvPr/>
        </p:nvPicPr>
        <p:blipFill>
          <a:blip r:embed="rId2"/>
          <a:stretch>
            <a:fillRect/>
          </a:stretch>
        </p:blipFill>
        <p:spPr>
          <a:xfrm>
            <a:off x="333375" y="1836738"/>
            <a:ext cx="4402138" cy="2932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935670" y="4861845"/>
            <a:ext cx="3197547" cy="461665"/>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3"/>
              </a:rPr>
              <a:t>Clouds reflection in water</a:t>
            </a:r>
            <a:r>
              <a:rPr lang="en-US" sz="1200" dirty="0">
                <a:solidFill>
                  <a:schemeClr val="tx1">
                    <a:lumMod val="65000"/>
                    <a:lumOff val="35000"/>
                  </a:schemeClr>
                </a:solidFill>
                <a:latin typeface="+mn-lt"/>
                <a:cs typeface="+mn-cs"/>
              </a:rPr>
              <a:t>”,  </a:t>
            </a:r>
          </a:p>
          <a:p>
            <a:pPr algn="ctr">
              <a:defRPr/>
            </a:pP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4"/>
              </a:rPr>
              <a:t>Tyoron2</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CC BY-SA 3.0</a:t>
            </a:r>
            <a:endParaRPr lang="en-US" sz="1200" dirty="0">
              <a:solidFill>
                <a:schemeClr val="tx1">
                  <a:lumMod val="65000"/>
                  <a:lumOff val="35000"/>
                </a:schemeClr>
              </a:solidFill>
              <a:latin typeface="+mn-lt"/>
              <a:cs typeface="+mn-cs"/>
            </a:endParaRPr>
          </a:p>
        </p:txBody>
      </p:sp>
      <p:sp>
        <p:nvSpPr>
          <p:cNvPr id="9" name="Rectangle 8"/>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31131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l-GR" dirty="0" smtClean="0"/>
              <a:t>Ηλεκτρομαγνητική Ακτινοβολία</a:t>
            </a:r>
          </a:p>
        </p:txBody>
      </p:sp>
      <p:sp>
        <p:nvSpPr>
          <p:cNvPr id="7171" name="Rectangle 4"/>
          <p:cNvSpPr>
            <a:spLocks noGrp="1" noChangeArrowheads="1"/>
          </p:cNvSpPr>
          <p:nvPr>
            <p:ph sz="half" idx="4294967295"/>
          </p:nvPr>
        </p:nvSpPr>
        <p:spPr>
          <a:xfrm>
            <a:off x="431800" y="4076700"/>
            <a:ext cx="8353425" cy="1873250"/>
          </a:xfrm>
        </p:spPr>
        <p:txBody>
          <a:bodyPr/>
          <a:lstStyle/>
          <a:p>
            <a:pPr eaLnBrk="1" hangingPunct="1">
              <a:buClr>
                <a:schemeClr val="tx1"/>
              </a:buClr>
            </a:pPr>
            <a:r>
              <a:rPr lang="el-GR" altLang="el-GR" sz="2400" dirty="0" smtClean="0"/>
              <a:t>Ηλεκτρομαγνητικό κύμα είναι ένα ημιτονοειδώς εναλλασσόμενο ηλεκτρικό και μαγνητικό πεδίο με επίπεδα κάθετα μεταξύ τους, που διαδίδεται ευθύγραμμα στο χώρο</a:t>
            </a:r>
            <a:r>
              <a:rPr lang="en-US" altLang="el-GR" sz="2400" dirty="0" smtClean="0"/>
              <a:t>. </a:t>
            </a:r>
            <a:endParaRPr lang="el-GR" altLang="el-GR" sz="2400" dirty="0" smtClean="0"/>
          </a:p>
          <a:p>
            <a:pPr eaLnBrk="1" hangingPunct="1">
              <a:buClr>
                <a:schemeClr val="tx1"/>
              </a:buClr>
            </a:pPr>
            <a:r>
              <a:rPr lang="el-GR" altLang="el-GR" sz="2400" dirty="0" smtClean="0"/>
              <a:t>Η διεύθυνση διάδοσης είναι κάθετη προς τα διανύσματα των εντάσεων. </a:t>
            </a:r>
          </a:p>
        </p:txBody>
      </p:sp>
      <p:sp>
        <p:nvSpPr>
          <p:cNvPr id="717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CFFB43-2CE1-4445-B250-A5239DD560CD}" type="slidenum">
              <a:rPr lang="el-GR" altLang="el-GR" smtClean="0"/>
              <a:pPr eaLnBrk="1" hangingPunct="1"/>
              <a:t>1</a:t>
            </a:fld>
            <a:endParaRPr lang="el-GR" altLang="el-GR" dirty="0" smtClean="0"/>
          </a:p>
        </p:txBody>
      </p:sp>
      <p:pic>
        <p:nvPicPr>
          <p:cNvPr id="717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4988" y="1341438"/>
            <a:ext cx="8074025" cy="1989137"/>
          </a:xfrm>
        </p:spPr>
      </p:pic>
      <p:sp>
        <p:nvSpPr>
          <p:cNvPr id="8" name="Rectangle 7"/>
          <p:cNvSpPr/>
          <p:nvPr/>
        </p:nvSpPr>
        <p:spPr>
          <a:xfrm>
            <a:off x="2709020" y="3284538"/>
            <a:ext cx="3725961" cy="461665"/>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Onde electromagnetique</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Emmanuel.boutet </a:t>
            </a:r>
            <a:r>
              <a:rPr lang="el-GR"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CC BY-SA 3.0</a:t>
            </a:r>
            <a:endParaRPr lang="en-US" sz="1200" dirty="0">
              <a:solidFill>
                <a:schemeClr val="tx1">
                  <a:lumMod val="65000"/>
                  <a:lumOff val="35000"/>
                </a:schemeClr>
              </a:solidFill>
              <a:latin typeface="+mn-lt"/>
              <a:cs typeface="+mn-cs"/>
            </a:endParaRPr>
          </a:p>
        </p:txBody>
      </p:sp>
      <p:sp>
        <p:nvSpPr>
          <p:cNvPr id="9" name="Rectangle 8"/>
          <p:cNvSpPr/>
          <p:nvPr/>
        </p:nvSpPr>
        <p:spPr>
          <a:xfrm>
            <a:off x="358775" y="927100"/>
            <a:ext cx="8426450"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2971390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eaLnBrk="1" hangingPunct="1"/>
            <a:r>
              <a:rPr lang="el-GR" altLang="el-GR" dirty="0" smtClean="0"/>
              <a:t>Διαχεόμενη ανάκλαση</a:t>
            </a:r>
          </a:p>
        </p:txBody>
      </p:sp>
      <p:sp>
        <p:nvSpPr>
          <p:cNvPr id="23555" name="Rectangle 7"/>
          <p:cNvSpPr>
            <a:spLocks noGrp="1" noChangeArrowheads="1"/>
          </p:cNvSpPr>
          <p:nvPr>
            <p:ph type="body" sz="half" idx="4294967295"/>
          </p:nvPr>
        </p:nvSpPr>
        <p:spPr>
          <a:xfrm>
            <a:off x="288000" y="1146175"/>
            <a:ext cx="5436220" cy="2332038"/>
          </a:xfrm>
        </p:spPr>
        <p:txBody>
          <a:bodyPr/>
          <a:lstStyle/>
          <a:p>
            <a:pPr marL="0" indent="0" eaLnBrk="1" hangingPunct="1">
              <a:spcBef>
                <a:spcPts val="600"/>
              </a:spcBef>
              <a:spcAft>
                <a:spcPts val="600"/>
              </a:spcAft>
              <a:buFont typeface="Wingdings" pitchFamily="2" charset="2"/>
              <a:buNone/>
            </a:pPr>
            <a:r>
              <a:rPr lang="el-GR" altLang="el-GR" sz="2200" dirty="0" smtClean="0"/>
              <a:t>Σχηματική αναπαράσταση της διαχεόμενης ανάκλασης σε  μικροσκοπικό επίπεδο. </a:t>
            </a:r>
          </a:p>
          <a:p>
            <a:pPr marL="0" indent="0" eaLnBrk="1" hangingPunct="1">
              <a:spcBef>
                <a:spcPts val="600"/>
              </a:spcBef>
              <a:spcAft>
                <a:spcPts val="1800"/>
              </a:spcAft>
              <a:buFont typeface="Wingdings" pitchFamily="2" charset="2"/>
              <a:buNone/>
            </a:pPr>
            <a:r>
              <a:rPr lang="el-GR" altLang="el-GR" sz="2200" dirty="0" smtClean="0"/>
              <a:t>Παρατηρούνται οι ανακλάσεις της δέσμης, πρωτεύουσες και δευτερεύουσες, στα όρια των κόκκων ενός πολυκρυσταλλικού υλικού. </a:t>
            </a:r>
          </a:p>
        </p:txBody>
      </p:sp>
      <p:pic>
        <p:nvPicPr>
          <p:cNvPr id="427013" name="Picture 5" descr="File:Diffuse reflection.gif"/>
          <p:cNvPicPr>
            <a:picLocks noChangeAspect="1" noChangeArrowheads="1"/>
          </p:cNvPicPr>
          <p:nvPr/>
        </p:nvPicPr>
        <p:blipFill>
          <a:blip r:embed="rId3"/>
          <a:srcRect/>
          <a:stretch>
            <a:fillRect/>
          </a:stretch>
        </p:blipFill>
        <p:spPr bwMode="auto">
          <a:xfrm>
            <a:off x="467544" y="3225006"/>
            <a:ext cx="2879725" cy="338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0" name="Rectangle 9"/>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1" name="Rectangle 10"/>
          <p:cNvSpPr/>
          <p:nvPr/>
        </p:nvSpPr>
        <p:spPr>
          <a:xfrm rot="16200000">
            <a:off x="2288655" y="4767694"/>
            <a:ext cx="2754313" cy="461963"/>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Diffuse reflection</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GianniG46</a:t>
            </a:r>
            <a:r>
              <a:rPr lang="el-GR"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BY-SA 3.0</a:t>
            </a:r>
            <a:endParaRPr lang="en-US" sz="1200" dirty="0">
              <a:solidFill>
                <a:schemeClr val="tx1">
                  <a:lumMod val="65000"/>
                  <a:lumOff val="35000"/>
                </a:schemeClr>
              </a:solidFill>
              <a:latin typeface="+mn-lt"/>
              <a:cs typeface="+mn-cs"/>
            </a:endParaRPr>
          </a:p>
        </p:txBody>
      </p:sp>
      <p:pic>
        <p:nvPicPr>
          <p:cNvPr id="3074" name="Picture 2" descr="C:\Users\alex\Desktop\Diffuse_reflection.PNG"/>
          <p:cNvPicPr>
            <a:picLocks noChangeAspect="1" noChangeArrowheads="1"/>
          </p:cNvPicPr>
          <p:nvPr/>
        </p:nvPicPr>
        <p:blipFill>
          <a:blip r:embed="rId7"/>
          <a:srcRect/>
          <a:stretch>
            <a:fillRect/>
          </a:stretch>
        </p:blipFill>
        <p:spPr bwMode="auto">
          <a:xfrm>
            <a:off x="5815043" y="1260019"/>
            <a:ext cx="2925762" cy="236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4" name="Rectangle 13"/>
          <p:cNvSpPr/>
          <p:nvPr/>
        </p:nvSpPr>
        <p:spPr>
          <a:xfrm>
            <a:off x="5854700" y="3678238"/>
            <a:ext cx="2752725" cy="461962"/>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8"/>
              </a:rPr>
              <a:t>Diffuse reflection</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9"/>
              </a:rPr>
              <a:t>Theresa_knott</a:t>
            </a:r>
            <a:r>
              <a:rPr lang="el-GR"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BY-SA 3.0</a:t>
            </a:r>
            <a:endParaRPr lang="en-US" sz="1200" dirty="0">
              <a:solidFill>
                <a:schemeClr val="tx1">
                  <a:lumMod val="65000"/>
                  <a:lumOff val="35000"/>
                </a:schemeClr>
              </a:solidFill>
              <a:latin typeface="+mn-lt"/>
              <a:cs typeface="+mn-cs"/>
            </a:endParaRPr>
          </a:p>
        </p:txBody>
      </p:sp>
      <p:sp>
        <p:nvSpPr>
          <p:cNvPr id="2" name="Rectangle 1"/>
          <p:cNvSpPr/>
          <p:nvPr/>
        </p:nvSpPr>
        <p:spPr>
          <a:xfrm>
            <a:off x="5513728" y="5900757"/>
            <a:ext cx="3528392" cy="769441"/>
          </a:xfrm>
          <a:prstGeom prst="rect">
            <a:avLst/>
          </a:prstGeom>
        </p:spPr>
        <p:txBody>
          <a:bodyPr wrap="square">
            <a:spAutoFit/>
          </a:bodyPr>
          <a:lstStyle/>
          <a:p>
            <a:r>
              <a:rPr lang="en-US" sz="1100" dirty="0">
                <a:solidFill>
                  <a:schemeClr val="tx1">
                    <a:lumMod val="75000"/>
                    <a:lumOff val="25000"/>
                  </a:schemeClr>
                </a:solidFill>
                <a:latin typeface="+mn-lt"/>
              </a:rPr>
              <a:t>Xiao D. He, Kenneth E. Torrance, François X. Sillion, and Donald P. Greenberg. 1991. </a:t>
            </a:r>
            <a:r>
              <a:rPr lang="en-US" sz="1100" dirty="0">
                <a:solidFill>
                  <a:schemeClr val="tx1">
                    <a:lumMod val="75000"/>
                    <a:lumOff val="25000"/>
                  </a:schemeClr>
                </a:solidFill>
                <a:latin typeface="+mn-lt"/>
                <a:hlinkClick r:id="rId10"/>
              </a:rPr>
              <a:t>A comprehensive physical model for light reflection</a:t>
            </a:r>
            <a:r>
              <a:rPr lang="en-US" sz="1100" dirty="0">
                <a:solidFill>
                  <a:schemeClr val="tx1">
                    <a:lumMod val="75000"/>
                    <a:lumOff val="25000"/>
                  </a:schemeClr>
                </a:solidFill>
                <a:latin typeface="+mn-lt"/>
              </a:rPr>
              <a:t>. </a:t>
            </a:r>
            <a:r>
              <a:rPr lang="en-US" sz="1100" i="1" dirty="0">
                <a:solidFill>
                  <a:schemeClr val="tx1">
                    <a:lumMod val="75000"/>
                    <a:lumOff val="25000"/>
                  </a:schemeClr>
                </a:solidFill>
                <a:latin typeface="+mn-lt"/>
              </a:rPr>
              <a:t>SIGGRAPH Comput. Graph.</a:t>
            </a:r>
            <a:r>
              <a:rPr lang="en-US" sz="1100" dirty="0">
                <a:solidFill>
                  <a:schemeClr val="tx1">
                    <a:lumMod val="75000"/>
                    <a:lumOff val="25000"/>
                  </a:schemeClr>
                </a:solidFill>
                <a:latin typeface="+mn-lt"/>
              </a:rPr>
              <a:t> 25, 4 (July 1991), 175-186. </a:t>
            </a:r>
            <a:r>
              <a:rPr lang="en-US" sz="1100" dirty="0" smtClean="0">
                <a:solidFill>
                  <a:schemeClr val="tx1">
                    <a:lumMod val="75000"/>
                    <a:lumOff val="25000"/>
                  </a:schemeClr>
                </a:solidFill>
                <a:latin typeface="+mn-lt"/>
              </a:rPr>
              <a:t>DOI=10.1145/127719.122738</a:t>
            </a:r>
            <a:endParaRPr lang="el-GR" sz="1100" dirty="0">
              <a:solidFill>
                <a:schemeClr val="tx1">
                  <a:lumMod val="75000"/>
                  <a:lumOff val="25000"/>
                </a:schemeClr>
              </a:solidFill>
              <a:latin typeface="+mn-lt"/>
            </a:endParaRPr>
          </a:p>
        </p:txBody>
      </p:sp>
      <p:pic>
        <p:nvPicPr>
          <p:cNvPr id="5" name="Picture 2"/>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15043" y="4378831"/>
            <a:ext cx="2787833" cy="144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800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357188" y="142875"/>
            <a:ext cx="8461375" cy="909638"/>
          </a:xfrm>
        </p:spPr>
        <p:txBody>
          <a:bodyPr/>
          <a:lstStyle/>
          <a:p>
            <a:pPr eaLnBrk="1" hangingPunct="1"/>
            <a:r>
              <a:rPr lang="el-GR" altLang="el-GR" dirty="0" smtClean="0"/>
              <a:t>Η ανάκλαση στις φυσικές επιφάνειες</a:t>
            </a:r>
          </a:p>
        </p:txBody>
      </p:sp>
      <p:sp>
        <p:nvSpPr>
          <p:cNvPr id="24579" name="Rectangle 3"/>
          <p:cNvSpPr>
            <a:spLocks noGrp="1" noChangeArrowheads="1"/>
          </p:cNvSpPr>
          <p:nvPr>
            <p:ph idx="1"/>
          </p:nvPr>
        </p:nvSpPr>
        <p:spPr/>
        <p:txBody>
          <a:bodyPr/>
          <a:lstStyle/>
          <a:p>
            <a:pPr lvl="1" eaLnBrk="1" hangingPunct="1"/>
            <a:endParaRPr lang="el-GR" altLang="el-GR" dirty="0" smtClean="0"/>
          </a:p>
          <a:p>
            <a:pPr lvl="1" eaLnBrk="1" hangingPunct="1">
              <a:buClr>
                <a:srgbClr val="820000"/>
              </a:buClr>
              <a:buFont typeface="Arial" charset="0"/>
              <a:buNone/>
            </a:pPr>
            <a:endParaRPr lang="el-GR" altLang="el-GR" dirty="0" smtClean="0"/>
          </a:p>
        </p:txBody>
      </p:sp>
      <p:sp>
        <p:nvSpPr>
          <p:cNvPr id="24580"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0C2060-A235-4BD8-BA01-DCA4EAB57B16}" type="slidenum">
              <a:rPr lang="el-GR" altLang="el-GR" smtClean="0"/>
              <a:pPr eaLnBrk="1" hangingPunct="1"/>
              <a:t>20</a:t>
            </a:fld>
            <a:endParaRPr lang="el-GR" altLang="el-GR" dirty="0" smtClean="0"/>
          </a:p>
        </p:txBody>
      </p:sp>
      <p:sp>
        <p:nvSpPr>
          <p:cNvPr id="6" name="Rectangle 5"/>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24582" name="Picture 2" descr="http://ceramicartsdaily.org/wp-content/uploads/2010/10/reflectance1_we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714500"/>
            <a:ext cx="61341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9568" y="5643563"/>
            <a:ext cx="8424864" cy="523220"/>
          </a:xfrm>
          <a:prstGeom prst="rect">
            <a:avLst/>
          </a:prstGeom>
          <a:solidFill>
            <a:srgbClr val="820000"/>
          </a:solidFill>
          <a:ln>
            <a:solidFill>
              <a:schemeClr val="accent1">
                <a:lumMod val="60000"/>
                <a:lumOff val="40000"/>
              </a:schemeClr>
            </a:solidFill>
          </a:ln>
        </p:spPr>
        <p:txBody>
          <a:bodyPr wrap="square">
            <a:spAutoFit/>
          </a:bodyPr>
          <a:lstStyle/>
          <a:p>
            <a:pPr lvl="1" algn="ctr">
              <a:buClr>
                <a:srgbClr val="820000"/>
              </a:buClr>
              <a:defRPr/>
            </a:pPr>
            <a:r>
              <a:rPr lang="el-GR" sz="2800" dirty="0">
                <a:solidFill>
                  <a:schemeClr val="bg1"/>
                </a:solidFill>
                <a:latin typeface="+mn-lt"/>
                <a:cs typeface="Arial" pitchFamily="34" charset="0"/>
              </a:rPr>
              <a:t>Συνολική ανάκλαση = </a:t>
            </a:r>
            <a:r>
              <a:rPr lang="el-GR" sz="2800" dirty="0" smtClean="0">
                <a:solidFill>
                  <a:schemeClr val="bg1"/>
                </a:solidFill>
                <a:latin typeface="+mn-lt"/>
                <a:cs typeface="Arial" pitchFamily="34" charset="0"/>
              </a:rPr>
              <a:t>Διαχεόμενη + Κατοπτρική</a:t>
            </a:r>
            <a:endParaRPr lang="el-GR" sz="2800" dirty="0">
              <a:solidFill>
                <a:schemeClr val="bg1"/>
              </a:solidFill>
              <a:latin typeface="+mn-lt"/>
              <a:cs typeface="Arial" pitchFamily="34" charset="0"/>
            </a:endParaRPr>
          </a:p>
        </p:txBody>
      </p:sp>
      <p:sp>
        <p:nvSpPr>
          <p:cNvPr id="2" name="Rectangle 1"/>
          <p:cNvSpPr/>
          <p:nvPr/>
        </p:nvSpPr>
        <p:spPr>
          <a:xfrm>
            <a:off x="3852412" y="5347900"/>
            <a:ext cx="1439177" cy="276999"/>
          </a:xfrm>
          <a:prstGeom prst="rect">
            <a:avLst/>
          </a:prstGeom>
        </p:spPr>
        <p:txBody>
          <a:bodyPr wrap="none">
            <a:spAutoFit/>
          </a:bodyPr>
          <a:lstStyle/>
          <a:p>
            <a:r>
              <a:rPr lang="en-US" sz="1200" dirty="0" smtClean="0">
                <a:latin typeface="+mn-lt"/>
                <a:hlinkClick r:id="rId5"/>
              </a:rPr>
              <a:t>ceramicartsdaily.org</a:t>
            </a:r>
            <a:endParaRPr lang="el-GR" sz="1200" dirty="0">
              <a:latin typeface="+mn-lt"/>
            </a:endParaRPr>
          </a:p>
        </p:txBody>
      </p:sp>
    </p:spTree>
    <p:extLst>
      <p:ext uri="{BB962C8B-B14F-4D97-AF65-F5344CB8AC3E}">
        <p14:creationId xmlns:p14="http://schemas.microsoft.com/office/powerpoint/2010/main" val="3196845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34938"/>
            <a:ext cx="9144000" cy="908050"/>
          </a:xfrm>
        </p:spPr>
        <p:txBody>
          <a:bodyPr/>
          <a:lstStyle/>
          <a:p>
            <a:pPr eaLnBrk="1" hangingPunct="1"/>
            <a:r>
              <a:rPr lang="el-GR" altLang="el-GR" sz="3700" dirty="0" smtClean="0"/>
              <a:t>Φασματικές καμπύλες ανάκλασης </a:t>
            </a:r>
            <a:r>
              <a:rPr lang="en-US" altLang="el-GR" sz="3700" dirty="0" smtClean="0"/>
              <a:t>Au, Ag, Al</a:t>
            </a:r>
            <a:endParaRPr lang="el-GR" altLang="el-GR" sz="3700" dirty="0" smtClean="0"/>
          </a:p>
        </p:txBody>
      </p:sp>
      <p:sp>
        <p:nvSpPr>
          <p:cNvPr id="412676" name="Rectangle 4"/>
          <p:cNvSpPr>
            <a:spLocks noChangeArrowheads="1"/>
          </p:cNvSpPr>
          <p:nvPr/>
        </p:nvSpPr>
        <p:spPr bwMode="auto">
          <a:xfrm>
            <a:off x="5318149" y="1623912"/>
            <a:ext cx="3694141" cy="2554545"/>
          </a:xfrm>
          <a:prstGeom prst="rect">
            <a:avLst/>
          </a:prstGeom>
          <a:noFill/>
          <a:ln>
            <a:noFill/>
          </a:ln>
          <a:effectLst/>
          <a:extLst/>
        </p:spPr>
        <p:txBody>
          <a:bodyPr wrap="square" anchor="ctr">
            <a:spAutoFit/>
          </a:bodyPr>
          <a:lstStyle/>
          <a:p>
            <a:pPr>
              <a:defRPr/>
            </a:pPr>
            <a:r>
              <a:rPr lang="el-GR" altLang="zh-CN" sz="2000" i="1" dirty="0">
                <a:latin typeface="+mn-lt"/>
                <a:cs typeface="+mn-cs"/>
              </a:rPr>
              <a:t>Φασματικές καμπύλες ανάκλασης </a:t>
            </a:r>
            <a:r>
              <a:rPr lang="el-GR" altLang="zh-CN" sz="2000" dirty="0">
                <a:latin typeface="+mn-lt"/>
                <a:cs typeface="+mn-cs"/>
              </a:rPr>
              <a:t>για το </a:t>
            </a:r>
            <a:endParaRPr lang="el-GR" altLang="zh-CN" sz="2000" dirty="0" smtClean="0">
              <a:latin typeface="+mn-lt"/>
              <a:cs typeface="+mn-cs"/>
            </a:endParaRPr>
          </a:p>
          <a:p>
            <a:pPr>
              <a:defRPr/>
            </a:pPr>
            <a:r>
              <a:rPr lang="el-GR" altLang="zh-CN" sz="2000" dirty="0" smtClean="0">
                <a:latin typeface="+mn-lt"/>
                <a:cs typeface="+mn-cs"/>
              </a:rPr>
              <a:t>αλουμίνιο </a:t>
            </a:r>
            <a:r>
              <a:rPr lang="en-GB" altLang="zh-CN" sz="2000" dirty="0">
                <a:latin typeface="+mn-lt"/>
                <a:cs typeface="+mn-cs"/>
              </a:rPr>
              <a:t>(</a:t>
            </a:r>
            <a:r>
              <a:rPr lang="en-GB" altLang="zh-CN" sz="2000" b="1" dirty="0">
                <a:solidFill>
                  <a:srgbClr val="004B82"/>
                </a:solidFill>
                <a:latin typeface="+mn-lt"/>
                <a:cs typeface="+mn-cs"/>
              </a:rPr>
              <a:t>Al</a:t>
            </a:r>
            <a:r>
              <a:rPr lang="en-GB" altLang="zh-CN" sz="2000" dirty="0">
                <a:latin typeface="+mn-lt"/>
                <a:cs typeface="+mn-cs"/>
              </a:rPr>
              <a:t>), </a:t>
            </a:r>
            <a:endParaRPr lang="el-GR" altLang="zh-CN" sz="2000" dirty="0" smtClean="0">
              <a:latin typeface="+mn-lt"/>
              <a:cs typeface="+mn-cs"/>
            </a:endParaRPr>
          </a:p>
          <a:p>
            <a:pPr>
              <a:defRPr/>
            </a:pPr>
            <a:r>
              <a:rPr lang="el-GR" altLang="zh-CN" sz="2000" dirty="0" smtClean="0">
                <a:latin typeface="+mn-lt"/>
              </a:rPr>
              <a:t>χρυσό </a:t>
            </a:r>
            <a:r>
              <a:rPr lang="en-GB" altLang="zh-CN" sz="2000" dirty="0">
                <a:latin typeface="+mn-lt"/>
              </a:rPr>
              <a:t>(</a:t>
            </a:r>
            <a:r>
              <a:rPr lang="en-GB" altLang="zh-CN" sz="2000" b="1" dirty="0" smtClean="0">
                <a:solidFill>
                  <a:srgbClr val="820000"/>
                </a:solidFill>
                <a:latin typeface="+mn-lt"/>
              </a:rPr>
              <a:t>Au</a:t>
            </a:r>
            <a:r>
              <a:rPr lang="el-GR" altLang="zh-CN" sz="2000" dirty="0" smtClean="0">
                <a:latin typeface="+mn-lt"/>
              </a:rPr>
              <a:t>)</a:t>
            </a:r>
          </a:p>
          <a:p>
            <a:pPr>
              <a:defRPr/>
            </a:pPr>
            <a:r>
              <a:rPr lang="el-GR" altLang="zh-CN" sz="2000" dirty="0" smtClean="0">
                <a:latin typeface="+mn-lt"/>
                <a:cs typeface="+mn-cs"/>
              </a:rPr>
              <a:t>άργυρο</a:t>
            </a:r>
            <a:r>
              <a:rPr lang="en-GB" altLang="zh-CN" sz="2000" dirty="0" smtClean="0">
                <a:latin typeface="+mn-lt"/>
                <a:cs typeface="+mn-cs"/>
              </a:rPr>
              <a:t> </a:t>
            </a:r>
            <a:r>
              <a:rPr lang="en-GB" altLang="zh-CN" sz="2000" dirty="0">
                <a:latin typeface="+mn-lt"/>
                <a:cs typeface="+mn-cs"/>
              </a:rPr>
              <a:t>(</a:t>
            </a:r>
            <a:r>
              <a:rPr lang="en-GB" altLang="zh-CN" sz="2000" b="1" dirty="0">
                <a:solidFill>
                  <a:srgbClr val="820000"/>
                </a:solidFill>
                <a:latin typeface="+mn-lt"/>
                <a:cs typeface="+mn-cs"/>
              </a:rPr>
              <a:t>Ag</a:t>
            </a:r>
            <a:r>
              <a:rPr lang="en-GB" altLang="zh-CN" sz="2000" dirty="0">
                <a:latin typeface="+mn-lt"/>
                <a:cs typeface="+mn-cs"/>
              </a:rPr>
              <a:t>), </a:t>
            </a:r>
            <a:endParaRPr lang="el-GR" altLang="zh-CN" sz="2000" dirty="0" smtClean="0">
              <a:latin typeface="+mn-lt"/>
              <a:cs typeface="+mn-cs"/>
            </a:endParaRPr>
          </a:p>
          <a:p>
            <a:pPr>
              <a:defRPr/>
            </a:pPr>
            <a:r>
              <a:rPr lang="el-GR" altLang="zh-CN" sz="2000" dirty="0" smtClean="0">
                <a:latin typeface="+mn-lt"/>
                <a:cs typeface="+mn-cs"/>
              </a:rPr>
              <a:t>και</a:t>
            </a:r>
            <a:r>
              <a:rPr lang="en-GB" altLang="zh-CN" sz="2000" dirty="0" smtClean="0">
                <a:latin typeface="+mn-lt"/>
                <a:cs typeface="+mn-cs"/>
              </a:rPr>
              <a:t> </a:t>
            </a:r>
            <a:r>
              <a:rPr lang="el-GR" altLang="zh-CN" sz="2000" dirty="0">
                <a:latin typeface="+mn-lt"/>
                <a:cs typeface="+mn-cs"/>
              </a:rPr>
              <a:t>από μεταλλικές κατοπτρικές επιφάνειες με κάθετη </a:t>
            </a:r>
            <a:r>
              <a:rPr lang="el-GR" altLang="zh-CN" sz="2000" dirty="0" smtClean="0">
                <a:latin typeface="+mn-lt"/>
                <a:cs typeface="+mn-cs"/>
              </a:rPr>
              <a:t>πρόσπτωση. </a:t>
            </a:r>
            <a:endParaRPr lang="el-GR" altLang="zh-CN" sz="2000" dirty="0">
              <a:latin typeface="+mn-lt"/>
              <a:cs typeface="+mn-cs"/>
            </a:endParaRPr>
          </a:p>
        </p:txBody>
      </p:sp>
      <p:sp>
        <p:nvSpPr>
          <p:cNvPr id="25604"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4FD5C4-44AB-44F8-9B89-D150B2BF4500}" type="slidenum">
              <a:rPr lang="el-GR" altLang="el-GR" smtClean="0"/>
              <a:pPr eaLnBrk="1" hangingPunct="1"/>
              <a:t>21</a:t>
            </a:fld>
            <a:endParaRPr lang="el-GR" altLang="el-GR" dirty="0" smtClean="0"/>
          </a:p>
        </p:txBody>
      </p:sp>
      <p:sp>
        <p:nvSpPr>
          <p:cNvPr id="6" name="Rectangle 5"/>
          <p:cNvSpPr/>
          <p:nvPr/>
        </p:nvSpPr>
        <p:spPr>
          <a:xfrm>
            <a:off x="1224757" y="5428585"/>
            <a:ext cx="3324224" cy="461665"/>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3"/>
              </a:rPr>
              <a:t>Image-Metal-reflectance</a:t>
            </a:r>
            <a:r>
              <a:rPr lang="en-US" sz="1200" dirty="0">
                <a:solidFill>
                  <a:schemeClr val="tx1">
                    <a:lumMod val="65000"/>
                    <a:lumOff val="35000"/>
                  </a:schemeClr>
                </a:solidFill>
                <a:latin typeface="+mn-lt"/>
                <a:cs typeface="+mn-cs"/>
              </a:rPr>
              <a:t>”,  </a:t>
            </a:r>
            <a:r>
              <a:rPr lang="en-US" sz="1200" dirty="0" smtClean="0">
                <a:solidFill>
                  <a:schemeClr val="tx1">
                    <a:lumMod val="65000"/>
                    <a:lumOff val="35000"/>
                  </a:schemeClr>
                </a:solidFill>
                <a:latin typeface="+mn-lt"/>
                <a:cs typeface="+mn-cs"/>
              </a:rPr>
              <a:t>By</a:t>
            </a:r>
            <a:r>
              <a:rPr lang="el-GR"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4"/>
              </a:rPr>
              <a:t>Thierryyyyyyy</a:t>
            </a:r>
            <a:r>
              <a:rPr lang="el-GR"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CC BY-SA 3.0</a:t>
            </a:r>
            <a:endParaRPr lang="en-US" sz="1200" dirty="0">
              <a:solidFill>
                <a:schemeClr val="tx1">
                  <a:lumMod val="65000"/>
                  <a:lumOff val="35000"/>
                </a:schemeClr>
              </a:solidFill>
              <a:latin typeface="+mn-lt"/>
              <a:cs typeface="+mn-cs"/>
            </a:endParaRPr>
          </a:p>
        </p:txBody>
      </p:sp>
      <p:pic>
        <p:nvPicPr>
          <p:cNvPr id="25606" name="Picture 2" descr="G:\DOWNLOADS\Image-Metal-reflectanc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501775"/>
            <a:ext cx="5165725"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26718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ex\Desktop\2000px-Reflection_and_refraction.svg.png"/>
          <p:cNvPicPr>
            <a:picLocks noChangeAspect="1" noChangeArrowheads="1"/>
          </p:cNvPicPr>
          <p:nvPr/>
        </p:nvPicPr>
        <p:blipFill>
          <a:blip r:embed="rId2"/>
          <a:srcRect/>
          <a:stretch>
            <a:fillRect/>
          </a:stretch>
        </p:blipFill>
        <p:spPr bwMode="auto">
          <a:xfrm>
            <a:off x="3668712" y="3633746"/>
            <a:ext cx="3303587" cy="1830387"/>
          </a:xfrm>
          <a:prstGeom prst="rect">
            <a:avLst/>
          </a:prstGeom>
          <a:ln w="12700" cap="sq">
            <a:solidFill>
              <a:srgbClr val="000000"/>
            </a:solidFill>
            <a:prstDash val="solid"/>
            <a:miter lim="800000"/>
          </a:ln>
          <a:effectLst/>
          <a:extLst/>
        </p:spPr>
      </p:pic>
      <p:sp>
        <p:nvSpPr>
          <p:cNvPr id="26627" name="Rectangle 2"/>
          <p:cNvSpPr>
            <a:spLocks noGrp="1" noChangeArrowheads="1"/>
          </p:cNvSpPr>
          <p:nvPr>
            <p:ph type="title"/>
          </p:nvPr>
        </p:nvSpPr>
        <p:spPr>
          <a:xfrm>
            <a:off x="441325" y="-1588"/>
            <a:ext cx="8229600" cy="908051"/>
          </a:xfrm>
        </p:spPr>
        <p:txBody>
          <a:bodyPr/>
          <a:lstStyle/>
          <a:p>
            <a:pPr eaLnBrk="1" hangingPunct="1"/>
            <a:r>
              <a:rPr lang="el-GR" altLang="el-GR" dirty="0" smtClean="0"/>
              <a:t>Διάθλαση (</a:t>
            </a:r>
            <a:r>
              <a:rPr lang="en-US" altLang="el-GR" dirty="0" smtClean="0"/>
              <a:t>Difraction)</a:t>
            </a:r>
            <a:endParaRPr lang="el-GR" altLang="el-GR" dirty="0" smtClean="0"/>
          </a:p>
        </p:txBody>
      </p:sp>
      <p:sp>
        <p:nvSpPr>
          <p:cNvPr id="2663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3CD5C9-06F2-46CD-90B9-C319AB20358F}" type="slidenum">
              <a:rPr lang="el-GR" altLang="el-GR" smtClean="0"/>
              <a:pPr eaLnBrk="1" hangingPunct="1"/>
              <a:t>22</a:t>
            </a:fld>
            <a:endParaRPr lang="el-GR" altLang="el-GR" dirty="0" smtClean="0"/>
          </a:p>
        </p:txBody>
      </p:sp>
      <p:pic>
        <p:nvPicPr>
          <p:cNvPr id="6" name="Picture 5"/>
          <p:cNvPicPr>
            <a:picLocks noChangeAspect="1"/>
          </p:cNvPicPr>
          <p:nvPr/>
        </p:nvPicPr>
        <p:blipFill>
          <a:blip r:embed="rId3"/>
          <a:stretch>
            <a:fillRect/>
          </a:stretch>
        </p:blipFill>
        <p:spPr>
          <a:xfrm>
            <a:off x="277310" y="3633746"/>
            <a:ext cx="2994025" cy="1814512"/>
          </a:xfrm>
          <a:prstGeom prst="rect">
            <a:avLst/>
          </a:prstGeom>
          <a:ln w="12700" cap="sq">
            <a:solidFill>
              <a:srgbClr val="000000"/>
            </a:solidFill>
            <a:prstDash val="solid"/>
            <a:miter lim="800000"/>
          </a:ln>
          <a:effectLst/>
        </p:spPr>
      </p:pic>
      <p:sp>
        <p:nvSpPr>
          <p:cNvPr id="15" name="Rectangle 14"/>
          <p:cNvSpPr/>
          <p:nvPr/>
        </p:nvSpPr>
        <p:spPr>
          <a:xfrm>
            <a:off x="134435" y="5464133"/>
            <a:ext cx="3136900" cy="461963"/>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Pencil in a bowl of water</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 </a:t>
            </a:r>
            <a:r>
              <a:rPr lang="en-US" sz="1200" dirty="0">
                <a:solidFill>
                  <a:schemeClr val="tx1">
                    <a:lumMod val="65000"/>
                    <a:lumOff val="35000"/>
                  </a:schemeClr>
                </a:solidFill>
                <a:latin typeface="+mn-lt"/>
                <a:cs typeface="+mn-cs"/>
                <a:hlinkClick r:id="rId5"/>
              </a:rPr>
              <a:t>Gregors</a:t>
            </a:r>
            <a:r>
              <a:rPr lang="el-GR"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BY-SA 3.0</a:t>
            </a:r>
            <a:endParaRPr lang="en-US" sz="1200" dirty="0">
              <a:solidFill>
                <a:schemeClr val="tx1">
                  <a:lumMod val="65000"/>
                  <a:lumOff val="35000"/>
                </a:schemeClr>
              </a:solidFill>
              <a:latin typeface="+mn-lt"/>
              <a:cs typeface="+mn-cs"/>
            </a:endParaRPr>
          </a:p>
        </p:txBody>
      </p:sp>
      <p:sp>
        <p:nvSpPr>
          <p:cNvPr id="8" name="TextBox 7"/>
          <p:cNvSpPr txBox="1"/>
          <p:nvPr/>
        </p:nvSpPr>
        <p:spPr>
          <a:xfrm>
            <a:off x="5321299" y="3760746"/>
            <a:ext cx="1489075" cy="646112"/>
          </a:xfrm>
          <a:prstGeom prst="rect">
            <a:avLst/>
          </a:prstGeom>
          <a:noFill/>
        </p:spPr>
        <p:txBody>
          <a:bodyPr>
            <a:spAutoFit/>
          </a:bodyPr>
          <a:lstStyle/>
          <a:p>
            <a:pPr>
              <a:defRPr/>
            </a:pPr>
            <a:r>
              <a:rPr lang="en-US" b="1" dirty="0">
                <a:latin typeface="+mn-lt"/>
                <a:cs typeface="+mn-cs"/>
              </a:rPr>
              <a:t>n₁ n₂ index</a:t>
            </a:r>
          </a:p>
          <a:p>
            <a:pPr>
              <a:defRPr/>
            </a:pPr>
            <a:r>
              <a:rPr lang="el-GR" b="1" dirty="0">
                <a:latin typeface="+mn-lt"/>
                <a:cs typeface="+mn-cs"/>
              </a:rPr>
              <a:t>ν₁ ν₂ </a:t>
            </a:r>
            <a:r>
              <a:rPr lang="en-US" b="1" dirty="0">
                <a:latin typeface="+mn-lt"/>
                <a:cs typeface="+mn-cs"/>
              </a:rPr>
              <a:t>velocity</a:t>
            </a:r>
            <a:endParaRPr lang="el-GR" b="1" dirty="0">
              <a:latin typeface="+mn-lt"/>
              <a:cs typeface="+mn-cs"/>
            </a:endParaRPr>
          </a:p>
        </p:txBody>
      </p:sp>
      <p:sp>
        <p:nvSpPr>
          <p:cNvPr id="18" name="Rectangle 17"/>
          <p:cNvSpPr/>
          <p:nvPr/>
        </p:nvSpPr>
        <p:spPr>
          <a:xfrm>
            <a:off x="3638549" y="5464133"/>
            <a:ext cx="3333749" cy="461665"/>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7"/>
              </a:rPr>
              <a:t>Reflection and refraction</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 </a:t>
            </a:r>
            <a:r>
              <a:rPr lang="en-US" sz="1200" dirty="0">
                <a:solidFill>
                  <a:schemeClr val="tx1">
                    <a:lumMod val="65000"/>
                    <a:lumOff val="35000"/>
                  </a:schemeClr>
                </a:solidFill>
                <a:latin typeface="+mn-lt"/>
                <a:cs typeface="+mn-cs"/>
                <a:hlinkClick r:id="rId8"/>
              </a:rPr>
              <a:t>Epzcaw</a:t>
            </a:r>
            <a:r>
              <a:rPr lang="el-GR"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BY-SA 3.0</a:t>
            </a:r>
            <a:endParaRPr lang="en-US" sz="1200" dirty="0">
              <a:solidFill>
                <a:schemeClr val="tx1">
                  <a:lumMod val="65000"/>
                  <a:lumOff val="35000"/>
                </a:schemeClr>
              </a:solidFill>
              <a:latin typeface="+mn-lt"/>
              <a:cs typeface="+mn-cs"/>
            </a:endParaRPr>
          </a:p>
        </p:txBody>
      </p:sp>
      <p:sp>
        <p:nvSpPr>
          <p:cNvPr id="17" name="Rectangle 16"/>
          <p:cNvSpPr/>
          <p:nvPr/>
        </p:nvSpPr>
        <p:spPr>
          <a:xfrm>
            <a:off x="277813" y="908050"/>
            <a:ext cx="8424862"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26636" name="Rectangle 1"/>
          <p:cNvSpPr>
            <a:spLocks noChangeArrowheads="1"/>
          </p:cNvSpPr>
          <p:nvPr/>
        </p:nvSpPr>
        <p:spPr bwMode="auto">
          <a:xfrm>
            <a:off x="277309" y="1516433"/>
            <a:ext cx="6694989" cy="1776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4000"/>
              </a:lnSpc>
              <a:spcBef>
                <a:spcPts val="600"/>
              </a:spcBef>
            </a:pPr>
            <a:r>
              <a:rPr lang="el-GR" altLang="el-GR" sz="2400" dirty="0" smtClean="0">
                <a:latin typeface="+mn-lt"/>
              </a:rPr>
              <a:t>Εκτροπή </a:t>
            </a:r>
            <a:r>
              <a:rPr lang="el-GR" altLang="el-GR" sz="2400" dirty="0">
                <a:latin typeface="+mn-lt"/>
              </a:rPr>
              <a:t>της διεύθυνσης των φωτεινών </a:t>
            </a:r>
            <a:r>
              <a:rPr lang="el-GR" altLang="el-GR" sz="2400" dirty="0" smtClean="0">
                <a:latin typeface="+mn-lt"/>
              </a:rPr>
              <a:t>ακτίνων κατά </a:t>
            </a:r>
            <a:r>
              <a:rPr lang="el-GR" altLang="el-GR" sz="2400" dirty="0">
                <a:latin typeface="+mn-lt"/>
              </a:rPr>
              <a:t>τη μετάβασή τους από ένα διαπερατό μέσο διάδοσης με δείκτη διάθλασης </a:t>
            </a:r>
            <a:r>
              <a:rPr lang="en-US" altLang="el-GR" sz="2400" b="1" dirty="0">
                <a:latin typeface="+mn-lt"/>
              </a:rPr>
              <a:t>n₁</a:t>
            </a:r>
            <a:r>
              <a:rPr lang="el-GR" altLang="el-GR" sz="2400" dirty="0">
                <a:latin typeface="+mn-lt"/>
              </a:rPr>
              <a:t> </a:t>
            </a:r>
            <a:r>
              <a:rPr lang="el-GR" altLang="el-GR" sz="2400" dirty="0" smtClean="0">
                <a:latin typeface="+mn-lt"/>
              </a:rPr>
              <a:t>σε </a:t>
            </a:r>
            <a:r>
              <a:rPr lang="el-GR" altLang="el-GR" sz="2400" dirty="0">
                <a:latin typeface="+mn-lt"/>
              </a:rPr>
              <a:t>άλλο μέσο διάδοσης με δείκτη διάθλασης </a:t>
            </a:r>
            <a:r>
              <a:rPr lang="en-US" altLang="el-GR" sz="2400" b="1" dirty="0">
                <a:latin typeface="+mn-lt"/>
              </a:rPr>
              <a:t>n₂</a:t>
            </a:r>
            <a:r>
              <a:rPr lang="el-GR" altLang="el-GR" sz="2400" dirty="0">
                <a:latin typeface="+mn-lt"/>
              </a:rPr>
              <a:t>   </a:t>
            </a:r>
          </a:p>
        </p:txBody>
      </p:sp>
      <mc:AlternateContent xmlns:mc="http://schemas.openxmlformats.org/markup-compatibility/2006" xmlns:a14="http://schemas.microsoft.com/office/drawing/2010/main">
        <mc:Choice Requires="a14">
          <p:sp>
            <p:nvSpPr>
              <p:cNvPr id="20" name="Ορθογώνιο 4"/>
              <p:cNvSpPr/>
              <p:nvPr/>
            </p:nvSpPr>
            <p:spPr>
              <a:xfrm>
                <a:off x="7046785" y="4224024"/>
                <a:ext cx="2097215" cy="6731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func>
                            <m:funcPr>
                              <m:ctrlPr>
                                <a:rPr lang="en-US" sz="2000" i="1">
                                  <a:latin typeface="Cambria Math"/>
                                </a:rPr>
                              </m:ctrlPr>
                            </m:funcPr>
                            <m:fName>
                              <m:r>
                                <m:rPr>
                                  <m:sty m:val="p"/>
                                </m:rPr>
                                <a:rPr lang="en-US" sz="2000" b="0" i="0">
                                  <a:latin typeface="Cambria Math"/>
                                </a:rPr>
                                <m:t>sin</m:t>
                              </m:r>
                            </m:fName>
                            <m:e>
                              <m:r>
                                <a:rPr lang="el-GR" sz="2000" b="0" i="1">
                                  <a:latin typeface="Cambria Math"/>
                                </a:rPr>
                                <m:t>𝜃</m:t>
                              </m:r>
                            </m:e>
                          </m:func>
                          <m:r>
                            <a:rPr lang="el-GR" sz="2000" b="0" i="0" baseline="-25000">
                              <a:latin typeface="Cambria Math"/>
                            </a:rPr>
                            <m:t>1</m:t>
                          </m:r>
                        </m:num>
                        <m:den>
                          <m:func>
                            <m:funcPr>
                              <m:ctrlPr>
                                <a:rPr lang="en-US" sz="2000" i="1">
                                  <a:latin typeface="Cambria Math"/>
                                </a:rPr>
                              </m:ctrlPr>
                            </m:funcPr>
                            <m:fName>
                              <m:r>
                                <m:rPr>
                                  <m:sty m:val="p"/>
                                </m:rPr>
                                <a:rPr lang="en-US" sz="2000" b="0" i="0">
                                  <a:latin typeface="Cambria Math"/>
                                </a:rPr>
                                <m:t>sin</m:t>
                              </m:r>
                            </m:fName>
                            <m:e>
                              <m:r>
                                <a:rPr lang="el-GR" sz="2000" b="0" i="1">
                                  <a:latin typeface="Cambria Math"/>
                                </a:rPr>
                                <m:t>𝜃</m:t>
                              </m:r>
                            </m:e>
                          </m:func>
                          <m:r>
                            <a:rPr lang="el-GR" sz="2000" b="0" i="0" baseline="-25000">
                              <a:latin typeface="Cambria Math"/>
                            </a:rPr>
                            <m:t>2</m:t>
                          </m:r>
                        </m:den>
                      </m:f>
                      <m:r>
                        <a:rPr lang="el-GR" sz="2000" b="0" i="0">
                          <a:latin typeface="Cambria Math"/>
                        </a:rPr>
                        <m:t>=</m:t>
                      </m:r>
                      <m:f>
                        <m:fPr>
                          <m:ctrlPr>
                            <a:rPr lang="en-US" sz="2000" i="1">
                              <a:latin typeface="Cambria Math"/>
                            </a:rPr>
                          </m:ctrlPr>
                        </m:fPr>
                        <m:num>
                          <m:r>
                            <m:rPr>
                              <m:sty m:val="p"/>
                            </m:rPr>
                            <a:rPr lang="en-US" sz="2000" b="0" i="0">
                              <a:latin typeface="Cambria Math"/>
                            </a:rPr>
                            <m:t>u</m:t>
                          </m:r>
                          <m:r>
                            <a:rPr lang="en-US" sz="2000" b="0" i="0" baseline="-25000">
                              <a:latin typeface="Cambria Math"/>
                            </a:rPr>
                            <m:t>1</m:t>
                          </m:r>
                        </m:num>
                        <m:den>
                          <m:r>
                            <m:rPr>
                              <m:sty m:val="p"/>
                            </m:rPr>
                            <a:rPr lang="en-US" sz="2000" b="0" i="0">
                              <a:latin typeface="Cambria Math"/>
                            </a:rPr>
                            <m:t>u</m:t>
                          </m:r>
                          <m:r>
                            <a:rPr lang="en-US" sz="2000" b="0" i="0" baseline="-25000">
                              <a:latin typeface="Cambria Math"/>
                            </a:rPr>
                            <m:t>2</m:t>
                          </m:r>
                        </m:den>
                      </m:f>
                      <m:r>
                        <a:rPr lang="el-GR" sz="2000" b="0" i="0" smtClean="0">
                          <a:latin typeface="Cambria Math"/>
                        </a:rPr>
                        <m:t> </m:t>
                      </m:r>
                      <m:r>
                        <a:rPr lang="el-GR" sz="2000" b="0" i="0">
                          <a:latin typeface="Cambria Math"/>
                        </a:rPr>
                        <m:t>=</m:t>
                      </m:r>
                      <m:f>
                        <m:fPr>
                          <m:ctrlPr>
                            <a:rPr lang="en-US" sz="2000" i="1" smtClean="0">
                              <a:latin typeface="Cambria Math"/>
                            </a:rPr>
                          </m:ctrlPr>
                        </m:fPr>
                        <m:num>
                          <m:r>
                            <m:rPr>
                              <m:sty m:val="p"/>
                            </m:rPr>
                            <a:rPr lang="en-US" sz="2000" b="0" i="0" smtClean="0">
                              <a:latin typeface="Cambria Math"/>
                            </a:rPr>
                            <m:t>n</m:t>
                          </m:r>
                          <m:r>
                            <a:rPr lang="en-US" sz="2000" b="0" i="0" baseline="-25000">
                              <a:latin typeface="Cambria Math"/>
                            </a:rPr>
                            <m:t>1</m:t>
                          </m:r>
                        </m:num>
                        <m:den>
                          <m:r>
                            <m:rPr>
                              <m:sty m:val="p"/>
                            </m:rPr>
                            <a:rPr lang="en-US" sz="2000" b="0" i="0" smtClean="0">
                              <a:latin typeface="Cambria Math"/>
                            </a:rPr>
                            <m:t>n</m:t>
                          </m:r>
                          <m:r>
                            <a:rPr lang="en-US" sz="2000" b="0" i="0" baseline="-25000">
                              <a:latin typeface="Cambria Math"/>
                            </a:rPr>
                            <m:t>2</m:t>
                          </m:r>
                        </m:den>
                      </m:f>
                    </m:oMath>
                  </m:oMathPara>
                </a14:m>
                <a:endParaRPr lang="el-GR" sz="2000" dirty="0">
                  <a:latin typeface="+mn-lt"/>
                </a:endParaRPr>
              </a:p>
            </p:txBody>
          </p:sp>
        </mc:Choice>
        <mc:Fallback xmlns="">
          <p:sp>
            <p:nvSpPr>
              <p:cNvPr id="20" name="Ορθογώνιο 4"/>
              <p:cNvSpPr>
                <a:spLocks noRot="1" noChangeAspect="1" noMove="1" noResize="1" noEditPoints="1" noAdjustHandles="1" noChangeArrowheads="1" noChangeShapeType="1" noTextEdit="1"/>
              </p:cNvSpPr>
              <p:nvPr/>
            </p:nvSpPr>
            <p:spPr>
              <a:xfrm>
                <a:off x="7046785" y="4224024"/>
                <a:ext cx="2097215" cy="673198"/>
              </a:xfrm>
              <a:prstGeom prst="rect">
                <a:avLst/>
              </a:prstGeom>
              <a:blipFill rotWithShape="1">
                <a:blip r:embed="rId9"/>
                <a:stretch>
                  <a:fillRect b="-90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Ορθογώνιο 13"/>
              <p:cNvSpPr/>
              <p:nvPr/>
            </p:nvSpPr>
            <p:spPr>
              <a:xfrm>
                <a:off x="7046785" y="1557342"/>
                <a:ext cx="1800199" cy="1325235"/>
              </a:xfrm>
              <a:prstGeom prst="rect">
                <a:avLst/>
              </a:prstGeom>
            </p:spPr>
            <p:txBody>
              <a:bodyPr wrap="square">
                <a:spAutoFit/>
              </a:bodyPr>
              <a:lstStyle/>
              <a:p>
                <a:r>
                  <a:rPr lang="el-GR" sz="2400" dirty="0" smtClean="0">
                    <a:latin typeface="Cambria Math" panose="02040503050406030204" pitchFamily="18" charset="0"/>
                    <a:ea typeface="Cambria Math" panose="02040503050406030204" pitchFamily="18" charset="0"/>
                  </a:rPr>
                  <a:t>Δείκτης Διάθλασης</a:t>
                </a:r>
                <a:endParaRPr lang="en-US" sz="2400" dirty="0" smtClean="0">
                  <a:latin typeface="Cambria Math" panose="02040503050406030204" pitchFamily="18" charset="0"/>
                  <a:ea typeface="Cambria Math" panose="02040503050406030204" pitchFamily="18" charset="0"/>
                </a:endParaRPr>
              </a:p>
              <a:p>
                <a:r>
                  <a:rPr lang="en-US" sz="2400" dirty="0" smtClean="0">
                    <a:latin typeface="Cambria Math" panose="02040503050406030204" pitchFamily="18" charset="0"/>
                    <a:ea typeface="Cambria Math" panose="02040503050406030204" pitchFamily="18" charset="0"/>
                  </a:rPr>
                  <a:t>n</a:t>
                </a:r>
                <a14:m>
                  <m:oMath xmlns:m="http://schemas.openxmlformats.org/officeDocument/2006/math">
                    <m:r>
                      <a:rPr lang="el-GR" sz="2400" b="0" i="0">
                        <a:latin typeface="Cambria Math" panose="02040503050406030204" pitchFamily="18" charset="0"/>
                        <a:ea typeface="Cambria Math" panose="02040503050406030204" pitchFamily="18" charset="0"/>
                      </a:rPr>
                      <m:t>=</m:t>
                    </m:r>
                  </m:oMath>
                </a14:m>
                <a:r>
                  <a:rPr lang="el-GR" sz="2400" dirty="0" smtClean="0">
                    <a:latin typeface="Cambria Math" panose="02040503050406030204" pitchFamily="18" charset="0"/>
                    <a:ea typeface="Cambria Math" panose="02040503050406030204" pitchFamily="18" charset="0"/>
                  </a:rPr>
                  <a:t> </a:t>
                </a:r>
                <a14:m>
                  <m:oMath xmlns:m="http://schemas.openxmlformats.org/officeDocument/2006/math">
                    <m:f>
                      <m:fPr>
                        <m:ctrlPr>
                          <a:rPr lang="en-US" sz="2400" i="1">
                            <a:latin typeface="Cambria Math"/>
                            <a:ea typeface="Cambria Math" panose="02040503050406030204" pitchFamily="18" charset="0"/>
                          </a:rPr>
                        </m:ctrlPr>
                      </m:fPr>
                      <m:num>
                        <m:r>
                          <m:rPr>
                            <m:sty m:val="p"/>
                          </m:rPr>
                          <a:rPr lang="en-US" sz="2400" b="0" i="0" smtClean="0">
                            <a:latin typeface="Cambria Math" panose="02040503050406030204" pitchFamily="18" charset="0"/>
                            <a:ea typeface="Cambria Math" panose="02040503050406030204" pitchFamily="18" charset="0"/>
                          </a:rPr>
                          <m:t>c</m:t>
                        </m:r>
                      </m:num>
                      <m:den>
                        <m:r>
                          <m:rPr>
                            <m:sty m:val="p"/>
                          </m:rPr>
                          <a:rPr lang="en-US" sz="2400" b="0" i="0">
                            <a:latin typeface="Cambria Math" panose="02040503050406030204" pitchFamily="18" charset="0"/>
                            <a:ea typeface="Cambria Math" panose="02040503050406030204" pitchFamily="18" charset="0"/>
                          </a:rPr>
                          <m:t>u</m:t>
                        </m:r>
                        <m:r>
                          <m:rPr>
                            <m:sty m:val="p"/>
                          </m:rPr>
                          <a:rPr lang="en-US" sz="2400" b="0" i="0" baseline="-25000" smtClean="0">
                            <a:latin typeface="Cambria Math" panose="02040503050406030204" pitchFamily="18" charset="0"/>
                            <a:ea typeface="Cambria Math" panose="02040503050406030204" pitchFamily="18" charset="0"/>
                          </a:rPr>
                          <m:t>P</m:t>
                        </m:r>
                      </m:den>
                    </m:f>
                  </m:oMath>
                </a14:m>
                <a:endParaRPr lang="el-GR" sz="2400" dirty="0">
                  <a:latin typeface="Cambria Math" panose="02040503050406030204" pitchFamily="18" charset="0"/>
                  <a:ea typeface="Cambria Math" panose="02040503050406030204" pitchFamily="18" charset="0"/>
                </a:endParaRPr>
              </a:p>
            </p:txBody>
          </p:sp>
        </mc:Choice>
        <mc:Fallback xmlns="">
          <p:sp>
            <p:nvSpPr>
              <p:cNvPr id="13" name="Ορθογώνιο 13"/>
              <p:cNvSpPr>
                <a:spLocks noRot="1" noChangeAspect="1" noMove="1" noResize="1" noEditPoints="1" noAdjustHandles="1" noChangeArrowheads="1" noChangeShapeType="1" noTextEdit="1"/>
              </p:cNvSpPr>
              <p:nvPr/>
            </p:nvSpPr>
            <p:spPr>
              <a:xfrm>
                <a:off x="7046785" y="1557342"/>
                <a:ext cx="1800199" cy="1325235"/>
              </a:xfrm>
              <a:prstGeom prst="rect">
                <a:avLst/>
              </a:prstGeom>
              <a:blipFill rotWithShape="1">
                <a:blip r:embed="rId10"/>
                <a:stretch>
                  <a:fillRect l="-5424" t="-3670" b="-2752"/>
                </a:stretch>
              </a:blipFill>
            </p:spPr>
            <p:txBody>
              <a:bodyPr/>
              <a:lstStyle/>
              <a:p>
                <a:r>
                  <a:rPr lang="el-GR">
                    <a:noFill/>
                  </a:rPr>
                  <a:t> </a:t>
                </a:r>
              </a:p>
            </p:txBody>
          </p:sp>
        </mc:Fallback>
      </mc:AlternateContent>
    </p:spTree>
    <p:extLst>
      <p:ext uri="{BB962C8B-B14F-4D97-AF65-F5344CB8AC3E}">
        <p14:creationId xmlns:p14="http://schemas.microsoft.com/office/powerpoint/2010/main" val="22630271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1325" y="-1588"/>
            <a:ext cx="8229600" cy="908051"/>
          </a:xfrm>
        </p:spPr>
        <p:txBody>
          <a:bodyPr/>
          <a:lstStyle/>
          <a:p>
            <a:pPr eaLnBrk="1" hangingPunct="1"/>
            <a:r>
              <a:rPr lang="el-GR" altLang="el-GR" dirty="0" smtClean="0"/>
              <a:t>Διάθλαση </a:t>
            </a:r>
          </a:p>
        </p:txBody>
      </p:sp>
      <p:pic>
        <p:nvPicPr>
          <p:cNvPr id="413702" name="Picture 6" descr="220px-Refraction-with-soda-straw">
            <a:hlinkClick r:id="rId3"/>
          </p:cNvPr>
          <p:cNvPicPr>
            <a:picLocks noGrp="1" noChangeAspect="1" noChangeArrowheads="1"/>
          </p:cNvPicPr>
          <p:nvPr>
            <p:ph sz="quarter" idx="4294967295"/>
          </p:nvPr>
        </p:nvPicPr>
        <p:blipFill>
          <a:blip r:embed="rId4"/>
          <a:srcRect/>
          <a:stretch>
            <a:fillRect/>
          </a:stretch>
        </p:blipFill>
        <p:spPr>
          <a:xfrm>
            <a:off x="3203848" y="1114115"/>
            <a:ext cx="1838052" cy="191558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p:spPr>
      </p:pic>
      <p:sp>
        <p:nvSpPr>
          <p:cNvPr id="2765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5209AC-2086-404D-904D-9F518809227A}" type="slidenum">
              <a:rPr lang="el-GR" altLang="el-GR" smtClean="0"/>
              <a:pPr eaLnBrk="1" hangingPunct="1"/>
              <a:t>23</a:t>
            </a:fld>
            <a:endParaRPr lang="el-GR" altLang="el-GR" dirty="0" smtClean="0"/>
          </a:p>
        </p:txBody>
      </p:sp>
      <p:pic>
        <p:nvPicPr>
          <p:cNvPr id="4" name="Picture 3"/>
          <p:cNvPicPr>
            <a:picLocks noChangeAspect="1"/>
          </p:cNvPicPr>
          <p:nvPr/>
        </p:nvPicPr>
        <p:blipFill>
          <a:blip r:embed="rId5"/>
          <a:stretch>
            <a:fillRect/>
          </a:stretch>
        </p:blipFill>
        <p:spPr>
          <a:xfrm>
            <a:off x="277813" y="1114115"/>
            <a:ext cx="2460625" cy="191558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125372" y="3029703"/>
            <a:ext cx="2805112" cy="461963"/>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6"/>
              </a:rPr>
              <a:t>Refraction of GGB in rain droplets 2</a:t>
            </a:r>
            <a:r>
              <a:rPr lang="en-US" sz="1200" dirty="0">
                <a:solidFill>
                  <a:schemeClr val="tx1">
                    <a:lumMod val="65000"/>
                    <a:lumOff val="35000"/>
                  </a:schemeClr>
                </a:solidFill>
                <a:latin typeface="+mn-lt"/>
                <a:cs typeface="+mn-cs"/>
              </a:rPr>
              <a:t>”,  </a:t>
            </a:r>
          </a:p>
          <a:p>
            <a:pPr algn="ctr">
              <a:defRPr/>
            </a:pPr>
            <a:r>
              <a:rPr lang="en-US" sz="1200" dirty="0">
                <a:solidFill>
                  <a:schemeClr val="tx1">
                    <a:lumMod val="65000"/>
                    <a:lumOff val="35000"/>
                  </a:schemeClr>
                </a:solidFill>
                <a:latin typeface="+mn-lt"/>
                <a:cs typeface="+mn-cs"/>
              </a:rPr>
              <a:t>By</a:t>
            </a:r>
            <a:r>
              <a:rPr lang="el-GR"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7"/>
              </a:rPr>
              <a:t>Mbz1</a:t>
            </a:r>
            <a:r>
              <a:rPr lang="el-GR"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8"/>
              </a:rPr>
              <a:t>CC BY-SA 3.0</a:t>
            </a:r>
            <a:endParaRPr lang="en-US" sz="1200" dirty="0">
              <a:solidFill>
                <a:schemeClr val="tx1">
                  <a:lumMod val="65000"/>
                  <a:lumOff val="35000"/>
                </a:schemeClr>
              </a:solidFill>
              <a:latin typeface="+mn-lt"/>
              <a:cs typeface="+mn-cs"/>
            </a:endParaRPr>
          </a:p>
        </p:txBody>
      </p:sp>
      <p:sp>
        <p:nvSpPr>
          <p:cNvPr id="13" name="Rectangle 12"/>
          <p:cNvSpPr/>
          <p:nvPr/>
        </p:nvSpPr>
        <p:spPr>
          <a:xfrm>
            <a:off x="2860391" y="3030024"/>
            <a:ext cx="2744788" cy="461963"/>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9"/>
              </a:rPr>
              <a:t>Refraction-with-soda-straw</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  </a:t>
            </a:r>
          </a:p>
          <a:p>
            <a:pPr algn="ctr">
              <a:defRPr/>
            </a:pPr>
            <a:r>
              <a:rPr lang="en-US" sz="1200" dirty="0" smtClean="0">
                <a:solidFill>
                  <a:schemeClr val="tx1">
                    <a:lumMod val="65000"/>
                    <a:lumOff val="35000"/>
                  </a:schemeClr>
                </a:solidFill>
                <a:latin typeface="+mn-lt"/>
                <a:cs typeface="+mn-cs"/>
                <a:hlinkClick r:id="rId10"/>
              </a:rPr>
              <a:t>Liftarn</a:t>
            </a:r>
            <a:r>
              <a:rPr lang="el-GR" sz="1200" dirty="0" smtClean="0">
                <a:solidFill>
                  <a:schemeClr val="tx1">
                    <a:lumMod val="65000"/>
                    <a:lumOff val="35000"/>
                  </a:schemeClr>
                </a:solidFill>
                <a:latin typeface="+mn-lt"/>
                <a:cs typeface="+mn-cs"/>
              </a:rPr>
              <a:t> 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8"/>
              </a:rPr>
              <a:t>CC BY-SA 3.0</a:t>
            </a:r>
            <a:endParaRPr lang="en-US" sz="1200" dirty="0">
              <a:solidFill>
                <a:schemeClr val="tx1">
                  <a:lumMod val="65000"/>
                  <a:lumOff val="35000"/>
                </a:schemeClr>
              </a:solidFill>
              <a:latin typeface="+mn-lt"/>
              <a:cs typeface="+mn-cs"/>
            </a:endParaRPr>
          </a:p>
        </p:txBody>
      </p:sp>
      <p:sp>
        <p:nvSpPr>
          <p:cNvPr id="17" name="Rectangle 16"/>
          <p:cNvSpPr/>
          <p:nvPr/>
        </p:nvSpPr>
        <p:spPr>
          <a:xfrm>
            <a:off x="277813" y="908050"/>
            <a:ext cx="8424862"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27661" name="Picture 13" descr="C:\Users\alex\Desktop\2113419822_7523e24761_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1650" y="1114115"/>
            <a:ext cx="3121025" cy="20812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504187" y="6240870"/>
            <a:ext cx="2934460" cy="461665"/>
          </a:xfrm>
          <a:prstGeom prst="rect">
            <a:avLst/>
          </a:prstGeom>
        </p:spPr>
        <p:txBody>
          <a:bodyPr wrap="square">
            <a:spAutoFit/>
          </a:bodyPr>
          <a:lstStyle/>
          <a:p>
            <a:pPr algn="ctr"/>
            <a:r>
              <a:rPr lang="en-US" sz="1200" dirty="0">
                <a:solidFill>
                  <a:schemeClr val="tx1">
                    <a:lumMod val="65000"/>
                    <a:lumOff val="35000"/>
                  </a:schemeClr>
                </a:solidFill>
                <a:latin typeface="+mn-lt"/>
                <a:cs typeface="+mn-cs"/>
              </a:rPr>
              <a:t>“</a:t>
            </a:r>
            <a:r>
              <a:rPr lang="en-US" sz="1200" dirty="0" smtClean="0">
                <a:solidFill>
                  <a:schemeClr val="tx1">
                    <a:lumMod val="65000"/>
                    <a:lumOff val="35000"/>
                  </a:schemeClr>
                </a:solidFill>
                <a:latin typeface="+mn-lt"/>
                <a:cs typeface="+mn-cs"/>
                <a:hlinkClick r:id="rId12"/>
              </a:rPr>
              <a:t>refraction</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 </a:t>
            </a:r>
            <a:r>
              <a:rPr lang="en-US" sz="1200" dirty="0">
                <a:latin typeface="+mn-lt"/>
                <a:hlinkClick r:id="rId13"/>
              </a:rPr>
              <a:t>x_tine </a:t>
            </a:r>
            <a:r>
              <a:rPr lang="en-US" sz="1200" dirty="0" smtClean="0">
                <a:latin typeface="+mn-lt"/>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latin typeface="+mn-lt"/>
                <a:hlinkClick r:id="rId14"/>
              </a:rPr>
              <a:t>CC BY-NC-ND 2.0</a:t>
            </a:r>
            <a:endParaRPr lang="en-US" sz="1200" dirty="0">
              <a:latin typeface="+mn-lt"/>
            </a:endParaRPr>
          </a:p>
        </p:txBody>
      </p:sp>
      <p:sp>
        <p:nvSpPr>
          <p:cNvPr id="15" name="Rectangle 14"/>
          <p:cNvSpPr/>
          <p:nvPr/>
        </p:nvSpPr>
        <p:spPr>
          <a:xfrm>
            <a:off x="5666767" y="3190309"/>
            <a:ext cx="2950790" cy="461665"/>
          </a:xfrm>
          <a:prstGeom prst="rect">
            <a:avLst/>
          </a:prstGeom>
        </p:spPr>
        <p:txBody>
          <a:bodyPr wrap="square">
            <a:spAutoFit/>
          </a:bodyPr>
          <a:lstStyle/>
          <a:p>
            <a:pPr algn="ctr">
              <a:defRPr/>
            </a:pPr>
            <a:r>
              <a:rPr lang="en-US" sz="1200" dirty="0" smtClean="0">
                <a:solidFill>
                  <a:schemeClr val="tx1">
                    <a:lumMod val="65000"/>
                    <a:lumOff val="35000"/>
                  </a:schemeClr>
                </a:solidFill>
                <a:latin typeface="+mn-lt"/>
                <a:cs typeface="+mn-cs"/>
              </a:rPr>
              <a:t>“</a:t>
            </a:r>
            <a:r>
              <a:rPr lang="en-US" sz="1200" dirty="0" smtClean="0">
                <a:latin typeface="+mn-lt"/>
                <a:hlinkClick r:id="rId15"/>
              </a:rPr>
              <a:t>Fred</a:t>
            </a:r>
            <a:r>
              <a:rPr lang="en-US" sz="1200" dirty="0" smtClean="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 </a:t>
            </a:r>
            <a:r>
              <a:rPr lang="en-US" sz="1200" dirty="0">
                <a:latin typeface="+mn-lt"/>
                <a:hlinkClick r:id="rId16"/>
              </a:rPr>
              <a:t>Steve Wall</a:t>
            </a:r>
            <a:r>
              <a:rPr lang="el-GR" sz="1200" dirty="0" smtClean="0">
                <a:solidFill>
                  <a:schemeClr val="tx1">
                    <a:lumMod val="65000"/>
                    <a:lumOff val="35000"/>
                  </a:schemeClr>
                </a:solidFill>
                <a:latin typeface="+mn-lt"/>
                <a:cs typeface="+mn-cs"/>
              </a:rPr>
              <a:t>  διαθέσιμο με άδεια </a:t>
            </a:r>
            <a:r>
              <a:rPr lang="en-US" sz="1200" dirty="0" smtClean="0">
                <a:latin typeface="+mn-lt"/>
                <a:hlinkClick r:id="rId17"/>
              </a:rPr>
              <a:t>CC </a:t>
            </a:r>
            <a:r>
              <a:rPr lang="en-US" sz="1200" dirty="0">
                <a:latin typeface="+mn-lt"/>
                <a:hlinkClick r:id="rId17"/>
              </a:rPr>
              <a:t>BY-NC-SA 2.0</a:t>
            </a:r>
            <a:endParaRPr lang="en-US" sz="1200" dirty="0">
              <a:latin typeface="+mn-lt"/>
            </a:endParaRPr>
          </a:p>
        </p:txBody>
      </p:sp>
      <p:sp>
        <p:nvSpPr>
          <p:cNvPr id="2" name="Rectangle 1"/>
          <p:cNvSpPr/>
          <p:nvPr/>
        </p:nvSpPr>
        <p:spPr>
          <a:xfrm>
            <a:off x="3838383" y="6240868"/>
            <a:ext cx="4572000" cy="461665"/>
          </a:xfrm>
          <a:prstGeom prst="rect">
            <a:avLst/>
          </a:prstGeom>
        </p:spPr>
        <p:txBody>
          <a:bodyPr>
            <a:spAutoFit/>
          </a:bodyPr>
          <a:lstStyle/>
          <a:p>
            <a:pPr algn="ct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18"/>
              </a:rPr>
              <a:t>Light </a:t>
            </a:r>
            <a:r>
              <a:rPr lang="en-US" sz="1200" dirty="0">
                <a:solidFill>
                  <a:schemeClr val="tx1">
                    <a:lumMod val="75000"/>
                    <a:lumOff val="25000"/>
                  </a:schemeClr>
                </a:solidFill>
                <a:latin typeface="+mn-lt"/>
                <a:hlinkClick r:id="rId18"/>
              </a:rPr>
              <a:t>dispersion of a mercury-vapor lamp with a flint glass prism </a:t>
            </a:r>
            <a:r>
              <a:rPr lang="en-US" sz="1200" dirty="0" smtClean="0">
                <a:solidFill>
                  <a:schemeClr val="tx1">
                    <a:lumMod val="75000"/>
                    <a:lumOff val="25000"/>
                  </a:schemeClr>
                </a:solidFill>
                <a:latin typeface="+mn-lt"/>
                <a:hlinkClick r:id="rId18"/>
              </a:rPr>
              <a:t>IPNr°0125</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19" tooltip="User:D-Kuru"/>
              </a:rPr>
              <a:t>D-</a:t>
            </a:r>
            <a:r>
              <a:rPr lang="en-US" sz="1200" dirty="0" err="1" smtClean="0">
                <a:solidFill>
                  <a:schemeClr val="tx1">
                    <a:lumMod val="75000"/>
                    <a:lumOff val="25000"/>
                  </a:schemeClr>
                </a:solidFill>
                <a:latin typeface="+mn-lt"/>
                <a:hlinkClick r:id="rId19" tooltip="User:D-Kuru"/>
              </a:rPr>
              <a:t>Kuru</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20"/>
              </a:rPr>
              <a:t>CC-BY-SA-3.0-at</a:t>
            </a:r>
            <a:endParaRPr lang="el-GR" sz="1200" dirty="0">
              <a:solidFill>
                <a:schemeClr val="tx1">
                  <a:lumMod val="75000"/>
                  <a:lumOff val="25000"/>
                </a:schemeClr>
              </a:solidFill>
              <a:latin typeface="+mn-lt"/>
            </a:endParaRPr>
          </a:p>
        </p:txBody>
      </p:sp>
      <p:pic>
        <p:nvPicPr>
          <p:cNvPr id="1026" name="Picture 2" descr="C:\Users\alex\Desktop\8878350837_8509af6f27_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77813" y="3821670"/>
            <a:ext cx="3387209" cy="2419200"/>
          </a:xfrm>
          <a:prstGeom prst="rect">
            <a:avLst/>
          </a:prstGeom>
          <a:ln w="1905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http://upload.wikimedia.org/wikipedia/commons/thumb/1/1f/Light_dispersion_of_a_mercury-vapor_lamp_with_a_flint_glass_prism_IPNr%C2%B00125.jpg/800px-Light_dispersion_of_a_mercury-vapor_lamp_with_a_flint_glass_prism_IPNr%C2%B00125.jpg"/>
          <p:cNvPicPr>
            <a:picLocks noChangeAspect="1" noChangeArrowheads="1"/>
          </p:cNvPicPr>
          <p:nvPr/>
        </p:nvPicPr>
        <p:blipFill rotWithShape="1">
          <a:blip r:embed="rId22">
            <a:extLst>
              <a:ext uri="{28A0092B-C50C-407E-A947-70E740481C1C}">
                <a14:useLocalDpi xmlns:a14="http://schemas.microsoft.com/office/drawing/2010/main" val="0"/>
              </a:ext>
            </a:extLst>
          </a:blip>
          <a:srcRect r="27849"/>
          <a:stretch/>
        </p:blipFill>
        <p:spPr bwMode="auto">
          <a:xfrm rot="5400000">
            <a:off x="4913195" y="2984843"/>
            <a:ext cx="2422376" cy="4096034"/>
          </a:xfrm>
          <a:prstGeom prst="rect">
            <a:avLst/>
          </a:prstGeom>
          <a:noFill/>
          <a:effectLst>
            <a:outerShdw blurRad="50800" dist="50800" dir="5400000" algn="ctr"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2701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15888"/>
            <a:ext cx="9144000" cy="1046162"/>
          </a:xfrm>
        </p:spPr>
        <p:txBody>
          <a:bodyPr/>
          <a:lstStyle/>
          <a:p>
            <a:pPr eaLnBrk="1" hangingPunct="1"/>
            <a:r>
              <a:rPr lang="el-GR" altLang="el-GR" dirty="0" smtClean="0"/>
              <a:t>Μεταβολή του δείκτη διάθλασης με το μήκος κύματος  </a:t>
            </a:r>
          </a:p>
        </p:txBody>
      </p:sp>
      <p:sp>
        <p:nvSpPr>
          <p:cNvPr id="28675"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24D3E3-9348-4787-9B4E-BD4256984137}" type="slidenum">
              <a:rPr lang="el-GR" altLang="el-GR" smtClean="0"/>
              <a:pPr eaLnBrk="1" hangingPunct="1"/>
              <a:t>24</a:t>
            </a:fld>
            <a:endParaRPr lang="el-GR" altLang="el-GR" dirty="0" smtClean="0"/>
          </a:p>
        </p:txBody>
      </p:sp>
      <p:pic>
        <p:nvPicPr>
          <p:cNvPr id="286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916113"/>
            <a:ext cx="416718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04888" y="5446713"/>
            <a:ext cx="2805112" cy="460375"/>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Dispersion-curve</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 </a:t>
            </a:r>
            <a:r>
              <a:rPr lang="en-US" sz="1200" dirty="0">
                <a:solidFill>
                  <a:schemeClr val="tx1">
                    <a:lumMod val="65000"/>
                    <a:lumOff val="35000"/>
                  </a:schemeClr>
                </a:solidFill>
                <a:latin typeface="+mn-lt"/>
                <a:cs typeface="+mn-cs"/>
                <a:hlinkClick r:id="rId5"/>
              </a:rPr>
              <a:t>Krib</a:t>
            </a:r>
            <a:r>
              <a:rPr lang="el-GR"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BY-SA 3.0</a:t>
            </a:r>
            <a:endParaRPr lang="en-US" sz="1200" dirty="0">
              <a:solidFill>
                <a:schemeClr val="tx1">
                  <a:lumMod val="65000"/>
                  <a:lumOff val="35000"/>
                </a:schemeClr>
              </a:solidFill>
              <a:latin typeface="+mn-lt"/>
              <a:cs typeface="+mn-cs"/>
            </a:endParaRPr>
          </a:p>
        </p:txBody>
      </p:sp>
      <p:sp>
        <p:nvSpPr>
          <p:cNvPr id="9" name="Rectangle 8"/>
          <p:cNvSpPr/>
          <p:nvPr/>
        </p:nvSpPr>
        <p:spPr>
          <a:xfrm>
            <a:off x="336550" y="1341438"/>
            <a:ext cx="8424863"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28679" name="Picture 143"/>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4976" r="7240" b="13046"/>
          <a:stretch/>
        </p:blipFill>
        <p:spPr bwMode="auto">
          <a:xfrm>
            <a:off x="4453247" y="2336801"/>
            <a:ext cx="4667734"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48981" y="5446713"/>
            <a:ext cx="4572000" cy="461665"/>
          </a:xfrm>
          <a:prstGeom prst="rect">
            <a:avLst/>
          </a:prstGeom>
        </p:spPr>
        <p:txBody>
          <a:bodyPr>
            <a:spAutoFit/>
          </a:bodyPr>
          <a:lstStyle/>
          <a:p>
            <a:r>
              <a:rPr lang="en-US" sz="1200" dirty="0">
                <a:solidFill>
                  <a:schemeClr val="tx1">
                    <a:lumMod val="75000"/>
                    <a:lumOff val="25000"/>
                  </a:schemeClr>
                </a:solidFill>
                <a:latin typeface="+mn-lt"/>
              </a:rPr>
              <a:t>F. Delamare, Vision et Mésure de la Couleur”, IIIème Ecole De Physique Appliquée à l’ Archeologie serie PACT, Ravello (1987)</a:t>
            </a:r>
            <a:r>
              <a:rPr lang="el-GR" sz="1200" dirty="0">
                <a:solidFill>
                  <a:schemeClr val="tx1">
                    <a:lumMod val="75000"/>
                    <a:lumOff val="25000"/>
                  </a:schemeClr>
                </a:solidFill>
                <a:latin typeface="+mn-lt"/>
              </a:rPr>
              <a:t> </a:t>
            </a:r>
          </a:p>
        </p:txBody>
      </p:sp>
    </p:spTree>
    <p:extLst>
      <p:ext uri="{BB962C8B-B14F-4D97-AF65-F5344CB8AC3E}">
        <p14:creationId xmlns:p14="http://schemas.microsoft.com/office/powerpoint/2010/main" val="372334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5"/>
          <p:cNvSpPr>
            <a:spLocks noGrp="1" noChangeArrowheads="1"/>
          </p:cNvSpPr>
          <p:nvPr>
            <p:ph type="title"/>
          </p:nvPr>
        </p:nvSpPr>
        <p:spPr>
          <a:xfrm>
            <a:off x="0" y="134466"/>
            <a:ext cx="9143999" cy="892175"/>
          </a:xfrm>
        </p:spPr>
        <p:txBody>
          <a:bodyPr/>
          <a:lstStyle/>
          <a:p>
            <a:r>
              <a:rPr lang="el-GR" altLang="el-GR" dirty="0" smtClean="0"/>
              <a:t>Δείκτες διάθλασης διαφόρων υλικών</a:t>
            </a:r>
          </a:p>
        </p:txBody>
      </p:sp>
      <p:graphicFrame>
        <p:nvGraphicFramePr>
          <p:cNvPr id="412750" name="Group 78"/>
          <p:cNvGraphicFramePr>
            <a:graphicFrameLocks noGrp="1"/>
          </p:cNvGraphicFramePr>
          <p:nvPr>
            <p:ph sz="quarter" idx="2"/>
            <p:extLst>
              <p:ext uri="{D42A27DB-BD31-4B8C-83A1-F6EECF244321}">
                <p14:modId xmlns:p14="http://schemas.microsoft.com/office/powerpoint/2010/main" val="830495106"/>
              </p:ext>
            </p:extLst>
          </p:nvPr>
        </p:nvGraphicFramePr>
        <p:xfrm>
          <a:off x="357158" y="1928802"/>
          <a:ext cx="4376738" cy="2438360"/>
        </p:xfrm>
        <a:graphic>
          <a:graphicData uri="http://schemas.openxmlformats.org/drawingml/2006/table">
            <a:tbl>
              <a:tblPr>
                <a:tableStyleId>{72833802-FEF1-4C79-8D5D-14CF1EAF98D9}</a:tableStyleId>
              </a:tblPr>
              <a:tblGrid>
                <a:gridCol w="2820111"/>
                <a:gridCol w="1556627"/>
              </a:tblGrid>
              <a:tr h="25210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Αδάμαντας</a:t>
                      </a:r>
                      <a:endParaRPr kumimoji="0" lang="el-GR" sz="2400" b="0" i="0" u="none" strike="noStrike" cap="none" normalizeH="0" baseline="0" dirty="0" smtClean="0">
                        <a:ln>
                          <a:noFill/>
                        </a:ln>
                        <a:solidFill>
                          <a:schemeClr val="tx1"/>
                        </a:solidFill>
                        <a:effectLst/>
                        <a:latin typeface="Verdana" pitchFamily="34" charset="0"/>
                      </a:endParaRPr>
                    </a:p>
                  </a:txBody>
                  <a:tcPr marT="45716" marB="45716" horzOverflow="overflow">
                    <a:lnR w="12700" cap="flat" cmpd="sng" algn="ctr">
                      <a:solidFill>
                        <a:schemeClr val="accent2">
                          <a:lumMod val="75000"/>
                        </a:schemeClr>
                      </a:solidFill>
                      <a:prstDash val="solid"/>
                      <a:round/>
                      <a:headEnd type="none" w="med" len="med"/>
                      <a:tailEnd type="none" w="med" len="med"/>
                    </a:lnR>
                    <a:solidFill>
                      <a:srgbClr val="F8EDE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600" u="none" strike="noStrike" cap="none" normalizeH="0" baseline="0" dirty="0" smtClean="0">
                          <a:ln>
                            <a:noFill/>
                          </a:ln>
                          <a:effectLst/>
                        </a:rPr>
                        <a:t>2.42</a:t>
                      </a:r>
                      <a:endParaRPr kumimoji="0" lang="el-GR" sz="2600" b="0" i="0" u="none" strike="noStrike" cap="none" normalizeH="0" baseline="0" dirty="0" smtClean="0">
                        <a:ln>
                          <a:noFill/>
                        </a:ln>
                        <a:solidFill>
                          <a:schemeClr val="tx1"/>
                        </a:solidFill>
                        <a:effectLst/>
                        <a:latin typeface="Verdana" pitchFamily="34" charset="0"/>
                      </a:endParaRPr>
                    </a:p>
                  </a:txBody>
                  <a:tcPr marT="45716" marB="45716" horzOverflow="overflow">
                    <a:lnL w="12700" cap="flat" cmpd="sng" algn="ctr">
                      <a:solidFill>
                        <a:schemeClr val="accent2">
                          <a:lumMod val="75000"/>
                        </a:schemeClr>
                      </a:solidFill>
                      <a:prstDash val="solid"/>
                      <a:round/>
                      <a:headEnd type="none" w="med" len="med"/>
                      <a:tailEnd type="none" w="med" len="med"/>
                    </a:lnL>
                    <a:solidFill>
                      <a:srgbClr val="F8EDEC"/>
                    </a:solidFill>
                  </a:tcPr>
                </a:tc>
              </a:tr>
              <a:tr h="25210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Γυαλί</a:t>
                      </a:r>
                      <a:endParaRPr kumimoji="0" lang="el-GR" sz="2400" b="0" i="0" u="none" strike="noStrike" cap="none" normalizeH="0" baseline="0" dirty="0" smtClean="0">
                        <a:ln>
                          <a:noFill/>
                        </a:ln>
                        <a:solidFill>
                          <a:schemeClr val="tx1"/>
                        </a:solidFill>
                        <a:effectLst/>
                        <a:latin typeface="Verdana" pitchFamily="34" charset="0"/>
                      </a:endParaRPr>
                    </a:p>
                  </a:txBody>
                  <a:tcPr marT="45716" marB="45716" horzOverflow="overflow">
                    <a:lnR w="12700" cap="flat" cmpd="sng" algn="ctr">
                      <a:solidFill>
                        <a:schemeClr val="accent2">
                          <a:lumMod val="7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600" u="none" strike="noStrike" cap="none" normalizeH="0" baseline="0" dirty="0" smtClean="0">
                          <a:ln>
                            <a:noFill/>
                          </a:ln>
                          <a:effectLst/>
                        </a:rPr>
                        <a:t>1.63</a:t>
                      </a:r>
                      <a:endParaRPr kumimoji="0" lang="el-GR" sz="2600" b="0" i="0" u="none" strike="noStrike" cap="none" normalizeH="0" baseline="0" dirty="0" smtClean="0">
                        <a:ln>
                          <a:noFill/>
                        </a:ln>
                        <a:solidFill>
                          <a:schemeClr val="tx1"/>
                        </a:solidFill>
                        <a:effectLst/>
                        <a:latin typeface="Verdana" pitchFamily="34" charset="0"/>
                      </a:endParaRPr>
                    </a:p>
                  </a:txBody>
                  <a:tcPr marT="45716" marB="45716" horzOverflow="overflow">
                    <a:lnL w="12700" cap="flat" cmpd="sng" algn="ctr">
                      <a:solidFill>
                        <a:schemeClr val="accent2">
                          <a:lumMod val="75000"/>
                        </a:schemeClr>
                      </a:solidFill>
                      <a:prstDash val="solid"/>
                      <a:round/>
                      <a:headEnd type="none" w="med" len="med"/>
                      <a:tailEnd type="none" w="med" len="med"/>
                    </a:lnL>
                  </a:tcPr>
                </a:tc>
              </a:tr>
              <a:tr h="42542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Αιθυλική Αλκοόλη</a:t>
                      </a:r>
                      <a:endParaRPr kumimoji="0" lang="el-GR" sz="2400" b="0" i="0" u="none" strike="noStrike" cap="none" normalizeH="0" baseline="0" dirty="0" smtClean="0">
                        <a:ln>
                          <a:noFill/>
                        </a:ln>
                        <a:solidFill>
                          <a:schemeClr val="tx1"/>
                        </a:solidFill>
                        <a:effectLst/>
                        <a:latin typeface="Verdana" pitchFamily="34" charset="0"/>
                      </a:endParaRPr>
                    </a:p>
                  </a:txBody>
                  <a:tcPr marT="45716" marB="45716" horzOverflow="overflow">
                    <a:lnR w="12700" cap="flat" cmpd="sng" algn="ctr">
                      <a:solidFill>
                        <a:schemeClr val="accent2">
                          <a:lumMod val="75000"/>
                        </a:schemeClr>
                      </a:solidFill>
                      <a:prstDash val="solid"/>
                      <a:round/>
                      <a:headEnd type="none" w="med" len="med"/>
                      <a:tailEnd type="none" w="med" len="med"/>
                    </a:lnR>
                    <a:solidFill>
                      <a:srgbClr val="F8EDE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600" u="none" strike="noStrike" cap="none" normalizeH="0" baseline="0" dirty="0" smtClean="0">
                          <a:ln>
                            <a:noFill/>
                          </a:ln>
                          <a:effectLst/>
                        </a:rPr>
                        <a:t>1.36</a:t>
                      </a:r>
                      <a:endParaRPr kumimoji="0" lang="el-GR" sz="2600" b="0" i="0" u="none" strike="noStrike" cap="none" normalizeH="0" baseline="0" dirty="0" smtClean="0">
                        <a:ln>
                          <a:noFill/>
                        </a:ln>
                        <a:solidFill>
                          <a:schemeClr val="tx1"/>
                        </a:solidFill>
                        <a:effectLst/>
                        <a:latin typeface="Verdana" pitchFamily="34" charset="0"/>
                      </a:endParaRPr>
                    </a:p>
                  </a:txBody>
                  <a:tcPr marT="45716" marB="45716" horzOverflow="overflow">
                    <a:lnL w="12700" cap="flat" cmpd="sng" algn="ctr">
                      <a:solidFill>
                        <a:schemeClr val="accent2">
                          <a:lumMod val="75000"/>
                        </a:schemeClr>
                      </a:solidFill>
                      <a:prstDash val="solid"/>
                      <a:round/>
                      <a:headEnd type="none" w="med" len="med"/>
                      <a:tailEnd type="none" w="med" len="med"/>
                    </a:lnL>
                    <a:solidFill>
                      <a:srgbClr val="F8EDEC"/>
                    </a:solidFill>
                  </a:tcPr>
                </a:tc>
              </a:tr>
              <a:tr h="25210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Ζιρκόνιο</a:t>
                      </a:r>
                      <a:endParaRPr kumimoji="0" lang="el-GR" sz="2400" b="0" i="0" u="none" strike="noStrike" cap="none" normalizeH="0" baseline="0" dirty="0" smtClean="0">
                        <a:ln>
                          <a:noFill/>
                        </a:ln>
                        <a:solidFill>
                          <a:schemeClr val="tx1"/>
                        </a:solidFill>
                        <a:effectLst/>
                        <a:latin typeface="Verdana" pitchFamily="34" charset="0"/>
                      </a:endParaRPr>
                    </a:p>
                  </a:txBody>
                  <a:tcPr marT="45716" marB="45716" horzOverflow="overflow">
                    <a:lnR w="12700" cap="flat" cmpd="sng" algn="ctr">
                      <a:solidFill>
                        <a:schemeClr val="accent2">
                          <a:lumMod val="7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600" u="none" strike="noStrike" cap="none" normalizeH="0" baseline="0" dirty="0" smtClean="0">
                          <a:ln>
                            <a:noFill/>
                          </a:ln>
                          <a:effectLst/>
                        </a:rPr>
                        <a:t>1.92</a:t>
                      </a:r>
                      <a:endParaRPr kumimoji="0" lang="el-GR" sz="2600" b="0" i="0" u="none" strike="noStrike" cap="none" normalizeH="0" baseline="0" dirty="0" smtClean="0">
                        <a:ln>
                          <a:noFill/>
                        </a:ln>
                        <a:solidFill>
                          <a:schemeClr val="tx1"/>
                        </a:solidFill>
                        <a:effectLst/>
                        <a:latin typeface="Verdana" pitchFamily="34" charset="0"/>
                      </a:endParaRPr>
                    </a:p>
                  </a:txBody>
                  <a:tcPr marT="45716" marB="45716" horzOverflow="overflow">
                    <a:lnL w="12700" cap="flat" cmpd="sng" algn="ctr">
                      <a:solidFill>
                        <a:schemeClr val="accent2">
                          <a:lumMod val="75000"/>
                        </a:schemeClr>
                      </a:solidFill>
                      <a:prstDash val="solid"/>
                      <a:round/>
                      <a:headEnd type="none" w="med" len="med"/>
                      <a:tailEnd type="none" w="med" len="med"/>
                    </a:lnL>
                  </a:tcPr>
                </a:tc>
              </a:tr>
              <a:tr h="25842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Αλάτι μαγειρικό</a:t>
                      </a:r>
                      <a:endParaRPr kumimoji="0" lang="el-GR" sz="2400" b="0" i="0" u="none" strike="noStrike" cap="none" normalizeH="0" baseline="0" dirty="0" smtClean="0">
                        <a:ln>
                          <a:noFill/>
                        </a:ln>
                        <a:solidFill>
                          <a:schemeClr val="tx1"/>
                        </a:solidFill>
                        <a:effectLst/>
                        <a:latin typeface="Verdana" pitchFamily="34" charset="0"/>
                      </a:endParaRPr>
                    </a:p>
                  </a:txBody>
                  <a:tcPr marT="45716" marB="45716" horzOverflow="overflow">
                    <a:lnR w="12700" cap="flat" cmpd="sng" algn="ctr">
                      <a:solidFill>
                        <a:schemeClr val="accent2">
                          <a:lumMod val="75000"/>
                        </a:schemeClr>
                      </a:solidFill>
                      <a:prstDash val="solid"/>
                      <a:round/>
                      <a:headEnd type="none" w="med" len="med"/>
                      <a:tailEnd type="none" w="med" len="med"/>
                    </a:lnR>
                    <a:solidFill>
                      <a:srgbClr val="F8EDE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600" u="none" strike="noStrike" cap="none" normalizeH="0" baseline="0" dirty="0" smtClean="0">
                          <a:ln>
                            <a:noFill/>
                          </a:ln>
                          <a:effectLst/>
                        </a:rPr>
                        <a:t>1.54</a:t>
                      </a:r>
                      <a:endParaRPr kumimoji="0" lang="el-GR" sz="2600" b="0" i="0" u="none" strike="noStrike" cap="none" normalizeH="0" baseline="0" dirty="0" smtClean="0">
                        <a:ln>
                          <a:noFill/>
                        </a:ln>
                        <a:solidFill>
                          <a:schemeClr val="tx1"/>
                        </a:solidFill>
                        <a:effectLst/>
                        <a:latin typeface="Verdana" pitchFamily="34" charset="0"/>
                      </a:endParaRPr>
                    </a:p>
                  </a:txBody>
                  <a:tcPr marT="45716" marB="45716" horzOverflow="overflow">
                    <a:lnL w="12700" cap="flat" cmpd="sng" algn="ctr">
                      <a:solidFill>
                        <a:schemeClr val="accent2">
                          <a:lumMod val="75000"/>
                        </a:schemeClr>
                      </a:solidFill>
                      <a:prstDash val="solid"/>
                      <a:round/>
                      <a:headEnd type="none" w="med" len="med"/>
                      <a:tailEnd type="none" w="med" len="med"/>
                    </a:lnL>
                    <a:solidFill>
                      <a:srgbClr val="F8EDEC"/>
                    </a:solidFill>
                  </a:tcPr>
                </a:tc>
              </a:tr>
            </a:tbl>
          </a:graphicData>
        </a:graphic>
      </p:graphicFrame>
      <p:graphicFrame>
        <p:nvGraphicFramePr>
          <p:cNvPr id="412754" name="Group 82"/>
          <p:cNvGraphicFramePr>
            <a:graphicFrameLocks noGrp="1"/>
          </p:cNvGraphicFramePr>
          <p:nvPr>
            <p:ph sz="quarter" idx="3"/>
            <p:extLst>
              <p:ext uri="{D42A27DB-BD31-4B8C-83A1-F6EECF244321}">
                <p14:modId xmlns:p14="http://schemas.microsoft.com/office/powerpoint/2010/main" val="1084031512"/>
              </p:ext>
            </p:extLst>
          </p:nvPr>
        </p:nvGraphicFramePr>
        <p:xfrm>
          <a:off x="5569883" y="1916832"/>
          <a:ext cx="3168650" cy="2455896"/>
        </p:xfrm>
        <a:graphic>
          <a:graphicData uri="http://schemas.openxmlformats.org/drawingml/2006/table">
            <a:tbl>
              <a:tblPr>
                <a:tableStyleId>{72833802-FEF1-4C79-8D5D-14CF1EAF98D9}</a:tableStyleId>
              </a:tblPr>
              <a:tblGrid>
                <a:gridCol w="1962150"/>
                <a:gridCol w="1206500"/>
              </a:tblGrid>
              <a:tr h="49523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Βενζένιο</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R w="12700" cap="flat" cmpd="sng" algn="ctr">
                      <a:solidFill>
                        <a:schemeClr val="accent2">
                          <a:lumMod val="75000"/>
                        </a:schemeClr>
                      </a:solidFill>
                      <a:prstDash val="solid"/>
                      <a:round/>
                      <a:headEnd type="none" w="med" len="med"/>
                      <a:tailEnd type="none" w="med" len="med"/>
                    </a:lnR>
                    <a:solidFill>
                      <a:srgbClr val="F8EDE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1.50</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L w="12700" cap="flat" cmpd="sng" algn="ctr">
                      <a:solidFill>
                        <a:schemeClr val="accent2">
                          <a:lumMod val="75000"/>
                        </a:schemeClr>
                      </a:solidFill>
                      <a:prstDash val="solid"/>
                      <a:round/>
                      <a:headEnd type="none" w="med" len="med"/>
                      <a:tailEnd type="none" w="med" len="med"/>
                    </a:lnL>
                    <a:solidFill>
                      <a:srgbClr val="F8EDEC"/>
                    </a:solidFill>
                  </a:tcPr>
                </a:tc>
              </a:tr>
              <a:tr h="4495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Νερό</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R w="12700" cap="flat" cmpd="sng" algn="ctr">
                      <a:solidFill>
                        <a:schemeClr val="accent2">
                          <a:lumMod val="7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1.33</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L w="12700" cap="flat" cmpd="sng" algn="ctr">
                      <a:solidFill>
                        <a:schemeClr val="accent2">
                          <a:lumMod val="75000"/>
                        </a:schemeClr>
                      </a:solidFill>
                      <a:prstDash val="solid"/>
                      <a:round/>
                      <a:headEnd type="none" w="med" len="med"/>
                      <a:tailEnd type="none" w="med" len="med"/>
                    </a:lnL>
                  </a:tcPr>
                </a:tc>
              </a:tr>
              <a:tr h="47954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Πάγος</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R w="12700" cap="flat" cmpd="sng" algn="ctr">
                      <a:solidFill>
                        <a:schemeClr val="accent2">
                          <a:lumMod val="75000"/>
                        </a:schemeClr>
                      </a:solidFill>
                      <a:prstDash val="solid"/>
                      <a:round/>
                      <a:headEnd type="none" w="med" len="med"/>
                      <a:tailEnd type="none" w="med" len="med"/>
                    </a:lnR>
                    <a:solidFill>
                      <a:srgbClr val="F8EDE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1.31</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L w="12700" cap="flat" cmpd="sng" algn="ctr">
                      <a:solidFill>
                        <a:schemeClr val="accent2">
                          <a:lumMod val="75000"/>
                        </a:schemeClr>
                      </a:solidFill>
                      <a:prstDash val="solid"/>
                      <a:round/>
                      <a:headEnd type="none" w="med" len="med"/>
                      <a:tailEnd type="none" w="med" len="med"/>
                    </a:lnL>
                    <a:solidFill>
                      <a:srgbClr val="F8EDEC"/>
                    </a:solidFill>
                  </a:tcPr>
                </a:tc>
              </a:tr>
              <a:tr h="47954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Γλυκερίνη</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R w="12700" cap="flat" cmpd="sng" algn="ctr">
                      <a:solidFill>
                        <a:schemeClr val="accent2">
                          <a:lumMod val="75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1.47</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L w="12700" cap="flat" cmpd="sng" algn="ctr">
                      <a:solidFill>
                        <a:schemeClr val="accent2">
                          <a:lumMod val="75000"/>
                        </a:schemeClr>
                      </a:solidFill>
                      <a:prstDash val="solid"/>
                      <a:round/>
                      <a:headEnd type="none" w="med" len="med"/>
                      <a:tailEnd type="none" w="med" len="med"/>
                    </a:lnL>
                  </a:tcPr>
                </a:tc>
              </a:tr>
              <a:tr h="5443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Χαλαζίας</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R w="12700" cap="flat" cmpd="sng" algn="ctr">
                      <a:solidFill>
                        <a:schemeClr val="accent2">
                          <a:lumMod val="75000"/>
                        </a:schemeClr>
                      </a:solidFill>
                      <a:prstDash val="solid"/>
                      <a:round/>
                      <a:headEnd type="none" w="med" len="med"/>
                      <a:tailEnd type="none" w="med" len="med"/>
                    </a:lnR>
                    <a:solidFill>
                      <a:srgbClr val="F8EDE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400" u="none" strike="noStrike" cap="none" normalizeH="0" baseline="0" dirty="0" smtClean="0">
                          <a:ln>
                            <a:noFill/>
                          </a:ln>
                          <a:effectLst/>
                        </a:rPr>
                        <a:t>1.54</a:t>
                      </a:r>
                      <a:endParaRPr kumimoji="0" lang="el-GR" sz="2400" b="0" i="0" u="none" strike="noStrike" cap="none" normalizeH="0" baseline="0" dirty="0" smtClean="0">
                        <a:ln>
                          <a:noFill/>
                        </a:ln>
                        <a:solidFill>
                          <a:schemeClr val="tx1"/>
                        </a:solidFill>
                        <a:effectLst/>
                        <a:latin typeface="Verdana" pitchFamily="34" charset="0"/>
                      </a:endParaRPr>
                    </a:p>
                  </a:txBody>
                  <a:tcPr marT="45719" marB="45719" horzOverflow="overflow">
                    <a:lnL w="12700" cap="flat" cmpd="sng" algn="ctr">
                      <a:solidFill>
                        <a:schemeClr val="accent2">
                          <a:lumMod val="75000"/>
                        </a:schemeClr>
                      </a:solidFill>
                      <a:prstDash val="solid"/>
                      <a:round/>
                      <a:headEnd type="none" w="med" len="med"/>
                      <a:tailEnd type="none" w="med" len="med"/>
                    </a:lnL>
                    <a:solidFill>
                      <a:srgbClr val="F8EDEC"/>
                    </a:solidFill>
                  </a:tcPr>
                </a:tc>
              </a:tr>
            </a:tbl>
          </a:graphicData>
        </a:graphic>
      </p:graphicFrame>
      <p:sp>
        <p:nvSpPr>
          <p:cNvPr id="8" name="Rectangle 7"/>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653619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dirty="0" smtClean="0"/>
              <a:t>Δείκτες διάθλασης χρωστικών υλικών</a:t>
            </a:r>
          </a:p>
        </p:txBody>
      </p:sp>
      <p:sp>
        <p:nvSpPr>
          <p:cNvPr id="7" name="TextBox 6"/>
          <p:cNvSpPr txBox="1"/>
          <p:nvPr/>
        </p:nvSpPr>
        <p:spPr>
          <a:xfrm>
            <a:off x="1403350" y="1170793"/>
            <a:ext cx="6102000" cy="769441"/>
          </a:xfrm>
          <a:prstGeom prst="rect">
            <a:avLst/>
          </a:prstGeom>
          <a:solidFill>
            <a:srgbClr val="820000"/>
          </a:solidFill>
          <a:ln w="3175">
            <a:noFill/>
          </a:ln>
        </p:spPr>
        <p:txBody>
          <a:bodyPr wrap="square">
            <a:spAutoFit/>
          </a:bodyPr>
          <a:lstStyle/>
          <a:p>
            <a:pPr>
              <a:defRPr/>
            </a:pPr>
            <a:r>
              <a:rPr lang="el-GR" sz="2200" b="1" dirty="0" smtClean="0">
                <a:solidFill>
                  <a:schemeClr val="bg1"/>
                </a:solidFill>
                <a:latin typeface="+mn-lt"/>
                <a:cs typeface="+mn-cs"/>
              </a:rPr>
              <a:t>Πίνακας: </a:t>
            </a:r>
            <a:r>
              <a:rPr lang="el-GR" sz="2200" dirty="0" smtClean="0">
                <a:solidFill>
                  <a:schemeClr val="bg1"/>
                </a:solidFill>
                <a:latin typeface="+mn-lt"/>
                <a:cs typeface="+mn-cs"/>
              </a:rPr>
              <a:t>Τιμές </a:t>
            </a:r>
            <a:r>
              <a:rPr lang="el-GR" sz="2200" dirty="0">
                <a:solidFill>
                  <a:schemeClr val="bg1"/>
                </a:solidFill>
                <a:latin typeface="+mn-lt"/>
                <a:cs typeface="+mn-cs"/>
              </a:rPr>
              <a:t>των δεικτών διάθλασης ορισμένων χρωστικών ως προς τον αέρα.</a:t>
            </a:r>
            <a:endParaRPr lang="el-GR" sz="2200" b="1" dirty="0">
              <a:solidFill>
                <a:schemeClr val="bg1"/>
              </a:solidFill>
              <a:latin typeface="+mn-lt"/>
              <a:cs typeface="+mn-cs"/>
            </a:endParaRPr>
          </a:p>
        </p:txBody>
      </p:sp>
      <p:sp>
        <p:nvSpPr>
          <p:cNvPr id="30724" name="Θέση αριθμού διαφάνειας 1"/>
          <p:cNvSpPr>
            <a:spLocks noGrp="1"/>
          </p:cNvSpPr>
          <p:nvPr>
            <p:ph type="sldNum" sz="quarter" idx="12"/>
          </p:nvPr>
        </p:nvSpPr>
        <p:spPr bwMode="auto">
          <a:xfrm>
            <a:off x="7740650" y="6356350"/>
            <a:ext cx="9461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00B2DB-02B3-4D54-9CFD-665FCD4339B7}" type="slidenum">
              <a:rPr lang="el-GR" altLang="el-GR" smtClean="0"/>
              <a:pPr eaLnBrk="1" hangingPunct="1"/>
              <a:t>26</a:t>
            </a:fld>
            <a:endParaRPr lang="el-GR" altLang="el-GR" dirty="0" smtClean="0"/>
          </a:p>
        </p:txBody>
      </p:sp>
      <p:graphicFrame>
        <p:nvGraphicFramePr>
          <p:cNvPr id="3" name="Πίνακας 2"/>
          <p:cNvGraphicFramePr>
            <a:graphicFrameLocks noGrp="1"/>
          </p:cNvGraphicFramePr>
          <p:nvPr>
            <p:extLst>
              <p:ext uri="{D42A27DB-BD31-4B8C-83A1-F6EECF244321}">
                <p14:modId xmlns:p14="http://schemas.microsoft.com/office/powerpoint/2010/main" val="2170211000"/>
              </p:ext>
            </p:extLst>
          </p:nvPr>
        </p:nvGraphicFramePr>
        <p:xfrm>
          <a:off x="1403350" y="1940234"/>
          <a:ext cx="6096000" cy="4358530"/>
        </p:xfrm>
        <a:graphic>
          <a:graphicData uri="http://schemas.openxmlformats.org/drawingml/2006/table">
            <a:tbl>
              <a:tblPr firstRow="1" bandRow="1">
                <a:tableStyleId>{9DCAF9ED-07DC-4A11-8D7F-57B35C25682E}</a:tableStyleId>
              </a:tblPr>
              <a:tblGrid>
                <a:gridCol w="3048000"/>
                <a:gridCol w="3048000"/>
              </a:tblGrid>
              <a:tr h="307695">
                <a:tc>
                  <a:txBody>
                    <a:bodyPr/>
                    <a:lstStyle/>
                    <a:p>
                      <a:pPr algn="ctr"/>
                      <a:r>
                        <a:rPr lang="el-GR" sz="2000" dirty="0" smtClean="0"/>
                        <a:t>Χρωστική</a:t>
                      </a:r>
                      <a:endParaRPr lang="el-GR" sz="2000" b="1" dirty="0"/>
                    </a:p>
                  </a:txBody>
                  <a:tcPr marT="45715" marB="45715" anchor="ctr">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20000"/>
                      </a:solidFill>
                      <a:prstDash val="solid"/>
                      <a:round/>
                      <a:headEnd type="none" w="med" len="med"/>
                      <a:tailEnd type="none" w="med" len="med"/>
                    </a:lnT>
                    <a:lnB w="12700" cap="flat" cmpd="sng" algn="ctr">
                      <a:noFill/>
                      <a:prstDash val="solid"/>
                      <a:round/>
                      <a:headEnd type="none" w="med" len="med"/>
                      <a:tailEnd type="none" w="med" len="med"/>
                    </a:lnB>
                    <a:solidFill>
                      <a:srgbClr val="820000"/>
                    </a:solidFill>
                  </a:tcPr>
                </a:tc>
                <a:tc>
                  <a:txBody>
                    <a:bodyPr/>
                    <a:lstStyle/>
                    <a:p>
                      <a:pPr algn="ctr"/>
                      <a:r>
                        <a:rPr lang="el-GR" sz="2000" dirty="0" smtClean="0"/>
                        <a:t>Δείκτης Διάθλασης</a:t>
                      </a:r>
                      <a:endParaRPr lang="el-GR" sz="2000" b="1" dirty="0"/>
                    </a:p>
                  </a:txBody>
                  <a:tcPr marT="45715" marB="45715" anchor="ctr">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solidFill>
                        <a:srgbClr val="820000"/>
                      </a:solidFill>
                      <a:prstDash val="solid"/>
                      <a:round/>
                      <a:headEnd type="none" w="med" len="med"/>
                      <a:tailEnd type="none" w="med" len="med"/>
                    </a:lnT>
                    <a:lnB w="12700" cap="flat" cmpd="sng" algn="ctr">
                      <a:noFill/>
                      <a:prstDash val="solid"/>
                      <a:round/>
                      <a:headEnd type="none" w="med" len="med"/>
                      <a:tailEnd type="none" w="med" len="med"/>
                    </a:lnB>
                    <a:solidFill>
                      <a:srgbClr val="820000"/>
                    </a:solidFill>
                  </a:tcPr>
                </a:tc>
              </a:tr>
              <a:tr h="307695">
                <a:tc>
                  <a:txBody>
                    <a:bodyPr/>
                    <a:lstStyle/>
                    <a:p>
                      <a:r>
                        <a:rPr lang="el-GR" sz="2000" dirty="0" smtClean="0"/>
                        <a:t>Κιννάβαρι</a:t>
                      </a:r>
                      <a:endParaRPr lang="el-GR" sz="2000" dirty="0"/>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l-GR" sz="2000" dirty="0" smtClean="0"/>
                        <a:t>3,14</a:t>
                      </a:r>
                      <a:r>
                        <a:rPr lang="el-GR" sz="2000" baseline="0" dirty="0" smtClean="0"/>
                        <a:t> – 2,82</a:t>
                      </a:r>
                      <a:endParaRPr lang="el-GR" sz="2000" dirty="0"/>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r>
                        <a:rPr lang="el-GR" sz="2000" dirty="0" smtClean="0"/>
                        <a:t>Αιματίτης</a:t>
                      </a:r>
                      <a:endParaRPr lang="el-GR" sz="2000" dirty="0"/>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l-GR" sz="2000" dirty="0" smtClean="0"/>
                        <a:t>2,78</a:t>
                      </a:r>
                      <a:r>
                        <a:rPr lang="el-GR" sz="2000" baseline="0" dirty="0" smtClean="0"/>
                        <a:t> – 3,01</a:t>
                      </a:r>
                      <a:endParaRPr lang="el-GR" sz="2000" b="0" baseline="0" dirty="0" smtClean="0"/>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r>
                        <a:rPr lang="el-GR" sz="2000" dirty="0" smtClean="0"/>
                        <a:t>Κόκκινο του καδμίου</a:t>
                      </a:r>
                      <a:endParaRPr lang="el-GR" sz="2000" dirty="0"/>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l-GR" sz="2000" dirty="0" smtClean="0"/>
                        <a:t>2,64 – 2,77</a:t>
                      </a:r>
                      <a:endParaRPr lang="el-GR" sz="2000" dirty="0"/>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r>
                        <a:rPr lang="en-US" sz="2000" dirty="0" smtClean="0"/>
                        <a:t>“Ultramarine”</a:t>
                      </a:r>
                      <a:endParaRPr lang="el-GR" sz="2000" dirty="0"/>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l-GR" sz="2000" dirty="0" smtClean="0"/>
                        <a:t>1,50</a:t>
                      </a:r>
                      <a:endParaRPr lang="el-GR" sz="2000" dirty="0"/>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r>
                        <a:rPr lang="el-GR" sz="2000" dirty="0" smtClean="0"/>
                        <a:t>Αζουρίτης</a:t>
                      </a:r>
                      <a:endParaRPr lang="el-GR" sz="2000" dirty="0"/>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l-GR" sz="2000" dirty="0" smtClean="0"/>
                        <a:t>1,73 – 1,84</a:t>
                      </a:r>
                      <a:endParaRPr lang="el-GR" sz="2000" dirty="0"/>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r>
                        <a:rPr lang="el-GR" sz="2000" dirty="0" smtClean="0"/>
                        <a:t>Μπλε του κοβαλτίου</a:t>
                      </a:r>
                      <a:endParaRPr lang="el-GR" sz="2000" dirty="0"/>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l-GR" sz="2000" dirty="0" smtClean="0"/>
                        <a:t>1,74</a:t>
                      </a:r>
                      <a:endParaRPr lang="el-GR" sz="2000" dirty="0"/>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Μπλε</a:t>
                      </a:r>
                      <a:r>
                        <a:rPr lang="el-GR" sz="2000" baseline="0" dirty="0" smtClean="0"/>
                        <a:t> της Πρωσσίας</a:t>
                      </a:r>
                      <a:endParaRPr lang="el-GR" sz="2000" b="0" dirty="0" smtClean="0">
                        <a:solidFill>
                          <a:prstClr val="black"/>
                        </a:solidFill>
                        <a:latin typeface="+mn-lt"/>
                      </a:endParaRPr>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1,56</a:t>
                      </a:r>
                      <a:endParaRPr lang="el-GR" sz="2000" b="0" dirty="0" smtClean="0">
                        <a:solidFill>
                          <a:prstClr val="black"/>
                        </a:solidFill>
                        <a:latin typeface="+mn-lt"/>
                      </a:endParaRPr>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Πράσινη γη</a:t>
                      </a:r>
                      <a:endParaRPr lang="el-GR" sz="2000" b="0" dirty="0" smtClean="0">
                        <a:solidFill>
                          <a:prstClr val="black"/>
                        </a:solidFill>
                        <a:latin typeface="+mn-lt"/>
                      </a:endParaRPr>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1,62</a:t>
                      </a:r>
                      <a:endParaRPr lang="el-GR" sz="2000" b="0" dirty="0" smtClean="0">
                        <a:solidFill>
                          <a:prstClr val="black"/>
                        </a:solidFill>
                        <a:latin typeface="+mn-lt"/>
                      </a:endParaRPr>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Λειμωνίτικη ώχρα</a:t>
                      </a:r>
                      <a:endParaRPr lang="el-GR" sz="2000" b="0" dirty="0" smtClean="0">
                        <a:solidFill>
                          <a:prstClr val="black"/>
                        </a:solidFill>
                        <a:latin typeface="+mn-lt"/>
                      </a:endParaRPr>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2,05 – 2,40</a:t>
                      </a:r>
                      <a:endParaRPr lang="el-GR" sz="2000" b="0" dirty="0" smtClean="0">
                        <a:solidFill>
                          <a:prstClr val="black"/>
                        </a:solidFill>
                        <a:latin typeface="+mn-lt"/>
                      </a:endParaRPr>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7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Λευκό του μολύβδου</a:t>
                      </a:r>
                      <a:endParaRPr lang="el-GR" sz="2000" b="0" dirty="0" smtClean="0">
                        <a:solidFill>
                          <a:prstClr val="black"/>
                        </a:solidFill>
                        <a:latin typeface="+mn-lt"/>
                      </a:endParaRPr>
                    </a:p>
                  </a:txBody>
                  <a:tcPr marT="45715" marB="45715">
                    <a:lnL w="12700" cap="flat" cmpd="sng" algn="ctr">
                      <a:solidFill>
                        <a:srgbClr val="82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2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1,94 – 2,09</a:t>
                      </a:r>
                      <a:endParaRPr lang="el-GR" sz="2000" b="0" dirty="0" smtClean="0">
                        <a:solidFill>
                          <a:prstClr val="black"/>
                        </a:solidFill>
                        <a:latin typeface="+mn-lt"/>
                      </a:endParaRPr>
                    </a:p>
                  </a:txBody>
                  <a:tcPr marT="45715" marB="45715">
                    <a:lnL w="12700" cap="flat" cmpd="sng" algn="ctr">
                      <a:noFill/>
                      <a:prstDash val="solid"/>
                      <a:round/>
                      <a:headEnd type="none" w="med" len="med"/>
                      <a:tailEnd type="none" w="med" len="med"/>
                    </a:lnL>
                    <a:lnR w="12700" cap="flat" cmpd="sng" algn="ctr">
                      <a:solidFill>
                        <a:srgbClr val="82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20000"/>
                      </a:solidFill>
                      <a:prstDash val="solid"/>
                      <a:round/>
                      <a:headEnd type="none" w="med" len="med"/>
                      <a:tailEnd type="none" w="med" len="med"/>
                    </a:lnB>
                  </a:tcPr>
                </a:tc>
              </a:tr>
            </a:tbl>
          </a:graphicData>
        </a:graphic>
      </p:graphicFrame>
      <p:sp>
        <p:nvSpPr>
          <p:cNvPr id="8" name="Rectangle 7"/>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2" name="Rectangle 1"/>
          <p:cNvSpPr/>
          <p:nvPr/>
        </p:nvSpPr>
        <p:spPr>
          <a:xfrm>
            <a:off x="2168350" y="6362666"/>
            <a:ext cx="4572000" cy="461665"/>
          </a:xfrm>
          <a:prstGeom prst="rect">
            <a:avLst/>
          </a:prstGeom>
        </p:spPr>
        <p:txBody>
          <a:bodyPr>
            <a:spAutoFit/>
          </a:bodyPr>
          <a:lstStyle/>
          <a:p>
            <a:pPr algn="ctr"/>
            <a:r>
              <a:rPr lang="en-US" sz="1200" dirty="0">
                <a:solidFill>
                  <a:schemeClr val="tx1">
                    <a:lumMod val="75000"/>
                    <a:lumOff val="25000"/>
                  </a:schemeClr>
                </a:solidFill>
                <a:latin typeface="+mn-lt"/>
              </a:rPr>
              <a:t>F. Delamare, Vision et Mésure de la Couleur”, IIIème Ecole De Physique Appliquée à l’ Archeologie serie PACT, Ravello (1987)</a:t>
            </a:r>
            <a:r>
              <a:rPr lang="el-GR" sz="1200" dirty="0">
                <a:solidFill>
                  <a:schemeClr val="tx1">
                    <a:lumMod val="75000"/>
                    <a:lumOff val="25000"/>
                  </a:schemeClr>
                </a:solidFill>
                <a:latin typeface="+mn-lt"/>
              </a:rPr>
              <a:t> </a:t>
            </a:r>
          </a:p>
        </p:txBody>
      </p:sp>
    </p:spTree>
    <p:extLst>
      <p:ext uri="{BB962C8B-B14F-4D97-AF65-F5344CB8AC3E}">
        <p14:creationId xmlns:p14="http://schemas.microsoft.com/office/powerpoint/2010/main" val="3589441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548481" y="0"/>
            <a:ext cx="8001000" cy="908719"/>
          </a:xfrm>
        </p:spPr>
        <p:txBody>
          <a:bodyPr/>
          <a:lstStyle/>
          <a:p>
            <a:r>
              <a:rPr lang="el-GR" altLang="el-GR" dirty="0" smtClean="0"/>
              <a:t>Ολική ανάκλαση</a:t>
            </a:r>
          </a:p>
        </p:txBody>
      </p:sp>
      <mc:AlternateContent xmlns:mc="http://schemas.openxmlformats.org/markup-compatibility/2006" xmlns:a14="http://schemas.microsoft.com/office/drawing/2010/main">
        <mc:Choice Requires="a14">
          <p:sp>
            <p:nvSpPr>
              <p:cNvPr id="31747" name="Rectangle 3"/>
              <p:cNvSpPr>
                <a:spLocks noGrp="1" noChangeArrowheads="1"/>
              </p:cNvSpPr>
              <p:nvPr>
                <p:ph type="body" sz="half" idx="1"/>
              </p:nvPr>
            </p:nvSpPr>
            <p:spPr>
              <a:xfrm>
                <a:off x="141175" y="1189745"/>
                <a:ext cx="6480720" cy="2664296"/>
              </a:xfrm>
            </p:spPr>
            <p:txBody>
              <a:bodyPr/>
              <a:lstStyle/>
              <a:p>
                <a:pPr marL="274638" indent="-274638">
                  <a:lnSpc>
                    <a:spcPct val="80000"/>
                  </a:lnSpc>
                </a:pPr>
                <a:r>
                  <a:rPr lang="el-GR" altLang="el-GR" sz="2200" b="1" dirty="0" smtClean="0"/>
                  <a:t>Το φαινόμενο όπου</a:t>
                </a:r>
                <a:r>
                  <a:rPr lang="en-US" altLang="el-GR" sz="2200" b="1" dirty="0" smtClean="0"/>
                  <a:t>:</a:t>
                </a:r>
              </a:p>
              <a:p>
                <a:pPr marL="274638" indent="0">
                  <a:lnSpc>
                    <a:spcPct val="80000"/>
                  </a:lnSpc>
                  <a:spcAft>
                    <a:spcPts val="1200"/>
                  </a:spcAft>
                  <a:buNone/>
                </a:pPr>
                <a:r>
                  <a:rPr lang="el-GR" altLang="el-GR" sz="2200" dirty="0" smtClean="0"/>
                  <a:t>Οπτική δέσμη κατά τη μετάβασή της από οπτικά πυκνότερο μέσο σε οπτικά αραιότερο, ανακλάται εξ ολοκλήρου.</a:t>
                </a:r>
              </a:p>
              <a:p>
                <a:pPr marL="274638" indent="-274638">
                  <a:lnSpc>
                    <a:spcPct val="80000"/>
                  </a:lnSpc>
                </a:pPr>
                <a:r>
                  <a:rPr lang="el-GR" altLang="el-GR" sz="2200" b="1" dirty="0" smtClean="0"/>
                  <a:t>Η γωνία πρόσπτωσης </a:t>
                </a:r>
                <a14:m>
                  <m:oMath xmlns:m="http://schemas.openxmlformats.org/officeDocument/2006/math">
                    <m:sSub>
                      <m:sSubPr>
                        <m:ctrlPr>
                          <a:rPr lang="el-GR" altLang="el-GR" sz="2200" b="1" i="1" dirty="0" smtClean="0">
                            <a:latin typeface="Cambria Math"/>
                          </a:rPr>
                        </m:ctrlPr>
                      </m:sSubPr>
                      <m:e>
                        <m:r>
                          <a:rPr lang="el-GR" altLang="el-GR" sz="2200" b="1" i="0" dirty="0" smtClean="0">
                            <a:latin typeface="Cambria Math"/>
                          </a:rPr>
                          <m:t>𝛗</m:t>
                        </m:r>
                      </m:e>
                      <m:sub>
                        <m:r>
                          <a:rPr lang="el-GR" altLang="el-GR" sz="2200" b="1" i="0" dirty="0" smtClean="0">
                            <a:latin typeface="Cambria Math"/>
                          </a:rPr>
                          <m:t>𝟎</m:t>
                        </m:r>
                      </m:sub>
                    </m:sSub>
                  </m:oMath>
                </a14:m>
                <a:r>
                  <a:rPr lang="el-GR" altLang="el-GR" sz="2200" b="1" dirty="0" smtClean="0"/>
                  <a:t> οπτικής δέσμης όπου</a:t>
                </a:r>
                <a:r>
                  <a:rPr lang="en-US" altLang="el-GR" sz="2200" b="1" dirty="0" smtClean="0"/>
                  <a:t>:</a:t>
                </a:r>
                <a:endParaRPr lang="el-GR" altLang="el-GR" sz="2200" b="1" dirty="0" smtClean="0"/>
              </a:p>
              <a:p>
                <a:pPr marL="809625" indent="-274638">
                  <a:lnSpc>
                    <a:spcPct val="80000"/>
                  </a:lnSpc>
                </a:pPr>
                <a:r>
                  <a:rPr lang="el-GR" altLang="el-GR" sz="2200" dirty="0" smtClean="0"/>
                  <a:t>Μεταβαίνει από οπτικά πυκνότερο μέσο σε οπτικά αραιότερο, </a:t>
                </a:r>
              </a:p>
              <a:p>
                <a:pPr marL="809625" indent="-274638">
                  <a:lnSpc>
                    <a:spcPct val="80000"/>
                  </a:lnSpc>
                </a:pPr>
                <a:r>
                  <a:rPr lang="el-GR" altLang="el-GR" sz="2200" dirty="0" smtClean="0"/>
                  <a:t>Η γωνία διάθλασης είναι 90° </a:t>
                </a:r>
                <a:endParaRPr lang="el-GR" altLang="el-GR" sz="2200" dirty="0"/>
              </a:p>
              <a:p>
                <a:pPr marL="809625" indent="-274638">
                  <a:lnSpc>
                    <a:spcPct val="80000"/>
                  </a:lnSpc>
                </a:pPr>
                <a:endParaRPr lang="el-GR" altLang="el-GR" sz="2200" dirty="0" smtClean="0"/>
              </a:p>
            </p:txBody>
          </p:sp>
        </mc:Choice>
        <mc:Fallback xmlns="">
          <p:sp>
            <p:nvSpPr>
              <p:cNvPr id="31747" name="Rectangle 3"/>
              <p:cNvSpPr>
                <a:spLocks noGrp="1" noRot="1" noChangeAspect="1" noMove="1" noResize="1" noEditPoints="1" noAdjustHandles="1" noChangeArrowheads="1" noChangeShapeType="1" noTextEdit="1"/>
              </p:cNvSpPr>
              <p:nvPr>
                <p:ph type="body" sz="half" idx="1"/>
              </p:nvPr>
            </p:nvSpPr>
            <p:spPr>
              <a:xfrm>
                <a:off x="141175" y="1189745"/>
                <a:ext cx="6480720" cy="2664296"/>
              </a:xfrm>
              <a:blipFill rotWithShape="1">
                <a:blip r:embed="rId2"/>
                <a:stretch>
                  <a:fillRect l="-1035" t="-3661" r="-753" b="-5950"/>
                </a:stretch>
              </a:blipFill>
            </p:spPr>
            <p:txBody>
              <a:bodyPr/>
              <a:lstStyle/>
              <a:p>
                <a:r>
                  <a:rPr lang="el-GR">
                    <a:noFill/>
                  </a:rPr>
                  <a:t> </a:t>
                </a:r>
              </a:p>
            </p:txBody>
          </p:sp>
        </mc:Fallback>
      </mc:AlternateContent>
      <p:pic>
        <p:nvPicPr>
          <p:cNvPr id="3174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02018" y="3877183"/>
            <a:ext cx="2699792" cy="2462946"/>
          </a:xfrm>
          <a:noFill/>
        </p:spPr>
      </p:pic>
      <p:sp>
        <p:nvSpPr>
          <p:cNvPr id="31749" name="Rectangle 7"/>
          <p:cNvSpPr>
            <a:spLocks noChangeArrowheads="1"/>
          </p:cNvSpPr>
          <p:nvPr/>
        </p:nvSpPr>
        <p:spPr bwMode="auto">
          <a:xfrm>
            <a:off x="6683101" y="6199840"/>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dirty="0">
                <a:latin typeface="+mn-lt"/>
              </a:rPr>
              <a:t>Ολική ανάκλαση 	</a:t>
            </a:r>
          </a:p>
        </p:txBody>
      </p:sp>
      <p:sp>
        <p:nvSpPr>
          <p:cNvPr id="8" name="Rectangle 7"/>
          <p:cNvSpPr/>
          <p:nvPr/>
        </p:nvSpPr>
        <p:spPr>
          <a:xfrm>
            <a:off x="344744" y="908720"/>
            <a:ext cx="8424863"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2" name="Rectangle 1"/>
          <p:cNvSpPr/>
          <p:nvPr/>
        </p:nvSpPr>
        <p:spPr>
          <a:xfrm>
            <a:off x="6858497" y="1170728"/>
            <a:ext cx="2319174" cy="1446550"/>
          </a:xfrm>
          <a:prstGeom prst="rect">
            <a:avLst/>
          </a:prstGeom>
        </p:spPr>
        <p:txBody>
          <a:bodyPr wrap="square">
            <a:spAutoFit/>
          </a:bodyPr>
          <a:lstStyle/>
          <a:p>
            <a:pPr marL="0" indent="0">
              <a:lnSpc>
                <a:spcPct val="80000"/>
              </a:lnSpc>
              <a:buNone/>
            </a:pPr>
            <a:r>
              <a:rPr lang="el-GR" altLang="el-GR" sz="2200" dirty="0">
                <a:latin typeface="+mn-lt"/>
              </a:rPr>
              <a:t>Ο</a:t>
            </a:r>
            <a:r>
              <a:rPr lang="el-GR" altLang="el-GR" sz="2200" dirty="0" smtClean="0">
                <a:latin typeface="+mn-lt"/>
              </a:rPr>
              <a:t>λική ανάκλαση ή ολική εσωτερική ανάκλαση </a:t>
            </a:r>
          </a:p>
          <a:p>
            <a:pPr marL="0" indent="0">
              <a:lnSpc>
                <a:spcPct val="80000"/>
              </a:lnSpc>
              <a:buNone/>
            </a:pPr>
            <a:r>
              <a:rPr lang="el-GR" altLang="el-GR" sz="2200" dirty="0" smtClean="0">
                <a:latin typeface="+mn-lt"/>
              </a:rPr>
              <a:t>(total internal reflection).</a:t>
            </a:r>
          </a:p>
        </p:txBody>
      </p:sp>
      <p:sp>
        <p:nvSpPr>
          <p:cNvPr id="3" name="Right Arrow 2"/>
          <p:cNvSpPr/>
          <p:nvPr/>
        </p:nvSpPr>
        <p:spPr>
          <a:xfrm>
            <a:off x="6585837" y="1477777"/>
            <a:ext cx="272659" cy="596246"/>
          </a:xfrm>
          <a:prstGeom prst="rightArrow">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Rectangle 3"/>
          <p:cNvSpPr/>
          <p:nvPr/>
        </p:nvSpPr>
        <p:spPr>
          <a:xfrm>
            <a:off x="6850749" y="2892817"/>
            <a:ext cx="2022184" cy="640816"/>
          </a:xfrm>
          <a:prstGeom prst="rect">
            <a:avLst/>
          </a:prstGeom>
        </p:spPr>
        <p:txBody>
          <a:bodyPr wrap="square">
            <a:spAutoFit/>
          </a:bodyPr>
          <a:lstStyle/>
          <a:p>
            <a:pPr>
              <a:lnSpc>
                <a:spcPct val="80000"/>
              </a:lnSpc>
            </a:pPr>
            <a:r>
              <a:rPr lang="el-GR" altLang="el-GR" sz="2200" dirty="0" smtClean="0">
                <a:latin typeface="+mn-lt"/>
              </a:rPr>
              <a:t>Ορική γωνία</a:t>
            </a:r>
          </a:p>
          <a:p>
            <a:pPr>
              <a:lnSpc>
                <a:spcPct val="80000"/>
              </a:lnSpc>
            </a:pPr>
            <a:r>
              <a:rPr lang="el-GR" altLang="el-GR" sz="2200" dirty="0" smtClean="0">
                <a:latin typeface="+mn-lt"/>
              </a:rPr>
              <a:t>(critical angle).</a:t>
            </a:r>
          </a:p>
        </p:txBody>
      </p:sp>
      <p:sp>
        <p:nvSpPr>
          <p:cNvPr id="12" name="Right Arrow 11"/>
          <p:cNvSpPr/>
          <p:nvPr/>
        </p:nvSpPr>
        <p:spPr>
          <a:xfrm>
            <a:off x="6578090" y="2892568"/>
            <a:ext cx="272659" cy="596246"/>
          </a:xfrm>
          <a:prstGeom prst="rightArrow">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Rectangle 4"/>
          <p:cNvSpPr/>
          <p:nvPr/>
        </p:nvSpPr>
        <p:spPr>
          <a:xfrm>
            <a:off x="163975" y="4044073"/>
            <a:ext cx="6264696" cy="1785104"/>
          </a:xfrm>
          <a:prstGeom prst="rect">
            <a:avLst/>
          </a:prstGeom>
          <a:ln>
            <a:solidFill>
              <a:srgbClr val="820000"/>
            </a:solidFill>
          </a:ln>
        </p:spPr>
        <p:txBody>
          <a:bodyPr wrap="square">
            <a:spAutoFit/>
          </a:bodyPr>
          <a:lstStyle/>
          <a:p>
            <a:pPr>
              <a:spcBef>
                <a:spcPts val="600"/>
              </a:spcBef>
              <a:buNone/>
            </a:pPr>
            <a:r>
              <a:rPr lang="el-GR" altLang="el-GR" sz="2200" dirty="0" smtClean="0">
                <a:latin typeface="+mn-lt"/>
              </a:rPr>
              <a:t>Το φαινόμενο της ολικής ανάκλασης βρίσκει εφαρμογή στα πρίσματα ολικής ανάκλασης που χρησιμοποιούνται στην κατασκευή οπτικών εργαστηριακών οργάνων και στις φωτογραφικές μηχανές.</a:t>
            </a:r>
          </a:p>
        </p:txBody>
      </p:sp>
      <p:pic>
        <p:nvPicPr>
          <p:cNvPr id="31750" name="Picture 1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58328" t="58005" r="11234" b="22667"/>
          <a:stretch>
            <a:fillRect/>
          </a:stretch>
        </p:blipFill>
        <p:spPr>
          <a:xfrm>
            <a:off x="3475921" y="5539483"/>
            <a:ext cx="2952750" cy="980728"/>
          </a:xfrm>
          <a:solidFill>
            <a:schemeClr val="bg1"/>
          </a:solidFill>
          <a:ln>
            <a:solidFill>
              <a:srgbClr val="820000"/>
            </a:solidFill>
          </a:ln>
        </p:spPr>
      </p:pic>
    </p:spTree>
    <p:extLst>
      <p:ext uri="{BB962C8B-B14F-4D97-AF65-F5344CB8AC3E}">
        <p14:creationId xmlns:p14="http://schemas.microsoft.com/office/powerpoint/2010/main" val="2951012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2789238" y="0"/>
            <a:ext cx="3565525" cy="1088182"/>
          </a:xfrm>
        </p:spPr>
        <p:txBody>
          <a:bodyPr/>
          <a:lstStyle/>
          <a:p>
            <a:r>
              <a:rPr lang="el-GR" altLang="el-GR" dirty="0" smtClean="0"/>
              <a:t>Οπτικές ίνες</a:t>
            </a:r>
          </a:p>
        </p:txBody>
      </p:sp>
      <p:sp>
        <p:nvSpPr>
          <p:cNvPr id="7" name="Rectangle 6"/>
          <p:cNvSpPr/>
          <p:nvPr/>
        </p:nvSpPr>
        <p:spPr>
          <a:xfrm>
            <a:off x="336550" y="985536"/>
            <a:ext cx="8424863"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grpSp>
        <p:nvGrpSpPr>
          <p:cNvPr id="4" name="Group 3"/>
          <p:cNvGrpSpPr/>
          <p:nvPr/>
        </p:nvGrpSpPr>
        <p:grpSpPr>
          <a:xfrm>
            <a:off x="6326651" y="1140571"/>
            <a:ext cx="2825417" cy="2601912"/>
            <a:chOff x="78883" y="1700213"/>
            <a:chExt cx="2825417" cy="2601912"/>
          </a:xfrm>
        </p:grpSpPr>
        <p:pic>
          <p:nvPicPr>
            <p:cNvPr id="32775" name="Picture 7" descr="C:\Users\alex\Desktop\Fiberoptics.gif"/>
            <p:cNvPicPr>
              <a:picLocks noChangeAspect="1" noChangeArrowheads="1"/>
            </p:cNvPicPr>
            <p:nvPr/>
          </p:nvPicPr>
          <p:blipFill rotWithShape="1">
            <a:blip r:embed="rId2">
              <a:extLst>
                <a:ext uri="{28A0092B-C50C-407E-A947-70E740481C1C}">
                  <a14:useLocalDpi xmlns:a14="http://schemas.microsoft.com/office/drawing/2010/main" val="0"/>
                </a:ext>
              </a:extLst>
            </a:blip>
            <a:srcRect r="12563"/>
            <a:stretch/>
          </p:blipFill>
          <p:spPr bwMode="auto">
            <a:xfrm>
              <a:off x="78883" y="1700213"/>
              <a:ext cx="2824195" cy="260191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340191" y="2731139"/>
              <a:ext cx="564109" cy="1800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Rounded Rectangle 11"/>
            <p:cNvSpPr/>
            <p:nvPr/>
          </p:nvSpPr>
          <p:spPr>
            <a:xfrm>
              <a:off x="2492591" y="2551119"/>
              <a:ext cx="410488" cy="1800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6" name="Content Placeholder 5"/>
          <p:cNvSpPr>
            <a:spLocks noGrp="1"/>
          </p:cNvSpPr>
          <p:nvPr>
            <p:ph idx="1"/>
          </p:nvPr>
        </p:nvSpPr>
        <p:spPr>
          <a:xfrm>
            <a:off x="259588" y="1298038"/>
            <a:ext cx="6435088" cy="2444445"/>
          </a:xfrm>
        </p:spPr>
        <p:txBody>
          <a:bodyPr/>
          <a:lstStyle/>
          <a:p>
            <a:pPr marL="274638" indent="-274638" eaLnBrk="1" hangingPunct="1"/>
            <a:r>
              <a:rPr lang="el-GR" altLang="el-GR" sz="2400" dirty="0" smtClean="0"/>
              <a:t>Εφαρμογή της ολικής ανάκλασης στη σύγχρονη τεχνολογία, είναι η μεταφορά μιας λεπτής φωτεινής δέσμης σε οσοδήποτε μεγάλες αποστάσεις με οπτικές ίνες (glass fiber). </a:t>
            </a:r>
          </a:p>
          <a:p>
            <a:pPr marL="274638" indent="0" eaLnBrk="1" hangingPunct="1">
              <a:buNone/>
            </a:pPr>
            <a:r>
              <a:rPr lang="el-GR" altLang="el-GR" sz="2400" dirty="0" smtClean="0"/>
              <a:t>Κατασκευάζονται από υψηλής διαφάνειας γυαλί σε σχήμα λεπτών κυλινδρικών ινών.</a:t>
            </a:r>
          </a:p>
          <a:p>
            <a:pPr marL="274638" indent="-274638"/>
            <a:endParaRPr lang="el-GR" sz="2400" dirty="0"/>
          </a:p>
        </p:txBody>
      </p:sp>
      <p:sp>
        <p:nvSpPr>
          <p:cNvPr id="8" name="Rectangle 7"/>
          <p:cNvSpPr/>
          <p:nvPr/>
        </p:nvSpPr>
        <p:spPr>
          <a:xfrm>
            <a:off x="187579" y="3736923"/>
            <a:ext cx="8682433" cy="2677656"/>
          </a:xfrm>
          <a:prstGeom prst="rect">
            <a:avLst/>
          </a:prstGeom>
        </p:spPr>
        <p:txBody>
          <a:bodyPr wrap="square">
            <a:spAutoFit/>
          </a:bodyPr>
          <a:lstStyle/>
          <a:p>
            <a:pPr marL="342900" indent="-342900" eaLnBrk="1" hangingPunct="1">
              <a:buFont typeface="Arial" panose="020B0604020202020204" pitchFamily="34" charset="0"/>
              <a:buChar char="•"/>
            </a:pPr>
            <a:r>
              <a:rPr lang="el-GR" altLang="el-GR" sz="2400" dirty="0" smtClean="0">
                <a:latin typeface="+mn-lt"/>
              </a:rPr>
              <a:t>Αν μια φωτεινή δέσμη εισέρχεται παράλληλα στον άξονα της ίνας, συναντά από το εσωτερικό την κυλινδρική διαχωριστική επιφάνεια με γωνία μεγαλύτερη της ορικής και συνεπώς υφίσταται ολική ανάκλαση. </a:t>
            </a:r>
          </a:p>
          <a:p>
            <a:pPr marL="355600" eaLnBrk="1" hangingPunct="1"/>
            <a:r>
              <a:rPr lang="el-GR" altLang="el-GR" sz="2400" dirty="0" smtClean="0">
                <a:latin typeface="+mn-lt"/>
              </a:rPr>
              <a:t>Αυτό συμβαίνει διαδοχικά σε όλη την πορεία της μέσα στην ίνα, έτσι ώστε να φθάνει στην έξοδο χωρίς απώλειες στην έντασή της λόγω διάθλασης.</a:t>
            </a:r>
          </a:p>
        </p:txBody>
      </p:sp>
      <p:sp>
        <p:nvSpPr>
          <p:cNvPr id="32772" name="Rectangle 7"/>
          <p:cNvSpPr>
            <a:spLocks noChangeArrowheads="1"/>
          </p:cNvSpPr>
          <p:nvPr/>
        </p:nvSpPr>
        <p:spPr bwMode="auto">
          <a:xfrm>
            <a:off x="6999913" y="3370210"/>
            <a:ext cx="1733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latin typeface="+mn-lt"/>
              </a:rPr>
              <a:t>Οπτικές </a:t>
            </a:r>
            <a:r>
              <a:rPr lang="el-GR" altLang="el-GR" sz="2000" dirty="0" smtClean="0">
                <a:latin typeface="+mn-lt"/>
              </a:rPr>
              <a:t>ίνες</a:t>
            </a:r>
            <a:endParaRPr lang="el-GR" altLang="el-GR" sz="2000" dirty="0">
              <a:latin typeface="+mn-lt"/>
            </a:endParaRPr>
          </a:p>
        </p:txBody>
      </p:sp>
    </p:spTree>
    <p:extLst>
      <p:ext uri="{BB962C8B-B14F-4D97-AF65-F5344CB8AC3E}">
        <p14:creationId xmlns:p14="http://schemas.microsoft.com/office/powerpoint/2010/main" val="45108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l-GR" dirty="0" smtClean="0"/>
              <a:t>Χαρακτηριστικά Μεγέθη</a:t>
            </a:r>
          </a:p>
        </p:txBody>
      </p:sp>
      <p:sp>
        <p:nvSpPr>
          <p:cNvPr id="8195" name="Rectangle 3"/>
          <p:cNvSpPr>
            <a:spLocks noGrp="1" noChangeArrowheads="1"/>
          </p:cNvSpPr>
          <p:nvPr>
            <p:ph idx="1"/>
          </p:nvPr>
        </p:nvSpPr>
        <p:spPr>
          <a:xfrm>
            <a:off x="468313" y="1052513"/>
            <a:ext cx="8135937" cy="4537075"/>
          </a:xfrm>
        </p:spPr>
        <p:txBody>
          <a:bodyPr/>
          <a:lstStyle/>
          <a:p>
            <a:pPr marL="0" eaLnBrk="1" hangingPunct="1">
              <a:lnSpc>
                <a:spcPct val="90000"/>
              </a:lnSpc>
              <a:buFont typeface="Wingdings" pitchFamily="2" charset="2"/>
              <a:buNone/>
            </a:pPr>
            <a:r>
              <a:rPr lang="el-GR" altLang="el-GR" sz="2400" dirty="0" smtClean="0"/>
              <a:t>Η Ηλεκτρομαγνητική Ακτινοβολία δεν έχει μάζα, δεν επηρεάζεται από ηλεκτρικά ή μαγνητικά πεδία και έχει σταθερή ταχύτητα (μεταβάλλεται μόνο αν αλλάξει το υλικό μέσο).  </a:t>
            </a:r>
          </a:p>
          <a:p>
            <a:pPr marL="0" eaLnBrk="1" hangingPunct="1">
              <a:lnSpc>
                <a:spcPct val="90000"/>
              </a:lnSpc>
              <a:buFont typeface="Wingdings" pitchFamily="2" charset="2"/>
              <a:buNone/>
            </a:pPr>
            <a:endParaRPr lang="el-GR" altLang="el-GR" sz="1400" b="1" dirty="0" smtClean="0"/>
          </a:p>
          <a:p>
            <a:pPr marL="0" eaLnBrk="1" hangingPunct="1">
              <a:lnSpc>
                <a:spcPct val="90000"/>
              </a:lnSpc>
              <a:buFont typeface="Arial" charset="0"/>
              <a:buNone/>
            </a:pPr>
            <a:endParaRPr lang="el-GR" altLang="el-GR" sz="2400" dirty="0" smtClean="0"/>
          </a:p>
        </p:txBody>
      </p:sp>
      <p:sp>
        <p:nvSpPr>
          <p:cNvPr id="819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AF27AC-75AE-4623-B417-02DC4056444F}" type="slidenum">
              <a:rPr lang="el-GR" altLang="el-GR" smtClean="0"/>
              <a:pPr eaLnBrk="1" hangingPunct="1"/>
              <a:t>2</a:t>
            </a:fld>
            <a:endParaRPr lang="el-GR" altLang="el-GR" dirty="0" smtClean="0"/>
          </a:p>
        </p:txBody>
      </p:sp>
      <p:sp>
        <p:nvSpPr>
          <p:cNvPr id="5" name="Rectangle 4"/>
          <p:cNvSpPr/>
          <p:nvPr/>
        </p:nvSpPr>
        <p:spPr>
          <a:xfrm>
            <a:off x="358775" y="927100"/>
            <a:ext cx="8426450"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graphicFrame>
        <p:nvGraphicFramePr>
          <p:cNvPr id="7" name="Table 6"/>
          <p:cNvGraphicFramePr>
            <a:graphicFrameLocks noGrp="1"/>
          </p:cNvGraphicFramePr>
          <p:nvPr>
            <p:extLst>
              <p:ext uri="{D42A27DB-BD31-4B8C-83A1-F6EECF244321}">
                <p14:modId xmlns:p14="http://schemas.microsoft.com/office/powerpoint/2010/main" val="3704812122"/>
              </p:ext>
            </p:extLst>
          </p:nvPr>
        </p:nvGraphicFramePr>
        <p:xfrm>
          <a:off x="816211" y="2204864"/>
          <a:ext cx="7511578" cy="4206240"/>
        </p:xfrm>
        <a:graphic>
          <a:graphicData uri="http://schemas.openxmlformats.org/drawingml/2006/table">
            <a:tbl>
              <a:tblPr firstRow="1" bandRow="1">
                <a:tableStyleId>{5DA37D80-6434-44D0-A028-1B22A696006F}</a:tableStyleId>
              </a:tblPr>
              <a:tblGrid>
                <a:gridCol w="2620318"/>
                <a:gridCol w="2358286"/>
                <a:gridCol w="2532974"/>
              </a:tblGrid>
              <a:tr h="430359">
                <a:tc>
                  <a:txBody>
                    <a:bodyPr/>
                    <a:lstStyle/>
                    <a:p>
                      <a:r>
                        <a:rPr lang="el-GR" sz="2400" b="0" dirty="0" smtClean="0"/>
                        <a:t>Συχνότητα</a:t>
                      </a:r>
                      <a:endParaRPr lang="el-GR" sz="2400" b="0" dirty="0"/>
                    </a:p>
                  </a:txBody>
                  <a:tcPr marL="91439" marR="91439">
                    <a:lnB w="12700" cap="flat" cmpd="sng" algn="ctr">
                      <a:solidFill>
                        <a:schemeClr val="accent2">
                          <a:lumMod val="75000"/>
                        </a:schemeClr>
                      </a:solidFill>
                      <a:prstDash val="solid"/>
                      <a:round/>
                      <a:headEnd type="none" w="med" len="med"/>
                      <a:tailEnd type="none" w="med" len="med"/>
                    </a:lnB>
                  </a:tcPr>
                </a:tc>
                <a:tc>
                  <a:txBody>
                    <a:bodyPr/>
                    <a:lstStyle/>
                    <a:p>
                      <a:r>
                        <a:rPr lang="en-US" sz="2400" b="0" dirty="0" smtClean="0"/>
                        <a:t>v</a:t>
                      </a:r>
                      <a:endParaRPr lang="el-GR" sz="2400" b="0" dirty="0"/>
                    </a:p>
                  </a:txBody>
                  <a:tcPr marL="91439" marR="91439">
                    <a:lnB w="12700" cap="flat" cmpd="sng" algn="ctr">
                      <a:solidFill>
                        <a:schemeClr val="accent2">
                          <a:lumMod val="75000"/>
                        </a:schemeClr>
                      </a:solidFill>
                      <a:prstDash val="solid"/>
                      <a:round/>
                      <a:headEnd type="none" w="med" len="med"/>
                      <a:tailEnd type="none" w="med" len="med"/>
                    </a:lnB>
                  </a:tcPr>
                </a:tc>
                <a:tc>
                  <a:txBody>
                    <a:bodyPr/>
                    <a:lstStyle/>
                    <a:p>
                      <a:r>
                        <a:rPr lang="en-US" sz="2400" b="0" dirty="0" smtClean="0"/>
                        <a:t>Hz</a:t>
                      </a:r>
                      <a:endParaRPr lang="el-GR" sz="2400" b="0" dirty="0"/>
                    </a:p>
                  </a:txBody>
                  <a:tcPr marL="91439" marR="91439">
                    <a:lnB w="12700" cap="flat" cmpd="sng" algn="ctr">
                      <a:solidFill>
                        <a:schemeClr val="accent2">
                          <a:lumMod val="75000"/>
                        </a:schemeClr>
                      </a:solidFill>
                      <a:prstDash val="solid"/>
                      <a:round/>
                      <a:headEnd type="none" w="med" len="med"/>
                      <a:tailEnd type="none" w="med" len="med"/>
                    </a:lnB>
                  </a:tcPr>
                </a:tc>
              </a:tr>
              <a:tr h="1061159">
                <a:tc>
                  <a:txBody>
                    <a:bodyPr/>
                    <a:lstStyle/>
                    <a:p>
                      <a:r>
                        <a:rPr lang="el-GR" sz="2400" dirty="0" smtClean="0"/>
                        <a:t>Μήκος κύματος</a:t>
                      </a:r>
                      <a:endParaRPr lang="el-GR" sz="2400" dirty="0"/>
                    </a:p>
                  </a:txBody>
                  <a:tcPr marL="91439" marR="91439">
                    <a:lnT w="12700" cap="flat" cmpd="sng" algn="ctr">
                      <a:solidFill>
                        <a:schemeClr val="accent2">
                          <a:lumMod val="75000"/>
                        </a:schemeClr>
                      </a:solidFill>
                      <a:prstDash val="solid"/>
                      <a:round/>
                      <a:headEnd type="none" w="med" len="med"/>
                      <a:tailEnd type="none" w="med" len="med"/>
                    </a:lnT>
                  </a:tcPr>
                </a:tc>
                <a:tc>
                  <a:txBody>
                    <a:bodyPr/>
                    <a:lstStyle/>
                    <a:p>
                      <a:r>
                        <a:rPr lang="el-GR" sz="2400" dirty="0" smtClean="0"/>
                        <a:t>λ</a:t>
                      </a:r>
                    </a:p>
                    <a:p>
                      <a:r>
                        <a:rPr lang="en-US" sz="2400" dirty="0" smtClean="0"/>
                        <a:t>v=c/</a:t>
                      </a:r>
                      <a:r>
                        <a:rPr lang="el-GR" sz="2400" dirty="0" smtClean="0"/>
                        <a:t>λ</a:t>
                      </a:r>
                    </a:p>
                    <a:p>
                      <a:r>
                        <a:rPr lang="en-US" sz="2400" dirty="0" smtClean="0"/>
                        <a:t>v=</a:t>
                      </a:r>
                      <a:r>
                        <a:rPr lang="el-GR" sz="2400" dirty="0" smtClean="0"/>
                        <a:t>υ/λ</a:t>
                      </a:r>
                      <a:endParaRPr lang="el-GR" sz="2400" dirty="0"/>
                    </a:p>
                  </a:txBody>
                  <a:tcPr marL="91439" marR="91439">
                    <a:lnT w="12700" cap="flat" cmpd="sng" algn="ctr">
                      <a:solidFill>
                        <a:schemeClr val="accent2">
                          <a:lumMod val="75000"/>
                        </a:schemeClr>
                      </a:solidFill>
                      <a:prstDash val="solid"/>
                      <a:round/>
                      <a:headEnd type="none" w="med" len="med"/>
                      <a:tailEnd type="none" w="med" len="med"/>
                    </a:lnT>
                  </a:tcPr>
                </a:tc>
                <a:tc>
                  <a:txBody>
                    <a:bodyPr/>
                    <a:lstStyle/>
                    <a:p>
                      <a:r>
                        <a:rPr lang="el-GR" sz="2400" dirty="0" smtClean="0"/>
                        <a:t>n</a:t>
                      </a:r>
                      <a:r>
                        <a:rPr lang="en-US" sz="2400" dirty="0" smtClean="0"/>
                        <a:t>m</a:t>
                      </a:r>
                      <a:endParaRPr lang="el-GR" sz="2400" dirty="0" smtClean="0"/>
                    </a:p>
                    <a:p>
                      <a:r>
                        <a:rPr lang="el-GR" sz="2400" dirty="0" smtClean="0"/>
                        <a:t>1nm=10</a:t>
                      </a:r>
                      <a:r>
                        <a:rPr lang="el-GR" sz="2400" baseline="30000" dirty="0" smtClean="0"/>
                        <a:t>-9</a:t>
                      </a:r>
                      <a:r>
                        <a:rPr lang="en-US" sz="2400" dirty="0" smtClean="0"/>
                        <a:t>m</a:t>
                      </a:r>
                      <a:endParaRPr lang="el-GR" sz="2400" dirty="0" smtClean="0"/>
                    </a:p>
                    <a:p>
                      <a:r>
                        <a:rPr lang="el-GR" sz="2400" dirty="0" smtClean="0"/>
                        <a:t>1μ</a:t>
                      </a:r>
                      <a:r>
                        <a:rPr lang="en-US" sz="2400" dirty="0" smtClean="0"/>
                        <a:t>m</a:t>
                      </a:r>
                      <a:r>
                        <a:rPr lang="el-GR" sz="2400" dirty="0" smtClean="0"/>
                        <a:t>=10</a:t>
                      </a:r>
                      <a:r>
                        <a:rPr lang="el-GR" sz="2400" baseline="30000" dirty="0" smtClean="0"/>
                        <a:t>-6</a:t>
                      </a:r>
                      <a:r>
                        <a:rPr lang="en-US" sz="2400" dirty="0" smtClean="0"/>
                        <a:t>m</a:t>
                      </a:r>
                      <a:endParaRPr lang="el-GR" sz="2400" dirty="0"/>
                    </a:p>
                  </a:txBody>
                  <a:tcPr marL="91439" marR="91439">
                    <a:lnT w="12700" cap="flat" cmpd="sng" algn="ctr">
                      <a:solidFill>
                        <a:schemeClr val="accent2">
                          <a:lumMod val="75000"/>
                        </a:schemeClr>
                      </a:solidFill>
                      <a:prstDash val="solid"/>
                      <a:round/>
                      <a:headEnd type="none" w="med" len="med"/>
                      <a:tailEnd type="none" w="med" len="med"/>
                    </a:lnT>
                  </a:tcPr>
                </a:tc>
              </a:tr>
              <a:tr h="430359">
                <a:tc>
                  <a:txBody>
                    <a:bodyPr/>
                    <a:lstStyle/>
                    <a:p>
                      <a:r>
                        <a:rPr lang="el-GR" sz="2400" dirty="0" smtClean="0"/>
                        <a:t>Κυματαριθμός</a:t>
                      </a:r>
                      <a:endParaRPr lang="el-GR" sz="2400" dirty="0"/>
                    </a:p>
                  </a:txBody>
                  <a:tcPr marL="91439" marR="91439"/>
                </a:tc>
                <a:tc>
                  <a:txBody>
                    <a:bodyPr/>
                    <a:lstStyle/>
                    <a:p>
                      <a:r>
                        <a:rPr lang="el-GR" sz="2400" dirty="0" smtClean="0"/>
                        <a:t>ν</a:t>
                      </a:r>
                      <a:r>
                        <a:rPr lang="en-US" sz="2400" dirty="0" smtClean="0"/>
                        <a:t>̅</a:t>
                      </a:r>
                      <a:r>
                        <a:rPr lang="el-GR" sz="2400" dirty="0" smtClean="0"/>
                        <a:t> = 1/λ </a:t>
                      </a:r>
                      <a:endParaRPr lang="el-GR" sz="2400" dirty="0"/>
                    </a:p>
                  </a:txBody>
                  <a:tcPr marL="91439" marR="91439"/>
                </a:tc>
                <a:tc>
                  <a:txBody>
                    <a:bodyPr/>
                    <a:lstStyle/>
                    <a:p>
                      <a:r>
                        <a:rPr lang="en-US" sz="2400" dirty="0" smtClean="0"/>
                        <a:t>cm</a:t>
                      </a:r>
                      <a:r>
                        <a:rPr lang="el-GR" sz="2400" baseline="30000" dirty="0" smtClean="0"/>
                        <a:t>-1</a:t>
                      </a:r>
                      <a:endParaRPr lang="el-GR" sz="2400" dirty="0"/>
                    </a:p>
                  </a:txBody>
                  <a:tcPr marL="91439" marR="91439"/>
                </a:tc>
              </a:tr>
              <a:tr h="430359">
                <a:tc>
                  <a:txBody>
                    <a:bodyPr/>
                    <a:lstStyle/>
                    <a:p>
                      <a:r>
                        <a:rPr lang="el-GR" sz="2400" dirty="0" smtClean="0"/>
                        <a:t>Ενέργεια</a:t>
                      </a:r>
                      <a:endParaRPr lang="el-GR" sz="2400" dirty="0"/>
                    </a:p>
                  </a:txBody>
                  <a:tcPr marL="91439" marR="91439"/>
                </a:tc>
                <a:tc>
                  <a:txBody>
                    <a:bodyPr/>
                    <a:lstStyle/>
                    <a:p>
                      <a:r>
                        <a:rPr lang="el-GR" sz="2400" dirty="0" smtClean="0"/>
                        <a:t>Ε = </a:t>
                      </a:r>
                      <a:r>
                        <a:rPr lang="en-US" sz="2400" dirty="0" smtClean="0"/>
                        <a:t>hv</a:t>
                      </a:r>
                      <a:r>
                        <a:rPr lang="el-GR" sz="2400" dirty="0" smtClean="0"/>
                        <a:t> </a:t>
                      </a:r>
                      <a:endParaRPr lang="el-GR" sz="2400" dirty="0"/>
                    </a:p>
                  </a:txBody>
                  <a:tcPr marL="91439" marR="91439"/>
                </a:tc>
                <a:tc>
                  <a:txBody>
                    <a:bodyPr/>
                    <a:lstStyle/>
                    <a:p>
                      <a:r>
                        <a:rPr lang="el-GR" sz="2400" dirty="0" smtClean="0"/>
                        <a:t>h = 6,62</a:t>
                      </a:r>
                      <a:r>
                        <a:rPr lang="en-US" sz="2400" dirty="0" smtClean="0"/>
                        <a:t>x</a:t>
                      </a:r>
                      <a:r>
                        <a:rPr lang="el-GR" sz="2400" dirty="0" smtClean="0"/>
                        <a:t>10</a:t>
                      </a:r>
                      <a:r>
                        <a:rPr lang="el-GR" sz="2400" baseline="30000" dirty="0" smtClean="0"/>
                        <a:t>-27</a:t>
                      </a:r>
                      <a:r>
                        <a:rPr lang="el-GR" sz="2400" dirty="0" smtClean="0"/>
                        <a:t> erg.sec</a:t>
                      </a:r>
                      <a:endParaRPr lang="el-GR" sz="2400" dirty="0"/>
                    </a:p>
                  </a:txBody>
                  <a:tcPr marL="91439" marR="91439"/>
                </a:tc>
              </a:tr>
              <a:tr h="430359">
                <a:tc>
                  <a:txBody>
                    <a:bodyPr/>
                    <a:lstStyle/>
                    <a:p>
                      <a:r>
                        <a:rPr lang="el-GR" sz="2400" dirty="0" smtClean="0"/>
                        <a:t>Ένταση</a:t>
                      </a:r>
                      <a:endParaRPr lang="el-GR" sz="2400" dirty="0"/>
                    </a:p>
                  </a:txBody>
                  <a:tcPr marL="91439" marR="91439"/>
                </a:tc>
                <a:tc>
                  <a:txBody>
                    <a:bodyPr/>
                    <a:lstStyle/>
                    <a:p>
                      <a:r>
                        <a:rPr lang="el-GR" sz="2400" dirty="0" smtClean="0"/>
                        <a:t>Ι </a:t>
                      </a:r>
                      <a:endParaRPr lang="el-GR" sz="2400"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Φωτεινότητα</a:t>
                      </a:r>
                      <a:r>
                        <a:rPr lang="en-US" sz="2400" dirty="0" smtClean="0"/>
                        <a:t>  (Lx</a:t>
                      </a:r>
                      <a:r>
                        <a:rPr lang="en-US" sz="2400" baseline="0" dirty="0" smtClean="0"/>
                        <a:t> ) (lum/m</a:t>
                      </a:r>
                      <a:r>
                        <a:rPr lang="en-US" sz="2400" baseline="30000" dirty="0" smtClean="0"/>
                        <a:t>2</a:t>
                      </a:r>
                      <a:r>
                        <a:rPr lang="en-US" sz="2400" baseline="0" dirty="0" smtClean="0"/>
                        <a:t>)</a:t>
                      </a:r>
                      <a:endParaRPr lang="el-GR" sz="2400" dirty="0"/>
                    </a:p>
                  </a:txBody>
                  <a:tcPr marL="91439" marR="91439"/>
                </a:tc>
              </a:tr>
              <a:tr h="430359">
                <a:tc>
                  <a:txBody>
                    <a:bodyPr/>
                    <a:lstStyle/>
                    <a:p>
                      <a:r>
                        <a:rPr lang="el-GR" sz="2400" dirty="0" smtClean="0"/>
                        <a:t>Ταχύτητα διάδοσης</a:t>
                      </a:r>
                      <a:endParaRPr lang="el-GR" sz="2400" dirty="0"/>
                    </a:p>
                  </a:txBody>
                  <a:tcPr marL="91439" marR="91439"/>
                </a:tc>
                <a:tc>
                  <a:txBody>
                    <a:bodyPr/>
                    <a:lstStyle/>
                    <a:p>
                      <a:r>
                        <a:rPr lang="en-US" sz="2400" dirty="0" smtClean="0"/>
                        <a:t>c</a:t>
                      </a:r>
                      <a:r>
                        <a:rPr lang="el-GR" sz="2400" dirty="0" smtClean="0"/>
                        <a:t>= 300.000</a:t>
                      </a:r>
                      <a:r>
                        <a:rPr lang="en-US" sz="2400" dirty="0" smtClean="0"/>
                        <a:t>km</a:t>
                      </a:r>
                      <a:r>
                        <a:rPr lang="el-GR" sz="2400" dirty="0" smtClean="0"/>
                        <a:t>/</a:t>
                      </a:r>
                      <a:r>
                        <a:rPr lang="en-US" sz="2400" dirty="0" smtClean="0"/>
                        <a:t>s</a:t>
                      </a:r>
                      <a:r>
                        <a:rPr lang="el-GR" sz="2400" dirty="0" smtClean="0"/>
                        <a:t>.</a:t>
                      </a:r>
                      <a:endParaRPr lang="el-GR" sz="2400" dirty="0"/>
                    </a:p>
                  </a:txBody>
                  <a:tcPr marL="91439" marR="91439"/>
                </a:tc>
                <a:tc>
                  <a:txBody>
                    <a:bodyPr/>
                    <a:lstStyle/>
                    <a:p>
                      <a:endParaRPr lang="el-GR" sz="2400" dirty="0"/>
                    </a:p>
                  </a:txBody>
                  <a:tcPr marL="91439" marR="91439"/>
                </a:tc>
              </a:tr>
            </a:tbl>
          </a:graphicData>
        </a:graphic>
      </p:graphicFrame>
    </p:spTree>
    <p:extLst>
      <p:ext uri="{BB962C8B-B14F-4D97-AF65-F5344CB8AC3E}">
        <p14:creationId xmlns:p14="http://schemas.microsoft.com/office/powerpoint/2010/main" val="30053399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H="1">
            <a:off x="5940152" y="5741984"/>
            <a:ext cx="1152129" cy="885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940152" y="4698000"/>
            <a:ext cx="1354773" cy="442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5940152" y="3438000"/>
            <a:ext cx="1772942" cy="442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3794" name="Rectangle 2"/>
          <p:cNvSpPr>
            <a:spLocks noGrp="1" noChangeArrowheads="1"/>
          </p:cNvSpPr>
          <p:nvPr>
            <p:ph type="title"/>
          </p:nvPr>
        </p:nvSpPr>
        <p:spPr/>
        <p:txBody>
          <a:bodyPr/>
          <a:lstStyle/>
          <a:p>
            <a:pPr eaLnBrk="1" hangingPunct="1"/>
            <a:r>
              <a:rPr lang="el-GR" altLang="el-GR" dirty="0" smtClean="0"/>
              <a:t>Σκέδαση </a:t>
            </a:r>
          </a:p>
        </p:txBody>
      </p:sp>
      <p:sp>
        <p:nvSpPr>
          <p:cNvPr id="33795" name="Rectangle 3"/>
          <p:cNvSpPr>
            <a:spLocks noGrp="1" noChangeArrowheads="1"/>
          </p:cNvSpPr>
          <p:nvPr>
            <p:ph type="body" sz="half" idx="4294967295"/>
          </p:nvPr>
        </p:nvSpPr>
        <p:spPr>
          <a:xfrm>
            <a:off x="322720" y="3115282"/>
            <a:ext cx="5761448" cy="3738146"/>
          </a:xfrm>
        </p:spPr>
        <p:txBody>
          <a:bodyPr/>
          <a:lstStyle/>
          <a:p>
            <a:pPr eaLnBrk="1" hangingPunct="1">
              <a:buClr>
                <a:srgbClr val="820000"/>
              </a:buClr>
              <a:buFont typeface="Wingdings" panose="05000000000000000000" pitchFamily="2" charset="2"/>
              <a:buChar char="Ø"/>
            </a:pPr>
            <a:r>
              <a:rPr lang="el-GR" altLang="el-GR" sz="2400" dirty="0" smtClean="0"/>
              <a:t>α</a:t>
            </a:r>
            <a:r>
              <a:rPr lang="en-GB" altLang="el-GR" sz="2400" dirty="0" smtClean="0"/>
              <a:t>&lt;&lt;1: </a:t>
            </a:r>
            <a:r>
              <a:rPr lang="el-GR" altLang="el-GR" sz="2400" b="1" dirty="0" smtClean="0">
                <a:solidFill>
                  <a:srgbClr val="004B82"/>
                </a:solidFill>
              </a:rPr>
              <a:t>σκέδαση</a:t>
            </a:r>
            <a:r>
              <a:rPr lang="el-GR" altLang="el-GR" sz="2400" b="1" dirty="0" smtClean="0">
                <a:solidFill>
                  <a:srgbClr val="0033CC"/>
                </a:solidFill>
              </a:rPr>
              <a:t> </a:t>
            </a:r>
            <a:r>
              <a:rPr lang="en-GB" altLang="el-GR" sz="2400" b="1" dirty="0">
                <a:solidFill>
                  <a:srgbClr val="004B82"/>
                </a:solidFill>
              </a:rPr>
              <a:t>Rayleigh</a:t>
            </a:r>
            <a:r>
              <a:rPr lang="en-GB" altLang="el-GR" sz="2400" b="1" dirty="0" smtClean="0"/>
              <a:t> </a:t>
            </a:r>
            <a:r>
              <a:rPr lang="en-GB" altLang="el-GR" sz="2400" dirty="0" smtClean="0"/>
              <a:t>(</a:t>
            </a:r>
            <a:r>
              <a:rPr lang="el-GR" altLang="el-GR" sz="2400" dirty="0" smtClean="0"/>
              <a:t>μικρό μέγεθος σωματιδίου συγκρινόμενο με το μήκος κύματος),</a:t>
            </a:r>
          </a:p>
          <a:p>
            <a:pPr eaLnBrk="1" hangingPunct="1">
              <a:buClr>
                <a:srgbClr val="820000"/>
              </a:buClr>
              <a:buFont typeface="Wingdings" panose="05000000000000000000" pitchFamily="2" charset="2"/>
              <a:buChar char="Ø"/>
            </a:pPr>
            <a:r>
              <a:rPr lang="el-GR" altLang="el-GR" sz="2400" dirty="0" smtClean="0"/>
              <a:t>α</a:t>
            </a:r>
            <a:r>
              <a:rPr lang="en-GB" altLang="el-GR" sz="2400" dirty="0" smtClean="0"/>
              <a:t>≈1:</a:t>
            </a:r>
            <a:r>
              <a:rPr lang="el-GR" altLang="el-GR" sz="2400" dirty="0" smtClean="0"/>
              <a:t> </a:t>
            </a:r>
            <a:r>
              <a:rPr lang="el-GR" altLang="el-GR" sz="2400" b="1" dirty="0" smtClean="0">
                <a:solidFill>
                  <a:srgbClr val="004D83"/>
                </a:solidFill>
              </a:rPr>
              <a:t>σκέδ</a:t>
            </a:r>
            <a:r>
              <a:rPr lang="el-GR" altLang="el-GR" sz="2400" b="1" dirty="0">
                <a:solidFill>
                  <a:srgbClr val="004B82"/>
                </a:solidFill>
              </a:rPr>
              <a:t>α</a:t>
            </a:r>
            <a:r>
              <a:rPr lang="el-GR" altLang="el-GR" sz="2400" b="1" dirty="0" smtClean="0">
                <a:solidFill>
                  <a:srgbClr val="004D83"/>
                </a:solidFill>
              </a:rPr>
              <a:t>ση</a:t>
            </a:r>
            <a:r>
              <a:rPr lang="en-GB" altLang="el-GR" sz="2400" b="1" dirty="0" smtClean="0">
                <a:solidFill>
                  <a:srgbClr val="0033CC"/>
                </a:solidFill>
              </a:rPr>
              <a:t> </a:t>
            </a:r>
            <a:r>
              <a:rPr lang="en-GB" altLang="el-GR" sz="2400" b="1" dirty="0">
                <a:solidFill>
                  <a:srgbClr val="004B82"/>
                </a:solidFill>
              </a:rPr>
              <a:t>Mie</a:t>
            </a:r>
            <a:r>
              <a:rPr lang="en-GB" altLang="el-GR" sz="2400" b="1" dirty="0" smtClean="0"/>
              <a:t> </a:t>
            </a:r>
            <a:r>
              <a:rPr lang="en-GB" altLang="el-GR" sz="2400" dirty="0" smtClean="0"/>
              <a:t>(</a:t>
            </a:r>
            <a:r>
              <a:rPr lang="el-GR" altLang="el-GR" sz="2400" dirty="0" smtClean="0"/>
              <a:t>μέγεθος σωματιδίου της τάξης μεγέθους του μήκους κύματος</a:t>
            </a:r>
            <a:r>
              <a:rPr lang="en-GB" altLang="el-GR" sz="2400" dirty="0" smtClean="0"/>
              <a:t>)</a:t>
            </a:r>
            <a:r>
              <a:rPr lang="el-GR" altLang="el-GR" sz="2400" dirty="0" smtClean="0"/>
              <a:t>,</a:t>
            </a:r>
          </a:p>
          <a:p>
            <a:pPr eaLnBrk="1" hangingPunct="1">
              <a:buClr>
                <a:srgbClr val="820000"/>
              </a:buClr>
              <a:buFont typeface="Wingdings" panose="05000000000000000000" pitchFamily="2" charset="2"/>
              <a:buChar char="Ø"/>
            </a:pPr>
            <a:r>
              <a:rPr lang="el-GR" altLang="el-GR" sz="2400" dirty="0" smtClean="0"/>
              <a:t>α</a:t>
            </a:r>
            <a:r>
              <a:rPr lang="en-GB" altLang="el-GR" sz="2400" dirty="0" smtClean="0"/>
              <a:t>&gt;&gt;1: </a:t>
            </a:r>
            <a:r>
              <a:rPr lang="el-GR" altLang="el-GR" sz="2400" b="1" dirty="0" smtClean="0">
                <a:solidFill>
                  <a:srgbClr val="004D83"/>
                </a:solidFill>
              </a:rPr>
              <a:t>γεωμετρική σκέδαση</a:t>
            </a:r>
            <a:r>
              <a:rPr lang="en-GB" altLang="el-GR" sz="2400" b="1" dirty="0" smtClean="0"/>
              <a:t> </a:t>
            </a:r>
            <a:r>
              <a:rPr lang="en-GB" altLang="el-GR" sz="2400" dirty="0" smtClean="0"/>
              <a:t>(</a:t>
            </a:r>
            <a:r>
              <a:rPr lang="el-GR" altLang="el-GR" sz="2400" dirty="0" smtClean="0"/>
              <a:t>μέγεθος σωματιδίου πολύ μεγαλύτερο από το μήκος κύματος</a:t>
            </a:r>
            <a:r>
              <a:rPr lang="en-GB" altLang="el-GR" sz="2400" dirty="0" smtClean="0"/>
              <a:t>)</a:t>
            </a:r>
            <a:r>
              <a:rPr lang="el-GR" altLang="el-GR" sz="2400" dirty="0" smtClean="0"/>
              <a:t>.</a:t>
            </a:r>
          </a:p>
        </p:txBody>
      </p:sp>
      <p:sp>
        <p:nvSpPr>
          <p:cNvPr id="3379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B83B16-B137-44AE-82DA-589F46FEF2E8}" type="slidenum">
              <a:rPr lang="el-GR" altLang="el-GR" smtClean="0"/>
              <a:pPr eaLnBrk="1" hangingPunct="1"/>
              <a:t>29</a:t>
            </a:fld>
            <a:endParaRPr lang="el-GR" altLang="el-GR" dirty="0" smtClean="0"/>
          </a:p>
        </p:txBody>
      </p:sp>
      <p:sp>
        <p:nvSpPr>
          <p:cNvPr id="8" name="Rectangle 7"/>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mc:AlternateContent xmlns:mc="http://schemas.openxmlformats.org/markup-compatibility/2006" xmlns:a14="http://schemas.microsoft.com/office/drawing/2010/main">
        <mc:Choice Requires="a14">
          <p:sp>
            <p:nvSpPr>
              <p:cNvPr id="7" name="Ορθογώνιο 5"/>
              <p:cNvSpPr/>
              <p:nvPr/>
            </p:nvSpPr>
            <p:spPr>
              <a:xfrm>
                <a:off x="7420126" y="1556792"/>
                <a:ext cx="1512168" cy="801310"/>
              </a:xfrm>
              <a:prstGeom prst="rect">
                <a:avLst/>
              </a:prstGeom>
              <a:ln w="28575">
                <a:solidFill>
                  <a:srgbClr val="820000"/>
                </a:solidFill>
              </a:ln>
            </p:spPr>
            <p:txBody>
              <a:bodyPr wrap="square">
                <a:spAutoFit/>
              </a:bodyPr>
              <a:lstStyle/>
              <a:p>
                <a:r>
                  <a:rPr lang="el-GR" sz="3200" dirty="0" smtClean="0">
                    <a:latin typeface="+mn-lt"/>
                  </a:rPr>
                  <a:t>α</a:t>
                </a:r>
                <a14:m>
                  <m:oMath xmlns:m="http://schemas.openxmlformats.org/officeDocument/2006/math">
                    <m:r>
                      <a:rPr lang="el-GR" sz="3200" b="0" i="0">
                        <a:latin typeface="Cambria Math"/>
                      </a:rPr>
                      <m:t>=</m:t>
                    </m:r>
                    <m:f>
                      <m:fPr>
                        <m:ctrlPr>
                          <a:rPr lang="en-US" sz="3200" i="1">
                            <a:latin typeface="Cambria Math"/>
                          </a:rPr>
                        </m:ctrlPr>
                      </m:fPr>
                      <m:num>
                        <m:r>
                          <m:rPr>
                            <m:sty m:val="p"/>
                          </m:rPr>
                          <a:rPr lang="el-GR" sz="3200" b="0" i="0" smtClean="0">
                            <a:latin typeface="Cambria Math"/>
                          </a:rPr>
                          <m:t>π</m:t>
                        </m:r>
                        <m:r>
                          <a:rPr lang="el-GR" sz="3200" b="0" i="0" smtClean="0">
                            <a:latin typeface="Cambria Math"/>
                          </a:rPr>
                          <m:t> </m:t>
                        </m:r>
                        <m:r>
                          <m:rPr>
                            <m:sty m:val="p"/>
                          </m:rPr>
                          <a:rPr lang="en-US" sz="3200" b="0" i="0" smtClean="0">
                            <a:latin typeface="Cambria Math"/>
                          </a:rPr>
                          <m:t>D</m:t>
                        </m:r>
                        <m:r>
                          <m:rPr>
                            <m:sty m:val="p"/>
                          </m:rPr>
                          <a:rPr lang="en-US" sz="3200" b="0" i="0" baseline="-25000" smtClean="0">
                            <a:latin typeface="Cambria Math"/>
                          </a:rPr>
                          <m:t>P</m:t>
                        </m:r>
                      </m:num>
                      <m:den>
                        <m:r>
                          <m:rPr>
                            <m:sty m:val="p"/>
                          </m:rPr>
                          <a:rPr lang="el-GR" sz="3200" b="0" i="0" smtClean="0">
                            <a:latin typeface="Cambria Math"/>
                          </a:rPr>
                          <m:t>λ</m:t>
                        </m:r>
                      </m:den>
                    </m:f>
                  </m:oMath>
                </a14:m>
                <a:endParaRPr lang="el-GR" sz="3200" dirty="0">
                  <a:latin typeface="+mn-lt"/>
                </a:endParaRPr>
              </a:p>
            </p:txBody>
          </p:sp>
        </mc:Choice>
        <mc:Fallback xmlns="">
          <p:sp>
            <p:nvSpPr>
              <p:cNvPr id="7" name="Ορθογώνιο 5"/>
              <p:cNvSpPr>
                <a:spLocks noRot="1" noChangeAspect="1" noMove="1" noResize="1" noEditPoints="1" noAdjustHandles="1" noChangeArrowheads="1" noChangeShapeType="1" noTextEdit="1"/>
              </p:cNvSpPr>
              <p:nvPr/>
            </p:nvSpPr>
            <p:spPr>
              <a:xfrm>
                <a:off x="7420126" y="1556792"/>
                <a:ext cx="1512168" cy="801310"/>
              </a:xfrm>
              <a:prstGeom prst="rect">
                <a:avLst/>
              </a:prstGeom>
              <a:blipFill rotWithShape="1">
                <a:blip r:embed="rId3"/>
                <a:stretch>
                  <a:fillRect l="-9091" b="-8759"/>
                </a:stretch>
              </a:blipFill>
              <a:ln w="28575">
                <a:solidFill>
                  <a:srgbClr val="820000"/>
                </a:solidFill>
              </a:ln>
            </p:spPr>
            <p:txBody>
              <a:bodyPr/>
              <a:lstStyle/>
              <a:p>
                <a:r>
                  <a:rPr lang="el-GR">
                    <a:noFill/>
                  </a:rPr>
                  <a:t> </a:t>
                </a:r>
              </a:p>
            </p:txBody>
          </p:sp>
        </mc:Fallback>
      </mc:AlternateContent>
      <p:sp>
        <p:nvSpPr>
          <p:cNvPr id="9" name="Rectangle 8"/>
          <p:cNvSpPr/>
          <p:nvPr/>
        </p:nvSpPr>
        <p:spPr>
          <a:xfrm>
            <a:off x="253630" y="1137223"/>
            <a:ext cx="7191850" cy="1569660"/>
          </a:xfrm>
          <a:prstGeom prst="rect">
            <a:avLst/>
          </a:prstGeom>
        </p:spPr>
        <p:txBody>
          <a:bodyPr wrap="square">
            <a:spAutoFit/>
          </a:bodyPr>
          <a:lstStyle/>
          <a:p>
            <a:r>
              <a:rPr lang="el-GR" sz="2400" dirty="0">
                <a:latin typeface="+mn-lt"/>
              </a:rPr>
              <a:t>Δ</a:t>
            </a:r>
            <a:r>
              <a:rPr lang="el-GR" sz="2400" dirty="0" smtClean="0">
                <a:latin typeface="+mn-lt"/>
              </a:rPr>
              <a:t>ιασκορπισμός των φωτεινών </a:t>
            </a:r>
            <a:r>
              <a:rPr lang="el-GR" sz="2400" b="1" dirty="0" smtClean="0">
                <a:latin typeface="+mn-lt"/>
              </a:rPr>
              <a:t>ακτίνων</a:t>
            </a:r>
            <a:r>
              <a:rPr lang="el-GR" sz="2400" dirty="0" smtClean="0">
                <a:latin typeface="+mn-lt"/>
              </a:rPr>
              <a:t> που συμβαίνει, υπό προϋποθέσεις,  όταν αυτές προσπέσουν στα μικροσκοπικά σωματίδια μιας διασποράς σωματιδίων, έτσι ώστε να διαχέονται στον όγκο του υλικού.</a:t>
            </a:r>
            <a:endParaRPr lang="el-GR" sz="2400" dirty="0">
              <a:latin typeface="+mn-lt"/>
            </a:endParaRPr>
          </a:p>
        </p:txBody>
      </p:sp>
      <p:pic>
        <p:nvPicPr>
          <p:cNvPr id="2050" name="Picture 2" descr="C:\Users\alex\Desktop\skedasi1.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493894" y="2630068"/>
            <a:ext cx="24384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ex\Desktop\skedasi2.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668490" y="3867495"/>
            <a:ext cx="18002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ex\Desktop\skedasi3.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513524" y="4941168"/>
            <a:ext cx="1990725" cy="16573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585187" y="6289569"/>
            <a:ext cx="3419475" cy="461665"/>
          </a:xfrm>
          <a:prstGeom prst="rect">
            <a:avLst/>
          </a:prstGeom>
        </p:spPr>
        <p:txBody>
          <a:bodyPr>
            <a:spAutoFit/>
          </a:bodyPr>
          <a:lstStyle/>
          <a:p>
            <a:pPr algn="ctr">
              <a:defRPr/>
            </a:pPr>
            <a:r>
              <a:rPr lang="en-US" sz="1200" dirty="0" smtClean="0">
                <a:solidFill>
                  <a:schemeClr val="tx1">
                    <a:lumMod val="65000"/>
                    <a:lumOff val="35000"/>
                  </a:schemeClr>
                </a:solidFill>
                <a:latin typeface="+mn-lt"/>
                <a:cs typeface="+mn-cs"/>
              </a:rPr>
              <a:t>“</a:t>
            </a:r>
            <a:r>
              <a:rPr lang="en-US" sz="1200" dirty="0">
                <a:latin typeface="+mn-lt"/>
                <a:hlinkClick r:id="rId10"/>
              </a:rPr>
              <a:t>Mie </a:t>
            </a:r>
            <a:r>
              <a:rPr lang="en-US" sz="1200" dirty="0" smtClean="0">
                <a:latin typeface="+mn-lt"/>
                <a:hlinkClick r:id="rId10"/>
              </a:rPr>
              <a:t>scattering</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smtClean="0">
                <a:latin typeface="+mn-lt"/>
                <a:hlinkClick r:id="rId11" tooltip="User:Sharayanan"/>
              </a:rPr>
              <a:t>Sharayanan</a:t>
            </a:r>
            <a:endParaRPr lang="en-US" sz="1200" dirty="0" smtClean="0">
              <a:latin typeface="+mn-lt"/>
            </a:endParaRPr>
          </a:p>
          <a:p>
            <a:pPr algn="ctr">
              <a:defRPr/>
            </a:pPr>
            <a:r>
              <a:rPr lang="en-US" sz="1200" dirty="0" smtClean="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12"/>
              </a:rPr>
              <a:t>CC BY-SA 3.0</a:t>
            </a:r>
            <a:endParaRPr lang="en-US" sz="1200" dirty="0">
              <a:solidFill>
                <a:schemeClr val="tx1">
                  <a:lumMod val="65000"/>
                  <a:lumOff val="35000"/>
                </a:schemeClr>
              </a:solidFill>
              <a:latin typeface="+mn-lt"/>
              <a:cs typeface="+mn-cs"/>
            </a:endParaRPr>
          </a:p>
        </p:txBody>
      </p:sp>
    </p:spTree>
    <p:extLst>
      <p:ext uri="{BB962C8B-B14F-4D97-AF65-F5344CB8AC3E}">
        <p14:creationId xmlns:p14="http://schemas.microsoft.com/office/powerpoint/2010/main" val="3071920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altLang="el-GR" dirty="0" smtClean="0"/>
              <a:t>Απορρόφηση (νόμος Beer-Lambert)</a:t>
            </a:r>
          </a:p>
        </p:txBody>
      </p:sp>
      <p:grpSp>
        <p:nvGrpSpPr>
          <p:cNvPr id="34819" name="Ομάδα 15"/>
          <p:cNvGrpSpPr>
            <a:grpSpLocks/>
          </p:cNvGrpSpPr>
          <p:nvPr/>
        </p:nvGrpSpPr>
        <p:grpSpPr bwMode="auto">
          <a:xfrm>
            <a:off x="865188" y="1401763"/>
            <a:ext cx="6911975" cy="4203700"/>
            <a:chOff x="865764" y="1402335"/>
            <a:chExt cx="6836406" cy="4202803"/>
          </a:xfrm>
        </p:grpSpPr>
        <p:sp>
          <p:nvSpPr>
            <p:cNvPr id="3" name="Ορθογώνιο 2"/>
            <p:cNvSpPr/>
            <p:nvPr/>
          </p:nvSpPr>
          <p:spPr>
            <a:xfrm>
              <a:off x="2988598" y="1989585"/>
              <a:ext cx="2879644" cy="2015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2400" dirty="0"/>
            </a:p>
          </p:txBody>
        </p:sp>
        <p:sp>
          <p:nvSpPr>
            <p:cNvPr id="4" name="Ορθογώνιο 3"/>
            <p:cNvSpPr/>
            <p:nvPr/>
          </p:nvSpPr>
          <p:spPr>
            <a:xfrm>
              <a:off x="2988598" y="2637146"/>
              <a:ext cx="2879644" cy="207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2400" dirty="0"/>
            </a:p>
          </p:txBody>
        </p:sp>
        <p:sp>
          <p:nvSpPr>
            <p:cNvPr id="5" name="TextBox 4"/>
            <p:cNvSpPr txBox="1"/>
            <p:nvPr/>
          </p:nvSpPr>
          <p:spPr>
            <a:xfrm>
              <a:off x="2115598" y="1813409"/>
              <a:ext cx="937375" cy="460277"/>
            </a:xfrm>
            <a:prstGeom prst="rect">
              <a:avLst/>
            </a:prstGeom>
            <a:noFill/>
          </p:spPr>
          <p:txBody>
            <a:bodyPr>
              <a:spAutoFit/>
            </a:bodyPr>
            <a:lstStyle/>
            <a:p>
              <a:pPr>
                <a:defRPr/>
              </a:pPr>
              <a:r>
                <a:rPr lang="en-US" sz="2400" b="1" dirty="0">
                  <a:latin typeface="+mn-lt"/>
                  <a:cs typeface="+mn-cs"/>
                </a:rPr>
                <a:t>x = 0</a:t>
              </a:r>
              <a:endParaRPr lang="el-GR" sz="2400" b="1" dirty="0">
                <a:latin typeface="+mn-lt"/>
                <a:cs typeface="+mn-cs"/>
              </a:endParaRPr>
            </a:p>
          </p:txBody>
        </p:sp>
        <p:sp>
          <p:nvSpPr>
            <p:cNvPr id="9" name="TextBox 8"/>
            <p:cNvSpPr txBox="1"/>
            <p:nvPr/>
          </p:nvSpPr>
          <p:spPr>
            <a:xfrm>
              <a:off x="2195675" y="3608489"/>
              <a:ext cx="935806" cy="461863"/>
            </a:xfrm>
            <a:prstGeom prst="rect">
              <a:avLst/>
            </a:prstGeom>
            <a:noFill/>
          </p:spPr>
          <p:txBody>
            <a:bodyPr>
              <a:spAutoFit/>
            </a:bodyPr>
            <a:lstStyle/>
            <a:p>
              <a:pPr>
                <a:defRPr/>
              </a:pPr>
              <a:r>
                <a:rPr lang="en-US" sz="2400" b="1" dirty="0">
                  <a:latin typeface="+mn-lt"/>
                  <a:cs typeface="+mn-cs"/>
                </a:rPr>
                <a:t>x= L</a:t>
              </a:r>
              <a:endParaRPr lang="el-GR" sz="2400" b="1" dirty="0">
                <a:latin typeface="+mn-lt"/>
                <a:cs typeface="+mn-cs"/>
              </a:endParaRPr>
            </a:p>
          </p:txBody>
        </p:sp>
        <p:sp>
          <p:nvSpPr>
            <p:cNvPr id="6" name="TextBox 5"/>
            <p:cNvSpPr txBox="1"/>
            <p:nvPr/>
          </p:nvSpPr>
          <p:spPr>
            <a:xfrm>
              <a:off x="865764" y="5143274"/>
              <a:ext cx="6836406" cy="461864"/>
            </a:xfrm>
            <a:prstGeom prst="rect">
              <a:avLst/>
            </a:prstGeom>
            <a:noFill/>
          </p:spPr>
          <p:txBody>
            <a:bodyPr>
              <a:spAutoFit/>
            </a:bodyPr>
            <a:lstStyle/>
            <a:p>
              <a:pPr>
                <a:defRPr/>
              </a:pPr>
              <a:r>
                <a:rPr lang="en-US" sz="2400" dirty="0">
                  <a:latin typeface="+mn-lt"/>
                  <a:cs typeface="+mn-cs"/>
                </a:rPr>
                <a:t>-dl/l = Kdx	</a:t>
              </a:r>
              <a:r>
                <a:rPr lang="el-GR" sz="2400" dirty="0">
                  <a:latin typeface="+mn-lt"/>
                  <a:cs typeface="+mn-cs"/>
                </a:rPr>
                <a:t>ή</a:t>
              </a:r>
              <a:r>
                <a:rPr lang="en-US" sz="2400" dirty="0">
                  <a:latin typeface="+mn-lt"/>
                  <a:cs typeface="+mn-cs"/>
                </a:rPr>
                <a:t>	–ln(I/I</a:t>
              </a:r>
              <a:r>
                <a:rPr lang="en-US" sz="2400" baseline="-25000" dirty="0">
                  <a:latin typeface="+mn-lt"/>
                  <a:cs typeface="+mn-cs"/>
                </a:rPr>
                <a:t>0</a:t>
              </a:r>
              <a:r>
                <a:rPr lang="en-US" sz="2400" dirty="0">
                  <a:latin typeface="+mn-lt"/>
                  <a:cs typeface="+mn-cs"/>
                </a:rPr>
                <a:t>) = Kx	</a:t>
              </a:r>
              <a:r>
                <a:rPr lang="el-GR" sz="2400" dirty="0">
                  <a:latin typeface="+mn-lt"/>
                  <a:cs typeface="+mn-cs"/>
                </a:rPr>
                <a:t>ή</a:t>
              </a:r>
              <a:r>
                <a:rPr lang="en-US" sz="2400" dirty="0">
                  <a:latin typeface="+mn-lt"/>
                  <a:cs typeface="+mn-cs"/>
                </a:rPr>
                <a:t>	I/I</a:t>
              </a:r>
              <a:r>
                <a:rPr lang="en-US" sz="2400" baseline="-25000" dirty="0">
                  <a:latin typeface="+mn-lt"/>
                  <a:cs typeface="+mn-cs"/>
                </a:rPr>
                <a:t>0</a:t>
              </a:r>
              <a:r>
                <a:rPr lang="en-US" sz="2400" dirty="0">
                  <a:latin typeface="+mn-lt"/>
                  <a:cs typeface="+mn-cs"/>
                </a:rPr>
                <a:t> = e </a:t>
              </a:r>
              <a:r>
                <a:rPr lang="en-US" sz="2400" baseline="30000" dirty="0">
                  <a:latin typeface="+mn-lt"/>
                  <a:cs typeface="+mn-cs"/>
                </a:rPr>
                <a:t>-KL</a:t>
              </a:r>
              <a:endParaRPr lang="el-GR" sz="2400" baseline="30000" dirty="0">
                <a:latin typeface="+mn-lt"/>
                <a:cs typeface="+mn-cs"/>
              </a:endParaRPr>
            </a:p>
          </p:txBody>
        </p:sp>
        <p:sp>
          <p:nvSpPr>
            <p:cNvPr id="7" name="TextBox 6"/>
            <p:cNvSpPr txBox="1"/>
            <p:nvPr/>
          </p:nvSpPr>
          <p:spPr>
            <a:xfrm>
              <a:off x="3635498" y="4552850"/>
              <a:ext cx="1621958" cy="461864"/>
            </a:xfrm>
            <a:prstGeom prst="rect">
              <a:avLst/>
            </a:prstGeom>
            <a:noFill/>
          </p:spPr>
          <p:txBody>
            <a:bodyPr>
              <a:spAutoFit/>
            </a:bodyPr>
            <a:lstStyle/>
            <a:p>
              <a:pPr>
                <a:defRPr/>
              </a:pPr>
              <a:r>
                <a:rPr lang="en-US" sz="2400" dirty="0">
                  <a:latin typeface="+mn-lt"/>
                  <a:cs typeface="+mn-cs"/>
                </a:rPr>
                <a:t>-dl/dx = K I</a:t>
              </a:r>
              <a:endParaRPr lang="el-GR" sz="2400" dirty="0">
                <a:latin typeface="+mn-lt"/>
                <a:cs typeface="+mn-cs"/>
              </a:endParaRPr>
            </a:p>
          </p:txBody>
        </p:sp>
        <p:sp>
          <p:nvSpPr>
            <p:cNvPr id="10" name="TextBox 9"/>
            <p:cNvSpPr txBox="1"/>
            <p:nvPr/>
          </p:nvSpPr>
          <p:spPr>
            <a:xfrm>
              <a:off x="5882373" y="2510174"/>
              <a:ext cx="634338" cy="461863"/>
            </a:xfrm>
            <a:prstGeom prst="rect">
              <a:avLst/>
            </a:prstGeom>
            <a:noFill/>
          </p:spPr>
          <p:txBody>
            <a:bodyPr>
              <a:spAutoFit/>
            </a:bodyPr>
            <a:lstStyle/>
            <a:p>
              <a:pPr>
                <a:defRPr/>
              </a:pPr>
              <a:r>
                <a:rPr lang="en-US" sz="2400" b="1" dirty="0">
                  <a:latin typeface="+mn-lt"/>
                  <a:cs typeface="+mn-cs"/>
                </a:rPr>
                <a:t>dx</a:t>
              </a:r>
              <a:endParaRPr lang="el-GR" sz="2400" b="1" dirty="0">
                <a:latin typeface="+mn-lt"/>
                <a:cs typeface="+mn-cs"/>
              </a:endParaRPr>
            </a:p>
          </p:txBody>
        </p:sp>
        <p:sp>
          <p:nvSpPr>
            <p:cNvPr id="11" name="TextBox 10"/>
            <p:cNvSpPr txBox="1"/>
            <p:nvPr/>
          </p:nvSpPr>
          <p:spPr>
            <a:xfrm>
              <a:off x="4511638" y="1402335"/>
              <a:ext cx="434929" cy="461863"/>
            </a:xfrm>
            <a:prstGeom prst="rect">
              <a:avLst/>
            </a:prstGeom>
            <a:noFill/>
          </p:spPr>
          <p:txBody>
            <a:bodyPr>
              <a:spAutoFit/>
            </a:bodyPr>
            <a:lstStyle/>
            <a:p>
              <a:pPr>
                <a:defRPr/>
              </a:pPr>
              <a:r>
                <a:rPr lang="en-US" sz="2400" b="1" dirty="0">
                  <a:latin typeface="+mn-lt"/>
                  <a:cs typeface="+mn-cs"/>
                </a:rPr>
                <a:t>I</a:t>
              </a:r>
              <a:r>
                <a:rPr lang="en-US" sz="2400" b="1" baseline="-25000" dirty="0">
                  <a:latin typeface="+mn-lt"/>
                  <a:cs typeface="+mn-cs"/>
                </a:rPr>
                <a:t>0</a:t>
              </a:r>
              <a:endParaRPr lang="el-GR" sz="2400" b="1" baseline="-25000" dirty="0">
                <a:latin typeface="+mn-lt"/>
                <a:cs typeface="+mn-cs"/>
              </a:endParaRPr>
            </a:p>
          </p:txBody>
        </p:sp>
        <p:sp>
          <p:nvSpPr>
            <p:cNvPr id="34831" name="TextBox 11"/>
            <p:cNvSpPr txBox="1">
              <a:spLocks noChangeArrowheads="1"/>
            </p:cNvSpPr>
            <p:nvPr/>
          </p:nvSpPr>
          <p:spPr bwMode="auto">
            <a:xfrm>
              <a:off x="4508038" y="399949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dirty="0"/>
                <a:t>l</a:t>
              </a:r>
              <a:endParaRPr lang="el-GR" altLang="el-GR" sz="2400" b="1" dirty="0"/>
            </a:p>
          </p:txBody>
        </p:sp>
        <p:sp>
          <p:nvSpPr>
            <p:cNvPr id="13" name="Βέλος προς τα κάτω 12"/>
            <p:cNvSpPr/>
            <p:nvPr/>
          </p:nvSpPr>
          <p:spPr>
            <a:xfrm>
              <a:off x="4283967" y="1402335"/>
              <a:ext cx="161725" cy="54439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4" name="Βέλος προς τα κάτω 13"/>
            <p:cNvSpPr/>
            <p:nvPr/>
          </p:nvSpPr>
          <p:spPr>
            <a:xfrm>
              <a:off x="4283967" y="4057655"/>
              <a:ext cx="161725" cy="34441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5" name="TextBox 14"/>
            <p:cNvSpPr txBox="1"/>
            <p:nvPr/>
          </p:nvSpPr>
          <p:spPr>
            <a:xfrm>
              <a:off x="4126952" y="2845064"/>
              <a:ext cx="602935" cy="461864"/>
            </a:xfrm>
            <a:prstGeom prst="rect">
              <a:avLst/>
            </a:prstGeom>
            <a:noFill/>
          </p:spPr>
          <p:txBody>
            <a:bodyPr>
              <a:spAutoFit/>
            </a:bodyPr>
            <a:lstStyle/>
            <a:p>
              <a:pPr>
                <a:defRPr/>
              </a:pPr>
              <a:r>
                <a:rPr lang="en-US" sz="2400" b="1" dirty="0">
                  <a:latin typeface="+mn-lt"/>
                  <a:cs typeface="+mn-cs"/>
                </a:rPr>
                <a:t>l(x)</a:t>
              </a:r>
              <a:endParaRPr lang="el-GR" sz="2400" b="1" dirty="0">
                <a:latin typeface="+mn-lt"/>
                <a:cs typeface="+mn-cs"/>
              </a:endParaRPr>
            </a:p>
          </p:txBody>
        </p:sp>
      </p:grpSp>
      <mc:AlternateContent xmlns:mc="http://schemas.openxmlformats.org/markup-compatibility/2006" xmlns:a14="http://schemas.microsoft.com/office/drawing/2010/main">
        <mc:Choice Requires="a14">
          <p:sp>
            <p:nvSpPr>
              <p:cNvPr id="417796" name="Rectangle 4"/>
              <p:cNvSpPr>
                <a:spLocks noChangeArrowheads="1"/>
              </p:cNvSpPr>
              <p:nvPr/>
            </p:nvSpPr>
            <p:spPr bwMode="auto">
              <a:xfrm>
                <a:off x="271463" y="5810250"/>
                <a:ext cx="8202374" cy="461665"/>
              </a:xfrm>
              <a:prstGeom prst="rect">
                <a:avLst/>
              </a:prstGeom>
              <a:noFill/>
              <a:ln>
                <a:noFill/>
              </a:ln>
              <a:effectLst/>
              <a:extLst/>
            </p:spPr>
            <p:txBody>
              <a:bodyPr wrap="none">
                <a:spAutoFit/>
              </a:bodyPr>
              <a:lstStyle/>
              <a:p>
                <a:pPr>
                  <a:defRPr/>
                </a:pPr>
                <a:r>
                  <a:rPr lang="en-US" sz="2400" dirty="0">
                    <a:latin typeface="Cambria Math" panose="02040503050406030204" pitchFamily="18" charset="0"/>
                    <a:ea typeface="Cambria Math" panose="02040503050406030204" pitchFamily="18" charset="0"/>
                    <a:cs typeface="+mn-cs"/>
                  </a:rPr>
                  <a:t>  </a:t>
                </a:r>
                <a:r>
                  <a:rPr lang="el-GR" sz="2400" dirty="0">
                    <a:latin typeface="Cambria Math" panose="02040503050406030204" pitchFamily="18" charset="0"/>
                    <a:ea typeface="Cambria Math" panose="02040503050406030204" pitchFamily="18" charset="0"/>
                    <a:cs typeface="+mn-cs"/>
                  </a:rPr>
                  <a:t>T = I/</a:t>
                </a:r>
                <a14:m>
                  <m:oMath xmlns:m="http://schemas.openxmlformats.org/officeDocument/2006/math">
                    <m:sSub>
                      <m:sSubPr>
                        <m:ctrlPr>
                          <a:rPr lang="el-GR" sz="2400" i="1" dirty="0" smtClean="0">
                            <a:latin typeface="Cambria Math"/>
                            <a:ea typeface="Cambria Math" panose="02040503050406030204" pitchFamily="18" charset="0"/>
                            <a:cs typeface="+mn-cs"/>
                          </a:rPr>
                        </m:ctrlPr>
                      </m:sSubPr>
                      <m:e>
                        <m:r>
                          <m:rPr>
                            <m:sty m:val="p"/>
                          </m:rPr>
                          <a:rPr lang="el-GR" sz="2400" i="0" dirty="0">
                            <a:latin typeface="Cambria Math" panose="02040503050406030204" pitchFamily="18" charset="0"/>
                            <a:ea typeface="Cambria Math" panose="02040503050406030204" pitchFamily="18" charset="0"/>
                          </a:rPr>
                          <m:t>I</m:t>
                        </m:r>
                      </m:e>
                      <m:sub>
                        <m:r>
                          <m:rPr>
                            <m:sty m:val="p"/>
                          </m:rPr>
                          <a:rPr lang="el-GR" sz="2400" i="0" dirty="0">
                            <a:latin typeface="Cambria Math" panose="02040503050406030204" pitchFamily="18" charset="0"/>
                            <a:ea typeface="Cambria Math" panose="02040503050406030204" pitchFamily="18" charset="0"/>
                          </a:rPr>
                          <m:t>o</m:t>
                        </m:r>
                      </m:sub>
                    </m:sSub>
                  </m:oMath>
                </a14:m>
                <a:r>
                  <a:rPr lang="en-US" sz="2400" dirty="0">
                    <a:latin typeface="Cambria Math" panose="02040503050406030204" pitchFamily="18" charset="0"/>
                    <a:ea typeface="Cambria Math" panose="02040503050406030204" pitchFamily="18" charset="0"/>
                    <a:cs typeface="+mn-cs"/>
                  </a:rPr>
                  <a:t>,   </a:t>
                </a:r>
                <a:r>
                  <a:rPr lang="el-GR" sz="2400" dirty="0">
                    <a:latin typeface="Cambria Math" panose="02040503050406030204" pitchFamily="18" charset="0"/>
                    <a:ea typeface="Cambria Math" panose="02040503050406030204" pitchFamily="18" charset="0"/>
                    <a:cs typeface="+mn-cs"/>
                  </a:rPr>
                  <a:t>-ln(I/</a:t>
                </a:r>
                <a14:m>
                  <m:oMath xmlns:m="http://schemas.openxmlformats.org/officeDocument/2006/math">
                    <m:sSub>
                      <m:sSubPr>
                        <m:ctrlPr>
                          <a:rPr lang="el-GR" sz="2400" i="1" dirty="0">
                            <a:latin typeface="Cambria Math"/>
                            <a:ea typeface="Cambria Math" panose="02040503050406030204" pitchFamily="18" charset="0"/>
                          </a:rPr>
                        </m:ctrlPr>
                      </m:sSubPr>
                      <m:e>
                        <m:r>
                          <m:rPr>
                            <m:sty m:val="p"/>
                          </m:rPr>
                          <a:rPr lang="el-GR" sz="2400" dirty="0">
                            <a:latin typeface="Cambria Math" panose="02040503050406030204" pitchFamily="18" charset="0"/>
                            <a:ea typeface="Cambria Math" panose="02040503050406030204" pitchFamily="18" charset="0"/>
                          </a:rPr>
                          <m:t>I</m:t>
                        </m:r>
                      </m:e>
                      <m:sub>
                        <m:r>
                          <m:rPr>
                            <m:sty m:val="p"/>
                          </m:rPr>
                          <a:rPr lang="el-GR" sz="2400" dirty="0">
                            <a:latin typeface="Cambria Math" panose="02040503050406030204" pitchFamily="18" charset="0"/>
                            <a:ea typeface="Cambria Math" panose="02040503050406030204" pitchFamily="18" charset="0"/>
                          </a:rPr>
                          <m:t>o</m:t>
                        </m:r>
                      </m:sub>
                    </m:sSub>
                  </m:oMath>
                </a14:m>
                <a:r>
                  <a:rPr lang="el-GR" sz="2400" dirty="0">
                    <a:latin typeface="Cambria Math" panose="02040503050406030204" pitchFamily="18" charset="0"/>
                    <a:ea typeface="Cambria Math" panose="02040503050406030204" pitchFamily="18" charset="0"/>
                    <a:cs typeface="+mn-cs"/>
                  </a:rPr>
                  <a:t>) </a:t>
                </a:r>
                <a:r>
                  <a:rPr lang="el-GR" sz="2400" dirty="0">
                    <a:latin typeface="+mn-lt"/>
                    <a:cs typeface="+mn-cs"/>
                  </a:rPr>
                  <a:t>καλείται και οπτική πυκνότητα του </a:t>
                </a:r>
                <a:r>
                  <a:rPr lang="el-GR" sz="2400" dirty="0" smtClean="0">
                    <a:latin typeface="+mn-lt"/>
                    <a:cs typeface="+mn-cs"/>
                  </a:rPr>
                  <a:t>υλικού.</a:t>
                </a:r>
                <a:endParaRPr lang="el-GR" sz="2400" dirty="0">
                  <a:latin typeface="+mn-lt"/>
                  <a:cs typeface="+mn-cs"/>
                </a:endParaRPr>
              </a:p>
            </p:txBody>
          </p:sp>
        </mc:Choice>
        <mc:Fallback xmlns="">
          <p:sp>
            <p:nvSpPr>
              <p:cNvPr id="417796" name="Rectangle 4"/>
              <p:cNvSpPr>
                <a:spLocks noRot="1" noChangeAspect="1" noMove="1" noResize="1" noEditPoints="1" noAdjustHandles="1" noChangeArrowheads="1" noChangeShapeType="1" noTextEdit="1"/>
              </p:cNvSpPr>
              <p:nvPr/>
            </p:nvSpPr>
            <p:spPr bwMode="auto">
              <a:xfrm>
                <a:off x="271463" y="5810250"/>
                <a:ext cx="8202374" cy="461665"/>
              </a:xfrm>
              <a:prstGeom prst="rect">
                <a:avLst/>
              </a:prstGeom>
              <a:blipFill rotWithShape="1">
                <a:blip r:embed="rId3"/>
                <a:stretch>
                  <a:fillRect t="-13158" b="-28947"/>
                </a:stretch>
              </a:blipFill>
              <a:ln>
                <a:noFill/>
              </a:ln>
              <a:effectLst/>
              <a:extLst/>
            </p:spPr>
            <p:txBody>
              <a:bodyPr/>
              <a:lstStyle/>
              <a:p>
                <a:r>
                  <a:rPr lang="el-GR">
                    <a:noFill/>
                  </a:rPr>
                  <a:t> </a:t>
                </a:r>
              </a:p>
            </p:txBody>
          </p:sp>
        </mc:Fallback>
      </mc:AlternateContent>
      <p:sp>
        <p:nvSpPr>
          <p:cNvPr id="3482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709357-3649-4F31-BC12-DDD6BD879BDF}" type="slidenum">
              <a:rPr lang="el-GR" altLang="el-GR" smtClean="0"/>
              <a:pPr eaLnBrk="1" hangingPunct="1"/>
              <a:t>30</a:t>
            </a:fld>
            <a:endParaRPr lang="el-GR" altLang="el-GR" dirty="0" smtClean="0"/>
          </a:p>
        </p:txBody>
      </p:sp>
      <p:sp>
        <p:nvSpPr>
          <p:cNvPr id="19" name="Rectangle 18"/>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2319659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l-GR" altLang="el-GR" dirty="0" smtClean="0"/>
              <a:t>Φωτομετρικά μεγέθη και μονάδες</a:t>
            </a:r>
          </a:p>
        </p:txBody>
      </p:sp>
      <p:sp>
        <p:nvSpPr>
          <p:cNvPr id="443395" name="Rectangle 3"/>
          <p:cNvSpPr>
            <a:spLocks noGrp="1" noChangeArrowheads="1"/>
          </p:cNvSpPr>
          <p:nvPr>
            <p:ph idx="1"/>
          </p:nvPr>
        </p:nvSpPr>
        <p:spPr>
          <a:xfrm>
            <a:off x="434181" y="1412776"/>
            <a:ext cx="8229600" cy="4897437"/>
          </a:xfrm>
        </p:spPr>
        <p:txBody>
          <a:bodyPr rtlCol="0">
            <a:normAutofit/>
          </a:bodyPr>
          <a:lstStyle/>
          <a:p>
            <a:pPr eaLnBrk="1" fontAlgn="auto" hangingPunct="1">
              <a:lnSpc>
                <a:spcPct val="80000"/>
              </a:lnSpc>
              <a:spcAft>
                <a:spcPts val="0"/>
              </a:spcAft>
              <a:buFont typeface="Wingdings" pitchFamily="2" charset="2"/>
              <a:buNone/>
              <a:defRPr/>
            </a:pPr>
            <a:r>
              <a:rPr lang="el-GR" sz="2400" b="1" dirty="0" smtClean="0">
                <a:solidFill>
                  <a:srgbClr val="820000"/>
                </a:solidFill>
              </a:rPr>
              <a:t>Φωτεινή </a:t>
            </a:r>
            <a:r>
              <a:rPr lang="el-GR" sz="2400" b="1" dirty="0">
                <a:solidFill>
                  <a:srgbClr val="820000"/>
                </a:solidFill>
              </a:rPr>
              <a:t>Ισχύς ή Φωτεινή Ροή (Luminous flux) [Lm</a:t>
            </a:r>
            <a:r>
              <a:rPr lang="el-GR" sz="2400" b="1" dirty="0" smtClean="0">
                <a:solidFill>
                  <a:srgbClr val="820000"/>
                </a:solidFill>
              </a:rPr>
              <a:t>]</a:t>
            </a:r>
          </a:p>
          <a:p>
            <a:pPr marL="0" eaLnBrk="1" fontAlgn="auto" hangingPunct="1">
              <a:lnSpc>
                <a:spcPct val="114000"/>
              </a:lnSpc>
              <a:spcAft>
                <a:spcPts val="0"/>
              </a:spcAft>
              <a:buFont typeface="Wingdings" pitchFamily="2" charset="2"/>
              <a:buNone/>
              <a:defRPr/>
            </a:pPr>
            <a:r>
              <a:rPr lang="el-GR" sz="2400" dirty="0" smtClean="0"/>
              <a:t>Εκφράζει </a:t>
            </a:r>
            <a:r>
              <a:rPr lang="el-GR" sz="2400" dirty="0"/>
              <a:t>τη συνολική ποσότητα φωτός που εκπέμπεται </a:t>
            </a:r>
            <a:r>
              <a:rPr lang="el-GR" sz="2400" dirty="0" smtClean="0"/>
              <a:t>ανά δευτερόλεπτο </a:t>
            </a:r>
            <a:r>
              <a:rPr lang="el-GR" sz="2400" dirty="0"/>
              <a:t>από μία πηγή φωτός. Οι λαμπτήρες </a:t>
            </a:r>
            <a:r>
              <a:rPr lang="el-GR" sz="2400" dirty="0" smtClean="0"/>
              <a:t>μετατρέπουν την ηλεκτρική ισχύ </a:t>
            </a:r>
            <a:r>
              <a:rPr lang="el-GR" sz="2400" dirty="0"/>
              <a:t>σε </a:t>
            </a:r>
            <a:r>
              <a:rPr lang="el-GR" sz="2400" dirty="0" smtClean="0"/>
              <a:t>φωτεινή</a:t>
            </a:r>
            <a:r>
              <a:rPr lang="el-GR" sz="2400" dirty="0"/>
              <a:t> </a:t>
            </a:r>
            <a:r>
              <a:rPr lang="el-GR" sz="2400" dirty="0" smtClean="0"/>
              <a:t>και όπως </a:t>
            </a:r>
            <a:r>
              <a:rPr lang="el-GR" sz="2400" dirty="0"/>
              <a:t>οι ηλεκτρικές συσκευές χαρακτηρίζονται από την ηλεκτρική τους ισχύ, έτσι και οι λαμπτήρες χαρακτηρίζονται από την </a:t>
            </a:r>
            <a:r>
              <a:rPr lang="el-GR" sz="2400" b="1" dirty="0"/>
              <a:t>φωτεινή ροή ή ισχύ </a:t>
            </a:r>
            <a:r>
              <a:rPr lang="el-GR" sz="2400" dirty="0"/>
              <a:t>που μετριέται σε </a:t>
            </a:r>
            <a:r>
              <a:rPr lang="el-GR" sz="2400" b="1" dirty="0"/>
              <a:t>Lumen</a:t>
            </a:r>
            <a:r>
              <a:rPr lang="el-GR" sz="2400" dirty="0"/>
              <a:t> (Lm).</a:t>
            </a:r>
          </a:p>
          <a:p>
            <a:pPr marL="0" eaLnBrk="1" fontAlgn="auto" hangingPunct="1">
              <a:lnSpc>
                <a:spcPct val="114000"/>
              </a:lnSpc>
              <a:spcBef>
                <a:spcPts val="1800"/>
              </a:spcBef>
              <a:spcAft>
                <a:spcPts val="0"/>
              </a:spcAft>
              <a:buFont typeface="Wingdings" pitchFamily="2" charset="2"/>
              <a:buNone/>
              <a:defRPr/>
            </a:pPr>
            <a:r>
              <a:rPr lang="el-GR" sz="2400" dirty="0" smtClean="0"/>
              <a:t>Η </a:t>
            </a:r>
            <a:r>
              <a:rPr lang="el-GR" sz="2400" dirty="0"/>
              <a:t>φωτεινή ροή </a:t>
            </a:r>
            <a:r>
              <a:rPr lang="el-GR" sz="2400" b="1" dirty="0"/>
              <a:t>δεν</a:t>
            </a:r>
            <a:r>
              <a:rPr lang="el-GR" sz="2400" dirty="0"/>
              <a:t> ακτινοβολείται ομοιόμορφα προς όλες τις διευθύνσεις, αλλά με μικρότερη ή μεγαλύτερη πυκνότητα. Μόνο οι </a:t>
            </a:r>
            <a:r>
              <a:rPr lang="el-GR" sz="2400" b="1" dirty="0"/>
              <a:t>σημειακές πηγές </a:t>
            </a:r>
            <a:r>
              <a:rPr lang="el-GR" sz="2400" dirty="0"/>
              <a:t>ακτινοβολούν ομοιόμορφα προς όλες τις διευθύνσεις.</a:t>
            </a:r>
          </a:p>
        </p:txBody>
      </p:sp>
      <p:sp>
        <p:nvSpPr>
          <p:cNvPr id="35844"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ABE613-F0C4-4A25-85C2-2866B6B7005D}" type="slidenum">
              <a:rPr lang="el-GR" altLang="el-GR" smtClean="0"/>
              <a:pPr eaLnBrk="1" hangingPunct="1"/>
              <a:t>31</a:t>
            </a:fld>
            <a:endParaRPr lang="el-GR" altLang="el-GR" dirty="0" smtClean="0"/>
          </a:p>
        </p:txBody>
      </p:sp>
      <p:sp>
        <p:nvSpPr>
          <p:cNvPr id="6" name="Rectangle 5"/>
          <p:cNvSpPr/>
          <p:nvPr/>
        </p:nvSpPr>
        <p:spPr>
          <a:xfrm>
            <a:off x="336550" y="10525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226526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9525"/>
            <a:ext cx="9144001" cy="1152525"/>
          </a:xfrm>
        </p:spPr>
        <p:txBody>
          <a:bodyPr/>
          <a:lstStyle/>
          <a:p>
            <a:pPr eaLnBrk="1" hangingPunct="1"/>
            <a:r>
              <a:rPr lang="el-GR" altLang="el-GR" sz="3600" dirty="0" smtClean="0"/>
              <a:t>Φωτεινή Ένταση I (Luminous intensity) [</a:t>
            </a:r>
            <a:r>
              <a:rPr lang="en-US" altLang="el-GR" sz="3600" dirty="0" smtClean="0"/>
              <a:t>candele </a:t>
            </a:r>
            <a:r>
              <a:rPr lang="el-GR" altLang="el-GR" sz="3600" dirty="0" smtClean="0"/>
              <a:t>Cd]</a:t>
            </a:r>
            <a:r>
              <a:rPr lang="el-GR" altLang="el-GR" sz="3200" b="0" dirty="0" smtClean="0"/>
              <a:t> </a:t>
            </a:r>
            <a:r>
              <a:rPr lang="en-US" altLang="el-GR" sz="2800" b="0" dirty="0" smtClean="0"/>
              <a:t>(</a:t>
            </a:r>
            <a:r>
              <a:rPr lang="el-GR" altLang="el-GR" sz="2800" b="0" dirty="0" smtClean="0"/>
              <a:t>1 από 2</a:t>
            </a:r>
            <a:r>
              <a:rPr lang="en-US" altLang="el-GR" sz="2800" b="0" dirty="0" smtClean="0"/>
              <a:t>)</a:t>
            </a:r>
            <a:endParaRPr lang="el-GR" altLang="el-GR" sz="2800" b="0" dirty="0" smtClean="0"/>
          </a:p>
        </p:txBody>
      </p:sp>
      <p:sp>
        <p:nvSpPr>
          <p:cNvPr id="36867" name="Rectangle 4"/>
          <p:cNvSpPr>
            <a:spLocks noChangeArrowheads="1"/>
          </p:cNvSpPr>
          <p:nvPr/>
        </p:nvSpPr>
        <p:spPr bwMode="auto">
          <a:xfrm>
            <a:off x="2286000" y="-1011238"/>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dirty="0"/>
          </a:p>
          <a:p>
            <a:pPr eaLnBrk="1" hangingPunct="1"/>
            <a:endParaRPr lang="el-GR" altLang="el-GR" dirty="0"/>
          </a:p>
        </p:txBody>
      </p:sp>
      <p:sp>
        <p:nvSpPr>
          <p:cNvPr id="36868"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5D43C1-5DE0-4F13-8180-148F2C738A39}" type="slidenum">
              <a:rPr lang="el-GR" altLang="el-GR" smtClean="0"/>
              <a:pPr eaLnBrk="1" hangingPunct="1"/>
              <a:t>32</a:t>
            </a:fld>
            <a:endParaRPr lang="el-GR" altLang="el-GR" dirty="0" smtClean="0"/>
          </a:p>
        </p:txBody>
      </p:sp>
      <p:sp>
        <p:nvSpPr>
          <p:cNvPr id="3" name="Θέση περιεχομένου 2"/>
          <p:cNvSpPr>
            <a:spLocks noGrp="1"/>
          </p:cNvSpPr>
          <p:nvPr>
            <p:ph idx="1"/>
          </p:nvPr>
        </p:nvSpPr>
        <p:spPr>
          <a:xfrm>
            <a:off x="457200" y="1628775"/>
            <a:ext cx="8229600" cy="4608513"/>
          </a:xfrm>
        </p:spPr>
        <p:txBody>
          <a:bodyPr rtlCol="0">
            <a:normAutofit/>
          </a:bodyPr>
          <a:lstStyle/>
          <a:p>
            <a:pPr marL="0" eaLnBrk="1" fontAlgn="auto" hangingPunct="1">
              <a:lnSpc>
                <a:spcPct val="114000"/>
              </a:lnSpc>
              <a:spcAft>
                <a:spcPts val="0"/>
              </a:spcAft>
              <a:buFont typeface="Wingdings" pitchFamily="2" charset="2"/>
              <a:buNone/>
              <a:defRPr/>
            </a:pPr>
            <a:r>
              <a:rPr lang="el-GR" sz="2400" dirty="0" smtClean="0"/>
              <a:t>Μία </a:t>
            </a:r>
            <a:r>
              <a:rPr lang="el-GR" sz="2400" dirty="0"/>
              <a:t>φωτεινή πηγή δεν εκπέμπει ομοιόμορφα το φως που παράγει. </a:t>
            </a:r>
            <a:endParaRPr lang="el-GR" sz="2400" dirty="0" smtClean="0"/>
          </a:p>
          <a:p>
            <a:pPr marL="0" eaLnBrk="1" fontAlgn="auto" hangingPunct="1">
              <a:lnSpc>
                <a:spcPct val="114000"/>
              </a:lnSpc>
              <a:spcAft>
                <a:spcPts val="0"/>
              </a:spcAft>
              <a:buFont typeface="Wingdings" pitchFamily="2" charset="2"/>
              <a:buNone/>
              <a:defRPr/>
            </a:pPr>
            <a:r>
              <a:rPr lang="el-GR" sz="2400" dirty="0" smtClean="0"/>
              <a:t>Είναι </a:t>
            </a:r>
            <a:r>
              <a:rPr lang="el-GR" sz="2400" dirty="0"/>
              <a:t>επομένως </a:t>
            </a:r>
            <a:r>
              <a:rPr lang="el-GR" sz="2400" dirty="0" smtClean="0"/>
              <a:t>είναι χρήσιμο </a:t>
            </a:r>
            <a:r>
              <a:rPr lang="el-GR" sz="2400" dirty="0"/>
              <a:t>να οριστεί ένα νέο μέγεθος που θα καθορίζει προς κάθε συγκεκριμένη κατεύθυνση του στερεού χώρου, το ποσό της Φωτεινής Ροής Φ που εκπέμπει η φωτεινή πηγή. </a:t>
            </a:r>
          </a:p>
          <a:p>
            <a:pPr eaLnBrk="1" fontAlgn="auto" hangingPunct="1">
              <a:lnSpc>
                <a:spcPct val="114000"/>
              </a:lnSpc>
              <a:spcAft>
                <a:spcPts val="0"/>
              </a:spcAft>
              <a:buFont typeface="Wingdings" pitchFamily="2" charset="2"/>
              <a:buNone/>
              <a:defRPr/>
            </a:pPr>
            <a:endParaRPr lang="el-GR" sz="2400" dirty="0"/>
          </a:p>
        </p:txBody>
      </p:sp>
      <p:sp>
        <p:nvSpPr>
          <p:cNvPr id="8" name="Rectangle 7"/>
          <p:cNvSpPr/>
          <p:nvPr/>
        </p:nvSpPr>
        <p:spPr>
          <a:xfrm>
            <a:off x="336550" y="1196975"/>
            <a:ext cx="8424863"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2167369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0799"/>
            <a:ext cx="9144000" cy="1152000"/>
          </a:xfrm>
        </p:spPr>
        <p:txBody>
          <a:bodyPr/>
          <a:lstStyle/>
          <a:p>
            <a:pPr eaLnBrk="1" hangingPunct="1"/>
            <a:r>
              <a:rPr lang="el-GR" altLang="el-GR" sz="3600" dirty="0" smtClean="0"/>
              <a:t>Φωτεινή Ένταση I (Luminous intensity) [</a:t>
            </a:r>
            <a:r>
              <a:rPr lang="en-US" altLang="el-GR" sz="3600" dirty="0" smtClean="0"/>
              <a:t>candele </a:t>
            </a:r>
            <a:r>
              <a:rPr lang="el-GR" altLang="el-GR" sz="3600" dirty="0" smtClean="0"/>
              <a:t>Cd] </a:t>
            </a:r>
            <a:r>
              <a:rPr lang="en-US" altLang="el-GR" sz="2800" b="0" dirty="0" smtClean="0"/>
              <a:t>(</a:t>
            </a:r>
            <a:r>
              <a:rPr lang="el-GR" altLang="el-GR" sz="2800" b="0" dirty="0" smtClean="0"/>
              <a:t>2 από 2</a:t>
            </a:r>
            <a:r>
              <a:rPr lang="en-US" altLang="el-GR" sz="2800" b="0" dirty="0" smtClean="0"/>
              <a:t>)</a:t>
            </a:r>
            <a:endParaRPr lang="el-GR" altLang="el-GR" sz="2800" b="0" dirty="0" smtClean="0"/>
          </a:p>
        </p:txBody>
      </p:sp>
      <p:sp>
        <p:nvSpPr>
          <p:cNvPr id="444419" name="Rectangle 3"/>
          <p:cNvSpPr>
            <a:spLocks noGrp="1" noChangeArrowheads="1"/>
          </p:cNvSpPr>
          <p:nvPr>
            <p:ph type="body" sz="half" idx="4294967295"/>
          </p:nvPr>
        </p:nvSpPr>
        <p:spPr>
          <a:xfrm>
            <a:off x="227013" y="1341438"/>
            <a:ext cx="8847137" cy="2519610"/>
          </a:xfrm>
        </p:spPr>
        <p:txBody>
          <a:bodyPr rtlCol="0">
            <a:noAutofit/>
          </a:bodyPr>
          <a:lstStyle/>
          <a:p>
            <a:pPr marL="0" eaLnBrk="1" fontAlgn="auto" hangingPunct="1">
              <a:lnSpc>
                <a:spcPct val="80000"/>
              </a:lnSpc>
              <a:spcAft>
                <a:spcPts val="0"/>
              </a:spcAft>
              <a:buFont typeface="Wingdings" pitchFamily="2" charset="2"/>
              <a:buNone/>
              <a:defRPr/>
            </a:pPr>
            <a:r>
              <a:rPr lang="el-GR" sz="2300" b="1" dirty="0" smtClean="0"/>
              <a:t>Η </a:t>
            </a:r>
            <a:r>
              <a:rPr lang="el-GR" sz="2300" b="1" dirty="0"/>
              <a:t>φωτεινή ένταση Ι</a:t>
            </a:r>
            <a:r>
              <a:rPr lang="el-GR" sz="2300" dirty="0"/>
              <a:t> προς μία κατεύθυνση παρατήρησης </a:t>
            </a:r>
            <a:r>
              <a:rPr lang="el-GR" sz="2300" dirty="0" smtClean="0"/>
              <a:t>είναι</a:t>
            </a:r>
            <a:r>
              <a:rPr lang="en-US" sz="2300" dirty="0" smtClean="0"/>
              <a:t>:</a:t>
            </a:r>
          </a:p>
          <a:p>
            <a:pPr eaLnBrk="1" fontAlgn="auto" hangingPunct="1">
              <a:lnSpc>
                <a:spcPct val="80000"/>
              </a:lnSpc>
              <a:spcAft>
                <a:spcPts val="0"/>
              </a:spcAft>
              <a:buFont typeface="Wingdings" pitchFamily="2" charset="2"/>
              <a:buNone/>
              <a:defRPr/>
            </a:pPr>
            <a:endParaRPr lang="el-GR" sz="2400" dirty="0"/>
          </a:p>
        </p:txBody>
      </p:sp>
      <p:sp>
        <p:nvSpPr>
          <p:cNvPr id="37892" name="Rectangle 4"/>
          <p:cNvSpPr>
            <a:spLocks noChangeArrowheads="1"/>
          </p:cNvSpPr>
          <p:nvPr/>
        </p:nvSpPr>
        <p:spPr bwMode="auto">
          <a:xfrm>
            <a:off x="2286000" y="-1011238"/>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dirty="0"/>
          </a:p>
          <a:p>
            <a:pPr eaLnBrk="1" hangingPunct="1"/>
            <a:endParaRPr lang="el-GR" altLang="el-GR" dirty="0"/>
          </a:p>
        </p:txBody>
      </p:sp>
      <p:sp>
        <p:nvSpPr>
          <p:cNvPr id="37893"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283E04-CE36-4F3B-B37C-C193BF0D7791}" type="slidenum">
              <a:rPr lang="el-GR" altLang="el-GR" smtClean="0"/>
              <a:pPr eaLnBrk="1" hangingPunct="1"/>
              <a:t>33</a:t>
            </a:fld>
            <a:endParaRPr lang="el-GR" altLang="el-GR" dirty="0" smtClean="0"/>
          </a:p>
        </p:txBody>
      </p:sp>
      <p:grpSp>
        <p:nvGrpSpPr>
          <p:cNvPr id="37895" name="Group 4"/>
          <p:cNvGrpSpPr>
            <a:grpSpLocks/>
          </p:cNvGrpSpPr>
          <p:nvPr/>
        </p:nvGrpSpPr>
        <p:grpSpPr bwMode="auto">
          <a:xfrm>
            <a:off x="5418868" y="3999089"/>
            <a:ext cx="3706813" cy="2303463"/>
            <a:chOff x="1331640" y="3044432"/>
            <a:chExt cx="3707600" cy="2304256"/>
          </a:xfrm>
        </p:grpSpPr>
        <p:pic>
          <p:nvPicPr>
            <p:cNvPr id="379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044432"/>
              <a:ext cx="37076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469782" y="3044432"/>
              <a:ext cx="1746621" cy="400188"/>
            </a:xfrm>
            <a:prstGeom prst="rect">
              <a:avLst/>
            </a:prstGeom>
            <a:noFill/>
          </p:spPr>
          <p:txBody>
            <a:bodyPr>
              <a:spAutoFit/>
            </a:bodyPr>
            <a:lstStyle/>
            <a:p>
              <a:pPr>
                <a:defRPr/>
              </a:pPr>
              <a:r>
                <a:rPr lang="el-GR" sz="2000" dirty="0">
                  <a:latin typeface="+mn-lt"/>
                  <a:cs typeface="+mn-cs"/>
                </a:rPr>
                <a:t>Σημειακή πηγή</a:t>
              </a:r>
            </a:p>
          </p:txBody>
        </p:sp>
      </p:grpSp>
      <p:sp>
        <p:nvSpPr>
          <p:cNvPr id="11" name="Rectangle 10"/>
          <p:cNvSpPr/>
          <p:nvPr/>
        </p:nvSpPr>
        <p:spPr>
          <a:xfrm>
            <a:off x="5400533" y="6287896"/>
            <a:ext cx="3303587" cy="646113"/>
          </a:xfrm>
          <a:prstGeom prst="rect">
            <a:avLst/>
          </a:prstGeom>
        </p:spPr>
        <p:txBody>
          <a:bodyPr>
            <a:spAutoFit/>
          </a:bodyPr>
          <a:lstStyle/>
          <a:p>
            <a:pP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Diagram comparing a light bulb to shower head</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 </a:t>
            </a:r>
            <a:r>
              <a:rPr lang="en-US" sz="1200" dirty="0">
                <a:solidFill>
                  <a:schemeClr val="tx1">
                    <a:lumMod val="65000"/>
                    <a:lumOff val="35000"/>
                  </a:schemeClr>
                </a:solidFill>
                <a:latin typeface="+mn-lt"/>
                <a:cs typeface="+mn-cs"/>
                <a:hlinkClick r:id="rId5"/>
              </a:rPr>
              <a:t>MIT OpenCourseWare </a:t>
            </a:r>
            <a:r>
              <a:rPr lang="el-GR" sz="1200" dirty="0">
                <a:solidFill>
                  <a:schemeClr val="tx1">
                    <a:lumMod val="65000"/>
                    <a:lumOff val="35000"/>
                  </a:schemeClr>
                </a:solidFill>
                <a:latin typeface="+mn-lt"/>
                <a:cs typeface="+mn-cs"/>
                <a:hlinkClick r:id="rId5"/>
              </a:rPr>
              <a:t> </a:t>
            </a:r>
            <a:endParaRPr lang="el-GR" sz="1200" dirty="0" smtClean="0">
              <a:solidFill>
                <a:schemeClr val="tx1">
                  <a:lumMod val="65000"/>
                  <a:lumOff val="35000"/>
                </a:schemeClr>
              </a:solidFill>
              <a:latin typeface="+mn-lt"/>
              <a:cs typeface="+mn-cs"/>
            </a:endParaRPr>
          </a:p>
          <a:p>
            <a:pPr>
              <a:defRPr/>
            </a:pP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BY-NC-SA 2.0</a:t>
            </a:r>
            <a:endParaRPr lang="en-US" sz="1200" dirty="0">
              <a:solidFill>
                <a:schemeClr val="tx1">
                  <a:lumMod val="65000"/>
                  <a:lumOff val="35000"/>
                </a:schemeClr>
              </a:solidFill>
              <a:latin typeface="+mn-lt"/>
              <a:cs typeface="+mn-cs"/>
            </a:endParaRPr>
          </a:p>
        </p:txBody>
      </p:sp>
      <p:sp>
        <p:nvSpPr>
          <p:cNvPr id="13" name="Rectangle 12"/>
          <p:cNvSpPr/>
          <p:nvPr/>
        </p:nvSpPr>
        <p:spPr>
          <a:xfrm>
            <a:off x="336550" y="1196975"/>
            <a:ext cx="8424863"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3" name="Rectangle 2"/>
          <p:cNvSpPr/>
          <p:nvPr/>
        </p:nvSpPr>
        <p:spPr>
          <a:xfrm>
            <a:off x="227013" y="1772816"/>
            <a:ext cx="6630988" cy="2086853"/>
          </a:xfrm>
          <a:prstGeom prst="rect">
            <a:avLst/>
          </a:prstGeom>
        </p:spPr>
        <p:txBody>
          <a:bodyPr wrap="square">
            <a:spAutoFit/>
          </a:bodyPr>
          <a:lstStyle/>
          <a:p>
            <a:pPr>
              <a:lnSpc>
                <a:spcPct val="114000"/>
              </a:lnSpc>
              <a:buFont typeface="Wingdings" pitchFamily="2" charset="2"/>
              <a:buNone/>
              <a:defRPr/>
            </a:pPr>
            <a:r>
              <a:rPr lang="en-US" sz="2300" dirty="0">
                <a:latin typeface="+mn-lt"/>
                <a:cs typeface="+mn-cs"/>
              </a:rPr>
              <a:t>O</a:t>
            </a:r>
            <a:r>
              <a:rPr lang="el-GR" sz="2300" dirty="0">
                <a:latin typeface="+mn-lt"/>
                <a:cs typeface="+mn-cs"/>
              </a:rPr>
              <a:t> λόγος της εξερχόμενης φωτεινής ροής Φ από κάποια φωτεινή πηγή (ή στοιχείο της φωτεινής πηγής) διαμέσου ενός κοίλου κώνου απείρως μικρού ανοίγματος, προς την τιμή της στερεάς γωνίας δια της οποίας διέρχεται η ροή αυτή</a:t>
            </a:r>
            <a:r>
              <a:rPr lang="en-US" sz="2300" dirty="0">
                <a:latin typeface="+mn-lt"/>
                <a:cs typeface="+mn-cs"/>
              </a:rPr>
              <a:t>. </a:t>
            </a:r>
            <a:endParaRPr lang="el-GR" sz="2300" dirty="0">
              <a:latin typeface="+mn-lt"/>
              <a:cs typeface="+mn-cs"/>
            </a:endParaRPr>
          </a:p>
        </p:txBody>
      </p:sp>
      <p:sp>
        <p:nvSpPr>
          <p:cNvPr id="4" name="Rectangle 3"/>
          <p:cNvSpPr/>
          <p:nvPr/>
        </p:nvSpPr>
        <p:spPr>
          <a:xfrm>
            <a:off x="200551" y="3886004"/>
            <a:ext cx="5217318" cy="2916889"/>
          </a:xfrm>
          <a:prstGeom prst="rect">
            <a:avLst/>
          </a:prstGeom>
        </p:spPr>
        <p:txBody>
          <a:bodyPr wrap="square">
            <a:spAutoFit/>
          </a:bodyPr>
          <a:lstStyle/>
          <a:p>
            <a:pPr>
              <a:lnSpc>
                <a:spcPct val="114000"/>
              </a:lnSpc>
              <a:buFont typeface="Wingdings" pitchFamily="2" charset="2"/>
              <a:buNone/>
              <a:defRPr/>
            </a:pPr>
            <a:r>
              <a:rPr lang="el-GR" sz="2300" dirty="0">
                <a:latin typeface="+mn-lt"/>
                <a:cs typeface="+mn-cs"/>
              </a:rPr>
              <a:t>Αν η πηγή φωτός δεν παρουσιάζει την ίδια διανομή της φωτεινής έντασης προς όλες τις </a:t>
            </a:r>
            <a:r>
              <a:rPr lang="el-GR" sz="2300" dirty="0" smtClean="0">
                <a:latin typeface="+mn-lt"/>
                <a:cs typeface="+mn-cs"/>
              </a:rPr>
              <a:t>κατευθύνσεις </a:t>
            </a:r>
            <a:r>
              <a:rPr lang="el-GR" sz="2300" dirty="0">
                <a:latin typeface="+mn-lt"/>
                <a:cs typeface="+mn-cs"/>
              </a:rPr>
              <a:t>τότε δίνεται η διανομή σε περισσότερα από ένα επίπεδα που περνούν από ένα ή περισσότερους άξονες συμμετρίας του φωτιστικού σώματος. </a:t>
            </a:r>
          </a:p>
        </p:txBody>
      </p:sp>
      <mc:AlternateContent xmlns:mc="http://schemas.openxmlformats.org/markup-compatibility/2006" xmlns:a14="http://schemas.microsoft.com/office/drawing/2010/main">
        <mc:Choice Requires="a14">
          <p:sp>
            <p:nvSpPr>
              <p:cNvPr id="14" name="TextBox 13"/>
              <p:cNvSpPr txBox="1"/>
              <p:nvPr/>
            </p:nvSpPr>
            <p:spPr>
              <a:xfrm>
                <a:off x="7272274" y="2132856"/>
                <a:ext cx="1650827" cy="910377"/>
              </a:xfrm>
              <a:prstGeom prst="rect">
                <a:avLst/>
              </a:prstGeom>
              <a:noFill/>
              <a:ln>
                <a:solidFill>
                  <a:srgbClr val="82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𝐼</m:t>
                      </m:r>
                      <m:r>
                        <a:rPr lang="en-US" sz="2800" b="0" i="1" smtClean="0">
                          <a:latin typeface="Cambria Math"/>
                        </a:rPr>
                        <m:t>=</m:t>
                      </m:r>
                      <m:f>
                        <m:fPr>
                          <m:ctrlPr>
                            <a:rPr lang="en-US" sz="2800" b="0" i="1" smtClean="0">
                              <a:latin typeface="Cambria Math"/>
                            </a:rPr>
                          </m:ctrlPr>
                        </m:fPr>
                        <m:num>
                          <m:r>
                            <a:rPr lang="en-US" sz="2800" b="0" i="1" smtClean="0">
                              <a:latin typeface="Cambria Math"/>
                            </a:rPr>
                            <m:t>𝑑</m:t>
                          </m:r>
                          <m:r>
                            <m:rPr>
                              <m:sty m:val="p"/>
                            </m:rPr>
                            <a:rPr lang="el-GR" sz="2800" b="0" i="0" smtClean="0">
                              <a:latin typeface="Cambria Math"/>
                            </a:rPr>
                            <m:t>Φ</m:t>
                          </m:r>
                        </m:num>
                        <m:den>
                          <m:r>
                            <a:rPr lang="en-US" sz="2800" b="0" i="1" smtClean="0">
                              <a:latin typeface="Cambria Math"/>
                            </a:rPr>
                            <m:t>𝑑</m:t>
                          </m:r>
                          <m:r>
                            <m:rPr>
                              <m:sty m:val="p"/>
                            </m:rPr>
                            <a:rPr lang="el-GR" sz="2800" b="0" i="0" smtClean="0">
                              <a:latin typeface="Cambria Math"/>
                            </a:rPr>
                            <m:t>Ω</m:t>
                          </m:r>
                        </m:den>
                      </m:f>
                    </m:oMath>
                  </m:oMathPara>
                </a14:m>
                <a:endParaRPr lang="el-GR"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272274" y="2132856"/>
                <a:ext cx="1650827" cy="910377"/>
              </a:xfrm>
              <a:prstGeom prst="rect">
                <a:avLst/>
              </a:prstGeom>
              <a:blipFill rotWithShape="1">
                <a:blip r:embed="rId7"/>
                <a:stretch>
                  <a:fillRect/>
                </a:stretch>
              </a:blipFill>
              <a:ln>
                <a:solidFill>
                  <a:srgbClr val="820000"/>
                </a:solidFill>
              </a:ln>
            </p:spPr>
            <p:txBody>
              <a:bodyPr/>
              <a:lstStyle/>
              <a:p>
                <a:r>
                  <a:rPr lang="el-GR">
                    <a:noFill/>
                  </a:rPr>
                  <a:t> </a:t>
                </a:r>
              </a:p>
            </p:txBody>
          </p:sp>
        </mc:Fallback>
      </mc:AlternateContent>
    </p:spTree>
    <p:extLst>
      <p:ext uri="{BB962C8B-B14F-4D97-AF65-F5344CB8AC3E}">
        <p14:creationId xmlns:p14="http://schemas.microsoft.com/office/powerpoint/2010/main" val="1699571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15888"/>
            <a:ext cx="8229600" cy="1081087"/>
          </a:xfrm>
        </p:spPr>
        <p:txBody>
          <a:bodyPr/>
          <a:lstStyle/>
          <a:p>
            <a:pPr eaLnBrk="1" hangingPunct="1"/>
            <a:r>
              <a:rPr lang="el-GR" altLang="el-GR" dirty="0" smtClean="0"/>
              <a:t>Ένταση Φωτισμού Επιφάνειας E (Illuminance) [Lux]</a:t>
            </a:r>
          </a:p>
        </p:txBody>
      </p:sp>
      <p:sp>
        <p:nvSpPr>
          <p:cNvPr id="445443" name="Rectangle 3"/>
          <p:cNvSpPr>
            <a:spLocks noGrp="1" noChangeArrowheads="1"/>
          </p:cNvSpPr>
          <p:nvPr>
            <p:ph type="body" sz="half" idx="4294967295"/>
          </p:nvPr>
        </p:nvSpPr>
        <p:spPr>
          <a:xfrm>
            <a:off x="250825" y="1752600"/>
            <a:ext cx="4826000" cy="4267200"/>
          </a:xfrm>
        </p:spPr>
        <p:txBody>
          <a:bodyPr rtlCol="0">
            <a:normAutofit/>
          </a:bodyPr>
          <a:lstStyle/>
          <a:p>
            <a:pPr marL="0" eaLnBrk="1" fontAlgn="auto" hangingPunct="1">
              <a:lnSpc>
                <a:spcPct val="90000"/>
              </a:lnSpc>
              <a:spcAft>
                <a:spcPts val="0"/>
              </a:spcAft>
              <a:buFont typeface="Wingdings" pitchFamily="2" charset="2"/>
              <a:buNone/>
              <a:defRPr/>
            </a:pPr>
            <a:r>
              <a:rPr lang="el-GR" sz="2400" dirty="0"/>
              <a:t>Η ένταση φωτισμού μιας ετερόφωτης επιφάνειας </a:t>
            </a:r>
            <a:r>
              <a:rPr lang="en-US" sz="2400" dirty="0" smtClean="0"/>
              <a:t>(</a:t>
            </a:r>
            <a:r>
              <a:rPr lang="el-GR" sz="2400" dirty="0" smtClean="0"/>
              <a:t>Φωτεινότητα) είναι </a:t>
            </a:r>
            <a:r>
              <a:rPr lang="el-GR" sz="2400" dirty="0"/>
              <a:t>η φωτεινή ροή που πέφτει στη μονάδα επιφάνειας, δηλ. Lm/m</a:t>
            </a:r>
            <a:r>
              <a:rPr lang="el-GR" sz="2400" baseline="30000" dirty="0"/>
              <a:t>2</a:t>
            </a:r>
            <a:r>
              <a:rPr lang="el-GR" sz="2400" dirty="0"/>
              <a:t>. </a:t>
            </a:r>
          </a:p>
          <a:p>
            <a:pPr eaLnBrk="1" fontAlgn="auto" hangingPunct="1">
              <a:lnSpc>
                <a:spcPct val="90000"/>
              </a:lnSpc>
              <a:spcAft>
                <a:spcPts val="0"/>
              </a:spcAft>
              <a:buFont typeface="Wingdings" pitchFamily="2" charset="2"/>
              <a:buNone/>
              <a:defRPr/>
            </a:pPr>
            <a:endParaRPr lang="el-GR" sz="2400" dirty="0"/>
          </a:p>
          <a:p>
            <a:pPr eaLnBrk="1" fontAlgn="auto" hangingPunct="1">
              <a:lnSpc>
                <a:spcPct val="90000"/>
              </a:lnSpc>
              <a:spcAft>
                <a:spcPts val="0"/>
              </a:spcAft>
              <a:buFont typeface="Wingdings" pitchFamily="2" charset="2"/>
              <a:buNone/>
              <a:defRPr/>
            </a:pPr>
            <a:r>
              <a:rPr lang="el-GR" sz="2400" dirty="0"/>
              <a:t>Μονάδα μέτρησης είναι το Lux</a:t>
            </a:r>
          </a:p>
          <a:p>
            <a:pPr eaLnBrk="1" fontAlgn="auto" hangingPunct="1">
              <a:lnSpc>
                <a:spcPct val="90000"/>
              </a:lnSpc>
              <a:spcAft>
                <a:spcPts val="0"/>
              </a:spcAft>
              <a:buFont typeface="Wingdings" pitchFamily="2" charset="2"/>
              <a:buNone/>
              <a:defRPr/>
            </a:pPr>
            <a:endParaRPr lang="el-GR" sz="2400" dirty="0"/>
          </a:p>
          <a:p>
            <a:pPr marL="0" eaLnBrk="1" fontAlgn="auto" hangingPunct="1">
              <a:lnSpc>
                <a:spcPct val="90000"/>
              </a:lnSpc>
              <a:spcAft>
                <a:spcPts val="0"/>
              </a:spcAft>
              <a:buFont typeface="Wingdings" pitchFamily="2" charset="2"/>
              <a:buNone/>
              <a:defRPr/>
            </a:pPr>
            <a:r>
              <a:rPr lang="el-GR" sz="2400" dirty="0"/>
              <a:t>Η μέτρηση της έντασης φωτισμού Ε μιας επιφάνειας γίνεται με το φωτόμετρο. </a:t>
            </a:r>
          </a:p>
        </p:txBody>
      </p:sp>
      <p:pic>
        <p:nvPicPr>
          <p:cNvPr id="389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561" y="2894410"/>
            <a:ext cx="2784613" cy="165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46" name="Rectangle 6"/>
          <p:cNvSpPr>
            <a:spLocks noChangeArrowheads="1"/>
          </p:cNvSpPr>
          <p:nvPr/>
        </p:nvSpPr>
        <p:spPr bwMode="auto">
          <a:xfrm>
            <a:off x="6019800" y="4559194"/>
            <a:ext cx="2232025" cy="400110"/>
          </a:xfrm>
          <a:prstGeom prst="rect">
            <a:avLst/>
          </a:prstGeom>
          <a:noFill/>
          <a:ln>
            <a:noFill/>
          </a:ln>
          <a:effectLst/>
          <a:extLst/>
        </p:spPr>
        <p:txBody>
          <a:bodyPr>
            <a:spAutoFit/>
          </a:bodyPr>
          <a:lstStyle/>
          <a:p>
            <a:pPr algn="ctr">
              <a:defRPr/>
            </a:pPr>
            <a:r>
              <a:rPr lang="el-GR" sz="2000" dirty="0">
                <a:latin typeface="+mn-lt"/>
                <a:cs typeface="+mn-cs"/>
              </a:rPr>
              <a:t>Ένταση </a:t>
            </a:r>
            <a:r>
              <a:rPr lang="el-GR" sz="2000" dirty="0" smtClean="0">
                <a:latin typeface="+mn-lt"/>
                <a:cs typeface="+mn-cs"/>
              </a:rPr>
              <a:t>φωτισμού</a:t>
            </a:r>
            <a:endParaRPr lang="en-US" sz="2000" dirty="0">
              <a:latin typeface="+mn-lt"/>
              <a:cs typeface="+mn-cs"/>
            </a:endParaRPr>
          </a:p>
        </p:txBody>
      </p:sp>
      <p:sp>
        <p:nvSpPr>
          <p:cNvPr id="38918"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AEF0884E-E3B8-47F0-BB29-6FE365FB209B}" type="slidenum">
              <a:rPr lang="el-GR" altLang="el-GR" smtClean="0"/>
              <a:pPr algn="ctr" eaLnBrk="1" hangingPunct="1"/>
              <a:t>34</a:t>
            </a:fld>
            <a:endParaRPr lang="el-GR" altLang="el-GR" dirty="0" smtClean="0"/>
          </a:p>
        </p:txBody>
      </p:sp>
      <p:sp>
        <p:nvSpPr>
          <p:cNvPr id="10" name="Rectangle 9"/>
          <p:cNvSpPr/>
          <p:nvPr/>
        </p:nvSpPr>
        <p:spPr>
          <a:xfrm>
            <a:off x="336550" y="1268413"/>
            <a:ext cx="8424863" cy="7302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mc:AlternateContent xmlns:mc="http://schemas.openxmlformats.org/markup-compatibility/2006" xmlns:a14="http://schemas.microsoft.com/office/drawing/2010/main">
        <mc:Choice Requires="a14">
          <p:sp>
            <p:nvSpPr>
              <p:cNvPr id="11" name="TextBox 10"/>
              <p:cNvSpPr txBox="1"/>
              <p:nvPr/>
            </p:nvSpPr>
            <p:spPr>
              <a:xfrm>
                <a:off x="5479405" y="2636912"/>
                <a:ext cx="1656184" cy="810991"/>
              </a:xfrm>
              <a:prstGeom prst="rect">
                <a:avLst/>
              </a:prstGeom>
              <a:noFill/>
            </p:spPr>
            <p:txBody>
              <a:bodyPr wrap="square" rtlCol="0">
                <a:spAutoFit/>
              </a:bodyPr>
              <a:lstStyle/>
              <a:p>
                <a:r>
                  <a:rPr lang="en-US" sz="2800" dirty="0" smtClean="0"/>
                  <a:t>B </a:t>
                </a:r>
                <a14:m>
                  <m:oMath xmlns:m="http://schemas.openxmlformats.org/officeDocument/2006/math">
                    <m:r>
                      <a:rPr lang="en-US" sz="3200" i="1" smtClean="0">
                        <a:latin typeface="Cambria Math"/>
                      </a:rPr>
                      <m:t>=</m:t>
                    </m:r>
                    <m:f>
                      <m:fPr>
                        <m:ctrlPr>
                          <a:rPr lang="en-US" sz="3200" i="1" smtClean="0">
                            <a:latin typeface="Cambria Math"/>
                          </a:rPr>
                        </m:ctrlPr>
                      </m:fPr>
                      <m:num>
                        <m:r>
                          <m:rPr>
                            <m:sty m:val="p"/>
                          </m:rPr>
                          <a:rPr lang="en-US" sz="3200" b="0" i="0" smtClean="0">
                            <a:latin typeface="Cambria Math"/>
                          </a:rPr>
                          <m:t>d</m:t>
                        </m:r>
                        <m:r>
                          <m:rPr>
                            <m:sty m:val="p"/>
                          </m:rPr>
                          <a:rPr lang="el-GR" sz="3200" b="0" i="0" smtClean="0">
                            <a:latin typeface="Cambria Math"/>
                          </a:rPr>
                          <m:t>Φ</m:t>
                        </m:r>
                      </m:num>
                      <m:den>
                        <m:r>
                          <m:rPr>
                            <m:sty m:val="p"/>
                          </m:rPr>
                          <a:rPr lang="en-US" sz="3200" b="0" i="0" smtClean="0">
                            <a:latin typeface="Cambria Math"/>
                          </a:rPr>
                          <m:t>dA</m:t>
                        </m:r>
                      </m:den>
                    </m:f>
                  </m:oMath>
                </a14:m>
                <a:endParaRPr lang="el-GR" sz="3200" dirty="0">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479405" y="2636912"/>
                <a:ext cx="1656184" cy="810991"/>
              </a:xfrm>
              <a:prstGeom prst="rect">
                <a:avLst/>
              </a:prstGeom>
              <a:blipFill rotWithShape="1">
                <a:blip r:embed="rId4"/>
                <a:stretch>
                  <a:fillRect l="-7721" b="-4511"/>
                </a:stretch>
              </a:blipFill>
            </p:spPr>
            <p:txBody>
              <a:bodyPr/>
              <a:lstStyle/>
              <a:p>
                <a:r>
                  <a:rPr lang="el-GR">
                    <a:noFill/>
                  </a:rPr>
                  <a:t> </a:t>
                </a:r>
              </a:p>
            </p:txBody>
          </p:sp>
        </mc:Fallback>
      </mc:AlternateContent>
      <p:sp>
        <p:nvSpPr>
          <p:cNvPr id="2" name="Rectangle 1"/>
          <p:cNvSpPr/>
          <p:nvPr/>
        </p:nvSpPr>
        <p:spPr>
          <a:xfrm>
            <a:off x="5832970" y="4959304"/>
            <a:ext cx="2605237" cy="646331"/>
          </a:xfrm>
          <a:prstGeom prst="rect">
            <a:avLst/>
          </a:prstGeom>
        </p:spPr>
        <p:txBody>
          <a:bodyPr wrap="square">
            <a:spAutoFit/>
          </a:bodyPr>
          <a:lstStyle/>
          <a:p>
            <a:pPr algn="ctr"/>
            <a:r>
              <a:rPr lang="el-GR" sz="1200" dirty="0">
                <a:solidFill>
                  <a:schemeClr val="tx1">
                    <a:lumMod val="75000"/>
                    <a:lumOff val="25000"/>
                  </a:schemeClr>
                </a:solidFill>
                <a:latin typeface="+mn-lt"/>
              </a:rPr>
              <a:t>Μήτσου Γ</a:t>
            </a:r>
            <a:r>
              <a:rPr lang="en-US" sz="1200" dirty="0">
                <a:solidFill>
                  <a:schemeClr val="tx1">
                    <a:lumMod val="75000"/>
                    <a:lumOff val="25000"/>
                  </a:schemeClr>
                </a:solidFill>
                <a:latin typeface="+mn-lt"/>
              </a:rPr>
              <a:t>., </a:t>
            </a:r>
            <a:r>
              <a:rPr lang="el-GR" sz="1200" dirty="0">
                <a:solidFill>
                  <a:schemeClr val="tx1">
                    <a:lumMod val="75000"/>
                    <a:lumOff val="25000"/>
                  </a:schemeClr>
                </a:solidFill>
                <a:latin typeface="+mn-lt"/>
              </a:rPr>
              <a:t>Φωτοµετρικά µεγέθη </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πολική κατανοµή</a:t>
            </a:r>
            <a:r>
              <a:rPr lang="en-US" sz="1200" dirty="0">
                <a:solidFill>
                  <a:schemeClr val="tx1">
                    <a:lumMod val="75000"/>
                    <a:lumOff val="25000"/>
                  </a:schemeClr>
                </a:solidFill>
                <a:latin typeface="+mn-lt"/>
              </a:rPr>
              <a:t> </a:t>
            </a:r>
            <a:r>
              <a:rPr lang="el-GR" sz="1200" dirty="0">
                <a:solidFill>
                  <a:schemeClr val="tx1">
                    <a:lumMod val="75000"/>
                    <a:lumOff val="25000"/>
                  </a:schemeClr>
                </a:solidFill>
                <a:latin typeface="+mn-lt"/>
              </a:rPr>
              <a:t>φωτοβολίας</a:t>
            </a:r>
            <a:r>
              <a:rPr lang="en-US" sz="1200" dirty="0">
                <a:solidFill>
                  <a:schemeClr val="tx1">
                    <a:lumMod val="75000"/>
                    <a:lumOff val="25000"/>
                  </a:schemeClr>
                </a:solidFill>
                <a:latin typeface="+mn-lt"/>
              </a:rPr>
              <a:t>, </a:t>
            </a:r>
            <a:r>
              <a:rPr lang="el-GR" sz="1200" dirty="0">
                <a:solidFill>
                  <a:schemeClr val="tx1">
                    <a:lumMod val="75000"/>
                    <a:lumOff val="25000"/>
                  </a:schemeClr>
                </a:solidFill>
                <a:latin typeface="+mn-lt"/>
              </a:rPr>
              <a:t>Εκπαιδευτικό βοήθημα, ΤΕΙ Αθήνας</a:t>
            </a:r>
          </a:p>
        </p:txBody>
      </p:sp>
    </p:spTree>
    <p:extLst>
      <p:ext uri="{BB962C8B-B14F-4D97-AF65-F5344CB8AC3E}">
        <p14:creationId xmlns:p14="http://schemas.microsoft.com/office/powerpoint/2010/main" val="1070626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115888"/>
            <a:ext cx="8229600" cy="1009650"/>
          </a:xfrm>
        </p:spPr>
        <p:txBody>
          <a:bodyPr/>
          <a:lstStyle/>
          <a:p>
            <a:pPr eaLnBrk="1" hangingPunct="1"/>
            <a:r>
              <a:rPr lang="el-GR" altLang="el-GR" dirty="0" smtClean="0"/>
              <a:t>Λαμπρότητα (Luminance)</a:t>
            </a:r>
            <a:r>
              <a:rPr lang="en-US" altLang="el-GR" dirty="0" smtClean="0"/>
              <a:t> </a:t>
            </a:r>
            <a:r>
              <a:rPr lang="el-GR" dirty="0" smtClean="0"/>
              <a:t>[Cd/m</a:t>
            </a:r>
            <a:r>
              <a:rPr lang="el-GR" baseline="30000" dirty="0" smtClean="0"/>
              <a:t>2</a:t>
            </a:r>
            <a:r>
              <a:rPr lang="el-GR" dirty="0" smtClean="0"/>
              <a:t>]</a:t>
            </a:r>
            <a:br>
              <a:rPr lang="el-GR" dirty="0" smtClean="0"/>
            </a:br>
            <a:r>
              <a:rPr lang="en-US" altLang="el-GR" sz="3200" b="0" dirty="0" smtClean="0"/>
              <a:t>(</a:t>
            </a:r>
            <a:r>
              <a:rPr lang="el-GR" altLang="el-GR" sz="3200" b="0" dirty="0" smtClean="0"/>
              <a:t>1 από </a:t>
            </a:r>
            <a:r>
              <a:rPr lang="en-US" altLang="el-GR" sz="3200" b="0" dirty="0" smtClean="0"/>
              <a:t>3)</a:t>
            </a:r>
            <a:endParaRPr lang="el-GR" altLang="el-GR" sz="3200" b="0" dirty="0" smtClean="0"/>
          </a:p>
        </p:txBody>
      </p:sp>
      <p:sp>
        <p:nvSpPr>
          <p:cNvPr id="3" name="Θέση περιεχομένου 2"/>
          <p:cNvSpPr>
            <a:spLocks noGrp="1"/>
          </p:cNvSpPr>
          <p:nvPr>
            <p:ph idx="1"/>
          </p:nvPr>
        </p:nvSpPr>
        <p:spPr>
          <a:xfrm>
            <a:off x="234444" y="1412776"/>
            <a:ext cx="8229600" cy="1592784"/>
          </a:xfrm>
        </p:spPr>
        <p:txBody>
          <a:bodyPr rtlCol="0">
            <a:normAutofit/>
          </a:bodyPr>
          <a:lstStyle/>
          <a:p>
            <a:pPr marL="0" indent="0" eaLnBrk="1" hangingPunct="1">
              <a:buFont typeface="Arial" pitchFamily="34" charset="0"/>
              <a:buNone/>
              <a:defRPr/>
            </a:pPr>
            <a:r>
              <a:rPr lang="el-GR" sz="2400" dirty="0" smtClean="0"/>
              <a:t>Παρατηρώντας </a:t>
            </a:r>
            <a:r>
              <a:rPr lang="el-GR" sz="2400" b="1" dirty="0" smtClean="0"/>
              <a:t>δύο </a:t>
            </a:r>
            <a:r>
              <a:rPr lang="el-GR" sz="2400" dirty="0" smtClean="0"/>
              <a:t>φωτεινές μη σημειακές πηγές που έχουν την </a:t>
            </a:r>
            <a:r>
              <a:rPr lang="el-GR" sz="2400" b="1" dirty="0" smtClean="0"/>
              <a:t>ίδια</a:t>
            </a:r>
            <a:r>
              <a:rPr lang="el-GR" sz="2400" dirty="0" smtClean="0"/>
              <a:t> φωτεινή ένταση Ι αλλά </a:t>
            </a:r>
            <a:r>
              <a:rPr lang="el-GR" sz="2400" b="1" dirty="0" smtClean="0"/>
              <a:t>διαφορετικές διαστάσεις</a:t>
            </a:r>
            <a:r>
              <a:rPr lang="el-GR" sz="2400" dirty="0" smtClean="0"/>
              <a:t>, θα διαπιστώσουμε ότι η πηγή που έχει την </a:t>
            </a:r>
            <a:r>
              <a:rPr lang="el-GR" sz="2400" b="1" dirty="0" smtClean="0"/>
              <a:t>μικρότερη</a:t>
            </a:r>
            <a:r>
              <a:rPr lang="el-GR" sz="2400" dirty="0" smtClean="0"/>
              <a:t> επιφάνεια δίνει την εντύπωση ότι είναι </a:t>
            </a:r>
            <a:r>
              <a:rPr lang="el-GR" sz="2400" b="1" dirty="0" smtClean="0"/>
              <a:t>λαμπρότερη </a:t>
            </a:r>
            <a:r>
              <a:rPr lang="el-GR" sz="2400" dirty="0" smtClean="0"/>
              <a:t>από την άλλη.</a:t>
            </a:r>
          </a:p>
          <a:p>
            <a:pPr marL="0" indent="0" eaLnBrk="1" hangingPunct="1">
              <a:buFont typeface="Arial" pitchFamily="34" charset="0"/>
              <a:buNone/>
              <a:defRPr/>
            </a:pPr>
            <a:endParaRPr lang="el-GR" sz="2400" dirty="0" smtClean="0"/>
          </a:p>
        </p:txBody>
      </p:sp>
      <p:sp>
        <p:nvSpPr>
          <p:cNvPr id="3994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18A030-8929-4B51-9175-220EB1F1B1D4}" type="slidenum">
              <a:rPr lang="el-GR" altLang="el-GR" smtClean="0"/>
              <a:pPr eaLnBrk="1" hangingPunct="1"/>
              <a:t>35</a:t>
            </a:fld>
            <a:endParaRPr lang="el-GR" altLang="el-GR" dirty="0" smtClean="0"/>
          </a:p>
        </p:txBody>
      </p:sp>
      <p:sp>
        <p:nvSpPr>
          <p:cNvPr id="7" name="Rectangle 6"/>
          <p:cNvSpPr/>
          <p:nvPr/>
        </p:nvSpPr>
        <p:spPr>
          <a:xfrm>
            <a:off x="336550" y="1196975"/>
            <a:ext cx="8424863"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mc:AlternateContent xmlns:mc="http://schemas.openxmlformats.org/markup-compatibility/2006" xmlns:a14="http://schemas.microsoft.com/office/drawing/2010/main">
        <mc:Choice Requires="a14">
          <p:sp>
            <p:nvSpPr>
              <p:cNvPr id="9" name="TextBox 8"/>
              <p:cNvSpPr txBox="1"/>
              <p:nvPr/>
            </p:nvSpPr>
            <p:spPr>
              <a:xfrm>
                <a:off x="6012160" y="3817591"/>
                <a:ext cx="2635788" cy="810991"/>
              </a:xfrm>
              <a:prstGeom prst="rect">
                <a:avLst/>
              </a:prstGeom>
              <a:noFill/>
              <a:ln>
                <a:solidFill>
                  <a:srgbClr val="820000"/>
                </a:solidFill>
              </a:ln>
            </p:spPr>
            <p:txBody>
              <a:bodyPr wrap="square" rtlCol="0">
                <a:spAutoFit/>
              </a:bodyPr>
              <a:lstStyle/>
              <a:p>
                <a:r>
                  <a:rPr lang="en-US" sz="2800" dirty="0" smtClean="0">
                    <a:latin typeface="Cambria Math" panose="02040503050406030204" pitchFamily="18" charset="0"/>
                    <a:ea typeface="Cambria Math" panose="02040503050406030204" pitchFamily="18" charset="0"/>
                  </a:rPr>
                  <a:t>L</a:t>
                </a:r>
                <a:r>
                  <a:rPr lang="en-US" sz="2800" baseline="-25000" dirty="0" smtClean="0">
                    <a:latin typeface="Cambria Math" panose="02040503050406030204" pitchFamily="18" charset="0"/>
                    <a:ea typeface="Cambria Math" panose="02040503050406030204" pitchFamily="18" charset="0"/>
                  </a:rPr>
                  <a:t>v</a:t>
                </a:r>
                <a:r>
                  <a:rPr lang="en-US" sz="2800" dirty="0" smtClean="0">
                    <a:latin typeface="Cambria Math" panose="02040503050406030204" pitchFamily="18" charset="0"/>
                    <a:ea typeface="Cambria Math" panose="02040503050406030204" pitchFamily="18" charset="0"/>
                  </a:rPr>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f>
                      <m:fPr>
                        <m:ctrlPr>
                          <a:rPr lang="en-US" sz="3200" i="1" smtClean="0">
                            <a:latin typeface="Cambria Math"/>
                            <a:ea typeface="Cambria Math" panose="02040503050406030204" pitchFamily="18" charset="0"/>
                          </a:rPr>
                        </m:ctrlPr>
                      </m:fPr>
                      <m:num>
                        <m:r>
                          <m:rPr>
                            <m:sty m:val="p"/>
                          </m:rPr>
                          <a:rPr lang="en-US" sz="3200" b="0" i="0" smtClean="0">
                            <a:latin typeface="Cambria Math" panose="02040503050406030204" pitchFamily="18" charset="0"/>
                            <a:ea typeface="Cambria Math" panose="02040503050406030204" pitchFamily="18" charset="0"/>
                          </a:rPr>
                          <m:t>d</m:t>
                        </m:r>
                        <m:r>
                          <a:rPr lang="en-US" sz="3200" b="0" i="0" baseline="30000" smtClean="0">
                            <a:latin typeface="Cambria Math" panose="02040503050406030204" pitchFamily="18" charset="0"/>
                            <a:ea typeface="Cambria Math" panose="02040503050406030204" pitchFamily="18" charset="0"/>
                          </a:rPr>
                          <m:t>2</m:t>
                        </m:r>
                        <m:r>
                          <m:rPr>
                            <m:sty m:val="p"/>
                          </m:rPr>
                          <a:rPr lang="el-GR" sz="3200" b="0" i="0" smtClean="0">
                            <a:latin typeface="Cambria Math" panose="02040503050406030204" pitchFamily="18" charset="0"/>
                            <a:ea typeface="Cambria Math" panose="02040503050406030204" pitchFamily="18" charset="0"/>
                          </a:rPr>
                          <m:t>Φ</m:t>
                        </m:r>
                      </m:num>
                      <m:den>
                        <m:r>
                          <m:rPr>
                            <m:sty m:val="p"/>
                          </m:rPr>
                          <a:rPr lang="en-US" sz="3200" b="0" i="0" smtClean="0">
                            <a:latin typeface="Cambria Math" panose="02040503050406030204" pitchFamily="18" charset="0"/>
                            <a:ea typeface="Cambria Math" panose="02040503050406030204" pitchFamily="18" charset="0"/>
                          </a:rPr>
                          <m:t>d</m:t>
                        </m:r>
                        <m:r>
                          <m:rPr>
                            <m:sty m:val="p"/>
                          </m:rPr>
                          <a:rPr lang="el-GR" sz="3200" b="0" i="0" smtClean="0">
                            <a:latin typeface="Cambria Math" panose="02040503050406030204" pitchFamily="18" charset="0"/>
                            <a:ea typeface="Cambria Math" panose="02040503050406030204" pitchFamily="18" charset="0"/>
                          </a:rPr>
                          <m:t>Ω</m:t>
                        </m:r>
                        <m:r>
                          <m:rPr>
                            <m:sty m:val="p"/>
                          </m:rPr>
                          <a:rPr lang="en-US" sz="3200" b="0" i="0" smtClean="0">
                            <a:latin typeface="Cambria Math" panose="02040503050406030204" pitchFamily="18" charset="0"/>
                            <a:ea typeface="Cambria Math" panose="02040503050406030204" pitchFamily="18" charset="0"/>
                          </a:rPr>
                          <m:t>dAcos</m:t>
                        </m:r>
                        <m:r>
                          <m:rPr>
                            <m:sty m:val="p"/>
                          </m:rPr>
                          <a:rPr lang="el-GR" sz="3200" b="0" i="0" smtClean="0">
                            <a:latin typeface="Cambria Math" panose="02040503050406030204" pitchFamily="18" charset="0"/>
                            <a:ea typeface="Cambria Math" panose="02040503050406030204" pitchFamily="18" charset="0"/>
                          </a:rPr>
                          <m:t>θ</m:t>
                        </m:r>
                      </m:den>
                    </m:f>
                  </m:oMath>
                </a14:m>
                <a:endParaRPr lang="el-GR" sz="3200" dirty="0">
                  <a:latin typeface="Cambria Math" panose="02040503050406030204" pitchFamily="18"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012160" y="3817591"/>
                <a:ext cx="2635788" cy="810991"/>
              </a:xfrm>
              <a:prstGeom prst="rect">
                <a:avLst/>
              </a:prstGeom>
              <a:blipFill rotWithShape="1">
                <a:blip r:embed="rId3"/>
                <a:stretch>
                  <a:fillRect l="-4368" b="-3704"/>
                </a:stretch>
              </a:blipFill>
              <a:ln>
                <a:solidFill>
                  <a:srgbClr val="820000"/>
                </a:solidFill>
              </a:ln>
            </p:spPr>
            <p:txBody>
              <a:bodyPr/>
              <a:lstStyle/>
              <a:p>
                <a:r>
                  <a:rPr lang="el-GR">
                    <a:noFill/>
                  </a:rPr>
                  <a:t> </a:t>
                </a:r>
              </a:p>
            </p:txBody>
          </p:sp>
        </mc:Fallback>
      </mc:AlternateContent>
      <p:sp>
        <p:nvSpPr>
          <p:cNvPr id="2" name="Rectangle 1"/>
          <p:cNvSpPr/>
          <p:nvPr/>
        </p:nvSpPr>
        <p:spPr>
          <a:xfrm>
            <a:off x="234444" y="3068925"/>
            <a:ext cx="7721932" cy="2308324"/>
          </a:xfrm>
          <a:prstGeom prst="rect">
            <a:avLst/>
          </a:prstGeom>
        </p:spPr>
        <p:txBody>
          <a:bodyPr wrap="square">
            <a:spAutoFit/>
          </a:bodyPr>
          <a:lstStyle/>
          <a:p>
            <a:pPr marL="0" indent="0" eaLnBrk="1" fontAlgn="auto" hangingPunct="1">
              <a:spcAft>
                <a:spcPts val="0"/>
              </a:spcAft>
              <a:buFont typeface="Arial" pitchFamily="34" charset="0"/>
              <a:buNone/>
              <a:defRPr/>
            </a:pPr>
            <a:r>
              <a:rPr lang="el-GR" sz="2400" dirty="0">
                <a:latin typeface="+mn-lt"/>
              </a:rPr>
              <a:t>Καθορίζεται έτσι ένα νέο μέγεθος, χαρακτηριστικό της φωτοβολούσας επιφάνειας, </a:t>
            </a:r>
            <a:r>
              <a:rPr lang="el-GR" sz="2400" b="1" dirty="0">
                <a:solidFill>
                  <a:srgbClr val="820000"/>
                </a:solidFill>
                <a:latin typeface="+mn-lt"/>
              </a:rPr>
              <a:t>η λαμπρότητα</a:t>
            </a:r>
            <a:r>
              <a:rPr lang="el-GR" sz="2400" dirty="0">
                <a:latin typeface="+mn-lt"/>
              </a:rPr>
              <a:t>, </a:t>
            </a:r>
            <a:endParaRPr lang="el-GR" sz="2400" dirty="0" smtClean="0">
              <a:latin typeface="+mn-lt"/>
            </a:endParaRPr>
          </a:p>
          <a:p>
            <a:pPr marL="0" indent="0" eaLnBrk="1" fontAlgn="auto" hangingPunct="1">
              <a:spcAft>
                <a:spcPts val="0"/>
              </a:spcAft>
              <a:buFont typeface="Arial" pitchFamily="34" charset="0"/>
              <a:buNone/>
              <a:defRPr/>
            </a:pPr>
            <a:r>
              <a:rPr lang="el-GR" sz="2400" dirty="0" smtClean="0">
                <a:latin typeface="+mn-lt"/>
              </a:rPr>
              <a:t>που </a:t>
            </a:r>
            <a:r>
              <a:rPr lang="el-GR" sz="2400" dirty="0">
                <a:latin typeface="+mn-lt"/>
              </a:rPr>
              <a:t>ορίζεται σαν το πηλίκο της έντασης Ι </a:t>
            </a:r>
            <a:endParaRPr lang="el-GR" sz="2400" dirty="0" smtClean="0">
              <a:latin typeface="+mn-lt"/>
            </a:endParaRPr>
          </a:p>
          <a:p>
            <a:pPr marL="0" indent="0" eaLnBrk="1" fontAlgn="auto" hangingPunct="1">
              <a:spcAft>
                <a:spcPts val="0"/>
              </a:spcAft>
              <a:buFont typeface="Arial" pitchFamily="34" charset="0"/>
              <a:buNone/>
              <a:defRPr/>
            </a:pPr>
            <a:r>
              <a:rPr lang="el-GR" sz="2400" dirty="0" smtClean="0">
                <a:latin typeface="+mn-lt"/>
              </a:rPr>
              <a:t>της φωτεινής πηγής στην </a:t>
            </a:r>
            <a:r>
              <a:rPr lang="el-GR" sz="2400" dirty="0">
                <a:latin typeface="+mn-lt"/>
              </a:rPr>
              <a:t>κατεύθυνση του </a:t>
            </a:r>
            <a:endParaRPr lang="el-GR" sz="2400" dirty="0" smtClean="0">
              <a:latin typeface="+mn-lt"/>
            </a:endParaRPr>
          </a:p>
          <a:p>
            <a:pPr marL="0" indent="0" eaLnBrk="1" fontAlgn="auto" hangingPunct="1">
              <a:spcAft>
                <a:spcPts val="0"/>
              </a:spcAft>
              <a:buFont typeface="Arial" pitchFamily="34" charset="0"/>
              <a:buNone/>
              <a:defRPr/>
            </a:pPr>
            <a:r>
              <a:rPr lang="el-GR" sz="2400" dirty="0" smtClean="0">
                <a:latin typeface="+mn-lt"/>
              </a:rPr>
              <a:t>παρατηρητή </a:t>
            </a:r>
            <a:r>
              <a:rPr lang="el-GR" sz="2400" dirty="0">
                <a:latin typeface="+mn-lt"/>
              </a:rPr>
              <a:t>προς το εμβαδόν S </a:t>
            </a:r>
            <a:endParaRPr lang="el-GR" sz="2400" dirty="0" smtClean="0">
              <a:latin typeface="+mn-lt"/>
            </a:endParaRPr>
          </a:p>
          <a:p>
            <a:pPr marL="0" indent="0" eaLnBrk="1" fontAlgn="auto" hangingPunct="1">
              <a:spcAft>
                <a:spcPts val="0"/>
              </a:spcAft>
              <a:buFont typeface="Arial" pitchFamily="34" charset="0"/>
              <a:buNone/>
              <a:defRPr/>
            </a:pPr>
            <a:r>
              <a:rPr lang="el-GR" sz="2400" dirty="0" smtClean="0">
                <a:latin typeface="+mn-lt"/>
              </a:rPr>
              <a:t>της επιφάνειας </a:t>
            </a:r>
            <a:r>
              <a:rPr lang="el-GR" sz="2400" dirty="0">
                <a:latin typeface="+mn-lt"/>
              </a:rPr>
              <a:t>της πηγής το οποίο βλέπει ο παρατηρητής.  </a:t>
            </a:r>
          </a:p>
        </p:txBody>
      </p:sp>
      <p:sp>
        <p:nvSpPr>
          <p:cNvPr id="4" name="Rectangle 3"/>
          <p:cNvSpPr/>
          <p:nvPr/>
        </p:nvSpPr>
        <p:spPr>
          <a:xfrm>
            <a:off x="256774" y="5467458"/>
            <a:ext cx="8203436" cy="830997"/>
          </a:xfrm>
          <a:prstGeom prst="rect">
            <a:avLst/>
          </a:prstGeom>
        </p:spPr>
        <p:txBody>
          <a:bodyPr wrap="square">
            <a:spAutoFit/>
          </a:bodyPr>
          <a:lstStyle/>
          <a:p>
            <a:pPr marL="0" indent="0" eaLnBrk="1" fontAlgn="auto" hangingPunct="1">
              <a:spcAft>
                <a:spcPts val="0"/>
              </a:spcAft>
              <a:buFont typeface="Arial" pitchFamily="34" charset="0"/>
              <a:buNone/>
              <a:defRPr/>
            </a:pPr>
            <a:r>
              <a:rPr lang="el-GR" sz="2400" dirty="0">
                <a:latin typeface="+mn-lt"/>
              </a:rPr>
              <a:t>Περιγράφει δηλαδή το φως το οποίο εκπέμπεται από μία περιοχή προς μια </a:t>
            </a:r>
            <a:r>
              <a:rPr lang="en-US" sz="2400" dirty="0">
                <a:latin typeface="+mn-lt"/>
              </a:rPr>
              <a:t> </a:t>
            </a:r>
            <a:r>
              <a:rPr lang="el-GR" sz="2400" dirty="0">
                <a:latin typeface="+mn-lt"/>
              </a:rPr>
              <a:t>συγκεκριμένη κατεύθυνση. </a:t>
            </a:r>
          </a:p>
        </p:txBody>
      </p:sp>
    </p:spTree>
    <p:extLst>
      <p:ext uri="{BB962C8B-B14F-4D97-AF65-F5344CB8AC3E}">
        <p14:creationId xmlns:p14="http://schemas.microsoft.com/office/powerpoint/2010/main" val="3217084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sz="4400" dirty="0"/>
              <a:t>Λαμπρότητα (Luminance) </a:t>
            </a:r>
            <a:r>
              <a:rPr lang="en-US" sz="4400" dirty="0" smtClean="0"/>
              <a:t/>
            </a:r>
            <a:br>
              <a:rPr lang="en-US" sz="4400" dirty="0" smtClean="0"/>
            </a:br>
            <a:r>
              <a:rPr lang="en-US" sz="3600" b="0" dirty="0" smtClean="0"/>
              <a:t>(2</a:t>
            </a:r>
            <a:r>
              <a:rPr lang="el-GR" sz="3600" b="0" dirty="0" smtClean="0"/>
              <a:t> από </a:t>
            </a:r>
            <a:r>
              <a:rPr lang="en-US" sz="3600" b="0" dirty="0" smtClean="0"/>
              <a:t>3)</a:t>
            </a:r>
            <a:endParaRPr lang="el-GR" sz="3600" b="0" dirty="0"/>
          </a:p>
        </p:txBody>
      </p:sp>
      <p:sp>
        <p:nvSpPr>
          <p:cNvPr id="3" name="Θέση περιεχομένου 2"/>
          <p:cNvSpPr>
            <a:spLocks noGrp="1"/>
          </p:cNvSpPr>
          <p:nvPr>
            <p:ph idx="1"/>
          </p:nvPr>
        </p:nvSpPr>
        <p:spPr>
          <a:xfrm>
            <a:off x="336550" y="1270000"/>
            <a:ext cx="8699500" cy="2808288"/>
          </a:xfrm>
        </p:spPr>
        <p:txBody>
          <a:bodyPr rtlCol="0">
            <a:normAutofit lnSpcReduction="10000"/>
          </a:bodyPr>
          <a:lstStyle/>
          <a:p>
            <a:pPr marL="0" indent="0" eaLnBrk="1" fontAlgn="auto" hangingPunct="1">
              <a:lnSpc>
                <a:spcPct val="110000"/>
              </a:lnSpc>
              <a:spcAft>
                <a:spcPts val="0"/>
              </a:spcAft>
              <a:buFont typeface="Arial" pitchFamily="34" charset="0"/>
              <a:buNone/>
              <a:defRPr/>
            </a:pPr>
            <a:r>
              <a:rPr lang="el-GR" sz="2400" dirty="0" smtClean="0"/>
              <a:t>Η </a:t>
            </a:r>
            <a:r>
              <a:rPr lang="el-GR" sz="2400" dirty="0"/>
              <a:t>λαμπρότητα αποτελεί βασικό μέγεθος της </a:t>
            </a:r>
            <a:r>
              <a:rPr lang="el-GR" sz="2400" b="1" dirty="0"/>
              <a:t>φωτοτεχνίας</a:t>
            </a:r>
            <a:r>
              <a:rPr lang="el-GR" sz="2400" dirty="0"/>
              <a:t> καθώς προκαλεί στο ανθρώπινο μάτι το </a:t>
            </a:r>
            <a:r>
              <a:rPr lang="el-GR" sz="2400" b="1" dirty="0"/>
              <a:t>αίσθημα</a:t>
            </a:r>
            <a:r>
              <a:rPr lang="el-GR" sz="2400" dirty="0"/>
              <a:t> της φωτεινότητας των διαφόρων αντικειμένων. </a:t>
            </a:r>
            <a:endParaRPr lang="el-GR" sz="2400" dirty="0" smtClean="0"/>
          </a:p>
          <a:p>
            <a:pPr marL="0" indent="0" eaLnBrk="1" fontAlgn="auto" hangingPunct="1">
              <a:lnSpc>
                <a:spcPct val="110000"/>
              </a:lnSpc>
              <a:spcAft>
                <a:spcPts val="0"/>
              </a:spcAft>
              <a:buFont typeface="Arial" pitchFamily="34" charset="0"/>
              <a:buNone/>
              <a:defRPr/>
            </a:pPr>
            <a:r>
              <a:rPr lang="el-GR" sz="2400" dirty="0" smtClean="0"/>
              <a:t>Τα </a:t>
            </a:r>
            <a:r>
              <a:rPr lang="el-GR" sz="2400" dirty="0"/>
              <a:t>διάφορα αντικείμενα διακρίνονται από την </a:t>
            </a:r>
            <a:r>
              <a:rPr lang="el-GR" sz="2400" b="1" dirty="0"/>
              <a:t>λαμπρότητα</a:t>
            </a:r>
            <a:r>
              <a:rPr lang="el-GR" sz="2400" dirty="0"/>
              <a:t> με την οποία ακτινοβολούν το φως προς την κατεύθυνση του παρατηρητή. </a:t>
            </a:r>
            <a:endParaRPr lang="el-GR" sz="2400" dirty="0" smtClean="0"/>
          </a:p>
          <a:p>
            <a:pPr marL="0" indent="0" eaLnBrk="1" fontAlgn="auto" hangingPunct="1">
              <a:lnSpc>
                <a:spcPct val="110000"/>
              </a:lnSpc>
              <a:spcAft>
                <a:spcPts val="0"/>
              </a:spcAft>
              <a:buFont typeface="Arial" pitchFamily="34" charset="0"/>
              <a:buNone/>
              <a:defRPr/>
            </a:pPr>
            <a:r>
              <a:rPr lang="el-GR" sz="2400" b="1" dirty="0" smtClean="0"/>
              <a:t>Δεν</a:t>
            </a:r>
            <a:r>
              <a:rPr lang="el-GR" sz="2400" dirty="0" smtClean="0"/>
              <a:t> </a:t>
            </a:r>
            <a:r>
              <a:rPr lang="el-GR" sz="2400" dirty="0"/>
              <a:t>έχει καμία σημασία αν η επιφάνεια είναι αυτόφωτη (εκπέμπει φως) ή ετερόφωτη (δέχεται φως που είτε το ανακλά είτε το διαχέει). </a:t>
            </a:r>
          </a:p>
        </p:txBody>
      </p:sp>
      <p:pic>
        <p:nvPicPr>
          <p:cNvPr id="41988"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8867" t="47153" r="20007" b="9459"/>
          <a:stretch>
            <a:fillRect/>
          </a:stretch>
        </p:blipFill>
        <p:spPr>
          <a:xfrm>
            <a:off x="2614613" y="4044950"/>
            <a:ext cx="3914775" cy="2324100"/>
          </a:xfrm>
        </p:spPr>
      </p:pic>
      <p:sp>
        <p:nvSpPr>
          <p:cNvPr id="446470" name="Rectangle 6"/>
          <p:cNvSpPr>
            <a:spLocks noChangeArrowheads="1"/>
          </p:cNvSpPr>
          <p:nvPr/>
        </p:nvSpPr>
        <p:spPr bwMode="auto">
          <a:xfrm>
            <a:off x="971550" y="6369050"/>
            <a:ext cx="7200900" cy="400050"/>
          </a:xfrm>
          <a:prstGeom prst="rect">
            <a:avLst/>
          </a:prstGeom>
          <a:noFill/>
          <a:ln>
            <a:noFill/>
          </a:ln>
          <a:effectLst/>
          <a:extLst/>
        </p:spPr>
        <p:txBody>
          <a:bodyPr>
            <a:spAutoFit/>
          </a:bodyPr>
          <a:lstStyle/>
          <a:p>
            <a:pPr>
              <a:defRPr/>
            </a:pPr>
            <a:r>
              <a:rPr lang="el-GR" sz="2000" dirty="0">
                <a:latin typeface="+mn-lt"/>
                <a:cs typeface="+mn-cs"/>
              </a:rPr>
              <a:t>Λαμπρότητα (α) εκπεμπόμενης και (β) αναδυόμενης ακτινοβολίας </a:t>
            </a:r>
          </a:p>
        </p:txBody>
      </p:sp>
      <p:sp>
        <p:nvSpPr>
          <p:cNvPr id="4199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D2EA66-9372-417E-B250-887A2E9ECC7D}" type="slidenum">
              <a:rPr lang="el-GR" altLang="el-GR" smtClean="0"/>
              <a:pPr eaLnBrk="1" hangingPunct="1"/>
              <a:t>36</a:t>
            </a:fld>
            <a:endParaRPr lang="el-GR" altLang="el-GR" dirty="0" smtClean="0"/>
          </a:p>
        </p:txBody>
      </p:sp>
      <p:sp>
        <p:nvSpPr>
          <p:cNvPr id="8" name="Rectangle 7"/>
          <p:cNvSpPr/>
          <p:nvPr/>
        </p:nvSpPr>
        <p:spPr>
          <a:xfrm>
            <a:off x="336550" y="1196975"/>
            <a:ext cx="8424863"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3535238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sz="4400" dirty="0"/>
              <a:t>Λαμπρότητα (Luminance) </a:t>
            </a:r>
            <a:r>
              <a:rPr lang="en-US" sz="4400" dirty="0" smtClean="0"/>
              <a:t/>
            </a:r>
            <a:br>
              <a:rPr lang="en-US" sz="4400" dirty="0" smtClean="0"/>
            </a:br>
            <a:r>
              <a:rPr lang="en-US" sz="3600" b="0" dirty="0" smtClean="0"/>
              <a:t>(3</a:t>
            </a:r>
            <a:r>
              <a:rPr lang="el-GR" sz="3600" b="0" dirty="0" smtClean="0"/>
              <a:t> από </a:t>
            </a:r>
            <a:r>
              <a:rPr lang="en-US" sz="3600" b="0" dirty="0" smtClean="0"/>
              <a:t>3)</a:t>
            </a:r>
            <a:endParaRPr lang="el-GR" sz="3600" b="0" dirty="0"/>
          </a:p>
        </p:txBody>
      </p:sp>
      <p:sp>
        <p:nvSpPr>
          <p:cNvPr id="3" name="Θέση περιεχομένου 2"/>
          <p:cNvSpPr>
            <a:spLocks noGrp="1"/>
          </p:cNvSpPr>
          <p:nvPr>
            <p:ph idx="1"/>
          </p:nvPr>
        </p:nvSpPr>
        <p:spPr>
          <a:xfrm>
            <a:off x="336550" y="1270000"/>
            <a:ext cx="8424863" cy="3167112"/>
          </a:xfrm>
        </p:spPr>
        <p:txBody>
          <a:bodyPr rtlCol="0">
            <a:normAutofit lnSpcReduction="10000"/>
          </a:bodyPr>
          <a:lstStyle/>
          <a:p>
            <a:pPr marL="0" indent="0" eaLnBrk="1" hangingPunct="1">
              <a:buFont typeface="Arial" pitchFamily="34" charset="0"/>
              <a:buNone/>
              <a:defRPr/>
            </a:pPr>
            <a:endParaRPr lang="el-GR" sz="2400" dirty="0" smtClean="0"/>
          </a:p>
          <a:p>
            <a:pPr marL="0" indent="0" eaLnBrk="1" hangingPunct="1">
              <a:lnSpc>
                <a:spcPct val="124000"/>
              </a:lnSpc>
              <a:buFont typeface="Arial" pitchFamily="34" charset="0"/>
              <a:buNone/>
              <a:defRPr/>
            </a:pPr>
            <a:r>
              <a:rPr lang="el-GR" sz="2400" dirty="0" smtClean="0"/>
              <a:t>Υψηλές τιμές λαμπρότητας προκαλούν </a:t>
            </a:r>
            <a:r>
              <a:rPr lang="el-GR" sz="2400" b="1" dirty="0" smtClean="0"/>
              <a:t>θάμβωση</a:t>
            </a:r>
            <a:r>
              <a:rPr lang="el-GR" sz="2400" dirty="0" smtClean="0"/>
              <a:t> (glare), η οποία επηρεάζει την ικανότητα της όρασης. </a:t>
            </a:r>
          </a:p>
          <a:p>
            <a:pPr marL="0" indent="0" eaLnBrk="1" hangingPunct="1">
              <a:lnSpc>
                <a:spcPct val="124000"/>
              </a:lnSpc>
              <a:buFont typeface="Arial" pitchFamily="34" charset="0"/>
              <a:buNone/>
              <a:defRPr/>
            </a:pPr>
            <a:endParaRPr lang="el-GR" sz="2400" dirty="0" smtClean="0"/>
          </a:p>
          <a:p>
            <a:pPr marL="0" indent="0" eaLnBrk="1" hangingPunct="1">
              <a:lnSpc>
                <a:spcPct val="124000"/>
              </a:lnSpc>
              <a:buFont typeface="Arial" pitchFamily="34" charset="0"/>
              <a:buNone/>
              <a:defRPr/>
            </a:pPr>
            <a:r>
              <a:rPr lang="el-GR" sz="2400" dirty="0" smtClean="0"/>
              <a:t>Μερικές φωτεινές πηγές έχουν τόσο μεγάλη λαμπρότητα, ώστε να μην μπορούν να χρησιμοποιηθούν παρά μόνο μέσα σε κατάλληλους διαφανείς κώδωνες.</a:t>
            </a:r>
          </a:p>
        </p:txBody>
      </p:sp>
      <p:sp>
        <p:nvSpPr>
          <p:cNvPr id="43012"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6C2CE0-0978-4E09-8A3C-81E3FB6CC3F4}" type="slidenum">
              <a:rPr lang="el-GR" altLang="el-GR" smtClean="0"/>
              <a:pPr eaLnBrk="1" hangingPunct="1"/>
              <a:t>37</a:t>
            </a:fld>
            <a:endParaRPr lang="el-GR" altLang="el-GR" dirty="0" smtClean="0"/>
          </a:p>
        </p:txBody>
      </p:sp>
      <p:sp>
        <p:nvSpPr>
          <p:cNvPr id="8" name="Rectangle 7"/>
          <p:cNvSpPr/>
          <p:nvPr/>
        </p:nvSpPr>
        <p:spPr>
          <a:xfrm>
            <a:off x="336550" y="1196975"/>
            <a:ext cx="8424863"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3499416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115888"/>
            <a:ext cx="8229600" cy="1081087"/>
          </a:xfrm>
        </p:spPr>
        <p:txBody>
          <a:bodyPr/>
          <a:lstStyle/>
          <a:p>
            <a:pPr eaLnBrk="1" hangingPunct="1"/>
            <a:r>
              <a:rPr lang="el-GR" altLang="el-GR" dirty="0" smtClean="0"/>
              <a:t>Απόδοση ηλεκτρικής Φωτεινής Πηγής (Luminous efficiency) [Lm/W]</a:t>
            </a:r>
          </a:p>
        </p:txBody>
      </p:sp>
      <p:sp>
        <p:nvSpPr>
          <p:cNvPr id="44035" name="Rectangle 3"/>
          <p:cNvSpPr>
            <a:spLocks noGrp="1" noChangeArrowheads="1"/>
          </p:cNvSpPr>
          <p:nvPr>
            <p:ph idx="1"/>
          </p:nvPr>
        </p:nvSpPr>
        <p:spPr>
          <a:xfrm>
            <a:off x="457200" y="1196975"/>
            <a:ext cx="8229600" cy="3527425"/>
          </a:xfrm>
        </p:spPr>
        <p:txBody>
          <a:bodyPr/>
          <a:lstStyle/>
          <a:p>
            <a:pPr marL="0" eaLnBrk="1" hangingPunct="1">
              <a:buFont typeface="Wingdings" pitchFamily="2" charset="2"/>
              <a:buNone/>
            </a:pPr>
            <a:endParaRPr lang="el-GR" altLang="el-GR" sz="2400" dirty="0" smtClean="0"/>
          </a:p>
          <a:p>
            <a:pPr marL="0" eaLnBrk="1" hangingPunct="1">
              <a:lnSpc>
                <a:spcPct val="114000"/>
              </a:lnSpc>
              <a:buFont typeface="Wingdings" pitchFamily="2" charset="2"/>
              <a:buNone/>
            </a:pPr>
            <a:r>
              <a:rPr lang="el-GR" altLang="el-GR" sz="2400" dirty="0" smtClean="0"/>
              <a:t>Η </a:t>
            </a:r>
            <a:r>
              <a:rPr lang="el-GR" altLang="el-GR" sz="2400" b="1" dirty="0" smtClean="0"/>
              <a:t>απόδοση</a:t>
            </a:r>
            <a:r>
              <a:rPr lang="el-GR" altLang="el-GR" sz="2400" dirty="0" smtClean="0"/>
              <a:t> μιας φωτεινής πηγής εκφράζει το </a:t>
            </a:r>
            <a:r>
              <a:rPr lang="el-GR" altLang="el-GR" sz="2400" b="1" dirty="0" smtClean="0"/>
              <a:t>ποσό</a:t>
            </a:r>
            <a:r>
              <a:rPr lang="el-GR" altLang="el-GR" sz="2400" dirty="0" smtClean="0"/>
              <a:t> της αποδιδόμενης φωτεινής ροής για κάθε </a:t>
            </a:r>
            <a:r>
              <a:rPr lang="el-GR" altLang="el-GR" sz="2400" b="1" dirty="0" smtClean="0"/>
              <a:t>Watt</a:t>
            </a:r>
            <a:r>
              <a:rPr lang="el-GR" altLang="el-GR" sz="2400" dirty="0" smtClean="0"/>
              <a:t> καταναλισκόμενης ηλεκτρικής ισχύος. </a:t>
            </a:r>
          </a:p>
          <a:p>
            <a:pPr marL="0" eaLnBrk="1" hangingPunct="1">
              <a:lnSpc>
                <a:spcPct val="114000"/>
              </a:lnSpc>
              <a:buFont typeface="Wingdings" pitchFamily="2" charset="2"/>
              <a:buNone/>
            </a:pPr>
            <a:r>
              <a:rPr lang="el-GR" altLang="el-GR" sz="2400" dirty="0" smtClean="0"/>
              <a:t>Αύξηση των </a:t>
            </a:r>
            <a:r>
              <a:rPr lang="el-GR" altLang="el-GR" sz="2400" b="1" dirty="0" smtClean="0"/>
              <a:t>Lumen </a:t>
            </a:r>
            <a:r>
              <a:rPr lang="el-GR" altLang="el-GR" sz="2400" dirty="0" smtClean="0"/>
              <a:t>ανά  καταναλισκόμενο </a:t>
            </a:r>
            <a:r>
              <a:rPr lang="el-GR" altLang="el-GR" sz="2400" b="1" dirty="0" smtClean="0"/>
              <a:t>Watt </a:t>
            </a:r>
            <a:r>
              <a:rPr lang="el-GR" altLang="el-GR" sz="2400" dirty="0" smtClean="0"/>
              <a:t>σημαίνει </a:t>
            </a:r>
            <a:r>
              <a:rPr lang="el-GR" altLang="el-GR" sz="2400" b="1" dirty="0" smtClean="0"/>
              <a:t>υψηλότερη</a:t>
            </a:r>
            <a:r>
              <a:rPr lang="el-GR" altLang="el-GR" sz="2400" dirty="0" smtClean="0"/>
              <a:t> απόδοση και </a:t>
            </a:r>
            <a:r>
              <a:rPr lang="el-GR" altLang="el-GR" sz="2400" b="1" dirty="0" smtClean="0"/>
              <a:t>χαμηλότερη</a:t>
            </a:r>
            <a:r>
              <a:rPr lang="el-GR" altLang="el-GR" sz="2400" dirty="0" smtClean="0"/>
              <a:t> κατανάλωση ενέργειας. </a:t>
            </a:r>
          </a:p>
          <a:p>
            <a:pPr marL="0" eaLnBrk="1" hangingPunct="1">
              <a:lnSpc>
                <a:spcPct val="114000"/>
              </a:lnSpc>
              <a:buFont typeface="Wingdings" pitchFamily="2" charset="2"/>
              <a:buNone/>
            </a:pPr>
            <a:r>
              <a:rPr lang="el-GR" altLang="el-GR" sz="2400" dirty="0" smtClean="0"/>
              <a:t>Δεδομένου της συνεχούς αύξησης του κόστους της ενέργειας, η </a:t>
            </a:r>
            <a:r>
              <a:rPr lang="el-GR" altLang="el-GR" sz="2400" b="1" dirty="0" smtClean="0"/>
              <a:t>αύξηση</a:t>
            </a:r>
            <a:r>
              <a:rPr lang="el-GR" altLang="el-GR" sz="2400" dirty="0" smtClean="0"/>
              <a:t> της αναλογίας αυτής γίνεται όλο και πιο σημαντική.</a:t>
            </a:r>
          </a:p>
        </p:txBody>
      </p:sp>
      <p:sp>
        <p:nvSpPr>
          <p:cNvPr id="44036"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9773E5-9BBD-488F-B18D-D440ED3300FB}" type="slidenum">
              <a:rPr lang="el-GR" altLang="el-GR" smtClean="0"/>
              <a:pPr eaLnBrk="1" hangingPunct="1"/>
              <a:t>38</a:t>
            </a:fld>
            <a:endParaRPr lang="el-GR" altLang="el-GR" dirty="0" smtClean="0"/>
          </a:p>
        </p:txBody>
      </p:sp>
      <p:sp>
        <p:nvSpPr>
          <p:cNvPr id="6" name="Rectangle 5"/>
          <p:cNvSpPr/>
          <p:nvPr/>
        </p:nvSpPr>
        <p:spPr>
          <a:xfrm>
            <a:off x="342900" y="1412875"/>
            <a:ext cx="8424863"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93199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dirty="0" smtClean="0"/>
              <a:t>Συχνότητα – Μήκος κύματος</a:t>
            </a:r>
          </a:p>
        </p:txBody>
      </p:sp>
      <p:sp>
        <p:nvSpPr>
          <p:cNvPr id="9219" name="Rectangle 3"/>
          <p:cNvSpPr>
            <a:spLocks noGrp="1" noChangeArrowheads="1"/>
          </p:cNvSpPr>
          <p:nvPr>
            <p:ph type="body" sz="half" idx="4294967295"/>
          </p:nvPr>
        </p:nvSpPr>
        <p:spPr>
          <a:xfrm>
            <a:off x="251520" y="1772816"/>
            <a:ext cx="3457575" cy="2808287"/>
          </a:xfrm>
        </p:spPr>
        <p:txBody>
          <a:bodyPr/>
          <a:lstStyle/>
          <a:p>
            <a:pPr marL="0" eaLnBrk="1" hangingPunct="1">
              <a:lnSpc>
                <a:spcPct val="80000"/>
              </a:lnSpc>
              <a:buFont typeface="Wingdings" pitchFamily="2" charset="2"/>
              <a:buNone/>
            </a:pPr>
            <a:r>
              <a:rPr lang="el-GR" altLang="el-GR" sz="2400" b="1" dirty="0" smtClean="0"/>
              <a:t>Μήκος κύματος (λ)</a:t>
            </a:r>
            <a:r>
              <a:rPr lang="en-US" altLang="el-GR" sz="2400" b="1" dirty="0" smtClean="0"/>
              <a:t>:</a:t>
            </a:r>
            <a:endParaRPr lang="el-GR" altLang="el-GR" sz="2400" b="1" dirty="0" smtClean="0"/>
          </a:p>
          <a:p>
            <a:pPr marL="0" eaLnBrk="1" hangingPunct="1">
              <a:lnSpc>
                <a:spcPct val="80000"/>
              </a:lnSpc>
              <a:buFont typeface="Wingdings" pitchFamily="2" charset="2"/>
              <a:buNone/>
            </a:pPr>
            <a:r>
              <a:rPr lang="el-GR" altLang="el-GR" sz="2400" dirty="0" smtClean="0"/>
              <a:t>Η απόσταση που διανύει το ηλεκτρομαγνητικό κύμα σε χρόνο μιας Περιόδου.</a:t>
            </a:r>
            <a:endParaRPr lang="en-US" altLang="el-GR" sz="2400" dirty="0" smtClean="0"/>
          </a:p>
          <a:p>
            <a:pPr marL="0" eaLnBrk="1" hangingPunct="1">
              <a:lnSpc>
                <a:spcPct val="80000"/>
              </a:lnSpc>
              <a:buFont typeface="Wingdings" pitchFamily="2" charset="2"/>
              <a:buNone/>
            </a:pPr>
            <a:endParaRPr lang="en-US" altLang="el-GR" sz="2400" dirty="0" smtClean="0"/>
          </a:p>
          <a:p>
            <a:pPr marL="0" eaLnBrk="1" hangingPunct="1">
              <a:lnSpc>
                <a:spcPct val="80000"/>
              </a:lnSpc>
              <a:buFont typeface="Wingdings" pitchFamily="2" charset="2"/>
              <a:buNone/>
            </a:pPr>
            <a:r>
              <a:rPr lang="el-GR" altLang="el-GR" sz="2400" b="1" dirty="0" smtClean="0"/>
              <a:t>Συχνότητα (ν)</a:t>
            </a:r>
            <a:r>
              <a:rPr lang="en-US" altLang="el-GR" sz="2400" b="1" dirty="0"/>
              <a:t>:</a:t>
            </a:r>
            <a:endParaRPr lang="el-GR" altLang="el-GR" sz="2400" b="1" dirty="0" smtClean="0"/>
          </a:p>
          <a:p>
            <a:pPr marL="0" eaLnBrk="1" hangingPunct="1">
              <a:lnSpc>
                <a:spcPct val="80000"/>
              </a:lnSpc>
              <a:buFont typeface="Wingdings" pitchFamily="2" charset="2"/>
              <a:buNone/>
            </a:pPr>
            <a:r>
              <a:rPr lang="el-GR" altLang="el-GR" sz="2400" dirty="0" smtClean="0"/>
              <a:t>Ο αριθμός των κύκλων ανά δευτερόλεπτο (ν=1/λ).</a:t>
            </a:r>
            <a:endParaRPr lang="en-US" altLang="el-GR" sz="2400" dirty="0" smtClean="0"/>
          </a:p>
          <a:p>
            <a:pPr marL="0" eaLnBrk="1" hangingPunct="1">
              <a:lnSpc>
                <a:spcPct val="80000"/>
              </a:lnSpc>
              <a:buFont typeface="Wingdings" pitchFamily="2" charset="2"/>
              <a:buNone/>
            </a:pPr>
            <a:endParaRPr lang="el-GR" altLang="el-GR" sz="2400" dirty="0" smtClean="0"/>
          </a:p>
          <a:p>
            <a:pPr marL="0" eaLnBrk="1" hangingPunct="1">
              <a:lnSpc>
                <a:spcPct val="80000"/>
              </a:lnSpc>
              <a:buFont typeface="Wingdings" pitchFamily="2" charset="2"/>
              <a:buNone/>
            </a:pPr>
            <a:endParaRPr lang="el-GR" altLang="el-GR" sz="2400" dirty="0" smtClean="0"/>
          </a:p>
        </p:txBody>
      </p:sp>
      <p:sp>
        <p:nvSpPr>
          <p:cNvPr id="922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F52842-BE2C-449E-ADB1-7FBB1AC44025}" type="slidenum">
              <a:rPr lang="el-GR" altLang="el-GR" smtClean="0"/>
              <a:pPr eaLnBrk="1" hangingPunct="1"/>
              <a:t>3</a:t>
            </a:fld>
            <a:endParaRPr lang="el-GR" altLang="el-GR" dirty="0" smtClean="0"/>
          </a:p>
        </p:txBody>
      </p:sp>
      <p:pic>
        <p:nvPicPr>
          <p:cNvPr id="9221"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060575"/>
            <a:ext cx="5511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66680" y="3400425"/>
            <a:ext cx="3706316" cy="461665"/>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Onde electromagnetique</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Emmanuel.boutet </a:t>
            </a:r>
            <a:r>
              <a:rPr lang="el-GR"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CC BY-SA 3.0</a:t>
            </a:r>
            <a:endParaRPr lang="en-US" sz="1200" dirty="0">
              <a:solidFill>
                <a:schemeClr val="tx1">
                  <a:lumMod val="65000"/>
                  <a:lumOff val="35000"/>
                </a:schemeClr>
              </a:solidFill>
              <a:latin typeface="+mn-lt"/>
              <a:cs typeface="+mn-cs"/>
            </a:endParaRPr>
          </a:p>
        </p:txBody>
      </p:sp>
      <p:sp>
        <p:nvSpPr>
          <p:cNvPr id="9223" name="Rectangle 2"/>
          <p:cNvSpPr>
            <a:spLocks noChangeArrowheads="1"/>
          </p:cNvSpPr>
          <p:nvPr/>
        </p:nvSpPr>
        <p:spPr bwMode="auto">
          <a:xfrm>
            <a:off x="1475656" y="5409598"/>
            <a:ext cx="6192688" cy="830997"/>
          </a:xfrm>
          <a:prstGeom prst="rect">
            <a:avLst/>
          </a:prstGeom>
          <a:solidFill>
            <a:srgbClr val="820000"/>
          </a:solidFill>
          <a:ln w="25400">
            <a:solidFill>
              <a:srgbClr val="820000"/>
            </a:solidFill>
            <a:headEnd/>
            <a:tailEnd/>
          </a:ln>
          <a:effec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Wingdings" pitchFamily="2" charset="2"/>
              <a:buNone/>
            </a:pPr>
            <a:r>
              <a:rPr lang="el-GR" altLang="el-GR" sz="2400" b="1" dirty="0">
                <a:solidFill>
                  <a:schemeClr val="bg1"/>
                </a:solidFill>
                <a:latin typeface="Calibri" pitchFamily="34" charset="0"/>
              </a:rPr>
              <a:t>Τη συχνότητα ή το μήκος κύματος της ακτινοβολίας το αντιλαμβανόμαστε ως χρώμα.</a:t>
            </a:r>
          </a:p>
        </p:txBody>
      </p:sp>
      <p:sp>
        <p:nvSpPr>
          <p:cNvPr id="10" name="Rectangle 9"/>
          <p:cNvSpPr/>
          <p:nvPr/>
        </p:nvSpPr>
        <p:spPr>
          <a:xfrm>
            <a:off x="358775" y="927100"/>
            <a:ext cx="8426450"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1505682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0732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774137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Αθηνά Αλεξοπούλου 2014. Αθηνά Αλεξοπούλου. </a:t>
            </a:r>
            <a:r>
              <a:rPr lang="el-GR" sz="2000" dirty="0"/>
              <a:t>«Φυσικοχημικές Μέθοδοι Διάγνωσης - Τεκμηρίωσης. </a:t>
            </a:r>
            <a:r>
              <a:rPr lang="el-GR" sz="2000" dirty="0" smtClean="0"/>
              <a:t>Ενότητα 2</a:t>
            </a:r>
            <a:r>
              <a:rPr lang="el-GR" sz="2000" dirty="0"/>
              <a:t>: Ηλεκτρομαγνητική Ακτινοβολία </a:t>
            </a:r>
            <a:r>
              <a:rPr lang="el-GR" sz="2000" dirty="0" smtClean="0"/>
              <a:t>και Ύλη».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820853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cs typeface="+mn-cs"/>
              </a:rPr>
              <a:t>[1] http://creativecommons.org/licenses/by-nc-sa/4.0/ </a:t>
            </a:r>
            <a:endParaRPr lang="en-US" dirty="0" smtClean="0">
              <a:solidFill>
                <a:prstClr val="black"/>
              </a:solidFill>
              <a:latin typeface="Calibri"/>
              <a:cs typeface="+mn-cs"/>
            </a:endParaRPr>
          </a:p>
          <a:p>
            <a:pPr>
              <a:spcBef>
                <a:spcPts val="600"/>
              </a:spcBef>
            </a:pPr>
            <a:r>
              <a:rPr lang="el-GR" dirty="0" smtClean="0">
                <a:solidFill>
                  <a:prstClr val="black"/>
                </a:solidFill>
                <a:latin typeface="Calibri"/>
                <a:cs typeface="+mn-cs"/>
              </a:rPr>
              <a:t>Ως </a:t>
            </a:r>
            <a:r>
              <a:rPr lang="el-GR" b="1" dirty="0">
                <a:solidFill>
                  <a:prstClr val="black"/>
                </a:solidFill>
                <a:latin typeface="Calibri"/>
                <a:cs typeface="+mn-cs"/>
              </a:rPr>
              <a:t>Μη Εμπορική</a:t>
            </a:r>
            <a:r>
              <a:rPr lang="el-GR" dirty="0">
                <a:solidFill>
                  <a:prstClr val="black"/>
                </a:solidFill>
                <a:latin typeface="Calibri"/>
                <a:cs typeface="+mn-cs"/>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cs typeface="+mn-cs"/>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cs typeface="+mn-cs"/>
              </a:rPr>
              <a:t>που</a:t>
            </a:r>
            <a:r>
              <a:rPr lang="en-GB" dirty="0">
                <a:solidFill>
                  <a:prstClr val="black"/>
                </a:solidFill>
                <a:latin typeface="Calibri"/>
                <a:cs typeface="+mn-cs"/>
              </a:rPr>
              <a:t> </a:t>
            </a:r>
            <a:r>
              <a:rPr lang="el-GR" dirty="0">
                <a:solidFill>
                  <a:prstClr val="black"/>
                </a:solidFill>
                <a:latin typeface="Calibri"/>
                <a:cs typeface="+mn-cs"/>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cs typeface="+mn-cs"/>
              </a:rPr>
              <a:t>που</a:t>
            </a:r>
            <a:r>
              <a:rPr lang="en-GB" dirty="0">
                <a:solidFill>
                  <a:prstClr val="black"/>
                </a:solidFill>
                <a:latin typeface="Calibri"/>
                <a:cs typeface="+mn-cs"/>
              </a:rPr>
              <a:t> </a:t>
            </a:r>
            <a:r>
              <a:rPr lang="el-GR" dirty="0">
                <a:solidFill>
                  <a:prstClr val="black"/>
                </a:solidFill>
                <a:latin typeface="Calibri"/>
                <a:cs typeface="+mn-cs"/>
              </a:rPr>
              <a:t>δεν προσπορίζει στο διανομέα του έργου και</a:t>
            </a:r>
            <a:r>
              <a:rPr lang="en-GB" dirty="0">
                <a:solidFill>
                  <a:prstClr val="black"/>
                </a:solidFill>
                <a:latin typeface="Calibri"/>
                <a:cs typeface="+mn-cs"/>
              </a:rPr>
              <a:t> </a:t>
            </a:r>
            <a:r>
              <a:rPr lang="el-GR" dirty="0">
                <a:solidFill>
                  <a:prstClr val="black"/>
                </a:solidFill>
                <a:latin typeface="Calibri"/>
                <a:cs typeface="+mn-cs"/>
              </a:rPr>
              <a:t>αδειοδόχο</a:t>
            </a:r>
            <a:r>
              <a:rPr lang="en-GB" dirty="0">
                <a:solidFill>
                  <a:prstClr val="black"/>
                </a:solidFill>
                <a:latin typeface="Calibri"/>
                <a:cs typeface="+mn-cs"/>
              </a:rPr>
              <a:t> </a:t>
            </a:r>
            <a:r>
              <a:rPr lang="el-GR" dirty="0">
                <a:solidFill>
                  <a:prstClr val="black"/>
                </a:solidFill>
                <a:latin typeface="Calibri"/>
                <a:cs typeface="+mn-cs"/>
              </a:rPr>
              <a:t>έμμεσο οικονομικό όφελος (π.χ. διαφημίσεις) από την προβολή του έργου σε διαδικτυακό </a:t>
            </a:r>
            <a:r>
              <a:rPr lang="el-GR" dirty="0" smtClean="0">
                <a:solidFill>
                  <a:prstClr val="black"/>
                </a:solidFill>
                <a:latin typeface="Calibri"/>
                <a:cs typeface="+mn-cs"/>
              </a:rPr>
              <a:t>τόπο</a:t>
            </a:r>
            <a:endParaRPr lang="en-US" dirty="0" smtClean="0">
              <a:solidFill>
                <a:prstClr val="black"/>
              </a:solidFill>
              <a:latin typeface="Calibri"/>
              <a:cs typeface="+mn-cs"/>
            </a:endParaRPr>
          </a:p>
          <a:p>
            <a:pPr>
              <a:spcBef>
                <a:spcPts val="600"/>
              </a:spcBef>
            </a:pPr>
            <a:r>
              <a:rPr lang="el-GR" dirty="0" smtClean="0">
                <a:solidFill>
                  <a:prstClr val="black"/>
                </a:solidFill>
                <a:latin typeface="Calibri"/>
                <a:cs typeface="+mn-cs"/>
              </a:rPr>
              <a:t>Ο </a:t>
            </a:r>
            <a:r>
              <a:rPr lang="el-GR" dirty="0">
                <a:solidFill>
                  <a:prstClr val="black"/>
                </a:solidFill>
                <a:latin typeface="Calibri"/>
                <a:cs typeface="+mn-cs"/>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cs typeface="+mn-cs"/>
              </a:rPr>
              <a:t>.</a:t>
            </a:r>
            <a:endParaRPr lang="el-GR" dirty="0">
              <a:solidFill>
                <a:prstClr val="black"/>
              </a:solidFill>
              <a:latin typeface="Calibri"/>
              <a:cs typeface="+mn-cs"/>
            </a:endParaRPr>
          </a:p>
        </p:txBody>
      </p:sp>
    </p:spTree>
    <p:extLst>
      <p:ext uri="{BB962C8B-B14F-4D97-AF65-F5344CB8AC3E}">
        <p14:creationId xmlns:p14="http://schemas.microsoft.com/office/powerpoint/2010/main" val="684221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Δεν επιτρέπεται η επαναχρησιμοποίηση του έργου</a:t>
            </a:r>
            <a:r>
              <a:rPr lang="en-US" sz="1400" dirty="0" smtClean="0">
                <a:solidFill>
                  <a:prstClr val="black">
                    <a:lumMod val="75000"/>
                    <a:lumOff val="25000"/>
                  </a:prstClr>
                </a:solidFill>
                <a:latin typeface="Calibri"/>
                <a:cs typeface="+mn-cs"/>
              </a:rPr>
              <a:t>, </a:t>
            </a:r>
            <a:r>
              <a:rPr lang="el-GR" sz="1400" dirty="0" smtClean="0">
                <a:solidFill>
                  <a:prstClr val="black">
                    <a:lumMod val="75000"/>
                    <a:lumOff val="25000"/>
                  </a:prstClr>
                </a:solidFill>
                <a:latin typeface="Calibri"/>
                <a:cs typeface="+mn-cs"/>
              </a:rPr>
              <a:t>παρά μόνο εάν ζητηθεί εκ νέου άδεια από το δημιουργό.</a:t>
            </a:r>
            <a:endParaRPr lang="el-GR" sz="3200" dirty="0">
              <a:solidFill>
                <a:prstClr val="black"/>
              </a:solidFill>
              <a:latin typeface="Calibri"/>
              <a:cs typeface="+mn-cs"/>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cs typeface="+mn-cs"/>
              </a:rPr>
              <a:t>©</a:t>
            </a:r>
            <a:endParaRPr lang="el-GR" sz="2000" dirty="0">
              <a:solidFill>
                <a:prstClr val="black">
                  <a:lumMod val="75000"/>
                  <a:lumOff val="25000"/>
                </a:prstClr>
              </a:solidFill>
              <a:latin typeface="Calibri"/>
              <a:cs typeface="+mn-cs"/>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a:t>
            </a:r>
            <a:endParaRPr lang="el-GR" dirty="0">
              <a:solidFill>
                <a:prstClr val="black">
                  <a:lumMod val="75000"/>
                  <a:lumOff val="25000"/>
                </a:prstClr>
              </a:solidFill>
              <a:latin typeface="Calibri"/>
              <a:cs typeface="+mn-cs"/>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CC-BY-SA</a:t>
            </a:r>
            <a:endParaRPr lang="el-GR" dirty="0">
              <a:solidFill>
                <a:prstClr val="black">
                  <a:lumMod val="75000"/>
                  <a:lumOff val="25000"/>
                </a:prstClr>
              </a:solidFill>
              <a:latin typeface="Calibri"/>
              <a:cs typeface="+mn-cs"/>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a:t>
            </a:r>
            <a:r>
              <a:rPr lang="el-GR" dirty="0" smtClean="0">
                <a:solidFill>
                  <a:prstClr val="black">
                    <a:lumMod val="75000"/>
                    <a:lumOff val="25000"/>
                  </a:prstClr>
                </a:solidFill>
                <a:latin typeface="Calibri"/>
                <a:cs typeface="+mn-cs"/>
              </a:rPr>
              <a:t>-</a:t>
            </a:r>
            <a:r>
              <a:rPr lang="en-US" dirty="0" smtClean="0">
                <a:solidFill>
                  <a:prstClr val="black">
                    <a:lumMod val="75000"/>
                    <a:lumOff val="25000"/>
                  </a:prstClr>
                </a:solidFill>
                <a:latin typeface="Calibri"/>
                <a:cs typeface="+mn-cs"/>
              </a:rPr>
              <a:t>NC-SA</a:t>
            </a:r>
            <a:endParaRPr lang="el-GR" dirty="0">
              <a:solidFill>
                <a:prstClr val="black">
                  <a:lumMod val="75000"/>
                  <a:lumOff val="25000"/>
                </a:prstClr>
              </a:solidFill>
              <a:latin typeface="Calibri"/>
              <a:cs typeface="+mn-cs"/>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a:t>
            </a:r>
            <a:r>
              <a:rPr lang="el-GR" dirty="0" smtClean="0">
                <a:solidFill>
                  <a:prstClr val="black">
                    <a:lumMod val="75000"/>
                    <a:lumOff val="25000"/>
                  </a:prstClr>
                </a:solidFill>
                <a:latin typeface="Calibri"/>
                <a:cs typeface="+mn-cs"/>
              </a:rPr>
              <a:t>-</a:t>
            </a:r>
            <a:r>
              <a:rPr lang="en-US" dirty="0" smtClean="0">
                <a:solidFill>
                  <a:prstClr val="black">
                    <a:lumMod val="75000"/>
                    <a:lumOff val="25000"/>
                  </a:prstClr>
                </a:solidFill>
                <a:latin typeface="Calibri"/>
                <a:cs typeface="+mn-cs"/>
              </a:rPr>
              <a:t>NC</a:t>
            </a:r>
            <a:endParaRPr lang="el-GR" dirty="0">
              <a:solidFill>
                <a:prstClr val="black">
                  <a:lumMod val="75000"/>
                  <a:lumOff val="25000"/>
                </a:prstClr>
              </a:solidFill>
              <a:latin typeface="Calibri"/>
              <a:cs typeface="+mn-cs"/>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cs typeface="+mn-cs"/>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cs typeface="+mn-cs"/>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cs typeface="+mn-cs"/>
              </a:rPr>
              <a:t>.</a:t>
            </a:r>
            <a:r>
              <a:rPr lang="el-GR" sz="1400" dirty="0" smtClean="0">
                <a:solidFill>
                  <a:prstClr val="black">
                    <a:lumMod val="75000"/>
                    <a:lumOff val="25000"/>
                  </a:prstClr>
                </a:solidFill>
                <a:latin typeface="Calibri"/>
                <a:cs typeface="+mn-cs"/>
              </a:rPr>
              <a:t> </a:t>
            </a:r>
            <a:endParaRPr lang="el-GR" sz="1400" dirty="0">
              <a:solidFill>
                <a:prstClr val="black">
                  <a:lumMod val="75000"/>
                  <a:lumOff val="25000"/>
                </a:prstClr>
              </a:solidFill>
              <a:latin typeface="Calibri"/>
              <a:cs typeface="+mn-cs"/>
            </a:endParaRPr>
          </a:p>
          <a:p>
            <a:r>
              <a:rPr lang="el-GR" sz="1400" dirty="0" smtClean="0">
                <a:solidFill>
                  <a:prstClr val="black">
                    <a:lumMod val="75000"/>
                    <a:lumOff val="25000"/>
                  </a:prstClr>
                </a:solidFill>
                <a:latin typeface="Calibri"/>
                <a:cs typeface="+mn-cs"/>
              </a:rPr>
              <a:t>Δεν επιτρέπεται η εμπορική χρήση του έργου.</a:t>
            </a:r>
            <a:endParaRPr lang="el-GR" sz="3200" dirty="0">
              <a:solidFill>
                <a:prstClr val="black"/>
              </a:solidFill>
              <a:latin typeface="Calibri"/>
              <a:cs typeface="+mn-cs"/>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cs typeface="+mn-cs"/>
            </a:endParaRPr>
          </a:p>
          <a:p>
            <a:r>
              <a:rPr lang="el-GR" sz="1400" dirty="0">
                <a:solidFill>
                  <a:prstClr val="black">
                    <a:lumMod val="75000"/>
                    <a:lumOff val="25000"/>
                  </a:prstClr>
                </a:solidFill>
                <a:latin typeface="Calibri"/>
                <a:cs typeface="+mn-cs"/>
              </a:rPr>
              <a:t>και διάθεση του έργου ή του παράγωγου αυτού με την ίδια </a:t>
            </a:r>
            <a:r>
              <a:rPr lang="el-GR" sz="1400" dirty="0" smtClean="0">
                <a:solidFill>
                  <a:prstClr val="black">
                    <a:lumMod val="75000"/>
                    <a:lumOff val="25000"/>
                  </a:prstClr>
                </a:solidFill>
                <a:latin typeface="Calibri"/>
                <a:cs typeface="+mn-cs"/>
              </a:rPr>
              <a:t>άδεια</a:t>
            </a:r>
            <a:r>
              <a:rPr lang="en-US" sz="1400" dirty="0" smtClean="0">
                <a:solidFill>
                  <a:prstClr val="black">
                    <a:lumMod val="75000"/>
                    <a:lumOff val="25000"/>
                  </a:prstClr>
                </a:solidFill>
                <a:latin typeface="Calibri"/>
                <a:cs typeface="+mn-cs"/>
              </a:rPr>
              <a:t>.</a:t>
            </a:r>
            <a:endParaRPr lang="el-GR" sz="1400" dirty="0">
              <a:solidFill>
                <a:prstClr val="black">
                  <a:lumMod val="75000"/>
                  <a:lumOff val="25000"/>
                </a:prstClr>
              </a:solidFill>
              <a:latin typeface="Calibri"/>
              <a:cs typeface="+mn-cs"/>
            </a:endParaRPr>
          </a:p>
          <a:p>
            <a:r>
              <a:rPr lang="el-GR" sz="1400" dirty="0" smtClean="0">
                <a:solidFill>
                  <a:prstClr val="black">
                    <a:lumMod val="75000"/>
                    <a:lumOff val="25000"/>
                  </a:prstClr>
                </a:solidFill>
                <a:latin typeface="Calibri"/>
                <a:cs typeface="+mn-cs"/>
              </a:rPr>
              <a:t>Δεν επιτρέπεται η εμπορική χρήση του έργου.</a:t>
            </a:r>
            <a:endParaRPr lang="el-GR" sz="3200" dirty="0">
              <a:solidFill>
                <a:prstClr val="black"/>
              </a:solidFill>
              <a:latin typeface="Calibri"/>
              <a:cs typeface="+mn-cs"/>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CC-BY-ND</a:t>
            </a:r>
            <a:endParaRPr lang="el-GR" dirty="0">
              <a:solidFill>
                <a:prstClr val="black">
                  <a:lumMod val="75000"/>
                  <a:lumOff val="25000"/>
                </a:prstClr>
              </a:solidFill>
              <a:latin typeface="Calibri"/>
              <a:cs typeface="+mn-cs"/>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cs typeface="+mn-cs"/>
              </a:rPr>
              <a:t>Επιτρέπεται η επαναχρησιμοποίηση του έργου με αναφορά του </a:t>
            </a:r>
            <a:r>
              <a:rPr lang="el-GR" sz="1400" dirty="0" smtClean="0">
                <a:solidFill>
                  <a:prstClr val="black">
                    <a:lumMod val="75000"/>
                    <a:lumOff val="25000"/>
                  </a:prstClr>
                </a:solidFill>
                <a:latin typeface="Calibri"/>
                <a:cs typeface="+mn-cs"/>
              </a:rPr>
              <a:t>δημιουργού. </a:t>
            </a:r>
          </a:p>
          <a:p>
            <a:r>
              <a:rPr lang="el-GR" sz="1400" dirty="0" smtClean="0">
                <a:solidFill>
                  <a:prstClr val="black">
                    <a:lumMod val="75000"/>
                    <a:lumOff val="25000"/>
                  </a:prstClr>
                </a:solidFill>
                <a:latin typeface="Calibri"/>
                <a:cs typeface="+mn-cs"/>
              </a:rPr>
              <a:t>Δεν </a:t>
            </a:r>
            <a:r>
              <a:rPr lang="el-GR" sz="1400" dirty="0">
                <a:solidFill>
                  <a:prstClr val="black">
                    <a:lumMod val="75000"/>
                    <a:lumOff val="25000"/>
                  </a:prstClr>
                </a:solidFill>
                <a:latin typeface="Calibri"/>
                <a:cs typeface="+mn-cs"/>
              </a:rPr>
              <a:t>επιτρέπεται η </a:t>
            </a:r>
            <a:r>
              <a:rPr lang="el-GR" sz="1400" dirty="0" smtClean="0">
                <a:solidFill>
                  <a:prstClr val="black">
                    <a:lumMod val="75000"/>
                    <a:lumOff val="25000"/>
                  </a:prstClr>
                </a:solidFill>
                <a:latin typeface="Calibri"/>
                <a:cs typeface="+mn-cs"/>
              </a:rPr>
              <a:t>δημιουργία παραγώγων του έργου.</a:t>
            </a:r>
            <a:endParaRPr lang="el-GR" sz="1400" dirty="0">
              <a:solidFill>
                <a:prstClr val="black">
                  <a:lumMod val="75000"/>
                  <a:lumOff val="25000"/>
                </a:prstClr>
              </a:solidFill>
              <a:latin typeface="Calibri"/>
              <a:cs typeface="+mn-cs"/>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a:t>
            </a:r>
            <a:r>
              <a:rPr lang="el-GR" dirty="0" smtClean="0">
                <a:solidFill>
                  <a:prstClr val="black">
                    <a:lumMod val="75000"/>
                    <a:lumOff val="25000"/>
                  </a:prstClr>
                </a:solidFill>
                <a:latin typeface="Calibri"/>
                <a:cs typeface="+mn-cs"/>
              </a:rPr>
              <a:t>-</a:t>
            </a:r>
            <a:r>
              <a:rPr lang="en-US" dirty="0" smtClean="0">
                <a:solidFill>
                  <a:prstClr val="black">
                    <a:lumMod val="75000"/>
                    <a:lumOff val="25000"/>
                  </a:prstClr>
                </a:solidFill>
                <a:latin typeface="Calibri"/>
                <a:cs typeface="+mn-cs"/>
              </a:rPr>
              <a:t>NC-ND</a:t>
            </a:r>
            <a:endParaRPr lang="el-GR" dirty="0">
              <a:solidFill>
                <a:prstClr val="black">
                  <a:lumMod val="75000"/>
                  <a:lumOff val="25000"/>
                </a:prstClr>
              </a:solidFill>
              <a:latin typeface="Calibri"/>
              <a:cs typeface="+mn-cs"/>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cs typeface="+mn-cs"/>
              </a:rPr>
              <a:t>.</a:t>
            </a:r>
          </a:p>
          <a:p>
            <a:r>
              <a:rPr lang="el-GR" sz="1400" dirty="0" smtClean="0">
                <a:solidFill>
                  <a:prstClr val="black">
                    <a:lumMod val="75000"/>
                    <a:lumOff val="25000"/>
                  </a:prstClr>
                </a:solidFill>
                <a:latin typeface="Calibri"/>
                <a:cs typeface="+mn-cs"/>
              </a:rPr>
              <a:t>Δεν επιτρέπεται η εμπορική χρήση του έργου</a:t>
            </a:r>
            <a:r>
              <a:rPr lang="en-US" sz="1400" dirty="0" smtClean="0">
                <a:solidFill>
                  <a:prstClr val="black">
                    <a:lumMod val="75000"/>
                    <a:lumOff val="25000"/>
                  </a:prstClr>
                </a:solidFill>
                <a:latin typeface="Calibri"/>
                <a:cs typeface="+mn-cs"/>
              </a:rPr>
              <a:t> </a:t>
            </a:r>
            <a:r>
              <a:rPr lang="el-GR" sz="1400" dirty="0" smtClean="0">
                <a:solidFill>
                  <a:prstClr val="black">
                    <a:lumMod val="75000"/>
                    <a:lumOff val="25000"/>
                  </a:prstClr>
                </a:solidFill>
                <a:latin typeface="Calibri"/>
                <a:cs typeface="+mn-cs"/>
              </a:rPr>
              <a:t>και η δημιουργία παραγώγων του.</a:t>
            </a:r>
            <a:endParaRPr lang="el-GR" sz="3200" dirty="0">
              <a:solidFill>
                <a:prstClr val="black"/>
              </a:solidFill>
              <a:latin typeface="Calibri"/>
              <a:cs typeface="+mn-cs"/>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cs typeface="+mn-cs"/>
              </a:rPr>
              <a:t>διαθέσιμο με </a:t>
            </a:r>
            <a:r>
              <a:rPr lang="el-GR" sz="1400" dirty="0" smtClean="0">
                <a:solidFill>
                  <a:prstClr val="black">
                    <a:lumMod val="75000"/>
                    <a:lumOff val="25000"/>
                  </a:prstClr>
                </a:solidFill>
                <a:latin typeface="Calibri"/>
                <a:cs typeface="+mn-cs"/>
              </a:rPr>
              <a:t>άδεια </a:t>
            </a:r>
          </a:p>
          <a:p>
            <a:pPr algn="r"/>
            <a:r>
              <a:rPr lang="en-US" dirty="0" smtClean="0">
                <a:solidFill>
                  <a:prstClr val="black">
                    <a:lumMod val="75000"/>
                    <a:lumOff val="25000"/>
                  </a:prstClr>
                </a:solidFill>
                <a:latin typeface="Calibri"/>
                <a:cs typeface="+mn-cs"/>
              </a:rPr>
              <a:t>CC0 </a:t>
            </a:r>
            <a:r>
              <a:rPr lang="en-US" dirty="0">
                <a:solidFill>
                  <a:prstClr val="black">
                    <a:lumMod val="75000"/>
                    <a:lumOff val="25000"/>
                  </a:prstClr>
                </a:solidFill>
                <a:latin typeface="Calibri"/>
                <a:cs typeface="+mn-cs"/>
              </a:rPr>
              <a:t>Public Domain</a:t>
            </a:r>
            <a:endParaRPr lang="el-GR" dirty="0">
              <a:solidFill>
                <a:prstClr val="black">
                  <a:lumMod val="75000"/>
                  <a:lumOff val="25000"/>
                </a:prstClr>
              </a:solidFill>
              <a:latin typeface="Calibri"/>
              <a:cs typeface="+mn-cs"/>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cs typeface="+mn-cs"/>
              </a:rPr>
              <a:t>διαθέσιμο </a:t>
            </a:r>
            <a:r>
              <a:rPr lang="el-GR" sz="1400" dirty="0" smtClean="0">
                <a:solidFill>
                  <a:prstClr val="black">
                    <a:lumMod val="75000"/>
                    <a:lumOff val="25000"/>
                  </a:prstClr>
                </a:solidFill>
                <a:latin typeface="Calibri"/>
                <a:cs typeface="+mn-cs"/>
              </a:rPr>
              <a:t>ως κοινό κτήμα</a:t>
            </a:r>
            <a:endParaRPr lang="el-GR" dirty="0">
              <a:solidFill>
                <a:prstClr val="black">
                  <a:lumMod val="75000"/>
                  <a:lumOff val="25000"/>
                </a:prstClr>
              </a:solidFill>
              <a:latin typeface="Calibri"/>
              <a:cs typeface="+mn-cs"/>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cs typeface="+mn-cs"/>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cs typeface="+mn-cs"/>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χωρίς σήμανση</a:t>
            </a:r>
            <a:endParaRPr lang="el-GR" dirty="0">
              <a:solidFill>
                <a:prstClr val="black">
                  <a:lumMod val="75000"/>
                  <a:lumOff val="25000"/>
                </a:prstClr>
              </a:solidFill>
              <a:latin typeface="Calibri"/>
              <a:cs typeface="+mn-cs"/>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cs typeface="+mn-cs"/>
              </a:rPr>
              <a:t>Συνήθως δεν επιτρέπεται η επαναχρησιμοποίηση του έργου.</a:t>
            </a:r>
            <a:endParaRPr lang="en-US" sz="1400" dirty="0" smtClean="0">
              <a:solidFill>
                <a:prstClr val="black">
                  <a:lumMod val="75000"/>
                  <a:lumOff val="25000"/>
                </a:prstClr>
              </a:solidFill>
              <a:latin typeface="Calibri"/>
              <a:cs typeface="+mn-cs"/>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702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770863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a:t>
            </a:r>
            <a:r>
              <a:rPr lang="el-GR" sz="2000" dirty="0" smtClean="0"/>
              <a:t>χρήση περιεχομένου από τα ακόλουθα έργα:</a:t>
            </a:r>
            <a:endParaRPr lang="el-GR" sz="2000" dirty="0"/>
          </a:p>
          <a:p>
            <a:pPr marL="457200" indent="-457200">
              <a:buFont typeface="+mj-lt"/>
              <a:buAutoNum type="arabicPeriod"/>
            </a:pPr>
            <a:r>
              <a:rPr lang="el-GR" sz="2000" dirty="0"/>
              <a:t>Αλεξοπούλου-Αγοράνου, Χρυσουλάκης, </a:t>
            </a:r>
            <a:r>
              <a:rPr lang="en-US" sz="2000" dirty="0"/>
              <a:t>“</a:t>
            </a:r>
            <a:r>
              <a:rPr lang="el-GR" sz="2000" dirty="0"/>
              <a:t>Θετικές Επιστήμες και Έργα Τέχνης</a:t>
            </a:r>
            <a:r>
              <a:rPr lang="en-US" sz="2000" dirty="0"/>
              <a:t>”</a:t>
            </a:r>
            <a:r>
              <a:rPr lang="el-GR" sz="2000" dirty="0"/>
              <a:t>, Εκδόσεις Γκόνη, Αθήνα </a:t>
            </a:r>
            <a:r>
              <a:rPr lang="el-GR" sz="2000" dirty="0" smtClean="0"/>
              <a:t>1993,</a:t>
            </a:r>
            <a:r>
              <a:rPr lang="el-GR" sz="2000" dirty="0"/>
              <a:t> Σχήμα </a:t>
            </a:r>
            <a:r>
              <a:rPr lang="en-US" sz="2000" dirty="0" smtClean="0"/>
              <a:t>IV</a:t>
            </a:r>
            <a:r>
              <a:rPr lang="el-GR" sz="2000" dirty="0" smtClean="0"/>
              <a:t>.</a:t>
            </a:r>
            <a:endParaRPr lang="en-US" sz="2000" dirty="0" smtClean="0"/>
          </a:p>
          <a:p>
            <a:pPr marL="457200" indent="-457200">
              <a:buFont typeface="+mj-lt"/>
              <a:buAutoNum type="arabicPeriod"/>
            </a:pPr>
            <a:r>
              <a:rPr lang="el-GR" sz="2000" dirty="0"/>
              <a:t>Μήτσου Γ</a:t>
            </a:r>
            <a:r>
              <a:rPr lang="en-US" sz="2000" dirty="0"/>
              <a:t>., </a:t>
            </a:r>
            <a:r>
              <a:rPr lang="el-GR" sz="2000" dirty="0"/>
              <a:t>Φωτοµετρικά µεγέθη – πολική κατανοµή</a:t>
            </a:r>
            <a:r>
              <a:rPr lang="en-US" sz="2000" dirty="0"/>
              <a:t> </a:t>
            </a:r>
            <a:r>
              <a:rPr lang="el-GR" sz="2000" dirty="0"/>
              <a:t>φωτοβολίας</a:t>
            </a:r>
            <a:r>
              <a:rPr lang="en-US" sz="2000" dirty="0"/>
              <a:t>, </a:t>
            </a:r>
            <a:r>
              <a:rPr lang="el-GR" sz="2000" dirty="0"/>
              <a:t>Εκπαιδευτικό βοήθημα, ΤΕΙ </a:t>
            </a:r>
            <a:r>
              <a:rPr lang="el-GR" sz="2000" dirty="0" smtClean="0"/>
              <a:t>Αθήνας</a:t>
            </a:r>
            <a:endParaRPr lang="en-US" sz="2000" dirty="0" smtClean="0"/>
          </a:p>
          <a:p>
            <a:pPr marL="457200" indent="-457200">
              <a:buFont typeface="+mj-lt"/>
              <a:buAutoNum type="arabicPeriod"/>
            </a:pPr>
            <a:r>
              <a:rPr lang="en-US" sz="2000" dirty="0">
                <a:solidFill>
                  <a:prstClr val="black"/>
                </a:solidFill>
              </a:rPr>
              <a:t>F. Delamare, Vision et Mésure de la Couleur”, IIIème Ecole De Physique Appliquée à l’ Archeologie serie PACT, Ravello (1987)</a:t>
            </a:r>
            <a:r>
              <a:rPr lang="el-GR" sz="2000" dirty="0"/>
              <a:t> </a:t>
            </a:r>
          </a:p>
          <a:p>
            <a:pPr marL="457200" indent="-457200">
              <a:buFont typeface="+mj-lt"/>
              <a:buAutoNum type="arabicPeriod"/>
            </a:pPr>
            <a:r>
              <a:rPr lang="en-US" sz="2000" dirty="0" smtClean="0"/>
              <a:t>Xiao </a:t>
            </a:r>
            <a:r>
              <a:rPr lang="en-US" sz="2000" dirty="0"/>
              <a:t>D. He, Kenneth E. Torrance, François X. Sillion, and Donald P. Greenberg. 1991. </a:t>
            </a:r>
            <a:r>
              <a:rPr lang="en-US" sz="2000" dirty="0">
                <a:hlinkClick r:id="rId3"/>
              </a:rPr>
              <a:t>A comprehensive physical model for light reflection</a:t>
            </a:r>
            <a:r>
              <a:rPr lang="en-US" sz="2000" dirty="0"/>
              <a:t>. </a:t>
            </a:r>
            <a:r>
              <a:rPr lang="en-US" sz="2000" i="1" dirty="0"/>
              <a:t>SIGGRAPH Comput. Graph.</a:t>
            </a:r>
            <a:r>
              <a:rPr lang="en-US" sz="2000" dirty="0"/>
              <a:t> 25, 4 (July 1991), 175-186. </a:t>
            </a:r>
            <a:r>
              <a:rPr lang="en-US" sz="2000" dirty="0" smtClean="0"/>
              <a:t>DOI=10.1145/127719.122738, </a:t>
            </a:r>
            <a:r>
              <a:rPr lang="el-GR" sz="2000" dirty="0" smtClean="0"/>
              <a:t>Σχήμα 1.</a:t>
            </a:r>
          </a:p>
          <a:p>
            <a:pPr marL="457200" indent="-457200">
              <a:buFont typeface="+mj-lt"/>
              <a:buAutoNum type="arabicPeriod"/>
            </a:pPr>
            <a:endParaRPr lang="el-GR" sz="2000" dirty="0"/>
          </a:p>
          <a:p>
            <a:pPr marL="0" indent="0">
              <a:buNone/>
            </a:pPr>
            <a:endParaRPr lang="el-GR" sz="2000" dirty="0"/>
          </a:p>
        </p:txBody>
      </p:sp>
    </p:spTree>
    <p:extLst>
      <p:ext uri="{BB962C8B-B14F-4D97-AF65-F5344CB8AC3E}">
        <p14:creationId xmlns:p14="http://schemas.microsoft.com/office/powerpoint/2010/main" val="3046530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479831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dirty="0" smtClean="0"/>
              <a:t>Το ηλεκτρομαγνητικό φάσμα</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t="14163"/>
          <a:stretch>
            <a:fillRect/>
          </a:stretch>
        </p:blipFill>
        <p:spPr bwMode="auto">
          <a:xfrm>
            <a:off x="668338" y="1109663"/>
            <a:ext cx="78073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3D0A49-52A3-43A7-AEA3-3ABC42CA36CE}" type="slidenum">
              <a:rPr lang="el-GR" altLang="el-GR" smtClean="0"/>
              <a:pPr eaLnBrk="1" hangingPunct="1"/>
              <a:t>4</a:t>
            </a:fld>
            <a:endParaRPr lang="el-GR" altLang="el-GR" dirty="0" smtClean="0"/>
          </a:p>
        </p:txBody>
      </p:sp>
      <p:sp>
        <p:nvSpPr>
          <p:cNvPr id="5" name="Rectangle 4"/>
          <p:cNvSpPr/>
          <p:nvPr/>
        </p:nvSpPr>
        <p:spPr>
          <a:xfrm>
            <a:off x="2862263" y="5919788"/>
            <a:ext cx="3419475" cy="461962"/>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EM Spectrum3-new</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 penubag </a:t>
            </a:r>
            <a:r>
              <a:rPr lang="el-GR" sz="1200" dirty="0">
                <a:solidFill>
                  <a:schemeClr val="tx1">
                    <a:lumMod val="65000"/>
                    <a:lumOff val="35000"/>
                  </a:schemeClr>
                </a:solidFill>
                <a:latin typeface="+mn-lt"/>
                <a:cs typeface="+mn-cs"/>
                <a:hlinkClick r:id="rId5"/>
              </a:rPr>
              <a:t> </a:t>
            </a:r>
            <a:endParaRPr lang="en-US" sz="1200" dirty="0">
              <a:solidFill>
                <a:schemeClr val="tx1">
                  <a:lumMod val="65000"/>
                  <a:lumOff val="35000"/>
                </a:schemeClr>
              </a:solidFill>
              <a:latin typeface="+mn-lt"/>
              <a:cs typeface="+mn-cs"/>
            </a:endParaRPr>
          </a:p>
          <a:p>
            <a:pPr algn="ctr">
              <a:defRPr/>
            </a:pPr>
            <a:r>
              <a:rPr lang="el-GR" sz="1200" dirty="0" smtClean="0">
                <a:solidFill>
                  <a:schemeClr val="tx1">
                    <a:lumMod val="65000"/>
                    <a:lumOff val="35000"/>
                  </a:schemeClr>
                </a:solidFill>
                <a:latin typeface="+mn-lt"/>
                <a:cs typeface="+mn-cs"/>
              </a:rPr>
              <a:t>διαθέσιμο ως κοινό  κτήμα</a:t>
            </a:r>
            <a:endParaRPr lang="en-US" sz="1200" dirty="0">
              <a:solidFill>
                <a:schemeClr val="tx1">
                  <a:lumMod val="65000"/>
                  <a:lumOff val="35000"/>
                </a:schemeClr>
              </a:solidFill>
              <a:latin typeface="+mn-lt"/>
              <a:cs typeface="+mn-cs"/>
            </a:endParaRPr>
          </a:p>
        </p:txBody>
      </p:sp>
      <p:sp>
        <p:nvSpPr>
          <p:cNvPr id="7" name="Rectangle 6"/>
          <p:cNvSpPr/>
          <p:nvPr/>
        </p:nvSpPr>
        <p:spPr>
          <a:xfrm>
            <a:off x="358775" y="927100"/>
            <a:ext cx="8426450" cy="7143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19707438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400" t="30751"/>
          <a:stretch/>
        </p:blipFill>
        <p:spPr>
          <a:xfrm>
            <a:off x="130628" y="1207948"/>
            <a:ext cx="5701921" cy="2428875"/>
          </a:xfrm>
        </p:spPr>
      </p:pic>
      <p:cxnSp>
        <p:nvCxnSpPr>
          <p:cNvPr id="5" name="Straight Arrow Connector 4"/>
          <p:cNvCxnSpPr/>
          <p:nvPr/>
        </p:nvCxnSpPr>
        <p:spPr>
          <a:xfrm flipV="1">
            <a:off x="2573987" y="2086010"/>
            <a:ext cx="0" cy="540000"/>
          </a:xfrm>
          <a:prstGeom prst="straightConnector1">
            <a:avLst/>
          </a:prstGeom>
          <a:ln w="3492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266" name="Rectangle 2"/>
          <p:cNvSpPr>
            <a:spLocks noGrp="1" noChangeArrowheads="1"/>
          </p:cNvSpPr>
          <p:nvPr>
            <p:ph type="title"/>
          </p:nvPr>
        </p:nvSpPr>
        <p:spPr/>
        <p:txBody>
          <a:bodyPr/>
          <a:lstStyle/>
          <a:p>
            <a:pPr eaLnBrk="1" hangingPunct="1"/>
            <a:r>
              <a:rPr lang="el-GR" altLang="el-GR" dirty="0" smtClean="0"/>
              <a:t>Ένταση - Φωτεινότητα</a:t>
            </a:r>
          </a:p>
        </p:txBody>
      </p:sp>
      <p:sp>
        <p:nvSpPr>
          <p:cNvPr id="402437" name="Rectangle 5"/>
          <p:cNvSpPr>
            <a:spLocks noChangeArrowheads="1"/>
          </p:cNvSpPr>
          <p:nvPr/>
        </p:nvSpPr>
        <p:spPr bwMode="auto">
          <a:xfrm>
            <a:off x="102157" y="3934254"/>
            <a:ext cx="8936509" cy="461665"/>
          </a:xfrm>
          <a:prstGeom prst="rect">
            <a:avLst/>
          </a:prstGeom>
          <a:noFill/>
          <a:ln>
            <a:noFill/>
          </a:ln>
          <a:effectLst/>
          <a:extLst/>
        </p:spPr>
        <p:txBody>
          <a:bodyPr wrap="square">
            <a:spAutoFit/>
          </a:bodyPr>
          <a:lstStyle/>
          <a:p>
            <a:pPr>
              <a:defRPr/>
            </a:pPr>
            <a:r>
              <a:rPr lang="el-GR" sz="2400" dirty="0" smtClean="0">
                <a:latin typeface="+mn-lt"/>
                <a:cs typeface="+mn-cs"/>
              </a:rPr>
              <a:t>Την </a:t>
            </a:r>
            <a:r>
              <a:rPr lang="el-GR" sz="2400" dirty="0">
                <a:latin typeface="+mn-lt"/>
                <a:cs typeface="+mn-cs"/>
              </a:rPr>
              <a:t>ένταση της ακτινοβολίας την αντιλαμβανόμαστε ως </a:t>
            </a:r>
            <a:r>
              <a:rPr lang="el-GR" sz="2400" b="1" dirty="0" smtClean="0">
                <a:latin typeface="+mn-lt"/>
                <a:cs typeface="+mn-cs"/>
              </a:rPr>
              <a:t>φωτεινότητα</a:t>
            </a:r>
            <a:endParaRPr lang="en-US" sz="2400" b="1" dirty="0" smtClean="0">
              <a:latin typeface="+mn-lt"/>
              <a:cs typeface="+mn-cs"/>
            </a:endParaRPr>
          </a:p>
        </p:txBody>
      </p:sp>
      <p:sp>
        <p:nvSpPr>
          <p:cNvPr id="1127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B458FC-B05B-4476-917E-6D8036DF45ED}" type="slidenum">
              <a:rPr lang="el-GR" altLang="el-GR" smtClean="0"/>
              <a:pPr eaLnBrk="1" hangingPunct="1"/>
              <a:t>5</a:t>
            </a:fld>
            <a:endParaRPr lang="el-GR" altLang="el-GR" dirty="0" smtClean="0"/>
          </a:p>
        </p:txBody>
      </p:sp>
      <p:sp>
        <p:nvSpPr>
          <p:cNvPr id="13" name="Rectangle 12"/>
          <p:cNvSpPr/>
          <p:nvPr/>
        </p:nvSpPr>
        <p:spPr>
          <a:xfrm>
            <a:off x="357188" y="928688"/>
            <a:ext cx="8426450"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2" name="Rectangle 11"/>
          <p:cNvSpPr/>
          <p:nvPr/>
        </p:nvSpPr>
        <p:spPr>
          <a:xfrm>
            <a:off x="3617987" y="1136510"/>
            <a:ext cx="1449436" cy="707886"/>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l-GR" sz="4000" dirty="0">
                <a:latin typeface="Cambria Math" panose="02040503050406030204" pitchFamily="18" charset="0"/>
                <a:ea typeface="Cambria Math" panose="02040503050406030204" pitchFamily="18" charset="0"/>
                <a:cs typeface="Arial" pitchFamily="34" charset="0"/>
              </a:rPr>
              <a:t>Ι ~ </a:t>
            </a:r>
            <a:r>
              <a:rPr lang="el-GR" sz="4000" dirty="0">
                <a:latin typeface="Cambria Math" panose="02040503050406030204" pitchFamily="18" charset="0"/>
                <a:ea typeface="Cambria Math" panose="02040503050406030204" pitchFamily="18" charset="0"/>
              </a:rPr>
              <a:t>Α</a:t>
            </a:r>
            <a:r>
              <a:rPr lang="el-GR" sz="4000" baseline="30000" dirty="0">
                <a:latin typeface="Cambria Math" panose="02040503050406030204" pitchFamily="18" charset="0"/>
                <a:ea typeface="Cambria Math" panose="02040503050406030204" pitchFamily="18" charset="0"/>
              </a:rPr>
              <a:t>2</a:t>
            </a:r>
            <a:endParaRPr lang="el-GR" sz="4000" dirty="0">
              <a:latin typeface="Cambria Math" panose="02040503050406030204" pitchFamily="18" charset="0"/>
              <a:ea typeface="Cambria Math" panose="02040503050406030204" pitchFamily="18" charset="0"/>
              <a:cs typeface="Arial" pitchFamily="34" charset="0"/>
            </a:endParaRPr>
          </a:p>
        </p:txBody>
      </p:sp>
      <p:sp>
        <p:nvSpPr>
          <p:cNvPr id="3" name="TextBox 2"/>
          <p:cNvSpPr txBox="1"/>
          <p:nvPr/>
        </p:nvSpPr>
        <p:spPr>
          <a:xfrm>
            <a:off x="2573987" y="2164401"/>
            <a:ext cx="362600" cy="461665"/>
          </a:xfrm>
          <a:prstGeom prst="rect">
            <a:avLst/>
          </a:prstGeom>
          <a:noFill/>
        </p:spPr>
        <p:txBody>
          <a:bodyPr wrap="none" rtlCol="0">
            <a:spAutoFit/>
          </a:bodyPr>
          <a:lstStyle/>
          <a:p>
            <a:r>
              <a:rPr lang="en-US" sz="2400" dirty="0" smtClean="0">
                <a:latin typeface="+mn-lt"/>
              </a:rPr>
              <a:t>A</a:t>
            </a:r>
            <a:endParaRPr lang="el-GR" sz="2400" dirty="0">
              <a:latin typeface="+mn-lt"/>
            </a:endParaRPr>
          </a:p>
        </p:txBody>
      </p:sp>
      <p:sp>
        <p:nvSpPr>
          <p:cNvPr id="9" name="Rectangle 8"/>
          <p:cNvSpPr/>
          <p:nvPr/>
        </p:nvSpPr>
        <p:spPr>
          <a:xfrm>
            <a:off x="827584" y="4725144"/>
            <a:ext cx="8101700" cy="1569660"/>
          </a:xfrm>
          <a:prstGeom prst="rect">
            <a:avLst/>
          </a:prstGeom>
          <a:ln w="19050" cmpd="dbl">
            <a:solidFill>
              <a:srgbClr val="820000"/>
            </a:solidFill>
          </a:ln>
        </p:spPr>
        <p:txBody>
          <a:bodyPr wrap="square">
            <a:spAutoFit/>
          </a:bodyPr>
          <a:lstStyle/>
          <a:p>
            <a:pPr>
              <a:defRPr/>
            </a:pPr>
            <a:r>
              <a:rPr lang="el-GR" sz="2400" dirty="0" smtClean="0">
                <a:latin typeface="+mn-lt"/>
              </a:rPr>
              <a:t>Δεν </a:t>
            </a:r>
            <a:r>
              <a:rPr lang="el-GR" sz="2400" dirty="0">
                <a:latin typeface="+mn-lt"/>
              </a:rPr>
              <a:t>θα πρέπει να συγχέεται η φωτεινότητα με τη λαμπρότητα φωτεινής πηγής που είναι τελείως διαφορετικό φωτομετρικό </a:t>
            </a:r>
            <a:r>
              <a:rPr lang="el-GR" sz="2400" dirty="0" smtClean="0">
                <a:latin typeface="+mn-lt"/>
              </a:rPr>
              <a:t>μέγεθος</a:t>
            </a:r>
            <a:r>
              <a:rPr lang="en-US" sz="2400" dirty="0" smtClean="0">
                <a:latin typeface="+mn-lt"/>
              </a:rPr>
              <a:t>. H</a:t>
            </a:r>
            <a:r>
              <a:rPr lang="el-GR" sz="2400" dirty="0" smtClean="0">
                <a:latin typeface="+mn-lt"/>
              </a:rPr>
              <a:t> </a:t>
            </a:r>
            <a:r>
              <a:rPr lang="el-GR" sz="2400" dirty="0">
                <a:latin typeface="+mn-lt"/>
              </a:rPr>
              <a:t>πρώτη αφορά το φωτισμό επιφάνειας, ενώ η δεύτερη </a:t>
            </a:r>
            <a:r>
              <a:rPr lang="en-US" sz="2400" dirty="0" smtClean="0">
                <a:latin typeface="+mn-lt"/>
              </a:rPr>
              <a:t> </a:t>
            </a:r>
            <a:r>
              <a:rPr lang="el-GR" sz="2400" dirty="0" smtClean="0">
                <a:latin typeface="+mn-lt"/>
              </a:rPr>
              <a:t>την ένταση </a:t>
            </a:r>
            <a:r>
              <a:rPr lang="el-GR" sz="2400" dirty="0">
                <a:latin typeface="+mn-lt"/>
              </a:rPr>
              <a:t>φωτεινής πηγής</a:t>
            </a:r>
            <a:endParaRPr lang="el-GR" sz="2400" b="1" dirty="0">
              <a:latin typeface="+mn-lt"/>
            </a:endParaRPr>
          </a:p>
        </p:txBody>
      </p:sp>
      <p:sp>
        <p:nvSpPr>
          <p:cNvPr id="10" name="Rectangle 9"/>
          <p:cNvSpPr/>
          <p:nvPr/>
        </p:nvSpPr>
        <p:spPr>
          <a:xfrm>
            <a:off x="5868144" y="1287238"/>
            <a:ext cx="3061141" cy="2677656"/>
          </a:xfrm>
          <a:prstGeom prst="rect">
            <a:avLst/>
          </a:prstGeom>
        </p:spPr>
        <p:txBody>
          <a:bodyPr wrap="square">
            <a:spAutoFit/>
          </a:bodyPr>
          <a:lstStyle/>
          <a:p>
            <a:pPr>
              <a:defRPr/>
            </a:pPr>
            <a:r>
              <a:rPr lang="el-GR" sz="2400" dirty="0">
                <a:latin typeface="+mn-lt"/>
              </a:rPr>
              <a:t>Η ένταση του φωτός (Intensity, I) είναι ανάλογη του πλάτους</a:t>
            </a:r>
            <a:r>
              <a:rPr lang="en-US" sz="2400" dirty="0">
                <a:latin typeface="+mn-lt"/>
              </a:rPr>
              <a:t> </a:t>
            </a:r>
            <a:r>
              <a:rPr lang="el-GR" sz="2400" dirty="0">
                <a:latin typeface="+mn-lt"/>
              </a:rPr>
              <a:t>(amplitude, A) της ταλάντωσης του ηλεκτρομαγνητικού κύματος</a:t>
            </a:r>
          </a:p>
        </p:txBody>
      </p:sp>
      <p:pic>
        <p:nvPicPr>
          <p:cNvPr id="1026" name="Picture 2" descr="C:\Users\alex\Desktop\exclamation.jpg"/>
          <p:cNvPicPr>
            <a:picLocks noChangeAspect="1" noChangeArrowheads="1"/>
          </p:cNvPicPr>
          <p:nvPr/>
        </p:nvPicPr>
        <p:blipFill>
          <a:blip r:embed="rId4">
            <a:extLst>
              <a:ext uri="{BEBA8EAE-BF5A-486C-A8C5-ECC9F3942E4B}">
                <a14:imgProps xmlns:a14="http://schemas.microsoft.com/office/drawing/2010/main">
                  <a14:imgLayer r:embed="rId5">
                    <a14:imgEffect>
                      <a14:artisticLineDrawing/>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231124" y="4833439"/>
            <a:ext cx="480401" cy="144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47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115889"/>
            <a:ext cx="8229600" cy="864840"/>
          </a:xfrm>
        </p:spPr>
        <p:txBody>
          <a:bodyPr/>
          <a:lstStyle/>
          <a:p>
            <a:r>
              <a:rPr lang="el-GR" dirty="0"/>
              <a:t>Περιοχές του ΗΜ φάσματος </a:t>
            </a:r>
            <a:r>
              <a:rPr lang="el-GR" sz="3200" dirty="0"/>
              <a:t/>
            </a:r>
            <a:br>
              <a:rPr lang="el-GR" sz="3200" dirty="0"/>
            </a:br>
            <a:r>
              <a:rPr lang="el-GR" sz="3200" dirty="0"/>
              <a:t>(ως προς </a:t>
            </a:r>
            <a:r>
              <a:rPr lang="el-GR" sz="3200" dirty="0" smtClean="0"/>
              <a:t>τη συχνότητα)</a:t>
            </a:r>
            <a:endParaRPr lang="el-GR" sz="3200" dirty="0"/>
          </a:p>
        </p:txBody>
      </p:sp>
      <p:sp>
        <p:nvSpPr>
          <p:cNvPr id="12290" name="Θέση αριθμού διαφάνειας 3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36283A3-A09C-436B-8B6E-F2952C4CAAD0}" type="slidenum">
              <a:rPr lang="el-GR" altLang="el-GR" smtClean="0"/>
              <a:pPr eaLnBrk="1" hangingPunct="1"/>
              <a:t>6</a:t>
            </a:fld>
            <a:endParaRPr lang="el-GR" altLang="el-GR" dirty="0" smtClean="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82" y="1268760"/>
            <a:ext cx="8426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Πίνακας 32"/>
          <p:cNvGraphicFramePr>
            <a:graphicFrameLocks noGrp="1"/>
          </p:cNvGraphicFramePr>
          <p:nvPr>
            <p:extLst>
              <p:ext uri="{D42A27DB-BD31-4B8C-83A1-F6EECF244321}">
                <p14:modId xmlns:p14="http://schemas.microsoft.com/office/powerpoint/2010/main" val="480533254"/>
              </p:ext>
            </p:extLst>
          </p:nvPr>
        </p:nvGraphicFramePr>
        <p:xfrm>
          <a:off x="428625" y="1916832"/>
          <a:ext cx="8412306" cy="4240917"/>
        </p:xfrm>
        <a:graphic>
          <a:graphicData uri="http://schemas.openxmlformats.org/drawingml/2006/table">
            <a:tbl>
              <a:tblPr firstRow="1" bandRow="1">
                <a:tableStyleId>{0E3FDE45-AF77-4B5C-9715-49D594BDF05E}</a:tableStyleId>
              </a:tblPr>
              <a:tblGrid>
                <a:gridCol w="2804102"/>
                <a:gridCol w="2804102"/>
                <a:gridCol w="2804102"/>
              </a:tblGrid>
              <a:tr h="305704">
                <a:tc gridSpan="3">
                  <a:txBody>
                    <a:bodyPr/>
                    <a:lstStyle/>
                    <a:p>
                      <a:pPr algn="ctr"/>
                      <a:r>
                        <a:rPr lang="el-GR" sz="2400" dirty="0" smtClean="0">
                          <a:solidFill>
                            <a:schemeClr val="bg1"/>
                          </a:solidFill>
                        </a:rPr>
                        <a:t>Ζώνες του ηλεκτρομαγνητικού</a:t>
                      </a:r>
                      <a:r>
                        <a:rPr lang="el-GR" sz="2400" baseline="0" dirty="0" smtClean="0">
                          <a:solidFill>
                            <a:schemeClr val="bg1"/>
                          </a:solidFill>
                        </a:rPr>
                        <a:t>  φάσματος</a:t>
                      </a:r>
                      <a:endParaRPr lang="el-GR" sz="2400" b="1" dirty="0">
                        <a:solidFill>
                          <a:schemeClr val="bg1"/>
                        </a:solidFill>
                      </a:endParaRPr>
                    </a:p>
                  </a:txBody>
                  <a:tcPr marL="91445" marR="91445" marT="45723" marB="45723">
                    <a:solidFill>
                      <a:srgbClr val="820000"/>
                    </a:solidFill>
                  </a:tcPr>
                </a:tc>
                <a:tc hMerge="1">
                  <a:txBody>
                    <a:bodyPr/>
                    <a:lstStyle/>
                    <a:p>
                      <a:endParaRPr lang="el-GR" dirty="0"/>
                    </a:p>
                  </a:txBody>
                  <a:tcPr/>
                </a:tc>
                <a:tc hMerge="1">
                  <a:txBody>
                    <a:bodyPr/>
                    <a:lstStyle/>
                    <a:p>
                      <a:endParaRPr lang="el-GR" dirty="0"/>
                    </a:p>
                  </a:txBody>
                  <a:tcPr/>
                </a:tc>
              </a:tr>
              <a:tr h="468745">
                <a:tc>
                  <a:txBody>
                    <a:bodyPr/>
                    <a:lstStyle/>
                    <a:p>
                      <a:pPr algn="ctr"/>
                      <a:r>
                        <a:rPr lang="el-GR" sz="2000" dirty="0" smtClean="0"/>
                        <a:t>Περιοχή του φάσματος</a:t>
                      </a:r>
                      <a:endParaRPr lang="el-GR" sz="2000" b="1" dirty="0"/>
                    </a:p>
                  </a:txBody>
                  <a:tcPr marL="91445" marR="91445" marT="45723" marB="45723"/>
                </a:tc>
                <a:tc>
                  <a:txBody>
                    <a:bodyPr/>
                    <a:lstStyle/>
                    <a:p>
                      <a:pPr algn="ctr"/>
                      <a:r>
                        <a:rPr lang="el-GR" sz="2000" dirty="0" smtClean="0"/>
                        <a:t>Περιοχή συχνοτήτων</a:t>
                      </a:r>
                      <a:endParaRPr lang="el-GR" sz="2000" b="1" dirty="0"/>
                    </a:p>
                  </a:txBody>
                  <a:tcPr marL="91445" marR="91445" marT="45723" marB="45723"/>
                </a:tc>
                <a:tc>
                  <a:txBody>
                    <a:bodyPr/>
                    <a:lstStyle/>
                    <a:p>
                      <a:pPr algn="ctr"/>
                      <a:r>
                        <a:rPr lang="el-GR" sz="2000" dirty="0" smtClean="0"/>
                        <a:t> Ενέργεια φωτονίων</a:t>
                      </a:r>
                      <a:endParaRPr lang="el-GR" sz="2000" b="1" dirty="0"/>
                    </a:p>
                  </a:txBody>
                  <a:tcPr marL="91445" marR="91445" marT="45723" marB="45723"/>
                </a:tc>
              </a:tr>
              <a:tr h="264944">
                <a:tc>
                  <a:txBody>
                    <a:bodyPr/>
                    <a:lstStyle/>
                    <a:p>
                      <a:r>
                        <a:rPr lang="el-GR" sz="2000" dirty="0" smtClean="0"/>
                        <a:t>Ραδιοκύματα</a:t>
                      </a:r>
                      <a:endParaRPr lang="el-GR" sz="2000" dirty="0"/>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0 – 300</a:t>
                      </a:r>
                      <a:r>
                        <a:rPr lang="en-US" sz="2000" dirty="0" smtClean="0"/>
                        <a:t> MHz</a:t>
                      </a:r>
                      <a:endParaRPr lang="el-GR"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 – 10</a:t>
                      </a:r>
                      <a:r>
                        <a:rPr lang="en-US" sz="2000" baseline="30000" dirty="0" smtClean="0"/>
                        <a:t>-5 </a:t>
                      </a:r>
                      <a:r>
                        <a:rPr lang="en-US" sz="2000" dirty="0" smtClean="0"/>
                        <a:t>eV</a:t>
                      </a:r>
                      <a:endParaRPr lang="el-GR" sz="2000" dirty="0" smtClean="0">
                        <a:latin typeface="+mn-lt"/>
                        <a:cs typeface="Arial" pitchFamily="34" charset="0"/>
                      </a:endParaRPr>
                    </a:p>
                  </a:txBody>
                  <a:tcPr marL="91445" marR="91445" marT="45723" marB="45723"/>
                </a:tc>
              </a:tr>
              <a:tr h="264944">
                <a:tc>
                  <a:txBody>
                    <a:bodyPr/>
                    <a:lstStyle/>
                    <a:p>
                      <a:r>
                        <a:rPr lang="el-GR" sz="2000" dirty="0" smtClean="0"/>
                        <a:t>Μικροκύματα</a:t>
                      </a:r>
                      <a:r>
                        <a:rPr lang="el-GR" sz="2000" baseline="0" dirty="0" smtClean="0"/>
                        <a:t> </a:t>
                      </a:r>
                      <a:endParaRPr lang="el-GR" sz="2000" dirty="0" smtClean="0"/>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300</a:t>
                      </a:r>
                      <a:r>
                        <a:rPr lang="en-US" sz="2000" dirty="0" smtClean="0"/>
                        <a:t> MHz – 300G Hz</a:t>
                      </a:r>
                      <a:endParaRPr lang="el-GR"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-5</a:t>
                      </a:r>
                      <a:r>
                        <a:rPr lang="en-US" sz="2000" dirty="0" smtClean="0"/>
                        <a:t> - 10</a:t>
                      </a:r>
                      <a:r>
                        <a:rPr lang="en-US" sz="2000" baseline="30000" dirty="0" smtClean="0"/>
                        <a:t>-3 </a:t>
                      </a:r>
                      <a:r>
                        <a:rPr lang="en-US" sz="2000" dirty="0" smtClean="0"/>
                        <a:t>eV</a:t>
                      </a:r>
                      <a:endParaRPr lang="el-GR" sz="2000" dirty="0" smtClean="0">
                        <a:latin typeface="+mn-lt"/>
                        <a:cs typeface="Arial" pitchFamily="34" charset="0"/>
                      </a:endParaRPr>
                    </a:p>
                  </a:txBody>
                  <a:tcPr marL="91445" marR="91445" marT="45723" marB="45723"/>
                </a:tc>
              </a:tr>
              <a:tr h="468745">
                <a:tc>
                  <a:txBody>
                    <a:bodyPr/>
                    <a:lstStyle/>
                    <a:p>
                      <a:r>
                        <a:rPr lang="el-GR" sz="2000" dirty="0" smtClean="0"/>
                        <a:t>Υπέρυθρη</a:t>
                      </a:r>
                      <a:r>
                        <a:rPr lang="el-GR" sz="2000" baseline="0" dirty="0" smtClean="0"/>
                        <a:t> ακτινοβολία</a:t>
                      </a: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300</a:t>
                      </a:r>
                      <a:r>
                        <a:rPr lang="en-US" sz="2000" dirty="0" smtClean="0"/>
                        <a:t> GHz – 400 THz</a:t>
                      </a:r>
                      <a:r>
                        <a:rPr lang="el-GR" sz="2000" dirty="0" smtClean="0"/>
                        <a:t> </a:t>
                      </a:r>
                      <a:endParaRPr lang="el-GR"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-3</a:t>
                      </a:r>
                      <a:r>
                        <a:rPr lang="en-US" sz="2000" dirty="0" smtClean="0"/>
                        <a:t> – 1,6 eV</a:t>
                      </a:r>
                      <a:endParaRPr lang="el-GR" sz="2000" dirty="0" smtClean="0">
                        <a:latin typeface="+mn-lt"/>
                        <a:cs typeface="Arial" pitchFamily="34" charset="0"/>
                      </a:endParaRPr>
                    </a:p>
                  </a:txBody>
                  <a:tcPr marL="91445" marR="91445" marT="45723" marB="45723"/>
                </a:tc>
              </a:tr>
              <a:tr h="264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Ορατή ακτινοβολία</a:t>
                      </a:r>
                      <a:endParaRPr lang="el-GR"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400 – 800</a:t>
                      </a:r>
                      <a:r>
                        <a:rPr lang="en-US" sz="2000" dirty="0" smtClean="0"/>
                        <a:t> MHz</a:t>
                      </a:r>
                      <a:endParaRPr lang="el-GR" sz="2000" dirty="0" smtClean="0">
                        <a:latin typeface="+mn-lt"/>
                        <a:cs typeface="Arial" pitchFamily="34" charset="0"/>
                      </a:endParaRPr>
                    </a:p>
                  </a:txBody>
                  <a:tcPr marL="91445" marR="91445" marT="45723" marB="45723"/>
                </a:tc>
                <a:tc>
                  <a:txBody>
                    <a:bodyPr/>
                    <a:lstStyle/>
                    <a:p>
                      <a:pPr algn="ctr"/>
                      <a:r>
                        <a:rPr lang="en-US" sz="2000" dirty="0" smtClean="0"/>
                        <a:t>1,6 – 3,2 eV</a:t>
                      </a:r>
                      <a:endParaRPr lang="el-GR" sz="2000" dirty="0">
                        <a:latin typeface="+mn-lt"/>
                        <a:cs typeface="Arial" pitchFamily="34" charset="0"/>
                      </a:endParaRPr>
                    </a:p>
                  </a:txBody>
                  <a:tcPr marL="91445" marR="91445" marT="45723" marB="45723"/>
                </a:tc>
              </a:tr>
              <a:tr h="468745">
                <a:tc>
                  <a:txBody>
                    <a:bodyPr/>
                    <a:lstStyle/>
                    <a:p>
                      <a:r>
                        <a:rPr lang="el-GR" sz="2000" dirty="0" smtClean="0"/>
                        <a:t>Υπεριώδης ακτινοβολία</a:t>
                      </a:r>
                      <a:endParaRPr lang="el-GR" sz="2000" dirty="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400 – 800</a:t>
                      </a:r>
                      <a:r>
                        <a:rPr lang="en-US" sz="2000" dirty="0" smtClean="0"/>
                        <a:t> MHz</a:t>
                      </a:r>
                      <a:endParaRPr lang="el-GR"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3eV – 2000 eV</a:t>
                      </a:r>
                      <a:endParaRPr lang="el-GR" sz="2000" dirty="0" smtClean="0">
                        <a:latin typeface="+mn-lt"/>
                        <a:cs typeface="Arial" pitchFamily="34" charset="0"/>
                      </a:endParaRPr>
                    </a:p>
                  </a:txBody>
                  <a:tcPr marL="91445" marR="91445" marT="45723" marB="45723"/>
                </a:tc>
              </a:tr>
              <a:tr h="264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Ακτίνες Χ</a:t>
                      </a:r>
                      <a:endParaRPr lang="en-US"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 </a:t>
                      </a:r>
                      <a:r>
                        <a:rPr lang="el-GR" sz="2000" dirty="0" smtClean="0"/>
                        <a:t>⋅</a:t>
                      </a:r>
                      <a:r>
                        <a:rPr lang="en-US" sz="2000" dirty="0" smtClean="0"/>
                        <a:t> 10</a:t>
                      </a:r>
                      <a:r>
                        <a:rPr lang="en-US" sz="2000" baseline="30000" dirty="0" smtClean="0"/>
                        <a:t>17</a:t>
                      </a:r>
                      <a:r>
                        <a:rPr lang="en-US" sz="2000" dirty="0" smtClean="0"/>
                        <a:t>Hz</a:t>
                      </a:r>
                      <a:r>
                        <a:rPr lang="el-GR" sz="2000" dirty="0" smtClean="0"/>
                        <a:t> - 5</a:t>
                      </a:r>
                      <a:r>
                        <a:rPr lang="en-US" sz="2000" dirty="0" smtClean="0"/>
                        <a:t> </a:t>
                      </a:r>
                      <a:r>
                        <a:rPr lang="el-GR" sz="2000" dirty="0" smtClean="0"/>
                        <a:t>⋅</a:t>
                      </a:r>
                      <a:r>
                        <a:rPr lang="en-US" sz="2000" dirty="0" smtClean="0"/>
                        <a:t> 10</a:t>
                      </a:r>
                      <a:r>
                        <a:rPr lang="en-US" sz="2000" baseline="30000" dirty="0" smtClean="0"/>
                        <a:t>1</a:t>
                      </a:r>
                      <a:r>
                        <a:rPr lang="el-GR" sz="2000" baseline="30000" dirty="0" smtClean="0"/>
                        <a:t>9</a:t>
                      </a:r>
                      <a:r>
                        <a:rPr lang="en-US" sz="2000" dirty="0" smtClean="0"/>
                        <a:t>Hz</a:t>
                      </a:r>
                      <a:endParaRPr lang="el-GR"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1200</a:t>
                      </a:r>
                      <a:r>
                        <a:rPr lang="en-US" sz="2000" dirty="0" smtClean="0"/>
                        <a:t> eV – 2,4 </a:t>
                      </a:r>
                      <a:r>
                        <a:rPr lang="el-GR" sz="2000" dirty="0" smtClean="0"/>
                        <a:t>⋅ </a:t>
                      </a:r>
                      <a:r>
                        <a:rPr lang="en-US" sz="2000" dirty="0" smtClean="0"/>
                        <a:t>10</a:t>
                      </a:r>
                      <a:r>
                        <a:rPr lang="en-US" sz="2000" baseline="30000" dirty="0" smtClean="0"/>
                        <a:t>5</a:t>
                      </a:r>
                      <a:r>
                        <a:rPr lang="en-US" sz="2000" dirty="0" smtClean="0"/>
                        <a:t> eV</a:t>
                      </a:r>
                      <a:endParaRPr lang="el-GR" sz="2000" dirty="0" smtClean="0">
                        <a:latin typeface="+mn-lt"/>
                        <a:cs typeface="Arial" pitchFamily="34" charset="0"/>
                      </a:endParaRPr>
                    </a:p>
                  </a:txBody>
                  <a:tcPr marL="91445" marR="91445" marT="45723" marB="45723"/>
                </a:tc>
              </a:tr>
              <a:tr h="264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Ακτίνες γ</a:t>
                      </a:r>
                      <a:endParaRPr lang="el-GR" sz="2000" dirty="0" smtClean="0">
                        <a:latin typeface="+mn-lt"/>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5</a:t>
                      </a:r>
                      <a:r>
                        <a:rPr lang="en-US" sz="2000" dirty="0" smtClean="0"/>
                        <a:t> </a:t>
                      </a:r>
                      <a:r>
                        <a:rPr lang="el-GR" sz="2000" dirty="0" smtClean="0"/>
                        <a:t>⋅</a:t>
                      </a:r>
                      <a:r>
                        <a:rPr lang="en-US" sz="2000" dirty="0" smtClean="0"/>
                        <a:t> 10</a:t>
                      </a:r>
                      <a:r>
                        <a:rPr lang="en-US" sz="2000" baseline="30000" dirty="0" smtClean="0"/>
                        <a:t>1</a:t>
                      </a:r>
                      <a:r>
                        <a:rPr lang="el-GR" sz="2000" baseline="30000" dirty="0" smtClean="0"/>
                        <a:t>9</a:t>
                      </a:r>
                      <a:r>
                        <a:rPr lang="en-US" sz="2000" dirty="0" smtClean="0"/>
                        <a:t>Hz</a:t>
                      </a:r>
                      <a:r>
                        <a:rPr lang="el-GR" sz="2000" dirty="0" smtClean="0"/>
                        <a:t> - 3</a:t>
                      </a:r>
                      <a:r>
                        <a:rPr lang="en-US" sz="2000" dirty="0" smtClean="0"/>
                        <a:t> </a:t>
                      </a:r>
                      <a:r>
                        <a:rPr lang="el-GR" sz="2000" dirty="0" smtClean="0"/>
                        <a:t>⋅</a:t>
                      </a:r>
                      <a:r>
                        <a:rPr lang="en-US" sz="2000" dirty="0" smtClean="0"/>
                        <a:t> 10</a:t>
                      </a:r>
                      <a:r>
                        <a:rPr lang="el-GR" sz="2000" baseline="30000" dirty="0" smtClean="0"/>
                        <a:t>22</a:t>
                      </a:r>
                      <a:r>
                        <a:rPr lang="en-US" sz="2000" dirty="0" smtClean="0"/>
                        <a:t>Hz</a:t>
                      </a:r>
                      <a:endParaRPr lang="el-GR"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-5</a:t>
                      </a:r>
                      <a:r>
                        <a:rPr lang="en-US" sz="2000" dirty="0" smtClean="0"/>
                        <a:t>eV</a:t>
                      </a:r>
                      <a:r>
                        <a:rPr lang="el-GR" sz="2000" dirty="0" smtClean="0"/>
                        <a:t> </a:t>
                      </a:r>
                      <a:r>
                        <a:rPr lang="en-US" sz="2000" dirty="0" smtClean="0"/>
                        <a:t>- 10</a:t>
                      </a:r>
                      <a:r>
                        <a:rPr lang="en-US" sz="2000" baseline="30000" dirty="0" smtClean="0"/>
                        <a:t>7</a:t>
                      </a:r>
                      <a:r>
                        <a:rPr lang="en-US" sz="2000" dirty="0" smtClean="0"/>
                        <a:t>eV</a:t>
                      </a:r>
                      <a:endParaRPr lang="el-GR" sz="2000" dirty="0" smtClean="0">
                        <a:latin typeface="+mn-lt"/>
                        <a:cs typeface="Arial" pitchFamily="34" charset="0"/>
                      </a:endParaRPr>
                    </a:p>
                  </a:txBody>
                  <a:tcPr marL="91445" marR="91445" marT="45723" marB="45723"/>
                </a:tc>
              </a:tr>
              <a:tr h="2649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u="none" strike="noStrike" kern="1200" cap="none" spc="0" normalizeH="0" baseline="0" noProof="0" dirty="0" smtClean="0">
                          <a:ln>
                            <a:noFill/>
                          </a:ln>
                          <a:effectLst/>
                          <a:uLnTx/>
                          <a:uFillTx/>
                        </a:rPr>
                        <a:t>Κοσμικές ακτίνες</a:t>
                      </a:r>
                      <a:endParaRPr kumimoji="0" lang="el-GR" sz="2000" b="0" i="0" u="none" strike="noStrike" kern="1200" cap="none" spc="0" normalizeH="0" baseline="0" noProof="0" dirty="0" smtClean="0">
                        <a:ln>
                          <a:noFill/>
                        </a:ln>
                        <a:solidFill>
                          <a:prstClr val="black"/>
                        </a:solidFill>
                        <a:effectLst/>
                        <a:uLnTx/>
                        <a:uFillTx/>
                        <a:latin typeface="+mn-lt"/>
                        <a:ea typeface="+mn-ea"/>
                        <a:cs typeface="+mn-cs"/>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3</a:t>
                      </a:r>
                      <a:r>
                        <a:rPr lang="en-US" sz="2000" dirty="0" smtClean="0"/>
                        <a:t> </a:t>
                      </a:r>
                      <a:r>
                        <a:rPr lang="el-GR" sz="2000" dirty="0" smtClean="0"/>
                        <a:t>⋅</a:t>
                      </a:r>
                      <a:r>
                        <a:rPr lang="en-US" sz="2000" dirty="0" smtClean="0"/>
                        <a:t> 10</a:t>
                      </a:r>
                      <a:r>
                        <a:rPr lang="el-GR" sz="2000" baseline="30000" dirty="0" smtClean="0"/>
                        <a:t>22</a:t>
                      </a:r>
                      <a:r>
                        <a:rPr lang="en-US" sz="2000" dirty="0" smtClean="0"/>
                        <a:t>Hz</a:t>
                      </a:r>
                      <a:endParaRPr lang="el-GR" sz="2000" dirty="0" smtClean="0">
                        <a:latin typeface="+mn-lt"/>
                        <a:cs typeface="Arial" pitchFamily="34" charset="0"/>
                      </a:endParaRPr>
                    </a:p>
                  </a:txBody>
                  <a:tcPr marL="91445" marR="91445"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7</a:t>
                      </a:r>
                      <a:r>
                        <a:rPr lang="en-US" sz="2000" dirty="0" smtClean="0"/>
                        <a:t>eV</a:t>
                      </a:r>
                      <a:endParaRPr lang="el-GR" sz="2000" dirty="0" smtClean="0">
                        <a:latin typeface="+mn-lt"/>
                        <a:cs typeface="Arial" pitchFamily="34" charset="0"/>
                      </a:endParaRPr>
                    </a:p>
                  </a:txBody>
                  <a:tcPr marL="91445" marR="91445" marT="45723" marB="45723"/>
                </a:tc>
              </a:tr>
            </a:tbl>
          </a:graphicData>
        </a:graphic>
      </p:graphicFrame>
      <p:sp>
        <p:nvSpPr>
          <p:cNvPr id="6" name="Rectangle 5"/>
          <p:cNvSpPr/>
          <p:nvPr/>
        </p:nvSpPr>
        <p:spPr>
          <a:xfrm>
            <a:off x="2845943" y="6206033"/>
            <a:ext cx="3563528" cy="461665"/>
          </a:xfrm>
          <a:prstGeom prst="rect">
            <a:avLst/>
          </a:prstGeom>
        </p:spPr>
        <p:txBody>
          <a:bodyPr wrap="square">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EM Spectrum Properties edit frequency</a:t>
            </a:r>
            <a:r>
              <a:rPr lang="en-US" sz="1200" dirty="0">
                <a:solidFill>
                  <a:schemeClr val="tx1">
                    <a:lumMod val="65000"/>
                    <a:lumOff val="35000"/>
                  </a:schemeClr>
                </a:solidFill>
                <a:latin typeface="+mn-lt"/>
                <a:cs typeface="+mn-cs"/>
              </a:rPr>
              <a:t>”,  </a:t>
            </a:r>
          </a:p>
          <a:p>
            <a:pPr algn="ctr">
              <a:defRPr/>
            </a:pP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Magnus Manske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BY-SA 3.0</a:t>
            </a:r>
            <a:endParaRPr lang="en-US" sz="1200" dirty="0">
              <a:solidFill>
                <a:schemeClr val="tx1">
                  <a:lumMod val="65000"/>
                  <a:lumOff val="35000"/>
                </a:schemeClr>
              </a:solidFill>
              <a:latin typeface="+mn-lt"/>
              <a:cs typeface="+mn-cs"/>
            </a:endParaRPr>
          </a:p>
        </p:txBody>
      </p:sp>
      <p:sp>
        <p:nvSpPr>
          <p:cNvPr id="10" name="Rectangle 9"/>
          <p:cNvSpPr/>
          <p:nvPr/>
        </p:nvSpPr>
        <p:spPr>
          <a:xfrm>
            <a:off x="414482" y="1124744"/>
            <a:ext cx="8426450"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3539957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46" y="33505"/>
            <a:ext cx="8229600" cy="909637"/>
          </a:xfrm>
        </p:spPr>
        <p:txBody>
          <a:bodyPr/>
          <a:lstStyle/>
          <a:p>
            <a:r>
              <a:rPr lang="el-GR" dirty="0"/>
              <a:t>Περιοχές του ΗΜ φάσματος </a:t>
            </a:r>
            <a:r>
              <a:rPr lang="el-GR" sz="3200" dirty="0"/>
              <a:t/>
            </a:r>
            <a:br>
              <a:rPr lang="el-GR" sz="3200" dirty="0"/>
            </a:br>
            <a:r>
              <a:rPr lang="el-GR" sz="2800" dirty="0"/>
              <a:t>(</a:t>
            </a:r>
            <a:r>
              <a:rPr lang="el-GR" sz="3200" dirty="0"/>
              <a:t>ως προς το μήκος κύματος)</a:t>
            </a:r>
          </a:p>
        </p:txBody>
      </p:sp>
      <p:sp>
        <p:nvSpPr>
          <p:cNvPr id="13314"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7597F3-B4AE-4E85-83F5-3550DA424143}" type="slidenum">
              <a:rPr lang="el-GR" altLang="el-GR" smtClean="0"/>
              <a:pPr eaLnBrk="1" hangingPunct="1"/>
              <a:t>7</a:t>
            </a:fld>
            <a:endParaRPr lang="el-GR" altLang="el-GR" dirty="0" smtClean="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53" y="1124744"/>
            <a:ext cx="7704856"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Πίνακας 26"/>
          <p:cNvGraphicFramePr>
            <a:graphicFrameLocks noGrp="1"/>
          </p:cNvGraphicFramePr>
          <p:nvPr>
            <p:extLst>
              <p:ext uri="{D42A27DB-BD31-4B8C-83A1-F6EECF244321}">
                <p14:modId xmlns:p14="http://schemas.microsoft.com/office/powerpoint/2010/main" val="2159614877"/>
              </p:ext>
            </p:extLst>
          </p:nvPr>
        </p:nvGraphicFramePr>
        <p:xfrm>
          <a:off x="702686" y="1772816"/>
          <a:ext cx="7715250" cy="4998800"/>
        </p:xfrm>
        <a:graphic>
          <a:graphicData uri="http://schemas.openxmlformats.org/drawingml/2006/table">
            <a:tbl>
              <a:tblPr firstRow="1" bandRow="1">
                <a:tableStyleId>{0E3FDE45-AF77-4B5C-9715-49D594BDF05E}</a:tableStyleId>
              </a:tblPr>
              <a:tblGrid>
                <a:gridCol w="3857625"/>
                <a:gridCol w="3857625"/>
              </a:tblGrid>
              <a:tr h="375439">
                <a:tc gridSpan="2">
                  <a:txBody>
                    <a:bodyPr/>
                    <a:lstStyle/>
                    <a:p>
                      <a:pPr algn="ctr"/>
                      <a:r>
                        <a:rPr lang="el-GR" sz="2400" dirty="0" smtClean="0">
                          <a:solidFill>
                            <a:schemeClr val="bg1"/>
                          </a:solidFill>
                        </a:rPr>
                        <a:t>Ζώνες</a:t>
                      </a:r>
                      <a:r>
                        <a:rPr lang="el-GR" sz="2400" baseline="0" dirty="0" smtClean="0">
                          <a:solidFill>
                            <a:schemeClr val="bg1"/>
                          </a:solidFill>
                        </a:rPr>
                        <a:t> του ηλεκτρομαγνητικού φάσματος</a:t>
                      </a:r>
                      <a:endParaRPr lang="el-GR" sz="2400" b="1" dirty="0">
                        <a:solidFill>
                          <a:schemeClr val="bg1"/>
                        </a:solidFill>
                      </a:endParaRPr>
                    </a:p>
                  </a:txBody>
                  <a:tcPr marL="91439" marR="91439" marT="45724" marB="45724">
                    <a:solidFill>
                      <a:srgbClr val="820000"/>
                    </a:solidFill>
                  </a:tcPr>
                </a:tc>
                <a:tc hMerge="1">
                  <a:txBody>
                    <a:bodyPr/>
                    <a:lstStyle/>
                    <a:p>
                      <a:endParaRPr lang="el-GR" dirty="0"/>
                    </a:p>
                  </a:txBody>
                  <a:tcPr/>
                </a:tc>
              </a:tr>
              <a:tr h="375439">
                <a:tc>
                  <a:txBody>
                    <a:bodyPr/>
                    <a:lstStyle/>
                    <a:p>
                      <a:pPr algn="ctr"/>
                      <a:r>
                        <a:rPr lang="el-GR" sz="2400" b="1" dirty="0" smtClean="0"/>
                        <a:t>Περιοχή του φάσματος</a:t>
                      </a:r>
                      <a:endParaRPr lang="el-GR" sz="2400" b="1" dirty="0"/>
                    </a:p>
                  </a:txBody>
                  <a:tcPr marL="91439" marR="91439" marT="45724" marB="45724"/>
                </a:tc>
                <a:tc>
                  <a:txBody>
                    <a:bodyPr/>
                    <a:lstStyle/>
                    <a:p>
                      <a:pPr algn="ctr"/>
                      <a:r>
                        <a:rPr lang="el-GR" sz="2400" b="1" dirty="0" smtClean="0"/>
                        <a:t>Περιοχή μηκών κύματος</a:t>
                      </a:r>
                      <a:endParaRPr lang="el-GR" sz="2400" b="1" dirty="0"/>
                    </a:p>
                  </a:txBody>
                  <a:tcPr marL="91439" marR="91439" marT="45724" marB="45724"/>
                </a:tc>
              </a:tr>
              <a:tr h="325381">
                <a:tc>
                  <a:txBody>
                    <a:bodyPr/>
                    <a:lstStyle/>
                    <a:p>
                      <a:r>
                        <a:rPr lang="el-GR" sz="2000" dirty="0" smtClean="0"/>
                        <a:t>Ραδιοκύματα</a:t>
                      </a:r>
                      <a:endParaRPr lang="el-GR" sz="2000" dirty="0"/>
                    </a:p>
                  </a:txBody>
                  <a:tcPr marL="91439" marR="9143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 –</a:t>
                      </a:r>
                      <a:r>
                        <a:rPr lang="el-GR" sz="2000" dirty="0" smtClean="0"/>
                        <a:t> 3</a:t>
                      </a:r>
                      <a:r>
                        <a:rPr lang="en-US" sz="2000" dirty="0" smtClean="0"/>
                        <a:t>x10</a:t>
                      </a:r>
                      <a:r>
                        <a:rPr lang="en-US" sz="2000" baseline="30000" dirty="0" smtClean="0"/>
                        <a:t>8 </a:t>
                      </a:r>
                      <a:r>
                        <a:rPr lang="en-US" sz="2000" dirty="0" smtClean="0"/>
                        <a:t>nm</a:t>
                      </a:r>
                      <a:endParaRPr lang="el-GR" sz="2000" dirty="0" smtClean="0">
                        <a:latin typeface="+mn-lt"/>
                        <a:cs typeface="Arial" pitchFamily="34" charset="0"/>
                      </a:endParaRPr>
                    </a:p>
                  </a:txBody>
                  <a:tcPr marL="91439" marR="91439" marT="45724" marB="45724"/>
                </a:tc>
              </a:tr>
              <a:tr h="325381">
                <a:tc>
                  <a:txBody>
                    <a:bodyPr/>
                    <a:lstStyle/>
                    <a:p>
                      <a:r>
                        <a:rPr lang="el-GR" sz="2000" dirty="0" smtClean="0"/>
                        <a:t>Μικροκύματα</a:t>
                      </a:r>
                      <a:r>
                        <a:rPr lang="el-GR" sz="2000" baseline="0" dirty="0" smtClean="0"/>
                        <a:t> </a:t>
                      </a:r>
                      <a:endParaRPr lang="el-GR" sz="2000" dirty="0" smtClean="0"/>
                    </a:p>
                  </a:txBody>
                  <a:tcPr marL="91439" marR="9143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3</a:t>
                      </a:r>
                      <a:r>
                        <a:rPr lang="en-US" sz="2000" dirty="0" smtClean="0"/>
                        <a:t>x10</a:t>
                      </a:r>
                      <a:r>
                        <a:rPr lang="en-US" sz="2000" baseline="30000" dirty="0" smtClean="0"/>
                        <a:t>8 </a:t>
                      </a:r>
                      <a:r>
                        <a:rPr lang="en-US" sz="2000" dirty="0" smtClean="0"/>
                        <a:t>nm - </a:t>
                      </a:r>
                      <a:r>
                        <a:rPr lang="el-GR" sz="2000" dirty="0" smtClean="0"/>
                        <a:t>3</a:t>
                      </a:r>
                      <a:r>
                        <a:rPr lang="en-US" sz="2000" dirty="0" smtClean="0"/>
                        <a:t>x10</a:t>
                      </a:r>
                      <a:r>
                        <a:rPr lang="en-US" sz="2000" baseline="30000" dirty="0" smtClean="0"/>
                        <a:t>5 </a:t>
                      </a:r>
                      <a:r>
                        <a:rPr lang="en-US" sz="2000" dirty="0" smtClean="0"/>
                        <a:t>nm</a:t>
                      </a:r>
                      <a:endParaRPr lang="el-GR" sz="2000" dirty="0" smtClean="0">
                        <a:latin typeface="+mn-lt"/>
                        <a:cs typeface="Arial" pitchFamily="34" charset="0"/>
                      </a:endParaRPr>
                    </a:p>
                  </a:txBody>
                  <a:tcPr marL="91439" marR="91439" marT="45724" marB="45724"/>
                </a:tc>
              </a:tr>
              <a:tr h="575669">
                <a:tc>
                  <a:txBody>
                    <a:bodyPr/>
                    <a:lstStyle/>
                    <a:p>
                      <a:r>
                        <a:rPr lang="el-GR" sz="2000" dirty="0" smtClean="0"/>
                        <a:t>Υπέρυθρη</a:t>
                      </a:r>
                      <a:r>
                        <a:rPr lang="el-GR" sz="2000" baseline="0" dirty="0" smtClean="0"/>
                        <a:t> ακτινοβολία</a:t>
                      </a:r>
                    </a:p>
                  </a:txBody>
                  <a:tcPr marL="91439" marR="91439" marT="45724" marB="45724"/>
                </a:tc>
                <a:tc>
                  <a:txBody>
                    <a:bodyPr/>
                    <a:lstStyle/>
                    <a:p>
                      <a:pPr algn="ctr"/>
                      <a:r>
                        <a:rPr lang="el-GR" sz="2000" dirty="0" smtClean="0"/>
                        <a:t>3</a:t>
                      </a:r>
                      <a:r>
                        <a:rPr lang="en-US" sz="2000" dirty="0" smtClean="0"/>
                        <a:t>x10</a:t>
                      </a:r>
                      <a:r>
                        <a:rPr lang="en-US" sz="2000" baseline="30000" dirty="0" smtClean="0"/>
                        <a:t>5 </a:t>
                      </a:r>
                      <a:r>
                        <a:rPr lang="en-US" sz="2000" dirty="0" smtClean="0"/>
                        <a:t>nm - 8x10</a:t>
                      </a:r>
                      <a:r>
                        <a:rPr lang="en-US" sz="2000" baseline="30000" dirty="0" smtClean="0"/>
                        <a:t>2 </a:t>
                      </a:r>
                      <a:r>
                        <a:rPr lang="en-US" sz="2000" dirty="0" smtClean="0"/>
                        <a:t>nm</a:t>
                      </a:r>
                    </a:p>
                    <a:p>
                      <a:pPr algn="ctr"/>
                      <a:r>
                        <a:rPr lang="en-US" sz="2000" dirty="0" smtClean="0"/>
                        <a:t>1x10</a:t>
                      </a:r>
                      <a:r>
                        <a:rPr lang="en-US" sz="2000" baseline="30000" dirty="0" smtClean="0"/>
                        <a:t>6 </a:t>
                      </a:r>
                      <a:r>
                        <a:rPr lang="en-US" sz="2000" dirty="0" smtClean="0"/>
                        <a:t>nm </a:t>
                      </a:r>
                      <a:r>
                        <a:rPr lang="el-GR" sz="2000" dirty="0" smtClean="0"/>
                        <a:t>έως</a:t>
                      </a:r>
                      <a:r>
                        <a:rPr lang="en-US" sz="2000" dirty="0" smtClean="0"/>
                        <a:t> </a:t>
                      </a:r>
                      <a:r>
                        <a:rPr lang="el-GR" sz="2000" dirty="0" smtClean="0"/>
                        <a:t>760</a:t>
                      </a:r>
                      <a:r>
                        <a:rPr lang="en-US" sz="2000" baseline="30000" dirty="0" smtClean="0"/>
                        <a:t> </a:t>
                      </a:r>
                      <a:r>
                        <a:rPr lang="en-US" sz="2000" dirty="0" smtClean="0"/>
                        <a:t>nm</a:t>
                      </a:r>
                      <a:endParaRPr lang="el-GR" sz="2000" dirty="0" smtClean="0">
                        <a:latin typeface="+mn-lt"/>
                        <a:cs typeface="Arial" pitchFamily="34" charset="0"/>
                      </a:endParaRPr>
                    </a:p>
                  </a:txBody>
                  <a:tcPr marL="91439" marR="91439" marT="45724" marB="45724"/>
                </a:tc>
              </a:tr>
              <a:tr h="325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Ορατή ακτινοβολία</a:t>
                      </a:r>
                      <a:endParaRPr lang="el-GR" sz="2000" dirty="0" smtClean="0">
                        <a:latin typeface="+mn-lt"/>
                        <a:cs typeface="Arial" pitchFamily="34" charset="0"/>
                      </a:endParaRPr>
                    </a:p>
                  </a:txBody>
                  <a:tcPr marL="91439" marR="9143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760 </a:t>
                      </a:r>
                      <a:r>
                        <a:rPr lang="en-US" sz="2000" dirty="0" smtClean="0"/>
                        <a:t>nm – 380 nm</a:t>
                      </a:r>
                      <a:endParaRPr lang="el-GR" sz="2000" dirty="0" smtClean="0">
                        <a:latin typeface="+mn-lt"/>
                        <a:cs typeface="Arial" pitchFamily="34" charset="0"/>
                      </a:endParaRPr>
                    </a:p>
                  </a:txBody>
                  <a:tcPr marL="91439" marR="91439" marT="45724" marB="45724"/>
                </a:tc>
              </a:tr>
              <a:tr h="325381">
                <a:tc>
                  <a:txBody>
                    <a:bodyPr/>
                    <a:lstStyle/>
                    <a:p>
                      <a:r>
                        <a:rPr lang="el-GR" sz="2000" dirty="0" smtClean="0"/>
                        <a:t>Υπεριώδης ακτινοβολία</a:t>
                      </a:r>
                      <a:endParaRPr lang="el-GR" sz="2000" dirty="0">
                        <a:latin typeface="+mn-lt"/>
                        <a:cs typeface="Arial" pitchFamily="34" charset="0"/>
                      </a:endParaRPr>
                    </a:p>
                  </a:txBody>
                  <a:tcPr marL="91439" marR="9143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380 nm – 40 nm</a:t>
                      </a:r>
                      <a:endParaRPr lang="el-GR" sz="2000" dirty="0" smtClean="0">
                        <a:latin typeface="+mn-lt"/>
                        <a:cs typeface="Arial" pitchFamily="34" charset="0"/>
                      </a:endParaRPr>
                    </a:p>
                  </a:txBody>
                  <a:tcPr marL="91439" marR="91439" marT="45724" marB="45724"/>
                </a:tc>
              </a:tr>
              <a:tr h="825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Ακτίνες Χ</a:t>
                      </a:r>
                      <a:endParaRPr lang="en-US" sz="2000" dirty="0" smtClean="0">
                        <a:latin typeface="+mn-lt"/>
                        <a:cs typeface="Arial" pitchFamily="34" charset="0"/>
                      </a:endParaRPr>
                    </a:p>
                  </a:txBody>
                  <a:tcPr marL="91439" marR="91439" marT="45724" marB="45724"/>
                </a:tc>
                <a:tc>
                  <a:txBody>
                    <a:bodyPr/>
                    <a:lstStyle/>
                    <a:p>
                      <a:pPr algn="ctr"/>
                      <a:r>
                        <a:rPr lang="en-US" sz="2000" dirty="0" smtClean="0"/>
                        <a:t>40nm-0,005nm, </a:t>
                      </a:r>
                    </a:p>
                    <a:p>
                      <a:pPr algn="ctr"/>
                      <a:r>
                        <a:rPr lang="en-US" sz="2000" dirty="0" smtClean="0"/>
                        <a:t>10nm-0,1nm &amp;</a:t>
                      </a:r>
                    </a:p>
                    <a:p>
                      <a:pPr algn="ctr"/>
                      <a:r>
                        <a:rPr lang="en-US" sz="2000" dirty="0" smtClean="0"/>
                        <a:t> 0,1nm – 0,01nm</a:t>
                      </a:r>
                      <a:endParaRPr lang="el-GR" sz="2000" dirty="0" smtClean="0">
                        <a:latin typeface="+mn-lt"/>
                        <a:cs typeface="Arial" pitchFamily="34" charset="0"/>
                      </a:endParaRPr>
                    </a:p>
                  </a:txBody>
                  <a:tcPr marL="91439" marR="91439" marT="45724" marB="45724"/>
                </a:tc>
              </a:tr>
              <a:tr h="325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Ακτίνες γ</a:t>
                      </a:r>
                      <a:endParaRPr lang="el-GR" sz="2000" dirty="0" smtClean="0">
                        <a:latin typeface="+mn-lt"/>
                      </a:endParaRPr>
                    </a:p>
                  </a:txBody>
                  <a:tcPr marL="91439" marR="9143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0,1nm – 0,01 10</a:t>
                      </a:r>
                      <a:r>
                        <a:rPr lang="en-US" sz="2000" baseline="30000" dirty="0" smtClean="0"/>
                        <a:t>-3</a:t>
                      </a:r>
                      <a:r>
                        <a:rPr lang="en-US" sz="2000" dirty="0" smtClean="0"/>
                        <a:t>nm</a:t>
                      </a:r>
                      <a:endParaRPr lang="el-GR" sz="2000" dirty="0" smtClean="0">
                        <a:latin typeface="+mn-lt"/>
                        <a:cs typeface="Arial" pitchFamily="34" charset="0"/>
                      </a:endParaRPr>
                    </a:p>
                  </a:txBody>
                  <a:tcPr marL="91439" marR="91439" marT="45724" marB="45724"/>
                </a:tc>
              </a:tr>
              <a:tr h="36633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u="none" strike="noStrike" kern="1200" cap="none" spc="0" normalizeH="0" baseline="0" noProof="0" dirty="0" smtClean="0">
                          <a:ln>
                            <a:noFill/>
                          </a:ln>
                          <a:effectLst/>
                          <a:uLnTx/>
                          <a:uFillTx/>
                        </a:rPr>
                        <a:t>Κοσμικές ακτίνες</a:t>
                      </a:r>
                      <a:endParaRPr kumimoji="0" lang="el-GR" sz="2000" b="0" i="0" u="none" strike="noStrike" kern="1200" cap="none" spc="0" normalizeH="0" baseline="0" noProof="0" dirty="0" smtClean="0">
                        <a:ln>
                          <a:noFill/>
                        </a:ln>
                        <a:solidFill>
                          <a:prstClr val="black"/>
                        </a:solidFill>
                        <a:effectLst/>
                        <a:uLnTx/>
                        <a:uFillTx/>
                        <a:latin typeface="+mn-lt"/>
                        <a:ea typeface="+mn-ea"/>
                        <a:cs typeface="+mn-cs"/>
                      </a:endParaRPr>
                    </a:p>
                  </a:txBody>
                  <a:tcPr marL="91439" marR="9143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0,01 10</a:t>
                      </a:r>
                      <a:r>
                        <a:rPr lang="en-US" sz="2000" baseline="30000" dirty="0" smtClean="0"/>
                        <a:t>-3</a:t>
                      </a:r>
                      <a:r>
                        <a:rPr lang="en-US" sz="2000" dirty="0" smtClean="0"/>
                        <a:t>nm</a:t>
                      </a:r>
                      <a:endParaRPr lang="el-GR" sz="2000" dirty="0" smtClean="0">
                        <a:latin typeface="+mn-lt"/>
                        <a:cs typeface="Arial" pitchFamily="34" charset="0"/>
                      </a:endParaRPr>
                    </a:p>
                  </a:txBody>
                  <a:tcPr marL="91439" marR="91439" marT="45724" marB="45724"/>
                </a:tc>
              </a:tr>
            </a:tbl>
          </a:graphicData>
        </a:graphic>
      </p:graphicFrame>
      <p:sp>
        <p:nvSpPr>
          <p:cNvPr id="7" name="Rectangle 6"/>
          <p:cNvSpPr/>
          <p:nvPr/>
        </p:nvSpPr>
        <p:spPr>
          <a:xfrm>
            <a:off x="375721" y="949398"/>
            <a:ext cx="8426450"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1767193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285750" y="1608138"/>
            <a:ext cx="8702675" cy="4654550"/>
            <a:chOff x="286325" y="1607392"/>
            <a:chExt cx="8701353" cy="4655224"/>
          </a:xfrm>
        </p:grpSpPr>
        <p:pic>
          <p:nvPicPr>
            <p:cNvPr id="14343" name="Picture 2" descr="G:\DOWNLOADS\EM_spectrumrevi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25" y="1607392"/>
              <a:ext cx="8701353" cy="465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64063" y="5583068"/>
              <a:ext cx="4031637" cy="369941"/>
            </a:xfrm>
            <a:prstGeom prst="rect">
              <a:avLst/>
            </a:prstGeom>
            <a:noFill/>
          </p:spPr>
          <p:txBody>
            <a:bodyPr>
              <a:spAutoFit/>
            </a:bodyPr>
            <a:lstStyle/>
            <a:p>
              <a:pPr algn="ctr">
                <a:defRPr/>
              </a:pPr>
              <a:r>
                <a:rPr lang="en-US" dirty="0">
                  <a:latin typeface="+mn-lt"/>
                  <a:cs typeface="+mn-cs"/>
                </a:rPr>
                <a:t>Increasing Wavelength (</a:t>
              </a:r>
              <a:r>
                <a:rPr lang="el-GR" dirty="0">
                  <a:latin typeface="+mn-lt"/>
                  <a:cs typeface="+mn-cs"/>
                </a:rPr>
                <a:t>λ)</a:t>
              </a:r>
              <a:r>
                <a:rPr lang="en-US" dirty="0">
                  <a:latin typeface="+mn-lt"/>
                  <a:cs typeface="+mn-cs"/>
                </a:rPr>
                <a:t> in nm </a:t>
              </a:r>
              <a:r>
                <a:rPr lang="en-US" dirty="0">
                  <a:latin typeface="+mn-lt"/>
                  <a:cs typeface="+mn-cs"/>
                  <a:sym typeface="Wingdings" pitchFamily="2" charset="2"/>
                </a:rPr>
                <a:t></a:t>
              </a:r>
              <a:endParaRPr lang="el-GR" dirty="0">
                <a:latin typeface="+mn-lt"/>
                <a:cs typeface="+mn-cs"/>
              </a:endParaRPr>
            </a:p>
          </p:txBody>
        </p:sp>
      </p:grpSp>
      <p:sp>
        <p:nvSpPr>
          <p:cNvPr id="14339" name="Τίτλος 1"/>
          <p:cNvSpPr>
            <a:spLocks noGrp="1"/>
          </p:cNvSpPr>
          <p:nvPr>
            <p:ph type="title"/>
          </p:nvPr>
        </p:nvSpPr>
        <p:spPr/>
        <p:txBody>
          <a:bodyPr/>
          <a:lstStyle/>
          <a:p>
            <a:pPr eaLnBrk="1" hangingPunct="1"/>
            <a:r>
              <a:rPr lang="el-GR" altLang="el-GR" dirty="0" smtClean="0"/>
              <a:t>Ηλεκτρομαγνητικό φάσμα</a:t>
            </a:r>
          </a:p>
        </p:txBody>
      </p:sp>
      <p:sp>
        <p:nvSpPr>
          <p:cNvPr id="1434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98C128-158C-4858-97DD-F2AA5511AA25}" type="slidenum">
              <a:rPr lang="el-GR" altLang="el-GR" smtClean="0"/>
              <a:pPr eaLnBrk="1" hangingPunct="1"/>
              <a:t>8</a:t>
            </a:fld>
            <a:endParaRPr lang="el-GR" altLang="el-GR" dirty="0" smtClean="0"/>
          </a:p>
        </p:txBody>
      </p:sp>
      <p:sp>
        <p:nvSpPr>
          <p:cNvPr id="5" name="Rectangle 4"/>
          <p:cNvSpPr/>
          <p:nvPr/>
        </p:nvSpPr>
        <p:spPr>
          <a:xfrm>
            <a:off x="2862263" y="6032500"/>
            <a:ext cx="3419475" cy="460375"/>
          </a:xfrm>
          <a:prstGeom prst="rect">
            <a:avLst/>
          </a:prstGeom>
        </p:spPr>
        <p:txBody>
          <a:bodyPr>
            <a:spAutoFit/>
          </a:bodyPr>
          <a:lstStyle/>
          <a:p>
            <a:pPr algn="ctr">
              <a:defRPr/>
            </a:pPr>
            <a:r>
              <a:rPr lang="en-US" sz="1200" dirty="0">
                <a:solidFill>
                  <a:schemeClr val="tx1">
                    <a:lumMod val="65000"/>
                    <a:lumOff val="35000"/>
                  </a:schemeClr>
                </a:solidFill>
                <a:latin typeface="+mn-lt"/>
                <a:cs typeface="+mn-cs"/>
              </a:rPr>
              <a:t>“</a:t>
            </a:r>
            <a:r>
              <a:rPr lang="en-US" sz="1200" dirty="0">
                <a:solidFill>
                  <a:schemeClr val="tx1">
                    <a:lumMod val="65000"/>
                    <a:lumOff val="35000"/>
                  </a:schemeClr>
                </a:solidFill>
                <a:latin typeface="+mn-lt"/>
                <a:cs typeface="+mn-cs"/>
                <a:hlinkClick r:id="rId4"/>
              </a:rPr>
              <a:t>EM spectrumrevised</a:t>
            </a:r>
            <a:r>
              <a:rPr lang="en-US" sz="1200" dirty="0">
                <a:solidFill>
                  <a:schemeClr val="tx1">
                    <a:lumMod val="65000"/>
                    <a:lumOff val="35000"/>
                  </a:schemeClr>
                </a:solidFill>
                <a:latin typeface="+mn-lt"/>
                <a:cs typeface="+mn-cs"/>
              </a:rPr>
              <a:t>”,  </a:t>
            </a:r>
          </a:p>
          <a:p>
            <a:pPr algn="ctr">
              <a:defRPr/>
            </a:pPr>
            <a:r>
              <a:rPr lang="el-GR" sz="1200" dirty="0" smtClean="0">
                <a:solidFill>
                  <a:schemeClr val="tx1">
                    <a:lumMod val="65000"/>
                    <a:lumOff val="35000"/>
                  </a:schemeClr>
                </a:solidFill>
                <a:latin typeface="+mn-lt"/>
                <a:cs typeface="+mn-cs"/>
              </a:rPr>
              <a:t>από</a:t>
            </a:r>
            <a:r>
              <a:rPr lang="en-US" sz="1200" dirty="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5"/>
              </a:rPr>
              <a:t>Keoka</a:t>
            </a:r>
            <a:r>
              <a:rPr lang="en-US" sz="1200" dirty="0">
                <a:solidFill>
                  <a:schemeClr val="tx1">
                    <a:lumMod val="65000"/>
                    <a:lumOff val="35000"/>
                  </a:schemeClr>
                </a:solidFill>
                <a:latin typeface="+mn-lt"/>
                <a:cs typeface="+mn-cs"/>
              </a:rPr>
              <a:t> </a:t>
            </a:r>
            <a:r>
              <a:rPr lang="el-GR" sz="1200" dirty="0" smtClean="0">
                <a:solidFill>
                  <a:schemeClr val="tx1">
                    <a:lumMod val="65000"/>
                    <a:lumOff val="35000"/>
                  </a:schemeClr>
                </a:solidFill>
                <a:latin typeface="+mn-lt"/>
                <a:cs typeface="+mn-cs"/>
              </a:rPr>
              <a:t>διαθέσιμο με άδεια</a:t>
            </a:r>
            <a:r>
              <a:rPr lang="en-US" sz="1200" dirty="0" smtClean="0">
                <a:solidFill>
                  <a:schemeClr val="tx1">
                    <a:lumMod val="65000"/>
                    <a:lumOff val="35000"/>
                  </a:schemeClr>
                </a:solidFill>
                <a:latin typeface="+mn-lt"/>
                <a:cs typeface="+mn-cs"/>
              </a:rPr>
              <a:t> </a:t>
            </a:r>
            <a:r>
              <a:rPr lang="en-US" sz="1200" dirty="0">
                <a:solidFill>
                  <a:schemeClr val="tx1">
                    <a:lumMod val="65000"/>
                    <a:lumOff val="35000"/>
                  </a:schemeClr>
                </a:solidFill>
                <a:latin typeface="+mn-lt"/>
                <a:cs typeface="+mn-cs"/>
                <a:hlinkClick r:id="rId6"/>
              </a:rPr>
              <a:t>CC BY-SA 3.0</a:t>
            </a:r>
            <a:endParaRPr lang="en-US" sz="1200" dirty="0">
              <a:solidFill>
                <a:schemeClr val="tx1">
                  <a:lumMod val="65000"/>
                  <a:lumOff val="35000"/>
                </a:schemeClr>
              </a:solidFill>
              <a:latin typeface="+mn-lt"/>
              <a:cs typeface="+mn-cs"/>
            </a:endParaRPr>
          </a:p>
        </p:txBody>
      </p:sp>
      <p:sp>
        <p:nvSpPr>
          <p:cNvPr id="7" name="Rectangle 6"/>
          <p:cNvSpPr/>
          <p:nvPr/>
        </p:nvSpPr>
        <p:spPr>
          <a:xfrm>
            <a:off x="358775" y="1125538"/>
            <a:ext cx="8426450" cy="7143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extLst>
      <p:ext uri="{BB962C8B-B14F-4D97-AF65-F5344CB8AC3E}">
        <p14:creationId xmlns:p14="http://schemas.microsoft.com/office/powerpoint/2010/main" val="69226017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9ec3117161964d35f1d23bced1e03d19c77eae1f"/>
</p:tagLst>
</file>

<file path=ppt/theme/theme1.xml><?xml version="1.0" encoding="utf-8"?>
<a:theme xmlns:a="http://schemas.openxmlformats.org/drawingml/2006/main" name="OC_template_updated">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5039</TotalTime>
  <Words>3088</Words>
  <Application>Microsoft Office PowerPoint</Application>
  <PresentationFormat>Προβολή στην οθόνη (4:3)</PresentationFormat>
  <Paragraphs>475</Paragraphs>
  <Slides>47</Slides>
  <Notes>37</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OC_template_updated</vt:lpstr>
      <vt:lpstr>1_OC_template_updated</vt:lpstr>
      <vt:lpstr>Φυσικοχημικές Μέθοδοι  Διάγνωσης - Τεκμηρίωσης</vt:lpstr>
      <vt:lpstr>Ηλεκτρομαγνητική Ακτινοβολία</vt:lpstr>
      <vt:lpstr>Χαρακτηριστικά Μεγέθη</vt:lpstr>
      <vt:lpstr>Συχνότητα – Μήκος κύματος</vt:lpstr>
      <vt:lpstr>Το ηλεκτρομαγνητικό φάσμα</vt:lpstr>
      <vt:lpstr>Ένταση - Φωτεινότητα</vt:lpstr>
      <vt:lpstr>Περιοχές του ΗΜ φάσματος  (ως προς τη συχνότητα)</vt:lpstr>
      <vt:lpstr>Περιοχές του ΗΜ φάσματος  (ως προς το μήκος κύματος)</vt:lpstr>
      <vt:lpstr>Ηλεκτρομαγνητικό φάσμα</vt:lpstr>
      <vt:lpstr>Τα κύματα των τριών βασικών χρωμάτων </vt:lpstr>
      <vt:lpstr>Πόλωση του φωτός</vt:lpstr>
      <vt:lpstr>Αλληλεπίδραση ΗΜΑ και ύλης</vt:lpstr>
      <vt:lpstr>Συμπεριφορά της ΗΜΑ σε διαφανή υλικά (1)</vt:lpstr>
      <vt:lpstr>Συμπεριφορά της ΗΜΑ σε διαφανή υλικά (2)</vt:lpstr>
      <vt:lpstr>Διαπερατότητα</vt:lpstr>
      <vt:lpstr>Συμπεριφορά της ΗΜΑ σε αδιαφανή υλικά</vt:lpstr>
      <vt:lpstr>Τα βασικά οπτικά φαινόμενα και οι νόμοι που τα διέπουν</vt:lpstr>
      <vt:lpstr>Ανάκλαση R (Reflection)</vt:lpstr>
      <vt:lpstr>Κατοπτρική ανάκλαση σε στάσιμα νερά</vt:lpstr>
      <vt:lpstr>Διαχεόμενη ανάκλαση</vt:lpstr>
      <vt:lpstr>Η ανάκλαση στις φυσικές επιφάνειες</vt:lpstr>
      <vt:lpstr>Φασματικές καμπύλες ανάκλασης Au, Ag, Al</vt:lpstr>
      <vt:lpstr>Διάθλαση (Difraction)</vt:lpstr>
      <vt:lpstr>Διάθλαση </vt:lpstr>
      <vt:lpstr>Μεταβολή του δείκτη διάθλασης με το μήκος κύματος  </vt:lpstr>
      <vt:lpstr>Δείκτες διάθλασης διαφόρων υλικών</vt:lpstr>
      <vt:lpstr>Δείκτες διάθλασης χρωστικών υλικών</vt:lpstr>
      <vt:lpstr>Ολική ανάκλαση</vt:lpstr>
      <vt:lpstr>Οπτικές ίνες</vt:lpstr>
      <vt:lpstr>Σκέδαση </vt:lpstr>
      <vt:lpstr>Απορρόφηση (νόμος Beer-Lambert)</vt:lpstr>
      <vt:lpstr>Φωτομετρικά μεγέθη και μονάδες</vt:lpstr>
      <vt:lpstr>Φωτεινή Ένταση I (Luminous intensity) [candele Cd] (1 από 2)</vt:lpstr>
      <vt:lpstr>Φωτεινή Ένταση I (Luminous intensity) [candele Cd] (2 από 2)</vt:lpstr>
      <vt:lpstr>Ένταση Φωτισμού Επιφάνειας E (Illuminance) [Lux]</vt:lpstr>
      <vt:lpstr>Λαμπρότητα (Luminance) [Cd/m2] (1 από 3)</vt:lpstr>
      <vt:lpstr>Λαμπρότητα (Luminance)  (2 από 3)</vt:lpstr>
      <vt:lpstr>Λαμπρότητα (Luminance)  (3 από 3)</vt:lpstr>
      <vt:lpstr>Απόδοση ηλεκτρικής Φωτεινής Πηγής (Luminous efficiency) [Lm/W]</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fkaram2</dc:creator>
  <cp:lastModifiedBy>natasakar new</cp:lastModifiedBy>
  <cp:revision>415</cp:revision>
  <dcterms:created xsi:type="dcterms:W3CDTF">2013-04-04T09:37:51Z</dcterms:created>
  <dcterms:modified xsi:type="dcterms:W3CDTF">2015-06-10T11:27:49Z</dcterms:modified>
</cp:coreProperties>
</file>