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0"/>
  </p:notesMasterIdLst>
  <p:handoutMasterIdLst>
    <p:handoutMasterId r:id="rId61"/>
  </p:handoutMasterIdLst>
  <p:sldIdLst>
    <p:sldId id="256" r:id="rId2"/>
    <p:sldId id="268" r:id="rId3"/>
    <p:sldId id="269" r:id="rId4"/>
    <p:sldId id="270" r:id="rId5"/>
    <p:sldId id="271" r:id="rId6"/>
    <p:sldId id="272" r:id="rId7"/>
    <p:sldId id="300" r:id="rId8"/>
    <p:sldId id="301" r:id="rId9"/>
    <p:sldId id="273" r:id="rId10"/>
    <p:sldId id="302" r:id="rId11"/>
    <p:sldId id="274" r:id="rId12"/>
    <p:sldId id="275" r:id="rId13"/>
    <p:sldId id="276" r:id="rId14"/>
    <p:sldId id="303" r:id="rId15"/>
    <p:sldId id="277" r:id="rId16"/>
    <p:sldId id="304" r:id="rId17"/>
    <p:sldId id="278" r:id="rId18"/>
    <p:sldId id="305" r:id="rId19"/>
    <p:sldId id="306" r:id="rId20"/>
    <p:sldId id="279" r:id="rId21"/>
    <p:sldId id="307" r:id="rId22"/>
    <p:sldId id="308" r:id="rId23"/>
    <p:sldId id="280" r:id="rId24"/>
    <p:sldId id="30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10" r:id="rId45"/>
    <p:sldId id="311" r:id="rId46"/>
    <p:sldId id="312" r:id="rId47"/>
    <p:sldId id="313" r:id="rId48"/>
    <p:sldId id="314" r:id="rId49"/>
    <p:sldId id="315" r:id="rId50"/>
    <p:sldId id="316" r:id="rId51"/>
    <p:sldId id="257" r:id="rId52"/>
    <p:sldId id="262" r:id="rId53"/>
    <p:sldId id="264" r:id="rId54"/>
    <p:sldId id="317" r:id="rId55"/>
    <p:sldId id="318" r:id="rId56"/>
    <p:sldId id="266" r:id="rId57"/>
    <p:sldId id="267"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autoAdjust="0"/>
    <p:restoredTop sz="94660"/>
  </p:normalViewPr>
  <p:slideViewPr>
    <p:cSldViewPr>
      <p:cViewPr varScale="1">
        <p:scale>
          <a:sx n="111" d="100"/>
          <a:sy n="111" d="100"/>
        </p:scale>
        <p:origin x="-181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Ογκολογία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1</a:t>
            </a:r>
            <a:r>
              <a:rPr lang="en-US" sz="2800" b="1" dirty="0" smtClean="0"/>
              <a:t>0</a:t>
            </a:r>
            <a:r>
              <a:rPr lang="el-GR" sz="2800" dirty="0" smtClean="0"/>
              <a:t>:</a:t>
            </a:r>
            <a:r>
              <a:rPr lang="en-US" sz="2800" dirty="0" smtClean="0"/>
              <a:t> </a:t>
            </a:r>
            <a:r>
              <a:rPr lang="el-GR" sz="2800" dirty="0" smtClean="0"/>
              <a:t>Παθήσεις Ενδοκρινών Αδένων</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a:t>Τμήμα Δημόσιας Υγείας και Κοινοτικής Υγείας</a:t>
            </a:r>
            <a:endParaRPr lang="en-US" sz="2400" dirty="0"/>
          </a:p>
          <a:p>
            <a:pPr>
              <a:spcBef>
                <a:spcPts val="0"/>
              </a:spcBef>
            </a:pPr>
            <a:r>
              <a:rPr lang="el-GR" sz="2400" dirty="0"/>
              <a:t>Κατεύθυνση Κοινοτικής Υγείας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Τest ανοσοφθορισμού θετικό για αντιθυρεοσφαιρινικό αντίσωμα</a:t>
            </a:r>
          </a:p>
        </p:txBody>
      </p:sp>
      <p:sp>
        <p:nvSpPr>
          <p:cNvPr id="3" name="Content Placeholder 2"/>
          <p:cNvSpPr>
            <a:spLocks noGrp="1"/>
          </p:cNvSpPr>
          <p:nvPr>
            <p:ph idx="1"/>
          </p:nvPr>
        </p:nvSpPr>
        <p:spPr>
          <a:xfrm>
            <a:off x="5868144" y="1124744"/>
            <a:ext cx="2674640" cy="5040560"/>
          </a:xfrm>
        </p:spPr>
        <p:txBody>
          <a:bodyPr>
            <a:normAutofit/>
          </a:bodyPr>
          <a:lstStyle/>
          <a:p>
            <a:pPr marL="0" indent="0">
              <a:buNone/>
            </a:pPr>
            <a:r>
              <a:rPr lang="el-GR" sz="2000" dirty="0"/>
              <a:t>Τest ανοσοφθορισμού θετικό για αντιθυρεοσφαιρινικό αντίσωμα. Παρουσία του φωτεινού πράσινου φθορισμού στο κολλοειδές, στο κέντρο των θυλακίων, ενώ τα θυρεοειδικά επιθηλιακά κύτταρα, είναι </a:t>
            </a:r>
            <a:r>
              <a:rPr lang="el-GR" sz="2000" dirty="0" smtClean="0"/>
              <a:t>σκοτεινά</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Rectangle 4"/>
          <p:cNvSpPr/>
          <p:nvPr/>
        </p:nvSpPr>
        <p:spPr>
          <a:xfrm>
            <a:off x="539550" y="5157192"/>
            <a:ext cx="8136905" cy="1323439"/>
          </a:xfrm>
          <a:prstGeom prst="rect">
            <a:avLst/>
          </a:prstGeom>
        </p:spPr>
        <p:txBody>
          <a:bodyPr wrap="square">
            <a:spAutoFit/>
          </a:bodyPr>
          <a:lstStyle/>
          <a:p>
            <a:pPr marL="0" indent="0">
              <a:buNone/>
            </a:pPr>
            <a:r>
              <a:rPr lang="el-GR" sz="2000" dirty="0" smtClean="0">
                <a:latin typeface="+mn-lt"/>
              </a:rPr>
              <a:t>Οι </a:t>
            </a:r>
            <a:r>
              <a:rPr lang="el-GR" sz="2000" dirty="0">
                <a:latin typeface="+mn-lt"/>
              </a:rPr>
              <a:t>ασθενείς με Hashimoto's θυρεοδίτιδα, δύνανται να έχουν και άλλες αυτοάνοσες καταστάσεις, όπως, η </a:t>
            </a:r>
            <a:r>
              <a:rPr lang="el-GR" sz="2000" dirty="0" smtClean="0">
                <a:latin typeface="+mn-lt"/>
              </a:rPr>
              <a:t>νόσος </a:t>
            </a:r>
            <a:r>
              <a:rPr lang="el-GR" sz="2000" dirty="0">
                <a:latin typeface="+mn-lt"/>
              </a:rPr>
              <a:t>του Grave's,  ο συστηματικός ερυθηματώδης λύκος (SLE), η ρευματοειδής αρθρίτις, η κακοήθης αναιμία, και το σύνδρομο Sjogren's.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268760"/>
            <a:ext cx="505888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4581128"/>
            <a:ext cx="513089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85028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r>
              <a:rPr lang="el-GR" altLang="el-GR" sz="3600" dirty="0" smtClean="0"/>
              <a:t>Υποξεία κοκκιωματώδης θυρεοειδίτιδα</a:t>
            </a:r>
            <a:endParaRPr lang="el-GR" altLang="el-GR" sz="3600" dirty="0">
              <a:solidFill>
                <a:srgbClr val="FF9900"/>
              </a:solidFill>
            </a:endParaRPr>
          </a:p>
        </p:txBody>
      </p:sp>
      <p:sp>
        <p:nvSpPr>
          <p:cNvPr id="123907" name="Rectangle 3"/>
          <p:cNvSpPr>
            <a:spLocks noGrp="1" noChangeArrowheads="1"/>
          </p:cNvSpPr>
          <p:nvPr>
            <p:ph idx="1"/>
          </p:nvPr>
        </p:nvSpPr>
        <p:spPr/>
        <p:txBody>
          <a:bodyPr>
            <a:normAutofit/>
          </a:bodyPr>
          <a:lstStyle/>
          <a:p>
            <a:pPr marL="0" indent="0">
              <a:buNone/>
            </a:pPr>
            <a:r>
              <a:rPr lang="el-GR" altLang="el-GR" sz="2000" dirty="0"/>
              <a:t>Ιστολογική εικόνα υποξείας κοκκιωματώδους θυρεοειδίτιδας (νόσος του De Quervain's), η οποία πιθανώς ακολουθεί μία ιογενή μόλυνση και οδηγεί σε επώδυνη διόγκωση του θυρεοειδή αδένα.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26812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0968" y="2268120"/>
            <a:ext cx="3268832" cy="3170099"/>
          </a:xfrm>
          <a:prstGeom prst="rect">
            <a:avLst/>
          </a:prstGeom>
        </p:spPr>
        <p:txBody>
          <a:bodyPr wrap="square">
            <a:spAutoFit/>
          </a:bodyPr>
          <a:lstStyle/>
          <a:p>
            <a:pPr marL="0" indent="0">
              <a:buNone/>
            </a:pPr>
            <a:r>
              <a:rPr lang="el-GR" altLang="el-GR" sz="2000" dirty="0">
                <a:latin typeface="+mn-lt"/>
              </a:rPr>
              <a:t>Η νόσος αυτή συνήθως υποχωρεί μόνη της μετά από εβδομάδες μέχρι μήνες και οι ασθενείς επανέρχονται σε ευθυρεοειδικό στάδιο. </a:t>
            </a:r>
          </a:p>
          <a:p>
            <a:pPr marL="0" indent="0">
              <a:buNone/>
            </a:pPr>
            <a:endParaRPr lang="el-GR" altLang="el-GR" sz="2000" dirty="0" smtClean="0">
              <a:latin typeface="+mn-lt"/>
            </a:endParaRPr>
          </a:p>
          <a:p>
            <a:pPr marL="0" indent="0">
              <a:buNone/>
            </a:pPr>
            <a:r>
              <a:rPr lang="el-GR" altLang="el-GR" sz="2000" dirty="0" smtClean="0">
                <a:latin typeface="+mn-lt"/>
              </a:rPr>
              <a:t>Παρουσία </a:t>
            </a:r>
            <a:r>
              <a:rPr lang="el-GR" altLang="el-GR" sz="2000" dirty="0">
                <a:latin typeface="+mn-lt"/>
              </a:rPr>
              <a:t>γιγαντοκυττάρων τύπου ξένου σώματος με καταστροφή των θυρεοειδικών θυλακίων.</a:t>
            </a:r>
          </a:p>
        </p:txBody>
      </p:sp>
      <p:sp>
        <p:nvSpPr>
          <p:cNvPr id="6" name="Rectangle 5"/>
          <p:cNvSpPr/>
          <p:nvPr/>
        </p:nvSpPr>
        <p:spPr>
          <a:xfrm>
            <a:off x="3709800" y="5438219"/>
            <a:ext cx="510481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61437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l-GR" altLang="el-GR" sz="3600" dirty="0" smtClean="0"/>
              <a:t>Κύστεις κολλοειδούς βρογχοκήλης</a:t>
            </a:r>
            <a:endParaRPr lang="el-GR" altLang="el-GR" sz="3600" dirty="0">
              <a:solidFill>
                <a:srgbClr val="FF9900"/>
              </a:solidFill>
            </a:endParaRPr>
          </a:p>
        </p:txBody>
      </p:sp>
      <p:sp>
        <p:nvSpPr>
          <p:cNvPr id="122883" name="Rectangle 3"/>
          <p:cNvSpPr>
            <a:spLocks noGrp="1" noChangeArrowheads="1"/>
          </p:cNvSpPr>
          <p:nvPr>
            <p:ph idx="1"/>
          </p:nvPr>
        </p:nvSpPr>
        <p:spPr>
          <a:xfrm>
            <a:off x="457200" y="1196752"/>
            <a:ext cx="8229600" cy="1368152"/>
          </a:xfrm>
        </p:spPr>
        <p:txBody>
          <a:bodyPr>
            <a:normAutofit/>
          </a:bodyPr>
          <a:lstStyle/>
          <a:p>
            <a:pPr marL="0" indent="0">
              <a:spcBef>
                <a:spcPts val="600"/>
              </a:spcBef>
              <a:buNone/>
            </a:pPr>
            <a:r>
              <a:rPr lang="el-GR" altLang="el-GR" sz="2000" dirty="0"/>
              <a:t>Ο θυρεοειδής αδένας είναι περίπου φυσιολογικός σε μέγεθος, παρατηρείται όμως μία </a:t>
            </a:r>
            <a:r>
              <a:rPr lang="el-GR" altLang="el-GR" sz="2000" b="1" dirty="0">
                <a:solidFill>
                  <a:srgbClr val="820000"/>
                </a:solidFill>
              </a:rPr>
              <a:t>μεγάλη κολλοειδής κύστη</a:t>
            </a:r>
            <a:r>
              <a:rPr lang="el-GR" altLang="el-GR" sz="2000" dirty="0"/>
              <a:t> στο κάτω μέρος του αριστερού λοβού και μία </a:t>
            </a:r>
            <a:r>
              <a:rPr lang="el-GR" altLang="el-GR" sz="2000" b="1" dirty="0">
                <a:solidFill>
                  <a:srgbClr val="820000"/>
                </a:solidFill>
              </a:rPr>
              <a:t>μικρότερη κολλοειδής κύστη </a:t>
            </a:r>
            <a:r>
              <a:rPr lang="el-GR" altLang="el-GR" sz="2000" dirty="0"/>
              <a:t>στο κάτω μέρος του δεξιού λοβού. </a:t>
            </a:r>
          </a:p>
        </p:txBody>
      </p:sp>
      <p:sp>
        <p:nvSpPr>
          <p:cNvPr id="2" name="Rectangle 1"/>
          <p:cNvSpPr/>
          <p:nvPr/>
        </p:nvSpPr>
        <p:spPr>
          <a:xfrm>
            <a:off x="467544" y="2348880"/>
            <a:ext cx="3240360" cy="3016210"/>
          </a:xfrm>
          <a:prstGeom prst="rect">
            <a:avLst/>
          </a:prstGeom>
        </p:spPr>
        <p:txBody>
          <a:bodyPr wrap="square">
            <a:spAutoFit/>
          </a:bodyPr>
          <a:lstStyle/>
          <a:p>
            <a:pPr marL="0" indent="0">
              <a:spcBef>
                <a:spcPts val="600"/>
              </a:spcBef>
              <a:buNone/>
            </a:pPr>
            <a:r>
              <a:rPr lang="el-GR" altLang="el-GR" sz="2000" dirty="0">
                <a:latin typeface="+mn-lt"/>
              </a:rPr>
              <a:t>Αυτές οι κύστεις δύνανται να εμφανίζονται ως </a:t>
            </a:r>
            <a:r>
              <a:rPr lang="el-GR" altLang="el-GR" sz="2000" dirty="0" smtClean="0">
                <a:latin typeface="+mn-lt"/>
              </a:rPr>
              <a:t>«</a:t>
            </a:r>
            <a:r>
              <a:rPr lang="el-GR" altLang="el-GR" sz="2000" b="1" dirty="0" smtClean="0">
                <a:solidFill>
                  <a:srgbClr val="820000"/>
                </a:solidFill>
                <a:latin typeface="+mn-lt"/>
              </a:rPr>
              <a:t>ψυχροί όζοι</a:t>
            </a:r>
            <a:r>
              <a:rPr lang="el-GR" altLang="el-GR" sz="2000" dirty="0" smtClean="0">
                <a:latin typeface="+mn-lt"/>
              </a:rPr>
              <a:t>» </a:t>
            </a:r>
            <a:r>
              <a:rPr lang="el-GR" altLang="el-GR" sz="2000" dirty="0">
                <a:latin typeface="+mn-lt"/>
              </a:rPr>
              <a:t>στο υπερηχογράφημα του αδένα. </a:t>
            </a:r>
            <a:endParaRPr lang="el-GR" altLang="el-GR" sz="2000" dirty="0" smtClean="0">
              <a:latin typeface="+mn-lt"/>
            </a:endParaRPr>
          </a:p>
          <a:p>
            <a:pPr marL="0" indent="0">
              <a:spcBef>
                <a:spcPts val="1200"/>
              </a:spcBef>
              <a:buNone/>
            </a:pPr>
            <a:r>
              <a:rPr lang="el-GR" altLang="el-GR" sz="2000" dirty="0" smtClean="0">
                <a:latin typeface="+mn-lt"/>
              </a:rPr>
              <a:t>Οι </a:t>
            </a:r>
            <a:r>
              <a:rPr lang="el-GR" altLang="el-GR" sz="2000" dirty="0">
                <a:latin typeface="+mn-lt"/>
              </a:rPr>
              <a:t>κύστεις αυτές είναι καλοήθεις, δύνανται όμως να παρουσιάζονται σαν όγκος, δίνοντας την εικόνα πιθανού καρκίνου.</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348880"/>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09840" y="5492130"/>
            <a:ext cx="481468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81246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l-GR" altLang="el-GR" sz="3600" dirty="0" smtClean="0"/>
              <a:t>Οζώδης βρογχοκήλη</a:t>
            </a:r>
            <a:endParaRPr lang="el-GR" altLang="el-GR" sz="3600" dirty="0">
              <a:solidFill>
                <a:srgbClr val="FF9900"/>
              </a:solidFill>
            </a:endParaRPr>
          </a:p>
        </p:txBody>
      </p:sp>
      <p:sp>
        <p:nvSpPr>
          <p:cNvPr id="121859" name="Rectangle 3"/>
          <p:cNvSpPr>
            <a:spLocks noGrp="1" noChangeArrowheads="1"/>
          </p:cNvSpPr>
          <p:nvPr>
            <p:ph idx="1"/>
          </p:nvPr>
        </p:nvSpPr>
        <p:spPr>
          <a:xfrm>
            <a:off x="457200" y="1196752"/>
            <a:ext cx="8075240" cy="5040560"/>
          </a:xfrm>
        </p:spPr>
        <p:txBody>
          <a:bodyPr>
            <a:normAutofit/>
          </a:bodyPr>
          <a:lstStyle/>
          <a:p>
            <a:pPr marL="0" indent="0">
              <a:buNone/>
            </a:pPr>
            <a:r>
              <a:rPr lang="el-GR" altLang="el-GR" sz="2000" dirty="0"/>
              <a:t>Μακροσκοπική εικόνα οζώδους βρογχοκήλης. Ο ασθενής ήταν ευθυρεοειδικός και είχε διάχυτη διόγκωση του θυρεοειδή αδένα. Η οζώδης βρογχοκήλη αντιπροσωπεύει την πλέον συχνή αιτία για τη διόγκωση του αδένα και την πλέον συχνή νόσο αυτού.</a:t>
            </a:r>
          </a:p>
        </p:txBody>
      </p:sp>
      <p:sp>
        <p:nvSpPr>
          <p:cNvPr id="121871" name="Rectangle 15"/>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2" name="Rectangle 16"/>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3" name="Rectangle 17"/>
          <p:cNvSpPr>
            <a:spLocks noChangeArrowheads="1"/>
          </p:cNvSpPr>
          <p:nvPr/>
        </p:nvSpPr>
        <p:spPr bwMode="auto">
          <a:xfrm>
            <a:off x="539750" y="5838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121877" name="Freeform 21">
            <a:hlinkClick r:id="rId2"/>
          </p:cNvPr>
          <p:cNvSpPr>
            <a:spLocks/>
          </p:cNvSpPr>
          <p:nvPr/>
        </p:nvSpPr>
        <p:spPr bwMode="auto">
          <a:xfrm>
            <a:off x="888873" y="4625156"/>
            <a:ext cx="742950" cy="457200"/>
          </a:xfrm>
          <a:custGeom>
            <a:avLst/>
            <a:gdLst>
              <a:gd name="T0" fmla="*/ 0 w 1170"/>
              <a:gd name="T1" fmla="*/ 315 h 720"/>
              <a:gd name="T2" fmla="*/ 180 w 1170"/>
              <a:gd name="T3" fmla="*/ 135 h 720"/>
              <a:gd name="T4" fmla="*/ 750 w 1170"/>
              <a:gd name="T5" fmla="*/ 0 h 720"/>
              <a:gd name="T6" fmla="*/ 1065 w 1170"/>
              <a:gd name="T7" fmla="*/ 90 h 720"/>
              <a:gd name="T8" fmla="*/ 1170 w 1170"/>
              <a:gd name="T9" fmla="*/ 240 h 720"/>
              <a:gd name="T10" fmla="*/ 960 w 1170"/>
              <a:gd name="T11" fmla="*/ 615 h 720"/>
              <a:gd name="T12" fmla="*/ 450 w 1170"/>
              <a:gd name="T13" fmla="*/ 720 h 720"/>
              <a:gd name="T14" fmla="*/ 105 w 1170"/>
              <a:gd name="T15" fmla="*/ 660 h 720"/>
              <a:gd name="T16" fmla="*/ 0 w 1170"/>
              <a:gd name="T17" fmla="*/ 3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0" h="720">
                <a:moveTo>
                  <a:pt x="0" y="315"/>
                </a:moveTo>
                <a:lnTo>
                  <a:pt x="180" y="135"/>
                </a:lnTo>
                <a:lnTo>
                  <a:pt x="750" y="0"/>
                </a:lnTo>
                <a:lnTo>
                  <a:pt x="1065" y="90"/>
                </a:lnTo>
                <a:lnTo>
                  <a:pt x="1170" y="240"/>
                </a:lnTo>
                <a:lnTo>
                  <a:pt x="960" y="615"/>
                </a:lnTo>
                <a:lnTo>
                  <a:pt x="450" y="720"/>
                </a:lnTo>
                <a:lnTo>
                  <a:pt x="105" y="660"/>
                </a:lnTo>
                <a:lnTo>
                  <a:pt x="0" y="3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74" y="2581484"/>
            <a:ext cx="5396578" cy="354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83120" y="612566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63275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Πολυοζώδης βρογχοκήλη</a:t>
            </a:r>
            <a:endParaRPr lang="el-GR" sz="3600" dirty="0"/>
          </a:p>
        </p:txBody>
      </p:sp>
      <p:sp>
        <p:nvSpPr>
          <p:cNvPr id="3" name="Content Placeholder 2"/>
          <p:cNvSpPr>
            <a:spLocks noGrp="1"/>
          </p:cNvSpPr>
          <p:nvPr>
            <p:ph idx="1"/>
          </p:nvPr>
        </p:nvSpPr>
        <p:spPr>
          <a:xfrm>
            <a:off x="457200" y="1196752"/>
            <a:ext cx="3178696" cy="5040560"/>
          </a:xfrm>
        </p:spPr>
        <p:txBody>
          <a:bodyPr>
            <a:normAutofit/>
          </a:bodyPr>
          <a:lstStyle/>
          <a:p>
            <a:pPr marL="0" indent="0">
              <a:buNone/>
            </a:pPr>
            <a:r>
              <a:rPr lang="el-GR" sz="2000" dirty="0"/>
              <a:t>Μικροσκοπική εικόνα πολυοζώδους βρογχοκήλης. </a:t>
            </a:r>
            <a:endParaRPr lang="el-GR" sz="2000" dirty="0" smtClean="0"/>
          </a:p>
          <a:p>
            <a:pPr marL="0" indent="0">
              <a:buNone/>
            </a:pPr>
            <a:endParaRPr lang="el-GR" sz="2000" dirty="0"/>
          </a:p>
          <a:p>
            <a:pPr marL="0" indent="0">
              <a:buNone/>
            </a:pPr>
            <a:r>
              <a:rPr lang="el-GR" sz="2000" dirty="0" smtClean="0"/>
              <a:t>Τα </a:t>
            </a:r>
            <a:r>
              <a:rPr lang="el-GR" sz="2000" dirty="0"/>
              <a:t>θυρεοειδικά θυλάκια είναι ανώμαλα διατεταμένα, με επίπεδο επιθήλιο, συμβατό με υπολειτουργία του αδένα.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200339"/>
            <a:ext cx="4104456" cy="252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8976" y="4160929"/>
            <a:ext cx="8303408" cy="2554545"/>
          </a:xfrm>
          <a:prstGeom prst="rect">
            <a:avLst/>
          </a:prstGeom>
        </p:spPr>
        <p:txBody>
          <a:bodyPr wrap="square">
            <a:spAutoFit/>
          </a:bodyPr>
          <a:lstStyle/>
          <a:p>
            <a:pPr marL="0" indent="0">
              <a:buNone/>
            </a:pPr>
            <a:r>
              <a:rPr lang="el-GR" sz="2000" dirty="0">
                <a:latin typeface="+mn-lt"/>
              </a:rPr>
              <a:t>Η αρχική φάση της διάχυτης (μη-</a:t>
            </a:r>
            <a:r>
              <a:rPr lang="el-GR" sz="2000" dirty="0">
                <a:latin typeface="+mn-lt"/>
              </a:rPr>
              <a:t>τοξικ</a:t>
            </a:r>
            <a:r>
              <a:rPr lang="el-GR" sz="2000" dirty="0">
                <a:latin typeface="+mn-lt"/>
              </a:rPr>
              <a:t>ή) βρογχοκήλης η οποία καταλήγει στην αδράνεια του αδένα, δύνανται να έχει προκληθεί είτε από "ενδημική" βρογχοκήλη (παρατηρείται σε όσες περιοχές έχουν έλλειψη ή ελλατωμένη πρόσληψη ιωδίου στη διατροφή), ή από την ασυνήθη "μη-ενδημική" ή σποραδική βρογχοκήλη, (συνήθως προσβάλλει τις νέες γυναίκες). </a:t>
            </a:r>
            <a:endParaRPr lang="el-GR" sz="2000" dirty="0" smtClean="0">
              <a:latin typeface="+mn-lt"/>
            </a:endParaRPr>
          </a:p>
          <a:p>
            <a:pPr marL="0" indent="0">
              <a:buNone/>
            </a:pPr>
            <a:endParaRPr lang="el-GR" sz="2000" dirty="0" smtClean="0">
              <a:latin typeface="+mn-lt"/>
            </a:endParaRPr>
          </a:p>
          <a:p>
            <a:pPr marL="0" indent="0">
              <a:buNone/>
            </a:pPr>
            <a:r>
              <a:rPr lang="el-GR" sz="2000" dirty="0" smtClean="0">
                <a:latin typeface="+mn-lt"/>
              </a:rPr>
              <a:t>Γενετικά </a:t>
            </a:r>
            <a:r>
              <a:rPr lang="el-GR" sz="2000" dirty="0">
                <a:latin typeface="+mn-lt"/>
              </a:rPr>
              <a:t>σφάλματα της βιοσύνθεσης της θυρεοειδικής ορμόνης </a:t>
            </a:r>
            <a:r>
              <a:rPr lang="el-GR" sz="2000" dirty="0" smtClean="0">
                <a:latin typeface="+mn-lt"/>
              </a:rPr>
              <a:t>προκαλούν </a:t>
            </a:r>
            <a:r>
              <a:rPr lang="el-GR" sz="2000" dirty="0">
                <a:latin typeface="+mn-lt"/>
              </a:rPr>
              <a:t>βρογχοκήλη, είναι εξαιρετικά ασυνήθη.</a:t>
            </a:r>
          </a:p>
        </p:txBody>
      </p:sp>
      <p:sp>
        <p:nvSpPr>
          <p:cNvPr id="7" name="Rectangle 6"/>
          <p:cNvSpPr/>
          <p:nvPr/>
        </p:nvSpPr>
        <p:spPr>
          <a:xfrm>
            <a:off x="4211960" y="3730042"/>
            <a:ext cx="426105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160030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r>
              <a:rPr lang="el-GR" sz="3600" dirty="0" smtClean="0"/>
              <a:t>Νόσος </a:t>
            </a:r>
            <a:r>
              <a:rPr lang="el-GR" sz="3600" dirty="0"/>
              <a:t>του </a:t>
            </a:r>
            <a:r>
              <a:rPr lang="en-GB" sz="3600" dirty="0"/>
              <a:t>Grave</a:t>
            </a:r>
            <a:r>
              <a:rPr lang="el-GR" sz="3600" dirty="0"/>
              <a:t>'</a:t>
            </a:r>
            <a:r>
              <a:rPr lang="en-GB" sz="3600" dirty="0"/>
              <a:t>s</a:t>
            </a:r>
            <a:endParaRPr lang="el-GR" altLang="el-GR" sz="3600" dirty="0">
              <a:solidFill>
                <a:srgbClr val="FF9900"/>
              </a:solidFill>
            </a:endParaRPr>
          </a:p>
        </p:txBody>
      </p:sp>
      <p:sp>
        <p:nvSpPr>
          <p:cNvPr id="120835" name="Rectangle 3"/>
          <p:cNvSpPr>
            <a:spLocks noGrp="1" noChangeArrowheads="1"/>
          </p:cNvSpPr>
          <p:nvPr>
            <p:ph idx="1"/>
          </p:nvPr>
        </p:nvSpPr>
        <p:spPr>
          <a:xfrm>
            <a:off x="539552" y="1310673"/>
            <a:ext cx="3312368" cy="3182870"/>
          </a:xfrm>
        </p:spPr>
        <p:txBody>
          <a:bodyPr>
            <a:normAutofit/>
          </a:bodyPr>
          <a:lstStyle/>
          <a:p>
            <a:pPr marL="0" indent="0">
              <a:spcBef>
                <a:spcPts val="0"/>
              </a:spcBef>
              <a:buNone/>
            </a:pPr>
            <a:r>
              <a:rPr lang="el-GR" sz="2000" dirty="0"/>
              <a:t>Ιστολογική εικόνα νόσου του </a:t>
            </a:r>
            <a:r>
              <a:rPr lang="en-GB" sz="2000" dirty="0"/>
              <a:t>Grave</a:t>
            </a:r>
            <a:r>
              <a:rPr lang="el-GR" sz="2000" dirty="0"/>
              <a:t>'</a:t>
            </a:r>
            <a:r>
              <a:rPr lang="en-GB" sz="2000" dirty="0"/>
              <a:t>s</a:t>
            </a:r>
            <a:r>
              <a:rPr lang="el-GR" sz="2000" dirty="0"/>
              <a:t> σε μικρή μεγέθυνση. Ο θυρεοειδής είναι διάχυτα διογκωμένος και συνδέεται με υπερθυρεοειδισμό.  </a:t>
            </a:r>
            <a:endParaRPr lang="el-GR" sz="2000" dirty="0" smtClean="0"/>
          </a:p>
          <a:p>
            <a:pPr marL="0" indent="0">
              <a:spcBef>
                <a:spcPts val="0"/>
              </a:spcBef>
              <a:buNone/>
            </a:pPr>
            <a:endParaRPr lang="el-GR" sz="2000" dirty="0"/>
          </a:p>
          <a:p>
            <a:pPr marL="0" indent="0">
              <a:spcBef>
                <a:spcPts val="0"/>
              </a:spcBef>
              <a:buNone/>
            </a:pPr>
            <a:r>
              <a:rPr lang="el-GR" sz="2000" dirty="0" smtClean="0"/>
              <a:t>Παρατηρούνται </a:t>
            </a:r>
            <a:r>
              <a:rPr lang="el-GR" sz="2000" dirty="0"/>
              <a:t>εμφανείς προσεκβολές του υπερπλαστικού επιθηλίου</a:t>
            </a:r>
            <a:r>
              <a:rPr lang="en-GB" sz="2000" dirty="0"/>
              <a:t>. </a:t>
            </a:r>
            <a:endParaRPr lang="el-GR" altLang="el-GR" sz="2000" dirty="0"/>
          </a:p>
        </p:txBody>
      </p:sp>
      <p:sp>
        <p:nvSpPr>
          <p:cNvPr id="120838" name="Rectangle 6"/>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2" name="Rectangle 1"/>
          <p:cNvSpPr/>
          <p:nvPr/>
        </p:nvSpPr>
        <p:spPr>
          <a:xfrm>
            <a:off x="534648" y="4797152"/>
            <a:ext cx="8136904" cy="1631216"/>
          </a:xfrm>
          <a:prstGeom prst="rect">
            <a:avLst/>
          </a:prstGeom>
        </p:spPr>
        <p:txBody>
          <a:bodyPr wrap="square">
            <a:spAutoFit/>
          </a:bodyPr>
          <a:lstStyle/>
          <a:p>
            <a:pPr marL="0" indent="0">
              <a:spcBef>
                <a:spcPts val="0"/>
              </a:spcBef>
              <a:buNone/>
            </a:pPr>
            <a:r>
              <a:rPr lang="el-GR" altLang="el-GR" sz="2000" dirty="0">
                <a:latin typeface="+mn-lt"/>
              </a:rPr>
              <a:t>Σε αυτή την αυτοάνοσο νόσο, η δράση των διεγερτικών θυρεοειδικών ανοσοσφαιρινών (TSI's), επικρατεί αυτής των αυξητικών θυρεοειδικών ανοσοσφαιρινών (TGI's).</a:t>
            </a:r>
          </a:p>
          <a:p>
            <a:pPr marL="0" indent="0">
              <a:spcBef>
                <a:spcPts val="0"/>
              </a:spcBef>
              <a:buNone/>
            </a:pPr>
            <a:endParaRPr lang="el-GR" altLang="el-GR" sz="2000" dirty="0">
              <a:latin typeface="+mn-lt"/>
            </a:endParaRPr>
          </a:p>
          <a:p>
            <a:pPr marL="0" indent="0">
              <a:spcBef>
                <a:spcPts val="0"/>
              </a:spcBef>
              <a:buNone/>
            </a:pPr>
            <a:endParaRPr lang="el-GR" altLang="el-GR" sz="2000" dirty="0">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558" y="1399009"/>
            <a:ext cx="4625994" cy="303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23928" y="4396345"/>
            <a:ext cx="476060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16890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Νόσος του </a:t>
            </a:r>
            <a:r>
              <a:rPr lang="en-GB" sz="3600" dirty="0"/>
              <a:t>Grave</a:t>
            </a:r>
            <a:r>
              <a:rPr lang="el-GR" sz="3600" dirty="0"/>
              <a:t>'</a:t>
            </a:r>
            <a:r>
              <a:rPr lang="en-GB" sz="3600" dirty="0"/>
              <a:t>s</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νόσου του Grave's σε μεγάλη μεγέθυνση (χ200). Το υψηλό κυλινδρικό επιθήλιο επικαλύπτει τις υπερπλαστικές προσεκβολές μέσα στο κολλοειδές.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48880"/>
            <a:ext cx="5016624" cy="329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2267776"/>
            <a:ext cx="2304256" cy="3477875"/>
          </a:xfrm>
          <a:prstGeom prst="rect">
            <a:avLst/>
          </a:prstGeom>
        </p:spPr>
        <p:txBody>
          <a:bodyPr wrap="square">
            <a:spAutoFit/>
          </a:bodyPr>
          <a:lstStyle/>
          <a:p>
            <a:pPr marL="0" indent="0">
              <a:buNone/>
            </a:pPr>
            <a:r>
              <a:rPr lang="el-GR" sz="2000" dirty="0">
                <a:latin typeface="+mn-lt"/>
              </a:rPr>
              <a:t>Παρουσία διαυγών κενοτοπίων στο κολλοειδές δίπλα στο επιθήλιο οφειλόμενα στην αυξημένη δραστηριότητά του για την παραγωγή αυξημένης θυρεοειδικής ορμόνης.</a:t>
            </a:r>
          </a:p>
        </p:txBody>
      </p:sp>
      <p:sp>
        <p:nvSpPr>
          <p:cNvPr id="7" name="Rectangle 6"/>
          <p:cNvSpPr/>
          <p:nvPr/>
        </p:nvSpPr>
        <p:spPr>
          <a:xfrm>
            <a:off x="2987824" y="5625738"/>
            <a:ext cx="516064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821963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l-GR" altLang="el-GR" sz="3600" dirty="0"/>
              <a:t>Χειρουργική αφαίρεση όζου θυρεοιδούς αδένος</a:t>
            </a:r>
            <a:endParaRPr lang="el-GR" altLang="el-GR" sz="3600" dirty="0">
              <a:solidFill>
                <a:srgbClr val="FF9900"/>
              </a:solidFill>
            </a:endParaRPr>
          </a:p>
        </p:txBody>
      </p:sp>
      <p:sp>
        <p:nvSpPr>
          <p:cNvPr id="119811" name="Rectangle 3"/>
          <p:cNvSpPr>
            <a:spLocks noGrp="1" noChangeArrowheads="1"/>
          </p:cNvSpPr>
          <p:nvPr>
            <p:ph idx="1"/>
          </p:nvPr>
        </p:nvSpPr>
        <p:spPr/>
        <p:txBody>
          <a:bodyPr>
            <a:normAutofit/>
          </a:bodyPr>
          <a:lstStyle/>
          <a:p>
            <a:pPr marL="0" indent="0">
              <a:buNone/>
            </a:pPr>
            <a:r>
              <a:rPr lang="el-GR" altLang="el-GR" sz="2000" dirty="0"/>
              <a:t>Χειρουργική αφαίρεση όζου θυρεοιδούς αδένος. Ο όζος είναι περίγραπτος και έχει σκληροελαστική σύσταση. Στο σπινθηρογράφημα του αδένα απεικονίζεται ως ψυχρός όζος. Η βιοψία απέδειξε ότι ήταν θυλακιώδες αδένωμα θυρεοειδούς και όχι καρκίνος.</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52" y="2540112"/>
            <a:ext cx="5650848" cy="369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0032" y="624007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54436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Θυλακιώδες αδένωμα </a:t>
            </a:r>
            <a:r>
              <a:rPr lang="el-GR" sz="3600" dirty="0"/>
              <a:t>θυρεοειδούς αδένος</a:t>
            </a:r>
          </a:p>
        </p:txBody>
      </p:sp>
      <p:sp>
        <p:nvSpPr>
          <p:cNvPr id="3" name="Content Placeholder 2"/>
          <p:cNvSpPr>
            <a:spLocks noGrp="1"/>
          </p:cNvSpPr>
          <p:nvPr>
            <p:ph idx="1"/>
          </p:nvPr>
        </p:nvSpPr>
        <p:spPr/>
        <p:txBody>
          <a:bodyPr>
            <a:normAutofit/>
          </a:bodyPr>
          <a:lstStyle/>
          <a:p>
            <a:pPr marL="0" indent="0">
              <a:buNone/>
            </a:pPr>
            <a:r>
              <a:rPr lang="el-GR" sz="2000" dirty="0"/>
              <a:t>Μακροσκοπική εικόνα θυλακιώδους αδενώματος θυρεοειδούς αδένος</a:t>
            </a:r>
            <a:r>
              <a:rPr lang="en-GB" sz="2000" dirty="0"/>
              <a:t>, </a:t>
            </a:r>
            <a:r>
              <a:rPr lang="el-GR" sz="2000" dirty="0"/>
              <a:t>περιβαλλόμενο από λεπτή λευκή κάψα</a:t>
            </a:r>
            <a:r>
              <a:rPr lang="en-GB" sz="2000" dirty="0"/>
              <a:t>. </a:t>
            </a:r>
            <a:r>
              <a:rPr lang="el-GR" sz="2000" dirty="0"/>
              <a:t>Είναι πολλές φορές δύσκολο να διαφοροδιαγνωσθεί ένα καλά διαφοροποιημένο καρκίνωμα θυρεοειδούς από ένα θυλακιώδες αδένωμα</a:t>
            </a:r>
            <a:r>
              <a:rPr lang="en-GB" sz="2000" dirty="0"/>
              <a:t>. </a:t>
            </a:r>
            <a:r>
              <a:rPr lang="el-GR" sz="2000" dirty="0"/>
              <a:t>Επομένως, οι ασθενείς με θυλακιώδη νεοπλάσματα αντιμετωπίζονται με υφολική </a:t>
            </a:r>
            <a:r>
              <a:rPr lang="el-GR" sz="2000" dirty="0" smtClean="0"/>
              <a:t>θυρεοειδεκτομή </a:t>
            </a:r>
            <a:r>
              <a:rPr lang="el-GR" sz="2000" dirty="0"/>
              <a:t>για ασφάλεια.</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5153249"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624" y="6237919"/>
            <a:ext cx="5251177"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393756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Θυλακιώδες αδένωμα θυρεοειδούς αδένος</a:t>
            </a:r>
          </a:p>
        </p:txBody>
      </p:sp>
      <p:sp>
        <p:nvSpPr>
          <p:cNvPr id="3" name="Content Placeholder 2"/>
          <p:cNvSpPr>
            <a:spLocks noGrp="1"/>
          </p:cNvSpPr>
          <p:nvPr>
            <p:ph idx="1"/>
          </p:nvPr>
        </p:nvSpPr>
        <p:spPr>
          <a:xfrm>
            <a:off x="6228184" y="1211755"/>
            <a:ext cx="2314600" cy="5040560"/>
          </a:xfrm>
        </p:spPr>
        <p:txBody>
          <a:bodyPr>
            <a:normAutofit/>
          </a:bodyPr>
          <a:lstStyle/>
          <a:p>
            <a:pPr marL="0" indent="0">
              <a:buNone/>
            </a:pPr>
            <a:r>
              <a:rPr lang="el-GR" sz="2000" dirty="0"/>
              <a:t>Ιστολογική εικόνα θυλακιώδους αδενώματος </a:t>
            </a:r>
            <a:r>
              <a:rPr lang="el-GR" sz="2000" dirty="0" smtClean="0"/>
              <a:t>θυρεοειδούς (</a:t>
            </a:r>
            <a:r>
              <a:rPr lang="el-GR" sz="2000" dirty="0"/>
              <a:t>πάνω αριστερά). Φυσιολογικός θυρεοειδικός ιστός παρατηρείται στο δεξί κάτω της εικόνας</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5" name="Rectangle 4"/>
          <p:cNvSpPr/>
          <p:nvPr/>
        </p:nvSpPr>
        <p:spPr>
          <a:xfrm>
            <a:off x="395536" y="5449205"/>
            <a:ext cx="8136904" cy="1323439"/>
          </a:xfrm>
          <a:prstGeom prst="rect">
            <a:avLst/>
          </a:prstGeom>
        </p:spPr>
        <p:txBody>
          <a:bodyPr wrap="square">
            <a:spAutoFit/>
          </a:bodyPr>
          <a:lstStyle/>
          <a:p>
            <a:pPr marL="0" indent="0">
              <a:buNone/>
            </a:pPr>
            <a:r>
              <a:rPr lang="el-GR" sz="2000" dirty="0">
                <a:latin typeface="+mn-lt"/>
              </a:rPr>
              <a:t>Το αδένωμα είναι καλά διαφοροποιημένο νεόπλασμα γιατί μοιάζει πολύ με το φυσιολογικό θυρεοειδικό ιστό. Τα θυλάκια του αδενώματος περιέχουν κολλοειδές, υπάρχει όμως μεγαλύτερη ποικιλία στο </a:t>
            </a:r>
            <a:r>
              <a:rPr lang="el-GR" sz="2000" dirty="0" smtClean="0">
                <a:latin typeface="+mn-lt"/>
              </a:rPr>
              <a:t>μέγεθος</a:t>
            </a:r>
            <a:r>
              <a:rPr lang="en-US" sz="2000" dirty="0" smtClean="0">
                <a:latin typeface="+mn-lt"/>
              </a:rPr>
              <a:t> </a:t>
            </a:r>
            <a:r>
              <a:rPr lang="el-GR" sz="2000" dirty="0" smtClean="0">
                <a:latin typeface="+mn-lt"/>
              </a:rPr>
              <a:t>σε </a:t>
            </a:r>
            <a:r>
              <a:rPr lang="el-GR" sz="2000" dirty="0">
                <a:latin typeface="+mn-lt"/>
              </a:rPr>
              <a:t>σχέση με το φυσιολογικό.</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7"/>
            <a:ext cx="5616624" cy="367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184" y="501831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07170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sz="3600" dirty="0" smtClean="0"/>
              <a:t>Φυσιολογικός θυρεοειδής αδένας</a:t>
            </a:r>
            <a:endParaRPr lang="el-GR" altLang="el-GR" sz="3600" dirty="0">
              <a:solidFill>
                <a:srgbClr val="FF9900"/>
              </a:solidFill>
            </a:endParaRPr>
          </a:p>
        </p:txBody>
      </p:sp>
      <p:sp>
        <p:nvSpPr>
          <p:cNvPr id="62475" name="Rectangle 11"/>
          <p:cNvSpPr>
            <a:spLocks noGrp="1" noChangeArrowheads="1"/>
          </p:cNvSpPr>
          <p:nvPr>
            <p:ph idx="1"/>
          </p:nvPr>
        </p:nvSpPr>
        <p:spPr>
          <a:xfrm>
            <a:off x="457200" y="1196752"/>
            <a:ext cx="3970784" cy="4464496"/>
          </a:xfrm>
        </p:spPr>
        <p:txBody>
          <a:bodyPr>
            <a:normAutofit/>
          </a:bodyPr>
          <a:lstStyle/>
          <a:p>
            <a:pPr marL="0" indent="0">
              <a:buNone/>
            </a:pPr>
            <a:r>
              <a:rPr lang="el-GR" altLang="el-GR" sz="2000" dirty="0"/>
              <a:t>Μακροσκοπική εικόνα φυσιολογικού θυρεοειδή αδένα, στην πρόσθια επιφάνεια της τραχείας. </a:t>
            </a:r>
            <a:endParaRPr lang="el-GR" altLang="el-GR" sz="2000" dirty="0" smtClean="0"/>
          </a:p>
          <a:p>
            <a:pPr marL="0" indent="0">
              <a:spcBef>
                <a:spcPts val="1200"/>
              </a:spcBef>
              <a:buNone/>
            </a:pPr>
            <a:r>
              <a:rPr lang="el-GR" altLang="el-GR" sz="2000" dirty="0" smtClean="0"/>
              <a:t>Ο </a:t>
            </a:r>
            <a:r>
              <a:rPr lang="el-GR" altLang="el-GR" sz="2000" dirty="0"/>
              <a:t>θυρεοειδής αδένας έχει ένα δεξιό και ένα αριστερό λοβό συνδεόμενοι με ένα στενό ισθμό. </a:t>
            </a:r>
            <a:endParaRPr lang="el-GR" altLang="el-GR" sz="2000" dirty="0" smtClean="0"/>
          </a:p>
          <a:p>
            <a:pPr marL="0" indent="0">
              <a:spcBef>
                <a:spcPts val="1200"/>
              </a:spcBef>
              <a:buNone/>
            </a:pPr>
            <a:r>
              <a:rPr lang="el-GR" altLang="el-GR" sz="2000" dirty="0" smtClean="0"/>
              <a:t>Το </a:t>
            </a:r>
            <a:r>
              <a:rPr lang="el-GR" altLang="el-GR" sz="2000" dirty="0"/>
              <a:t>φυσιολογικό βάρος του θυρεοειδούς αδένα είναι 10 μέχρι 30 γραμμάρια. Δεν ψηλαφάται εύκολα στην κλινική εξέταση.</a:t>
            </a:r>
            <a:endParaRPr lang="el-GR" altLang="el-GR" sz="105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96752"/>
            <a:ext cx="3288407" cy="496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60032" y="6163931"/>
            <a:ext cx="3432423"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33955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l-GR" altLang="el-GR" sz="3600" dirty="0"/>
              <a:t>Τομή λοβού αφαιρεθέντος θυρεοειδούς αδένος αποκαλύπτουσα θηλώδες καρκίνωμα</a:t>
            </a:r>
            <a:endParaRPr lang="el-GR" altLang="el-GR" sz="3600" dirty="0">
              <a:solidFill>
                <a:srgbClr val="FF9900"/>
              </a:solidFill>
            </a:endParaRPr>
          </a:p>
        </p:txBody>
      </p:sp>
      <p:sp>
        <p:nvSpPr>
          <p:cNvPr id="118787" name="Rectangle 3"/>
          <p:cNvSpPr>
            <a:spLocks noGrp="1" noChangeArrowheads="1"/>
          </p:cNvSpPr>
          <p:nvPr>
            <p:ph idx="1"/>
          </p:nvPr>
        </p:nvSpPr>
        <p:spPr/>
        <p:txBody>
          <a:bodyPr>
            <a:normAutofit/>
          </a:bodyPr>
          <a:lstStyle/>
          <a:p>
            <a:pPr marL="0" indent="0">
              <a:buNone/>
            </a:pPr>
            <a:r>
              <a:rPr lang="el-GR" altLang="el-GR" sz="2000" dirty="0"/>
              <a:t>Τομή λοβού αφαιρεθέντος θυρεοειδούς αδένος αποκαλύπτουσα θηλώδες καρκίνωμα. Το νεόπλασμα αυτό δύναται να είναι πολυεστιακό, γιατί έχει την ικανότητα να διηθεί  τα λεμφαγγεία του αδένα με αποτέλεσμα τη συχνή εμφάνιση λεμφαδενικών μεταστάσεων. </a:t>
            </a:r>
          </a:p>
        </p:txBody>
      </p:sp>
      <p:grpSp>
        <p:nvGrpSpPr>
          <p:cNvPr id="118790" name="Group 6"/>
          <p:cNvGrpSpPr>
            <a:grpSpLocks/>
          </p:cNvGrpSpPr>
          <p:nvPr/>
        </p:nvGrpSpPr>
        <p:grpSpPr bwMode="auto">
          <a:xfrm>
            <a:off x="0" y="1852613"/>
            <a:ext cx="4800600" cy="3152775"/>
            <a:chOff x="0" y="0"/>
            <a:chExt cx="7560" cy="4965"/>
          </a:xfrm>
        </p:grpSpPr>
        <p:sp>
          <p:nvSpPr>
            <p:cNvPr id="118792" name="Rectangle 8"/>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18791" name="Freeform 7">
              <a:hlinkClick r:id="rId2"/>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18793" name="Rectangle 9"/>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585080"/>
            <a:ext cx="5376664" cy="353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618899"/>
            <a:ext cx="2808312" cy="2862322"/>
          </a:xfrm>
          <a:prstGeom prst="rect">
            <a:avLst/>
          </a:prstGeom>
        </p:spPr>
        <p:txBody>
          <a:bodyPr wrap="square">
            <a:spAutoFit/>
          </a:bodyPr>
          <a:lstStyle/>
          <a:p>
            <a:pPr marL="0" indent="0">
              <a:buNone/>
            </a:pPr>
            <a:r>
              <a:rPr lang="el-GR" altLang="el-GR" sz="2000" dirty="0">
                <a:latin typeface="+mn-lt"/>
              </a:rPr>
              <a:t>Η μεγαλύτερη ογκόμορφος μάζα είναι κυστική και περιέχει θηλώδεις προσεκβολές. </a:t>
            </a:r>
            <a:endParaRPr lang="el-GR" altLang="el-GR" sz="2000" dirty="0" smtClean="0">
              <a:latin typeface="+mn-lt"/>
            </a:endParaRPr>
          </a:p>
          <a:p>
            <a:pPr marL="0" indent="0">
              <a:buNone/>
            </a:pPr>
            <a:endParaRPr lang="el-GR" altLang="el-GR" sz="2000" dirty="0">
              <a:latin typeface="+mn-lt"/>
            </a:endParaRPr>
          </a:p>
          <a:p>
            <a:pPr marL="0" indent="0">
              <a:buNone/>
            </a:pPr>
            <a:r>
              <a:rPr lang="el-GR" altLang="el-GR" sz="2000" dirty="0" smtClean="0">
                <a:latin typeface="+mn-lt"/>
              </a:rPr>
              <a:t>Αυτά </a:t>
            </a:r>
            <a:r>
              <a:rPr lang="el-GR" altLang="el-GR" sz="2000" dirty="0">
                <a:latin typeface="+mn-lt"/>
              </a:rPr>
              <a:t>τα νεοπλάσματα εμφανίζονται συνήθως σε γυναίκες μέσης ηλικίας. </a:t>
            </a:r>
          </a:p>
        </p:txBody>
      </p:sp>
      <p:sp>
        <p:nvSpPr>
          <p:cNvPr id="10" name="Rectangle 9"/>
          <p:cNvSpPr/>
          <p:nvPr/>
        </p:nvSpPr>
        <p:spPr>
          <a:xfrm>
            <a:off x="3086797" y="611618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18520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a:t>
            </a:r>
            <a:r>
              <a:rPr lang="el-GR" sz="3600" dirty="0"/>
              <a:t>η</a:t>
            </a:r>
            <a:r>
              <a:rPr lang="el-GR" sz="3600" dirty="0" smtClean="0"/>
              <a:t>λώδες </a:t>
            </a:r>
            <a:r>
              <a:rPr lang="el-GR" sz="3600" dirty="0"/>
              <a:t>αδένωμα θυρεοειδούς αδένος</a:t>
            </a:r>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θηλώδους καρκινώματος θυρεοειδούς αδένος. Παρουσία πολυαρίθμων προσεκβολών με θηλώδη διαμόρφωση. Οι θηλές του νεοπλασματικού ιστού φέρουν λεπτούς ινοαγγειώδεις μίσχους</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08104" y="2276871"/>
            <a:ext cx="3161104" cy="3170099"/>
          </a:xfrm>
          <a:prstGeom prst="rect">
            <a:avLst/>
          </a:prstGeom>
        </p:spPr>
        <p:txBody>
          <a:bodyPr wrap="square">
            <a:spAutoFit/>
          </a:bodyPr>
          <a:lstStyle/>
          <a:p>
            <a:pPr marL="0" indent="0">
              <a:buNone/>
            </a:pPr>
            <a:r>
              <a:rPr lang="el-GR" sz="2000" dirty="0">
                <a:latin typeface="+mn-lt"/>
              </a:rPr>
              <a:t>Τα θηλώδη αδενώματα του θυρεοειδούς μοιάζουν στην ιστολογική εικόνα με τα καρκινώματα, αλλά είναι τόσο σπάνια, έτσι ώστε όλα τα θηλώδη νεοπλάσματα του θυρεοειδούς αδένος να θεωρούνται και να αντιμετωπίζονται ως κακοήθη.</a:t>
            </a:r>
          </a:p>
        </p:txBody>
      </p:sp>
      <p:sp>
        <p:nvSpPr>
          <p:cNvPr id="7" name="Rectangle 6"/>
          <p:cNvSpPr/>
          <p:nvPr/>
        </p:nvSpPr>
        <p:spPr>
          <a:xfrm>
            <a:off x="467544" y="5526646"/>
            <a:ext cx="487260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16910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Θηλώδες </a:t>
            </a:r>
            <a:r>
              <a:rPr lang="el-GR" sz="3600" dirty="0"/>
              <a:t>αδένωμα θυρεοειδούς αδένος</a:t>
            </a:r>
          </a:p>
        </p:txBody>
      </p:sp>
      <p:sp>
        <p:nvSpPr>
          <p:cNvPr id="3" name="Content Placeholder 2"/>
          <p:cNvSpPr>
            <a:spLocks noGrp="1"/>
          </p:cNvSpPr>
          <p:nvPr>
            <p:ph idx="1"/>
          </p:nvPr>
        </p:nvSpPr>
        <p:spPr>
          <a:xfrm>
            <a:off x="444496" y="1196752"/>
            <a:ext cx="8229600" cy="1440160"/>
          </a:xfrm>
        </p:spPr>
        <p:txBody>
          <a:bodyPr>
            <a:normAutofit/>
          </a:bodyPr>
          <a:lstStyle/>
          <a:p>
            <a:pPr marL="0" indent="0">
              <a:buNone/>
            </a:pPr>
            <a:r>
              <a:rPr lang="el-GR" sz="2000" dirty="0"/>
              <a:t>Ιστολογική εικόνα θηλώδους καρκινώματος θυρεοειδούς αδένος σε μεγάλη μεγέθυνση (χ200). Παρουσία μικρής σφαιρικής αποτιτάνωσης στο κέντρο (</a:t>
            </a:r>
            <a:r>
              <a:rPr lang="en-GB" sz="2000" dirty="0"/>
              <a:t>psammoma body</a:t>
            </a:r>
            <a:r>
              <a:rPr lang="el-GR" sz="2000" dirty="0"/>
              <a:t>) της εικόνας. Τα νεοπλασματικά κύτταρα έχουν διαυγείς πυρήνες</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192" y="2329057"/>
            <a:ext cx="4415928" cy="29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4496" y="2492896"/>
            <a:ext cx="3689160" cy="1631216"/>
          </a:xfrm>
          <a:prstGeom prst="rect">
            <a:avLst/>
          </a:prstGeom>
        </p:spPr>
        <p:txBody>
          <a:bodyPr wrap="square">
            <a:spAutoFit/>
          </a:bodyPr>
          <a:lstStyle/>
          <a:p>
            <a:r>
              <a:rPr lang="el-GR" sz="2000" dirty="0">
                <a:latin typeface="+mn-lt"/>
              </a:rPr>
              <a:t>Τα θηλώδη καρκινώματα δεν είναι επιθετικοί όγκοι, έχουν μεγάλη διάρκεια επιβίωσης, ακόμη και με παρουσία μεταστάσεων. </a:t>
            </a:r>
          </a:p>
        </p:txBody>
      </p:sp>
      <p:sp>
        <p:nvSpPr>
          <p:cNvPr id="6" name="Rectangle 5"/>
          <p:cNvSpPr/>
          <p:nvPr/>
        </p:nvSpPr>
        <p:spPr>
          <a:xfrm>
            <a:off x="444496" y="4124112"/>
            <a:ext cx="3335416" cy="2246769"/>
          </a:xfrm>
          <a:prstGeom prst="rect">
            <a:avLst/>
          </a:prstGeom>
        </p:spPr>
        <p:txBody>
          <a:bodyPr wrap="square">
            <a:spAutoFit/>
          </a:bodyPr>
          <a:lstStyle/>
          <a:p>
            <a:r>
              <a:rPr lang="el-GR" sz="2000" dirty="0">
                <a:latin typeface="+mn-lt"/>
              </a:rPr>
              <a:t>Η συχνότερη θέση μετάστασης είναι στους τοπικούς λεμφαδένες του τραχήλου. Μερικές φορές, τα θηλώδη καρκινώματα εμφανίζονται ως λεμφαδενικές μεταστάσεις.</a:t>
            </a:r>
          </a:p>
        </p:txBody>
      </p:sp>
      <p:sp>
        <p:nvSpPr>
          <p:cNvPr id="8" name="Rectangle 7"/>
          <p:cNvSpPr/>
          <p:nvPr/>
        </p:nvSpPr>
        <p:spPr>
          <a:xfrm>
            <a:off x="3779912" y="5193231"/>
            <a:ext cx="467466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64417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r>
              <a:rPr lang="el-GR" sz="3600" dirty="0" smtClean="0"/>
              <a:t>Μυελώδες </a:t>
            </a:r>
            <a:r>
              <a:rPr lang="el-GR" sz="3600" dirty="0"/>
              <a:t>αδένωμα θυρεοειδούς αδένος</a:t>
            </a:r>
            <a:endParaRPr lang="el-GR" altLang="el-GR" sz="3600" dirty="0">
              <a:solidFill>
                <a:srgbClr val="FF9900"/>
              </a:solidFill>
            </a:endParaRPr>
          </a:p>
        </p:txBody>
      </p:sp>
      <p:sp>
        <p:nvSpPr>
          <p:cNvPr id="133123" name="Rectangle 3"/>
          <p:cNvSpPr>
            <a:spLocks noGrp="1" noChangeArrowheads="1"/>
          </p:cNvSpPr>
          <p:nvPr>
            <p:ph idx="1"/>
          </p:nvPr>
        </p:nvSpPr>
        <p:spPr>
          <a:xfrm>
            <a:off x="6228390" y="1268760"/>
            <a:ext cx="2746648" cy="5040560"/>
          </a:xfrm>
        </p:spPr>
        <p:txBody>
          <a:bodyPr>
            <a:normAutofit/>
          </a:bodyPr>
          <a:lstStyle/>
          <a:p>
            <a:pPr marL="0" indent="0">
              <a:spcBef>
                <a:spcPts val="600"/>
              </a:spcBef>
              <a:buNone/>
            </a:pPr>
            <a:r>
              <a:rPr lang="el-GR" sz="2000" dirty="0"/>
              <a:t>Ιστολογική εικόνα μυελώδους καρκινώματος θυρεοειδούς αδένος  στο κέντρο και στο δεξί της εικόνας. </a:t>
            </a:r>
            <a:endParaRPr lang="el-GR" altLang="el-GR" sz="2000" dirty="0" smtClean="0"/>
          </a:p>
          <a:p>
            <a:pPr marL="0" indent="0">
              <a:spcBef>
                <a:spcPts val="600"/>
              </a:spcBef>
              <a:buNone/>
            </a:pPr>
            <a:r>
              <a:rPr lang="el-GR" sz="2000" dirty="0"/>
              <a:t>Στο πάνω άκρο δεξιά παρατηρείται ροδίζον υαλώδες υλικό,  με μορφολογία αμυλοειδούς (βέλος). </a:t>
            </a:r>
            <a:endParaRPr lang="el-GR" altLang="el-GR" sz="2000" dirty="0"/>
          </a:p>
        </p:txBody>
      </p:sp>
      <p:grpSp>
        <p:nvGrpSpPr>
          <p:cNvPr id="133125" name="Group 5"/>
          <p:cNvGrpSpPr>
            <a:grpSpLocks/>
          </p:cNvGrpSpPr>
          <p:nvPr/>
        </p:nvGrpSpPr>
        <p:grpSpPr bwMode="auto">
          <a:xfrm>
            <a:off x="0" y="1844675"/>
            <a:ext cx="4800600" cy="3152775"/>
            <a:chOff x="0" y="0"/>
            <a:chExt cx="7560" cy="4965"/>
          </a:xfrm>
        </p:grpSpPr>
        <p:sp>
          <p:nvSpPr>
            <p:cNvPr id="133126" name="Rectangle 6"/>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33127" name="Freeform 7">
              <a:hlinkClick r:id="rId2"/>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33128" name="Rectangle 8"/>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2" name="Rectangle 1"/>
          <p:cNvSpPr/>
          <p:nvPr/>
        </p:nvSpPr>
        <p:spPr>
          <a:xfrm>
            <a:off x="558782" y="5157192"/>
            <a:ext cx="8280920" cy="1400383"/>
          </a:xfrm>
          <a:prstGeom prst="rect">
            <a:avLst/>
          </a:prstGeom>
        </p:spPr>
        <p:txBody>
          <a:bodyPr wrap="square">
            <a:spAutoFit/>
          </a:bodyPr>
          <a:lstStyle/>
          <a:p>
            <a:pPr marL="0" indent="0">
              <a:spcBef>
                <a:spcPts val="600"/>
              </a:spcBef>
              <a:buNone/>
            </a:pPr>
            <a:r>
              <a:rPr lang="el-GR" altLang="el-GR" sz="2000" dirty="0">
                <a:latin typeface="+mn-lt"/>
              </a:rPr>
              <a:t>Τα νεοπλάσματα αυτά προέρχονται από τα θυρεοειδικά "C" κύττατα (παραθυλακικά) και επομένως, έχουν νευροενδοκρινικούς χαρακτήρες, όπως είναι η έκκριση της καλσιτονίνης.</a:t>
            </a:r>
          </a:p>
          <a:p>
            <a:pPr marL="0" indent="0">
              <a:spcBef>
                <a:spcPts val="600"/>
              </a:spcBef>
              <a:buNone/>
            </a:pPr>
            <a:endParaRPr lang="el-GR" altLang="el-GR" sz="2000" dirty="0">
              <a:latin typeface="+mn-l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91" y="1340768"/>
            <a:ext cx="5168865"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00680" y="4725144"/>
            <a:ext cx="533947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4078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116632"/>
            <a:ext cx="8424936" cy="908720"/>
          </a:xfrm>
        </p:spPr>
        <p:txBody>
          <a:bodyPr>
            <a:normAutofit fontScale="90000"/>
          </a:bodyPr>
          <a:lstStyle/>
          <a:p>
            <a:r>
              <a:rPr lang="el-GR" sz="3600" dirty="0"/>
              <a:t>Χρώση </a:t>
            </a:r>
            <a:r>
              <a:rPr lang="el-GR" sz="3600" dirty="0" smtClean="0"/>
              <a:t>αμυλοειδούς σε μυελοειδές καρκίνωμα θυρεοειδούς αδένος με ερυθρό του </a:t>
            </a:r>
            <a:r>
              <a:rPr lang="en-US" sz="3600" dirty="0" smtClean="0"/>
              <a:t>Congo</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Χρώση του αμυλοειδούς στρώματος του μυελώδους καρκινώματος του θυρεοειδούς  αδένος με ερυθρό του </a:t>
            </a:r>
            <a:r>
              <a:rPr lang="en-GB" sz="2000" dirty="0"/>
              <a:t>Congo</a:t>
            </a:r>
            <a:r>
              <a:rPr lang="el-GR" sz="2000" dirty="0"/>
              <a:t> (ροδίζουσα περιοχή). Τα μυελώδη καρκινώματα δύνανται να είναι σποραδικά ή οικογενή</a:t>
            </a:r>
            <a:r>
              <a:rPr lang="en-GB" sz="2000" dirty="0"/>
              <a:t>. </a:t>
            </a:r>
            <a:r>
              <a:rPr lang="el-GR" sz="2000" dirty="0"/>
              <a:t>Η οικογενής μορφή συνδυάζεται με το σύνδρομο της πολυενδοκρινικής νεοπλασίας.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08" y="2636912"/>
            <a:ext cx="5506460" cy="360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2546" y="627091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000592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l-GR" sz="3600" dirty="0" smtClean="0"/>
              <a:t>Φυσιολογικά επινεφρίδια</a:t>
            </a:r>
            <a:endParaRPr lang="el-GR" altLang="el-GR" sz="3600" dirty="0">
              <a:solidFill>
                <a:srgbClr val="FF9900"/>
              </a:solidFill>
            </a:endParaRPr>
          </a:p>
        </p:txBody>
      </p:sp>
      <p:sp>
        <p:nvSpPr>
          <p:cNvPr id="117763" name="Rectangle 3"/>
          <p:cNvSpPr>
            <a:spLocks noGrp="1" noChangeArrowheads="1"/>
          </p:cNvSpPr>
          <p:nvPr>
            <p:ph idx="1"/>
          </p:nvPr>
        </p:nvSpPr>
        <p:spPr/>
        <p:txBody>
          <a:bodyPr>
            <a:normAutofit/>
          </a:bodyPr>
          <a:lstStyle/>
          <a:p>
            <a:pPr marL="0" indent="0">
              <a:buNone/>
            </a:pPr>
            <a:r>
              <a:rPr lang="el-GR" sz="2000" dirty="0"/>
              <a:t>Μακροσκοπική εικόνα φυσιολογικών επινεφριδίων</a:t>
            </a:r>
            <a:r>
              <a:rPr lang="en-GB" sz="2000" dirty="0"/>
              <a:t>. </a:t>
            </a:r>
            <a:r>
              <a:rPr lang="el-GR" sz="2000" dirty="0"/>
              <a:t>Έκαστο επινεφρίδιο ζυγίζει </a:t>
            </a:r>
            <a:r>
              <a:rPr lang="en-GB" sz="2000" dirty="0"/>
              <a:t>4 </a:t>
            </a:r>
            <a:r>
              <a:rPr lang="el-GR" sz="2000" dirty="0"/>
              <a:t>-</a:t>
            </a:r>
            <a:r>
              <a:rPr lang="en-GB" sz="2000" dirty="0"/>
              <a:t> 6 grams.</a:t>
            </a:r>
            <a:endParaRPr lang="el-GR"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0544"/>
            <a:ext cx="6048672" cy="397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0520" y="592920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743539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l-GR" sz="3600" dirty="0"/>
              <a:t>Φυσιολογικά επινεφρίδια</a:t>
            </a:r>
            <a:endParaRPr lang="el-GR" altLang="el-GR" sz="3600" dirty="0">
              <a:solidFill>
                <a:srgbClr val="FF9900"/>
              </a:solidFill>
            </a:endParaRPr>
          </a:p>
        </p:txBody>
      </p:sp>
      <p:sp>
        <p:nvSpPr>
          <p:cNvPr id="11673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a:t>Μικροσκοπική εικόνα φυσιολογικού επινεφριδίου. Παρατηρούνται από έξω προς τα μέσα: η εξωτερική ζώνη: στηλιδωτή ζώνη (κίτρινο βέλος), η μεσαία ζώνη: δικτυωτή ζώνη (λευκό βέλος), η εσωτερική ζώνη: μυελώδης μοίρα (γκρι βέλος) </a:t>
            </a:r>
          </a:p>
        </p:txBody>
      </p:sp>
      <p:grpSp>
        <p:nvGrpSpPr>
          <p:cNvPr id="6" name="Group 5"/>
          <p:cNvGrpSpPr/>
          <p:nvPr/>
        </p:nvGrpSpPr>
        <p:grpSpPr>
          <a:xfrm>
            <a:off x="539552" y="2636912"/>
            <a:ext cx="5256584" cy="3528392"/>
            <a:chOff x="1200150" y="3711575"/>
            <a:chExt cx="4800600" cy="3152775"/>
          </a:xfrm>
        </p:grpSpPr>
        <p:pic>
          <p:nvPicPr>
            <p:cNvPr id="19458" name="Picture 2" descr="ENDO0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3711575"/>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2971800" y="4509120"/>
              <a:ext cx="2171700" cy="114300"/>
              <a:chOff x="4680" y="9104"/>
              <a:chExt cx="3420" cy="180"/>
            </a:xfrm>
          </p:grpSpPr>
          <p:sp>
            <p:nvSpPr>
              <p:cNvPr id="4" name="AutoShape 4"/>
              <p:cNvSpPr>
                <a:spLocks noChangeArrowheads="1"/>
              </p:cNvSpPr>
              <p:nvPr/>
            </p:nvSpPr>
            <p:spPr bwMode="auto">
              <a:xfrm>
                <a:off x="7740" y="9104"/>
                <a:ext cx="360" cy="180"/>
              </a:xfrm>
              <a:prstGeom prst="rightArrow">
                <a:avLst>
                  <a:gd name="adj1" fmla="val 50000"/>
                  <a:gd name="adj2" fmla="val 50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dirty="0"/>
              </a:p>
            </p:txBody>
          </p:sp>
          <p:sp>
            <p:nvSpPr>
              <p:cNvPr id="5" name="AutoShape 5"/>
              <p:cNvSpPr>
                <a:spLocks noChangeArrowheads="1"/>
              </p:cNvSpPr>
              <p:nvPr/>
            </p:nvSpPr>
            <p:spPr bwMode="auto">
              <a:xfrm>
                <a:off x="4680" y="9104"/>
                <a:ext cx="1440" cy="180"/>
              </a:xfrm>
              <a:prstGeom prst="rightArrow">
                <a:avLst>
                  <a:gd name="adj1" fmla="val 50000"/>
                  <a:gd name="adj2" fmla="val 20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dirty="0"/>
              </a:p>
            </p:txBody>
          </p:sp>
        </p:grpSp>
      </p:grpSp>
      <p:sp>
        <p:nvSpPr>
          <p:cNvPr id="9" name="Rectangle 8"/>
          <p:cNvSpPr/>
          <p:nvPr/>
        </p:nvSpPr>
        <p:spPr>
          <a:xfrm>
            <a:off x="467544" y="616530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159470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l-GR" sz="3600" dirty="0"/>
              <a:t>Φυσιολογικά επινεφρίδια</a:t>
            </a:r>
            <a:endParaRPr lang="el-GR" altLang="el-GR" sz="3600" dirty="0">
              <a:solidFill>
                <a:srgbClr val="FF9900"/>
              </a:solidFill>
            </a:endParaRPr>
          </a:p>
        </p:txBody>
      </p:sp>
      <p:sp>
        <p:nvSpPr>
          <p:cNvPr id="115715" name="Rectangle 3"/>
          <p:cNvSpPr>
            <a:spLocks noGrp="1" noChangeArrowheads="1"/>
          </p:cNvSpPr>
          <p:nvPr>
            <p:ph idx="1"/>
          </p:nvPr>
        </p:nvSpPr>
        <p:spPr/>
        <p:txBody>
          <a:bodyPr>
            <a:normAutofit/>
          </a:bodyPr>
          <a:lstStyle/>
          <a:p>
            <a:pPr marL="0" indent="0">
              <a:buNone/>
            </a:pPr>
            <a:r>
              <a:rPr lang="el-GR" altLang="el-GR" sz="2000" dirty="0"/>
              <a:t>Μικροσκοπική εικόνα επινεφριδιακού αδενώματος προερχόμενο από τη φλοιώδη μοίρα αυτού. Το αδένωμα παρατηρείται στο δεξί τμήμα της εικόνας και προσομοιάζει στην ιστολογική υφή με αυτήν της φυσιολογικής στηλιδωτής ζώνης του επινεφριδίου.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808"/>
            <a:ext cx="5439654" cy="35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56176" y="2492896"/>
            <a:ext cx="2376264" cy="2246769"/>
          </a:xfrm>
          <a:prstGeom prst="rect">
            <a:avLst/>
          </a:prstGeom>
        </p:spPr>
        <p:txBody>
          <a:bodyPr wrap="square">
            <a:spAutoFit/>
          </a:bodyPr>
          <a:lstStyle/>
          <a:p>
            <a:r>
              <a:rPr lang="el-GR" altLang="el-GR" sz="2000" dirty="0">
                <a:latin typeface="+mn-lt"/>
              </a:rPr>
              <a:t>Η κάψα του αδενώματος παρατηρείται αριστερά. Υπάρχει μερικές φορές κυτταρική πολυμορφία.</a:t>
            </a:r>
            <a:endParaRPr lang="el-GR" sz="2000" dirty="0">
              <a:latin typeface="+mn-lt"/>
            </a:endParaRPr>
          </a:p>
        </p:txBody>
      </p:sp>
      <p:sp>
        <p:nvSpPr>
          <p:cNvPr id="6" name="Rectangle 5"/>
          <p:cNvSpPr/>
          <p:nvPr/>
        </p:nvSpPr>
        <p:spPr>
          <a:xfrm>
            <a:off x="453996" y="618619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16699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el-GR" sz="3600" dirty="0"/>
              <a:t>Φυσιολογικά επινεφρίδια</a:t>
            </a:r>
            <a:endParaRPr lang="el-GR" altLang="el-GR" sz="3600" dirty="0">
              <a:solidFill>
                <a:srgbClr val="FF9900"/>
              </a:solidFill>
            </a:endParaRPr>
          </a:p>
        </p:txBody>
      </p:sp>
      <p:sp>
        <p:nvSpPr>
          <p:cNvPr id="114691" name="Rectangle 3"/>
          <p:cNvSpPr>
            <a:spLocks noGrp="1" noChangeArrowheads="1"/>
          </p:cNvSpPr>
          <p:nvPr>
            <p:ph idx="1"/>
          </p:nvPr>
        </p:nvSpPr>
        <p:spPr>
          <a:xfrm>
            <a:off x="457200" y="1196752"/>
            <a:ext cx="8339336" cy="792088"/>
          </a:xfrm>
        </p:spPr>
        <p:txBody>
          <a:bodyPr>
            <a:normAutofit/>
          </a:bodyPr>
          <a:lstStyle/>
          <a:p>
            <a:pPr marL="0" indent="0">
              <a:buNone/>
            </a:pPr>
            <a:r>
              <a:rPr lang="el-GR" altLang="el-GR" sz="2000" dirty="0"/>
              <a:t>Μακροσκοπική εικόνα επινεφριδίων σε φυσιολογική </a:t>
            </a:r>
            <a:r>
              <a:rPr lang="el-GR" altLang="el-GR" sz="2000" dirty="0" smtClean="0"/>
              <a:t>κατάσταση </a:t>
            </a:r>
            <a:r>
              <a:rPr lang="el-GR" altLang="el-GR" sz="2000" dirty="0"/>
              <a:t>(κέντρο εικόνας) και σε παθολογικές: </a:t>
            </a:r>
            <a:endParaRPr lang="el-GR" altLang="el-GR" sz="2000" dirty="0" smtClean="0"/>
          </a:p>
          <a:p>
            <a:pPr marL="0" indent="0">
              <a:buNone/>
            </a:pPr>
            <a:endParaRPr lang="el-GR" altLang="el-GR" sz="20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32856"/>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1988840"/>
            <a:ext cx="3528392" cy="4093428"/>
          </a:xfrm>
          <a:prstGeom prst="rect">
            <a:avLst/>
          </a:prstGeom>
        </p:spPr>
        <p:txBody>
          <a:bodyPr wrap="square">
            <a:spAutoFit/>
          </a:bodyPr>
          <a:lstStyle/>
          <a:p>
            <a:pPr marL="268288" indent="-268288">
              <a:buNone/>
            </a:pPr>
            <a:r>
              <a:rPr lang="el-GR" altLang="el-GR" sz="2000" b="1" dirty="0">
                <a:latin typeface="+mn-lt"/>
              </a:rPr>
              <a:t>α) </a:t>
            </a:r>
            <a:r>
              <a:rPr lang="el-GR" altLang="el-GR" sz="2000" dirty="0">
                <a:latin typeface="+mn-lt"/>
              </a:rPr>
              <a:t>σε επινεφριδιακή ατροφία  (νόσος Addison, ή μακροχρόνια θεραπεία με κορτικοειδή) </a:t>
            </a:r>
          </a:p>
          <a:p>
            <a:pPr marL="268288" indent="-268288">
              <a:buNone/>
            </a:pPr>
            <a:r>
              <a:rPr lang="el-GR" altLang="el-GR" sz="2000" b="1" dirty="0">
                <a:latin typeface="+mn-lt"/>
              </a:rPr>
              <a:t>β</a:t>
            </a:r>
            <a:r>
              <a:rPr lang="el-GR" altLang="el-GR" sz="2000" dirty="0">
                <a:latin typeface="+mn-lt"/>
              </a:rPr>
              <a:t>) σε αμφοτερόπλευρη επινεφριδιακή υπερπλασία (αδένωμα υπόφυσης εκκρίνον ACTH (νόσος Cushing), ή  σύνδρομο Cushing από έκτοπη παραγωγή ACTH, ή  ιδιοπαθής επινεφριδιακή υπερπλασία).</a:t>
            </a:r>
          </a:p>
        </p:txBody>
      </p:sp>
      <p:sp>
        <p:nvSpPr>
          <p:cNvPr id="6" name="Rectangle 5"/>
          <p:cNvSpPr/>
          <p:nvPr/>
        </p:nvSpPr>
        <p:spPr>
          <a:xfrm>
            <a:off x="3761834" y="5276106"/>
            <a:ext cx="489068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890733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l-GR" altLang="el-GR" sz="3600" dirty="0"/>
              <a:t>Εναποθέσεις αμυλοειδούς ερυθράς χροιάς με χρώση του Congo</a:t>
            </a:r>
            <a:endParaRPr lang="el-GR" altLang="el-GR" sz="3600" dirty="0">
              <a:solidFill>
                <a:srgbClr val="FF9900"/>
              </a:solidFill>
            </a:endParaRPr>
          </a:p>
        </p:txBody>
      </p:sp>
      <p:sp>
        <p:nvSpPr>
          <p:cNvPr id="113667" name="Rectangle 3"/>
          <p:cNvSpPr>
            <a:spLocks noGrp="1" noChangeArrowheads="1"/>
          </p:cNvSpPr>
          <p:nvPr>
            <p:ph idx="1"/>
          </p:nvPr>
        </p:nvSpPr>
        <p:spPr/>
        <p:txBody>
          <a:bodyPr>
            <a:normAutofit/>
          </a:bodyPr>
          <a:lstStyle/>
          <a:p>
            <a:pPr marL="0" indent="0">
              <a:buNone/>
            </a:pPr>
            <a:r>
              <a:rPr lang="el-GR" altLang="el-GR" sz="2000" dirty="0"/>
              <a:t>Εναποθέσεις αμυλοειδούς ερυθράς χροιάς με χρώση του Congo, στη φλοιώδη μοίρα των επινεφριδίων. Αμυλοειδές δύναται να εναποτίθεται στα επινεφρίδια, όπως και σε άλλα όργανα.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76" y="2348880"/>
            <a:ext cx="5892432" cy="38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0702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622316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sz="3600" dirty="0"/>
              <a:t>Φυσιολογικός θυρεοειδής αδένας</a:t>
            </a:r>
            <a:endParaRPr lang="el-GR" altLang="el-GR" sz="3600" dirty="0">
              <a:solidFill>
                <a:srgbClr val="FF9900"/>
              </a:solidFill>
            </a:endParaRPr>
          </a:p>
        </p:txBody>
      </p:sp>
      <p:sp>
        <p:nvSpPr>
          <p:cNvPr id="124931" name="Rectangle 3"/>
          <p:cNvSpPr>
            <a:spLocks noGrp="1" noChangeArrowheads="1"/>
          </p:cNvSpPr>
          <p:nvPr>
            <p:ph idx="1"/>
          </p:nvPr>
        </p:nvSpPr>
        <p:spPr/>
        <p:txBody>
          <a:bodyPr>
            <a:normAutofit/>
          </a:bodyPr>
          <a:lstStyle/>
          <a:p>
            <a:pPr marL="0" indent="0">
              <a:buNone/>
            </a:pPr>
            <a:r>
              <a:rPr lang="el-GR" altLang="el-GR" sz="2000" dirty="0"/>
              <a:t>Μικροσκοπική  εικόνα φυσιολογικού θυρεοειδή αδένα. Παρατηρούνται αδενικά θυλάκια επικαλυπτόμενα από μονόστιβο κυβοειδές επιθήλιο και πληρούμενα με κολλοειδή ουσία. </a:t>
            </a:r>
          </a:p>
        </p:txBody>
      </p:sp>
      <p:sp>
        <p:nvSpPr>
          <p:cNvPr id="2" name="Rectangle 1"/>
          <p:cNvSpPr/>
          <p:nvPr/>
        </p:nvSpPr>
        <p:spPr>
          <a:xfrm>
            <a:off x="467544" y="2431212"/>
            <a:ext cx="2448272" cy="3170099"/>
          </a:xfrm>
          <a:prstGeom prst="rect">
            <a:avLst/>
          </a:prstGeom>
        </p:spPr>
        <p:txBody>
          <a:bodyPr wrap="square">
            <a:spAutoFit/>
          </a:bodyPr>
          <a:lstStyle/>
          <a:p>
            <a:pPr marL="0" indent="0">
              <a:buNone/>
            </a:pPr>
            <a:r>
              <a:rPr lang="el-GR" altLang="el-GR" sz="2000" dirty="0">
                <a:latin typeface="+mn-lt"/>
              </a:rPr>
              <a:t>Τα αδενικά θυλάκια ποικίλουν σε κάποιο βαθμό ως προς το σχήμα. Ο μεταξύ των θυλακίων συνδετικός ιστός, ο οποίος δύναται να περιέχει "C" κύτταρα (παραθυλακικά), δεν είναι εμφανής.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463661"/>
            <a:ext cx="48006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72927" y="5673586"/>
            <a:ext cx="4947545"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60784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r>
              <a:rPr lang="el-GR" altLang="el-GR" sz="3600" dirty="0" smtClean="0"/>
              <a:t>Νευροβλάστωμα</a:t>
            </a:r>
            <a:endParaRPr lang="el-GR" altLang="el-GR" sz="3600" dirty="0">
              <a:solidFill>
                <a:srgbClr val="FF9900"/>
              </a:solidFill>
            </a:endParaRPr>
          </a:p>
        </p:txBody>
      </p:sp>
      <p:sp>
        <p:nvSpPr>
          <p:cNvPr id="112643" name="Rectangle 3"/>
          <p:cNvSpPr>
            <a:spLocks noGrp="1" noChangeArrowheads="1"/>
          </p:cNvSpPr>
          <p:nvPr>
            <p:ph idx="1"/>
          </p:nvPr>
        </p:nvSpPr>
        <p:spPr>
          <a:xfrm>
            <a:off x="457200" y="1196752"/>
            <a:ext cx="8363272" cy="5040560"/>
          </a:xfrm>
        </p:spPr>
        <p:txBody>
          <a:bodyPr/>
          <a:lstStyle/>
          <a:p>
            <a:pPr marL="0" indent="0">
              <a:buNone/>
            </a:pPr>
            <a:r>
              <a:rPr lang="el-GR" altLang="el-GR" sz="2000" dirty="0"/>
              <a:t>Μικροσκοπική εικόνα νευροβλαστώματος, ο οποίος είναι ένας από τους όγκους που αποτελούνται από μικρά βαθυχρωματικά στρογγυλά κύτταρα.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32" y="2134066"/>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71528" y="2060848"/>
            <a:ext cx="3096344" cy="2862322"/>
          </a:xfrm>
          <a:prstGeom prst="rect">
            <a:avLst/>
          </a:prstGeom>
        </p:spPr>
        <p:txBody>
          <a:bodyPr wrap="square">
            <a:spAutoFit/>
          </a:bodyPr>
          <a:lstStyle/>
          <a:p>
            <a:pPr marL="0" indent="0">
              <a:buNone/>
            </a:pPr>
            <a:r>
              <a:rPr lang="el-GR" altLang="el-GR" sz="2000" dirty="0">
                <a:latin typeface="+mn-lt"/>
              </a:rPr>
              <a:t>Τα νεοπλάσματα αυτά δύνανται να έχουν μεγάλο μεγέθος στον οπισθοπεριτοναϊκό χώρο πριν γίνουν αντιληπτοί. </a:t>
            </a:r>
            <a:endParaRPr lang="el-GR" altLang="el-GR" sz="2000" dirty="0" smtClean="0">
              <a:latin typeface="+mn-lt"/>
            </a:endParaRPr>
          </a:p>
          <a:p>
            <a:pPr marL="0" indent="0">
              <a:buNone/>
            </a:pPr>
            <a:endParaRPr lang="el-GR" altLang="el-GR" sz="2000" dirty="0">
              <a:latin typeface="+mn-lt"/>
            </a:endParaRPr>
          </a:p>
          <a:p>
            <a:pPr marL="0" indent="0">
              <a:buNone/>
            </a:pPr>
            <a:r>
              <a:rPr lang="el-GR" altLang="el-GR" sz="2000" dirty="0" smtClean="0">
                <a:latin typeface="+mn-lt"/>
              </a:rPr>
              <a:t>Συχνά </a:t>
            </a:r>
            <a:r>
              <a:rPr lang="el-GR" altLang="el-GR" sz="2000" dirty="0">
                <a:latin typeface="+mn-lt"/>
              </a:rPr>
              <a:t>εμφανίζουν περιοχές νέκρωσης και ασβεστοποίησης.</a:t>
            </a:r>
          </a:p>
        </p:txBody>
      </p:sp>
      <p:sp>
        <p:nvSpPr>
          <p:cNvPr id="6" name="Rectangle 5"/>
          <p:cNvSpPr/>
          <p:nvPr/>
        </p:nvSpPr>
        <p:spPr>
          <a:xfrm>
            <a:off x="395536" y="5286841"/>
            <a:ext cx="507599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71122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l-GR" altLang="el-GR" sz="3600" dirty="0" smtClean="0"/>
              <a:t>Αδένωμα </a:t>
            </a:r>
            <a:r>
              <a:rPr lang="el-GR" altLang="el-GR" sz="3600" dirty="0"/>
              <a:t>αριστερού επινεφριδίου </a:t>
            </a:r>
            <a:r>
              <a:rPr lang="el-GR" altLang="el-GR" sz="3600" dirty="0" smtClean="0"/>
              <a:t>μείζονος </a:t>
            </a:r>
            <a:r>
              <a:rPr lang="el-GR" altLang="el-GR" sz="3600" dirty="0"/>
              <a:t>διαμέτρου</a:t>
            </a:r>
            <a:endParaRPr lang="el-GR" altLang="el-GR" sz="3600" dirty="0">
              <a:solidFill>
                <a:srgbClr val="FF9900"/>
              </a:solidFill>
            </a:endParaRPr>
          </a:p>
        </p:txBody>
      </p:sp>
      <p:sp>
        <p:nvSpPr>
          <p:cNvPr id="111619" name="Rectangle 3"/>
          <p:cNvSpPr>
            <a:spLocks noGrp="1" noChangeArrowheads="1"/>
          </p:cNvSpPr>
          <p:nvPr>
            <p:ph idx="1"/>
          </p:nvPr>
        </p:nvSpPr>
        <p:spPr>
          <a:xfrm>
            <a:off x="539552" y="1154576"/>
            <a:ext cx="8229600" cy="5040560"/>
          </a:xfrm>
        </p:spPr>
        <p:txBody>
          <a:bodyPr>
            <a:normAutofit/>
          </a:bodyPr>
          <a:lstStyle/>
          <a:p>
            <a:pPr marL="0" indent="0">
              <a:buNone/>
            </a:pPr>
            <a:r>
              <a:rPr lang="el-GR" altLang="el-GR" sz="2000" dirty="0"/>
              <a:t>Μακροσκοπική εικόνα  αδενώματος αριστερού επινεφριδίου  μείζονος διαμέτρου 1.3 cm, σε άτομο εμφανίζουν υπέρταση. Οι εργαστηριακές εξετάσεις έδειξαν υποκαλιαιμία. Επιπλέον εξετάσεις έδειξαν υψηλές τιμές αλδοστερόνης και χαμηλό τίτλο ρενίνης ορού, ευρήματα συμβατά με επινεφριδιακό αδένωμα εκκρίνον αλδοστερόνη ( σύνδρομο Conn).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60724"/>
            <a:ext cx="4728592" cy="33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23872" y="2788992"/>
            <a:ext cx="3600400" cy="3477875"/>
          </a:xfrm>
          <a:prstGeom prst="rect">
            <a:avLst/>
          </a:prstGeom>
        </p:spPr>
        <p:txBody>
          <a:bodyPr wrap="square">
            <a:spAutoFit/>
          </a:bodyPr>
          <a:lstStyle/>
          <a:p>
            <a:pPr marL="0" indent="0">
              <a:buNone/>
            </a:pPr>
            <a:r>
              <a:rPr lang="el-GR" altLang="el-GR" sz="2000" dirty="0">
                <a:latin typeface="+mn-lt"/>
              </a:rPr>
              <a:t>Αυτή η αλλοίωση αποτελεί τα 2/3 των περιπτώσεων του πρωτοπαθούς υπεραλδοστερονισμού (PHA), ενώ η αμφοτερόπλευρη επινεφριδιακή  υπερπλασία  αποτελει το 30% του PHA. Αυτά τα αδενώματα είναι τυπικά μικρότερα των 2 cm σε μέγεθος και έχουν κίτρινο χρώμα σε διατομή.</a:t>
            </a:r>
          </a:p>
        </p:txBody>
      </p:sp>
      <p:sp>
        <p:nvSpPr>
          <p:cNvPr id="6" name="Rectangle 5"/>
          <p:cNvSpPr/>
          <p:nvPr/>
        </p:nvSpPr>
        <p:spPr>
          <a:xfrm>
            <a:off x="467544" y="6171359"/>
            <a:ext cx="487260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516138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l-GR" altLang="el-GR" sz="3600" dirty="0" smtClean="0"/>
              <a:t>Ευμέγεθες επινεφριδιακό καρκίνωμα</a:t>
            </a:r>
            <a:endParaRPr lang="el-GR" altLang="el-GR" sz="3600" dirty="0">
              <a:solidFill>
                <a:srgbClr val="FF9900"/>
              </a:solidFill>
            </a:endParaRPr>
          </a:p>
        </p:txBody>
      </p:sp>
      <p:sp>
        <p:nvSpPr>
          <p:cNvPr id="110595" name="Rectangle 3"/>
          <p:cNvSpPr>
            <a:spLocks noGrp="1" noChangeArrowheads="1"/>
          </p:cNvSpPr>
          <p:nvPr>
            <p:ph idx="1"/>
          </p:nvPr>
        </p:nvSpPr>
        <p:spPr>
          <a:xfrm>
            <a:off x="457200" y="1196752"/>
            <a:ext cx="4402832" cy="5040560"/>
          </a:xfrm>
        </p:spPr>
        <p:txBody>
          <a:bodyPr>
            <a:normAutofit/>
          </a:bodyPr>
          <a:lstStyle/>
          <a:p>
            <a:pPr marL="0" indent="0">
              <a:buNone/>
            </a:pPr>
            <a:r>
              <a:rPr lang="el-GR" altLang="el-GR" sz="2000" dirty="0"/>
              <a:t>Μακροσκοπική εικόνα ευμεγέθους επινεφριδιακού καρκινώματος προερχόμενο από τη φλοιώδη μοίρα και το οποίο απωθεί τον αριστερό νεφρό προς τα κάτω. </a:t>
            </a:r>
            <a:endParaRPr lang="el-GR" altLang="el-GR" sz="2000" dirty="0" smtClean="0"/>
          </a:p>
          <a:p>
            <a:pPr marL="0" indent="0">
              <a:buNone/>
            </a:pPr>
            <a:endParaRPr lang="el-GR" altLang="el-GR" sz="2000" dirty="0"/>
          </a:p>
          <a:p>
            <a:pPr marL="0" indent="0">
              <a:buNone/>
            </a:pPr>
            <a:r>
              <a:rPr lang="el-GR" altLang="el-GR" sz="2000" dirty="0" smtClean="0"/>
              <a:t>Αυτά </a:t>
            </a:r>
            <a:r>
              <a:rPr lang="el-GR" altLang="el-GR" sz="2000" dirty="0"/>
              <a:t>τα νεοπλάσματα είναι συνήθως λειτουργικά (εκκρίνουν κορτικοειδή ή στεροειδή του φύλου). Έχουν κακή πρόγνωση.</a:t>
            </a:r>
          </a:p>
          <a:p>
            <a:pPr marL="0" indent="0">
              <a:buNone/>
            </a:pPr>
            <a:endParaRPr lang="el-GR" altLang="el-GR" sz="20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268760"/>
            <a:ext cx="30003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68119" y="5789664"/>
            <a:ext cx="3096344"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730396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l-GR" sz="3600" dirty="0" smtClean="0"/>
              <a:t>Υπόλλειμα </a:t>
            </a:r>
            <a:r>
              <a:rPr lang="el-GR" sz="3600" dirty="0"/>
              <a:t>επινεφριδιακού </a:t>
            </a:r>
            <a:r>
              <a:rPr lang="el-GR" sz="3600" dirty="0" smtClean="0"/>
              <a:t>ιστού </a:t>
            </a:r>
            <a:r>
              <a:rPr lang="el-GR" sz="3600" dirty="0"/>
              <a:t>και επινεφριδιακού </a:t>
            </a:r>
            <a:r>
              <a:rPr lang="el-GR" sz="3600" dirty="0" smtClean="0"/>
              <a:t>καρκινώματος</a:t>
            </a:r>
            <a:endParaRPr lang="el-GR" altLang="el-GR" sz="3600" dirty="0">
              <a:solidFill>
                <a:srgbClr val="FF9900"/>
              </a:solidFill>
            </a:endParaRPr>
          </a:p>
        </p:txBody>
      </p:sp>
      <p:sp>
        <p:nvSpPr>
          <p:cNvPr id="109571" name="Rectangle 3"/>
          <p:cNvSpPr>
            <a:spLocks noGrp="1" noChangeArrowheads="1"/>
          </p:cNvSpPr>
          <p:nvPr>
            <p:ph idx="1"/>
          </p:nvPr>
        </p:nvSpPr>
        <p:spPr/>
        <p:txBody>
          <a:bodyPr>
            <a:normAutofit/>
          </a:bodyPr>
          <a:lstStyle/>
          <a:p>
            <a:pPr marL="0" indent="0">
              <a:buNone/>
            </a:pPr>
            <a:r>
              <a:rPr lang="el-GR" sz="2000" dirty="0"/>
              <a:t>Μικροσκοπική εικόνα </a:t>
            </a:r>
            <a:r>
              <a:rPr lang="el-GR" sz="2000" dirty="0" smtClean="0"/>
              <a:t>υπολείμματος </a:t>
            </a:r>
            <a:r>
              <a:rPr lang="el-GR" sz="2000" dirty="0"/>
              <a:t>επινεφριδιακού ιστού στο δεξί της εικόνας και επινεφριδιακού καρκινώματος στο αριστερό.</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5976664" cy="392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90240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075087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l-GR" altLang="el-GR" sz="3600" dirty="0" smtClean="0"/>
              <a:t>Αδενοκαρκίνωμα </a:t>
            </a:r>
            <a:r>
              <a:rPr lang="el-GR" altLang="el-GR" sz="3600" dirty="0"/>
              <a:t>φλοιώδους μοίρας επινεφριδίου</a:t>
            </a:r>
            <a:endParaRPr lang="el-GR" altLang="el-GR" sz="3600" dirty="0">
              <a:solidFill>
                <a:srgbClr val="FF9900"/>
              </a:solidFill>
            </a:endParaRPr>
          </a:p>
        </p:txBody>
      </p:sp>
      <p:sp>
        <p:nvSpPr>
          <p:cNvPr id="108547" name="Rectangle 3"/>
          <p:cNvSpPr>
            <a:spLocks noGrp="1" noChangeArrowheads="1"/>
          </p:cNvSpPr>
          <p:nvPr>
            <p:ph idx="1"/>
          </p:nvPr>
        </p:nvSpPr>
        <p:spPr/>
        <p:txBody>
          <a:bodyPr>
            <a:normAutofit/>
          </a:bodyPr>
          <a:lstStyle/>
          <a:p>
            <a:pPr marL="0" indent="0">
              <a:buNone/>
            </a:pPr>
            <a:r>
              <a:rPr lang="el-GR" altLang="el-GR" sz="2000" dirty="0"/>
              <a:t>Ιστολογική εικόνα αδενοκαρκίνωμα φλοιώδους μοίρας επινεφριδίου σε μεγάλη μεγέθυνση (χ 200). Η ιστολογική εικόνα υποδηλώνει ότι το νεόπλασμα ομοιάζει με τον φυσιολογικό επινεφριδιακό φλοιό.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76872"/>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387317"/>
            <a:ext cx="3240360" cy="3400931"/>
          </a:xfrm>
          <a:prstGeom prst="rect">
            <a:avLst/>
          </a:prstGeom>
        </p:spPr>
        <p:txBody>
          <a:bodyPr wrap="square">
            <a:spAutoFit/>
          </a:bodyPr>
          <a:lstStyle/>
          <a:p>
            <a:pPr marL="0" indent="0">
              <a:spcBef>
                <a:spcPts val="1200"/>
              </a:spcBef>
              <a:spcAft>
                <a:spcPts val="600"/>
              </a:spcAft>
              <a:buNone/>
            </a:pPr>
            <a:r>
              <a:rPr lang="el-GR" altLang="el-GR" sz="2000" dirty="0">
                <a:latin typeface="+mn-lt"/>
              </a:rPr>
              <a:t>Είναι δύσκολη η διάγνωση της κακοήθειας σε ενδοκρινή νεοπλάσματα όταν βασίζεται μόνο στην κυτταρολογική εξέταση. </a:t>
            </a:r>
            <a:endParaRPr lang="el-GR" altLang="el-GR" sz="2000" dirty="0" smtClean="0">
              <a:latin typeface="+mn-lt"/>
            </a:endParaRPr>
          </a:p>
          <a:p>
            <a:pPr marL="0" indent="0">
              <a:spcBef>
                <a:spcPts val="1200"/>
              </a:spcBef>
              <a:spcAft>
                <a:spcPts val="600"/>
              </a:spcAft>
              <a:buNone/>
            </a:pPr>
            <a:r>
              <a:rPr lang="el-GR" altLang="el-GR" sz="2000" dirty="0" smtClean="0">
                <a:latin typeface="+mn-lt"/>
              </a:rPr>
              <a:t>Η διήθηση </a:t>
            </a:r>
            <a:r>
              <a:rPr lang="el-GR" altLang="el-GR" sz="2000" dirty="0">
                <a:latin typeface="+mn-lt"/>
              </a:rPr>
              <a:t>σε φλεβικό αγγείο, όπως φαίνεται στην εικόνα, και οι μεταστάσεις, αποτελούν τα πλέον εμφανή σημεία. </a:t>
            </a:r>
          </a:p>
        </p:txBody>
      </p:sp>
      <p:sp>
        <p:nvSpPr>
          <p:cNvPr id="3" name="Rectangle 2"/>
          <p:cNvSpPr/>
          <p:nvPr/>
        </p:nvSpPr>
        <p:spPr>
          <a:xfrm>
            <a:off x="467544" y="5964024"/>
            <a:ext cx="8113272" cy="707886"/>
          </a:xfrm>
          <a:prstGeom prst="rect">
            <a:avLst/>
          </a:prstGeom>
        </p:spPr>
        <p:txBody>
          <a:bodyPr wrap="square">
            <a:spAutoFit/>
          </a:bodyPr>
          <a:lstStyle/>
          <a:p>
            <a:pPr marL="0" indent="0">
              <a:buNone/>
            </a:pPr>
            <a:r>
              <a:rPr lang="el-GR" altLang="el-GR" sz="2000" dirty="0">
                <a:latin typeface="+mn-lt"/>
              </a:rPr>
              <a:t>Συνήθως, τα περισσότερα νεοπλάσματα  των ενδοκρινών αδένων είναι καλοήθη.</a:t>
            </a:r>
          </a:p>
        </p:txBody>
      </p:sp>
      <p:sp>
        <p:nvSpPr>
          <p:cNvPr id="7" name="Rectangle 6"/>
          <p:cNvSpPr/>
          <p:nvPr/>
        </p:nvSpPr>
        <p:spPr>
          <a:xfrm>
            <a:off x="3569304" y="5385414"/>
            <a:ext cx="494492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137989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l-GR" altLang="el-GR" sz="3600" dirty="0" smtClean="0"/>
              <a:t>Φυσιολογικό παγκρεατικό νησίδιο </a:t>
            </a:r>
            <a:r>
              <a:rPr lang="el-GR" altLang="el-GR" sz="3600" dirty="0"/>
              <a:t>του Langerhans</a:t>
            </a:r>
            <a:endParaRPr lang="el-GR" altLang="el-GR" sz="3600" dirty="0">
              <a:solidFill>
                <a:srgbClr val="FF9900"/>
              </a:solidFill>
            </a:endParaRPr>
          </a:p>
        </p:txBody>
      </p:sp>
      <p:sp>
        <p:nvSpPr>
          <p:cNvPr id="107523" name="Rectangle 3"/>
          <p:cNvSpPr>
            <a:spLocks noGrp="1" noChangeArrowheads="1"/>
          </p:cNvSpPr>
          <p:nvPr>
            <p:ph idx="1"/>
          </p:nvPr>
        </p:nvSpPr>
        <p:spPr/>
        <p:txBody>
          <a:bodyPr>
            <a:normAutofit/>
          </a:bodyPr>
          <a:lstStyle/>
          <a:p>
            <a:pPr marL="0" indent="0">
              <a:buNone/>
            </a:pPr>
            <a:r>
              <a:rPr lang="el-GR" altLang="el-GR" sz="2000" dirty="0"/>
              <a:t>Ιστολογική εικόνα φυσιολογικού παγκρεατικού νησιδίου του Langerhans περιβαλλόμενο από εξωκρινή αδενικό παγκρεατικό ιστό. Τα νησίδια αυτά περιέχουν α-κύτταρα εκκρίνοντα </a:t>
            </a:r>
            <a:r>
              <a:rPr lang="el-GR" altLang="el-GR" sz="2000" dirty="0" smtClean="0"/>
              <a:t>γλυκαγόν</a:t>
            </a:r>
            <a:r>
              <a:rPr lang="el-GR" altLang="el-GR" sz="2000" dirty="0"/>
              <a:t>η</a:t>
            </a:r>
            <a:r>
              <a:rPr lang="el-GR" altLang="el-GR" sz="2000" dirty="0" smtClean="0"/>
              <a:t>, </a:t>
            </a:r>
            <a:r>
              <a:rPr lang="el-GR" altLang="el-GR" sz="2000" dirty="0"/>
              <a:t>β-κύτταρα εκκρίνοντα ινσουλίνη, και δ-κύτταρα εκκρίνοντα σωματοστατίνη.</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92" y="2582791"/>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2408" y="573556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047142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l-GR" altLang="el-GR" sz="3600" dirty="0"/>
              <a:t>Χρώση ανοσοϋπεροξειδάσης για τη διάγνωση των κυττάρων των νησιδίων του Langerhans</a:t>
            </a:r>
            <a:endParaRPr lang="el-GR" altLang="el-GR" sz="3600" dirty="0">
              <a:solidFill>
                <a:srgbClr val="FF9900"/>
              </a:solidFill>
            </a:endParaRPr>
          </a:p>
        </p:txBody>
      </p:sp>
      <p:sp>
        <p:nvSpPr>
          <p:cNvPr id="10649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a:t>Χρώση ανοσοϋπεροξειδάσης για τη διάγνωση των κυττάρων των νησιδίων του Langerhans. Δεξιά της εικόνας, </a:t>
            </a:r>
            <a:r>
              <a:rPr lang="el-GR" altLang="el-GR" sz="2000" dirty="0" smtClean="0"/>
              <a:t>χρησιμοποιείται </a:t>
            </a:r>
            <a:r>
              <a:rPr lang="el-GR" altLang="el-GR" sz="2000" dirty="0"/>
              <a:t>αντίσωμα για τον καθορισμό των β-κυττάρων, ενώ, αντίθετα αριστερά, αντίσωμα προς τη γλυκαγόνη, </a:t>
            </a:r>
            <a:r>
              <a:rPr lang="el-GR" altLang="el-GR" sz="2000" dirty="0" smtClean="0"/>
              <a:t>καθορίζει τα </a:t>
            </a:r>
            <a:r>
              <a:rPr lang="el-GR" altLang="el-GR" sz="2000" dirty="0"/>
              <a:t>α-κύτταρα.</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5328592" cy="34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8465" y="613644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149058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l-GR" sz="3600" dirty="0" smtClean="0"/>
              <a:t>Φλεγμονή </a:t>
            </a:r>
            <a:r>
              <a:rPr lang="el-GR" sz="3600" dirty="0"/>
              <a:t>νησιδίου </a:t>
            </a:r>
            <a:r>
              <a:rPr lang="el-GR" sz="3600" dirty="0" smtClean="0"/>
              <a:t>του </a:t>
            </a:r>
            <a:r>
              <a:rPr lang="en-GB" sz="3600" dirty="0"/>
              <a:t>Langerhans</a:t>
            </a:r>
            <a:endParaRPr lang="el-GR" altLang="el-GR" sz="3600" dirty="0">
              <a:solidFill>
                <a:srgbClr val="FF9900"/>
              </a:solidFill>
            </a:endParaRPr>
          </a:p>
        </p:txBody>
      </p:sp>
      <p:sp>
        <p:nvSpPr>
          <p:cNvPr id="105475" name="Rectangle 3"/>
          <p:cNvSpPr>
            <a:spLocks noGrp="1" noChangeArrowheads="1"/>
          </p:cNvSpPr>
          <p:nvPr>
            <p:ph idx="1"/>
          </p:nvPr>
        </p:nvSpPr>
        <p:spPr>
          <a:xfrm>
            <a:off x="457200" y="1196752"/>
            <a:ext cx="2962672" cy="5040560"/>
          </a:xfrm>
        </p:spPr>
        <p:txBody>
          <a:bodyPr>
            <a:normAutofit/>
          </a:bodyPr>
          <a:lstStyle/>
          <a:p>
            <a:pPr marL="0" indent="0">
              <a:buNone/>
            </a:pPr>
            <a:r>
              <a:rPr lang="el-GR" sz="2000" dirty="0"/>
              <a:t>Μικροσκοπική εικόνα φλεγμονής νησιδίου του  </a:t>
            </a:r>
            <a:r>
              <a:rPr lang="en-GB" sz="2000" dirty="0"/>
              <a:t>Langerhans</a:t>
            </a:r>
            <a:r>
              <a:rPr lang="el-GR" sz="2000" dirty="0"/>
              <a:t>, σε ασθενή υποψήφιο για ανάπτυξη σακχαρώδη διαβήτη τύπου Ι. Η παρουσία λεμφοκυτταρικής διήθησης στο οιδηματώδες νησίδιο, προϋποθέτει αυτοάνοσο μηχανισμό για αυτή την αλλοίωση. </a:t>
            </a:r>
            <a:endParaRPr lang="el-GR" altLang="el-GR" sz="2000" dirty="0"/>
          </a:p>
        </p:txBody>
      </p:sp>
      <p:sp>
        <p:nvSpPr>
          <p:cNvPr id="2" name="Rectangle 1"/>
          <p:cNvSpPr/>
          <p:nvPr/>
        </p:nvSpPr>
        <p:spPr>
          <a:xfrm>
            <a:off x="467542" y="5151095"/>
            <a:ext cx="8458453" cy="707886"/>
          </a:xfrm>
          <a:prstGeom prst="rect">
            <a:avLst/>
          </a:prstGeom>
        </p:spPr>
        <p:txBody>
          <a:bodyPr wrap="square">
            <a:spAutoFit/>
          </a:bodyPr>
          <a:lstStyle/>
          <a:p>
            <a:pPr marL="0" indent="0">
              <a:buNone/>
            </a:pPr>
            <a:r>
              <a:rPr lang="el-GR" altLang="el-GR" sz="2000" dirty="0">
                <a:latin typeface="+mn-lt"/>
              </a:rPr>
              <a:t>Η καταστροφή των νησιδίων οδηγεί στην απόλυτη έλλειψη της ινσουλίνης, η οποία χαρακτηρίζει τον σακχαρώδη διαβήτη τύπου Ι.</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09528"/>
            <a:ext cx="4800600" cy="32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09616" y="4569543"/>
            <a:ext cx="487260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208063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l-GR" altLang="el-GR" sz="3600" dirty="0" smtClean="0"/>
              <a:t>Νησίδιο </a:t>
            </a:r>
            <a:r>
              <a:rPr lang="el-GR" altLang="el-GR" sz="3600" dirty="0"/>
              <a:t>του Langerhans </a:t>
            </a:r>
            <a:r>
              <a:rPr lang="el-GR" altLang="el-GR" sz="3600" dirty="0" smtClean="0"/>
              <a:t>εναπόθεση αμυλοειδούς</a:t>
            </a:r>
            <a:endParaRPr lang="el-GR" altLang="el-GR" sz="3600" dirty="0">
              <a:solidFill>
                <a:srgbClr val="FF9900"/>
              </a:solidFill>
            </a:endParaRPr>
          </a:p>
        </p:txBody>
      </p:sp>
      <p:sp>
        <p:nvSpPr>
          <p:cNvPr id="104451" name="Rectangle 3"/>
          <p:cNvSpPr>
            <a:spLocks noGrp="1" noChangeArrowheads="1"/>
          </p:cNvSpPr>
          <p:nvPr>
            <p:ph idx="1"/>
          </p:nvPr>
        </p:nvSpPr>
        <p:spPr/>
        <p:txBody>
          <a:bodyPr>
            <a:normAutofit/>
          </a:bodyPr>
          <a:lstStyle/>
          <a:p>
            <a:pPr marL="0" indent="0">
              <a:buNone/>
            </a:pPr>
            <a:r>
              <a:rPr lang="el-GR" altLang="el-GR" sz="2000" dirty="0"/>
              <a:t>Μικροσκοπική εικόνα νησιδίου του Langerhans με παρουσία ροδόχροης υαλοειδοποίησης (με εναπόθεση αμυλοειδούς) σε πολλά από τα κύτταρα των νησιδίων. Αυτή η αλλοίωση των νησιδίων είναι συχνή στους ασθενείς με σακχαρώδη διαβήτη τύπου II.</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96" y="2636912"/>
            <a:ext cx="5454664" cy="357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9445" y="620841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770449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l-GR" altLang="el-GR" sz="3600" dirty="0" smtClean="0"/>
              <a:t>Αδένωμα </a:t>
            </a:r>
            <a:r>
              <a:rPr lang="el-GR" altLang="el-GR" sz="3600" dirty="0"/>
              <a:t>νησιδίου του Langerhans</a:t>
            </a:r>
            <a:endParaRPr lang="el-GR" altLang="el-GR" sz="3600" dirty="0">
              <a:solidFill>
                <a:srgbClr val="FF9900"/>
              </a:solidFill>
            </a:endParaRPr>
          </a:p>
        </p:txBody>
      </p:sp>
      <p:sp>
        <p:nvSpPr>
          <p:cNvPr id="103427" name="Rectangle 3"/>
          <p:cNvSpPr>
            <a:spLocks noGrp="1" noChangeArrowheads="1"/>
          </p:cNvSpPr>
          <p:nvPr>
            <p:ph idx="1"/>
          </p:nvPr>
        </p:nvSpPr>
        <p:spPr/>
        <p:txBody>
          <a:bodyPr>
            <a:normAutofit/>
          </a:bodyPr>
          <a:lstStyle/>
          <a:p>
            <a:pPr marL="0" indent="0">
              <a:buNone/>
            </a:pPr>
            <a:r>
              <a:rPr lang="el-GR" altLang="el-GR" sz="2000" dirty="0"/>
              <a:t>Μικροσκοπική εικόνα αδενώματος νησιδίου του Langerhans, διαχωριζόμενο από τον υπόλοιπο παγκρεατικό ιστό με λεπτή κάψα κολλαγόνου ιστού.  Παρουσία μερικών φυσιολογικών νησιδίων στο δεξί τμήμα της εικόνας.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88" y="2276872"/>
            <a:ext cx="6090544" cy="39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7681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280227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altLang="el-GR" sz="3600" dirty="0" smtClean="0"/>
              <a:t>Φυσιολογικό θυρεοειδικό θυλάκιο</a:t>
            </a:r>
            <a:endParaRPr lang="el-GR" altLang="el-GR" sz="3600" dirty="0">
              <a:solidFill>
                <a:srgbClr val="FF9900"/>
              </a:solidFill>
            </a:endParaRPr>
          </a:p>
        </p:txBody>
      </p:sp>
      <p:sp>
        <p:nvSpPr>
          <p:cNvPr id="84995" name="Rectangle 3"/>
          <p:cNvSpPr>
            <a:spLocks noGrp="1" noChangeArrowheads="1"/>
          </p:cNvSpPr>
          <p:nvPr>
            <p:ph idx="1"/>
          </p:nvPr>
        </p:nvSpPr>
        <p:spPr/>
        <p:txBody>
          <a:bodyPr>
            <a:normAutofit/>
          </a:bodyPr>
          <a:lstStyle/>
          <a:p>
            <a:pPr marL="0" indent="0">
              <a:buNone/>
            </a:pPr>
            <a:r>
              <a:rPr lang="el-GR" altLang="el-GR" sz="2000" dirty="0"/>
              <a:t>Ιστολογική εικόνα φυσιολογικού θυρεοειδικού θυλακίου καλυπτομένου από κυβοειδές επιθήλιο τα κύτταρα του οποίου δύνανται να προσθέτουν ή να αφαιρούν κολλοειδές, ανάλογα με το βαθμό διέγερσης από την θυρεοειδοτρόπο ορμόνη της υπόφυσης (TSH=thyroid stimulating hormone).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981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61870" y="2492896"/>
            <a:ext cx="3149234" cy="1938992"/>
          </a:xfrm>
          <a:prstGeom prst="rect">
            <a:avLst/>
          </a:prstGeom>
        </p:spPr>
        <p:txBody>
          <a:bodyPr wrap="square">
            <a:spAutoFit/>
          </a:bodyPr>
          <a:lstStyle/>
          <a:p>
            <a:pPr marL="0" indent="0">
              <a:buNone/>
            </a:pPr>
            <a:r>
              <a:rPr lang="el-GR" altLang="el-GR" sz="2000" dirty="0">
                <a:latin typeface="+mn-lt"/>
              </a:rPr>
              <a:t>Όπως, σε όλους τους ενδοκρινείς αδένες, ο διάμεσος ιστός έχει πλούσια αγγειακή παροχή για την έκκριση των ορμονών. </a:t>
            </a:r>
          </a:p>
        </p:txBody>
      </p:sp>
      <p:sp>
        <p:nvSpPr>
          <p:cNvPr id="6" name="Rectangle 5"/>
          <p:cNvSpPr/>
          <p:nvPr/>
        </p:nvSpPr>
        <p:spPr>
          <a:xfrm>
            <a:off x="484704" y="5913512"/>
            <a:ext cx="50771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1263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l-GR" altLang="el-GR" sz="3600" dirty="0"/>
              <a:t>Αδένωμα νησιδίου του Langerhans</a:t>
            </a:r>
            <a:endParaRPr lang="el-GR" altLang="el-GR" sz="3600" dirty="0">
              <a:solidFill>
                <a:srgbClr val="FF9900"/>
              </a:solidFill>
            </a:endParaRPr>
          </a:p>
        </p:txBody>
      </p:sp>
      <p:sp>
        <p:nvSpPr>
          <p:cNvPr id="101379" name="Rectangle 3"/>
          <p:cNvSpPr>
            <a:spLocks noGrp="1" noChangeArrowheads="1"/>
          </p:cNvSpPr>
          <p:nvPr>
            <p:ph idx="1"/>
          </p:nvPr>
        </p:nvSpPr>
        <p:spPr>
          <a:xfrm>
            <a:off x="457200" y="1196752"/>
            <a:ext cx="2602632" cy="5040560"/>
          </a:xfrm>
        </p:spPr>
        <p:txBody>
          <a:bodyPr>
            <a:normAutofit/>
          </a:bodyPr>
          <a:lstStyle/>
          <a:p>
            <a:pPr marL="0" indent="0">
              <a:buNone/>
            </a:pPr>
            <a:r>
              <a:rPr lang="el-GR" altLang="el-GR" sz="2000" dirty="0"/>
              <a:t>Μικροσκοπική εικόνα αδενώματος νησιδίου του Langerhans (αριστερά) σε μεγαλύτερη μεγέθυνση (χ200), σε σύγκριση με τα φυσιολογικά νησίδια του παγκρέατος στο δεξί της εικόνας. </a:t>
            </a:r>
          </a:p>
        </p:txBody>
      </p:sp>
      <p:sp>
        <p:nvSpPr>
          <p:cNvPr id="2" name="Rectangle 1"/>
          <p:cNvSpPr/>
          <p:nvPr/>
        </p:nvSpPr>
        <p:spPr>
          <a:xfrm>
            <a:off x="426456" y="5013176"/>
            <a:ext cx="8502336" cy="1323439"/>
          </a:xfrm>
          <a:prstGeom prst="rect">
            <a:avLst/>
          </a:prstGeom>
        </p:spPr>
        <p:txBody>
          <a:bodyPr wrap="square">
            <a:spAutoFit/>
          </a:bodyPr>
          <a:lstStyle/>
          <a:p>
            <a:pPr marL="0" indent="0">
              <a:buNone/>
            </a:pPr>
            <a:r>
              <a:rPr lang="el-GR" altLang="el-GR" sz="2000" dirty="0">
                <a:latin typeface="+mn-lt"/>
              </a:rPr>
              <a:t>Μερικά από αυτά τα αδενώματα είναι λειτουργικά. Αυτά που παράγουν ινσουλίνη μπορούν να οδηγήσουν σε υπογλυκαιμία. Αντίθετα, αυτά που παράγουν γαστρίνη μπορούν να οδηγήσουν σε πολλαπλά γαστρικά και δωδεκαδακτυλικά έλκη (σύνδρομο Zollinger-Ellison).</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26876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68808" y="4421540"/>
            <a:ext cx="49446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202927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l-GR" altLang="el-GR" sz="3600" dirty="0" smtClean="0"/>
              <a:t>Ινσουλίνωμα</a:t>
            </a:r>
            <a:endParaRPr lang="el-GR" altLang="el-GR" sz="3600" dirty="0">
              <a:solidFill>
                <a:srgbClr val="FF9900"/>
              </a:solidFill>
            </a:endParaRPr>
          </a:p>
        </p:txBody>
      </p:sp>
      <p:sp>
        <p:nvSpPr>
          <p:cNvPr id="100355" name="Rectangle 3"/>
          <p:cNvSpPr>
            <a:spLocks noGrp="1" noChangeArrowheads="1"/>
          </p:cNvSpPr>
          <p:nvPr>
            <p:ph idx="1"/>
          </p:nvPr>
        </p:nvSpPr>
        <p:spPr/>
        <p:txBody>
          <a:bodyPr>
            <a:normAutofit/>
          </a:bodyPr>
          <a:lstStyle/>
          <a:p>
            <a:pPr marL="0" indent="0">
              <a:buNone/>
            </a:pPr>
            <a:r>
              <a:rPr lang="el-GR" altLang="el-GR" sz="2000" dirty="0"/>
              <a:t>Ανοσοϊστοχημική χρώση για την ινσουλίνη σε αδένωμα νησιδίου του Langerhans (καφέ κύτταρα). Το αδένωμα αυτό, είναι ένα ινσουλίνωμα.</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4" y="2033407"/>
            <a:ext cx="6271168" cy="41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4992" y="615197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884910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r>
              <a:rPr lang="el-GR" altLang="el-GR" sz="3600" dirty="0" smtClean="0"/>
              <a:t>Φυσιολογική </a:t>
            </a:r>
            <a:r>
              <a:rPr lang="el-GR" altLang="el-GR" sz="3600" dirty="0"/>
              <a:t>υπόφυση</a:t>
            </a:r>
            <a:endParaRPr lang="el-GR" altLang="el-GR" sz="3600" dirty="0">
              <a:solidFill>
                <a:srgbClr val="FF9900"/>
              </a:solidFill>
            </a:endParaRPr>
          </a:p>
        </p:txBody>
      </p:sp>
      <p:sp>
        <p:nvSpPr>
          <p:cNvPr id="141315" name="Rectangle 3"/>
          <p:cNvSpPr>
            <a:spLocks noGrp="1" noChangeArrowheads="1"/>
          </p:cNvSpPr>
          <p:nvPr>
            <p:ph idx="1"/>
          </p:nvPr>
        </p:nvSpPr>
        <p:spPr>
          <a:xfrm>
            <a:off x="457200" y="1196752"/>
            <a:ext cx="7931224" cy="1296144"/>
          </a:xfrm>
        </p:spPr>
        <p:txBody>
          <a:bodyPr>
            <a:normAutofit/>
          </a:bodyPr>
          <a:lstStyle/>
          <a:p>
            <a:pPr marL="0" indent="0">
              <a:buNone/>
            </a:pPr>
            <a:r>
              <a:rPr lang="el-GR" altLang="el-GR" sz="2000" dirty="0"/>
              <a:t>Μακροσκοπική εικόνα φυσιολογικής υπόφυσης αφαιρούμενης από το τουρκικού εφιππίου του σφηνοειδούς οστού. Το μεγαλύτερο τμήμα προς την κορυφή, αντιπροσωπεύει τον πρόσθιο λοβό (αδενοϋπόφυση). </a:t>
            </a:r>
          </a:p>
        </p:txBody>
      </p:sp>
      <p:sp>
        <p:nvSpPr>
          <p:cNvPr id="2" name="Rectangle 1"/>
          <p:cNvSpPr/>
          <p:nvPr/>
        </p:nvSpPr>
        <p:spPr>
          <a:xfrm>
            <a:off x="457200" y="2420888"/>
            <a:ext cx="2530624" cy="3323987"/>
          </a:xfrm>
          <a:prstGeom prst="rect">
            <a:avLst/>
          </a:prstGeom>
        </p:spPr>
        <p:txBody>
          <a:bodyPr wrap="square">
            <a:spAutoFit/>
          </a:bodyPr>
          <a:lstStyle/>
          <a:p>
            <a:pPr marL="0" indent="0">
              <a:buNone/>
            </a:pPr>
            <a:r>
              <a:rPr lang="el-GR" altLang="el-GR" sz="2000" dirty="0">
                <a:latin typeface="+mn-lt"/>
              </a:rPr>
              <a:t>Το αριστερό τεμάχιο εμφανίζει την πάνω επιφάνεια της υπόφυσης με τον μίσχο της προερχόμενο από τον υποθάλαμο. </a:t>
            </a:r>
            <a:endParaRPr lang="el-GR" altLang="el-GR" sz="2000" dirty="0" smtClean="0">
              <a:latin typeface="+mn-lt"/>
            </a:endParaRPr>
          </a:p>
          <a:p>
            <a:pPr marL="0" indent="0">
              <a:spcBef>
                <a:spcPts val="1200"/>
              </a:spcBef>
              <a:buNone/>
            </a:pPr>
            <a:r>
              <a:rPr lang="el-GR" altLang="el-GR" sz="2000" dirty="0" smtClean="0">
                <a:latin typeface="+mn-lt"/>
              </a:rPr>
              <a:t>Η </a:t>
            </a:r>
            <a:r>
              <a:rPr lang="el-GR" altLang="el-GR" sz="2000" dirty="0">
                <a:latin typeface="+mn-lt"/>
              </a:rPr>
              <a:t>κάτω επιφάνεια της υπόφυσης φαίνεται στο δεξί τεμάχιο. </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76872"/>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6021288"/>
            <a:ext cx="8173840" cy="707886"/>
          </a:xfrm>
          <a:prstGeom prst="rect">
            <a:avLst/>
          </a:prstGeom>
        </p:spPr>
        <p:txBody>
          <a:bodyPr wrap="square">
            <a:spAutoFit/>
          </a:bodyPr>
          <a:lstStyle/>
          <a:p>
            <a:pPr marL="0" indent="0">
              <a:buNone/>
            </a:pPr>
            <a:r>
              <a:rPr lang="el-GR" altLang="el-GR" sz="2000" dirty="0">
                <a:latin typeface="+mn-lt"/>
              </a:rPr>
              <a:t>Ο οπίσθιος λοβός της υπόφυσης (νευροϋπόφυση), είναι μικρότερος και βρίσκεται στη βάση της.</a:t>
            </a:r>
          </a:p>
        </p:txBody>
      </p:sp>
      <p:sp>
        <p:nvSpPr>
          <p:cNvPr id="7" name="Rectangle 6"/>
          <p:cNvSpPr/>
          <p:nvPr/>
        </p:nvSpPr>
        <p:spPr>
          <a:xfrm>
            <a:off x="3578216" y="5429647"/>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612118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l-GR" altLang="el-GR" sz="3600" dirty="0" smtClean="0"/>
              <a:t>Φυσιολογικός υποφυσιακός ιστός</a:t>
            </a:r>
            <a:endParaRPr lang="el-GR" altLang="el-GR" sz="3600" dirty="0">
              <a:solidFill>
                <a:srgbClr val="FF9900"/>
              </a:solidFill>
            </a:endParaRPr>
          </a:p>
        </p:txBody>
      </p:sp>
      <p:sp>
        <p:nvSpPr>
          <p:cNvPr id="142339" name="Rectangle 3"/>
          <p:cNvSpPr>
            <a:spLocks noGrp="1" noChangeArrowheads="1"/>
          </p:cNvSpPr>
          <p:nvPr>
            <p:ph idx="1"/>
          </p:nvPr>
        </p:nvSpPr>
        <p:spPr>
          <a:xfrm>
            <a:off x="457200" y="1196752"/>
            <a:ext cx="8147248" cy="5040560"/>
          </a:xfrm>
        </p:spPr>
        <p:txBody>
          <a:bodyPr/>
          <a:lstStyle/>
          <a:p>
            <a:pPr marL="0" indent="0">
              <a:buNone/>
            </a:pPr>
            <a:r>
              <a:rPr lang="el-GR" altLang="el-GR" sz="2000" dirty="0"/>
              <a:t>Μικροσκοπική εικόνα φυσιολογικού υποφυσιακού ιστού. Η αδενοϋπόφυση παρατηρείται στο δεξί της εικόνας, ενώ η νευροϋπόφυση, στο αριστερό.</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988840"/>
            <a:ext cx="623086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1584" y="6093294"/>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996511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sz="3600" dirty="0"/>
              <a:t>Φυσιολογικός </a:t>
            </a:r>
            <a:r>
              <a:rPr lang="el-GR" altLang="el-GR" sz="3600" dirty="0" smtClean="0"/>
              <a:t>αδενοποϋποφυσιακός </a:t>
            </a:r>
            <a:r>
              <a:rPr lang="el-GR" altLang="el-GR" sz="3600" dirty="0"/>
              <a:t>ιστός</a:t>
            </a:r>
            <a:endParaRPr lang="el-GR" sz="3600" dirty="0"/>
          </a:p>
        </p:txBody>
      </p:sp>
      <p:sp>
        <p:nvSpPr>
          <p:cNvPr id="3" name="Content Placeholder 2"/>
          <p:cNvSpPr>
            <a:spLocks noGrp="1"/>
          </p:cNvSpPr>
          <p:nvPr>
            <p:ph idx="1"/>
          </p:nvPr>
        </p:nvSpPr>
        <p:spPr>
          <a:xfrm>
            <a:off x="457200" y="1196752"/>
            <a:ext cx="8229600" cy="1800200"/>
          </a:xfrm>
        </p:spPr>
        <p:txBody>
          <a:bodyPr>
            <a:normAutofit/>
          </a:bodyPr>
          <a:lstStyle/>
          <a:p>
            <a:pPr marL="0" indent="0">
              <a:buNone/>
            </a:pPr>
            <a:r>
              <a:rPr lang="el-GR" sz="2000" dirty="0"/>
              <a:t>Μικροσκοπική εικόνα </a:t>
            </a:r>
            <a:r>
              <a:rPr lang="el-GR" sz="2000" dirty="0" smtClean="0"/>
              <a:t>φυσιολογικού </a:t>
            </a:r>
            <a:r>
              <a:rPr lang="el-GR" sz="2000" dirty="0"/>
              <a:t>αδενοϋποφυσιακού  ιστού, σε μεγάλη μεγέθυνση (χ200). Η αδενοϋπόφυση περιέχει τρία είδη κυττάρων: οξύφιλα, βασεόφιλα, και χρωμόφοβα. Η χρώση ποικίλλει, και για το σωστό προσδιορισμό συγκεκριμένης ορμονικής έκκρισης, η ανοσοϊστοχημική χρώση είναι απαραίτητη.  Μία απλουστευμένη ταξινόμηση είναι η παρακάτω: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
        <p:nvSpPr>
          <p:cNvPr id="5" name="Rectangle 4"/>
          <p:cNvSpPr/>
          <p:nvPr/>
        </p:nvSpPr>
        <p:spPr>
          <a:xfrm>
            <a:off x="457200" y="2780928"/>
            <a:ext cx="4608512" cy="3477875"/>
          </a:xfrm>
          <a:prstGeom prst="rect">
            <a:avLst/>
          </a:prstGeom>
        </p:spPr>
        <p:txBody>
          <a:bodyPr wrap="square">
            <a:spAutoFit/>
          </a:bodyPr>
          <a:lstStyle/>
          <a:p>
            <a:pPr marL="354013" indent="-354013">
              <a:buNone/>
            </a:pPr>
            <a:r>
              <a:rPr lang="el-GR" sz="2000" b="1" dirty="0">
                <a:latin typeface="+mn-lt"/>
              </a:rPr>
              <a:t>Α). </a:t>
            </a:r>
            <a:r>
              <a:rPr lang="el-GR" sz="2000" dirty="0">
                <a:latin typeface="+mn-lt"/>
              </a:rPr>
              <a:t>Τα ροδόχροα οξεόφιλα κύτταρα εκκρίνουν αυξητική ορμόνη (</a:t>
            </a:r>
            <a:r>
              <a:rPr lang="en-GB" sz="2000" dirty="0">
                <a:latin typeface="+mn-lt"/>
              </a:rPr>
              <a:t>GH</a:t>
            </a:r>
            <a:r>
              <a:rPr lang="el-GR" sz="2000" dirty="0">
                <a:latin typeface="+mn-lt"/>
              </a:rPr>
              <a:t>) και προλακτίνη (</a:t>
            </a:r>
            <a:r>
              <a:rPr lang="en-GB" sz="2000" dirty="0">
                <a:latin typeface="+mn-lt"/>
              </a:rPr>
              <a:t>PRL</a:t>
            </a:r>
            <a:r>
              <a:rPr lang="el-GR" sz="2000" dirty="0">
                <a:latin typeface="+mn-lt"/>
              </a:rPr>
              <a:t>).</a:t>
            </a:r>
          </a:p>
          <a:p>
            <a:pPr marL="354013" indent="-354013">
              <a:buNone/>
            </a:pPr>
            <a:r>
              <a:rPr lang="el-GR" sz="2000" b="1" dirty="0">
                <a:latin typeface="+mn-lt"/>
              </a:rPr>
              <a:t>Β). </a:t>
            </a:r>
            <a:r>
              <a:rPr lang="el-GR" sz="2000" dirty="0">
                <a:latin typeface="+mn-lt"/>
              </a:rPr>
              <a:t>Τα έντονα ερυθροκύανα (πορφυρά), βασεόφιλα κύτταρα, εκκρίνουν φλοιοεπινεφριδιοτρόπο ορμόνη (</a:t>
            </a:r>
            <a:r>
              <a:rPr lang="en-GB" sz="2000" dirty="0">
                <a:latin typeface="+mn-lt"/>
              </a:rPr>
              <a:t>ACTH</a:t>
            </a:r>
            <a:r>
              <a:rPr lang="el-GR" sz="2000" dirty="0">
                <a:latin typeface="+mn-lt"/>
              </a:rPr>
              <a:t>), θυρεοειδοτρόπο ορμόνη (</a:t>
            </a:r>
            <a:r>
              <a:rPr lang="en-GB" sz="2000" dirty="0">
                <a:latin typeface="+mn-lt"/>
              </a:rPr>
              <a:t>TSH</a:t>
            </a:r>
            <a:r>
              <a:rPr lang="el-GR" sz="2000" dirty="0">
                <a:latin typeface="+mn-lt"/>
              </a:rPr>
              <a:t>), και  τις γοναδοτροπίνες, ωοθυλακιοτρόπο και ωχρινοτρόπο ορμόνη (</a:t>
            </a:r>
            <a:r>
              <a:rPr lang="en-GB" sz="2000" dirty="0">
                <a:latin typeface="+mn-lt"/>
              </a:rPr>
              <a:t>FSH </a:t>
            </a:r>
            <a:r>
              <a:rPr lang="el-GR" sz="2000" dirty="0">
                <a:latin typeface="+mn-lt"/>
              </a:rPr>
              <a:t>και </a:t>
            </a:r>
            <a:r>
              <a:rPr lang="en-GB" sz="2000" dirty="0">
                <a:latin typeface="+mn-lt"/>
              </a:rPr>
              <a:t>LH</a:t>
            </a:r>
            <a:r>
              <a:rPr lang="el-GR" sz="2000" dirty="0">
                <a:latin typeface="+mn-lt"/>
              </a:rPr>
              <a:t>).</a:t>
            </a:r>
          </a:p>
          <a:p>
            <a:pPr marL="0" indent="0">
              <a:buNone/>
            </a:pPr>
            <a:r>
              <a:rPr lang="el-GR" sz="2000" dirty="0">
                <a:latin typeface="+mn-lt"/>
              </a:rPr>
              <a:t> </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2" y="2978264"/>
            <a:ext cx="3670612" cy="249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828256"/>
            <a:ext cx="8686800" cy="707886"/>
          </a:xfrm>
          <a:prstGeom prst="rect">
            <a:avLst/>
          </a:prstGeom>
        </p:spPr>
        <p:txBody>
          <a:bodyPr wrap="square">
            <a:spAutoFit/>
          </a:bodyPr>
          <a:lstStyle/>
          <a:p>
            <a:pPr marL="268288" indent="-268288">
              <a:buNone/>
            </a:pPr>
            <a:r>
              <a:rPr lang="el-GR" sz="2000" b="1" dirty="0">
                <a:latin typeface="+mn-lt"/>
              </a:rPr>
              <a:t>Γ</a:t>
            </a:r>
            <a:r>
              <a:rPr lang="en-GB" sz="2000" b="1" dirty="0">
                <a:latin typeface="+mn-lt"/>
              </a:rPr>
              <a:t>). </a:t>
            </a:r>
            <a:r>
              <a:rPr lang="el-GR" sz="2000" dirty="0">
                <a:latin typeface="+mn-lt"/>
              </a:rPr>
              <a:t>Τα ανοιχτόχροα χρωμόφοβα κύτταρα, αν και έχουν λίγα κυτταροπλασματικά κοκκία, μπορούν να εμφανίσουν εκκριτική δραστηριότητα.</a:t>
            </a:r>
          </a:p>
        </p:txBody>
      </p:sp>
      <p:sp>
        <p:nvSpPr>
          <p:cNvPr id="8" name="Rectangle 7"/>
          <p:cNvSpPr/>
          <p:nvPr/>
        </p:nvSpPr>
        <p:spPr>
          <a:xfrm>
            <a:off x="4926347" y="5477463"/>
            <a:ext cx="394934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904962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Αδένωμα </a:t>
            </a:r>
            <a:r>
              <a:rPr lang="el-GR" sz="3600" dirty="0"/>
              <a:t>αδενοϋπόφυσης</a:t>
            </a:r>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αδενώματος αδενοϋπόφυσης σε μεγάλη μεγέθυνση (χ200). Τα ενδοκρινικά νεοπλάσματα αποτελούνται από μικρά στρογγυλά κύτταρα με μικρούς στρογγυλούς πυρήνες και ρόδινο μέχρι κυανό κυτταρόπλασμα. Τα κύτταρα δύνανται να διατάσσονται σε νησίδες ή λωρίδες και οι </a:t>
            </a:r>
            <a:r>
              <a:rPr lang="el-GR" sz="2000" dirty="0" smtClean="0"/>
              <a:t>ενδοκρινικοί </a:t>
            </a:r>
            <a:r>
              <a:rPr lang="el-GR" sz="2000" dirty="0"/>
              <a:t>όγκοι έχουν επίσης εμφανή αγγειοβρίθεια.</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92919"/>
            <a:ext cx="5256584" cy="344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313958"/>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22535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Υπερπλασία </a:t>
            </a:r>
            <a:r>
              <a:rPr lang="el-GR" sz="3600" dirty="0"/>
              <a:t>παραθυρεοειδών αδένων</a:t>
            </a:r>
          </a:p>
        </p:txBody>
      </p:sp>
      <p:sp>
        <p:nvSpPr>
          <p:cNvPr id="3" name="Content Placeholder 2"/>
          <p:cNvSpPr>
            <a:spLocks noGrp="1"/>
          </p:cNvSpPr>
          <p:nvPr>
            <p:ph idx="1"/>
          </p:nvPr>
        </p:nvSpPr>
        <p:spPr>
          <a:xfrm>
            <a:off x="457200" y="1196752"/>
            <a:ext cx="8229600" cy="5040560"/>
          </a:xfrm>
        </p:spPr>
        <p:txBody>
          <a:bodyPr>
            <a:normAutofit/>
          </a:bodyPr>
          <a:lstStyle/>
          <a:p>
            <a:pPr marL="0" indent="0">
              <a:buNone/>
            </a:pPr>
            <a:r>
              <a:rPr lang="el-GR" sz="2000" dirty="0"/>
              <a:t>Μακροσκοπική εικόνα υπερπλασίας παραθυρεοειδών αδένων. Τρεις και μισός παραθυρεοειδείς αδένες έχουν αφαιρεθεί (παρατηρείται μόνο ο μισός αδένας  κάτω αριστερά, βέλος). </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16104"/>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204864"/>
            <a:ext cx="3167648" cy="3170099"/>
          </a:xfrm>
          <a:prstGeom prst="rect">
            <a:avLst/>
          </a:prstGeom>
        </p:spPr>
        <p:txBody>
          <a:bodyPr wrap="square">
            <a:spAutoFit/>
          </a:bodyPr>
          <a:lstStyle/>
          <a:p>
            <a:pPr marL="0" indent="0">
              <a:buNone/>
            </a:pPr>
            <a:r>
              <a:rPr lang="el-GR" sz="2000" dirty="0">
                <a:latin typeface="+mn-lt"/>
              </a:rPr>
              <a:t>Η υπερπλασία των παραθυρεοειδών αδένων είναι η δεύτερη σε συχνότητα μορφή του πρωτοπαθούς υπερπαραθυρεοειδισμού, ενώ το καρκίνωμα των παραθυρεοειδών αδένων αποτελεί τη σπανιότερη μορφή.</a:t>
            </a:r>
            <a:endParaRPr lang="el-GR" sz="2000" b="1" dirty="0">
              <a:latin typeface="+mn-lt"/>
            </a:endParaRPr>
          </a:p>
        </p:txBody>
      </p:sp>
      <p:sp>
        <p:nvSpPr>
          <p:cNvPr id="7" name="Rectangle 6"/>
          <p:cNvSpPr/>
          <p:nvPr/>
        </p:nvSpPr>
        <p:spPr>
          <a:xfrm>
            <a:off x="3578216" y="5429647"/>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733339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Φυσιολογικός παραθυρεοειδής αδένας</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φυσιολογικού παραθυρεοειδή αδένα. Κύτταρα λιπώδους ιστού είναι ανάμεικτα με παραθυρεοειδικό ιστό. Το ποσό του λίπους </a:t>
            </a:r>
            <a:r>
              <a:rPr lang="el-GR" sz="2000" dirty="0" smtClean="0"/>
              <a:t>ποικίλλει </a:t>
            </a:r>
            <a:r>
              <a:rPr lang="el-GR" sz="2000" dirty="0"/>
              <a:t>σε μεγάλο βαθμό.</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760640" cy="37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6072" y="6120728"/>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01700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Υπερπλασία παραθυρεοειδών αδένων</a:t>
            </a:r>
          </a:p>
        </p:txBody>
      </p:sp>
      <p:sp>
        <p:nvSpPr>
          <p:cNvPr id="3" name="Content Placeholder 2"/>
          <p:cNvSpPr>
            <a:spLocks noGrp="1"/>
          </p:cNvSpPr>
          <p:nvPr>
            <p:ph idx="1"/>
          </p:nvPr>
        </p:nvSpPr>
        <p:spPr>
          <a:xfrm>
            <a:off x="439008" y="1196752"/>
            <a:ext cx="8229600" cy="5040560"/>
          </a:xfrm>
        </p:spPr>
        <p:txBody>
          <a:bodyPr>
            <a:normAutofit/>
          </a:bodyPr>
          <a:lstStyle/>
          <a:p>
            <a:pPr marL="0" indent="0">
              <a:buNone/>
            </a:pPr>
            <a:r>
              <a:rPr lang="el-GR" sz="2000" dirty="0"/>
              <a:t>Ιστολογική εικόνα υπερπλασίας παραθυρεοειδών αδένων, με μικρή ή και απουσία λιπώδους ιστού, αλλά με παρουσία ενός ή και όλων κυτταρικών τύπων που παρατηρούνται σε φυσιολογική κατάσταση. Παρουσία ροδόχροων οξύφιλων κυττάρων</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458784"/>
            <a:ext cx="4320480" cy="283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9008" y="2575792"/>
            <a:ext cx="3386960" cy="2862322"/>
          </a:xfrm>
          <a:prstGeom prst="rect">
            <a:avLst/>
          </a:prstGeom>
        </p:spPr>
        <p:txBody>
          <a:bodyPr wrap="square">
            <a:spAutoFit/>
          </a:bodyPr>
          <a:lstStyle/>
          <a:p>
            <a:pPr marL="0" indent="0">
              <a:buNone/>
            </a:pPr>
            <a:r>
              <a:rPr lang="el-GR" sz="2000" dirty="0">
                <a:latin typeface="+mn-lt"/>
              </a:rPr>
              <a:t>Η εικόνα αυτή αντιστοιχεί στην πραγματικότητα σε "</a:t>
            </a:r>
            <a:r>
              <a:rPr lang="el-GR" sz="2000" dirty="0">
                <a:latin typeface="+mn-lt"/>
              </a:rPr>
              <a:t>δευτερ</a:t>
            </a:r>
            <a:r>
              <a:rPr lang="en-US" sz="2000" dirty="0">
                <a:latin typeface="+mn-lt"/>
              </a:rPr>
              <a:t>o</a:t>
            </a:r>
            <a:r>
              <a:rPr lang="el-GR" sz="2000" dirty="0">
                <a:latin typeface="+mn-lt"/>
              </a:rPr>
              <a:t>παθή</a:t>
            </a:r>
            <a:r>
              <a:rPr lang="el-GR" sz="2000" dirty="0">
                <a:latin typeface="+mn-lt"/>
              </a:rPr>
              <a:t> υπερπαραθυρεοειδισμό" με </a:t>
            </a:r>
            <a:r>
              <a:rPr lang="el-GR" sz="2000" dirty="0" smtClean="0">
                <a:latin typeface="+mn-lt"/>
              </a:rPr>
              <a:t>μεγενθυμένους </a:t>
            </a:r>
            <a:r>
              <a:rPr lang="el-GR" sz="2000" dirty="0">
                <a:latin typeface="+mn-lt"/>
              </a:rPr>
              <a:t>αδένες εξαιτίας της χρόνιας νεφρικής ανεπάρκειας συνοδευόμενη από ελάττωση της απέκκρισης  του </a:t>
            </a:r>
            <a:r>
              <a:rPr lang="el-GR" sz="2000" dirty="0" smtClean="0">
                <a:latin typeface="+mn-lt"/>
              </a:rPr>
              <a:t>φωσφόρου. </a:t>
            </a:r>
            <a:endParaRPr lang="el-GR" sz="2000" dirty="0">
              <a:latin typeface="+mn-lt"/>
            </a:endParaRPr>
          </a:p>
        </p:txBody>
      </p:sp>
      <p:sp>
        <p:nvSpPr>
          <p:cNvPr id="6" name="Rectangle 5"/>
          <p:cNvSpPr/>
          <p:nvPr/>
        </p:nvSpPr>
        <p:spPr>
          <a:xfrm>
            <a:off x="439008" y="5535336"/>
            <a:ext cx="7925480" cy="1323439"/>
          </a:xfrm>
          <a:prstGeom prst="rect">
            <a:avLst/>
          </a:prstGeom>
        </p:spPr>
        <p:txBody>
          <a:bodyPr wrap="square">
            <a:spAutoFit/>
          </a:bodyPr>
          <a:lstStyle/>
          <a:p>
            <a:pPr marL="0" indent="0">
              <a:buNone/>
            </a:pPr>
            <a:r>
              <a:rPr lang="el-GR" sz="2000" dirty="0">
                <a:latin typeface="+mn-lt"/>
              </a:rPr>
              <a:t>Ο αυξημένος τίτλος του </a:t>
            </a:r>
            <a:r>
              <a:rPr lang="el-GR" sz="2000" dirty="0" smtClean="0">
                <a:latin typeface="+mn-lt"/>
              </a:rPr>
              <a:t>φωσφόρου </a:t>
            </a:r>
            <a:r>
              <a:rPr lang="el-GR" sz="2000" dirty="0">
                <a:latin typeface="+mn-lt"/>
              </a:rPr>
              <a:t>του ορού, οδηγεί στην ελάττωση της τιμής του ασβεστίου του ορού, το οποίο με τη σειρά του οδηγεί στην αύξηση της παραγωγής της παραθορμόνης από τους παραθυρεοειδείς αδένες.</a:t>
            </a:r>
          </a:p>
        </p:txBody>
      </p:sp>
      <p:sp>
        <p:nvSpPr>
          <p:cNvPr id="8" name="Rectangle 7"/>
          <p:cNvSpPr/>
          <p:nvPr/>
        </p:nvSpPr>
        <p:spPr>
          <a:xfrm>
            <a:off x="3953968" y="5227164"/>
            <a:ext cx="457847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490758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Αδένωμα </a:t>
            </a:r>
            <a:r>
              <a:rPr lang="el-GR" sz="3600" dirty="0"/>
              <a:t>παραθυρεοειδών αδένων</a:t>
            </a:r>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αδενώματος παραθυρεοειδών αδένων, η οποία αποτελεί τη συχνότερη αιτία του πρωτοπαθούς υπερπαραθυρεοειδισμού. Παρουσία λωρίδας φυσιολογικού παραθυρεοειδικού ιστού ανάμεικτου με </a:t>
            </a:r>
            <a:r>
              <a:rPr lang="el-GR" sz="2000" dirty="0" smtClean="0"/>
              <a:t>κύτταρα </a:t>
            </a:r>
            <a:r>
              <a:rPr lang="el-GR" sz="2000" dirty="0"/>
              <a:t>λιπώδους ιστού, η οποία απωθείται στο δεξί κάτω τμήμα της εικόνας από το αδένωμα.</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24943"/>
            <a:ext cx="5112568" cy="335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278784"/>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53969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l-GR" altLang="el-GR" sz="3600" dirty="0"/>
              <a:t>Χρώση ανοσοϋπεροξειδάσης</a:t>
            </a:r>
            <a:endParaRPr lang="el-GR" altLang="el-GR" sz="3600" dirty="0">
              <a:solidFill>
                <a:srgbClr val="FF9900"/>
              </a:solidFill>
            </a:endParaRPr>
          </a:p>
        </p:txBody>
      </p:sp>
      <p:sp>
        <p:nvSpPr>
          <p:cNvPr id="86019" name="Rectangle 3"/>
          <p:cNvSpPr>
            <a:spLocks noGrp="1" noChangeArrowheads="1"/>
          </p:cNvSpPr>
          <p:nvPr>
            <p:ph idx="1"/>
          </p:nvPr>
        </p:nvSpPr>
        <p:spPr/>
        <p:txBody>
          <a:bodyPr>
            <a:normAutofit/>
          </a:bodyPr>
          <a:lstStyle/>
          <a:p>
            <a:pPr marL="0" indent="0">
              <a:buNone/>
            </a:pPr>
            <a:r>
              <a:rPr lang="el-GR" altLang="el-GR" sz="2000" dirty="0"/>
              <a:t>Χρώση ανοσοϋπεροξειδάσης (καφεοειδείς περιοχές)  με αντίσωμα της καλσιτονίνης αναγνωρίζει τα "C" κύτταρα (παραθυλακικά) του θυρεοειδικού διάμεσου ιστού μεταξύ των θυλακίων ή στο παρακείμενο επιθήλιο των θυλακίων. Τα παραθυλακικά κύτταρα εκκρίνουν κασιτονίνη.</a:t>
            </a:r>
          </a:p>
          <a:p>
            <a:pPr marL="0" indent="0">
              <a:buNone/>
            </a:pPr>
            <a:endParaRPr lang="el-GR" altLang="el-GR" sz="2000" dirty="0"/>
          </a:p>
        </p:txBody>
      </p:sp>
      <p:sp>
        <p:nvSpPr>
          <p:cNvPr id="86027" name="Rectangle 11"/>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86028" name="Rectangle 12"/>
          <p:cNvSpPr>
            <a:spLocks noChangeArrowheads="1"/>
          </p:cNvSpPr>
          <p:nvPr/>
        </p:nvSpPr>
        <p:spPr bwMode="auto">
          <a:xfrm>
            <a:off x="0" y="500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32" y="2587767"/>
            <a:ext cx="5585344" cy="367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626700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08641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Καρκίνωμα παραθυρεοειδών </a:t>
            </a:r>
            <a:r>
              <a:rPr lang="el-GR" sz="3600" dirty="0"/>
              <a:t>αδένων</a:t>
            </a:r>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καρκινώματος </a:t>
            </a:r>
            <a:r>
              <a:rPr lang="el-GR" sz="2000" dirty="0" smtClean="0"/>
              <a:t>παραθυρεοιδικών </a:t>
            </a:r>
            <a:r>
              <a:rPr lang="el-GR" sz="2000" dirty="0"/>
              <a:t>αδένων σε μεσαία μεγέθυνση αριστερά  (χ60), και σε μεγάλη μεγέθυνση δεξιά (χ200).</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070849"/>
            <a:ext cx="4800600" cy="330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2043524"/>
            <a:ext cx="3168352" cy="3477875"/>
          </a:xfrm>
          <a:prstGeom prst="rect">
            <a:avLst/>
          </a:prstGeom>
        </p:spPr>
        <p:txBody>
          <a:bodyPr wrap="square">
            <a:spAutoFit/>
          </a:bodyPr>
          <a:lstStyle/>
          <a:p>
            <a:r>
              <a:rPr lang="el-GR" sz="2000" dirty="0">
                <a:latin typeface="+mn-lt"/>
              </a:rPr>
              <a:t>Οι νησίδες των νεοπλασματικών κυττάρων δεν εμφανίζουν μεγάλη πλειομορφία. Παρουσία δεσμίδων ινώδους ιστού </a:t>
            </a:r>
            <a:r>
              <a:rPr lang="el-GR" sz="2000" dirty="0" smtClean="0">
                <a:latin typeface="+mn-lt"/>
              </a:rPr>
              <a:t>μεταξύ των </a:t>
            </a:r>
            <a:r>
              <a:rPr lang="el-GR" sz="2000" dirty="0">
                <a:latin typeface="+mn-lt"/>
              </a:rPr>
              <a:t>νησίδων. </a:t>
            </a:r>
            <a:endParaRPr lang="el-GR" sz="2000" dirty="0" smtClean="0">
              <a:latin typeface="+mn-lt"/>
            </a:endParaRPr>
          </a:p>
          <a:p>
            <a:endParaRPr lang="el-GR" sz="2000" dirty="0">
              <a:latin typeface="+mn-lt"/>
            </a:endParaRPr>
          </a:p>
          <a:p>
            <a:r>
              <a:rPr lang="el-GR" sz="2000" dirty="0" smtClean="0">
                <a:latin typeface="+mn-lt"/>
              </a:rPr>
              <a:t>Τα </a:t>
            </a:r>
            <a:r>
              <a:rPr lang="el-GR" sz="2000" dirty="0" smtClean="0">
                <a:latin typeface="+mn-lt"/>
              </a:rPr>
              <a:t>παραθυρεοειδικά </a:t>
            </a:r>
            <a:r>
              <a:rPr lang="el-GR" sz="2000" dirty="0">
                <a:latin typeface="+mn-lt"/>
              </a:rPr>
              <a:t>καρκινώματα  διηθούν τους γειτονικούς ιστούς του τραχήλου.</a:t>
            </a:r>
            <a:endParaRPr lang="el-GR" sz="2000" b="1" dirty="0">
              <a:latin typeface="+mn-lt"/>
            </a:endParaRPr>
          </a:p>
        </p:txBody>
      </p:sp>
      <p:sp>
        <p:nvSpPr>
          <p:cNvPr id="7" name="Rectangle 6"/>
          <p:cNvSpPr/>
          <p:nvPr/>
        </p:nvSpPr>
        <p:spPr>
          <a:xfrm>
            <a:off x="3650224" y="5373216"/>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485880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«Ογκολογία. Ενότητα 10: Παθήσεις Ενδοκρινών Αδένων».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2916756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38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solidFill>
                  <a:schemeClr val="tx1">
                    <a:lumMod val="75000"/>
                    <a:lumOff val="25000"/>
                  </a:schemeClr>
                </a:solidFill>
                <a:hlinkClick r:id="rId3"/>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l-GR" altLang="el-GR" sz="3600" dirty="0" smtClean="0"/>
              <a:t>Συμμετρικής ατροφία </a:t>
            </a:r>
            <a:r>
              <a:rPr lang="el-GR" altLang="el-GR" sz="3600" dirty="0"/>
              <a:t>θυρεοειδούς αδένος</a:t>
            </a:r>
            <a:endParaRPr lang="el-GR" altLang="el-GR" sz="3600" dirty="0">
              <a:solidFill>
                <a:srgbClr val="FF9900"/>
              </a:solidFill>
            </a:endParaRPr>
          </a:p>
        </p:txBody>
      </p:sp>
      <p:sp>
        <p:nvSpPr>
          <p:cNvPr id="129027" name="Rectangle 3"/>
          <p:cNvSpPr>
            <a:spLocks noGrp="1" noChangeArrowheads="1"/>
          </p:cNvSpPr>
          <p:nvPr>
            <p:ph idx="1"/>
          </p:nvPr>
        </p:nvSpPr>
        <p:spPr>
          <a:xfrm>
            <a:off x="5233768" y="1196752"/>
            <a:ext cx="3394720" cy="5040560"/>
          </a:xfrm>
        </p:spPr>
        <p:txBody>
          <a:bodyPr>
            <a:normAutofit/>
          </a:bodyPr>
          <a:lstStyle/>
          <a:p>
            <a:pPr marL="0" indent="0">
              <a:buNone/>
            </a:pPr>
            <a:r>
              <a:rPr lang="el-GR" altLang="el-GR" sz="2000" dirty="0"/>
              <a:t>Μακροσκοπική εικόνα συμμετρικής ατροφίας θυρεοειδούς αδένος. </a:t>
            </a:r>
            <a:endParaRPr lang="el-GR" altLang="el-GR" sz="2000" dirty="0" smtClean="0"/>
          </a:p>
          <a:p>
            <a:pPr marL="0" indent="0">
              <a:spcBef>
                <a:spcPts val="1800"/>
              </a:spcBef>
              <a:buNone/>
            </a:pPr>
            <a:r>
              <a:rPr lang="el-GR" altLang="el-GR" sz="2000" dirty="0" smtClean="0"/>
              <a:t>Ο </a:t>
            </a:r>
            <a:r>
              <a:rPr lang="el-GR" altLang="el-GR" sz="2000" dirty="0"/>
              <a:t>ασθενής ήταν υποθυρεοειδικός. </a:t>
            </a:r>
            <a:endParaRPr lang="el-GR" altLang="el-GR" sz="2000" dirty="0" smtClean="0"/>
          </a:p>
          <a:p>
            <a:pPr marL="0" indent="0">
              <a:spcBef>
                <a:spcPts val="1200"/>
              </a:spcBef>
              <a:buNone/>
            </a:pPr>
            <a:r>
              <a:rPr lang="el-GR" altLang="el-GR" sz="2000" dirty="0" smtClean="0"/>
              <a:t>Η </a:t>
            </a:r>
            <a:r>
              <a:rPr lang="el-GR" altLang="el-GR" sz="2000" dirty="0"/>
              <a:t>ατροφία του  αδένα είναι το αποτέλεσμα της Hashimoto's θυρεοειδίτιδας.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40" y="1319831"/>
            <a:ext cx="4536504" cy="297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797152"/>
            <a:ext cx="8280920" cy="1938992"/>
          </a:xfrm>
          <a:prstGeom prst="rect">
            <a:avLst/>
          </a:prstGeom>
        </p:spPr>
        <p:txBody>
          <a:bodyPr wrap="square">
            <a:spAutoFit/>
          </a:bodyPr>
          <a:lstStyle/>
          <a:p>
            <a:pPr marL="0" indent="0">
              <a:buNone/>
            </a:pPr>
            <a:r>
              <a:rPr lang="el-GR" altLang="el-GR" sz="2000" dirty="0">
                <a:latin typeface="+mn-lt"/>
              </a:rPr>
              <a:t>Αρχικά, ο θυρεοειδής είναι διογκωμένος,  δύναται δε να υπάρχει παροδικός υπερθυρεοειδισμός, ακολουθεί παροδικό ευθυρεοειδικό στάδιο και μετά υποθυρεοειδισμός με τελική ατροφία του αδένα μετά από χρόνια. </a:t>
            </a:r>
            <a:endParaRPr lang="el-GR" altLang="el-GR" sz="2000" dirty="0" smtClean="0">
              <a:latin typeface="+mn-lt"/>
            </a:endParaRPr>
          </a:p>
          <a:p>
            <a:pPr marL="0" indent="0">
              <a:buNone/>
            </a:pPr>
            <a:r>
              <a:rPr lang="el-GR" altLang="el-GR" sz="2000" dirty="0" smtClean="0">
                <a:latin typeface="+mn-lt"/>
              </a:rPr>
              <a:t>Η </a:t>
            </a:r>
            <a:r>
              <a:rPr lang="el-GR" altLang="el-GR" sz="2000" dirty="0">
                <a:latin typeface="+mn-lt"/>
              </a:rPr>
              <a:t>Hashimoto's θυρεοειδίτις προκαλείται από ανώμαλη ενεργοποίηση των  T κυττάρων και  επακόλουθη διέγερση των B κυττάρων για την έκκριση διάφορων αυτοαντισωμάτων. </a:t>
            </a:r>
          </a:p>
        </p:txBody>
      </p:sp>
      <p:sp>
        <p:nvSpPr>
          <p:cNvPr id="6" name="Rectangle 5"/>
          <p:cNvSpPr/>
          <p:nvPr/>
        </p:nvSpPr>
        <p:spPr>
          <a:xfrm>
            <a:off x="467544" y="4298994"/>
            <a:ext cx="475252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85535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Hashimoto</a:t>
            </a:r>
            <a:r>
              <a:rPr lang="el-GR" sz="3600" dirty="0"/>
              <a:t>'</a:t>
            </a:r>
            <a:r>
              <a:rPr lang="en-GB" sz="3600" dirty="0"/>
              <a:t>s</a:t>
            </a:r>
            <a:r>
              <a:rPr lang="el-GR" sz="3600" dirty="0"/>
              <a:t> θυρεοειδίτιδα</a:t>
            </a:r>
          </a:p>
        </p:txBody>
      </p:sp>
      <p:sp>
        <p:nvSpPr>
          <p:cNvPr id="3" name="Content Placeholder 2"/>
          <p:cNvSpPr>
            <a:spLocks noGrp="1"/>
          </p:cNvSpPr>
          <p:nvPr>
            <p:ph idx="1"/>
          </p:nvPr>
        </p:nvSpPr>
        <p:spPr>
          <a:xfrm>
            <a:off x="457200" y="1196752"/>
            <a:ext cx="8229600" cy="5040560"/>
          </a:xfrm>
        </p:spPr>
        <p:txBody>
          <a:bodyPr>
            <a:normAutofit/>
          </a:bodyPr>
          <a:lstStyle/>
          <a:p>
            <a:pPr marL="0" indent="0">
              <a:buNone/>
            </a:pPr>
            <a:r>
              <a:rPr lang="el-GR" sz="2000" dirty="0"/>
              <a:t>Μικροσκοπική εικόνα </a:t>
            </a:r>
            <a:r>
              <a:rPr lang="en-GB" sz="2000" dirty="0"/>
              <a:t>Hashimoto</a:t>
            </a:r>
            <a:r>
              <a:rPr lang="el-GR" sz="2000" dirty="0"/>
              <a:t>'</a:t>
            </a:r>
            <a:r>
              <a:rPr lang="en-GB" sz="2000" dirty="0"/>
              <a:t>s</a:t>
            </a:r>
            <a:r>
              <a:rPr lang="el-GR" sz="2000" dirty="0"/>
              <a:t> θυρεοειδίτιδας σε μικρή μεγέθυνση. Παρουσία λεμφοζιδίου στο δεξί της εικόνας</a:t>
            </a:r>
            <a:r>
              <a:rPr lang="en-GB" sz="2000" dirty="0"/>
              <a:t>.  </a:t>
            </a:r>
            <a:r>
              <a:rPr lang="el-GR" sz="2000" dirty="0"/>
              <a:t>Η θυρεοειδίτις αυτή είναι μία αυτοάνοση νόσος και συχνά ανευρίσκονται στον ορό  αντιθυρεοσφαιρινικά και αντιμικροσωμιακά (θυρεοειδική υπεροξειδάση) αντισώματα.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676143"/>
            <a:ext cx="4800600" cy="32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564904"/>
            <a:ext cx="3538736" cy="3785652"/>
          </a:xfrm>
          <a:prstGeom prst="rect">
            <a:avLst/>
          </a:prstGeom>
        </p:spPr>
        <p:txBody>
          <a:bodyPr wrap="square">
            <a:spAutoFit/>
          </a:bodyPr>
          <a:lstStyle/>
          <a:p>
            <a:pPr marL="0" indent="0">
              <a:buNone/>
            </a:pPr>
            <a:r>
              <a:rPr lang="el-GR" sz="2000" dirty="0">
                <a:latin typeface="+mn-lt"/>
              </a:rPr>
              <a:t>Άλλα αυτοάνοσα νοσήματα, όπως η νόσος του </a:t>
            </a:r>
            <a:r>
              <a:rPr lang="en-GB" sz="2000" dirty="0">
                <a:latin typeface="+mn-lt"/>
              </a:rPr>
              <a:t>Addison</a:t>
            </a:r>
            <a:r>
              <a:rPr lang="el-GR" sz="2000" dirty="0">
                <a:latin typeface="+mn-lt"/>
              </a:rPr>
              <a:t>, ή </a:t>
            </a:r>
            <a:r>
              <a:rPr lang="el-GR" sz="2000" dirty="0" smtClean="0">
                <a:latin typeface="+mn-lt"/>
              </a:rPr>
              <a:t>   η </a:t>
            </a:r>
            <a:r>
              <a:rPr lang="el-GR" sz="2000" dirty="0">
                <a:latin typeface="+mn-lt"/>
              </a:rPr>
              <a:t>κακοήθης αναιμία, δύνανται επίσης να υπάρχουν. </a:t>
            </a:r>
            <a:endParaRPr lang="el-GR" sz="2000" dirty="0" smtClean="0">
              <a:latin typeface="+mn-lt"/>
            </a:endParaRPr>
          </a:p>
          <a:p>
            <a:pPr marL="0" indent="0">
              <a:buNone/>
            </a:pPr>
            <a:r>
              <a:rPr lang="el-GR" sz="2000" dirty="0" smtClean="0">
                <a:latin typeface="+mn-lt"/>
              </a:rPr>
              <a:t>Παρατηρούνται </a:t>
            </a:r>
            <a:r>
              <a:rPr lang="el-GR" sz="2000" dirty="0">
                <a:latin typeface="+mn-lt"/>
              </a:rPr>
              <a:t>αμφότερες οι θυρεοειδικές αυξητικές ανοσοσφαιρίνες (</a:t>
            </a:r>
            <a:r>
              <a:rPr lang="en-GB" sz="2000" dirty="0">
                <a:latin typeface="+mn-lt"/>
              </a:rPr>
              <a:t>TGI</a:t>
            </a:r>
            <a:r>
              <a:rPr lang="el-GR" sz="2000" dirty="0">
                <a:latin typeface="+mn-lt"/>
              </a:rPr>
              <a:t>) και οι θυρεοειδικές διεγερτικές ανοσοσφαιρίνες, όμως αντισώματα κατά των </a:t>
            </a:r>
            <a:r>
              <a:rPr lang="en-GB" sz="2000" dirty="0">
                <a:latin typeface="+mn-lt"/>
              </a:rPr>
              <a:t>TSI  </a:t>
            </a:r>
            <a:r>
              <a:rPr lang="el-GR" sz="2000" dirty="0">
                <a:latin typeface="+mn-lt"/>
              </a:rPr>
              <a:t>μετριάζουν τη δράση τους.</a:t>
            </a:r>
          </a:p>
          <a:p>
            <a:pPr marL="0" indent="0">
              <a:buNone/>
            </a:pPr>
            <a:endParaRPr lang="el-GR" sz="2000" dirty="0">
              <a:latin typeface="+mn-lt"/>
            </a:endParaRPr>
          </a:p>
        </p:txBody>
      </p:sp>
      <p:sp>
        <p:nvSpPr>
          <p:cNvPr id="7" name="Rectangle 6"/>
          <p:cNvSpPr/>
          <p:nvPr/>
        </p:nvSpPr>
        <p:spPr>
          <a:xfrm>
            <a:off x="3635896" y="5919669"/>
            <a:ext cx="49446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63404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Hashimoto</a:t>
            </a:r>
            <a:r>
              <a:rPr lang="el-GR" dirty="0"/>
              <a:t>'</a:t>
            </a:r>
            <a:r>
              <a:rPr lang="en-GB" dirty="0"/>
              <a:t>s</a:t>
            </a:r>
            <a:r>
              <a:rPr lang="el-GR" dirty="0"/>
              <a:t> θυρεοειδίτιδα</a:t>
            </a:r>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θυρεοειδούς αδένος με Hashimoto's θυρεοειδίτιδα σε μεγάλη μεγέθυνση. Παρουσία ροδόχροων Hürthle κυττάρων στο κέντρο και στο δεξί της εικόνας, και λεφζίδιου αριστερά.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3448"/>
            <a:ext cx="5664696" cy="37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220200" y="2147745"/>
            <a:ext cx="2592288" cy="2246769"/>
          </a:xfrm>
          <a:prstGeom prst="rect">
            <a:avLst/>
          </a:prstGeom>
        </p:spPr>
        <p:txBody>
          <a:bodyPr wrap="square">
            <a:spAutoFit/>
          </a:bodyPr>
          <a:lstStyle/>
          <a:p>
            <a:pPr marL="0" indent="0">
              <a:buNone/>
            </a:pPr>
            <a:r>
              <a:rPr lang="el-GR" sz="2000" dirty="0">
                <a:latin typeface="+mn-lt"/>
              </a:rPr>
              <a:t>Η Hashimoto's θυρεοειδίτις αρχικά οδηγεί σε επώδυνη διόγκωση του αδένα, καταλήγουσα σε ατροφία μετά από χρόνια.</a:t>
            </a:r>
          </a:p>
        </p:txBody>
      </p:sp>
      <p:sp>
        <p:nvSpPr>
          <p:cNvPr id="7" name="Rectangle 6"/>
          <p:cNvSpPr/>
          <p:nvPr/>
        </p:nvSpPr>
        <p:spPr>
          <a:xfrm>
            <a:off x="461072" y="600651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97629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l-GR" altLang="el-GR" sz="3600" dirty="0"/>
              <a:t>Τest ανοσοφθορισμού θετικό για αντιμικροσωμιακό αντίσωμα</a:t>
            </a:r>
            <a:endParaRPr lang="el-GR" altLang="el-GR" sz="3600" dirty="0">
              <a:solidFill>
                <a:srgbClr val="FF9900"/>
              </a:solidFill>
            </a:endParaRPr>
          </a:p>
        </p:txBody>
      </p:sp>
      <p:sp>
        <p:nvSpPr>
          <p:cNvPr id="88067" name="Rectangle 3"/>
          <p:cNvSpPr>
            <a:spLocks noGrp="1" noChangeArrowheads="1"/>
          </p:cNvSpPr>
          <p:nvPr>
            <p:ph idx="1"/>
          </p:nvPr>
        </p:nvSpPr>
        <p:spPr/>
        <p:txBody>
          <a:bodyPr>
            <a:normAutofit/>
          </a:bodyPr>
          <a:lstStyle/>
          <a:p>
            <a:pPr marL="0" indent="0">
              <a:buNone/>
            </a:pPr>
            <a:r>
              <a:rPr lang="el-GR" altLang="el-GR" sz="2000" dirty="0"/>
              <a:t>Τest ανοσοφθορισμού θετικό για αντιμικροσωμιακό αντίσωμα, χαρακτηριστικό των αυτοάνοσων νόσων του θυρεοειδούς αδένος. </a:t>
            </a:r>
            <a:r>
              <a:rPr lang="el-GR" altLang="el-GR" sz="2000" dirty="0" smtClean="0"/>
              <a:t>Το βασικό στοιχείο του αντιμικροσωμιακού αντιγόνου είναι η θυρεοειδική υπεροξειδάση (TPO), η οποία συχνά μετρείται ορολογικά.  </a:t>
            </a:r>
            <a:endParaRPr lang="el-GR" altLang="el-GR" sz="2000" dirty="0"/>
          </a:p>
        </p:txBody>
      </p:sp>
      <p:sp>
        <p:nvSpPr>
          <p:cNvPr id="88071" name="Rectangle 7"/>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88072" name="Rectangle 8"/>
          <p:cNvSpPr>
            <a:spLocks noChangeArrowheads="1"/>
          </p:cNvSpPr>
          <p:nvPr/>
        </p:nvSpPr>
        <p:spPr bwMode="auto">
          <a:xfrm>
            <a:off x="0" y="5005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pic>
        <p:nvPicPr>
          <p:cNvPr id="2050" name="Picture 2" descr="IMM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76" y="2673472"/>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7928" y="2564903"/>
            <a:ext cx="2909936" cy="2246769"/>
          </a:xfrm>
          <a:prstGeom prst="rect">
            <a:avLst/>
          </a:prstGeom>
        </p:spPr>
        <p:txBody>
          <a:bodyPr wrap="square">
            <a:spAutoFit/>
          </a:bodyPr>
          <a:lstStyle/>
          <a:p>
            <a:pPr marL="0" indent="0">
              <a:buNone/>
            </a:pPr>
            <a:r>
              <a:rPr lang="el-GR" altLang="el-GR" sz="2000" dirty="0">
                <a:latin typeface="+mn-lt"/>
              </a:rPr>
              <a:t>Παρουσία του φωτεινού πράσινου φθορισμού στα θυρεοειδικά επιθηλιακά κύτταρα, ενώ το κολλοειδές στο κέντρο των θυλακίων είναι σκοτεινό.</a:t>
            </a:r>
          </a:p>
        </p:txBody>
      </p:sp>
      <p:sp>
        <p:nvSpPr>
          <p:cNvPr id="8" name="Rectangle 7"/>
          <p:cNvSpPr/>
          <p:nvPr/>
        </p:nvSpPr>
        <p:spPr>
          <a:xfrm>
            <a:off x="3312072" y="5817329"/>
            <a:ext cx="486610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6062712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83b1d67603be77d65d0e1246d3dd53f7cea697"/>
</p:tagLst>
</file>

<file path=ppt/theme/theme1.xml><?xml version="1.0" encoding="utf-8"?>
<a:theme xmlns:a="http://schemas.openxmlformats.org/drawingml/2006/main" name="OC_template_updated">
  <a:themeElements>
    <a:clrScheme name="Custom 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TotalTime>
  <Words>4493</Words>
  <Application>Microsoft Office PowerPoint</Application>
  <PresentationFormat>Προβολή στην οθόνη (4:3)</PresentationFormat>
  <Paragraphs>335</Paragraphs>
  <Slides>58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OC_template_updated</vt:lpstr>
      <vt:lpstr>Ογκολογία</vt:lpstr>
      <vt:lpstr>Φυσιολογικός θυρεοειδής αδένας</vt:lpstr>
      <vt:lpstr>Φυσιολογικός θυρεοειδής αδένας</vt:lpstr>
      <vt:lpstr>Φυσιολογικό θυρεοειδικό θυλάκιο</vt:lpstr>
      <vt:lpstr>Χρώση ανοσοϋπεροξειδάσης</vt:lpstr>
      <vt:lpstr>Συμμετρικής ατροφία θυρεοειδούς αδένος</vt:lpstr>
      <vt:lpstr>Hashimoto's θυρεοειδίτιδα</vt:lpstr>
      <vt:lpstr>Hashimoto's θυρεοειδίτιδα</vt:lpstr>
      <vt:lpstr>Τest ανοσοφθορισμού θετικό για αντιμικροσωμιακό αντίσωμα</vt:lpstr>
      <vt:lpstr>Τest ανοσοφθορισμού θετικό για αντιθυρεοσφαιρινικό αντίσωμα</vt:lpstr>
      <vt:lpstr>Υποξεία κοκκιωματώδης θυρεοειδίτιδα</vt:lpstr>
      <vt:lpstr>Κύστεις κολλοειδούς βρογχοκήλης</vt:lpstr>
      <vt:lpstr>Οζώδης βρογχοκήλη</vt:lpstr>
      <vt:lpstr>Πολυοζώδης βρογχοκήλη</vt:lpstr>
      <vt:lpstr>Νόσος του Grave's</vt:lpstr>
      <vt:lpstr>Νόσος του Grave's</vt:lpstr>
      <vt:lpstr>Χειρουργική αφαίρεση όζου θυρεοιδούς αδένος</vt:lpstr>
      <vt:lpstr>Θυλακιώδες αδένωμα θυρεοειδούς αδένος</vt:lpstr>
      <vt:lpstr>Θυλακιώδες αδένωμα θυρεοειδούς αδένος</vt:lpstr>
      <vt:lpstr>Τομή λοβού αφαιρεθέντος θυρεοειδούς αδένος αποκαλύπτουσα θηλώδες καρκίνωμα</vt:lpstr>
      <vt:lpstr>Θηλώδες αδένωμα θυρεοειδούς αδένος</vt:lpstr>
      <vt:lpstr>Θηλώδες αδένωμα θυρεοειδούς αδένος</vt:lpstr>
      <vt:lpstr>Μυελώδες αδένωμα θυρεοειδούς αδένος</vt:lpstr>
      <vt:lpstr>Χρώση αμυλοειδούς σε μυελοειδές καρκίνωμα θυρεοειδούς αδένος με ερυθρό του Congo</vt:lpstr>
      <vt:lpstr>Φυσιολογικά επινεφρίδια</vt:lpstr>
      <vt:lpstr>Φυσιολογικά επινεφρίδια</vt:lpstr>
      <vt:lpstr>Φυσιολογικά επινεφρίδια</vt:lpstr>
      <vt:lpstr>Φυσιολογικά επινεφρίδια</vt:lpstr>
      <vt:lpstr>Εναποθέσεις αμυλοειδούς ερυθράς χροιάς με χρώση του Congo</vt:lpstr>
      <vt:lpstr>Νευροβλάστωμα</vt:lpstr>
      <vt:lpstr>Αδένωμα αριστερού επινεφριδίου μείζονος διαμέτρου</vt:lpstr>
      <vt:lpstr>Ευμέγεθες επινεφριδιακό καρκίνωμα</vt:lpstr>
      <vt:lpstr>Υπόλλειμα επινεφριδιακού ιστού και επινεφριδιακού καρκινώματος</vt:lpstr>
      <vt:lpstr>Αδενοκαρκίνωμα φλοιώδους μοίρας επινεφριδίου</vt:lpstr>
      <vt:lpstr>Φυσιολογικό παγκρεατικό νησίδιο του Langerhans</vt:lpstr>
      <vt:lpstr>Χρώση ανοσοϋπεροξειδάσης για τη διάγνωση των κυττάρων των νησιδίων του Langerhans</vt:lpstr>
      <vt:lpstr>Φλεγμονή νησιδίου του Langerhans</vt:lpstr>
      <vt:lpstr>Νησίδιο του Langerhans εναπόθεση αμυλοειδούς</vt:lpstr>
      <vt:lpstr>Αδένωμα νησιδίου του Langerhans</vt:lpstr>
      <vt:lpstr>Αδένωμα νησιδίου του Langerhans</vt:lpstr>
      <vt:lpstr>Ινσουλίνωμα</vt:lpstr>
      <vt:lpstr>Φυσιολογική υπόφυση</vt:lpstr>
      <vt:lpstr>Φυσιολογικός υποφυσιακός ιστός</vt:lpstr>
      <vt:lpstr>Φυσιολογικός αδενοποϋποφυσιακός ιστός</vt:lpstr>
      <vt:lpstr>Αδένωμα αδενοϋπόφυσης</vt:lpstr>
      <vt:lpstr>Υπερπλασία παραθυρεοειδών αδένων</vt:lpstr>
      <vt:lpstr>Φυσιολογικός παραθυρεοειδής αδένας</vt:lpstr>
      <vt:lpstr>Υπερπλασία παραθυρεοειδών αδένων</vt:lpstr>
      <vt:lpstr>Αδένωμα παραθυρεοειδών αδένων</vt:lpstr>
      <vt:lpstr>Καρκίνωμα παραθυρεοειδών αδένων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109</cp:revision>
  <dcterms:created xsi:type="dcterms:W3CDTF">2013-03-04T13:35:19Z</dcterms:created>
  <dcterms:modified xsi:type="dcterms:W3CDTF">2015-05-21T07:57:32Z</dcterms:modified>
</cp:coreProperties>
</file>