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0"/>
  </p:notesMasterIdLst>
  <p:handoutMasterIdLst>
    <p:handoutMasterId r:id="rId2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4" r:id="rId16"/>
    <p:sldId id="275" r:id="rId17"/>
    <p:sldId id="272" r:id="rId18"/>
    <p:sldId id="273" r:id="rId19"/>
  </p:sldIdLst>
  <p:sldSz cx="9144000" cy="6858000" type="screen4x3"/>
  <p:notesSz cx="7104063" cy="10234613"/>
  <p:custDataLst>
    <p:tags r:id="rId2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19/3/2015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19/3/2015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00775"/>
            <a:ext cx="2133600" cy="47625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2800350" y="6303963"/>
            <a:ext cx="3302000" cy="476250"/>
          </a:xfrm>
        </p:spPr>
        <p:txBody>
          <a:bodyPr/>
          <a:lstStyle>
            <a:lvl1pPr>
              <a:defRPr>
                <a:solidFill>
                  <a:schemeClr val="bg2">
                    <a:tint val="60000"/>
                    <a:satMod val="155000"/>
                  </a:schemeClr>
                </a:solidFill>
              </a:defRPr>
            </a:lvl1pPr>
          </a:lstStyle>
          <a:p>
            <a:pPr>
              <a:defRPr/>
            </a:pPr>
            <a:endParaRPr lang="en-US" dirty="0"/>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pPr>
              <a:defRPr/>
            </a:pPr>
            <a:fld id="{F6DDA9E8-EFF2-45CF-B54A-E4ACF90F1673}" type="slidenum">
              <a:rPr lang="en-US"/>
              <a:pPr>
                <a:defRPr/>
              </a:pPr>
              <a:t>‹#›</a:t>
            </a:fld>
            <a:endParaRPr lang="en-US" dirty="0"/>
          </a:p>
        </p:txBody>
      </p:sp>
    </p:spTree>
    <p:extLst>
      <p:ext uri="{BB962C8B-B14F-4D97-AF65-F5344CB8AC3E}">
        <p14:creationId xmlns:p14="http://schemas.microsoft.com/office/powerpoint/2010/main" val="3522430130"/>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Οργάνωση πληροφοριών</a:t>
            </a:r>
            <a:br>
              <a:rPr lang="el-GR" sz="4400" b="1" dirty="0" smtClean="0">
                <a:solidFill>
                  <a:schemeClr val="tx1"/>
                </a:solidFill>
                <a:latin typeface="+mn-lt"/>
              </a:rPr>
            </a:br>
            <a:r>
              <a:rPr lang="el-GR" sz="4400" b="1" dirty="0" smtClean="0">
                <a:solidFill>
                  <a:schemeClr val="tx1"/>
                </a:solidFill>
                <a:latin typeface="+mn-lt"/>
              </a:rPr>
              <a:t>Ταξινόμηση (Θ)</a:t>
            </a:r>
            <a:endParaRPr lang="el-GR"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fontScale="92500" lnSpcReduction="20000"/>
          </a:bodyPr>
          <a:lstStyle/>
          <a:p>
            <a:pPr>
              <a:tabLst>
                <a:tab pos="2865438" algn="l"/>
              </a:tabLst>
            </a:pPr>
            <a:r>
              <a:rPr lang="el-GR" sz="3000" b="1" dirty="0" smtClean="0"/>
              <a:t>Ενότητα </a:t>
            </a:r>
            <a:r>
              <a:rPr lang="en-US" sz="3000" b="1" dirty="0" smtClean="0"/>
              <a:t>11</a:t>
            </a:r>
            <a:r>
              <a:rPr lang="el-GR" sz="3000" dirty="0" smtClean="0"/>
              <a:t>:</a:t>
            </a:r>
            <a:r>
              <a:rPr lang="en-US" sz="3000" dirty="0" smtClean="0"/>
              <a:t> </a:t>
            </a:r>
            <a:r>
              <a:rPr lang="el-GR" sz="3000" dirty="0" smtClean="0"/>
              <a:t>Τύποι Ευρετηρίων</a:t>
            </a:r>
            <a:endParaRPr lang="en-US" sz="3000" dirty="0" smtClean="0"/>
          </a:p>
          <a:p>
            <a:endParaRPr lang="en-US" dirty="0" smtClean="0"/>
          </a:p>
          <a:p>
            <a:r>
              <a:rPr lang="el-GR" sz="2600" dirty="0" smtClean="0"/>
              <a:t>Δάφνη </a:t>
            </a:r>
            <a:r>
              <a:rPr lang="el-GR" sz="2600" dirty="0" err="1" smtClean="0"/>
              <a:t>Κυριάκη</a:t>
            </a:r>
            <a:r>
              <a:rPr lang="el-GR" sz="2600" dirty="0" smtClean="0"/>
              <a:t>-</a:t>
            </a:r>
            <a:r>
              <a:rPr lang="el-GR" sz="2600" dirty="0" err="1" smtClean="0"/>
              <a:t>Μάνεση</a:t>
            </a:r>
            <a:endParaRPr lang="el-GR" sz="2600" dirty="0" smtClean="0"/>
          </a:p>
          <a:p>
            <a:r>
              <a:rPr lang="el-GR" sz="2600" dirty="0" smtClean="0"/>
              <a:t>Τμήμα </a:t>
            </a:r>
            <a:r>
              <a:rPr lang="el-GR" sz="2600" dirty="0"/>
              <a:t>Βιβλιοθηκονομίας</a:t>
            </a:r>
            <a:r>
              <a:rPr lang="en-US" sz="2600" dirty="0"/>
              <a:t> </a:t>
            </a:r>
            <a:r>
              <a:rPr lang="el-GR" sz="2600" dirty="0"/>
              <a:t>και Συστημάτων Πληροφόρησης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120475738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Ευρετηρίων </a:t>
            </a:r>
            <a:r>
              <a:rPr lang="el-GR" sz="3200" b="0" dirty="0" smtClean="0">
                <a:solidFill>
                  <a:prstClr val="black"/>
                </a:solidFill>
              </a:rPr>
              <a:t>(</a:t>
            </a:r>
            <a:r>
              <a:rPr lang="en-US" sz="3200" b="0" dirty="0" smtClean="0">
                <a:solidFill>
                  <a:prstClr val="black"/>
                </a:solidFill>
              </a:rPr>
              <a:t>9/10</a:t>
            </a:r>
            <a:r>
              <a:rPr lang="el-GR" sz="3200" b="0" dirty="0">
                <a:solidFill>
                  <a:prstClr val="black"/>
                </a:solidFill>
              </a:rPr>
              <a:t>)</a:t>
            </a:r>
            <a:endParaRPr lang="el-GR" dirty="0"/>
          </a:p>
        </p:txBody>
      </p:sp>
      <p:sp>
        <p:nvSpPr>
          <p:cNvPr id="3" name="Content Placeholder 2"/>
          <p:cNvSpPr>
            <a:spLocks noGrp="1"/>
          </p:cNvSpPr>
          <p:nvPr>
            <p:ph idx="1"/>
          </p:nvPr>
        </p:nvSpPr>
        <p:spPr>
          <a:xfrm>
            <a:off x="457200" y="1196752"/>
            <a:ext cx="8579296" cy="5040560"/>
          </a:xfrm>
        </p:spPr>
        <p:txBody>
          <a:bodyPr>
            <a:noAutofit/>
          </a:bodyPr>
          <a:lstStyle/>
          <a:p>
            <a:pPr marL="0" indent="0">
              <a:buNone/>
            </a:pPr>
            <a:r>
              <a:rPr lang="el-GR" sz="2400" dirty="0"/>
              <a:t>Οι κυριότεροι τύποι των ευρετηρίων είναι:</a:t>
            </a:r>
          </a:p>
          <a:p>
            <a:pPr marL="457200" indent="-457200">
              <a:buFont typeface="+mj-lt"/>
              <a:buAutoNum type="arabicPeriod" startAt="8"/>
            </a:pPr>
            <a:r>
              <a:rPr lang="el-GR" sz="2400" dirty="0" smtClean="0"/>
              <a:t>Ευρετήρια </a:t>
            </a:r>
            <a:r>
              <a:rPr lang="el-GR" sz="2400" dirty="0"/>
              <a:t>που χαρακτηρίζονται από τη μορφή τους:</a:t>
            </a:r>
            <a:br>
              <a:rPr lang="el-GR" sz="2400" dirty="0"/>
            </a:br>
            <a:r>
              <a:rPr lang="el-GR" sz="2400" dirty="0"/>
              <a:t>a. Έντυπα</a:t>
            </a:r>
            <a:br>
              <a:rPr lang="el-GR" sz="2400" dirty="0"/>
            </a:br>
            <a:r>
              <a:rPr lang="el-GR" sz="2400" dirty="0"/>
              <a:t>b. </a:t>
            </a:r>
            <a:r>
              <a:rPr lang="el-GR" sz="2400" dirty="0" smtClean="0"/>
              <a:t>Ηλεκτρονικά</a:t>
            </a:r>
          </a:p>
          <a:p>
            <a:pPr marL="457200" indent="-457200">
              <a:buFont typeface="+mj-lt"/>
              <a:buAutoNum type="arabicPeriod" startAt="8"/>
            </a:pPr>
            <a:endParaRPr lang="el-GR" sz="2400" dirty="0" smtClean="0"/>
          </a:p>
          <a:p>
            <a:pPr marL="457200" indent="-457200">
              <a:buFont typeface="+mj-lt"/>
              <a:buAutoNum type="arabicPeriod" startAt="8"/>
            </a:pPr>
            <a:r>
              <a:rPr lang="el-GR" sz="2400" dirty="0" smtClean="0"/>
              <a:t>Ευρετήρια </a:t>
            </a:r>
            <a:r>
              <a:rPr lang="el-GR" sz="2400" dirty="0"/>
              <a:t>που χαρακτηρίζονται από την υπόστασή τους;</a:t>
            </a:r>
            <a:br>
              <a:rPr lang="el-GR" sz="2400" dirty="0"/>
            </a:br>
            <a:r>
              <a:rPr lang="el-GR" sz="2400" dirty="0"/>
              <a:t>a. ως μέρη ενός συνόλου. Πχ ευρετήρια ενός βιβλίου, ευρετήρια μιας βάσης δεδομένων </a:t>
            </a:r>
            <a:br>
              <a:rPr lang="el-GR" sz="2400" dirty="0"/>
            </a:br>
            <a:r>
              <a:rPr lang="el-GR" sz="2400" dirty="0"/>
              <a:t>b. ή αυτόνομα:  ευρετήρια που δημοσιεύονται αυτόνομα πχ για μια συστάδα περιοδικών</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978829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Ευρετηρίων </a:t>
            </a:r>
            <a:r>
              <a:rPr lang="el-GR" sz="3200" b="0" dirty="0">
                <a:solidFill>
                  <a:prstClr val="black"/>
                </a:solidFill>
              </a:rPr>
              <a:t>(</a:t>
            </a:r>
            <a:r>
              <a:rPr lang="el-GR" sz="3200" b="0" dirty="0" smtClean="0">
                <a:solidFill>
                  <a:prstClr val="black"/>
                </a:solidFill>
              </a:rPr>
              <a:t>1</a:t>
            </a:r>
            <a:r>
              <a:rPr lang="en-US" sz="3200" b="0" smtClean="0">
                <a:solidFill>
                  <a:prstClr val="black"/>
                </a:solidFill>
              </a:rPr>
              <a:t>0/10</a:t>
            </a:r>
            <a:r>
              <a:rPr lang="el-GR" sz="3200" b="0" dirty="0">
                <a:solidFill>
                  <a:prstClr val="black"/>
                </a:solidFill>
              </a:rPr>
              <a:t>)</a:t>
            </a:r>
            <a:endParaRPr lang="el-GR" dirty="0"/>
          </a:p>
        </p:txBody>
      </p:sp>
      <p:sp>
        <p:nvSpPr>
          <p:cNvPr id="3" name="Content Placeholder 2"/>
          <p:cNvSpPr>
            <a:spLocks noGrp="1"/>
          </p:cNvSpPr>
          <p:nvPr>
            <p:ph idx="1"/>
          </p:nvPr>
        </p:nvSpPr>
        <p:spPr>
          <a:xfrm>
            <a:off x="457200" y="1196752"/>
            <a:ext cx="8579296" cy="5040560"/>
          </a:xfrm>
        </p:spPr>
        <p:txBody>
          <a:bodyPr>
            <a:noAutofit/>
          </a:bodyPr>
          <a:lstStyle/>
          <a:p>
            <a:pPr marL="0" indent="0">
              <a:buNone/>
            </a:pPr>
            <a:r>
              <a:rPr lang="el-GR" sz="2400" dirty="0"/>
              <a:t>Οι κυριότεροι τύποι των ευρετηρίων είναι:</a:t>
            </a:r>
          </a:p>
          <a:p>
            <a:pPr marL="457200" indent="-457200">
              <a:buFont typeface="+mj-lt"/>
              <a:buAutoNum type="arabicPeriod" startAt="10"/>
            </a:pPr>
            <a:r>
              <a:rPr lang="el-GR" sz="2400" dirty="0" smtClean="0"/>
              <a:t>Ευρετήρια </a:t>
            </a:r>
            <a:r>
              <a:rPr lang="el-GR" sz="2400" dirty="0"/>
              <a:t>που χαρακτηρίζονται από την περιοδικότητά τους</a:t>
            </a:r>
            <a:br>
              <a:rPr lang="el-GR" sz="2400" dirty="0"/>
            </a:br>
            <a:r>
              <a:rPr lang="el-GR" sz="2400" dirty="0"/>
              <a:t>a. Εφ άπαξ</a:t>
            </a:r>
            <a:br>
              <a:rPr lang="el-GR" sz="2400" dirty="0"/>
            </a:br>
            <a:r>
              <a:rPr lang="el-GR" sz="2400" dirty="0"/>
              <a:t>b. </a:t>
            </a:r>
            <a:r>
              <a:rPr lang="el-GR" sz="2400" dirty="0" smtClean="0"/>
              <a:t>Συνεχιζόμενα</a:t>
            </a:r>
          </a:p>
          <a:p>
            <a:pPr marL="457200" indent="-457200">
              <a:buFont typeface="+mj-lt"/>
              <a:buAutoNum type="arabicPeriod" startAt="10"/>
            </a:pPr>
            <a:endParaRPr lang="el-GR" sz="2400" dirty="0" smtClean="0"/>
          </a:p>
          <a:p>
            <a:pPr marL="457200" indent="-457200">
              <a:buFont typeface="+mj-lt"/>
              <a:buAutoNum type="arabicPeriod" startAt="10"/>
            </a:pPr>
            <a:r>
              <a:rPr lang="el-GR" sz="2400" dirty="0" smtClean="0"/>
              <a:t>Ευρετήρια </a:t>
            </a:r>
            <a:r>
              <a:rPr lang="el-GR" sz="2400" dirty="0"/>
              <a:t>που χαρακτηρίζονται από το δημιουργό τους:</a:t>
            </a:r>
            <a:br>
              <a:rPr lang="el-GR" sz="2400" dirty="0"/>
            </a:br>
            <a:r>
              <a:rPr lang="el-GR" sz="2400" dirty="0"/>
              <a:t>a. Αυτά που παράγονται με βάση την ενυπόγραφη πνευματική δραστηριότητα ενός ή περισσοτέρων ατόμων</a:t>
            </a:r>
            <a:br>
              <a:rPr lang="el-GR" sz="2400" dirty="0"/>
            </a:br>
            <a:r>
              <a:rPr lang="el-GR" sz="2400" dirty="0"/>
              <a:t>b. Αυτόματα που παράγονται από τον υπολογιστή</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88263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7615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789060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Δάφνη </a:t>
            </a:r>
            <a:r>
              <a:rPr lang="el-GR" sz="2000" dirty="0" err="1" smtClean="0"/>
              <a:t>Κυριάκη</a:t>
            </a:r>
            <a:r>
              <a:rPr lang="el-GR" sz="2000" dirty="0" smtClean="0"/>
              <a:t>-</a:t>
            </a:r>
            <a:r>
              <a:rPr lang="el-GR" sz="2000" dirty="0" err="1" smtClean="0"/>
              <a:t>Μάνεση</a:t>
            </a:r>
            <a:r>
              <a:rPr lang="el-GR" sz="2000" dirty="0" smtClean="0"/>
              <a:t> </a:t>
            </a:r>
            <a:r>
              <a:rPr lang="el-GR" sz="2000" dirty="0"/>
              <a:t>2014. Δάφνη </a:t>
            </a:r>
            <a:r>
              <a:rPr lang="el-GR" sz="2000" dirty="0" err="1" smtClean="0"/>
              <a:t>Κυριάκη</a:t>
            </a:r>
            <a:r>
              <a:rPr lang="el-GR" sz="2000" dirty="0" smtClean="0"/>
              <a:t>-</a:t>
            </a:r>
            <a:r>
              <a:rPr lang="el-GR" sz="2000" dirty="0" err="1" smtClean="0"/>
              <a:t>Μάνεση</a:t>
            </a:r>
            <a:r>
              <a:rPr lang="el-GR" sz="2000" dirty="0" smtClean="0"/>
              <a:t> </a:t>
            </a:r>
            <a:r>
              <a:rPr lang="el-GR" sz="2000" dirty="0"/>
              <a:t>2014. «Οργάνωση Πληροφοριών </a:t>
            </a:r>
            <a:r>
              <a:rPr lang="el-GR" sz="2000" dirty="0" smtClean="0"/>
              <a:t>– </a:t>
            </a:r>
            <a:r>
              <a:rPr lang="el-GR" sz="2000" dirty="0"/>
              <a:t>Ταξινόμηση (Θ). </a:t>
            </a:r>
            <a:r>
              <a:rPr lang="el-GR" sz="2000" dirty="0" smtClean="0"/>
              <a:t>Ενότητα </a:t>
            </a:r>
            <a:r>
              <a:rPr lang="el-GR" sz="2000" dirty="0"/>
              <a:t>11: Τύποι </a:t>
            </a:r>
            <a:r>
              <a:rPr lang="el-GR" sz="2000" dirty="0" smtClean="0"/>
              <a:t>Ευρετηρίων».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726763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65227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551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249112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681991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Ευρετηρίων </a:t>
            </a:r>
            <a:r>
              <a:rPr lang="el-GR" sz="3200" b="0" dirty="0" smtClean="0"/>
              <a:t>(1</a:t>
            </a:r>
            <a:r>
              <a:rPr lang="en-US" sz="3200" b="0" dirty="0" smtClean="0"/>
              <a:t>/10</a:t>
            </a:r>
            <a:r>
              <a:rPr lang="el-GR" sz="3200" b="0" dirty="0" smtClean="0"/>
              <a:t>)</a:t>
            </a:r>
            <a:endParaRPr lang="el-GR" sz="3200" b="0" dirty="0"/>
          </a:p>
        </p:txBody>
      </p:sp>
      <p:sp>
        <p:nvSpPr>
          <p:cNvPr id="3" name="Content Placeholder 2"/>
          <p:cNvSpPr>
            <a:spLocks noGrp="1"/>
          </p:cNvSpPr>
          <p:nvPr>
            <p:ph idx="1"/>
          </p:nvPr>
        </p:nvSpPr>
        <p:spPr/>
        <p:txBody>
          <a:bodyPr>
            <a:noAutofit/>
          </a:bodyPr>
          <a:lstStyle/>
          <a:p>
            <a:pPr marL="0" indent="0">
              <a:buNone/>
            </a:pPr>
            <a:r>
              <a:rPr lang="el-GR" sz="2400" dirty="0" smtClean="0"/>
              <a:t>Οι κυριότεροι </a:t>
            </a:r>
            <a:r>
              <a:rPr lang="el-GR" sz="2400" dirty="0"/>
              <a:t>τύποι των ευρετηρίων είναι</a:t>
            </a:r>
            <a:r>
              <a:rPr lang="el-GR" sz="2400" dirty="0" smtClean="0"/>
              <a:t>:</a:t>
            </a:r>
          </a:p>
          <a:p>
            <a:pPr marL="457200" indent="-457200">
              <a:buFont typeface="+mj-lt"/>
              <a:buAutoNum type="arabicPeriod"/>
            </a:pPr>
            <a:r>
              <a:rPr lang="el-GR" sz="2400" dirty="0" smtClean="0"/>
              <a:t>Ευρετήρια </a:t>
            </a:r>
            <a:r>
              <a:rPr lang="el-GR" sz="2400" dirty="0"/>
              <a:t>που χαρακτηρίζονται από τον τύπο των πληροφοριών που περιέχουν, από το αντικείμενο δηλαδή το οποίο καλύπτουν. </a:t>
            </a:r>
            <a:endParaRPr lang="el-GR" sz="2400" dirty="0" smtClean="0"/>
          </a:p>
          <a:p>
            <a:pPr marL="450850" indent="0">
              <a:buNone/>
            </a:pPr>
            <a:r>
              <a:rPr lang="el-GR" sz="2400" dirty="0" smtClean="0"/>
              <a:t>Έτσι </a:t>
            </a:r>
            <a:r>
              <a:rPr lang="el-GR" sz="2400" dirty="0"/>
              <a:t>έχουμε:</a:t>
            </a:r>
            <a:br>
              <a:rPr lang="el-GR" sz="2400" dirty="0"/>
            </a:br>
            <a:r>
              <a:rPr lang="el-GR" sz="2400" dirty="0"/>
              <a:t>a. Ευρετήρια δημιουργών τεκμηρίων (συγγραφέων, μεταφραστών, επιμελητών, χρονογράφων, καλλιτεχνών που έφτιαξαν ένα τεκμήριο, συνθετών, κλπ)</a:t>
            </a:r>
            <a:br>
              <a:rPr lang="el-GR" sz="2400" dirty="0"/>
            </a:br>
            <a:r>
              <a:rPr lang="el-GR" sz="2400" dirty="0"/>
              <a:t>b. Ευρετήρια τίτλων (τίτλοι βιβλίων, άρθρων, έργων τέχνης, μουσικών έργων, κλπ)</a:t>
            </a:r>
            <a:br>
              <a:rPr lang="el-GR" sz="2400" dirty="0"/>
            </a:br>
            <a:r>
              <a:rPr lang="el-GR" sz="2400" dirty="0"/>
              <a:t>c. Ευρετήρια θεμάτων: θέματα που περιλαμβάνονται στα τεκμήρια που ευρετηριάζονται.</a:t>
            </a:r>
            <a:br>
              <a:rPr lang="el-GR" sz="2400" dirty="0"/>
            </a:b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688104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Ευρετηρίων </a:t>
            </a:r>
            <a:r>
              <a:rPr lang="el-GR" sz="3200" b="0" dirty="0" smtClean="0">
                <a:solidFill>
                  <a:prstClr val="black"/>
                </a:solidFill>
              </a:rPr>
              <a:t>(</a:t>
            </a:r>
            <a:r>
              <a:rPr lang="en-US" sz="3200" b="0" dirty="0" smtClean="0">
                <a:solidFill>
                  <a:prstClr val="black"/>
                </a:solidFill>
              </a:rPr>
              <a:t>2/10</a:t>
            </a:r>
            <a:r>
              <a:rPr lang="el-GR" sz="3200" b="0" dirty="0">
                <a:solidFill>
                  <a:prstClr val="black"/>
                </a:solidFill>
              </a:rPr>
              <a:t>)</a:t>
            </a:r>
            <a:endParaRPr lang="el-GR" dirty="0"/>
          </a:p>
        </p:txBody>
      </p:sp>
      <p:sp>
        <p:nvSpPr>
          <p:cNvPr id="3" name="Content Placeholder 2"/>
          <p:cNvSpPr>
            <a:spLocks noGrp="1"/>
          </p:cNvSpPr>
          <p:nvPr>
            <p:ph idx="1"/>
          </p:nvPr>
        </p:nvSpPr>
        <p:spPr/>
        <p:txBody>
          <a:bodyPr>
            <a:noAutofit/>
          </a:bodyPr>
          <a:lstStyle/>
          <a:p>
            <a:pPr marL="0" indent="0">
              <a:buNone/>
            </a:pPr>
            <a:r>
              <a:rPr lang="el-GR" sz="2400" dirty="0"/>
              <a:t>Οι κυριότεροι τύποι των ευρετηρίων είναι:</a:t>
            </a:r>
          </a:p>
          <a:p>
            <a:pPr marL="457200" indent="-457200">
              <a:buFont typeface="+mj-lt"/>
              <a:buAutoNum type="arabicPeriod" startAt="2"/>
            </a:pPr>
            <a:r>
              <a:rPr lang="el-GR" sz="2400" dirty="0" smtClean="0"/>
              <a:t>Ευρετήρια </a:t>
            </a:r>
            <a:r>
              <a:rPr lang="el-GR" sz="2400" dirty="0"/>
              <a:t>που χαρακτηρίζονται από τον τύπο της επικεφαλίδας που δίνεται ως βασικό σημείο πρόσβασης</a:t>
            </a:r>
            <a:br>
              <a:rPr lang="el-GR" sz="2400" dirty="0"/>
            </a:br>
            <a:r>
              <a:rPr lang="el-GR" sz="2400" dirty="0"/>
              <a:t>a. Ευρετήρια ονομάτων: κύρια ονόματα, ονόματα γεωγραφικών περιοχών, ονόματα συλλογικών οργάνων</a:t>
            </a:r>
            <a:br>
              <a:rPr lang="el-GR" sz="2400" dirty="0"/>
            </a:br>
            <a:r>
              <a:rPr lang="el-GR" sz="2400" dirty="0"/>
              <a:t>b. Ευρετήρια αριθμών: ευρετήρια ταξιθετικών αριθμών, ISBN, ημερομηνιών</a:t>
            </a:r>
            <a:br>
              <a:rPr lang="el-GR" sz="2400" dirty="0"/>
            </a:br>
            <a:r>
              <a:rPr lang="el-GR" sz="2400" dirty="0"/>
              <a:t>c. Ευρετήρια λέξεων ή φράσεων: θεματικά ευρετήρια, ευρετήρια τίτλων, ευρετήρια λέξεων της Βίβλου, </a:t>
            </a:r>
            <a:r>
              <a:rPr lang="el-GR" sz="2400" dirty="0" smtClean="0"/>
              <a:t>κλπ</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37432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Ευρετηρίων </a:t>
            </a:r>
            <a:r>
              <a:rPr lang="el-GR" sz="3200" b="0" dirty="0" smtClean="0">
                <a:solidFill>
                  <a:prstClr val="black"/>
                </a:solidFill>
              </a:rPr>
              <a:t>(</a:t>
            </a:r>
            <a:r>
              <a:rPr lang="en-US" sz="3200" b="0" dirty="0" smtClean="0">
                <a:solidFill>
                  <a:prstClr val="black"/>
                </a:solidFill>
              </a:rPr>
              <a:t>3/10</a:t>
            </a:r>
            <a:r>
              <a:rPr lang="el-GR" sz="3200" b="0" dirty="0">
                <a:solidFill>
                  <a:prstClr val="black"/>
                </a:solidFill>
              </a:rPr>
              <a:t>)</a:t>
            </a:r>
            <a:endParaRPr lang="el-GR" dirty="0"/>
          </a:p>
        </p:txBody>
      </p:sp>
      <p:sp>
        <p:nvSpPr>
          <p:cNvPr id="3" name="Content Placeholder 2"/>
          <p:cNvSpPr>
            <a:spLocks noGrp="1"/>
          </p:cNvSpPr>
          <p:nvPr>
            <p:ph idx="1"/>
          </p:nvPr>
        </p:nvSpPr>
        <p:spPr/>
        <p:txBody>
          <a:bodyPr>
            <a:noAutofit/>
          </a:bodyPr>
          <a:lstStyle/>
          <a:p>
            <a:pPr marL="0" indent="0">
              <a:buNone/>
            </a:pPr>
            <a:r>
              <a:rPr lang="el-GR" sz="2400" dirty="0"/>
              <a:t>Οι κυριότεροι τύποι των ευρετηρίων είναι:</a:t>
            </a:r>
          </a:p>
          <a:p>
            <a:pPr marL="457200" indent="-457200">
              <a:buFont typeface="+mj-lt"/>
              <a:buAutoNum type="arabicPeriod" startAt="3"/>
            </a:pPr>
            <a:r>
              <a:rPr lang="el-GR" sz="2400" dirty="0" smtClean="0"/>
              <a:t>Ευρετήρια </a:t>
            </a:r>
            <a:r>
              <a:rPr lang="el-GR" sz="2400" dirty="0"/>
              <a:t>που χαρακτηρίζονται από το εύρος των πληροφοριών που περιέχουν:</a:t>
            </a:r>
            <a:br>
              <a:rPr lang="el-GR" sz="2400" dirty="0"/>
            </a:br>
            <a:r>
              <a:rPr lang="el-GR" sz="2400" dirty="0"/>
              <a:t>a. Ευρετήρια όλων των λέξεων ενός τεκμηρίου</a:t>
            </a:r>
            <a:br>
              <a:rPr lang="el-GR" sz="2400" dirty="0"/>
            </a:br>
            <a:r>
              <a:rPr lang="el-GR" sz="2400" dirty="0"/>
              <a:t>b. Ευρετήρια περιλήψεων τεκμηρίων</a:t>
            </a:r>
            <a:br>
              <a:rPr lang="el-GR" sz="2400" dirty="0"/>
            </a:br>
            <a:r>
              <a:rPr lang="el-GR" sz="2400" dirty="0"/>
              <a:t>c. Ευρετήρια τίτλων τεκμηρίων</a:t>
            </a:r>
            <a:br>
              <a:rPr lang="el-GR" sz="2400" dirty="0"/>
            </a:br>
            <a:r>
              <a:rPr lang="el-GR" sz="2400" dirty="0"/>
              <a:t>d. Ευρετήρια των πρώτων σειρών των τεκμηρίων</a:t>
            </a:r>
            <a:br>
              <a:rPr lang="el-GR" sz="2400" dirty="0"/>
            </a:br>
            <a:r>
              <a:rPr lang="el-GR" sz="2400" dirty="0"/>
              <a:t>e. Ευρετήρια αναφορών</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322425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Ευρετηρίων </a:t>
            </a:r>
            <a:r>
              <a:rPr lang="el-GR" sz="3200" b="0" dirty="0" smtClean="0">
                <a:solidFill>
                  <a:prstClr val="black"/>
                </a:solidFill>
              </a:rPr>
              <a:t>(</a:t>
            </a:r>
            <a:r>
              <a:rPr lang="en-US" sz="3200" b="0" dirty="0" smtClean="0">
                <a:solidFill>
                  <a:prstClr val="black"/>
                </a:solidFill>
              </a:rPr>
              <a:t>4/10</a:t>
            </a:r>
            <a:r>
              <a:rPr lang="el-GR" sz="3200" b="0" dirty="0">
                <a:solidFill>
                  <a:prstClr val="black"/>
                </a:solidFill>
              </a:rPr>
              <a:t>)</a:t>
            </a:r>
            <a:endParaRPr lang="el-GR" dirty="0"/>
          </a:p>
        </p:txBody>
      </p:sp>
      <p:sp>
        <p:nvSpPr>
          <p:cNvPr id="3" name="Content Placeholder 2"/>
          <p:cNvSpPr>
            <a:spLocks noGrp="1"/>
          </p:cNvSpPr>
          <p:nvPr>
            <p:ph idx="1"/>
          </p:nvPr>
        </p:nvSpPr>
        <p:spPr>
          <a:xfrm>
            <a:off x="457200" y="1196752"/>
            <a:ext cx="8579296" cy="5040560"/>
          </a:xfrm>
        </p:spPr>
        <p:txBody>
          <a:bodyPr>
            <a:noAutofit/>
          </a:bodyPr>
          <a:lstStyle/>
          <a:p>
            <a:pPr marL="0" indent="0">
              <a:buNone/>
            </a:pPr>
            <a:r>
              <a:rPr lang="el-GR" sz="2400" dirty="0"/>
              <a:t>Οι κυριότεροι τύποι των ευρετηρίων είναι:</a:t>
            </a:r>
          </a:p>
          <a:p>
            <a:pPr marL="457200" indent="-457200">
              <a:buFont typeface="+mj-lt"/>
              <a:buAutoNum type="arabicPeriod" startAt="4"/>
            </a:pPr>
            <a:r>
              <a:rPr lang="el-GR" sz="2400" dirty="0" smtClean="0"/>
              <a:t>Ευρετήρια </a:t>
            </a:r>
            <a:r>
              <a:rPr lang="el-GR" sz="2400" dirty="0"/>
              <a:t>που χαρακτηρίζονται από τη δομή των λημμάτων τους:</a:t>
            </a:r>
            <a:br>
              <a:rPr lang="el-GR" sz="2400" dirty="0"/>
            </a:br>
            <a:r>
              <a:rPr lang="el-GR" sz="2400" dirty="0"/>
              <a:t>a. Αλφαβητικά </a:t>
            </a:r>
            <a:br>
              <a:rPr lang="el-GR" sz="2400" dirty="0"/>
            </a:br>
            <a:r>
              <a:rPr lang="el-GR" sz="2400" dirty="0"/>
              <a:t>b. Ταξινομημένα: οι επικεφαλίδες των λημμάτων τους οργανώνονται με βάση τη σχέση των θεμάτων τους, πχ ιεραρχική, επιμερισμό ενός συνόλου, χρονολογική, κλπ. Τα ταξινομημένα  ευρετήρια στηρίζονται συχνά σε υπάρχοντα ταξινομικά συστήματα όπως το Dewey (DDC).</a:t>
            </a:r>
            <a:br>
              <a:rPr lang="el-GR" sz="2400" dirty="0"/>
            </a:br>
            <a:r>
              <a:rPr lang="el-GR" sz="2400" dirty="0"/>
              <a:t>c. Αλφαβητικά – ταξινομικά: ευρείες θεματικές επικεφαλίδες οργανωμένες αλφαβητικά.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30794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Ευρετηρίων </a:t>
            </a:r>
            <a:r>
              <a:rPr lang="el-GR" sz="3200" b="0" dirty="0" smtClean="0">
                <a:solidFill>
                  <a:prstClr val="black"/>
                </a:solidFill>
              </a:rPr>
              <a:t>(</a:t>
            </a:r>
            <a:r>
              <a:rPr lang="en-US" sz="3200" b="0" dirty="0" smtClean="0">
                <a:solidFill>
                  <a:prstClr val="black"/>
                </a:solidFill>
              </a:rPr>
              <a:t>5/10</a:t>
            </a:r>
            <a:r>
              <a:rPr lang="el-GR" sz="3200" b="0" dirty="0">
                <a:solidFill>
                  <a:prstClr val="black"/>
                </a:solidFill>
              </a:rPr>
              <a:t>)</a:t>
            </a:r>
            <a:endParaRPr lang="el-GR" dirty="0"/>
          </a:p>
        </p:txBody>
      </p:sp>
      <p:sp>
        <p:nvSpPr>
          <p:cNvPr id="3" name="Content Placeholder 2"/>
          <p:cNvSpPr>
            <a:spLocks noGrp="1"/>
          </p:cNvSpPr>
          <p:nvPr>
            <p:ph idx="1"/>
          </p:nvPr>
        </p:nvSpPr>
        <p:spPr>
          <a:xfrm>
            <a:off x="457200" y="1196752"/>
            <a:ext cx="8579296" cy="5040560"/>
          </a:xfrm>
        </p:spPr>
        <p:txBody>
          <a:bodyPr>
            <a:noAutofit/>
          </a:bodyPr>
          <a:lstStyle/>
          <a:p>
            <a:pPr marL="0" indent="0">
              <a:buNone/>
            </a:pPr>
            <a:r>
              <a:rPr lang="el-GR" sz="2400" dirty="0"/>
              <a:t>Οι κυριότεροι τύποι των ευρετηρίων είναι:</a:t>
            </a:r>
          </a:p>
          <a:p>
            <a:pPr marL="457200" indent="-457200">
              <a:buFont typeface="+mj-lt"/>
              <a:buAutoNum type="arabicPeriod" startAt="5"/>
            </a:pPr>
            <a:r>
              <a:rPr lang="el-GR" sz="2400" dirty="0" smtClean="0"/>
              <a:t>Ευρετήρια </a:t>
            </a:r>
            <a:r>
              <a:rPr lang="el-GR" sz="2400" dirty="0"/>
              <a:t>που χαρακτηρίζονται από τη μέθοδο κατασκευής τους:</a:t>
            </a:r>
            <a:br>
              <a:rPr lang="el-GR" sz="2400" dirty="0"/>
            </a:br>
            <a:r>
              <a:rPr lang="el-GR" sz="2400" dirty="0"/>
              <a:t>a. Κατασκευασμένα από τον άνθρωπο: για τη δημιουργία τους έχει χρησιμοποιηθεί το ανθρώπινο μυαλό και είναι αποτέλεσμα πνευματικής δημιουργίας, δηλαδή ανάλυσης, προσδιορισμού των θεμάτων και των στοιχείων και απόδοσης.</a:t>
            </a:r>
            <a:br>
              <a:rPr lang="el-GR" sz="2400" dirty="0"/>
            </a:br>
            <a:r>
              <a:rPr lang="el-GR" sz="2400" dirty="0"/>
              <a:t>b. Αυτοματοποιημένα: αποτελούν αποτέλεσμα αλγορίθμων που σχεδιάστηκαν για να προσδιορίσουν χρήσιμους όρους, φράσεις, ή άλλα στοιχεία των τεκμηρίων</a:t>
            </a:r>
            <a:br>
              <a:rPr lang="el-GR" sz="2400" dirty="0"/>
            </a:br>
            <a:r>
              <a:rPr lang="el-GR" sz="2400" dirty="0"/>
              <a:t>c. Ημι- αυτοματοποιημένα: αποτελούν συνδυασμό των δύο προαναφερθέντων στοιχείων</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531874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Ευρετηρίων </a:t>
            </a:r>
            <a:r>
              <a:rPr lang="el-GR" sz="3200" b="0" dirty="0" smtClean="0">
                <a:solidFill>
                  <a:prstClr val="black"/>
                </a:solidFill>
              </a:rPr>
              <a:t>(</a:t>
            </a:r>
            <a:r>
              <a:rPr lang="en-US" sz="3200" b="0" dirty="0" smtClean="0">
                <a:solidFill>
                  <a:prstClr val="black"/>
                </a:solidFill>
              </a:rPr>
              <a:t>6/10</a:t>
            </a:r>
            <a:r>
              <a:rPr lang="el-GR" sz="3200" b="0" dirty="0">
                <a:solidFill>
                  <a:prstClr val="black"/>
                </a:solidFill>
              </a:rPr>
              <a:t>)</a:t>
            </a:r>
            <a:endParaRPr lang="el-GR" dirty="0"/>
          </a:p>
        </p:txBody>
      </p:sp>
      <p:sp>
        <p:nvSpPr>
          <p:cNvPr id="3" name="Content Placeholder 2"/>
          <p:cNvSpPr>
            <a:spLocks noGrp="1"/>
          </p:cNvSpPr>
          <p:nvPr>
            <p:ph idx="1"/>
          </p:nvPr>
        </p:nvSpPr>
        <p:spPr>
          <a:xfrm>
            <a:off x="457200" y="1196752"/>
            <a:ext cx="8579296" cy="5040560"/>
          </a:xfrm>
        </p:spPr>
        <p:txBody>
          <a:bodyPr>
            <a:noAutofit/>
          </a:bodyPr>
          <a:lstStyle/>
          <a:p>
            <a:pPr marL="0" indent="0">
              <a:buNone/>
            </a:pPr>
            <a:r>
              <a:rPr lang="el-GR" sz="2400" dirty="0"/>
              <a:t>Οι κυριότεροι τύποι των ευρετηρίων είναι:</a:t>
            </a:r>
          </a:p>
          <a:p>
            <a:pPr marL="457200" indent="-457200">
              <a:buFont typeface="+mj-lt"/>
              <a:buAutoNum type="arabicPeriod" startAt="6"/>
            </a:pPr>
            <a:r>
              <a:rPr lang="el-GR" sz="2400" dirty="0" smtClean="0"/>
              <a:t>Ευρετήρια </a:t>
            </a:r>
            <a:r>
              <a:rPr lang="el-GR" sz="2400" dirty="0"/>
              <a:t>που χαρακτηρίζονται από την επιλογή των όρων τους:</a:t>
            </a:r>
            <a:br>
              <a:rPr lang="el-GR" sz="2400" dirty="0"/>
            </a:br>
            <a:r>
              <a:rPr lang="el-GR" sz="2400" dirty="0"/>
              <a:t>a. Ευρετήρια που παίρνουν τους όρους τους από τα ίδια τα τεκμήρια</a:t>
            </a:r>
            <a:br>
              <a:rPr lang="el-GR" sz="2400" dirty="0"/>
            </a:br>
            <a:r>
              <a:rPr lang="el-GR" sz="2400" dirty="0"/>
              <a:t>b. Ευρετήρια που παίρνουν τους όρους τους από ελεγχόμενα ή μη λεξιλόγια και που οι όροι εκφράζουν τα θέματα των τεκμηρίων</a:t>
            </a:r>
            <a:br>
              <a:rPr lang="el-GR" sz="2400" dirty="0"/>
            </a:br>
            <a:r>
              <a:rPr lang="el-GR" sz="2400" dirty="0"/>
              <a:t>c. Ευρετήρια που οι όροι τους αποτελούν συνδυασμό των δύο παραπάνω πρακτικών, δηλαδή εν μέρει οι όροι προέρχονται από το τεκμήριο και εν μέρει από άλλες πηγές ελεγχόμενου ή μη λεξιλογίου</a:t>
            </a:r>
            <a:br>
              <a:rPr lang="el-GR" sz="2400" dirty="0"/>
            </a:b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821889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Ευρετηρίων </a:t>
            </a:r>
            <a:r>
              <a:rPr lang="el-GR" sz="3200" b="0" dirty="0" smtClean="0">
                <a:solidFill>
                  <a:prstClr val="black"/>
                </a:solidFill>
              </a:rPr>
              <a:t>(</a:t>
            </a:r>
            <a:r>
              <a:rPr lang="en-US" sz="3200" b="0" dirty="0" smtClean="0">
                <a:solidFill>
                  <a:prstClr val="black"/>
                </a:solidFill>
              </a:rPr>
              <a:t>7/10</a:t>
            </a:r>
            <a:r>
              <a:rPr lang="el-GR" sz="3200" b="0" dirty="0">
                <a:solidFill>
                  <a:prstClr val="black"/>
                </a:solidFill>
              </a:rPr>
              <a:t>)</a:t>
            </a:r>
            <a:endParaRPr lang="el-GR" dirty="0"/>
          </a:p>
        </p:txBody>
      </p:sp>
      <p:sp>
        <p:nvSpPr>
          <p:cNvPr id="3" name="Content Placeholder 2"/>
          <p:cNvSpPr>
            <a:spLocks noGrp="1"/>
          </p:cNvSpPr>
          <p:nvPr>
            <p:ph idx="1"/>
          </p:nvPr>
        </p:nvSpPr>
        <p:spPr>
          <a:xfrm>
            <a:off x="457200" y="1196752"/>
            <a:ext cx="8579296" cy="5040560"/>
          </a:xfrm>
        </p:spPr>
        <p:txBody>
          <a:bodyPr>
            <a:noAutofit/>
          </a:bodyPr>
          <a:lstStyle/>
          <a:p>
            <a:pPr marL="0" indent="0">
              <a:buNone/>
            </a:pPr>
            <a:r>
              <a:rPr lang="el-GR" sz="2400" dirty="0"/>
              <a:t>Οι κυριότεροι τύποι των ευρετηρίων είναι:</a:t>
            </a:r>
          </a:p>
          <a:p>
            <a:pPr marL="457200" indent="-457200">
              <a:buFont typeface="+mj-lt"/>
              <a:buAutoNum type="arabicPeriod" startAt="6"/>
            </a:pPr>
            <a:r>
              <a:rPr lang="el-GR" sz="2400" dirty="0" smtClean="0"/>
              <a:t>Ευρετήρια </a:t>
            </a:r>
            <a:r>
              <a:rPr lang="el-GR" sz="2400" dirty="0"/>
              <a:t>που χαρακτηρίζονται από την επιλογή των όρων τους:</a:t>
            </a:r>
            <a:br>
              <a:rPr lang="el-GR" sz="2400" dirty="0"/>
            </a:br>
            <a:r>
              <a:rPr lang="el-GR" sz="2400" dirty="0"/>
              <a:t>a. Ευρετήρια που παίρνουν τους όρους τους από τα ίδια τα τεκμήρια</a:t>
            </a:r>
            <a:br>
              <a:rPr lang="el-GR" sz="2400" dirty="0"/>
            </a:br>
            <a:r>
              <a:rPr lang="el-GR" sz="2400" dirty="0"/>
              <a:t>b. Ευρετήρια που παίρνουν τους όρους τους από ελεγχόμενα ή μη λεξιλόγια και που οι όροι εκφράζουν τα θέματα των τεκμηρίων</a:t>
            </a:r>
            <a:br>
              <a:rPr lang="el-GR" sz="2400" dirty="0"/>
            </a:br>
            <a:r>
              <a:rPr lang="el-GR" sz="2400" dirty="0"/>
              <a:t>c. Ευρετήρια που οι όροι τους αποτελούν συνδυασμό των δύο παραπάνω πρακτικών, δηλαδή εν μέρει οι όροι προέρχονται από το τεκμήριο και εν μέρει από άλλες πηγές ελεγχόμενου ή μη λεξιλογίου</a:t>
            </a:r>
            <a:br>
              <a:rPr lang="el-GR" sz="2400" dirty="0"/>
            </a:b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480942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Ευρετηρίων </a:t>
            </a:r>
            <a:r>
              <a:rPr lang="el-GR" sz="3200" b="0" dirty="0" smtClean="0">
                <a:solidFill>
                  <a:prstClr val="black"/>
                </a:solidFill>
              </a:rPr>
              <a:t>(</a:t>
            </a:r>
            <a:r>
              <a:rPr lang="en-US" sz="3200" b="0" dirty="0" smtClean="0">
                <a:solidFill>
                  <a:prstClr val="black"/>
                </a:solidFill>
              </a:rPr>
              <a:t>8/10</a:t>
            </a:r>
            <a:r>
              <a:rPr lang="el-GR" sz="3200" b="0" dirty="0">
                <a:solidFill>
                  <a:prstClr val="black"/>
                </a:solidFill>
              </a:rPr>
              <a:t>)</a:t>
            </a:r>
            <a:endParaRPr lang="el-GR" dirty="0"/>
          </a:p>
        </p:txBody>
      </p:sp>
      <p:sp>
        <p:nvSpPr>
          <p:cNvPr id="3" name="Content Placeholder 2"/>
          <p:cNvSpPr>
            <a:spLocks noGrp="1"/>
          </p:cNvSpPr>
          <p:nvPr>
            <p:ph idx="1"/>
          </p:nvPr>
        </p:nvSpPr>
        <p:spPr>
          <a:xfrm>
            <a:off x="457200" y="1196752"/>
            <a:ext cx="8579296" cy="5040560"/>
          </a:xfrm>
        </p:spPr>
        <p:txBody>
          <a:bodyPr>
            <a:noAutofit/>
          </a:bodyPr>
          <a:lstStyle/>
          <a:p>
            <a:pPr marL="0" indent="0">
              <a:buNone/>
            </a:pPr>
            <a:r>
              <a:rPr lang="el-GR" sz="2400" dirty="0"/>
              <a:t>Οι κυριότεροι τύποι των ευρετηρίων είναι:</a:t>
            </a:r>
          </a:p>
          <a:p>
            <a:pPr marL="457200" indent="-457200">
              <a:buFont typeface="+mj-lt"/>
              <a:buAutoNum type="arabicPeriod" startAt="7"/>
            </a:pPr>
            <a:r>
              <a:rPr lang="el-GR" sz="2400" dirty="0" smtClean="0"/>
              <a:t>Ευρετήρια </a:t>
            </a:r>
            <a:r>
              <a:rPr lang="el-GR" sz="2400" dirty="0"/>
              <a:t>που χαρακτηρίζονται από τον τύπο του υλικού που περιλαμβάνουν:</a:t>
            </a:r>
            <a:br>
              <a:rPr lang="el-GR" sz="2400" dirty="0"/>
            </a:br>
            <a:r>
              <a:rPr lang="el-GR" sz="2400" dirty="0"/>
              <a:t>Πρόκειται για ευρετήρια που περιλαμβάνουν περιοδικά, μονογραφίες, βιβλία, ποίηση, ταινίες, εικόνες, έργα τέχνης, χάρτες, μουσειακά αντικείμενα, κλπ</a:t>
            </a:r>
            <a:br>
              <a:rPr lang="el-GR" sz="2400" dirty="0"/>
            </a:b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7451273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7944460fd9eda18c7d8759fbe3c6bebe246"/>
  <p:tag name="ISPRING_RESOURCE_PATHS_HASH_PRESENTER" val="dbbc26d6c62c5278a6d9f93e36170fb749b4ba0"/>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TotalTime>
  <Words>835</Words>
  <Application>Microsoft Office PowerPoint</Application>
  <PresentationFormat>On-screen Show (4:3)</PresentationFormat>
  <Paragraphs>112</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OC_template_updated</vt:lpstr>
      <vt:lpstr>Οργάνωση πληροφοριών Ταξινόμηση (Θ)</vt:lpstr>
      <vt:lpstr>Τύποι Ευρετηρίων (1/10)</vt:lpstr>
      <vt:lpstr>Τύποι Ευρετηρίων (2/10)</vt:lpstr>
      <vt:lpstr>Τύποι Ευρετηρίων (3/10)</vt:lpstr>
      <vt:lpstr>Τύποι Ευρετηρίων (4/10)</vt:lpstr>
      <vt:lpstr>Τύποι Ευρετηρίων (5/10)</vt:lpstr>
      <vt:lpstr>Τύποι Ευρετηρίων (6/10)</vt:lpstr>
      <vt:lpstr>Τύποι Ευρετηρίων (7/10)</vt:lpstr>
      <vt:lpstr>Τύποι Ευρετηρίων (8/10)</vt:lpstr>
      <vt:lpstr>Τύποι Ευρετηρίων (9/10)</vt:lpstr>
      <vt:lpstr>Τύποι Ευρετηρίων (10/10)</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23</cp:revision>
  <dcterms:created xsi:type="dcterms:W3CDTF">2013-03-04T13:35:19Z</dcterms:created>
  <dcterms:modified xsi:type="dcterms:W3CDTF">2015-03-19T18:07:16Z</dcterms:modified>
</cp:coreProperties>
</file>