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7" r:id="rId2"/>
  </p:sldMasterIdLst>
  <p:notesMasterIdLst>
    <p:notesMasterId r:id="rId37"/>
  </p:notesMasterIdLst>
  <p:handoutMasterIdLst>
    <p:handoutMasterId r:id="rId38"/>
  </p:handoutMasterIdLst>
  <p:sldIdLst>
    <p:sldId id="361" r:id="rId3"/>
    <p:sldId id="336" r:id="rId4"/>
    <p:sldId id="337" r:id="rId5"/>
    <p:sldId id="338" r:id="rId6"/>
    <p:sldId id="339" r:id="rId7"/>
    <p:sldId id="340" r:id="rId8"/>
    <p:sldId id="341" r:id="rId9"/>
    <p:sldId id="342" r:id="rId10"/>
    <p:sldId id="343" r:id="rId11"/>
    <p:sldId id="344" r:id="rId12"/>
    <p:sldId id="345" r:id="rId13"/>
    <p:sldId id="346" r:id="rId14"/>
    <p:sldId id="347" r:id="rId15"/>
    <p:sldId id="348" r:id="rId16"/>
    <p:sldId id="349" r:id="rId17"/>
    <p:sldId id="350" r:id="rId18"/>
    <p:sldId id="351" r:id="rId19"/>
    <p:sldId id="352" r:id="rId20"/>
    <p:sldId id="353" r:id="rId21"/>
    <p:sldId id="354" r:id="rId22"/>
    <p:sldId id="355" r:id="rId23"/>
    <p:sldId id="356" r:id="rId24"/>
    <p:sldId id="357" r:id="rId25"/>
    <p:sldId id="358" r:id="rId26"/>
    <p:sldId id="359" r:id="rId27"/>
    <p:sldId id="360" r:id="rId28"/>
    <p:sldId id="257" r:id="rId29"/>
    <p:sldId id="262" r:id="rId30"/>
    <p:sldId id="264" r:id="rId31"/>
    <p:sldId id="334" r:id="rId32"/>
    <p:sldId id="335" r:id="rId33"/>
    <p:sldId id="266" r:id="rId34"/>
    <p:sldId id="362" r:id="rId35"/>
    <p:sldId id="261" r:id="rId36"/>
  </p:sldIdLst>
  <p:sldSz cx="9144000" cy="6858000" type="screen4x3"/>
  <p:notesSz cx="7104063" cy="10234613"/>
  <p:custDataLst>
    <p:tags r:id="rId39"/>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20000"/>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5" autoAdjust="0"/>
    <p:restoredTop sz="94660"/>
  </p:normalViewPr>
  <p:slideViewPr>
    <p:cSldViewPr>
      <p:cViewPr varScale="1">
        <p:scale>
          <a:sx n="80" d="100"/>
          <a:sy n="80" d="100"/>
        </p:scale>
        <p:origin x="-86" y="-667"/>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gs" Target="tags/tag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26/10/2015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26/10/2015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0</a:t>
            </a:fld>
            <a:endParaRPr lang="el-GR">
              <a:solidFill>
                <a:prstClr val="black"/>
              </a:solidFill>
            </a:endParaRP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33</a:t>
            </a:fld>
            <a:endParaRPr lang="el-GR"/>
          </a:p>
        </p:txBody>
      </p:sp>
    </p:spTree>
    <p:extLst>
      <p:ext uri="{BB962C8B-B14F-4D97-AF65-F5344CB8AC3E}">
        <p14:creationId xmlns:p14="http://schemas.microsoft.com/office/powerpoint/2010/main" val="2445984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a:defRPr/>
            </a:pPr>
            <a:fld id="{71016A41-0609-40C7-9E3E-89C33107DF6A}" type="slidenum">
              <a:rPr lang="el-GR" smtClean="0"/>
              <a:pPr>
                <a:defRPr/>
              </a:pPr>
              <a:t>14</a:t>
            </a:fld>
            <a:endParaRPr lang="el-GR"/>
          </a:p>
        </p:txBody>
      </p:sp>
    </p:spTree>
    <p:extLst>
      <p:ext uri="{BB962C8B-B14F-4D97-AF65-F5344CB8AC3E}">
        <p14:creationId xmlns:p14="http://schemas.microsoft.com/office/powerpoint/2010/main" val="38338918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a:defRPr/>
            </a:pPr>
            <a:fld id="{71016A41-0609-40C7-9E3E-89C33107DF6A}" type="slidenum">
              <a:rPr lang="el-GR" smtClean="0"/>
              <a:pPr>
                <a:defRPr/>
              </a:pPr>
              <a:t>15</a:t>
            </a:fld>
            <a:endParaRPr lang="el-GR"/>
          </a:p>
        </p:txBody>
      </p:sp>
    </p:spTree>
    <p:extLst>
      <p:ext uri="{BB962C8B-B14F-4D97-AF65-F5344CB8AC3E}">
        <p14:creationId xmlns:p14="http://schemas.microsoft.com/office/powerpoint/2010/main" val="28349616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26</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27</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28</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29</a:t>
            </a:fld>
            <a:endParaRPr lang="el-GR">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31</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32</a:t>
            </a:fld>
            <a:endParaRPr lang="el-GR">
              <a:solidFill>
                <a:prstClr val="black"/>
              </a:solidFill>
            </a:endParaRPr>
          </a:p>
        </p:txBody>
      </p:sp>
    </p:spTree>
    <p:extLst>
      <p:ext uri="{BB962C8B-B14F-4D97-AF65-F5344CB8AC3E}">
        <p14:creationId xmlns:p14="http://schemas.microsoft.com/office/powerpoint/2010/main" val="21451231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Only">
  <p:cSld name="Αντικείμενο">
    <p:spTree>
      <p:nvGrpSpPr>
        <p:cNvPr id="1" name=""/>
        <p:cNvGrpSpPr/>
        <p:nvPr/>
      </p:nvGrpSpPr>
      <p:grpSpPr>
        <a:xfrm>
          <a:off x="0" y="0"/>
          <a:ext cx="0" cy="0"/>
          <a:chOff x="0" y="0"/>
          <a:chExt cx="0" cy="0"/>
        </a:xfrm>
      </p:grpSpPr>
      <p:sp>
        <p:nvSpPr>
          <p:cNvPr id="2" name="1 - Θέση περιεχομένου"/>
          <p:cNvSpPr>
            <a:spLocks noGrp="1"/>
          </p:cNvSpPr>
          <p:nvPr>
            <p:ph/>
          </p:nvPr>
        </p:nvSpPr>
        <p:spPr>
          <a:xfrm>
            <a:off x="457200" y="274638"/>
            <a:ext cx="8229600" cy="5851525"/>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3" name="Rectangle 4"/>
          <p:cNvSpPr>
            <a:spLocks noGrp="1" noChangeArrowheads="1"/>
          </p:cNvSpPr>
          <p:nvPr>
            <p:ph type="dt" sz="half" idx="10"/>
          </p:nvPr>
        </p:nvSpPr>
        <p:spPr>
          <a:ln/>
        </p:spPr>
        <p:txBody>
          <a:bodyPr/>
          <a:lstStyle>
            <a:lvl1pPr>
              <a:defRPr/>
            </a:lvl1pPr>
          </a:lstStyle>
          <a:p>
            <a:pPr>
              <a:defRPr/>
            </a:pPr>
            <a:endParaRPr lang="el-GR"/>
          </a:p>
        </p:txBody>
      </p:sp>
      <p:sp>
        <p:nvSpPr>
          <p:cNvPr id="4" name="Rectangle 5"/>
          <p:cNvSpPr>
            <a:spLocks noGrp="1" noChangeArrowheads="1"/>
          </p:cNvSpPr>
          <p:nvPr>
            <p:ph type="ftr" sz="quarter" idx="11"/>
          </p:nvPr>
        </p:nvSpPr>
        <p:spPr>
          <a:ln/>
        </p:spPr>
        <p:txBody>
          <a:bodyPr/>
          <a:lstStyle>
            <a:lvl1pPr>
              <a:defRPr/>
            </a:lvl1pPr>
          </a:lstStyle>
          <a:p>
            <a:pPr>
              <a:defRPr/>
            </a:pPr>
            <a:endParaRPr lang="el-GR"/>
          </a:p>
        </p:txBody>
      </p:sp>
      <p:sp>
        <p:nvSpPr>
          <p:cNvPr id="5" name="Rectangle 6"/>
          <p:cNvSpPr>
            <a:spLocks noGrp="1" noChangeArrowheads="1"/>
          </p:cNvSpPr>
          <p:nvPr>
            <p:ph type="sldNum" sz="quarter" idx="12"/>
          </p:nvPr>
        </p:nvSpPr>
        <p:spPr>
          <a:ln/>
        </p:spPr>
        <p:txBody>
          <a:bodyPr/>
          <a:lstStyle>
            <a:lvl1pPr>
              <a:defRPr/>
            </a:lvl1pPr>
          </a:lstStyle>
          <a:p>
            <a:pPr>
              <a:defRPr/>
            </a:pPr>
            <a:fld id="{5A8B6E79-C41C-47D4-B3EA-AE75877F27AE}" type="slidenum">
              <a:rPr lang="el-GR"/>
              <a:pPr>
                <a:defRPr/>
              </a:pPr>
              <a:t>‹#›</a:t>
            </a:fld>
            <a:endParaRPr lang="el-GR"/>
          </a:p>
        </p:txBody>
      </p:sp>
    </p:spTree>
    <p:extLst>
      <p:ext uri="{BB962C8B-B14F-4D97-AF65-F5344CB8AC3E}">
        <p14:creationId xmlns:p14="http://schemas.microsoft.com/office/powerpoint/2010/main" val="32267965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Τίτλος, Κείμενο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455613" y="273050"/>
            <a:ext cx="8226425" cy="1143000"/>
          </a:xfrm>
        </p:spPr>
        <p:txBody>
          <a:bodyPr/>
          <a:lstStyle/>
          <a:p>
            <a:r>
              <a:rPr lang="el-GR" smtClean="0"/>
              <a:t>Kλικ για επεξεργασία του τίτλου</a:t>
            </a:r>
            <a:endParaRPr lang="el-GR"/>
          </a:p>
        </p:txBody>
      </p:sp>
      <p:sp>
        <p:nvSpPr>
          <p:cNvPr id="3" name="2 - Θέση κειμένου"/>
          <p:cNvSpPr>
            <a:spLocks noGrp="1"/>
          </p:cNvSpPr>
          <p:nvPr>
            <p:ph type="body" sz="half" idx="1"/>
          </p:nvPr>
        </p:nvSpPr>
        <p:spPr>
          <a:xfrm>
            <a:off x="455613" y="1598613"/>
            <a:ext cx="4037012" cy="4497387"/>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5025" y="1598613"/>
            <a:ext cx="4037013" cy="4497387"/>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68"/>
          <p:cNvSpPr>
            <a:spLocks noGrp="1" noChangeArrowheads="1"/>
          </p:cNvSpPr>
          <p:nvPr>
            <p:ph type="dt" sz="half" idx="10"/>
          </p:nvPr>
        </p:nvSpPr>
        <p:spPr>
          <a:ln/>
        </p:spPr>
        <p:txBody>
          <a:bodyPr/>
          <a:lstStyle>
            <a:lvl1pPr>
              <a:defRPr/>
            </a:lvl1pPr>
          </a:lstStyle>
          <a:p>
            <a:pPr>
              <a:defRPr/>
            </a:pPr>
            <a:endParaRPr lang="el-GR"/>
          </a:p>
        </p:txBody>
      </p:sp>
      <p:sp>
        <p:nvSpPr>
          <p:cNvPr id="6" name="Rectangle 69"/>
          <p:cNvSpPr>
            <a:spLocks noGrp="1" noChangeArrowheads="1"/>
          </p:cNvSpPr>
          <p:nvPr>
            <p:ph type="ftr" sz="quarter" idx="11"/>
          </p:nvPr>
        </p:nvSpPr>
        <p:spPr>
          <a:ln/>
        </p:spPr>
        <p:txBody>
          <a:bodyPr/>
          <a:lstStyle>
            <a:lvl1pPr>
              <a:defRPr/>
            </a:lvl1pPr>
          </a:lstStyle>
          <a:p>
            <a:pPr>
              <a:defRPr/>
            </a:pPr>
            <a:endParaRPr lang="el-GR"/>
          </a:p>
        </p:txBody>
      </p:sp>
      <p:sp>
        <p:nvSpPr>
          <p:cNvPr id="7" name="Rectangle 70"/>
          <p:cNvSpPr>
            <a:spLocks noGrp="1" noChangeArrowheads="1"/>
          </p:cNvSpPr>
          <p:nvPr>
            <p:ph type="sldNum" sz="quarter" idx="12"/>
          </p:nvPr>
        </p:nvSpPr>
        <p:spPr>
          <a:ln/>
        </p:spPr>
        <p:txBody>
          <a:bodyPr/>
          <a:lstStyle>
            <a:lvl1pPr>
              <a:defRPr/>
            </a:lvl1pPr>
          </a:lstStyle>
          <a:p>
            <a:pPr>
              <a:defRPr/>
            </a:pPr>
            <a:fld id="{9A6B2A85-8E50-48C8-B4CC-1D5593343AF7}" type="slidenum">
              <a:rPr lang="el-GR"/>
              <a:pPr>
                <a:defRPr/>
              </a:pPr>
              <a:t>‹#›</a:t>
            </a:fld>
            <a:endParaRPr lang="el-GR"/>
          </a:p>
        </p:txBody>
      </p:sp>
    </p:spTree>
    <p:extLst>
      <p:ext uri="{BB962C8B-B14F-4D97-AF65-F5344CB8AC3E}">
        <p14:creationId xmlns:p14="http://schemas.microsoft.com/office/powerpoint/2010/main" val="14507054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Τίτλος, Κείμενο και 2 Αντικεί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5613" y="273050"/>
            <a:ext cx="8226425" cy="1143000"/>
          </a:xfrm>
        </p:spPr>
        <p:txBody>
          <a:bodyPr/>
          <a:lstStyle/>
          <a:p>
            <a:r>
              <a:rPr lang="el-GR" smtClean="0"/>
              <a:t>Kλικ για επεξεργασία του τίτλου</a:t>
            </a:r>
            <a:endParaRPr lang="el-GR"/>
          </a:p>
        </p:txBody>
      </p:sp>
      <p:sp>
        <p:nvSpPr>
          <p:cNvPr id="3" name="2 - Θέση κειμένου"/>
          <p:cNvSpPr>
            <a:spLocks noGrp="1"/>
          </p:cNvSpPr>
          <p:nvPr>
            <p:ph type="body" sz="half" idx="1"/>
          </p:nvPr>
        </p:nvSpPr>
        <p:spPr>
          <a:xfrm>
            <a:off x="455613" y="1598613"/>
            <a:ext cx="4037012" cy="4497387"/>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quarter" idx="2"/>
          </p:nvPr>
        </p:nvSpPr>
        <p:spPr>
          <a:xfrm>
            <a:off x="4645025" y="1598613"/>
            <a:ext cx="4037013" cy="21717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περιεχομένου"/>
          <p:cNvSpPr>
            <a:spLocks noGrp="1"/>
          </p:cNvSpPr>
          <p:nvPr>
            <p:ph sz="quarter" idx="3"/>
          </p:nvPr>
        </p:nvSpPr>
        <p:spPr>
          <a:xfrm>
            <a:off x="4645025" y="3922713"/>
            <a:ext cx="4037013" cy="2173287"/>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Rectangle 68"/>
          <p:cNvSpPr>
            <a:spLocks noGrp="1" noChangeArrowheads="1"/>
          </p:cNvSpPr>
          <p:nvPr>
            <p:ph type="dt" sz="half" idx="10"/>
          </p:nvPr>
        </p:nvSpPr>
        <p:spPr>
          <a:ln/>
        </p:spPr>
        <p:txBody>
          <a:bodyPr/>
          <a:lstStyle>
            <a:lvl1pPr>
              <a:defRPr/>
            </a:lvl1pPr>
          </a:lstStyle>
          <a:p>
            <a:pPr>
              <a:defRPr/>
            </a:pPr>
            <a:endParaRPr lang="el-GR"/>
          </a:p>
        </p:txBody>
      </p:sp>
      <p:sp>
        <p:nvSpPr>
          <p:cNvPr id="7" name="Rectangle 69"/>
          <p:cNvSpPr>
            <a:spLocks noGrp="1" noChangeArrowheads="1"/>
          </p:cNvSpPr>
          <p:nvPr>
            <p:ph type="ftr" sz="quarter" idx="11"/>
          </p:nvPr>
        </p:nvSpPr>
        <p:spPr>
          <a:ln/>
        </p:spPr>
        <p:txBody>
          <a:bodyPr/>
          <a:lstStyle>
            <a:lvl1pPr>
              <a:defRPr/>
            </a:lvl1pPr>
          </a:lstStyle>
          <a:p>
            <a:pPr>
              <a:defRPr/>
            </a:pPr>
            <a:endParaRPr lang="el-GR"/>
          </a:p>
        </p:txBody>
      </p:sp>
      <p:sp>
        <p:nvSpPr>
          <p:cNvPr id="8" name="Rectangle 70"/>
          <p:cNvSpPr>
            <a:spLocks noGrp="1" noChangeArrowheads="1"/>
          </p:cNvSpPr>
          <p:nvPr>
            <p:ph type="sldNum" sz="quarter" idx="12"/>
          </p:nvPr>
        </p:nvSpPr>
        <p:spPr>
          <a:ln/>
        </p:spPr>
        <p:txBody>
          <a:bodyPr/>
          <a:lstStyle>
            <a:lvl1pPr>
              <a:defRPr/>
            </a:lvl1pPr>
          </a:lstStyle>
          <a:p>
            <a:pPr>
              <a:defRPr/>
            </a:pPr>
            <a:fld id="{FD44D2F1-36AF-4DAC-A37B-F5A38B843057}" type="slidenum">
              <a:rPr lang="el-GR"/>
              <a:pPr>
                <a:defRPr/>
              </a:pPr>
              <a:t>‹#›</a:t>
            </a:fld>
            <a:endParaRPr lang="el-GR"/>
          </a:p>
        </p:txBody>
      </p:sp>
    </p:spTree>
    <p:extLst>
      <p:ext uri="{BB962C8B-B14F-4D97-AF65-F5344CB8AC3E}">
        <p14:creationId xmlns:p14="http://schemas.microsoft.com/office/powerpoint/2010/main" val="19550439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x">
  <p:cSld name="Τίτλος, Αντικείμενο και 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301625" y="228600"/>
            <a:ext cx="8510588" cy="1325563"/>
          </a:xfrm>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301625" y="1676400"/>
            <a:ext cx="4194175" cy="4422775"/>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648200" y="1676400"/>
            <a:ext cx="4194175" cy="4422775"/>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4"/>
          <p:cNvSpPr>
            <a:spLocks noGrp="1" noChangeArrowheads="1"/>
          </p:cNvSpPr>
          <p:nvPr>
            <p:ph type="dt" sz="half" idx="10"/>
          </p:nvPr>
        </p:nvSpPr>
        <p:spPr>
          <a:ln/>
        </p:spPr>
        <p:txBody>
          <a:bodyPr/>
          <a:lstStyle>
            <a:lvl1pPr>
              <a:defRPr/>
            </a:lvl1pPr>
          </a:lstStyle>
          <a:p>
            <a:pPr>
              <a:defRPr/>
            </a:pPr>
            <a:endParaRPr lang="el-GR"/>
          </a:p>
        </p:txBody>
      </p:sp>
      <p:sp>
        <p:nvSpPr>
          <p:cNvPr id="6" name="Rectangle 5"/>
          <p:cNvSpPr>
            <a:spLocks noGrp="1" noChangeArrowheads="1"/>
          </p:cNvSpPr>
          <p:nvPr>
            <p:ph type="ftr" sz="quarter" idx="11"/>
          </p:nvPr>
        </p:nvSpPr>
        <p:spPr>
          <a:ln/>
        </p:spPr>
        <p:txBody>
          <a:bodyPr/>
          <a:lstStyle>
            <a:lvl1pPr>
              <a:defRPr/>
            </a:lvl1pPr>
          </a:lstStyle>
          <a:p>
            <a:pPr>
              <a:defRPr/>
            </a:pPr>
            <a:endParaRPr lang="el-GR"/>
          </a:p>
        </p:txBody>
      </p:sp>
      <p:sp>
        <p:nvSpPr>
          <p:cNvPr id="7" name="Rectangle 6"/>
          <p:cNvSpPr>
            <a:spLocks noGrp="1" noChangeArrowheads="1"/>
          </p:cNvSpPr>
          <p:nvPr>
            <p:ph type="sldNum" sz="quarter" idx="12"/>
          </p:nvPr>
        </p:nvSpPr>
        <p:spPr>
          <a:ln/>
        </p:spPr>
        <p:txBody>
          <a:bodyPr/>
          <a:lstStyle>
            <a:lvl1pPr>
              <a:defRPr/>
            </a:lvl1pPr>
          </a:lstStyle>
          <a:p>
            <a:pPr>
              <a:defRPr/>
            </a:pPr>
            <a:fld id="{822D6A36-C79F-4406-A57B-D223EDAF0314}" type="slidenum">
              <a:rPr lang="el-GR"/>
              <a:pPr>
                <a:defRPr/>
              </a:pPr>
              <a:t>‹#›</a:t>
            </a:fld>
            <a:endParaRPr lang="el-GR"/>
          </a:p>
        </p:txBody>
      </p:sp>
    </p:spTree>
    <p:extLst>
      <p:ext uri="{BB962C8B-B14F-4D97-AF65-F5344CB8AC3E}">
        <p14:creationId xmlns:p14="http://schemas.microsoft.com/office/powerpoint/2010/main" val="21355639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04F97ADA-0AEE-4399-BB96-8C4AD71EC4DB}" type="slidenum">
              <a:rPr lang="el-GR" smtClean="0"/>
              <a:pPr/>
              <a:t>‹#›</a:t>
            </a:fld>
            <a:endParaRPr lang="el-GR"/>
          </a:p>
        </p:txBody>
      </p:sp>
    </p:spTree>
    <p:extLst>
      <p:ext uri="{BB962C8B-B14F-4D97-AF65-F5344CB8AC3E}">
        <p14:creationId xmlns:p14="http://schemas.microsoft.com/office/powerpoint/2010/main" val="2800607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27001411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888461953"/>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556446882"/>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19500793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59069084"/>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594765299"/>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640940714"/>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945887713"/>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775407693"/>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56924575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theme" Target="../theme/theme2.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 id="2147483696" r:id="rId11"/>
    <p:sldLayoutId id="2147483708" r:id="rId12"/>
    <p:sldLayoutId id="2147483709" r:id="rId13"/>
    <p:sldLayoutId id="2147483710" r:id="rId14"/>
    <p:sldLayoutId id="2147483711" r:id="rId15"/>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413899556"/>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www.pcb-pool.com/ppus/info_manufacturingprocess.html#04"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pcb-pool.com/ppus/info_manufacturingprocess.html#04"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pcb-pool.com/ppus/info_manufacturingprocess.html#04" TargetMode="External"/><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pcb-pool.com/ppus/info_manufacturingprocess.html#04"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wmf"/><Relationship Id="rId7" Type="http://schemas.openxmlformats.org/officeDocument/2006/relationships/hyperlink" Target="https://creativecommons.org/licenses/by-sa/3.0/deed.en"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commons.wikimedia.org/wiki/User:Swoolverton" TargetMode="External"/><Relationship Id="rId5" Type="http://schemas.openxmlformats.org/officeDocument/2006/relationships/hyperlink" Target="https://en.wikipedia.org/wiki/File:PCB_copper_layer_electroplating_machine.jpg" TargetMode="External"/><Relationship Id="rId4" Type="http://schemas.openxmlformats.org/officeDocument/2006/relationships/hyperlink" Target="http://www.pcb-pool.com/ppus/info_manufacturingprocess.html#04"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creativecommons.org/licenses/by-sa/3.0/deed.en" TargetMode="External"/><Relationship Id="rId5" Type="http://schemas.openxmlformats.org/officeDocument/2006/relationships/hyperlink" Target="https://commons.wikimedia.org/wiki/User:Swoolverton" TargetMode="External"/><Relationship Id="rId4" Type="http://schemas.openxmlformats.org/officeDocument/2006/relationships/hyperlink" Target="https://en.wikipedia.org/wiki/File:PCBs_hanging_in_electroplating_machine.jpg"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echorod.home.xs4all.nl/zx/soldering_tips.htm" TargetMode="External"/><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pcb-pool.com/ppus/info_manufacturingprocess.html#04" TargetMode="External"/><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en.wikipedia.org/wiki/File:Testpad.JPG" TargetMode="External"/><Relationship Id="rId2" Type="http://schemas.openxmlformats.org/officeDocument/2006/relationships/image" Target="../media/image15.wmf"/><Relationship Id="rId1" Type="http://schemas.openxmlformats.org/officeDocument/2006/relationships/slideLayout" Target="../slideLayouts/slideLayout2.xml"/><Relationship Id="rId5" Type="http://schemas.openxmlformats.org/officeDocument/2006/relationships/hyperlink" Target="https://creativecommons.org/licenses/by-sa/3.0/deed.en" TargetMode="External"/><Relationship Id="rId4" Type="http://schemas.openxmlformats.org/officeDocument/2006/relationships/hyperlink" Target="https://commons.wikimedia.org/wiki/User:Cschirp"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en.wikipedia.org/wiki/File:MOS6581_chtaube061229.jpg" TargetMode="External"/><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hyperlink" Target="https://creativecommons.org/licenses/by-sa/2.5/deed.en"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7.xml"/><Relationship Id="rId1" Type="http://schemas.openxmlformats.org/officeDocument/2006/relationships/slideLayout" Target="../slideLayouts/slideLayout17.xml"/><Relationship Id="rId4" Type="http://schemas.openxmlformats.org/officeDocument/2006/relationships/image" Target="../media/image1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hyperlink" Target="http://en.wikipedia.org/wiki/File:MOS6581_chtaube061229.jpg" TargetMode="External"/><Relationship Id="rId3" Type="http://schemas.openxmlformats.org/officeDocument/2006/relationships/hyperlink" Target="http://www.pcb-pool.com/ppus/info_manufacturingprocess.html#04" TargetMode="External"/><Relationship Id="rId7" Type="http://schemas.openxmlformats.org/officeDocument/2006/relationships/hyperlink" Target="http://en.wikipedia.org/wiki/File:Testpad.JPG"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en.wikipedia.org/wiki/File:PCBs_hanging_in_electroplating_machine.jpg" TargetMode="External"/><Relationship Id="rId5" Type="http://schemas.openxmlformats.org/officeDocument/2006/relationships/hyperlink" Target="http://en.wikipedia.org/wiki/File:PCB_copper_layer_electroplating_machine.jpg" TargetMode="External"/><Relationship Id="rId10" Type="http://schemas.openxmlformats.org/officeDocument/2006/relationships/hyperlink" Target="http://www.youtube.com/user/MicroCirtecPlatinen?feature=watch" TargetMode="External"/><Relationship Id="rId4" Type="http://schemas.openxmlformats.org/officeDocument/2006/relationships/hyperlink" Target="http://www.microbuilder.eu/Blog/11-03-23/PCB_Manufacturing_Process_Photos.aspx" TargetMode="External"/><Relationship Id="rId9" Type="http://schemas.openxmlformats.org/officeDocument/2006/relationships/hyperlink" Target="http://www.microcirtec.com/index.php?cnt=niau"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Υλικά Γραφικών Τεχνών (Ε)</a:t>
            </a:r>
            <a:endParaRPr lang="el-GR" sz="3600" b="1" dirty="0">
              <a:solidFill>
                <a:schemeClr val="tx1"/>
              </a:solidFill>
              <a:latin typeface="+mn-lt"/>
            </a:endParaRPr>
          </a:p>
        </p:txBody>
      </p:sp>
      <p:sp>
        <p:nvSpPr>
          <p:cNvPr id="3" name="Υπότιτλος 2"/>
          <p:cNvSpPr>
            <a:spLocks noGrp="1"/>
          </p:cNvSpPr>
          <p:nvPr>
            <p:ph type="subTitle" idx="1"/>
          </p:nvPr>
        </p:nvSpPr>
        <p:spPr>
          <a:xfrm>
            <a:off x="1178521" y="3096543"/>
            <a:ext cx="6786959" cy="1752600"/>
          </a:xfrm>
        </p:spPr>
        <p:txBody>
          <a:bodyPr>
            <a:normAutofit fontScale="92500"/>
          </a:bodyPr>
          <a:lstStyle/>
          <a:p>
            <a:pPr>
              <a:spcBef>
                <a:spcPts val="0"/>
              </a:spcBef>
              <a:spcAft>
                <a:spcPts val="1200"/>
              </a:spcAft>
            </a:pPr>
            <a:r>
              <a:rPr lang="el-GR" sz="2800" b="1" dirty="0" smtClean="0"/>
              <a:t>Ενότητα 9</a:t>
            </a:r>
            <a:r>
              <a:rPr lang="el-GR" sz="2800" dirty="0" smtClean="0"/>
              <a:t>:</a:t>
            </a:r>
            <a:r>
              <a:rPr lang="en-US" sz="2800" dirty="0" smtClean="0"/>
              <a:t> </a:t>
            </a:r>
            <a:r>
              <a:rPr lang="el-GR" sz="2800" dirty="0" smtClean="0"/>
              <a:t>Παραγωγή τυπωμένων κυκλωμάτων </a:t>
            </a:r>
          </a:p>
          <a:p>
            <a:pPr>
              <a:spcBef>
                <a:spcPts val="0"/>
              </a:spcBef>
            </a:pPr>
            <a:r>
              <a:rPr lang="el-GR" sz="2400" dirty="0" smtClean="0"/>
              <a:t>Βασιλική </a:t>
            </a:r>
            <a:r>
              <a:rPr lang="el-GR" sz="2400" dirty="0" err="1" smtClean="0"/>
              <a:t>Μπέλεση</a:t>
            </a:r>
            <a:endParaRPr lang="el-GR" sz="2400" dirty="0" smtClean="0"/>
          </a:p>
          <a:p>
            <a:pPr>
              <a:spcBef>
                <a:spcPts val="0"/>
              </a:spcBef>
            </a:pPr>
            <a:r>
              <a:rPr lang="el-GR" sz="2400" dirty="0" smtClean="0"/>
              <a:t>Τμήμα Γραφιστικής </a:t>
            </a:r>
          </a:p>
          <a:p>
            <a:pPr>
              <a:spcBef>
                <a:spcPts val="0"/>
              </a:spcBef>
            </a:pPr>
            <a:r>
              <a:rPr lang="el-GR" sz="2400" dirty="0" smtClean="0"/>
              <a:t>Κατεύθυνση Τεχνολογίας Γραφικών Τεχνών</a:t>
            </a:r>
            <a:endParaRPr lang="el-GR" sz="2400" dirty="0"/>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solidFill>
                  <a:prstClr val="black"/>
                </a:solidFill>
                <a:latin typeface="Calibri"/>
              </a:rPr>
              <a:t>Ανοικτά Ακαδημαϊκά </a:t>
            </a:r>
            <a:r>
              <a:rPr lang="el-GR" sz="1600" dirty="0" smtClean="0">
                <a:solidFill>
                  <a:prstClr val="black"/>
                </a:solidFill>
                <a:latin typeface="Calibri"/>
              </a:rPr>
              <a:t>Μαθήματα στο ΤΕΙ Αθήνας</a:t>
            </a:r>
            <a:endParaRPr lang="el-GR" sz="1600" dirty="0">
              <a:solidFill>
                <a:prstClr val="black"/>
              </a:solidFill>
              <a:latin typeface="Calibri"/>
            </a:endParaRPr>
          </a:p>
        </p:txBody>
      </p:sp>
      <p:graphicFrame>
        <p:nvGraphicFramePr>
          <p:cNvPr id="11" name="Table 3"/>
          <p:cNvGraphicFramePr>
            <a:graphicFrameLocks noGrp="1"/>
          </p:cNvGraphicFramePr>
          <p:nvPr>
            <p:extLst>
              <p:ext uri="{D42A27DB-BD31-4B8C-83A1-F6EECF244321}">
                <p14:modId xmlns:p14="http://schemas.microsoft.com/office/powerpoint/2010/main" val="2322407217"/>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3"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4"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4307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22" name="Rectangle 2"/>
          <p:cNvSpPr>
            <a:spLocks noGrp="1" noRot="1" noChangeArrowheads="1"/>
          </p:cNvSpPr>
          <p:nvPr>
            <p:ph type="title"/>
          </p:nvPr>
        </p:nvSpPr>
        <p:spPr/>
        <p:txBody>
          <a:bodyPr>
            <a:normAutofit fontScale="90000"/>
          </a:bodyPr>
          <a:lstStyle/>
          <a:p>
            <a:r>
              <a:rPr lang="el-GR" sz="3200" b="1"/>
              <a:t>ΠΟΡΕΙΑ ΠΑΡΑΓΩΓΗΣ ΤΥΠΩΜΕΝΟΥ ΚΥΚΛΩΜΑΤΟΣ ΔΥΟ ΟΨΕΩΝ</a:t>
            </a:r>
          </a:p>
        </p:txBody>
      </p:sp>
      <p:sp>
        <p:nvSpPr>
          <p:cNvPr id="1054724" name="Rectangle 4"/>
          <p:cNvSpPr>
            <a:spLocks noGrp="1" noRot="1" noChangeArrowheads="1"/>
          </p:cNvSpPr>
          <p:nvPr>
            <p:ph idx="1"/>
          </p:nvPr>
        </p:nvSpPr>
        <p:spPr/>
        <p:txBody>
          <a:bodyPr>
            <a:normAutofit/>
          </a:bodyPr>
          <a:lstStyle/>
          <a:p>
            <a:pPr marL="533400" indent="-533400"/>
            <a:r>
              <a:rPr lang="el-GR" sz="2400" dirty="0"/>
              <a:t>Κοπή των </a:t>
            </a:r>
            <a:r>
              <a:rPr lang="el-GR" sz="2400" dirty="0" err="1"/>
              <a:t>πάνελς</a:t>
            </a:r>
            <a:r>
              <a:rPr lang="el-GR" sz="2400" dirty="0"/>
              <a:t> στις σωστές διαστάσεις.</a:t>
            </a:r>
          </a:p>
          <a:p>
            <a:pPr marL="533400" indent="-533400"/>
            <a:r>
              <a:rPr lang="el-GR" sz="2400" dirty="0"/>
              <a:t>Διάτρηση (Σχήμα 2).</a:t>
            </a:r>
          </a:p>
          <a:p>
            <a:pPr marL="533400" indent="-533400"/>
            <a:r>
              <a:rPr lang="el-GR" sz="2400" dirty="0"/>
              <a:t>Καθαρισμός της επιφάνειας του εκτυπωτικού υποστρώματος (π.χ. με ειδική βούρτσα).</a:t>
            </a:r>
          </a:p>
        </p:txBody>
      </p:sp>
      <p:pic>
        <p:nvPicPr>
          <p:cNvPr id="1054726" name="Picture 6"/>
          <p:cNvPicPr>
            <a:picLocks noChangeAspect="1" noChangeArrowheads="1"/>
          </p:cNvPicPr>
          <p:nvPr/>
        </p:nvPicPr>
        <p:blipFill>
          <a:blip r:embed="rId2"/>
          <a:stretch>
            <a:fillRect/>
          </a:stretch>
        </p:blipFill>
        <p:spPr bwMode="auto">
          <a:xfrm>
            <a:off x="971600" y="3068960"/>
            <a:ext cx="7743441" cy="3389525"/>
          </a:xfrm>
          <a:prstGeom prst="rect">
            <a:avLst/>
          </a:prstGeom>
          <a:noFill/>
          <a:ln>
            <a:noFill/>
          </a:ln>
        </p:spPr>
      </p:pic>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9</a:t>
            </a:fld>
            <a:endParaRPr lang="el-GR"/>
          </a:p>
        </p:txBody>
      </p:sp>
      <p:sp>
        <p:nvSpPr>
          <p:cNvPr id="3" name="Rectangle 2"/>
          <p:cNvSpPr/>
          <p:nvPr/>
        </p:nvSpPr>
        <p:spPr>
          <a:xfrm>
            <a:off x="2195845" y="6444939"/>
            <a:ext cx="4572000" cy="276999"/>
          </a:xfrm>
          <a:prstGeom prst="rect">
            <a:avLst/>
          </a:prstGeom>
        </p:spPr>
        <p:txBody>
          <a:bodyPr>
            <a:spAutoFit/>
          </a:bodyPr>
          <a:lstStyle/>
          <a:p>
            <a:pPr lvl="0" algn="ctr"/>
            <a:r>
              <a:rPr lang="en-GB" sz="1200" u="sng" dirty="0" smtClean="0">
                <a:latin typeface="+mn-lt"/>
                <a:hlinkClick r:id="rId3"/>
              </a:rPr>
              <a:t>pcb-pool.com</a:t>
            </a:r>
            <a:endParaRPr lang="el-GR" sz="1200" dirty="0">
              <a:latin typeface="+mn-lt"/>
            </a:endParaRPr>
          </a:p>
        </p:txBody>
      </p:sp>
    </p:spTree>
    <p:extLst>
      <p:ext uri="{BB962C8B-B14F-4D97-AF65-F5344CB8AC3E}">
        <p14:creationId xmlns:p14="http://schemas.microsoft.com/office/powerpoint/2010/main" val="40933216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1057795" name="Rectangle 3"/>
          <p:cNvSpPr>
            <a:spLocks noGrp="1" noRot="1" noChangeArrowheads="1"/>
          </p:cNvSpPr>
          <p:nvPr>
            <p:ph idx="1"/>
          </p:nvPr>
        </p:nvSpPr>
        <p:spPr>
          <a:xfrm>
            <a:off x="457200" y="1196752"/>
            <a:ext cx="4690864" cy="5040560"/>
          </a:xfrm>
        </p:spPr>
        <p:txBody>
          <a:bodyPr>
            <a:normAutofit/>
          </a:bodyPr>
          <a:lstStyle/>
          <a:p>
            <a:r>
              <a:rPr lang="el-GR" sz="2400" dirty="0">
                <a:effectLst/>
              </a:rPr>
              <a:t>Ειδική επεξεργασία των οπών (π.χ. μέσω ειδικής τεχνικής εναπόθεσης σωματιδίων άνθρακα στις οπές - με χρήση κολλοειδούς διαλύματος - το μέγεθος σωματιδίων κυμαίνεται στην περιοχή 150-200 </a:t>
            </a:r>
            <a:r>
              <a:rPr lang="en-US" sz="2400" dirty="0">
                <a:effectLst/>
              </a:rPr>
              <a:t>nm</a:t>
            </a:r>
            <a:r>
              <a:rPr lang="el-GR" sz="2400" dirty="0">
                <a:effectLst/>
              </a:rPr>
              <a:t>).</a:t>
            </a:r>
          </a:p>
          <a:p>
            <a:r>
              <a:rPr lang="el-GR" sz="2400" dirty="0" smtClean="0">
                <a:effectLst/>
              </a:rPr>
              <a:t>Η </a:t>
            </a:r>
            <a:r>
              <a:rPr lang="el-GR" sz="2400" dirty="0">
                <a:effectLst/>
              </a:rPr>
              <a:t>τεχνική αυτή ονομάζεται </a:t>
            </a:r>
            <a:r>
              <a:rPr lang="en-US" sz="2400" dirty="0">
                <a:effectLst/>
              </a:rPr>
              <a:t>Black hole</a:t>
            </a:r>
            <a:r>
              <a:rPr lang="el-GR" sz="2400" dirty="0">
                <a:effectLst/>
              </a:rPr>
              <a:t>. Στόχος είναι η δημιουργία ενός αγώγιμου φιλμ στις οπές, που συντελεί στην αποτελεσματικότερη επιμετάλλωση τους.</a:t>
            </a:r>
          </a:p>
        </p:txBody>
      </p:sp>
      <p:pic>
        <p:nvPicPr>
          <p:cNvPr id="1057798" name="Picture 6"/>
          <p:cNvPicPr>
            <a:picLocks noGrp="1" noChangeAspect="1" noChangeArrowheads="1"/>
          </p:cNvPicPr>
          <p:nvPr>
            <p:ph type="body" sz="half" idx="4294967295"/>
          </p:nvPr>
        </p:nvPicPr>
        <p:blipFill>
          <a:blip r:embed="rId2"/>
          <a:srcRect/>
          <a:stretch>
            <a:fillRect/>
          </a:stretch>
        </p:blipFill>
        <p:spPr>
          <a:xfrm>
            <a:off x="5364088" y="1340768"/>
            <a:ext cx="3448050" cy="3694113"/>
          </a:xfrm>
          <a:noFill/>
          <a:ln/>
        </p:spPr>
      </p:pic>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10</a:t>
            </a:fld>
            <a:endParaRPr lang="el-GR"/>
          </a:p>
        </p:txBody>
      </p:sp>
      <p:sp>
        <p:nvSpPr>
          <p:cNvPr id="6" name="Rectangle 5"/>
          <p:cNvSpPr/>
          <p:nvPr/>
        </p:nvSpPr>
        <p:spPr>
          <a:xfrm>
            <a:off x="4860032" y="4941168"/>
            <a:ext cx="4572000" cy="276999"/>
          </a:xfrm>
          <a:prstGeom prst="rect">
            <a:avLst/>
          </a:prstGeom>
        </p:spPr>
        <p:txBody>
          <a:bodyPr>
            <a:spAutoFit/>
          </a:bodyPr>
          <a:lstStyle/>
          <a:p>
            <a:pPr lvl="0" algn="ctr"/>
            <a:r>
              <a:rPr lang="en-GB" sz="1200" u="sng" dirty="0" smtClean="0">
                <a:latin typeface="+mn-lt"/>
                <a:hlinkClick r:id="rId3"/>
              </a:rPr>
              <a:t>pcb-pool.com</a:t>
            </a:r>
            <a:endParaRPr lang="el-GR" sz="1200" dirty="0">
              <a:latin typeface="+mn-lt"/>
            </a:endParaRPr>
          </a:p>
        </p:txBody>
      </p:sp>
    </p:spTree>
    <p:extLst>
      <p:ext uri="{BB962C8B-B14F-4D97-AF65-F5344CB8AC3E}">
        <p14:creationId xmlns:p14="http://schemas.microsoft.com/office/powerpoint/2010/main" val="42059409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1058821" name="Rectangle 5"/>
          <p:cNvSpPr>
            <a:spLocks noGrp="1" noRot="1" noChangeArrowheads="1"/>
          </p:cNvSpPr>
          <p:nvPr>
            <p:ph idx="1"/>
          </p:nvPr>
        </p:nvSpPr>
        <p:spPr/>
        <p:txBody>
          <a:bodyPr>
            <a:normAutofit/>
          </a:bodyPr>
          <a:lstStyle/>
          <a:p>
            <a:pPr algn="just">
              <a:spcAft>
                <a:spcPts val="600"/>
              </a:spcAft>
            </a:pPr>
            <a:r>
              <a:rPr lang="el-GR" sz="2400" dirty="0">
                <a:effectLst/>
              </a:rPr>
              <a:t>Επίστρωση των </a:t>
            </a:r>
            <a:r>
              <a:rPr lang="el-GR" sz="2400" dirty="0" err="1">
                <a:effectLst/>
              </a:rPr>
              <a:t>πάνελς</a:t>
            </a:r>
            <a:r>
              <a:rPr lang="el-GR" sz="2400" dirty="0">
                <a:effectLst/>
              </a:rPr>
              <a:t> με ειδικά φωτοευαίσθητα </a:t>
            </a:r>
            <a:r>
              <a:rPr lang="el-GR" sz="2400" dirty="0" err="1">
                <a:effectLst/>
              </a:rPr>
              <a:t>φιλμς</a:t>
            </a:r>
            <a:r>
              <a:rPr lang="el-GR" sz="2400" dirty="0">
                <a:effectLst/>
              </a:rPr>
              <a:t> (</a:t>
            </a:r>
            <a:r>
              <a:rPr lang="el-GR" sz="2400" dirty="0" err="1">
                <a:effectLst/>
              </a:rPr>
              <a:t>dry</a:t>
            </a:r>
            <a:r>
              <a:rPr lang="el-GR" sz="2400" dirty="0">
                <a:effectLst/>
              </a:rPr>
              <a:t> </a:t>
            </a:r>
            <a:r>
              <a:rPr lang="el-GR" sz="2400" dirty="0" err="1">
                <a:effectLst/>
              </a:rPr>
              <a:t>films</a:t>
            </a:r>
            <a:r>
              <a:rPr lang="el-GR" sz="2400" dirty="0">
                <a:effectLst/>
              </a:rPr>
              <a:t>) (Σχήμα 3) </a:t>
            </a:r>
          </a:p>
        </p:txBody>
      </p:sp>
      <p:pic>
        <p:nvPicPr>
          <p:cNvPr id="1058823" name="Picture 7"/>
          <p:cNvPicPr>
            <a:picLocks noChangeAspect="1" noChangeArrowheads="1"/>
          </p:cNvPicPr>
          <p:nvPr/>
        </p:nvPicPr>
        <p:blipFill>
          <a:blip r:embed="rId2"/>
          <a:srcRect/>
          <a:stretch>
            <a:fillRect/>
          </a:stretch>
        </p:blipFill>
        <p:spPr bwMode="auto">
          <a:xfrm>
            <a:off x="1660525" y="2060848"/>
            <a:ext cx="5822950" cy="4481512"/>
          </a:xfrm>
          <a:prstGeom prst="rect">
            <a:avLst/>
          </a:prstGeom>
          <a:noFill/>
          <a:ln w="9525">
            <a:noFill/>
            <a:miter lim="800000"/>
            <a:headEnd/>
            <a:tailEnd/>
          </a:ln>
          <a:effectLst/>
        </p:spPr>
      </p:pic>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11</a:t>
            </a:fld>
            <a:endParaRPr lang="el-GR"/>
          </a:p>
        </p:txBody>
      </p:sp>
      <p:sp>
        <p:nvSpPr>
          <p:cNvPr id="6" name="Rectangle 5"/>
          <p:cNvSpPr/>
          <p:nvPr/>
        </p:nvSpPr>
        <p:spPr>
          <a:xfrm>
            <a:off x="2208352" y="6583438"/>
            <a:ext cx="4572000" cy="276999"/>
          </a:xfrm>
          <a:prstGeom prst="rect">
            <a:avLst/>
          </a:prstGeom>
        </p:spPr>
        <p:txBody>
          <a:bodyPr>
            <a:spAutoFit/>
          </a:bodyPr>
          <a:lstStyle/>
          <a:p>
            <a:pPr lvl="0" algn="ctr"/>
            <a:r>
              <a:rPr lang="en-GB" sz="1200" u="sng" dirty="0" smtClean="0">
                <a:latin typeface="+mn-lt"/>
                <a:hlinkClick r:id="rId3"/>
              </a:rPr>
              <a:t>pcb-pool.com</a:t>
            </a:r>
            <a:endParaRPr lang="el-GR" sz="1200" dirty="0">
              <a:latin typeface="+mn-lt"/>
            </a:endParaRPr>
          </a:p>
        </p:txBody>
      </p:sp>
    </p:spTree>
    <p:extLst>
      <p:ext uri="{BB962C8B-B14F-4D97-AF65-F5344CB8AC3E}">
        <p14:creationId xmlns:p14="http://schemas.microsoft.com/office/powerpoint/2010/main" val="28416690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1059845" name="Rectangle 5"/>
          <p:cNvSpPr>
            <a:spLocks noGrp="1" noRot="1" noChangeArrowheads="1"/>
          </p:cNvSpPr>
          <p:nvPr>
            <p:ph idx="1"/>
          </p:nvPr>
        </p:nvSpPr>
        <p:spPr/>
        <p:txBody>
          <a:bodyPr/>
          <a:lstStyle/>
          <a:p>
            <a:pPr>
              <a:lnSpc>
                <a:spcPct val="90000"/>
              </a:lnSpc>
            </a:pPr>
            <a:r>
              <a:rPr lang="el-GR" sz="2400" dirty="0" smtClean="0">
                <a:effectLst/>
              </a:rPr>
              <a:t>Φωτογράφιση </a:t>
            </a:r>
            <a:r>
              <a:rPr lang="el-GR" sz="2400" dirty="0">
                <a:effectLst/>
              </a:rPr>
              <a:t>των </a:t>
            </a:r>
            <a:r>
              <a:rPr lang="el-GR" sz="2400" dirty="0" smtClean="0">
                <a:effectLst/>
              </a:rPr>
              <a:t>φιλμ </a:t>
            </a:r>
            <a:r>
              <a:rPr lang="el-GR" sz="2400" dirty="0">
                <a:effectLst/>
              </a:rPr>
              <a:t>με χρήση λάμπας UV. Όλες οι διαφανείς περιοχές των </a:t>
            </a:r>
            <a:r>
              <a:rPr lang="el-GR" sz="2400" dirty="0" smtClean="0">
                <a:effectLst/>
              </a:rPr>
              <a:t>φιλμ </a:t>
            </a:r>
            <a:r>
              <a:rPr lang="el-GR" sz="2400" dirty="0">
                <a:effectLst/>
              </a:rPr>
              <a:t>(Σχήμα 4) αφήνουν το φως να διέλθει (Πραγματοποιείται πολυμερισμός και σκλήρυνση του φιλμ, με αποτέλεσμα μετά την εμφάνισή του να μην απομακρύνεται το φιλμ). </a:t>
            </a:r>
            <a:endParaRPr lang="el-GR" sz="2400" dirty="0" smtClean="0">
              <a:effectLst/>
            </a:endParaRPr>
          </a:p>
          <a:p>
            <a:pPr>
              <a:lnSpc>
                <a:spcPct val="90000"/>
              </a:lnSpc>
            </a:pPr>
            <a:r>
              <a:rPr lang="el-GR" sz="2400" dirty="0" smtClean="0">
                <a:effectLst/>
              </a:rPr>
              <a:t>Αντίθετα</a:t>
            </a:r>
            <a:r>
              <a:rPr lang="el-GR" sz="2400" dirty="0">
                <a:effectLst/>
              </a:rPr>
              <a:t>, οι σκούρες περιοχές του φιλμ δεν επιτρέπουν στο φως να διέλθει άρα δεν </a:t>
            </a:r>
            <a:r>
              <a:rPr lang="el-GR" sz="2400" dirty="0" err="1">
                <a:effectLst/>
              </a:rPr>
              <a:t>πολυμερίζεται</a:t>
            </a:r>
            <a:r>
              <a:rPr lang="el-GR" sz="2400" dirty="0">
                <a:effectLst/>
              </a:rPr>
              <a:t> το φιλμ με αποτέλεσμα να απομακρύνεται κατά την διαδικασία της εμφάνισής του).</a:t>
            </a:r>
            <a:r>
              <a:rPr lang="el-GR" sz="2400" dirty="0"/>
              <a:t> </a:t>
            </a:r>
          </a:p>
        </p:txBody>
      </p:sp>
      <p:pic>
        <p:nvPicPr>
          <p:cNvPr id="1059847" name="Picture 7"/>
          <p:cNvPicPr>
            <a:picLocks noChangeAspect="1" noChangeArrowheads="1"/>
          </p:cNvPicPr>
          <p:nvPr/>
        </p:nvPicPr>
        <p:blipFill>
          <a:blip r:embed="rId2"/>
          <a:stretch>
            <a:fillRect/>
          </a:stretch>
        </p:blipFill>
        <p:spPr bwMode="auto">
          <a:xfrm>
            <a:off x="3221384" y="3973412"/>
            <a:ext cx="3798887" cy="2610026"/>
          </a:xfrm>
          <a:prstGeom prst="rect">
            <a:avLst/>
          </a:prstGeom>
          <a:noFill/>
          <a:ln>
            <a:noFill/>
          </a:ln>
        </p:spPr>
      </p:pic>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12</a:t>
            </a:fld>
            <a:endParaRPr lang="el-GR"/>
          </a:p>
        </p:txBody>
      </p:sp>
      <p:sp>
        <p:nvSpPr>
          <p:cNvPr id="6" name="Rectangle 5"/>
          <p:cNvSpPr/>
          <p:nvPr/>
        </p:nvSpPr>
        <p:spPr>
          <a:xfrm>
            <a:off x="2834827" y="6583438"/>
            <a:ext cx="4572000" cy="276999"/>
          </a:xfrm>
          <a:prstGeom prst="rect">
            <a:avLst/>
          </a:prstGeom>
        </p:spPr>
        <p:txBody>
          <a:bodyPr>
            <a:spAutoFit/>
          </a:bodyPr>
          <a:lstStyle/>
          <a:p>
            <a:pPr lvl="0" algn="ctr"/>
            <a:r>
              <a:rPr lang="en-GB" sz="1200" u="sng" dirty="0" smtClean="0">
                <a:latin typeface="+mn-lt"/>
                <a:hlinkClick r:id="rId3"/>
              </a:rPr>
              <a:t>pcb-pool.com</a:t>
            </a:r>
            <a:endParaRPr lang="el-GR" sz="1200" dirty="0">
              <a:latin typeface="+mn-lt"/>
            </a:endParaRPr>
          </a:p>
        </p:txBody>
      </p:sp>
    </p:spTree>
    <p:extLst>
      <p:ext uri="{BB962C8B-B14F-4D97-AF65-F5344CB8AC3E}">
        <p14:creationId xmlns:p14="http://schemas.microsoft.com/office/powerpoint/2010/main" val="35198448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1060869" name="Rectangle 5"/>
          <p:cNvSpPr>
            <a:spLocks noGrp="1" noRot="1" noChangeArrowheads="1"/>
          </p:cNvSpPr>
          <p:nvPr>
            <p:ph idx="1"/>
          </p:nvPr>
        </p:nvSpPr>
        <p:spPr/>
        <p:txBody>
          <a:bodyPr>
            <a:normAutofit/>
          </a:bodyPr>
          <a:lstStyle/>
          <a:p>
            <a:pPr>
              <a:spcAft>
                <a:spcPts val="600"/>
              </a:spcAft>
            </a:pPr>
            <a:r>
              <a:rPr lang="el-GR" sz="2400" dirty="0">
                <a:effectLst/>
              </a:rPr>
              <a:t>Εμφάνιση του </a:t>
            </a:r>
            <a:r>
              <a:rPr lang="el-GR" sz="2400" dirty="0" err="1">
                <a:effectLst/>
              </a:rPr>
              <a:t>dry</a:t>
            </a:r>
            <a:r>
              <a:rPr lang="el-GR" sz="2400" dirty="0">
                <a:effectLst/>
              </a:rPr>
              <a:t> </a:t>
            </a:r>
            <a:r>
              <a:rPr lang="el-GR" sz="2400" dirty="0" err="1">
                <a:effectLst/>
              </a:rPr>
              <a:t>film</a:t>
            </a:r>
            <a:r>
              <a:rPr lang="el-GR" sz="2400" dirty="0">
                <a:effectLst/>
              </a:rPr>
              <a:t> π.χ. με διάλυμα Na</a:t>
            </a:r>
            <a:r>
              <a:rPr lang="el-GR" sz="2400" baseline="-25000" dirty="0">
                <a:effectLst/>
              </a:rPr>
              <a:t>2</a:t>
            </a:r>
            <a:r>
              <a:rPr lang="el-GR" sz="2400" dirty="0">
                <a:effectLst/>
              </a:rPr>
              <a:t>CO</a:t>
            </a:r>
            <a:r>
              <a:rPr lang="el-GR" sz="2400" baseline="-25000" dirty="0">
                <a:effectLst/>
              </a:rPr>
              <a:t>3</a:t>
            </a:r>
            <a:r>
              <a:rPr lang="el-GR" sz="2400" dirty="0">
                <a:effectLst/>
              </a:rPr>
              <a:t> (Τώρα πλέον ο </a:t>
            </a:r>
            <a:r>
              <a:rPr lang="el-GR" sz="2400" dirty="0" err="1">
                <a:effectLst/>
              </a:rPr>
              <a:t>Cu</a:t>
            </a:r>
            <a:r>
              <a:rPr lang="el-GR" sz="2400" dirty="0">
                <a:effectLst/>
              </a:rPr>
              <a:t> φαίνεται στις περιοχές που απομακρύνθηκε το </a:t>
            </a:r>
            <a:r>
              <a:rPr lang="el-GR" sz="2400" dirty="0" err="1">
                <a:effectLst/>
              </a:rPr>
              <a:t>dry</a:t>
            </a:r>
            <a:r>
              <a:rPr lang="el-GR" sz="2400" dirty="0">
                <a:effectLst/>
              </a:rPr>
              <a:t> </a:t>
            </a:r>
            <a:r>
              <a:rPr lang="el-GR" sz="2400" dirty="0" err="1">
                <a:effectLst/>
              </a:rPr>
              <a:t>film</a:t>
            </a:r>
            <a:r>
              <a:rPr lang="el-GR" sz="2400" dirty="0">
                <a:effectLst/>
              </a:rPr>
              <a:t>) (Σχήμα 5). </a:t>
            </a:r>
          </a:p>
        </p:txBody>
      </p:sp>
      <p:pic>
        <p:nvPicPr>
          <p:cNvPr id="1060871" name="Picture 7" descr="PCB Manufacturing - Exposing"/>
          <p:cNvPicPr>
            <a:picLocks noGrp="1" noChangeAspect="1" noChangeArrowheads="1"/>
          </p:cNvPicPr>
          <p:nvPr>
            <p:ph type="body" sz="half" idx="4294967295"/>
          </p:nvPr>
        </p:nvPicPr>
        <p:blipFill>
          <a:blip r:embed="rId2"/>
          <a:srcRect/>
          <a:stretch>
            <a:fillRect/>
          </a:stretch>
        </p:blipFill>
        <p:spPr>
          <a:xfrm>
            <a:off x="899592" y="2564904"/>
            <a:ext cx="4194175" cy="2641600"/>
          </a:xfrm>
          <a:noFill/>
          <a:ln/>
        </p:spPr>
      </p:pic>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13</a:t>
            </a:fld>
            <a:endParaRPr lang="el-GR"/>
          </a:p>
        </p:txBody>
      </p:sp>
    </p:spTree>
    <p:extLst>
      <p:ext uri="{BB962C8B-B14F-4D97-AF65-F5344CB8AC3E}">
        <p14:creationId xmlns:p14="http://schemas.microsoft.com/office/powerpoint/2010/main" val="543539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1061893" name="Rectangle 5"/>
          <p:cNvSpPr>
            <a:spLocks noGrp="1" noRot="1" noChangeArrowheads="1"/>
          </p:cNvSpPr>
          <p:nvPr>
            <p:ph idx="1"/>
          </p:nvPr>
        </p:nvSpPr>
        <p:spPr/>
        <p:txBody>
          <a:bodyPr>
            <a:normAutofit/>
          </a:bodyPr>
          <a:lstStyle/>
          <a:p>
            <a:pPr marL="533400" indent="-533400"/>
            <a:r>
              <a:rPr lang="el-GR" sz="2300" dirty="0">
                <a:effectLst/>
              </a:rPr>
              <a:t>Θέρμανση προς στερεοποίηση του </a:t>
            </a:r>
            <a:r>
              <a:rPr lang="en-US" sz="2300" dirty="0">
                <a:effectLst/>
              </a:rPr>
              <a:t>dry film</a:t>
            </a:r>
            <a:r>
              <a:rPr lang="el-GR" sz="2300" dirty="0">
                <a:effectLst/>
              </a:rPr>
              <a:t>.</a:t>
            </a:r>
          </a:p>
          <a:p>
            <a:pPr marL="533400" indent="-533400"/>
            <a:r>
              <a:rPr lang="el-GR" sz="2300" dirty="0">
                <a:effectLst/>
              </a:rPr>
              <a:t>Επιμετάλλωση με χαλκό πάχους ~ 35 μ</a:t>
            </a:r>
            <a:r>
              <a:rPr lang="en-US" sz="2300" dirty="0">
                <a:effectLst/>
              </a:rPr>
              <a:t>m</a:t>
            </a:r>
            <a:r>
              <a:rPr lang="el-GR" sz="2300" dirty="0">
                <a:effectLst/>
              </a:rPr>
              <a:t> όλων των περιοχών που δεν καλύπτονται από </a:t>
            </a:r>
            <a:r>
              <a:rPr lang="en-US" sz="2300" dirty="0">
                <a:effectLst/>
              </a:rPr>
              <a:t>dry </a:t>
            </a:r>
            <a:r>
              <a:rPr lang="en-US" sz="2300" dirty="0" err="1">
                <a:effectLst/>
              </a:rPr>
              <a:t>fim</a:t>
            </a:r>
            <a:r>
              <a:rPr lang="el-GR" sz="2300" dirty="0">
                <a:effectLst/>
              </a:rPr>
              <a:t>, δηλαδή αγωγοί και οπές. Ακολουθεί επικασσιτέρωση πάχους ~ 6-10 μ</a:t>
            </a:r>
            <a:r>
              <a:rPr lang="en-US" sz="2300" dirty="0">
                <a:effectLst/>
              </a:rPr>
              <a:t>m</a:t>
            </a:r>
            <a:r>
              <a:rPr lang="el-GR" sz="2300" dirty="0">
                <a:effectLst/>
              </a:rPr>
              <a:t> για την προστασία των ίδιων περιοχών από ακόλουθες διαβρωτικές διεργασίες (Σχήμα 6).</a:t>
            </a:r>
          </a:p>
        </p:txBody>
      </p:sp>
      <p:pic>
        <p:nvPicPr>
          <p:cNvPr id="1061896" name="Picture 8"/>
          <p:cNvPicPr>
            <a:picLocks noChangeAspect="1" noChangeArrowheads="1"/>
          </p:cNvPicPr>
          <p:nvPr/>
        </p:nvPicPr>
        <p:blipFill>
          <a:blip r:embed="rId3"/>
          <a:srcRect/>
          <a:stretch>
            <a:fillRect/>
          </a:stretch>
        </p:blipFill>
        <p:spPr bwMode="auto">
          <a:xfrm>
            <a:off x="827584" y="3561580"/>
            <a:ext cx="7740352" cy="2902632"/>
          </a:xfrm>
          <a:prstGeom prst="rect">
            <a:avLst/>
          </a:prstGeom>
          <a:noFill/>
        </p:spPr>
      </p:pic>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14</a:t>
            </a:fld>
            <a:endParaRPr lang="el-GR"/>
          </a:p>
        </p:txBody>
      </p:sp>
      <p:sp>
        <p:nvSpPr>
          <p:cNvPr id="6" name="Rectangle 5"/>
          <p:cNvSpPr/>
          <p:nvPr/>
        </p:nvSpPr>
        <p:spPr>
          <a:xfrm>
            <a:off x="4355976" y="6471454"/>
            <a:ext cx="4572000" cy="276999"/>
          </a:xfrm>
          <a:prstGeom prst="rect">
            <a:avLst/>
          </a:prstGeom>
        </p:spPr>
        <p:txBody>
          <a:bodyPr>
            <a:spAutoFit/>
          </a:bodyPr>
          <a:lstStyle/>
          <a:p>
            <a:pPr lvl="0" algn="ctr"/>
            <a:r>
              <a:rPr lang="en-GB" sz="1200" u="sng" dirty="0" smtClean="0">
                <a:latin typeface="+mn-lt"/>
                <a:hlinkClick r:id="rId4"/>
              </a:rPr>
              <a:t>pcb-pool.com</a:t>
            </a:r>
            <a:endParaRPr lang="el-GR" sz="1200" dirty="0">
              <a:latin typeface="+mn-lt"/>
            </a:endParaRPr>
          </a:p>
        </p:txBody>
      </p:sp>
      <p:sp>
        <p:nvSpPr>
          <p:cNvPr id="7" name="Rectangle 6"/>
          <p:cNvSpPr/>
          <p:nvPr/>
        </p:nvSpPr>
        <p:spPr>
          <a:xfrm>
            <a:off x="683568" y="6394511"/>
            <a:ext cx="3603581" cy="430887"/>
          </a:xfrm>
          <a:prstGeom prst="rect">
            <a:avLst/>
          </a:prstGeom>
        </p:spPr>
        <p:txBody>
          <a:bodyPr wrap="square">
            <a:spAutoFit/>
          </a:bodyPr>
          <a:lstStyle/>
          <a:p>
            <a:pPr algn="ctr"/>
            <a:r>
              <a:rPr lang="en-US" sz="1100" dirty="0" smtClean="0">
                <a:solidFill>
                  <a:schemeClr val="tx1">
                    <a:lumMod val="75000"/>
                    <a:lumOff val="25000"/>
                  </a:schemeClr>
                </a:solidFill>
                <a:latin typeface="+mn-lt"/>
              </a:rPr>
              <a:t>“</a:t>
            </a:r>
            <a:r>
              <a:rPr lang="en-US" sz="1100" dirty="0">
                <a:latin typeface="+mn-lt"/>
                <a:hlinkClick r:id="rId5"/>
              </a:rPr>
              <a:t>PCB copper layer electroplating </a:t>
            </a:r>
            <a:r>
              <a:rPr lang="en-US" sz="1100" dirty="0" smtClean="0">
                <a:latin typeface="+mn-lt"/>
                <a:hlinkClick r:id="rId5"/>
              </a:rPr>
              <a:t>machine</a:t>
            </a:r>
            <a:r>
              <a:rPr lang="en-US" sz="1100" dirty="0" smtClean="0">
                <a:solidFill>
                  <a:schemeClr val="tx1">
                    <a:lumMod val="75000"/>
                    <a:lumOff val="25000"/>
                  </a:schemeClr>
                </a:solidFill>
                <a:latin typeface="+mn-lt"/>
              </a:rPr>
              <a:t>” </a:t>
            </a:r>
            <a:r>
              <a:rPr lang="el-GR" sz="1100" dirty="0" smtClean="0">
                <a:solidFill>
                  <a:schemeClr val="tx1">
                    <a:lumMod val="75000"/>
                    <a:lumOff val="25000"/>
                  </a:schemeClr>
                </a:solidFill>
                <a:latin typeface="+mn-lt"/>
              </a:rPr>
              <a:t>από </a:t>
            </a:r>
            <a:r>
              <a:rPr lang="en-US" sz="1100" u="sng" dirty="0" err="1">
                <a:latin typeface="+mn-lt"/>
                <a:hlinkClick r:id="rId6" tooltip="User:Swoolverton"/>
              </a:rPr>
              <a:t>Swoolverton</a:t>
            </a:r>
            <a:r>
              <a:rPr lang="el-GR" sz="1100" dirty="0" smtClean="0">
                <a:solidFill>
                  <a:schemeClr val="tx1">
                    <a:lumMod val="75000"/>
                    <a:lumOff val="25000"/>
                  </a:schemeClr>
                </a:solidFill>
                <a:latin typeface="+mn-lt"/>
              </a:rPr>
              <a:t> διαθέσιμο με άδεια </a:t>
            </a:r>
            <a:r>
              <a:rPr lang="en-US" sz="1100" dirty="0">
                <a:latin typeface="+mn-lt"/>
                <a:hlinkClick r:id="rId7"/>
              </a:rPr>
              <a:t>CC BY-SA 3.0</a:t>
            </a:r>
            <a:endParaRPr lang="en-US" sz="1100" dirty="0">
              <a:latin typeface="+mn-lt"/>
            </a:endParaRPr>
          </a:p>
        </p:txBody>
      </p:sp>
    </p:spTree>
    <p:extLst>
      <p:ext uri="{BB962C8B-B14F-4D97-AF65-F5344CB8AC3E}">
        <p14:creationId xmlns:p14="http://schemas.microsoft.com/office/powerpoint/2010/main" val="10101358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2916" name="Picture 4"/>
          <p:cNvPicPr>
            <a:picLocks noChangeAspect="1" noChangeArrowheads="1"/>
          </p:cNvPicPr>
          <p:nvPr/>
        </p:nvPicPr>
        <p:blipFill>
          <a:blip r:embed="rId3"/>
          <a:srcRect/>
          <a:stretch>
            <a:fillRect/>
          </a:stretch>
        </p:blipFill>
        <p:spPr bwMode="auto">
          <a:xfrm>
            <a:off x="468313" y="1773238"/>
            <a:ext cx="8234362" cy="3975100"/>
          </a:xfrm>
          <a:prstGeom prst="rect">
            <a:avLst/>
          </a:prstGeom>
          <a:noFill/>
        </p:spPr>
      </p:pic>
      <p:sp>
        <p:nvSpPr>
          <p:cNvPr id="2" name="Title 1"/>
          <p:cNvSpPr>
            <a:spLocks noGrp="1"/>
          </p:cNvSpPr>
          <p:nvPr>
            <p:ph type="title"/>
          </p:nvPr>
        </p:nvSpPr>
        <p:spPr/>
        <p:txBody>
          <a:bodyPr/>
          <a:lstStyle/>
          <a:p>
            <a:endParaRPr lang="el-G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15</a:t>
            </a:fld>
            <a:endParaRPr lang="el-GR"/>
          </a:p>
        </p:txBody>
      </p:sp>
      <p:sp>
        <p:nvSpPr>
          <p:cNvPr id="5" name="Rectangle 4"/>
          <p:cNvSpPr/>
          <p:nvPr/>
        </p:nvSpPr>
        <p:spPr>
          <a:xfrm>
            <a:off x="1016243" y="5751240"/>
            <a:ext cx="3603581" cy="461665"/>
          </a:xfrm>
          <a:prstGeom prst="rect">
            <a:avLst/>
          </a:prstGeom>
        </p:spPr>
        <p:txBody>
          <a:bodyPr wrap="square">
            <a:spAutoFit/>
          </a:bodyPr>
          <a:lstStyle/>
          <a:p>
            <a:pPr algn="ctr"/>
            <a:r>
              <a:rPr lang="en-US" sz="1200" dirty="0" smtClean="0">
                <a:solidFill>
                  <a:schemeClr val="tx1">
                    <a:lumMod val="75000"/>
                    <a:lumOff val="25000"/>
                  </a:schemeClr>
                </a:solidFill>
                <a:latin typeface="+mn-lt"/>
              </a:rPr>
              <a:t>“</a:t>
            </a:r>
            <a:r>
              <a:rPr lang="en-US" sz="1200" dirty="0">
                <a:latin typeface="+mn-lt"/>
                <a:hlinkClick r:id="rId4"/>
              </a:rPr>
              <a:t>PCBs hanging in electroplating </a:t>
            </a:r>
            <a:r>
              <a:rPr lang="en-US" sz="1200" dirty="0" smtClean="0">
                <a:latin typeface="+mn-lt"/>
                <a:hlinkClick r:id="rId4"/>
              </a:rPr>
              <a:t>machine</a:t>
            </a:r>
            <a:r>
              <a:rPr lang="en-US" sz="1200" dirty="0" smtClean="0">
                <a:solidFill>
                  <a:schemeClr val="tx1">
                    <a:lumMod val="75000"/>
                    <a:lumOff val="25000"/>
                  </a:schemeClr>
                </a:solidFill>
                <a:latin typeface="+mn-lt"/>
              </a:rPr>
              <a:t>” </a:t>
            </a:r>
            <a:r>
              <a:rPr lang="el-GR" sz="1200" dirty="0" smtClean="0">
                <a:solidFill>
                  <a:schemeClr val="tx1">
                    <a:lumMod val="75000"/>
                    <a:lumOff val="25000"/>
                  </a:schemeClr>
                </a:solidFill>
                <a:latin typeface="+mn-lt"/>
              </a:rPr>
              <a:t>από </a:t>
            </a:r>
            <a:r>
              <a:rPr lang="en-US" sz="1200" u="sng" dirty="0" err="1">
                <a:latin typeface="+mn-lt"/>
                <a:hlinkClick r:id="rId5" tooltip="User:Swoolverton"/>
              </a:rPr>
              <a:t>Swoolverton</a:t>
            </a:r>
            <a:r>
              <a:rPr lang="el-GR" sz="1200" dirty="0" smtClean="0">
                <a:solidFill>
                  <a:schemeClr val="tx1">
                    <a:lumMod val="75000"/>
                    <a:lumOff val="25000"/>
                  </a:schemeClr>
                </a:solidFill>
                <a:latin typeface="+mn-lt"/>
              </a:rPr>
              <a:t> διαθέσιμο με άδεια </a:t>
            </a:r>
            <a:r>
              <a:rPr lang="en-US" sz="1200" dirty="0">
                <a:latin typeface="+mn-lt"/>
                <a:hlinkClick r:id="rId6"/>
              </a:rPr>
              <a:t>CC BY-SA 3.0</a:t>
            </a:r>
            <a:endParaRPr lang="en-US" sz="1200" dirty="0">
              <a:latin typeface="+mn-lt"/>
            </a:endParaRPr>
          </a:p>
        </p:txBody>
      </p:sp>
    </p:spTree>
    <p:extLst>
      <p:ext uri="{BB962C8B-B14F-4D97-AF65-F5344CB8AC3E}">
        <p14:creationId xmlns:p14="http://schemas.microsoft.com/office/powerpoint/2010/main" val="22723426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1069061" name="Rectangle 5"/>
          <p:cNvSpPr>
            <a:spLocks noGrp="1" noRot="1" noChangeArrowheads="1"/>
          </p:cNvSpPr>
          <p:nvPr>
            <p:ph idx="1"/>
          </p:nvPr>
        </p:nvSpPr>
        <p:spPr/>
        <p:txBody>
          <a:bodyPr>
            <a:normAutofit/>
          </a:bodyPr>
          <a:lstStyle/>
          <a:p>
            <a:pPr marL="533400" indent="-533400"/>
            <a:r>
              <a:rPr lang="el-GR" sz="2400" dirty="0"/>
              <a:t>Απομάκρυνση του </a:t>
            </a:r>
            <a:r>
              <a:rPr lang="en-US" sz="2400" dirty="0"/>
              <a:t>Sn</a:t>
            </a:r>
            <a:r>
              <a:rPr lang="el-GR" sz="2400" dirty="0"/>
              <a:t> (</a:t>
            </a:r>
            <a:r>
              <a:rPr lang="en-US" sz="2400" dirty="0"/>
              <a:t>tin stripping</a:t>
            </a:r>
            <a:r>
              <a:rPr lang="el-GR" sz="2400" dirty="0"/>
              <a:t>) συνήθως με διάλυμα </a:t>
            </a:r>
            <a:r>
              <a:rPr lang="en-US" sz="2400" dirty="0"/>
              <a:t>HNO</a:t>
            </a:r>
            <a:r>
              <a:rPr lang="el-GR" sz="2400" baseline="-25000" dirty="0"/>
              <a:t>3</a:t>
            </a:r>
            <a:r>
              <a:rPr lang="el-GR" sz="2400" dirty="0"/>
              <a:t> (Σχήμα 7).</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16</a:t>
            </a:fld>
            <a:endParaRPr lang="el-GR"/>
          </a:p>
        </p:txBody>
      </p:sp>
      <p:pic>
        <p:nvPicPr>
          <p:cNvPr id="2050" name="Picture 2" descr="http://echorod.home.xs4all.nl/zx/ZX81ISS4topPC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3932" y="2348880"/>
            <a:ext cx="5796136" cy="348574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411760" y="5834622"/>
            <a:ext cx="4572000" cy="276999"/>
          </a:xfrm>
          <a:prstGeom prst="rect">
            <a:avLst/>
          </a:prstGeom>
        </p:spPr>
        <p:txBody>
          <a:bodyPr>
            <a:spAutoFit/>
          </a:bodyPr>
          <a:lstStyle/>
          <a:p>
            <a:pPr algn="ctr"/>
            <a:r>
              <a:rPr lang="en-US" sz="1200" dirty="0" smtClean="0">
                <a:latin typeface="+mn-lt"/>
                <a:hlinkClick r:id="rId3"/>
              </a:rPr>
              <a:t>echorod.home.xs4all.nl</a:t>
            </a:r>
            <a:endParaRPr lang="el-GR" sz="1200" dirty="0">
              <a:latin typeface="+mn-lt"/>
            </a:endParaRPr>
          </a:p>
        </p:txBody>
      </p:sp>
    </p:spTree>
    <p:extLst>
      <p:ext uri="{BB962C8B-B14F-4D97-AF65-F5344CB8AC3E}">
        <p14:creationId xmlns:p14="http://schemas.microsoft.com/office/powerpoint/2010/main" val="9712756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1070083" name="Rectangle 3"/>
          <p:cNvSpPr>
            <a:spLocks noGrp="1" noRot="1" noChangeArrowheads="1"/>
          </p:cNvSpPr>
          <p:nvPr>
            <p:ph idx="1"/>
          </p:nvPr>
        </p:nvSpPr>
        <p:spPr/>
        <p:txBody>
          <a:bodyPr>
            <a:normAutofit/>
          </a:bodyPr>
          <a:lstStyle/>
          <a:p>
            <a:pPr marL="609600" indent="-609600"/>
            <a:r>
              <a:rPr lang="el-GR" sz="2400" dirty="0"/>
              <a:t>Ειδικός καθαρισμός των </a:t>
            </a:r>
            <a:r>
              <a:rPr lang="el-GR" sz="2400" dirty="0" err="1"/>
              <a:t>πάνελς</a:t>
            </a:r>
            <a:r>
              <a:rPr lang="el-GR" sz="2400" dirty="0"/>
              <a:t>.</a:t>
            </a:r>
          </a:p>
          <a:p>
            <a:pPr marL="609600" indent="-609600"/>
            <a:r>
              <a:rPr lang="el-GR" sz="2400" dirty="0"/>
              <a:t>Επίστρωση των κυκλωμάτων με ειδική φωτοευαίσθητη μελάνη (</a:t>
            </a:r>
            <a:r>
              <a:rPr lang="en-US" sz="2400" dirty="0"/>
              <a:t>solder mask application</a:t>
            </a:r>
            <a:r>
              <a:rPr lang="el-GR" sz="2400" dirty="0"/>
              <a:t>) (Σχήμα 8).</a:t>
            </a:r>
          </a:p>
        </p:txBody>
      </p:sp>
      <p:pic>
        <p:nvPicPr>
          <p:cNvPr id="1070086" name="Picture 6"/>
          <p:cNvPicPr>
            <a:picLocks noChangeAspect="1" noChangeArrowheads="1"/>
          </p:cNvPicPr>
          <p:nvPr/>
        </p:nvPicPr>
        <p:blipFill rotWithShape="1">
          <a:blip r:embed="rId2"/>
          <a:srcRect b="10225"/>
          <a:stretch/>
        </p:blipFill>
        <p:spPr bwMode="auto">
          <a:xfrm>
            <a:off x="1838241" y="2492897"/>
            <a:ext cx="5467519" cy="3555478"/>
          </a:xfrm>
          <a:prstGeom prst="rect">
            <a:avLst/>
          </a:prstGeom>
          <a:noFill/>
          <a:ln>
            <a:noFill/>
          </a:ln>
        </p:spPr>
      </p:pic>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17</a:t>
            </a:fld>
            <a:endParaRPr lang="el-GR"/>
          </a:p>
        </p:txBody>
      </p:sp>
      <p:sp>
        <p:nvSpPr>
          <p:cNvPr id="6" name="Rectangle 5"/>
          <p:cNvSpPr/>
          <p:nvPr/>
        </p:nvSpPr>
        <p:spPr>
          <a:xfrm>
            <a:off x="2286000" y="6048375"/>
            <a:ext cx="4572000" cy="276999"/>
          </a:xfrm>
          <a:prstGeom prst="rect">
            <a:avLst/>
          </a:prstGeom>
        </p:spPr>
        <p:txBody>
          <a:bodyPr>
            <a:spAutoFit/>
          </a:bodyPr>
          <a:lstStyle/>
          <a:p>
            <a:pPr lvl="0" algn="ctr"/>
            <a:r>
              <a:rPr lang="en-GB" sz="1200" u="sng" dirty="0" smtClean="0">
                <a:latin typeface="+mn-lt"/>
                <a:hlinkClick r:id="rId3"/>
              </a:rPr>
              <a:t>pcb-pool.com</a:t>
            </a:r>
            <a:endParaRPr lang="el-GR" sz="1200" dirty="0">
              <a:latin typeface="+mn-lt"/>
            </a:endParaRPr>
          </a:p>
        </p:txBody>
      </p:sp>
    </p:spTree>
    <p:extLst>
      <p:ext uri="{BB962C8B-B14F-4D97-AF65-F5344CB8AC3E}">
        <p14:creationId xmlns:p14="http://schemas.microsoft.com/office/powerpoint/2010/main" val="14772695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1071107" name="Rectangle 3"/>
          <p:cNvSpPr>
            <a:spLocks noGrp="1" noRot="1" noChangeArrowheads="1"/>
          </p:cNvSpPr>
          <p:nvPr>
            <p:ph idx="1"/>
          </p:nvPr>
        </p:nvSpPr>
        <p:spPr/>
        <p:txBody>
          <a:bodyPr>
            <a:normAutofit/>
          </a:bodyPr>
          <a:lstStyle/>
          <a:p>
            <a:pPr marL="609600" indent="-609600">
              <a:lnSpc>
                <a:spcPct val="90000"/>
              </a:lnSpc>
            </a:pPr>
            <a:r>
              <a:rPr lang="el-GR" sz="2800" dirty="0"/>
              <a:t>Ακολουθεί θέρμανση σε κατάλληλη θερμοκρασία για ορισμένο χρόνο.</a:t>
            </a:r>
          </a:p>
          <a:p>
            <a:pPr marL="609600" indent="-609600">
              <a:lnSpc>
                <a:spcPct val="90000"/>
              </a:lnSpc>
            </a:pPr>
            <a:r>
              <a:rPr lang="el-GR" sz="2800" dirty="0"/>
              <a:t>Εκτύπωση με έκθεση σε </a:t>
            </a:r>
            <a:r>
              <a:rPr lang="en-US" sz="2800" dirty="0"/>
              <a:t>UV</a:t>
            </a:r>
            <a:r>
              <a:rPr lang="el-GR" sz="2800" dirty="0"/>
              <a:t> ακτινοβολία (</a:t>
            </a:r>
            <a:r>
              <a:rPr lang="en-US" sz="2800" dirty="0" err="1"/>
              <a:t>Soldermask</a:t>
            </a:r>
            <a:r>
              <a:rPr lang="en-US" sz="2800" dirty="0"/>
              <a:t> exposure</a:t>
            </a:r>
            <a:r>
              <a:rPr lang="el-GR" sz="2800" dirty="0"/>
              <a:t>).</a:t>
            </a:r>
          </a:p>
          <a:p>
            <a:pPr marL="609600" indent="-609600">
              <a:lnSpc>
                <a:spcPct val="90000"/>
              </a:lnSpc>
            </a:pPr>
            <a:r>
              <a:rPr lang="el-GR" sz="2800" dirty="0"/>
              <a:t>Εμφάνιση (π.χ. σε διάλυμα 1% </a:t>
            </a:r>
            <a:r>
              <a:rPr lang="en-US" sz="2800" dirty="0"/>
              <a:t>Na</a:t>
            </a:r>
            <a:r>
              <a:rPr lang="el-GR" sz="2800" baseline="-25000" dirty="0"/>
              <a:t>2</a:t>
            </a:r>
            <a:r>
              <a:rPr lang="en-US" sz="2800" dirty="0"/>
              <a:t>CO</a:t>
            </a:r>
            <a:r>
              <a:rPr lang="el-GR" sz="2800" baseline="-25000" dirty="0"/>
              <a:t>3</a:t>
            </a:r>
            <a:r>
              <a:rPr lang="el-GR" sz="2800" dirty="0"/>
              <a:t>).</a:t>
            </a:r>
          </a:p>
          <a:p>
            <a:pPr marL="609600" indent="-609600">
              <a:lnSpc>
                <a:spcPct val="90000"/>
              </a:lnSpc>
            </a:pPr>
            <a:r>
              <a:rPr lang="el-GR" sz="2800" dirty="0"/>
              <a:t>Εάν απαιτείται από τον πελάτη γίνεται νέα εκτύπωση με λευκό ειδικό </a:t>
            </a:r>
            <a:r>
              <a:rPr lang="en-US" sz="2800" dirty="0"/>
              <a:t>UV</a:t>
            </a:r>
            <a:r>
              <a:rPr lang="el-GR" sz="2800" dirty="0"/>
              <a:t> μελάνι για το </a:t>
            </a:r>
            <a:r>
              <a:rPr lang="en-US" sz="2800" dirty="0"/>
              <a:t>marking</a:t>
            </a:r>
            <a:r>
              <a:rPr lang="el-GR" sz="2800" dirty="0"/>
              <a:t> (</a:t>
            </a:r>
            <a:r>
              <a:rPr lang="en-US" sz="2800" dirty="0"/>
              <a:t>Legend</a:t>
            </a:r>
            <a:r>
              <a:rPr lang="el-GR" sz="2800" dirty="0"/>
              <a:t>, </a:t>
            </a:r>
            <a:r>
              <a:rPr lang="en-US" sz="2800" dirty="0"/>
              <a:t>component designator</a:t>
            </a:r>
            <a:r>
              <a:rPr lang="el-GR" sz="2800" dirty="0"/>
              <a:t> κ.τ.λ.).</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18</a:t>
            </a:fld>
            <a:endParaRPr lang="el-GR"/>
          </a:p>
        </p:txBody>
      </p:sp>
    </p:spTree>
    <p:extLst>
      <p:ext uri="{BB962C8B-B14F-4D97-AF65-F5344CB8AC3E}">
        <p14:creationId xmlns:p14="http://schemas.microsoft.com/office/powerpoint/2010/main" val="9437209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1047555" name="Rectangle 3"/>
          <p:cNvSpPr>
            <a:spLocks noGrp="1" noRot="1" noChangeArrowheads="1"/>
          </p:cNvSpPr>
          <p:nvPr>
            <p:ph idx="1"/>
          </p:nvPr>
        </p:nvSpPr>
        <p:spPr/>
        <p:txBody>
          <a:bodyPr>
            <a:normAutofit/>
          </a:bodyPr>
          <a:lstStyle/>
          <a:p>
            <a:pPr>
              <a:spcAft>
                <a:spcPts val="600"/>
              </a:spcAft>
            </a:pPr>
            <a:r>
              <a:rPr lang="el-GR" sz="2800" dirty="0" smtClean="0">
                <a:effectLst/>
              </a:rPr>
              <a:t>Παρουσίαση </a:t>
            </a:r>
            <a:r>
              <a:rPr lang="el-GR" sz="2800" dirty="0">
                <a:effectLst/>
              </a:rPr>
              <a:t>παραγωγής απλών (μίας όψεως) και διπλών (2 όψεων) τυπωμένων κυκλωμάτων.</a:t>
            </a:r>
          </a:p>
          <a:p>
            <a:pPr>
              <a:spcAft>
                <a:spcPts val="600"/>
              </a:spcAft>
            </a:pPr>
            <a:r>
              <a:rPr lang="el-GR" sz="2800" dirty="0" smtClean="0">
                <a:effectLst/>
              </a:rPr>
              <a:t>Συσχέτιση </a:t>
            </a:r>
            <a:r>
              <a:rPr lang="el-GR" sz="2800" dirty="0">
                <a:effectLst/>
              </a:rPr>
              <a:t>των σταδίων παραγωγής με τις ιδιότητες των μετάλλων και την αποφυγή φαινομένων διάβρωσης.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a:t>
            </a:fld>
            <a:endParaRPr lang="el-GR"/>
          </a:p>
        </p:txBody>
      </p:sp>
    </p:spTree>
    <p:extLst>
      <p:ext uri="{BB962C8B-B14F-4D97-AF65-F5344CB8AC3E}">
        <p14:creationId xmlns:p14="http://schemas.microsoft.com/office/powerpoint/2010/main" val="13459730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1072131" name="Rectangle 3"/>
          <p:cNvSpPr>
            <a:spLocks noGrp="1" noRot="1" noChangeArrowheads="1"/>
          </p:cNvSpPr>
          <p:nvPr>
            <p:ph idx="1"/>
          </p:nvPr>
        </p:nvSpPr>
        <p:spPr/>
        <p:txBody>
          <a:bodyPr/>
          <a:lstStyle/>
          <a:p>
            <a:pPr marL="609600" indent="-609600">
              <a:lnSpc>
                <a:spcPct val="90000"/>
              </a:lnSpc>
            </a:pPr>
            <a:r>
              <a:rPr lang="el-GR" sz="2800" dirty="0"/>
              <a:t>Στην συνέχεια το κύκλωμα διέρχεται από ειδικό μπάνιο (2.5% καυστική </a:t>
            </a:r>
            <a:r>
              <a:rPr lang="el-GR" sz="2800" dirty="0" err="1"/>
              <a:t>ποτάσσα</a:t>
            </a:r>
            <a:r>
              <a:rPr lang="el-GR" sz="2800" dirty="0"/>
              <a:t>, ΚΟΗ) για την απομάκρυνση του </a:t>
            </a:r>
            <a:r>
              <a:rPr lang="en-US" sz="2800" dirty="0"/>
              <a:t>dry film</a:t>
            </a:r>
            <a:r>
              <a:rPr lang="el-GR" sz="2800" dirty="0"/>
              <a:t> (</a:t>
            </a:r>
            <a:r>
              <a:rPr lang="en-US" sz="2800" dirty="0"/>
              <a:t>Resist stripping</a:t>
            </a:r>
            <a:r>
              <a:rPr lang="el-GR" sz="2800" b="1" dirty="0"/>
              <a:t>)</a:t>
            </a:r>
            <a:r>
              <a:rPr lang="el-GR" sz="2800" dirty="0"/>
              <a:t>. (Το κύκλωμα τώρα παραμένει με τον ηλεκτρολυτικό κασσίτερο και τον απογυμνωμένο – μη προστατευμένο χαλκό στις περιοχές που έφυγε το </a:t>
            </a:r>
            <a:r>
              <a:rPr lang="en-US" sz="2800" dirty="0"/>
              <a:t>dry film</a:t>
            </a:r>
            <a:r>
              <a:rPr lang="el-GR" sz="2800" dirty="0"/>
              <a:t>).</a:t>
            </a:r>
          </a:p>
          <a:p>
            <a:pPr marL="609600" indent="-609600">
              <a:lnSpc>
                <a:spcPct val="90000"/>
              </a:lnSpc>
            </a:pPr>
            <a:r>
              <a:rPr lang="el-GR" sz="2800" dirty="0" err="1"/>
              <a:t>Αποχάλκωση</a:t>
            </a:r>
            <a:r>
              <a:rPr lang="el-GR" sz="2800" dirty="0"/>
              <a:t> με διάλυμα πυκνής </a:t>
            </a:r>
            <a:r>
              <a:rPr lang="en-US" sz="2800" dirty="0"/>
              <a:t>NH</a:t>
            </a:r>
            <a:r>
              <a:rPr lang="el-GR" sz="2800" baseline="-25000" dirty="0"/>
              <a:t>3</a:t>
            </a:r>
            <a:r>
              <a:rPr lang="el-GR" sz="2800" dirty="0"/>
              <a:t> (</a:t>
            </a:r>
            <a:r>
              <a:rPr lang="en-US" sz="2800" dirty="0"/>
              <a:t>etching</a:t>
            </a:r>
            <a:r>
              <a:rPr lang="el-GR" sz="2800" dirty="0"/>
              <a:t>) εμφανίζεται πλέον το συνήθως </a:t>
            </a:r>
            <a:r>
              <a:rPr lang="el-GR" sz="2800" dirty="0" err="1"/>
              <a:t>εποξικό</a:t>
            </a:r>
            <a:r>
              <a:rPr lang="el-GR" sz="2800" dirty="0"/>
              <a:t> υπόστρωμα, ενώ παραμένει ο κασσίτερος.</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19</a:t>
            </a:fld>
            <a:endParaRPr lang="el-GR"/>
          </a:p>
        </p:txBody>
      </p:sp>
    </p:spTree>
    <p:extLst>
      <p:ext uri="{BB962C8B-B14F-4D97-AF65-F5344CB8AC3E}">
        <p14:creationId xmlns:p14="http://schemas.microsoft.com/office/powerpoint/2010/main" val="15062886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1075205" name="Rectangle 5"/>
          <p:cNvSpPr>
            <a:spLocks noGrp="1" noRot="1" noChangeArrowheads="1"/>
          </p:cNvSpPr>
          <p:nvPr>
            <p:ph idx="1"/>
          </p:nvPr>
        </p:nvSpPr>
        <p:spPr/>
        <p:txBody>
          <a:bodyPr/>
          <a:lstStyle/>
          <a:p>
            <a:pPr algn="just"/>
            <a:r>
              <a:rPr lang="el-GR" sz="2400" dirty="0">
                <a:effectLst/>
              </a:rPr>
              <a:t>Θέρμανση σε κατάλληλη θερμοκρασία για ορισμένο χρόνο για την στερέωση του μελανιού και την αντοχή του σε θερμικές κατεργασίες (π.χ. κόλληση εξαρτημάτων).</a:t>
            </a:r>
          </a:p>
          <a:p>
            <a:pPr algn="just"/>
            <a:r>
              <a:rPr lang="el-GR" sz="2400" dirty="0" smtClean="0">
                <a:effectLst/>
              </a:rPr>
              <a:t>Κάλυψη </a:t>
            </a:r>
            <a:r>
              <a:rPr lang="el-GR" sz="2400" dirty="0">
                <a:effectLst/>
              </a:rPr>
              <a:t>των αγώγιμων περιοχών με κράμα </a:t>
            </a:r>
            <a:r>
              <a:rPr lang="en-US" sz="2400" dirty="0" err="1">
                <a:effectLst/>
              </a:rPr>
              <a:t>Pb</a:t>
            </a:r>
            <a:r>
              <a:rPr lang="el-GR" sz="2400" dirty="0">
                <a:effectLst/>
              </a:rPr>
              <a:t>/</a:t>
            </a:r>
            <a:r>
              <a:rPr lang="en-US" sz="2400" dirty="0">
                <a:effectLst/>
              </a:rPr>
              <a:t>Sn</a:t>
            </a:r>
            <a:r>
              <a:rPr lang="el-GR" sz="2400" dirty="0">
                <a:effectLst/>
              </a:rPr>
              <a:t> (</a:t>
            </a:r>
            <a:r>
              <a:rPr lang="en-US" sz="2400" dirty="0">
                <a:effectLst/>
              </a:rPr>
              <a:t>HAL</a:t>
            </a:r>
            <a:r>
              <a:rPr lang="el-GR" sz="2400" dirty="0">
                <a:effectLst/>
              </a:rPr>
              <a:t>, </a:t>
            </a:r>
            <a:r>
              <a:rPr lang="en-US" sz="2400" dirty="0">
                <a:effectLst/>
              </a:rPr>
              <a:t>Hot Air Solder Levelling</a:t>
            </a:r>
            <a:r>
              <a:rPr lang="el-GR" sz="2400" dirty="0">
                <a:effectLst/>
              </a:rPr>
              <a:t>) σε θερμοκρασία ~ 270 ο</a:t>
            </a:r>
            <a:r>
              <a:rPr lang="en-US" sz="2400" dirty="0">
                <a:effectLst/>
              </a:rPr>
              <a:t>C</a:t>
            </a:r>
            <a:r>
              <a:rPr lang="el-GR" sz="2400" dirty="0">
                <a:effectLst/>
              </a:rPr>
              <a:t>, υπό πίεση ~ 5 </a:t>
            </a:r>
            <a:r>
              <a:rPr lang="en-US" sz="2400" dirty="0">
                <a:effectLst/>
              </a:rPr>
              <a:t>Bar</a:t>
            </a:r>
            <a:r>
              <a:rPr lang="el-GR" sz="2400" dirty="0">
                <a:effectLst/>
              </a:rPr>
              <a:t> (Σχήμα 9).</a:t>
            </a:r>
          </a:p>
        </p:txBody>
      </p:sp>
      <p:pic>
        <p:nvPicPr>
          <p:cNvPr id="1075207" name="Picture 7"/>
          <p:cNvPicPr>
            <a:picLocks noChangeAspect="1" noChangeArrowheads="1"/>
          </p:cNvPicPr>
          <p:nvPr/>
        </p:nvPicPr>
        <p:blipFill rotWithShape="1">
          <a:blip r:embed="rId2"/>
          <a:srcRect b="14626"/>
          <a:stretch/>
        </p:blipFill>
        <p:spPr bwMode="auto">
          <a:xfrm>
            <a:off x="1403648" y="3589235"/>
            <a:ext cx="6349612" cy="2611540"/>
          </a:xfrm>
          <a:prstGeom prst="rect">
            <a:avLst/>
          </a:prstGeom>
          <a:noFill/>
          <a:ln>
            <a:noFill/>
          </a:ln>
        </p:spPr>
      </p:pic>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20</a:t>
            </a:fld>
            <a:endParaRPr lang="el-GR"/>
          </a:p>
        </p:txBody>
      </p:sp>
      <p:sp>
        <p:nvSpPr>
          <p:cNvPr id="6" name="Rectangle 5"/>
          <p:cNvSpPr/>
          <p:nvPr/>
        </p:nvSpPr>
        <p:spPr>
          <a:xfrm>
            <a:off x="2451218" y="7173416"/>
            <a:ext cx="3763979" cy="276999"/>
          </a:xfrm>
          <a:prstGeom prst="rect">
            <a:avLst/>
          </a:prstGeom>
        </p:spPr>
        <p:txBody>
          <a:bodyPr wrap="none">
            <a:spAutoFit/>
          </a:bodyPr>
          <a:lstStyle/>
          <a:p>
            <a:r>
              <a:rPr lang="en-US" sz="1200" dirty="0" smtClean="0">
                <a:solidFill>
                  <a:schemeClr val="tx1">
                    <a:lumMod val="75000"/>
                    <a:lumOff val="25000"/>
                  </a:schemeClr>
                </a:solidFill>
                <a:latin typeface="+mn-lt"/>
              </a:rPr>
              <a:t>“</a:t>
            </a:r>
            <a:r>
              <a:rPr lang="en-US" sz="1200" dirty="0" smtClean="0">
                <a:latin typeface="+mn-lt"/>
                <a:hlinkClick r:id="rId3"/>
              </a:rPr>
              <a:t>Testpad</a:t>
            </a:r>
            <a:r>
              <a:rPr lang="en-US" sz="1200" dirty="0" smtClean="0">
                <a:solidFill>
                  <a:schemeClr val="tx1">
                    <a:lumMod val="75000"/>
                    <a:lumOff val="25000"/>
                  </a:schemeClr>
                </a:solidFill>
                <a:latin typeface="+mn-lt"/>
              </a:rPr>
              <a:t>” </a:t>
            </a:r>
            <a:r>
              <a:rPr lang="el-GR" sz="1200" dirty="0" smtClean="0">
                <a:solidFill>
                  <a:schemeClr val="tx1">
                    <a:lumMod val="75000"/>
                    <a:lumOff val="25000"/>
                  </a:schemeClr>
                </a:solidFill>
                <a:latin typeface="+mn-lt"/>
              </a:rPr>
              <a:t>από </a:t>
            </a:r>
            <a:r>
              <a:rPr lang="en-US" sz="1200" u="sng" dirty="0" err="1" smtClean="0">
                <a:latin typeface="+mn-lt"/>
                <a:hlinkClick r:id="rId4" tooltip="User:Cschirp"/>
              </a:rPr>
              <a:t>Cschirp</a:t>
            </a:r>
            <a:r>
              <a:rPr lang="el-GR" sz="1200" dirty="0" smtClean="0">
                <a:solidFill>
                  <a:schemeClr val="tx1">
                    <a:lumMod val="75000"/>
                    <a:lumOff val="25000"/>
                  </a:schemeClr>
                </a:solidFill>
                <a:latin typeface="+mn-lt"/>
              </a:rPr>
              <a:t> διαθέσιμο με άδεια </a:t>
            </a:r>
            <a:r>
              <a:rPr lang="en-US" sz="1200" dirty="0">
                <a:latin typeface="+mn-lt"/>
                <a:hlinkClick r:id="rId5"/>
              </a:rPr>
              <a:t>CC BY-SA 3.0</a:t>
            </a:r>
            <a:endParaRPr lang="en-US" sz="1200" dirty="0">
              <a:latin typeface="+mn-lt"/>
            </a:endParaRPr>
          </a:p>
        </p:txBody>
      </p:sp>
    </p:spTree>
    <p:extLst>
      <p:ext uri="{BB962C8B-B14F-4D97-AF65-F5344CB8AC3E}">
        <p14:creationId xmlns:p14="http://schemas.microsoft.com/office/powerpoint/2010/main" val="338989532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7252" name="Picture 4"/>
          <p:cNvPicPr>
            <a:picLocks noChangeAspect="1" noChangeArrowheads="1"/>
          </p:cNvPicPr>
          <p:nvPr/>
        </p:nvPicPr>
        <p:blipFill rotWithShape="1">
          <a:blip r:embed="rId2"/>
          <a:srcRect t="24242" b="9627"/>
          <a:stretch/>
        </p:blipFill>
        <p:spPr bwMode="auto">
          <a:xfrm>
            <a:off x="608160" y="1916832"/>
            <a:ext cx="7981950" cy="3533775"/>
          </a:xfrm>
          <a:prstGeom prst="rect">
            <a:avLst/>
          </a:prstGeom>
          <a:noFill/>
        </p:spPr>
      </p:pic>
      <p:sp>
        <p:nvSpPr>
          <p:cNvPr id="2" name="Title 1"/>
          <p:cNvSpPr>
            <a:spLocks noGrp="1"/>
          </p:cNvSpPr>
          <p:nvPr>
            <p:ph type="title"/>
          </p:nvPr>
        </p:nvSpPr>
        <p:spPr/>
        <p:txBody>
          <a:bodyPr>
            <a:normAutofit/>
          </a:bodyPr>
          <a:lstStyle/>
          <a:p>
            <a:r>
              <a:rPr lang="el-GR" dirty="0" smtClean="0"/>
              <a:t>Κοπή κυκλωμάτων</a:t>
            </a:r>
            <a:endParaRPr lang="el-GR" dirty="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21</a:t>
            </a:fld>
            <a:endParaRPr lang="el-GR"/>
          </a:p>
        </p:txBody>
      </p:sp>
    </p:spTree>
    <p:extLst>
      <p:ext uri="{BB962C8B-B14F-4D97-AF65-F5344CB8AC3E}">
        <p14:creationId xmlns:p14="http://schemas.microsoft.com/office/powerpoint/2010/main" val="21216883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8276" name="Picture 4"/>
          <p:cNvPicPr>
            <a:picLocks noChangeAspect="1" noChangeArrowheads="1"/>
          </p:cNvPicPr>
          <p:nvPr/>
        </p:nvPicPr>
        <p:blipFill>
          <a:blip r:embed="rId2"/>
          <a:srcRect/>
          <a:stretch>
            <a:fillRect/>
          </a:stretch>
        </p:blipFill>
        <p:spPr bwMode="auto">
          <a:xfrm>
            <a:off x="1475656" y="1556792"/>
            <a:ext cx="6291263" cy="4254500"/>
          </a:xfrm>
          <a:prstGeom prst="rect">
            <a:avLst/>
          </a:prstGeom>
          <a:noFill/>
        </p:spPr>
      </p:pic>
      <p:sp>
        <p:nvSpPr>
          <p:cNvPr id="2" name="Title 1"/>
          <p:cNvSpPr>
            <a:spLocks noGrp="1"/>
          </p:cNvSpPr>
          <p:nvPr>
            <p:ph type="title"/>
          </p:nvPr>
        </p:nvSpPr>
        <p:spPr/>
        <p:txBody>
          <a:bodyPr/>
          <a:lstStyle/>
          <a:p>
            <a:endParaRPr lang="el-G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22</a:t>
            </a:fld>
            <a:endParaRPr lang="el-GR"/>
          </a:p>
        </p:txBody>
      </p:sp>
    </p:spTree>
    <p:extLst>
      <p:ext uri="{BB962C8B-B14F-4D97-AF65-F5344CB8AC3E}">
        <p14:creationId xmlns:p14="http://schemas.microsoft.com/office/powerpoint/2010/main" val="61311066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Τοποθέτηση και κόλληση εξαρτημάτων στα τυπωμένα κυκλώματα</a:t>
            </a:r>
            <a:endParaRPr lang="el-GR" dirty="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23</a:t>
            </a:fld>
            <a:endParaRPr lang="el-GR"/>
          </a:p>
        </p:txBody>
      </p:sp>
      <p:pic>
        <p:nvPicPr>
          <p:cNvPr id="1026" name="Picture 2" descr="File:MOS6581 chtaube06122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1340768"/>
            <a:ext cx="6480720" cy="465801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657580" y="5998786"/>
            <a:ext cx="5828840" cy="276999"/>
          </a:xfrm>
          <a:prstGeom prst="rect">
            <a:avLst/>
          </a:prstGeom>
        </p:spPr>
        <p:txBody>
          <a:bodyPr wrap="none">
            <a:spAutoFit/>
          </a:bodyPr>
          <a:lstStyle/>
          <a:p>
            <a:pPr algn="ctr"/>
            <a:r>
              <a:rPr lang="en-US" sz="1200" dirty="0" smtClean="0">
                <a:solidFill>
                  <a:schemeClr val="tx1">
                    <a:lumMod val="75000"/>
                    <a:lumOff val="25000"/>
                  </a:schemeClr>
                </a:solidFill>
                <a:latin typeface="+mn-lt"/>
              </a:rPr>
              <a:t>“</a:t>
            </a:r>
            <a:r>
              <a:rPr lang="en-US" sz="1200" dirty="0" smtClean="0">
                <a:solidFill>
                  <a:schemeClr val="tx1">
                    <a:lumMod val="75000"/>
                    <a:lumOff val="25000"/>
                  </a:schemeClr>
                </a:solidFill>
                <a:latin typeface="+mn-lt"/>
                <a:hlinkClick r:id="rId3"/>
              </a:rPr>
              <a:t>MOS6581 chtaube061229</a:t>
            </a:r>
            <a:r>
              <a:rPr lang="en-US" sz="1200" dirty="0" smtClean="0">
                <a:solidFill>
                  <a:schemeClr val="tx1">
                    <a:lumMod val="75000"/>
                    <a:lumOff val="25000"/>
                  </a:schemeClr>
                </a:solidFill>
                <a:latin typeface="+mn-lt"/>
              </a:rPr>
              <a:t>” </a:t>
            </a:r>
            <a:r>
              <a:rPr lang="el-GR" sz="1200" dirty="0" smtClean="0">
                <a:solidFill>
                  <a:schemeClr val="tx1">
                    <a:lumMod val="75000"/>
                    <a:lumOff val="25000"/>
                  </a:schemeClr>
                </a:solidFill>
                <a:latin typeface="+mn-lt"/>
              </a:rPr>
              <a:t>από </a:t>
            </a:r>
            <a:r>
              <a:rPr lang="en-US" sz="1200" dirty="0" err="1" smtClean="0">
                <a:solidFill>
                  <a:schemeClr val="tx1">
                    <a:lumMod val="75000"/>
                    <a:lumOff val="25000"/>
                  </a:schemeClr>
                </a:solidFill>
                <a:latin typeface="+mn-lt"/>
              </a:rPr>
              <a:t>Chtaube~commonswiki</a:t>
            </a:r>
            <a:r>
              <a:rPr lang="el-GR" sz="1200" dirty="0" smtClean="0">
                <a:solidFill>
                  <a:schemeClr val="tx1">
                    <a:lumMod val="75000"/>
                    <a:lumOff val="25000"/>
                  </a:schemeClr>
                </a:solidFill>
                <a:latin typeface="+mn-lt"/>
              </a:rPr>
              <a:t> διαθέσιμο με άδεια </a:t>
            </a:r>
            <a:r>
              <a:rPr lang="en-US" sz="1200" dirty="0">
                <a:solidFill>
                  <a:schemeClr val="tx1">
                    <a:lumMod val="75000"/>
                    <a:lumOff val="25000"/>
                  </a:schemeClr>
                </a:solidFill>
                <a:latin typeface="+mn-lt"/>
                <a:hlinkClick r:id="rId4"/>
              </a:rPr>
              <a:t>CC BY-SA </a:t>
            </a:r>
            <a:r>
              <a:rPr lang="en-US" sz="1200" dirty="0" smtClean="0">
                <a:solidFill>
                  <a:schemeClr val="tx1">
                    <a:lumMod val="75000"/>
                    <a:lumOff val="25000"/>
                  </a:schemeClr>
                </a:solidFill>
                <a:latin typeface="+mn-lt"/>
                <a:hlinkClick r:id="rId4"/>
              </a:rPr>
              <a:t>2.5</a:t>
            </a:r>
            <a:endParaRPr lang="en-US" sz="1200" dirty="0">
              <a:solidFill>
                <a:schemeClr val="tx1">
                  <a:lumMod val="75000"/>
                  <a:lumOff val="25000"/>
                </a:schemeClr>
              </a:solidFill>
              <a:latin typeface="+mn-lt"/>
            </a:endParaRPr>
          </a:p>
        </p:txBody>
      </p:sp>
    </p:spTree>
    <p:extLst>
      <p:ext uri="{BB962C8B-B14F-4D97-AF65-F5344CB8AC3E}">
        <p14:creationId xmlns:p14="http://schemas.microsoft.com/office/powerpoint/2010/main" val="247094046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1080324" name="Rectangle 4"/>
          <p:cNvSpPr>
            <a:spLocks noGrp="1" noChangeArrowheads="1"/>
          </p:cNvSpPr>
          <p:nvPr>
            <p:ph idx="1"/>
          </p:nvPr>
        </p:nvSpPr>
        <p:spPr>
          <a:noFill/>
          <a:ln/>
        </p:spPr>
        <p:txBody>
          <a:bodyPr>
            <a:normAutofit/>
          </a:bodyPr>
          <a:lstStyle/>
          <a:p>
            <a:pPr marL="0" indent="0">
              <a:spcBef>
                <a:spcPct val="0"/>
              </a:spcBef>
              <a:buClrTx/>
              <a:buFontTx/>
              <a:buNone/>
            </a:pPr>
            <a:r>
              <a:rPr lang="el-GR" sz="2800" dirty="0" smtClean="0">
                <a:effectLst/>
              </a:rPr>
              <a:t>Τέλος</a:t>
            </a:r>
            <a:r>
              <a:rPr lang="el-GR" sz="2800" dirty="0">
                <a:effectLst/>
              </a:rPr>
              <a:t>, να επισημανθεί ότι σε αρκετές περιπτώσεις ανάλογα με τις απαιτήσεις του πελάτη πραγματοποιείται και επινικέλωση ή επιχρύσωση ορισμένων περιοχών του κυκλώματος.</a:t>
            </a:r>
            <a:r>
              <a:rPr lang="el-GR" sz="2800" dirty="0"/>
              <a:t>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24</a:t>
            </a:fld>
            <a:endParaRPr lang="el-GR"/>
          </a:p>
        </p:txBody>
      </p:sp>
    </p:spTree>
    <p:extLst>
      <p:ext uri="{BB962C8B-B14F-4D97-AF65-F5344CB8AC3E}">
        <p14:creationId xmlns:p14="http://schemas.microsoft.com/office/powerpoint/2010/main" val="86443081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b="1" dirty="0" smtClean="0"/>
              <a:t>Βιβλιογραφία</a:t>
            </a:r>
            <a:endParaRPr lang="el-GR" dirty="0"/>
          </a:p>
        </p:txBody>
      </p:sp>
      <p:sp>
        <p:nvSpPr>
          <p:cNvPr id="3" name="2 - Θέση περιεχομένου"/>
          <p:cNvSpPr>
            <a:spLocks noGrp="1"/>
          </p:cNvSpPr>
          <p:nvPr>
            <p:ph idx="1"/>
          </p:nvPr>
        </p:nvSpPr>
        <p:spPr/>
        <p:txBody>
          <a:bodyPr>
            <a:normAutofit/>
          </a:bodyPr>
          <a:lstStyle/>
          <a:p>
            <a:r>
              <a:rPr lang="el-GR" sz="2400" dirty="0" smtClean="0"/>
              <a:t>Π. </a:t>
            </a:r>
            <a:r>
              <a:rPr lang="el-GR" sz="2400" dirty="0" err="1" smtClean="0"/>
              <a:t>Παπαγέωργας</a:t>
            </a:r>
            <a:r>
              <a:rPr lang="el-GR" sz="2400" dirty="0" smtClean="0"/>
              <a:t>, ΠΛΑΚΕΤΕΣ ΤΥΠΩΜΕΝΩΝ ΚΥΚΛΩΜΑΤΩΝ (</a:t>
            </a:r>
            <a:r>
              <a:rPr lang="en-GB" sz="2400" dirty="0" smtClean="0"/>
              <a:t>PRINTED CIRCUIT BOARDS P</a:t>
            </a:r>
            <a:r>
              <a:rPr lang="el-GR" sz="2400" dirty="0" smtClean="0"/>
              <a:t>.</a:t>
            </a:r>
            <a:r>
              <a:rPr lang="en-GB" sz="2400" dirty="0" smtClean="0"/>
              <a:t>C</a:t>
            </a:r>
            <a:r>
              <a:rPr lang="el-GR" sz="2400" dirty="0" smtClean="0"/>
              <a:t>.</a:t>
            </a:r>
            <a:r>
              <a:rPr lang="en-GB" sz="2400" dirty="0" smtClean="0"/>
              <a:t>B</a:t>
            </a:r>
            <a:r>
              <a:rPr lang="el-GR" sz="2400" dirty="0" smtClean="0"/>
              <a:t>.) ΤΕΙ ΠΕΙΡΑΙΑ</a:t>
            </a:r>
            <a:r>
              <a:rPr lang="en-GB" sz="2400" dirty="0" smtClean="0"/>
              <a:t>, </a:t>
            </a:r>
            <a:r>
              <a:rPr lang="el-GR" sz="2400" dirty="0" smtClean="0"/>
              <a:t>ΤΜΗΜΑ ΗΛΕΚΤΡΟΝΙΚΗΣ</a:t>
            </a:r>
            <a:r>
              <a:rPr lang="en-GB" sz="2400" dirty="0" smtClean="0"/>
              <a:t>, 2010-2011</a:t>
            </a:r>
            <a:r>
              <a:rPr lang="en-GB" sz="2400" dirty="0" smtClean="0"/>
              <a:t>.</a:t>
            </a:r>
            <a:endParaRPr lang="el-GR" sz="2400"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25</a:t>
            </a:fld>
            <a:endParaRPr lang="el-GR"/>
          </a:p>
        </p:txBody>
      </p:sp>
    </p:spTree>
    <p:extLst>
      <p:ext uri="{BB962C8B-B14F-4D97-AF65-F5344CB8AC3E}">
        <p14:creationId xmlns:p14="http://schemas.microsoft.com/office/powerpoint/2010/main" val="7628661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9" name="Ομάδα 8"/>
          <p:cNvGrpSpPr/>
          <p:nvPr/>
        </p:nvGrpSpPr>
        <p:grpSpPr>
          <a:xfrm>
            <a:off x="1767633" y="5931169"/>
            <a:ext cx="5828703" cy="768532"/>
            <a:chOff x="1767633" y="5931169"/>
            <a:chExt cx="5828703" cy="768532"/>
          </a:xfrm>
        </p:grpSpPr>
        <p:pic>
          <p:nvPicPr>
            <p:cNvPr id="10"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12"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a:t>Βασιλική </a:t>
            </a:r>
            <a:r>
              <a:rPr lang="el-GR" sz="2000" dirty="0" smtClean="0"/>
              <a:t>Μπέλεση </a:t>
            </a:r>
            <a:r>
              <a:rPr lang="el-GR" sz="2000" dirty="0"/>
              <a:t>2014. Βασιλική </a:t>
            </a:r>
            <a:r>
              <a:rPr lang="el-GR" sz="2000" dirty="0" smtClean="0"/>
              <a:t>Μπέλεση. </a:t>
            </a:r>
            <a:r>
              <a:rPr lang="el-GR" sz="2000" dirty="0"/>
              <a:t>«Υλικά Γραφικών Τεχνών (Ε). Ενότητα </a:t>
            </a:r>
            <a:r>
              <a:rPr lang="el-GR" sz="2000" dirty="0" smtClean="0"/>
              <a:t>: Εισαγωγή». Έκδοση: 1.0. Αθήνα 2014. Διαθέσιμο από τη δικτυακή διεύθυνση: </a:t>
            </a:r>
            <a:r>
              <a:rPr lang="en-US" sz="2000" dirty="0" smtClean="0">
                <a:hlinkClick r:id="rId3"/>
              </a:rPr>
              <a:t>ocp.teiath.gr</a:t>
            </a:r>
            <a:r>
              <a:rPr lang="el-GR" sz="2000" dirty="0" smtClean="0"/>
              <a:t>.</a:t>
            </a:r>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5746" name="Rectangle 2"/>
          <p:cNvSpPr>
            <a:spLocks noGrp="1" noRot="1" noChangeArrowheads="1"/>
          </p:cNvSpPr>
          <p:nvPr>
            <p:ph type="title"/>
          </p:nvPr>
        </p:nvSpPr>
        <p:spPr/>
        <p:txBody>
          <a:bodyPr>
            <a:noAutofit/>
          </a:bodyPr>
          <a:lstStyle/>
          <a:p>
            <a:r>
              <a:rPr lang="el-GR" sz="3200" b="1" dirty="0" smtClean="0">
                <a:effectLst/>
              </a:rPr>
              <a:t>Πορεία παράγωγης απλού τυπωμένου κυκλώματος (μιας όψεως)</a:t>
            </a:r>
            <a:endParaRPr lang="el-GR" sz="3200" b="1" dirty="0">
              <a:effectLst/>
            </a:endParaRPr>
          </a:p>
        </p:txBody>
      </p:sp>
      <p:pic>
        <p:nvPicPr>
          <p:cNvPr id="1055748" name="Picture 4"/>
          <p:cNvPicPr>
            <a:picLocks noGrp="1" noChangeAspect="1" noChangeArrowheads="1"/>
          </p:cNvPicPr>
          <p:nvPr>
            <p:ph idx="1"/>
          </p:nvPr>
        </p:nvPicPr>
        <p:blipFill>
          <a:blip r:embed="rId2"/>
          <a:stretch>
            <a:fillRect/>
          </a:stretch>
        </p:blipFill>
        <p:spPr>
          <a:xfrm>
            <a:off x="958517" y="1541189"/>
            <a:ext cx="7226966" cy="4351885"/>
          </a:xfrm>
          <a:noFill/>
          <a:ln/>
        </p:spPr>
      </p:pic>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2</a:t>
            </a:fld>
            <a:endParaRPr lang="el-GR"/>
          </a:p>
        </p:txBody>
      </p:sp>
    </p:spTree>
    <p:extLst>
      <p:ext uri="{BB962C8B-B14F-4D97-AF65-F5344CB8AC3E}">
        <p14:creationId xmlns:p14="http://schemas.microsoft.com/office/powerpoint/2010/main" val="34826808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solidFill>
                  <a:prstClr val="black"/>
                </a:solidFill>
                <a:latin typeface="Calibri"/>
              </a:rPr>
              <a:t>[1] http://creativecommons.org/licenses/by-nc-sa/4.0/ </a:t>
            </a:r>
            <a:endParaRPr lang="en-US" dirty="0" smtClean="0">
              <a:solidFill>
                <a:prstClr val="black"/>
              </a:solidFill>
              <a:latin typeface="Calibri"/>
            </a:endParaRPr>
          </a:p>
          <a:p>
            <a:pPr>
              <a:spcBef>
                <a:spcPts val="600"/>
              </a:spcBef>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a:spcBef>
                <a:spcPts val="600"/>
              </a:spcBef>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a:t>
            </a:r>
            <a:r>
              <a:rPr lang="el-GR" dirty="0" err="1">
                <a:solidFill>
                  <a:prstClr val="black"/>
                </a:solidFill>
                <a:latin typeface="Calibri"/>
              </a:rPr>
              <a:t>αδειοδόχο</a:t>
            </a:r>
            <a:endParaRPr lang="el-GR" dirty="0">
              <a:solidFill>
                <a:prstClr val="black"/>
              </a:solidFill>
              <a:latin typeface="Calibri"/>
            </a:endParaRP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err="1">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a:spcBef>
                <a:spcPts val="600"/>
              </a:spcBef>
            </a:pPr>
            <a:r>
              <a:rPr lang="el-GR" dirty="0" smtClean="0">
                <a:solidFill>
                  <a:prstClr val="black"/>
                </a:solidFill>
                <a:latin typeface="Calibri"/>
              </a:rPr>
              <a:t>Ο </a:t>
            </a:r>
            <a:r>
              <a:rPr lang="el-GR" dirty="0">
                <a:solidFill>
                  <a:prstClr val="black"/>
                </a:solidFill>
                <a:latin typeface="Calibri"/>
              </a:rPr>
              <a:t>δικαιούχος μπορεί να παρέχει στον </a:t>
            </a:r>
            <a:r>
              <a:rPr lang="el-GR" dirty="0" err="1">
                <a:solidFill>
                  <a:prstClr val="black"/>
                </a:solidFill>
                <a:latin typeface="Calibri"/>
              </a:rPr>
              <a:t>αδειοδόχο</a:t>
            </a:r>
            <a:r>
              <a:rPr lang="el-GR" dirty="0">
                <a:solidFill>
                  <a:prstClr val="black"/>
                </a:solidFill>
                <a:latin typeface="Calibri"/>
              </a:rPr>
              <a:t>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209782312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endParaRPr lang="en-US" sz="1400" dirty="0" smtClean="0">
              <a:solidFill>
                <a:prstClr val="black">
                  <a:lumMod val="75000"/>
                  <a:lumOff val="25000"/>
                </a:prstClr>
              </a:solidFill>
              <a:latin typeface="Calibri"/>
            </a:endParaRPr>
          </a:p>
          <a:p>
            <a:r>
              <a:rPr lang="el-GR" sz="1400" dirty="0">
                <a:solidFill>
                  <a:prstClr val="black">
                    <a:lumMod val="75000"/>
                    <a:lumOff val="25000"/>
                  </a:prstClr>
                </a:solidFill>
                <a:latin typeface="Calibri"/>
              </a:rPr>
              <a:t>και διάθεση του έργου ή του παράγωγου αυτού με την ίδια </a:t>
            </a:r>
            <a:r>
              <a:rPr lang="el-GR" sz="1400" dirty="0" smtClean="0">
                <a:solidFill>
                  <a:prstClr val="black">
                    <a:lumMod val="75000"/>
                    <a:lumOff val="25000"/>
                  </a:prstClr>
                </a:solidFill>
                <a:latin typeface="Calibri"/>
              </a:rPr>
              <a:t>άδεια</a:t>
            </a:r>
            <a:r>
              <a:rPr lang="en-US" sz="1400" dirty="0" smtClean="0">
                <a:solidFill>
                  <a:prstClr val="black">
                    <a:lumMod val="75000"/>
                    <a:lumOff val="25000"/>
                  </a:prstClr>
                </a:solidFill>
                <a:latin typeface="Calibri"/>
              </a:rPr>
              <a:t>.</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367021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Autofit/>
          </a:bodyPr>
          <a:lstStyle/>
          <a:p>
            <a:r>
              <a:rPr lang="el-GR" dirty="0"/>
              <a:t>Σημείωμα Χρήσης Έργων </a:t>
            </a:r>
            <a:r>
              <a:rPr lang="el-GR" dirty="0" smtClean="0"/>
              <a:t>Τρίτων</a:t>
            </a:r>
            <a:endParaRPr lang="el-GR" dirty="0"/>
          </a:p>
        </p:txBody>
      </p:sp>
      <p:sp>
        <p:nvSpPr>
          <p:cNvPr id="3" name="Content Placeholder 2"/>
          <p:cNvSpPr>
            <a:spLocks noGrp="1"/>
          </p:cNvSpPr>
          <p:nvPr>
            <p:ph idx="1"/>
          </p:nvPr>
        </p:nvSpPr>
        <p:spPr/>
        <p:txBody>
          <a:bodyPr>
            <a:noAutofit/>
          </a:bodyPr>
          <a:lstStyle/>
          <a:p>
            <a:pPr marL="0" indent="0">
              <a:buNone/>
            </a:pPr>
            <a:r>
              <a:rPr lang="el-GR" sz="1800" dirty="0" smtClean="0"/>
              <a:t>Το </a:t>
            </a:r>
            <a:r>
              <a:rPr lang="el-GR" sz="1800" dirty="0"/>
              <a:t>Έργο αυτό κάνει χρήση </a:t>
            </a:r>
            <a:r>
              <a:rPr lang="el-GR" sz="1800" dirty="0" smtClean="0"/>
              <a:t>περιεχομένου από τα ακόλουθα έργα</a:t>
            </a:r>
            <a:r>
              <a:rPr lang="en-US" sz="1800" dirty="0" smtClean="0"/>
              <a:t>:</a:t>
            </a:r>
            <a:endParaRPr lang="el-GR" sz="1800" dirty="0" smtClean="0"/>
          </a:p>
          <a:p>
            <a:r>
              <a:rPr lang="el-GR" sz="1800" dirty="0"/>
              <a:t>Π. </a:t>
            </a:r>
            <a:r>
              <a:rPr lang="el-GR" sz="1800" dirty="0" err="1"/>
              <a:t>Παπαγέωργας</a:t>
            </a:r>
            <a:r>
              <a:rPr lang="el-GR" sz="1800" dirty="0"/>
              <a:t>, ΠΛΑΚΕΤΕΣ ΤΥΠΩΜΕΝΩΝ ΚΥΚΛΩΜΑΤΩΝ (</a:t>
            </a:r>
            <a:r>
              <a:rPr lang="en-GB" sz="1800" dirty="0"/>
              <a:t>PRINTED CIRCUIT BOARDS P</a:t>
            </a:r>
            <a:r>
              <a:rPr lang="el-GR" sz="1800" dirty="0"/>
              <a:t>.</a:t>
            </a:r>
            <a:r>
              <a:rPr lang="en-GB" sz="1800" dirty="0"/>
              <a:t>C</a:t>
            </a:r>
            <a:r>
              <a:rPr lang="el-GR" sz="1800" dirty="0"/>
              <a:t>.</a:t>
            </a:r>
            <a:r>
              <a:rPr lang="en-GB" sz="1800" dirty="0"/>
              <a:t>B</a:t>
            </a:r>
            <a:r>
              <a:rPr lang="el-GR" sz="1800" dirty="0"/>
              <a:t>.) ΤΕΙ ΠΕΙΡΑΙΑ</a:t>
            </a:r>
            <a:r>
              <a:rPr lang="en-GB" sz="1800" dirty="0"/>
              <a:t>, </a:t>
            </a:r>
            <a:r>
              <a:rPr lang="el-GR" sz="1800" dirty="0"/>
              <a:t>ΤΜΗΜΑ ΗΛΕΚΤΡΟΝΙΚΗΣ</a:t>
            </a:r>
            <a:r>
              <a:rPr lang="en-GB" sz="1800" dirty="0"/>
              <a:t>, 2010-2011.</a:t>
            </a:r>
            <a:endParaRPr lang="el-GR" sz="1800" dirty="0"/>
          </a:p>
          <a:p>
            <a:pPr lvl="0"/>
            <a:r>
              <a:rPr lang="en-US" sz="1800" dirty="0"/>
              <a:t>http://www.youtube.com/watch?v=8-WGaAmpfOU</a:t>
            </a:r>
            <a:endParaRPr lang="el-GR" sz="1800" dirty="0"/>
          </a:p>
          <a:p>
            <a:pPr lvl="0"/>
            <a:r>
              <a:rPr lang="en-GB" sz="1800" u="sng" dirty="0">
                <a:hlinkClick r:id="rId3"/>
              </a:rPr>
              <a:t>http://www.pcb-pool.com/ppus/info_manufacturingprocess.html#04</a:t>
            </a:r>
            <a:endParaRPr lang="el-GR" sz="1800" dirty="0"/>
          </a:p>
          <a:p>
            <a:pPr lvl="0"/>
            <a:r>
              <a:rPr lang="en-GB" sz="1800" u="sng" dirty="0">
                <a:hlinkClick r:id="rId4"/>
              </a:rPr>
              <a:t>http://www.microbuilder.eu/Blog/11-03-23/PCB_Manufacturing_Process_Photos.aspx</a:t>
            </a:r>
            <a:endParaRPr lang="el-GR" sz="1800" dirty="0"/>
          </a:p>
          <a:p>
            <a:pPr lvl="0"/>
            <a:r>
              <a:rPr lang="en-GB" sz="1800" u="sng" dirty="0">
                <a:hlinkClick r:id="rId5"/>
              </a:rPr>
              <a:t>http://en.wikipedia.org/wiki/File:PCB_copper_layer_electroplating_machine.jpg</a:t>
            </a:r>
            <a:endParaRPr lang="el-GR" sz="1800" dirty="0"/>
          </a:p>
          <a:p>
            <a:pPr lvl="0"/>
            <a:r>
              <a:rPr lang="en-GB" sz="1800" u="sng" dirty="0">
                <a:hlinkClick r:id="rId6"/>
              </a:rPr>
              <a:t>http://en.wikipedia.org/wiki/File:PCBs_hanging_in_electroplating_machine.jpg</a:t>
            </a:r>
            <a:endParaRPr lang="el-GR" sz="1800" dirty="0"/>
          </a:p>
          <a:p>
            <a:pPr lvl="0"/>
            <a:r>
              <a:rPr lang="en-GB" sz="1800" u="sng" dirty="0">
                <a:hlinkClick r:id="rId7"/>
              </a:rPr>
              <a:t>http://en.wikipedia.org/wiki/File:Testpad.JPG</a:t>
            </a:r>
            <a:endParaRPr lang="el-GR" sz="1800" dirty="0"/>
          </a:p>
          <a:p>
            <a:pPr lvl="0"/>
            <a:r>
              <a:rPr lang="en-GB" sz="1800" u="sng" dirty="0">
                <a:hlinkClick r:id="rId8"/>
              </a:rPr>
              <a:t>http://en.wikipedia.org/wiki/File:MOS6581_chtaube061229.jpg</a:t>
            </a:r>
            <a:endParaRPr lang="el-GR" sz="1800" dirty="0"/>
          </a:p>
          <a:p>
            <a:pPr lvl="0"/>
            <a:r>
              <a:rPr lang="en-GB" sz="1800" u="sng" dirty="0">
                <a:hlinkClick r:id="rId9"/>
              </a:rPr>
              <a:t>http://www.microcirtec.com/index.php?cnt=niau</a:t>
            </a:r>
            <a:endParaRPr lang="el-GR" sz="1800" dirty="0"/>
          </a:p>
          <a:p>
            <a:pPr lvl="0"/>
            <a:r>
              <a:rPr lang="en-GB" sz="1800" u="sng" dirty="0">
                <a:hlinkClick r:id="rId10"/>
              </a:rPr>
              <a:t>http://www.youtube.com/user/MicroCirtecPlatinen?feature=watch</a:t>
            </a:r>
            <a:endParaRPr lang="el-GR" sz="1800" dirty="0"/>
          </a:p>
          <a:p>
            <a:pPr lvl="0"/>
            <a:r>
              <a:rPr lang="el-GR" sz="1800" dirty="0"/>
              <a:t>http://www.eurocircuits.com/index.php/making-a-pcb-eductional-movies/50-electrical-test</a:t>
            </a:r>
          </a:p>
        </p:txBody>
      </p:sp>
    </p:spTree>
    <p:extLst>
      <p:ext uri="{BB962C8B-B14F-4D97-AF65-F5344CB8AC3E}">
        <p14:creationId xmlns:p14="http://schemas.microsoft.com/office/powerpoint/2010/main" val="290410709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1048579" name="Rectangle 3"/>
          <p:cNvSpPr>
            <a:spLocks noGrp="1" noRot="1" noChangeArrowheads="1"/>
          </p:cNvSpPr>
          <p:nvPr>
            <p:ph idx="1"/>
          </p:nvPr>
        </p:nvSpPr>
        <p:spPr/>
        <p:txBody>
          <a:bodyPr>
            <a:normAutofit/>
          </a:bodyPr>
          <a:lstStyle/>
          <a:p>
            <a:r>
              <a:rPr lang="el-GR" sz="2200" dirty="0">
                <a:effectLst/>
              </a:rPr>
              <a:t>Κοπή των </a:t>
            </a:r>
            <a:r>
              <a:rPr lang="el-GR" sz="2200" dirty="0" err="1">
                <a:effectLst/>
              </a:rPr>
              <a:t>πάνελς</a:t>
            </a:r>
            <a:r>
              <a:rPr lang="el-GR" sz="2200" dirty="0">
                <a:effectLst/>
              </a:rPr>
              <a:t> στις σωστές </a:t>
            </a:r>
            <a:r>
              <a:rPr lang="el-GR" sz="2200" dirty="0" smtClean="0">
                <a:effectLst/>
              </a:rPr>
              <a:t>διαστάσεις</a:t>
            </a:r>
            <a:r>
              <a:rPr lang="en-US" sz="2200" dirty="0" smtClean="0">
                <a:effectLst/>
              </a:rPr>
              <a:t>.</a:t>
            </a:r>
            <a:endParaRPr lang="el-GR" sz="2200" dirty="0">
              <a:effectLst/>
            </a:endParaRPr>
          </a:p>
          <a:p>
            <a:r>
              <a:rPr lang="el-GR" sz="2200" dirty="0">
                <a:effectLst/>
              </a:rPr>
              <a:t>Καθαρισμός επιφάνειας εκτυπωτικού </a:t>
            </a:r>
            <a:r>
              <a:rPr lang="el-GR" sz="2200" dirty="0" smtClean="0">
                <a:effectLst/>
              </a:rPr>
              <a:t>υποστρώματος</a:t>
            </a:r>
            <a:r>
              <a:rPr lang="en-US" sz="2200" dirty="0" smtClean="0">
                <a:effectLst/>
              </a:rPr>
              <a:t>.</a:t>
            </a:r>
            <a:endParaRPr lang="el-GR" sz="2200" dirty="0">
              <a:effectLst/>
            </a:endParaRPr>
          </a:p>
          <a:p>
            <a:r>
              <a:rPr lang="el-GR" sz="2200" dirty="0">
                <a:effectLst/>
              </a:rPr>
              <a:t>Ετοιμασία τελάρου και των ειδικών </a:t>
            </a:r>
            <a:r>
              <a:rPr lang="el-GR" sz="2200" dirty="0" err="1">
                <a:effectLst/>
              </a:rPr>
              <a:t>φιλμς</a:t>
            </a:r>
            <a:r>
              <a:rPr lang="el-GR" sz="2200" dirty="0">
                <a:effectLst/>
              </a:rPr>
              <a:t>. (2α. Στο ένα φιλμ απεικονίζονται με μαύρο χρώμα οι περιοχές όπου αρχικά θα διατηρηθεί ο χαλκός. 2β. Στο δεύτερο φιλμ απεικονίζονται με μαύρο χρώμα τα πατήματα των εξαρτημάτων, οι περιοχές όπου θα παραμείνει χαλκός. 2γ. Το τρίτο φιλμ απεικονίζει με μαύρο χρώμα τα περιγράμματα των περιοχών κόλλησης των εξαρτημάτων ή σχηματικές απεικονίσεις πυκνωτών, αντιστάσεων ή του λογότυπου της εταιρείας ή έναν κωδικό κ.τ.λ.). </a:t>
            </a:r>
          </a:p>
          <a:p>
            <a:r>
              <a:rPr lang="el-GR" sz="2200" dirty="0">
                <a:effectLst/>
              </a:rPr>
              <a:t>Προσεκτική ομοιόμορφη επάλειψη των δύο όψεων της γάζας με μία φωτοευαίσθητη πάστα πράσινου χρώματος (</a:t>
            </a:r>
            <a:r>
              <a:rPr lang="en-US" sz="2200" dirty="0" err="1">
                <a:effectLst/>
              </a:rPr>
              <a:t>photoemulsion</a:t>
            </a:r>
            <a:r>
              <a:rPr lang="el-GR" sz="2200" dirty="0">
                <a:effectLst/>
              </a:rPr>
              <a:t>) (3-4 στρώσεις).</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3</a:t>
            </a:fld>
            <a:endParaRPr lang="el-GR"/>
          </a:p>
        </p:txBody>
      </p:sp>
    </p:spTree>
    <p:extLst>
      <p:ext uri="{BB962C8B-B14F-4D97-AF65-F5344CB8AC3E}">
        <p14:creationId xmlns:p14="http://schemas.microsoft.com/office/powerpoint/2010/main" val="30566529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1049603" name="Rectangle 3"/>
          <p:cNvSpPr>
            <a:spLocks noGrp="1" noRot="1" noChangeArrowheads="1"/>
          </p:cNvSpPr>
          <p:nvPr>
            <p:ph idx="1"/>
          </p:nvPr>
        </p:nvSpPr>
        <p:spPr/>
        <p:txBody>
          <a:bodyPr/>
          <a:lstStyle/>
          <a:p>
            <a:r>
              <a:rPr lang="el-GR" sz="2400" dirty="0">
                <a:effectLst/>
              </a:rPr>
              <a:t>Στέγνωμα της </a:t>
            </a:r>
            <a:r>
              <a:rPr lang="el-GR" sz="2400" dirty="0" smtClean="0">
                <a:effectLst/>
              </a:rPr>
              <a:t>γάζας</a:t>
            </a:r>
            <a:r>
              <a:rPr lang="en-US" sz="2400" dirty="0" smtClean="0">
                <a:effectLst/>
              </a:rPr>
              <a:t>.</a:t>
            </a:r>
            <a:endParaRPr lang="el-GR" sz="2400" dirty="0">
              <a:effectLst/>
            </a:endParaRPr>
          </a:p>
          <a:p>
            <a:r>
              <a:rPr lang="el-GR" sz="2400" dirty="0">
                <a:effectLst/>
              </a:rPr>
              <a:t>Τοποθέτηση των ειδικών </a:t>
            </a:r>
            <a:r>
              <a:rPr lang="el-GR" sz="2400" dirty="0" err="1">
                <a:effectLst/>
              </a:rPr>
              <a:t>φιλμς</a:t>
            </a:r>
            <a:r>
              <a:rPr lang="el-GR" sz="2400" dirty="0">
                <a:effectLst/>
              </a:rPr>
              <a:t> πάνω στην γάζα και στερέωσή τους.</a:t>
            </a:r>
          </a:p>
          <a:p>
            <a:r>
              <a:rPr lang="el-GR" sz="2400" dirty="0">
                <a:effectLst/>
              </a:rPr>
              <a:t>Τοποθέτηση του τελάρου πάνω σε σταθερή γυάλινη επιφάνεια κάτω από την οποία υπάρχει πηγή φωτός. Τοποθέτηση στο πίσω μέρος του τελάρου ενός αντικειμένου αδιαπέραστου από το φως και πάνω από αυτό τοποθέτηση κάποιων βαρέων αντικειμένων για την καλύτερη εφαρμογή του φιλμ.</a:t>
            </a:r>
          </a:p>
          <a:p>
            <a:r>
              <a:rPr lang="el-GR" sz="2400" dirty="0">
                <a:effectLst/>
              </a:rPr>
              <a:t>Έκθεση σε ακτινοβολία </a:t>
            </a:r>
            <a:r>
              <a:rPr lang="en-US" sz="2400" dirty="0">
                <a:effectLst/>
              </a:rPr>
              <a:t>UV</a:t>
            </a:r>
            <a:r>
              <a:rPr lang="el-GR" sz="2400" dirty="0">
                <a:effectLst/>
              </a:rPr>
              <a:t> για ορισμένο χρόνο (1 </a:t>
            </a:r>
            <a:r>
              <a:rPr lang="en-US" sz="2400" dirty="0">
                <a:effectLst/>
              </a:rPr>
              <a:t>min</a:t>
            </a:r>
            <a:r>
              <a:rPr lang="el-GR" sz="2400" dirty="0">
                <a:effectLst/>
              </a:rPr>
              <a:t>).</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4</a:t>
            </a:fld>
            <a:endParaRPr lang="el-GR"/>
          </a:p>
        </p:txBody>
      </p:sp>
    </p:spTree>
    <p:extLst>
      <p:ext uri="{BB962C8B-B14F-4D97-AF65-F5344CB8AC3E}">
        <p14:creationId xmlns:p14="http://schemas.microsoft.com/office/powerpoint/2010/main" val="16707623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1050627" name="Rectangle 3"/>
          <p:cNvSpPr>
            <a:spLocks noGrp="1" noRot="1" noChangeArrowheads="1"/>
          </p:cNvSpPr>
          <p:nvPr>
            <p:ph idx="1"/>
          </p:nvPr>
        </p:nvSpPr>
        <p:spPr/>
        <p:txBody>
          <a:bodyPr/>
          <a:lstStyle/>
          <a:p>
            <a:r>
              <a:rPr lang="el-GR" sz="2400" dirty="0">
                <a:effectLst/>
              </a:rPr>
              <a:t>Απομάκρυνση των </a:t>
            </a:r>
            <a:r>
              <a:rPr lang="el-GR" sz="2400" dirty="0" err="1">
                <a:effectLst/>
              </a:rPr>
              <a:t>φιλμς</a:t>
            </a:r>
            <a:r>
              <a:rPr lang="el-GR" sz="2400" dirty="0">
                <a:effectLst/>
              </a:rPr>
              <a:t> και </a:t>
            </a:r>
            <a:r>
              <a:rPr lang="el-GR" sz="2400" dirty="0" err="1">
                <a:effectLst/>
              </a:rPr>
              <a:t>έκπλυση</a:t>
            </a:r>
            <a:r>
              <a:rPr lang="el-GR" sz="2400" dirty="0">
                <a:effectLst/>
              </a:rPr>
              <a:t> των δύο όψεων της γάζας με νερό υπό πίεση. </a:t>
            </a:r>
            <a:endParaRPr lang="el-GR" sz="2400" dirty="0" smtClean="0">
              <a:effectLst/>
            </a:endParaRPr>
          </a:p>
          <a:p>
            <a:r>
              <a:rPr lang="el-GR" sz="2400" dirty="0" smtClean="0">
                <a:effectLst/>
              </a:rPr>
              <a:t>Παρατηρούμε </a:t>
            </a:r>
            <a:r>
              <a:rPr lang="el-GR" sz="2400" dirty="0">
                <a:effectLst/>
              </a:rPr>
              <a:t>ότι από τα σημεία όπου τα </a:t>
            </a:r>
            <a:r>
              <a:rPr lang="el-GR" sz="2400" dirty="0" err="1">
                <a:effectLst/>
              </a:rPr>
              <a:t>φιλμς</a:t>
            </a:r>
            <a:r>
              <a:rPr lang="el-GR" sz="2400" dirty="0">
                <a:effectLst/>
              </a:rPr>
              <a:t> ήταν μαύρου χρώματος δεν πέρασε φως κατά την ακτινοβόληση και έτσι η φωτοευαίσθητη πάστα δεν σκλήρυνε με αποτέλεσμα κατά την </a:t>
            </a:r>
            <a:r>
              <a:rPr lang="el-GR" sz="2400" dirty="0" err="1" smtClean="0">
                <a:effectLst/>
              </a:rPr>
              <a:t>έκπλυση</a:t>
            </a:r>
            <a:r>
              <a:rPr lang="el-GR" sz="2400" dirty="0"/>
              <a:t> </a:t>
            </a:r>
            <a:r>
              <a:rPr lang="el-GR" sz="2400" dirty="0" smtClean="0">
                <a:effectLst/>
              </a:rPr>
              <a:t>με </a:t>
            </a:r>
            <a:r>
              <a:rPr lang="el-GR" sz="2400" dirty="0">
                <a:effectLst/>
              </a:rPr>
              <a:t>νερό να απομακρυνθεί αφήνοντας την γάζα ελεύθερη. </a:t>
            </a:r>
            <a:endParaRPr lang="el-GR" sz="2400" dirty="0" smtClean="0">
              <a:effectLst/>
            </a:endParaRPr>
          </a:p>
          <a:p>
            <a:r>
              <a:rPr lang="el-GR" sz="2400" dirty="0" smtClean="0">
                <a:effectLst/>
              </a:rPr>
              <a:t>Οι </a:t>
            </a:r>
            <a:r>
              <a:rPr lang="el-GR" sz="2400" dirty="0">
                <a:effectLst/>
              </a:rPr>
              <a:t>ελεύθερες αυτές περιοχές είναι εκείνες από τις οποίες στην συνέχεια θα περάσει το </a:t>
            </a:r>
            <a:r>
              <a:rPr lang="el-GR" sz="2400" dirty="0" err="1" smtClean="0">
                <a:effectLst/>
              </a:rPr>
              <a:t>εκτυπούμενο</a:t>
            </a:r>
            <a:r>
              <a:rPr lang="el-GR" sz="2400" dirty="0" smtClean="0">
                <a:effectLst/>
              </a:rPr>
              <a:t> </a:t>
            </a:r>
            <a:r>
              <a:rPr lang="el-GR" sz="2400" dirty="0">
                <a:effectLst/>
              </a:rPr>
              <a:t>μελάνι. </a:t>
            </a:r>
            <a:endParaRPr lang="el-GR" sz="2400" dirty="0" smtClean="0">
              <a:effectLst/>
            </a:endParaRPr>
          </a:p>
          <a:p>
            <a:r>
              <a:rPr lang="el-GR" sz="2400" dirty="0" smtClean="0">
                <a:effectLst/>
              </a:rPr>
              <a:t>Όλα </a:t>
            </a:r>
            <a:r>
              <a:rPr lang="el-GR" sz="2400" dirty="0">
                <a:effectLst/>
              </a:rPr>
              <a:t>τα υπόλοιπα μέρη του φιλμ που ήταν διαφανή άφησαν το φως να διέλθει, σκλήρυναν την φωτοευαίσθητη πάστα που διατηρείται ανέπαφη μετά την </a:t>
            </a:r>
            <a:r>
              <a:rPr lang="el-GR" sz="2400" dirty="0" err="1" smtClean="0">
                <a:effectLst/>
              </a:rPr>
              <a:t>έκπλυσή</a:t>
            </a:r>
            <a:r>
              <a:rPr lang="el-GR" sz="2400" dirty="0" smtClean="0">
                <a:effectLst/>
              </a:rPr>
              <a:t> </a:t>
            </a:r>
            <a:r>
              <a:rPr lang="el-GR" sz="2400" dirty="0">
                <a:effectLst/>
              </a:rPr>
              <a:t>της με νερό.</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5</a:t>
            </a:fld>
            <a:endParaRPr lang="el-GR"/>
          </a:p>
        </p:txBody>
      </p:sp>
    </p:spTree>
    <p:extLst>
      <p:ext uri="{BB962C8B-B14F-4D97-AF65-F5344CB8AC3E}">
        <p14:creationId xmlns:p14="http://schemas.microsoft.com/office/powerpoint/2010/main" val="25841862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1051651" name="Rectangle 3"/>
          <p:cNvSpPr>
            <a:spLocks noGrp="1" noRot="1" noChangeArrowheads="1"/>
          </p:cNvSpPr>
          <p:nvPr>
            <p:ph idx="1"/>
          </p:nvPr>
        </p:nvSpPr>
        <p:spPr/>
        <p:txBody>
          <a:bodyPr/>
          <a:lstStyle/>
          <a:p>
            <a:pPr>
              <a:spcAft>
                <a:spcPts val="600"/>
              </a:spcAft>
            </a:pPr>
            <a:r>
              <a:rPr lang="el-GR" sz="2400" dirty="0"/>
              <a:t>Ακολουθεί στέγνωμα της γάζας.</a:t>
            </a:r>
          </a:p>
          <a:p>
            <a:pPr>
              <a:spcAft>
                <a:spcPts val="600"/>
              </a:spcAft>
            </a:pPr>
            <a:r>
              <a:rPr lang="el-GR" sz="2400" dirty="0"/>
              <a:t>Τοποθέτηση του τελάρου στην μηχανή εκτύπωσης.</a:t>
            </a:r>
          </a:p>
          <a:p>
            <a:pPr>
              <a:spcAft>
                <a:spcPts val="600"/>
              </a:spcAft>
            </a:pPr>
            <a:r>
              <a:rPr lang="el-GR" sz="2400" dirty="0"/>
              <a:t>Τοποθέτηση της προς εκτύπωση επιφάνειας (με την όψη που έχει χαλκό προς τα πάνω).</a:t>
            </a:r>
          </a:p>
          <a:p>
            <a:pPr>
              <a:spcAft>
                <a:spcPts val="600"/>
              </a:spcAft>
            </a:pPr>
            <a:r>
              <a:rPr lang="el-GR" sz="2400" dirty="0"/>
              <a:t>Επάλειψη της γάζας με μελάνι (για την προστασία του </a:t>
            </a:r>
            <a:r>
              <a:rPr lang="en-US" sz="2400" dirty="0"/>
              <a:t>Cu</a:t>
            </a:r>
            <a:r>
              <a:rPr lang="el-GR" sz="2400" dirty="0"/>
              <a:t>) και εκτύπωση. (Πάνω στην επιφάνεια του χαλκού τυπώθηκε μελάνι στα σημεία (δες 2α) όπου ήταν ελεύθερη η γάζα από την φωτοευαίσθητη πάστα πράσινου χρώματος).</a:t>
            </a:r>
          </a:p>
          <a:p>
            <a:pPr>
              <a:spcAft>
                <a:spcPts val="600"/>
              </a:spcAft>
            </a:pPr>
            <a:r>
              <a:rPr lang="el-GR" sz="2400" dirty="0"/>
              <a:t>Θέρμανση για ορισμένο χρόνο προς σταθεροποίηση του μελανιού.</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6</a:t>
            </a:fld>
            <a:endParaRPr lang="el-GR"/>
          </a:p>
        </p:txBody>
      </p:sp>
    </p:spTree>
    <p:extLst>
      <p:ext uri="{BB962C8B-B14F-4D97-AF65-F5344CB8AC3E}">
        <p14:creationId xmlns:p14="http://schemas.microsoft.com/office/powerpoint/2010/main" val="13526833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1052675" name="Rectangle 3"/>
          <p:cNvSpPr>
            <a:spLocks noGrp="1" noRot="1" noChangeArrowheads="1"/>
          </p:cNvSpPr>
          <p:nvPr>
            <p:ph idx="1"/>
          </p:nvPr>
        </p:nvSpPr>
        <p:spPr/>
        <p:txBody>
          <a:bodyPr/>
          <a:lstStyle/>
          <a:p>
            <a:r>
              <a:rPr lang="el-GR" sz="2400" dirty="0"/>
              <a:t>Ακολουθεί απομάκρυνση του </a:t>
            </a:r>
            <a:r>
              <a:rPr lang="en-US" sz="2400" dirty="0"/>
              <a:t>Cu</a:t>
            </a:r>
            <a:r>
              <a:rPr lang="el-GR" sz="2400" dirty="0"/>
              <a:t> με διαβρωτικά μέσα π.χ. </a:t>
            </a:r>
            <a:r>
              <a:rPr lang="en-US" sz="2400" dirty="0" err="1"/>
              <a:t>FeCl</a:t>
            </a:r>
            <a:r>
              <a:rPr lang="el-GR" sz="2400" baseline="-25000" dirty="0"/>
              <a:t>3</a:t>
            </a:r>
            <a:r>
              <a:rPr lang="el-GR" sz="2400" dirty="0"/>
              <a:t> ή </a:t>
            </a:r>
            <a:r>
              <a:rPr lang="en-US" sz="2400" dirty="0" err="1"/>
              <a:t>HCl</a:t>
            </a:r>
            <a:r>
              <a:rPr lang="el-GR" sz="2400" dirty="0"/>
              <a:t>. Δεν απομακρύνεται ο </a:t>
            </a:r>
            <a:r>
              <a:rPr lang="en-US" sz="2400" dirty="0"/>
              <a:t>Cu</a:t>
            </a:r>
            <a:r>
              <a:rPr lang="el-GR" sz="2400" dirty="0"/>
              <a:t> από τα σημεία στα οποία </a:t>
            </a:r>
            <a:r>
              <a:rPr lang="el-GR" sz="2400" dirty="0" smtClean="0"/>
              <a:t>προστατεύεται </a:t>
            </a:r>
            <a:r>
              <a:rPr lang="el-GR" sz="2400" dirty="0"/>
              <a:t>από την μελάνη.</a:t>
            </a:r>
          </a:p>
          <a:p>
            <a:r>
              <a:rPr lang="el-GR" sz="2400" dirty="0"/>
              <a:t>Ακολουθεί εμβάπτιση των κυκλωμάτων σε διαλύματα καυστικής σόδας με αποτέλεσμα την απομάκρυνση της μελάνης. </a:t>
            </a:r>
          </a:p>
          <a:p>
            <a:r>
              <a:rPr lang="el-GR" sz="2400" dirty="0"/>
              <a:t>Νέα εκτύπωση με το δεύτερο φιλμ. Τώρα θα καλυφθούν όλοι οι αγωγοί, αλλά και το υπόστρωμα με μελάνι (</a:t>
            </a:r>
            <a:r>
              <a:rPr lang="en-US" sz="2400" dirty="0"/>
              <a:t>UV</a:t>
            </a:r>
            <a:r>
              <a:rPr lang="el-GR" sz="2400" dirty="0"/>
              <a:t>) εκτός από τα πατήματα των εξαρτημάτων.</a:t>
            </a:r>
          </a:p>
          <a:p>
            <a:r>
              <a:rPr lang="el-GR" sz="2400" dirty="0"/>
              <a:t>Ξήρανση με λάμπα (</a:t>
            </a:r>
            <a:r>
              <a:rPr lang="en-US" sz="2400" dirty="0"/>
              <a:t>UV</a:t>
            </a:r>
            <a:r>
              <a:rPr lang="el-GR" sz="2400" dirty="0"/>
              <a:t>) για ορισμένο χρόνο.</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7</a:t>
            </a:fld>
            <a:endParaRPr lang="el-GR"/>
          </a:p>
        </p:txBody>
      </p:sp>
    </p:spTree>
    <p:extLst>
      <p:ext uri="{BB962C8B-B14F-4D97-AF65-F5344CB8AC3E}">
        <p14:creationId xmlns:p14="http://schemas.microsoft.com/office/powerpoint/2010/main" val="4259924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1053699" name="Rectangle 3"/>
          <p:cNvSpPr>
            <a:spLocks noGrp="1" noRot="1" noChangeArrowheads="1"/>
          </p:cNvSpPr>
          <p:nvPr>
            <p:ph idx="1"/>
          </p:nvPr>
        </p:nvSpPr>
        <p:spPr/>
        <p:txBody>
          <a:bodyPr>
            <a:normAutofit/>
          </a:bodyPr>
          <a:lstStyle/>
          <a:p>
            <a:pPr marL="609600" indent="-609600"/>
            <a:r>
              <a:rPr lang="el-GR" sz="2800" dirty="0" smtClean="0"/>
              <a:t>Διάτρηση</a:t>
            </a:r>
            <a:r>
              <a:rPr lang="en-US" sz="2800" dirty="0" smtClean="0"/>
              <a:t>.</a:t>
            </a:r>
            <a:endParaRPr lang="el-GR" sz="2800" dirty="0"/>
          </a:p>
          <a:p>
            <a:pPr marL="609600" indent="-609600"/>
            <a:r>
              <a:rPr lang="el-GR" sz="2800" dirty="0"/>
              <a:t>Καθαρισμός της επιφάνειας από τα υπολείμματα που τυχόν άφησε η διαδικασία της διάτρησης.</a:t>
            </a:r>
            <a:endParaRPr lang="en-US" sz="2800" dirty="0"/>
          </a:p>
          <a:p>
            <a:pPr marL="609600" indent="-609600"/>
            <a:r>
              <a:rPr lang="en-US" sz="2800" dirty="0" err="1" smtClean="0"/>
              <a:t>Pb</a:t>
            </a:r>
            <a:r>
              <a:rPr lang="en-US" sz="2800" dirty="0" smtClean="0"/>
              <a:t>/Sn.</a:t>
            </a:r>
            <a:endParaRPr lang="el-GR" sz="2800" dirty="0"/>
          </a:p>
          <a:p>
            <a:pPr marL="609600" indent="-609600"/>
            <a:r>
              <a:rPr lang="el-GR" sz="2800" dirty="0"/>
              <a:t>Ακολουθεί η εκτύπωση του τρίτου φιλμ συνήθως με λευκό ή μαύρο μελάνι </a:t>
            </a:r>
            <a:r>
              <a:rPr lang="en-US" sz="2800" dirty="0"/>
              <a:t>UV</a:t>
            </a:r>
            <a:r>
              <a:rPr lang="el-GR" sz="2800" dirty="0"/>
              <a:t>.</a:t>
            </a:r>
          </a:p>
          <a:p>
            <a:pPr marL="609600" indent="-609600"/>
            <a:r>
              <a:rPr lang="el-GR" sz="2800" dirty="0" smtClean="0"/>
              <a:t>Χάραξη</a:t>
            </a:r>
            <a:r>
              <a:rPr lang="en-US" sz="2800" dirty="0" smtClean="0"/>
              <a:t>.</a:t>
            </a:r>
            <a:endParaRPr lang="el-GR" sz="2800" dirty="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8</a:t>
            </a:fld>
            <a:endParaRPr lang="el-GR"/>
          </a:p>
        </p:txBody>
      </p:sp>
    </p:spTree>
    <p:extLst>
      <p:ext uri="{BB962C8B-B14F-4D97-AF65-F5344CB8AC3E}">
        <p14:creationId xmlns:p14="http://schemas.microsoft.com/office/powerpoint/2010/main" val="267395080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 name="ISPRING_RESOURCE_PATHS_HASH_PRESENTER" val="58eeaf4bb9fa8a3ea7e81915b859562d27244ca5"/>
</p:tagLst>
</file>

<file path=ppt/theme/theme1.xml><?xml version="1.0" encoding="utf-8"?>
<a:theme xmlns:a="http://schemas.openxmlformats.org/drawingml/2006/main" name="exo-opistho_simeiomata">
  <a:themeElements>
    <a:clrScheme name="Custom 11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exo-opistho_simeiomata</Template>
  <TotalTime>923</TotalTime>
  <Words>1795</Words>
  <Application>Microsoft Office PowerPoint</Application>
  <PresentationFormat>On-screen Show (4:3)</PresentationFormat>
  <Paragraphs>175</Paragraphs>
  <Slides>34</Slides>
  <Notes>10</Notes>
  <HiddenSlides>0</HiddenSlides>
  <MMClips>0</MMClips>
  <ScaleCrop>false</ScaleCrop>
  <HeadingPairs>
    <vt:vector size="4" baseType="variant">
      <vt:variant>
        <vt:lpstr>Theme</vt:lpstr>
      </vt:variant>
      <vt:variant>
        <vt:i4>2</vt:i4>
      </vt:variant>
      <vt:variant>
        <vt:lpstr>Slide Titles</vt:lpstr>
      </vt:variant>
      <vt:variant>
        <vt:i4>34</vt:i4>
      </vt:variant>
    </vt:vector>
  </HeadingPairs>
  <TitlesOfParts>
    <vt:vector size="36" baseType="lpstr">
      <vt:lpstr>exo-opistho_simeiomata</vt:lpstr>
      <vt:lpstr>OC_template_updated</vt:lpstr>
      <vt:lpstr>Υλικά Γραφικών Τεχνών (Ε)</vt:lpstr>
      <vt:lpstr>PowerPoint Presentation</vt:lpstr>
      <vt:lpstr>Πορεία παράγωγης απλού τυπωμένου κυκλώματος (μιας όψεως)</vt:lpstr>
      <vt:lpstr>PowerPoint Presentation</vt:lpstr>
      <vt:lpstr>PowerPoint Presentation</vt:lpstr>
      <vt:lpstr>PowerPoint Presentation</vt:lpstr>
      <vt:lpstr>PowerPoint Presentation</vt:lpstr>
      <vt:lpstr>PowerPoint Presentation</vt:lpstr>
      <vt:lpstr>PowerPoint Presentation</vt:lpstr>
      <vt:lpstr>ΠΟΡΕΙΑ ΠΑΡΑΓΩΓΗΣ ΤΥΠΩΜΕΝΟΥ ΚΥΚΛΩΜΑΤΟΣ ΔΥΟ ΟΨΕΩΝ</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Κοπή κυκλωμάτων</vt:lpstr>
      <vt:lpstr>PowerPoint Presentation</vt:lpstr>
      <vt:lpstr>Τοποθέτηση και κόλληση εξαρτημάτων στα τυπωμένα κυκλώματα</vt:lpstr>
      <vt:lpstr>PowerPoint Presentation</vt:lpstr>
      <vt:lpstr>Βιβλιογραφία</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Σημείωμα Χρήσης Έργων Τρίτων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ΤΙΤΛΟΣ ΜΑΘΗΜΑΤΟΣ</dc:title>
  <dc:creator>alex</dc:creator>
  <cp:lastModifiedBy>alex</cp:lastModifiedBy>
  <cp:revision>162</cp:revision>
  <dcterms:created xsi:type="dcterms:W3CDTF">2015-05-19T06:24:50Z</dcterms:created>
  <dcterms:modified xsi:type="dcterms:W3CDTF">2015-10-26T14:55:10Z</dcterms:modified>
</cp:coreProperties>
</file>