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1"/>
  </p:notesMasterIdLst>
  <p:handoutMasterIdLst>
    <p:handoutMasterId r:id="rId42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57" r:id="rId34"/>
    <p:sldId id="262" r:id="rId35"/>
    <p:sldId id="264" r:id="rId36"/>
    <p:sldId id="297" r:id="rId37"/>
    <p:sldId id="298" r:id="rId38"/>
    <p:sldId id="266" r:id="rId39"/>
    <p:sldId id="261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9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5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4A82"/>
              </a:buClr>
              <a:defRPr sz="2400"/>
            </a:lvl1pPr>
            <a:lvl2pPr marL="742950" indent="-285750">
              <a:buClr>
                <a:srgbClr val="004A82"/>
              </a:buClr>
              <a:buFont typeface="Courier New" panose="02070309020205020404" pitchFamily="49" charset="0"/>
              <a:buChar char="o"/>
              <a:defRPr sz="2200"/>
            </a:lvl2pPr>
            <a:lvl3pPr>
              <a:buClr>
                <a:srgbClr val="004A82"/>
              </a:buCl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82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0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19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8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3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9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7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8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reshFrozenPlasma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DiverDav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LadyofHats" TargetMode="External"/><Relationship Id="rId4" Type="http://schemas.openxmlformats.org/officeDocument/2006/relationships/hyperlink" Target="http://commons.wikimedia.org/wiki/File:Osmotic_pressure_on_blood_cells_diagram.sv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Χειρουργική Νοσηλευτική 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Ενδοφλέβια Διαλύματα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l-GR" dirty="0" err="1" smtClean="0"/>
              <a:t>σμωτικότητα</a:t>
            </a:r>
            <a:r>
              <a:rPr lang="el-GR" dirty="0" smtClean="0"/>
              <a:t> 0,9</a:t>
            </a:r>
            <a:r>
              <a:rPr lang="el-GR" dirty="0"/>
              <a:t>% </a:t>
            </a:r>
            <a:r>
              <a:rPr lang="en-US" dirty="0" err="1"/>
              <a:t>NaCI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pt-BR" dirty="0"/>
              <a:t> 0,9% NaCI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pt-BR" sz="2400" dirty="0" smtClean="0"/>
              <a:t>=154mEq </a:t>
            </a:r>
            <a:r>
              <a:rPr lang="pt-BR" sz="2400" dirty="0"/>
              <a:t>Na/L+154mEqCL/L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pt-BR" sz="2400" dirty="0" smtClean="0"/>
              <a:t>=154mOsm </a:t>
            </a:r>
            <a:r>
              <a:rPr lang="pt-BR" sz="2400" dirty="0"/>
              <a:t>Na/L+154mOsmCL/L</a:t>
            </a:r>
          </a:p>
          <a:p>
            <a:pPr marL="400050" lvl="1" indent="0">
              <a:spcBef>
                <a:spcPts val="1800"/>
              </a:spcBef>
              <a:buNone/>
            </a:pPr>
            <a:r>
              <a:rPr lang="pt-BR" sz="2400" dirty="0" smtClean="0"/>
              <a:t>=308mOsm/L</a:t>
            </a:r>
            <a:endParaRPr lang="pt-B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Σύνθεση των ενδοφλέβιων κρυσταλλοειδών υγρών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 smtClean="0"/>
              <a:t>mEq</a:t>
            </a:r>
            <a:r>
              <a:rPr lang="en-US" b="1" dirty="0" smtClean="0"/>
              <a:t>/L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003"/>
              </p:ext>
            </p:extLst>
          </p:nvPr>
        </p:nvGraphicFramePr>
        <p:xfrm>
          <a:off x="402248" y="1916832"/>
          <a:ext cx="8490232" cy="394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9"/>
                <a:gridCol w="864096"/>
                <a:gridCol w="648072"/>
                <a:gridCol w="504056"/>
                <a:gridCol w="432048"/>
                <a:gridCol w="504056"/>
                <a:gridCol w="2016224"/>
                <a:gridCol w="504056"/>
                <a:gridCol w="143344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Υγρό</a:t>
                      </a:r>
                      <a:r>
                        <a:rPr lang="el-GR" baseline="0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Ρυθμιστικά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Ωσμοτική</a:t>
                      </a:r>
                      <a:r>
                        <a:rPr lang="el-GR" baseline="0" dirty="0" smtClean="0"/>
                        <a:t> πυκνότητα (</a:t>
                      </a:r>
                      <a:r>
                        <a:rPr lang="en-US" baseline="0" dirty="0" err="1" smtClean="0"/>
                        <a:t>mOsm</a:t>
                      </a:r>
                      <a:r>
                        <a:rPr lang="en-US" baseline="0" dirty="0" smtClean="0"/>
                        <a:t>/L)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Πλάσμα*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Διττανθρακικά</a:t>
                      </a:r>
                      <a:r>
                        <a:rPr lang="el-GR" dirty="0" smtClean="0"/>
                        <a:t> (26)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7,4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289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0,95 </a:t>
                      </a:r>
                      <a:r>
                        <a:rPr lang="en-US" dirty="0" err="1" smtClean="0"/>
                        <a:t>NaCL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5,7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308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7,5%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err="1" smtClean="0"/>
                        <a:t>NaCL</a:t>
                      </a:r>
                      <a:r>
                        <a:rPr lang="en-US" baseline="0" dirty="0" smtClean="0"/>
                        <a:t>**</a:t>
                      </a:r>
                      <a:endParaRPr lang="el-GR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1283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1283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5,7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2567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Γαλακτικό </a:t>
                      </a:r>
                      <a:r>
                        <a:rPr lang="en-US" dirty="0" smtClean="0"/>
                        <a:t>Ringer’s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130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Γαλακτικό</a:t>
                      </a:r>
                      <a:r>
                        <a:rPr lang="el-GR" baseline="0" dirty="0" smtClean="0"/>
                        <a:t> οξύ (28)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6,4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273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Normosol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ή </a:t>
                      </a:r>
                      <a:r>
                        <a:rPr lang="en-US" baseline="0" dirty="0" smtClean="0"/>
                        <a:t>Plasma - </a:t>
                      </a:r>
                      <a:r>
                        <a:rPr lang="en-US" baseline="0" dirty="0" err="1" smtClean="0"/>
                        <a:t>Lyte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140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98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Οξεικό</a:t>
                      </a:r>
                      <a:r>
                        <a:rPr lang="el-GR" dirty="0" smtClean="0"/>
                        <a:t> οξύ (27)</a:t>
                      </a:r>
                    </a:p>
                    <a:p>
                      <a:r>
                        <a:rPr lang="el-GR" dirty="0" err="1" smtClean="0"/>
                        <a:t>Γλυκονικό</a:t>
                      </a:r>
                      <a:r>
                        <a:rPr lang="el-GR" baseline="0" dirty="0" smtClean="0"/>
                        <a:t> οξύ (23)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7,4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295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r>
                        <a:rPr lang="el-GR" dirty="0" smtClean="0"/>
                        <a:t>Από</a:t>
                      </a:r>
                      <a:r>
                        <a:rPr lang="el-GR" baseline="0" dirty="0" smtClean="0"/>
                        <a:t> το </a:t>
                      </a:r>
                      <a:r>
                        <a:rPr lang="en-US" baseline="0" dirty="0" smtClean="0"/>
                        <a:t>Brenner BM, Rector FC Jr, eds. The kidney. Philadelphia. WB Saunders, 1981;95</a:t>
                      </a:r>
                    </a:p>
                    <a:p>
                      <a:r>
                        <a:rPr lang="en-US" baseline="0" dirty="0" smtClean="0"/>
                        <a:t>** </a:t>
                      </a:r>
                      <a:r>
                        <a:rPr lang="el-GR" baseline="0" dirty="0" smtClean="0"/>
                        <a:t>Από το </a:t>
                      </a:r>
                      <a:r>
                        <a:rPr lang="en-US" baseline="0" dirty="0" err="1" smtClean="0"/>
                        <a:t>Stapczynski</a:t>
                      </a:r>
                      <a:r>
                        <a:rPr lang="en-US" baseline="0" dirty="0" smtClean="0"/>
                        <a:t> JS et al. </a:t>
                      </a:r>
                      <a:r>
                        <a:rPr lang="en-US" baseline="0" dirty="0" err="1" smtClean="0"/>
                        <a:t>Emerg</a:t>
                      </a:r>
                      <a:r>
                        <a:rPr lang="en-US" baseline="0" dirty="0" smtClean="0"/>
                        <a:t> Med Reports 1994;15:245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5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Ισότονος ορ</a:t>
            </a:r>
            <a:r>
              <a:rPr lang="el-GR" dirty="0"/>
              <a:t>ό</a:t>
            </a:r>
            <a:r>
              <a:rPr lang="el-GR" dirty="0" smtClean="0"/>
              <a:t>ς </a:t>
            </a:r>
            <a:r>
              <a:rPr lang="el-GR" dirty="0"/>
              <a:t>Ν/</a:t>
            </a:r>
            <a:r>
              <a:rPr lang="en-US" dirty="0"/>
              <a:t>S 0,9%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Υψηλότερες συγκεντρώσεις Να από το </a:t>
            </a:r>
            <a:r>
              <a:rPr lang="el-GR" dirty="0" smtClean="0"/>
              <a:t>πλάσμα,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Υψηλή περιεκτικότητα σε </a:t>
            </a:r>
            <a:r>
              <a:rPr lang="el-GR" dirty="0" smtClean="0"/>
              <a:t>CL,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Προσωρινή αύξηση της αρτηριακής </a:t>
            </a:r>
            <a:r>
              <a:rPr lang="el-GR" dirty="0" smtClean="0"/>
              <a:t>πίεσης.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/>
              <a:t>9gr </a:t>
            </a:r>
            <a:r>
              <a:rPr lang="el-GR" dirty="0" err="1" smtClean="0"/>
              <a:t>NaCL</a:t>
            </a:r>
            <a:r>
              <a:rPr lang="el-GR" dirty="0" smtClean="0"/>
              <a:t>/L.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Γαλακτικό διάλυμα (</a:t>
            </a:r>
            <a:r>
              <a:rPr lang="en-US" dirty="0"/>
              <a:t>R/L)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02433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Υψηλή περιεκτικότητα σε Κάλιο και </a:t>
            </a:r>
            <a:r>
              <a:rPr lang="el-GR" dirty="0" smtClean="0"/>
              <a:t>Ασβέστιο,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Χαμηλότερη συγκέντρωση Να και CL από τον ισότονο </a:t>
            </a:r>
            <a:r>
              <a:rPr lang="el-GR" dirty="0" smtClean="0"/>
              <a:t>ορό,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Δέσμευση </a:t>
            </a:r>
            <a:r>
              <a:rPr lang="el-GR" dirty="0" err="1"/>
              <a:t>Ca</a:t>
            </a:r>
            <a:r>
              <a:rPr lang="el-GR" dirty="0"/>
              <a:t> από τα κιτρικά αντιπηκτικά και σχηματισμό </a:t>
            </a:r>
            <a:r>
              <a:rPr lang="el-GR" dirty="0" smtClean="0"/>
              <a:t>θρόμβων.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Δεξτρόζη</a:t>
            </a:r>
            <a:r>
              <a:rPr lang="el-GR" dirty="0" smtClean="0"/>
              <a:t>  </a:t>
            </a:r>
            <a:r>
              <a:rPr lang="en-US" dirty="0"/>
              <a:t>D/W 5%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Δεν αυξάνει τον </a:t>
            </a:r>
            <a:r>
              <a:rPr lang="el-GR" dirty="0" err="1"/>
              <a:t>ενδαγγειακό</a:t>
            </a:r>
            <a:r>
              <a:rPr lang="el-GR" dirty="0"/>
              <a:t> </a:t>
            </a:r>
            <a:r>
              <a:rPr lang="el-GR" dirty="0" smtClean="0"/>
              <a:t>όγκο,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Αυξάνει την </a:t>
            </a:r>
            <a:r>
              <a:rPr lang="el-GR" dirty="0" err="1"/>
              <a:t>οσμωτική</a:t>
            </a:r>
            <a:r>
              <a:rPr lang="el-GR" dirty="0"/>
              <a:t> πυκνότητα και δημιουργεί υπέρτονο </a:t>
            </a:r>
            <a:r>
              <a:rPr lang="el-GR" dirty="0" smtClean="0"/>
              <a:t>διάλυμα,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Σε βαριά πάσχοντες </a:t>
            </a:r>
            <a:r>
              <a:rPr lang="el-GR" dirty="0" smtClean="0"/>
              <a:t>προκαλεί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/>
              <a:t>Κυτταρική </a:t>
            </a:r>
            <a:r>
              <a:rPr lang="el-GR" dirty="0" smtClean="0"/>
              <a:t>αφυδάτωση,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/>
              <a:t>Αυξημένη παραγωγή </a:t>
            </a:r>
            <a:r>
              <a:rPr lang="el-GR" dirty="0" smtClean="0"/>
              <a:t>CO</a:t>
            </a:r>
            <a:r>
              <a:rPr lang="el-GR" dirty="0" smtClean="0">
                <a:latin typeface="Calibri" panose="020F0502020204030204" pitchFamily="34" charset="0"/>
              </a:rPr>
              <a:t>₂</a:t>
            </a:r>
            <a:r>
              <a:rPr lang="el-GR" dirty="0" smtClean="0"/>
              <a:t>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 err="1"/>
              <a:t>Aυξημένη</a:t>
            </a:r>
            <a:r>
              <a:rPr lang="el-GR" dirty="0"/>
              <a:t> παραγωγή </a:t>
            </a:r>
            <a:r>
              <a:rPr lang="el-GR" dirty="0" smtClean="0"/>
              <a:t>γαλακτικού,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/>
              <a:t>Επιδείνωση της εγκεφαλικής </a:t>
            </a:r>
            <a:r>
              <a:rPr lang="el-GR" dirty="0" smtClean="0"/>
              <a:t>βλάβης.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</a:t>
            </a:r>
            <a:r>
              <a:rPr lang="el-GR" dirty="0" err="1" smtClean="0"/>
              <a:t>λλοειδή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Μεγάλου μοριακού βάρους </a:t>
            </a:r>
            <a:r>
              <a:rPr lang="el-GR" dirty="0" smtClean="0"/>
              <a:t>ουσίες,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 smtClean="0"/>
              <a:t>ΜΒ&gt;40000 </a:t>
            </a:r>
            <a:r>
              <a:rPr lang="el-GR" dirty="0" err="1" smtClean="0"/>
              <a:t>Daltons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 Έχουν την τάση να παραμένουν στον αγγειακό </a:t>
            </a:r>
            <a:r>
              <a:rPr lang="el-GR" dirty="0" smtClean="0"/>
              <a:t>χώρο,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Προκαλούν αποτελεσματικότερη </a:t>
            </a:r>
            <a:r>
              <a:rPr lang="el-GR" dirty="0" err="1"/>
              <a:t>έκπτυξη</a:t>
            </a:r>
            <a:r>
              <a:rPr lang="el-GR" dirty="0"/>
              <a:t> του </a:t>
            </a:r>
            <a:r>
              <a:rPr lang="el-GR" dirty="0" smtClean="0"/>
              <a:t>όγκου πλάσματος,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Απαιτείται μικρότερη ποσότητα χορηγούμενου </a:t>
            </a:r>
            <a:r>
              <a:rPr lang="el-GR" dirty="0" smtClean="0"/>
              <a:t>όγκου.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Κολλοειδή διαλύματα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 err="1" smtClean="0"/>
              <a:t>Λευκωματίνη</a:t>
            </a:r>
            <a:r>
              <a:rPr lang="el-GR" dirty="0" smtClean="0"/>
              <a:t>,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Κλάσμα πρωτεϊνών πλάσματος,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Φρέσκο κατεψυγμένο πλάσμα,</a:t>
            </a:r>
          </a:p>
          <a:p>
            <a:pPr>
              <a:spcBef>
                <a:spcPts val="1800"/>
              </a:spcBef>
            </a:pPr>
            <a:r>
              <a:rPr lang="el-GR" dirty="0" err="1" smtClean="0"/>
              <a:t>Δεξτράνες</a:t>
            </a:r>
            <a:r>
              <a:rPr lang="el-GR" dirty="0" smtClean="0"/>
              <a:t>,</a:t>
            </a:r>
          </a:p>
          <a:p>
            <a:pPr>
              <a:spcBef>
                <a:spcPts val="1800"/>
              </a:spcBef>
            </a:pPr>
            <a:r>
              <a:rPr lang="el-GR" dirty="0" err="1" smtClean="0"/>
              <a:t>Υδροξυαιθυλικά</a:t>
            </a:r>
            <a:r>
              <a:rPr lang="el-GR" dirty="0" smtClean="0"/>
              <a:t> άμυλα,</a:t>
            </a:r>
          </a:p>
          <a:p>
            <a:pPr>
              <a:spcBef>
                <a:spcPts val="1800"/>
              </a:spcBef>
            </a:pPr>
            <a:r>
              <a:rPr lang="el-GR" dirty="0" err="1" smtClean="0"/>
              <a:t>Πολυγελίνη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Μειονεκτήματα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Υπερφόρτωση </a:t>
            </a:r>
            <a:r>
              <a:rPr lang="el-GR" dirty="0" smtClean="0"/>
              <a:t>κυκλοφορίας,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Διαταραχές στην πήξη του </a:t>
            </a:r>
            <a:r>
              <a:rPr lang="el-GR" dirty="0" smtClean="0"/>
              <a:t>αίματος,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Αραίωση των συστατικών του </a:t>
            </a:r>
            <a:r>
              <a:rPr lang="el-GR" dirty="0" smtClean="0"/>
              <a:t>αίματος,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Αύξηση της συγκέντρωσης της </a:t>
            </a:r>
            <a:r>
              <a:rPr lang="el-GR" dirty="0" err="1"/>
              <a:t>αμυλάσης</a:t>
            </a:r>
            <a:r>
              <a:rPr lang="el-GR" dirty="0"/>
              <a:t> στον </a:t>
            </a:r>
            <a:r>
              <a:rPr lang="el-GR" dirty="0" smtClean="0"/>
              <a:t>ορό,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err="1"/>
              <a:t>Αναφυλακτικές</a:t>
            </a:r>
            <a:r>
              <a:rPr lang="el-GR" dirty="0"/>
              <a:t> </a:t>
            </a:r>
            <a:r>
              <a:rPr lang="el-GR" dirty="0" smtClean="0"/>
              <a:t>αντιδράσεις.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Λευκωματίνη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Είναι πρωτεΐνη μεταφοράς η οποία είναι υπεύθυνη για το 75% της COP του </a:t>
            </a:r>
            <a:r>
              <a:rPr lang="el-GR" dirty="0" smtClean="0"/>
              <a:t>πλάσματος,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Αυξάνει τον όγκο </a:t>
            </a:r>
            <a:r>
              <a:rPr lang="el-GR" dirty="0" smtClean="0"/>
              <a:t>πλάσματος,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Προκαλεί μετακίνηση υγρού από τον διάμεσο χώρο στον αγγειακό σε </a:t>
            </a:r>
            <a:r>
              <a:rPr lang="el-GR" dirty="0" err="1"/>
              <a:t>υποπρωτεινικές</a:t>
            </a:r>
            <a:r>
              <a:rPr lang="el-GR" dirty="0"/>
              <a:t> </a:t>
            </a:r>
            <a:r>
              <a:rPr lang="el-GR" dirty="0" smtClean="0"/>
              <a:t>καταστάσεις.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Κλάσμα πρωτεϊνών πλάσματος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Αποτελείται από:</a:t>
            </a:r>
          </a:p>
          <a:p>
            <a:pPr lvl="1">
              <a:spcBef>
                <a:spcPts val="1800"/>
              </a:spcBef>
            </a:pPr>
            <a:r>
              <a:rPr lang="el-GR" dirty="0"/>
              <a:t>65% </a:t>
            </a:r>
            <a:r>
              <a:rPr lang="el-GR" dirty="0" err="1" smtClean="0"/>
              <a:t>αλβουμίνη</a:t>
            </a:r>
            <a:r>
              <a:rPr lang="el-GR" dirty="0" smtClean="0"/>
              <a:t>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/>
              <a:t>35% α και β </a:t>
            </a:r>
            <a:r>
              <a:rPr lang="el-GR" dirty="0" err="1" smtClean="0"/>
              <a:t>σφαιρίνες</a:t>
            </a:r>
            <a:r>
              <a:rPr lang="el-GR" dirty="0"/>
              <a:t>.	</a:t>
            </a:r>
          </a:p>
          <a:p>
            <a:pPr>
              <a:spcBef>
                <a:spcPts val="1800"/>
              </a:spcBef>
            </a:pPr>
            <a:r>
              <a:rPr lang="el-GR" dirty="0"/>
              <a:t>Αυξάνει τον όγκο του </a:t>
            </a:r>
            <a:r>
              <a:rPr lang="el-GR" dirty="0" smtClean="0"/>
              <a:t>αίματος,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Περιέχει </a:t>
            </a:r>
            <a:r>
              <a:rPr lang="el-GR" dirty="0" err="1"/>
              <a:t>αγγειοδραστικές</a:t>
            </a:r>
            <a:r>
              <a:rPr lang="el-GR" dirty="0"/>
              <a:t> </a:t>
            </a:r>
            <a:r>
              <a:rPr lang="el-GR" dirty="0" smtClean="0"/>
              <a:t>ουσίες.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/>
              <a:t>Κίνδυνος </a:t>
            </a:r>
            <a:r>
              <a:rPr lang="el-GR" dirty="0" smtClean="0"/>
              <a:t>υπότασης.</a:t>
            </a:r>
            <a:r>
              <a:rPr lang="el-GR" dirty="0"/>
              <a:t>		</a:t>
            </a:r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 Διαλύματα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87220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 smtClean="0"/>
              <a:t>Κρυσταλλοειδή,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 Κολλοειδή.</a:t>
            </a:r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7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Φρέσκο κατεψυγμένο πλάσμα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5050904" cy="482453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Αυξάνει τον όγκο του </a:t>
            </a:r>
            <a:r>
              <a:rPr lang="el-GR" dirty="0" smtClean="0"/>
              <a:t>αίματος,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Περιέχει όλους τους παράγοντες πήξης, εκτός </a:t>
            </a:r>
            <a:r>
              <a:rPr lang="el-GR" dirty="0" smtClean="0"/>
              <a:t>αιμοπεταλίων,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Περιέχει </a:t>
            </a:r>
            <a:r>
              <a:rPr lang="el-GR" dirty="0" err="1"/>
              <a:t>οψίνες</a:t>
            </a:r>
            <a:r>
              <a:rPr lang="el-GR" dirty="0"/>
              <a:t> και συστατικά του </a:t>
            </a:r>
            <a:r>
              <a:rPr lang="el-GR" dirty="0" smtClean="0"/>
              <a:t>συμπληρώματος.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050" name="Picture 2" descr="File:FreshFrozenPlas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32" y="1484784"/>
            <a:ext cx="2513484" cy="32170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447367" y="4869160"/>
            <a:ext cx="2944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FreshFrozenPlasma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 tooltip="User:DiverDave"/>
              </a:rPr>
              <a:t>DiverDave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1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Δεξτράνες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Είναι πολυδιάσπαρτα κολλοειδή, πολυμερή της </a:t>
            </a:r>
            <a:r>
              <a:rPr lang="el-GR" dirty="0" smtClean="0"/>
              <a:t>γλυκόζης, 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Δεξτράνη-40 10% (</a:t>
            </a:r>
            <a:r>
              <a:rPr lang="el-GR" dirty="0" err="1"/>
              <a:t>Rheomacrodex</a:t>
            </a:r>
            <a:r>
              <a:rPr lang="el-GR" dirty="0"/>
              <a:t> 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Δεξτράνη-70 6% (</a:t>
            </a:r>
            <a:r>
              <a:rPr lang="el-GR" dirty="0" err="1"/>
              <a:t>Macrodex</a:t>
            </a:r>
            <a:r>
              <a:rPr lang="el-GR" dirty="0"/>
              <a:t> 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Το 70% αποβάλλεται από τους </a:t>
            </a:r>
            <a:r>
              <a:rPr lang="el-GR" dirty="0" err="1" smtClean="0"/>
              <a:t>νεφρούς</a:t>
            </a:r>
            <a:r>
              <a:rPr lang="el-GR" dirty="0" smtClean="0"/>
              <a:t>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Ελαττώνουν την </a:t>
            </a:r>
            <a:r>
              <a:rPr lang="el-GR" dirty="0" err="1"/>
              <a:t>γλοιότητα</a:t>
            </a:r>
            <a:r>
              <a:rPr lang="el-GR" dirty="0"/>
              <a:t> του </a:t>
            </a:r>
            <a:r>
              <a:rPr lang="el-GR" dirty="0" smtClean="0"/>
              <a:t>αίματος,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Εμποδίζουν τη συγκόλληση </a:t>
            </a:r>
            <a:r>
              <a:rPr lang="el-GR" dirty="0" smtClean="0"/>
              <a:t>αιμοπεταλίων,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Προάγουν την </a:t>
            </a:r>
            <a:r>
              <a:rPr lang="el-GR" dirty="0" err="1" smtClean="0"/>
              <a:t>ινωδόλυση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err="1" smtClean="0"/>
              <a:t>Δεξτράνες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Μειονεκτήματα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Δοσοεξαρτώμενη αιμορραγική </a:t>
            </a:r>
            <a:r>
              <a:rPr lang="el-GR" dirty="0" smtClean="0"/>
              <a:t>διάθεση,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Δόσεις μεγαλύτερες από 1.5g/</a:t>
            </a:r>
            <a:r>
              <a:rPr lang="el-GR" dirty="0" err="1"/>
              <a:t>Kg</a:t>
            </a:r>
            <a:r>
              <a:rPr lang="el-GR" dirty="0"/>
              <a:t> Σ. βάρους προκαλούν </a:t>
            </a:r>
            <a:r>
              <a:rPr lang="el-GR" dirty="0" smtClean="0"/>
              <a:t>αιμορραγία,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Νεφρική ανεπάρκεια, όταν συνυπάρχει </a:t>
            </a:r>
            <a:r>
              <a:rPr lang="el-GR" dirty="0" err="1"/>
              <a:t>υποογκαιμία</a:t>
            </a:r>
            <a:r>
              <a:rPr lang="el-GR" dirty="0"/>
              <a:t> &amp; </a:t>
            </a:r>
            <a:r>
              <a:rPr lang="el-GR" dirty="0" err="1"/>
              <a:t>προυπάρχουσα</a:t>
            </a:r>
            <a:r>
              <a:rPr lang="el-GR" dirty="0"/>
              <a:t> </a:t>
            </a:r>
            <a:r>
              <a:rPr lang="el-GR" dirty="0" smtClean="0"/>
              <a:t>ΝΑ,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err="1"/>
              <a:t>Αναφυλακτικές</a:t>
            </a:r>
            <a:r>
              <a:rPr lang="el-GR" dirty="0"/>
              <a:t> </a:t>
            </a:r>
            <a:r>
              <a:rPr lang="el-GR" dirty="0" smtClean="0"/>
              <a:t>αντιδράσεις,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Δυσχέρεια στη διασταύρωση του </a:t>
            </a:r>
            <a:r>
              <a:rPr lang="el-GR" dirty="0" smtClean="0"/>
              <a:t>αίματος.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Υδροξυαιθυλικά</a:t>
            </a:r>
            <a:r>
              <a:rPr lang="el-GR" dirty="0" smtClean="0"/>
              <a:t> άμυλα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Πολυδιάσπαρτα κολλοειδή που προέρχονται από την </a:t>
            </a:r>
            <a:r>
              <a:rPr lang="el-GR" dirty="0" err="1" smtClean="0"/>
              <a:t>αμυλοπηκτίνη</a:t>
            </a:r>
            <a:r>
              <a:rPr lang="el-GR" dirty="0" smtClean="0"/>
              <a:t>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Προκαλούν ταχεία αύξηση του όγκου </a:t>
            </a:r>
            <a:r>
              <a:rPr lang="el-GR" dirty="0" smtClean="0"/>
              <a:t>πλάσματος,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Βελτίωση </a:t>
            </a:r>
            <a:r>
              <a:rPr lang="el-GR" dirty="0" err="1"/>
              <a:t>αιμοδυναμικών</a:t>
            </a:r>
            <a:r>
              <a:rPr lang="el-GR" dirty="0"/>
              <a:t> </a:t>
            </a:r>
            <a:r>
              <a:rPr lang="el-GR" dirty="0" smtClean="0"/>
              <a:t>παραμέτρων,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Μέγιστη δόση 20-35 </a:t>
            </a:r>
            <a:r>
              <a:rPr lang="el-GR" dirty="0" err="1" smtClean="0"/>
              <a:t>ml</a:t>
            </a:r>
            <a:r>
              <a:rPr lang="el-GR" dirty="0" smtClean="0"/>
              <a:t>/</a:t>
            </a:r>
            <a:r>
              <a:rPr lang="el-GR" dirty="0" err="1" smtClean="0"/>
              <a:t>Kgr</a:t>
            </a:r>
            <a:r>
              <a:rPr lang="el-GR" dirty="0" smtClean="0"/>
              <a:t>/ΣΒ/ημέρα.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Πολυγελίνη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Κολλοειδές υποκατάστατο του </a:t>
            </a:r>
            <a:r>
              <a:rPr lang="el-GR" dirty="0" smtClean="0"/>
              <a:t>πλάσματος,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Μέγιστη δόση </a:t>
            </a:r>
            <a:r>
              <a:rPr lang="el-GR" dirty="0" smtClean="0"/>
              <a:t>20-30ml/</a:t>
            </a:r>
            <a:r>
              <a:rPr lang="el-GR" dirty="0" err="1" smtClean="0"/>
              <a:t>Kgr</a:t>
            </a:r>
            <a:r>
              <a:rPr lang="el-GR" dirty="0" smtClean="0"/>
              <a:t>/ΣΒ/ημέρα,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Χρόνος επίδρασης στον όγκο αίματος περίπου 3-4 </a:t>
            </a:r>
            <a:r>
              <a:rPr lang="el-GR" dirty="0" smtClean="0"/>
              <a:t>ώρες.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Μαννιτόλη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Πολυσθενής </a:t>
            </a:r>
            <a:r>
              <a:rPr lang="el-GR" dirty="0" smtClean="0"/>
              <a:t>αλκοόλη,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 </a:t>
            </a:r>
            <a:r>
              <a:rPr lang="el-GR" dirty="0" err="1"/>
              <a:t>κρυσταλική</a:t>
            </a:r>
            <a:r>
              <a:rPr lang="el-GR" dirty="0"/>
              <a:t> ουσία χαμηλού </a:t>
            </a:r>
            <a:r>
              <a:rPr lang="el-GR" dirty="0" smtClean="0"/>
              <a:t>ΜΒ,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IV γρήγορη κατανομή στον </a:t>
            </a:r>
            <a:r>
              <a:rPr lang="el-GR" dirty="0" err="1"/>
              <a:t>εξωκυττάριο</a:t>
            </a:r>
            <a:r>
              <a:rPr lang="el-GR" dirty="0"/>
              <a:t> </a:t>
            </a:r>
            <a:r>
              <a:rPr lang="el-GR" dirty="0" smtClean="0"/>
              <a:t>χώρο,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Δεν </a:t>
            </a:r>
            <a:r>
              <a:rPr lang="el-GR" dirty="0" err="1"/>
              <a:t>μεταβολίζεται</a:t>
            </a:r>
            <a:r>
              <a:rPr lang="el-GR" dirty="0"/>
              <a:t> από τον </a:t>
            </a:r>
            <a:r>
              <a:rPr lang="el-GR" dirty="0" smtClean="0"/>
              <a:t>οργανισμό,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Αποβάλλοντας από τους </a:t>
            </a:r>
            <a:r>
              <a:rPr lang="el-GR" dirty="0" err="1"/>
              <a:t>νεφρούς</a:t>
            </a:r>
            <a:r>
              <a:rPr lang="el-GR" dirty="0"/>
              <a:t> συμπαρασύροντας </a:t>
            </a:r>
            <a:r>
              <a:rPr lang="el-GR" dirty="0" smtClean="0"/>
              <a:t>νερό,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Ενδείκνυται σε </a:t>
            </a:r>
            <a:r>
              <a:rPr lang="el-GR" dirty="0" err="1"/>
              <a:t>οιδηματικές</a:t>
            </a:r>
            <a:r>
              <a:rPr lang="el-GR" dirty="0"/>
              <a:t> καταστάσεις (εγκεφαλικό οίδημα) (ΩΣΜΩΤΙΚΗ ΔΡΑΣΗ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20%μαννιτόλη: 0,5 – 2gr/</a:t>
            </a:r>
            <a:r>
              <a:rPr lang="el-GR" dirty="0" err="1"/>
              <a:t>kgr</a:t>
            </a:r>
            <a:r>
              <a:rPr lang="el-GR" dirty="0"/>
              <a:t> ΣΒ </a:t>
            </a:r>
            <a:r>
              <a:rPr lang="el-GR" dirty="0" smtClean="0"/>
              <a:t>, 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Σταδιακή μείωση (κίνδυνος επανεμφάνισης οιδήματος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Κρυσταλλοειδή ή κολλοειδή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Η επιλογή κρυσταλλοειδών ή κολλοειδών διαλυμάτων ποικίλλει ανάλογα με την βαρύτητα και το είδος των απωλειών.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Αρχικά σημαντικό ρόλο παίζει  η αποκατάσταση του </a:t>
            </a:r>
            <a:r>
              <a:rPr lang="el-GR" dirty="0" err="1"/>
              <a:t>ενδαγγειακού</a:t>
            </a:r>
            <a:r>
              <a:rPr lang="el-GR" dirty="0"/>
              <a:t>  </a:t>
            </a:r>
            <a:r>
              <a:rPr lang="el-GR" dirty="0" smtClean="0"/>
              <a:t>όγκου.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Η επικρατούσα άποψη είναι ότι η αντιμετώπιση πρέπει να ξεκινά με την χορήγηση ισότονου διαλύματος.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Το διάλυμα </a:t>
            </a:r>
            <a:r>
              <a:rPr lang="el-GR" dirty="0" smtClean="0"/>
              <a:t>R</a:t>
            </a:r>
            <a:r>
              <a:rPr lang="en-US" smtClean="0"/>
              <a:t>ingers</a:t>
            </a:r>
            <a:r>
              <a:rPr lang="el-GR" smtClean="0"/>
              <a:t> </a:t>
            </a:r>
            <a:r>
              <a:rPr lang="el-GR" dirty="0"/>
              <a:t>είναι το υγρό επιλογής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Προβλήματα κατά τη χορήγηση των διαλυμάτων </a:t>
            </a:r>
            <a:r>
              <a:rPr lang="el-GR" sz="3200" b="0" dirty="0" smtClean="0"/>
              <a:t>(1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b="1" dirty="0"/>
              <a:t>Αλλεργικές αντιδράσεις </a:t>
            </a:r>
          </a:p>
          <a:p>
            <a:pPr>
              <a:spcBef>
                <a:spcPts val="1800"/>
              </a:spcBef>
            </a:pPr>
            <a:r>
              <a:rPr lang="el-GR" dirty="0"/>
              <a:t>Δεν προκαλούν τα </a:t>
            </a:r>
            <a:r>
              <a:rPr lang="el-GR" dirty="0" smtClean="0"/>
              <a:t>κρυσταλλοειδή</a:t>
            </a:r>
            <a:r>
              <a:rPr lang="el-GR" dirty="0"/>
              <a:t>,</a:t>
            </a:r>
          </a:p>
          <a:p>
            <a:pPr>
              <a:spcBef>
                <a:spcPts val="1800"/>
              </a:spcBef>
            </a:pPr>
            <a:r>
              <a:rPr lang="el-GR" dirty="0" err="1"/>
              <a:t>Δεξτρανες</a:t>
            </a:r>
            <a:r>
              <a:rPr lang="el-GR" dirty="0"/>
              <a:t> και </a:t>
            </a:r>
            <a:r>
              <a:rPr lang="el-GR" dirty="0" err="1" smtClean="0"/>
              <a:t>ζελατινες</a:t>
            </a:r>
            <a:r>
              <a:rPr lang="el-GR" dirty="0" smtClean="0"/>
              <a:t>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Πιο ασφαλή κολλοειδή είναι τα διαλύματα </a:t>
            </a:r>
            <a:r>
              <a:rPr lang="el-GR" dirty="0" smtClean="0"/>
              <a:t>HES.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Προβλήματα κατά τη χορήγηση των διαλυμάτων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b="1" dirty="0"/>
              <a:t>Διαταραχές πήξης </a:t>
            </a:r>
            <a:r>
              <a:rPr lang="el-GR" dirty="0"/>
              <a:t>λόγω αραίωσης ή  διαταραχής των παραγόντων πήξης :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Τα κρυσταλλοειδή προκαλούν </a:t>
            </a:r>
            <a:r>
              <a:rPr lang="el-GR" dirty="0" err="1" smtClean="0"/>
              <a:t>αιμοαραίωση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Η </a:t>
            </a:r>
            <a:r>
              <a:rPr lang="el-GR" dirty="0" err="1"/>
              <a:t>αλβουμίνη</a:t>
            </a:r>
            <a:r>
              <a:rPr lang="el-GR" dirty="0"/>
              <a:t> έχει λίγες αρνητικές επιδράσεις (παρεμπόδιση της συγκέντρωσης αιμοπεταλίων και ενίσχυση της δράσης της </a:t>
            </a:r>
            <a:r>
              <a:rPr lang="el-GR" dirty="0" err="1"/>
              <a:t>αντιθρομβίνης</a:t>
            </a:r>
            <a:r>
              <a:rPr lang="el-GR" dirty="0"/>
              <a:t> στον παράγοντα </a:t>
            </a:r>
            <a:r>
              <a:rPr lang="el-GR" dirty="0" err="1" smtClean="0"/>
              <a:t>Xa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 err="1"/>
              <a:t>Δεξτράνες:παράταση</a:t>
            </a:r>
            <a:r>
              <a:rPr lang="el-GR" dirty="0"/>
              <a:t> </a:t>
            </a:r>
            <a:r>
              <a:rPr lang="el-GR" dirty="0" smtClean="0"/>
              <a:t>αιμορραγίας. </a:t>
            </a:r>
            <a:endParaRPr lang="el-GR" dirty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Τα διαλύματα </a:t>
            </a:r>
            <a:r>
              <a:rPr lang="el-GR" dirty="0" err="1"/>
              <a:t>Hes</a:t>
            </a:r>
            <a:r>
              <a:rPr lang="el-GR" dirty="0"/>
              <a:t> μεγάλου ΜΒ :διαταραχές στη συγκόλληση αιμοπεταλίων , ελάττωση του </a:t>
            </a:r>
            <a:r>
              <a:rPr lang="el-GR" dirty="0" err="1"/>
              <a:t>ινωδογόνου</a:t>
            </a:r>
            <a:r>
              <a:rPr lang="el-GR" dirty="0"/>
              <a:t> &amp; παραγόντων πήξης.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dirty="0"/>
              <a:t>Πιο ασφαλή τα διαλύματα μέσου ή χαμηλού ΜΒ 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Προβλήματα κατά τη χορήγηση των διαλυμάτων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Οίδημα ιστών λόγω φλεβικής στάσης, ελάττωση της COP του </a:t>
            </a:r>
            <a:r>
              <a:rPr lang="el-GR" dirty="0" err="1"/>
              <a:t>αίματος,αγγειοδιαστολή</a:t>
            </a:r>
            <a:r>
              <a:rPr lang="el-GR" dirty="0"/>
              <a:t> </a:t>
            </a:r>
            <a:r>
              <a:rPr lang="el-GR" dirty="0" err="1"/>
              <a:t>αρτηριολίων</a:t>
            </a:r>
            <a:r>
              <a:rPr lang="el-GR" dirty="0"/>
              <a:t> με ταυτόχρονη φλεβική </a:t>
            </a:r>
            <a:r>
              <a:rPr lang="el-GR" dirty="0" err="1"/>
              <a:t>αγγειοσύσπαση</a:t>
            </a:r>
            <a:r>
              <a:rPr lang="el-GR" dirty="0"/>
              <a:t>, αυξημένη διαπερατότητα ενδοθηλίου.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Σε </a:t>
            </a:r>
            <a:r>
              <a:rPr lang="el-GR" dirty="0" err="1"/>
              <a:t>πολυτραυματίες</a:t>
            </a:r>
            <a:r>
              <a:rPr lang="el-GR" dirty="0"/>
              <a:t> η </a:t>
            </a:r>
            <a:r>
              <a:rPr lang="el-GR" dirty="0" err="1"/>
              <a:t>αλβουμίνη</a:t>
            </a:r>
            <a:r>
              <a:rPr lang="el-GR" dirty="0"/>
              <a:t> προκαλεί διάμεσο οίδημα.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Τα διαλύματα HES εμποδίζουν την </a:t>
            </a:r>
            <a:r>
              <a:rPr lang="el-GR" dirty="0" err="1"/>
              <a:t>εξαγγείωση</a:t>
            </a:r>
            <a:r>
              <a:rPr lang="el-GR" dirty="0"/>
              <a:t> αποφράζοντας τους πόρους του ενδοθηλίου &amp; σταθεροποιούν τις μεμβράνες δεσμεύοντας τις ελεύθερες ρίζες οξυγόνου (</a:t>
            </a:r>
            <a:r>
              <a:rPr lang="el-GR" dirty="0" smtClean="0"/>
              <a:t>ΧΜΒ)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Σύσταση ανθρώπινου σώματος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3042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 smtClean="0"/>
              <a:t>Νερό 50%-60%,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Οργανικά συστατικά 35%-37%,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Ανόργανα </a:t>
            </a:r>
            <a:r>
              <a:rPr lang="el-GR" dirty="0"/>
              <a:t>ά</a:t>
            </a:r>
            <a:r>
              <a:rPr lang="el-GR" dirty="0" smtClean="0"/>
              <a:t>λατα 3%-5%.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Προβλήματα κατά τη χορήγηση των διαλυμάτων </a:t>
            </a: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b="1" dirty="0"/>
              <a:t>Νεφρική Δυσλειτουργία</a:t>
            </a:r>
          </a:p>
          <a:p>
            <a:pPr>
              <a:spcBef>
                <a:spcPts val="1800"/>
              </a:spcBef>
            </a:pPr>
            <a:r>
              <a:rPr lang="el-GR" dirty="0"/>
              <a:t>Τα κρυσταλλοειδή δεν έχουν </a:t>
            </a:r>
            <a:r>
              <a:rPr lang="el-GR" dirty="0" err="1"/>
              <a:t>νεφροτοξικές</a:t>
            </a:r>
            <a:r>
              <a:rPr lang="el-GR" dirty="0"/>
              <a:t> </a:t>
            </a:r>
            <a:r>
              <a:rPr lang="el-GR" dirty="0" smtClean="0"/>
              <a:t>ιδιότητες,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Οι </a:t>
            </a:r>
            <a:r>
              <a:rPr lang="el-GR" dirty="0" err="1" smtClean="0"/>
              <a:t>δεξτράνες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ΟΝΑ </a:t>
            </a:r>
            <a:r>
              <a:rPr lang="el-GR" dirty="0"/>
              <a:t>λόγω απόφραξης των ουροφόρων </a:t>
            </a:r>
            <a:r>
              <a:rPr lang="el-GR" dirty="0" smtClean="0"/>
              <a:t>σωληναρίων,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Τα διαλύματα HES αποτελούν παράγοντα κινδύνου εμφάνισης </a:t>
            </a:r>
            <a:r>
              <a:rPr lang="el-GR" dirty="0" smtClean="0"/>
              <a:t>ΟΝΑ, 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Τα διαλύματα HES (130/0,4 </a:t>
            </a:r>
            <a:r>
              <a:rPr lang="el-GR" dirty="0" err="1"/>
              <a:t>Voluven</a:t>
            </a:r>
            <a:r>
              <a:rPr lang="el-GR" dirty="0"/>
              <a:t> ) επηρεάζουν λιγότερο την νεφρική </a:t>
            </a:r>
            <a:r>
              <a:rPr lang="el-GR" dirty="0" smtClean="0"/>
              <a:t>λειτουργία.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Συμπέρασμα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Η χρήση κολλοειδών και  κρυσταλλοειδών εξαρτάται από το μέγεθος και το είδος της </a:t>
            </a:r>
            <a:r>
              <a:rPr lang="el-GR" dirty="0" smtClean="0"/>
              <a:t>απώλειας,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Τα κολλοειδή προκαλούν μεγαλύτερη </a:t>
            </a:r>
            <a:r>
              <a:rPr lang="el-GR" dirty="0" err="1"/>
              <a:t>έκπτυξη</a:t>
            </a:r>
            <a:r>
              <a:rPr lang="el-GR" dirty="0"/>
              <a:t> όγκου </a:t>
            </a:r>
            <a:r>
              <a:rPr lang="el-GR" dirty="0" smtClean="0"/>
              <a:t>πλάσματος,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Η ανάνηψη με κολλοειδή δεν συνοδεύεται από υψηλότερη </a:t>
            </a:r>
            <a:r>
              <a:rPr lang="el-GR" dirty="0" smtClean="0"/>
              <a:t>επιβίωση,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Το κόστος της ανάνηψης με κολλοειδή είναι 3 φορές </a:t>
            </a:r>
            <a:r>
              <a:rPr lang="el-GR" dirty="0" smtClean="0"/>
              <a:t>υψηλότερο.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Αντωνία Καλογιάννη </a:t>
            </a:r>
            <a:r>
              <a:rPr lang="el-GR" sz="2000" dirty="0" smtClean="0"/>
              <a:t>2014. </a:t>
            </a:r>
            <a:r>
              <a:rPr lang="el-GR" sz="2000" dirty="0"/>
              <a:t>Αντωνία Καλογιάννη. «Χειρουργική Νοσηλευτική Ι (Θ).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</a:t>
            </a:r>
            <a:r>
              <a:rPr lang="el-GR" sz="2000" dirty="0"/>
              <a:t> Ενδοφλέβια Διαλύματα».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Οσμωτική πίεση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Η </a:t>
            </a:r>
            <a:r>
              <a:rPr lang="el-GR" dirty="0" err="1"/>
              <a:t>οσμωτική</a:t>
            </a:r>
            <a:r>
              <a:rPr lang="el-GR" dirty="0"/>
              <a:t> δραστικότητα ενός διαλύματος είναι το άθροισμα των </a:t>
            </a:r>
            <a:r>
              <a:rPr lang="el-GR" dirty="0" err="1"/>
              <a:t>οσμωτικών</a:t>
            </a:r>
            <a:r>
              <a:rPr lang="el-GR" dirty="0"/>
              <a:t> δραστηριοτήτων όλων των μορίων των ουσιών που περιέχονται στο διάλυμα.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Οσμωτικότητα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Η </a:t>
            </a:r>
            <a:r>
              <a:rPr lang="el-GR" dirty="0" err="1"/>
              <a:t>οσμωτική</a:t>
            </a:r>
            <a:r>
              <a:rPr lang="el-GR" dirty="0"/>
              <a:t> πίεση καθορίζει την κίνηση των </a:t>
            </a:r>
            <a:r>
              <a:rPr lang="el-GR" dirty="0" smtClean="0"/>
              <a:t>υγρών.</a:t>
            </a:r>
            <a:endParaRPr lang="el-GR" dirty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Η μετακίνηση των υγρών γίνεται από περιοχές χαμηλής </a:t>
            </a:r>
            <a:r>
              <a:rPr lang="el-GR" dirty="0" err="1"/>
              <a:t>οσμωτικότητας</a:t>
            </a:r>
            <a:r>
              <a:rPr lang="el-GR" dirty="0"/>
              <a:t> προς περιοχές υψηλότερης.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b="1" dirty="0" err="1">
                <a:solidFill>
                  <a:srgbClr val="004A82"/>
                </a:solidFill>
              </a:rPr>
              <a:t>Οσμωτικότητα</a:t>
            </a:r>
            <a:r>
              <a:rPr lang="el-GR" b="1" dirty="0">
                <a:solidFill>
                  <a:srgbClr val="004A82"/>
                </a:solidFill>
              </a:rPr>
              <a:t> πλάσματος </a:t>
            </a:r>
            <a:r>
              <a:rPr lang="el-GR" b="1" dirty="0" smtClean="0">
                <a:solidFill>
                  <a:srgbClr val="004A82"/>
                </a:solidFill>
              </a:rPr>
              <a:t>290mOsm.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Κρυσταλλοειδή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31236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Κύριο συστατικό το ανόργανο άλας (</a:t>
            </a:r>
            <a:r>
              <a:rPr lang="el-GR" dirty="0" err="1"/>
              <a:t>πχNaCL</a:t>
            </a:r>
            <a:r>
              <a:rPr lang="el-GR" dirty="0"/>
              <a:t>).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 err="1"/>
              <a:t>Kύρια</a:t>
            </a:r>
            <a:r>
              <a:rPr lang="el-GR" dirty="0"/>
              <a:t> δράση της ανάνηψης με κρυσταλλοειδή, είναι η </a:t>
            </a:r>
            <a:r>
              <a:rPr lang="el-GR" dirty="0" err="1"/>
              <a:t>έκπτυξη</a:t>
            </a:r>
            <a:r>
              <a:rPr lang="el-GR" dirty="0"/>
              <a:t> του διάμεσου χώρου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Κρυσταλλοειδή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4A82"/>
                </a:solidFill>
              </a:rPr>
              <a:t>Ισότονα</a:t>
            </a:r>
            <a:r>
              <a:rPr lang="el-GR" dirty="0" smtClean="0"/>
              <a:t> </a:t>
            </a:r>
            <a:r>
              <a:rPr lang="el-GR" dirty="0"/>
              <a:t>(≈ ίση </a:t>
            </a:r>
            <a:r>
              <a:rPr lang="el-GR" dirty="0" err="1"/>
              <a:t>ωσμωτικότητα</a:t>
            </a:r>
            <a:r>
              <a:rPr lang="el-GR" dirty="0"/>
              <a:t> με πλάσμα</a:t>
            </a:r>
            <a:r>
              <a:rPr lang="el-GR" dirty="0" smtClean="0"/>
              <a:t>),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/>
              <a:t>275-310 </a:t>
            </a:r>
            <a:r>
              <a:rPr lang="el-GR" dirty="0" err="1" smtClean="0"/>
              <a:t>mOsm</a:t>
            </a:r>
            <a:r>
              <a:rPr lang="el-GR" dirty="0" smtClean="0"/>
              <a:t>/L.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b="1" dirty="0" smtClean="0">
                <a:solidFill>
                  <a:srgbClr val="004A82"/>
                </a:solidFill>
              </a:rPr>
              <a:t>Υπέρτονα</a:t>
            </a:r>
            <a:r>
              <a:rPr lang="el-GR" dirty="0" smtClean="0"/>
              <a:t>(&gt; </a:t>
            </a:r>
            <a:r>
              <a:rPr lang="el-GR" dirty="0" err="1"/>
              <a:t>ωσμωτικότητα</a:t>
            </a:r>
            <a:r>
              <a:rPr lang="el-GR" dirty="0"/>
              <a:t> με πλάσμα</a:t>
            </a:r>
            <a:r>
              <a:rPr lang="el-GR" dirty="0" smtClean="0"/>
              <a:t>),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/>
              <a:t>2500 </a:t>
            </a:r>
            <a:r>
              <a:rPr lang="el-GR" dirty="0" err="1" smtClean="0"/>
              <a:t>mOsm</a:t>
            </a:r>
            <a:r>
              <a:rPr lang="el-GR" dirty="0" smtClean="0"/>
              <a:t>/L.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b="1" dirty="0" err="1" smtClean="0">
                <a:solidFill>
                  <a:srgbClr val="004A82"/>
                </a:solidFill>
              </a:rPr>
              <a:t>Υπότονα</a:t>
            </a:r>
            <a:r>
              <a:rPr lang="el-GR" dirty="0" smtClean="0"/>
              <a:t>(&lt; </a:t>
            </a:r>
            <a:r>
              <a:rPr lang="el-GR" dirty="0" err="1"/>
              <a:t>ωσμωτικότητα</a:t>
            </a:r>
            <a:r>
              <a:rPr lang="el-GR" dirty="0"/>
              <a:t> με πλάσμα</a:t>
            </a:r>
            <a:r>
              <a:rPr lang="el-GR" dirty="0" smtClean="0"/>
              <a:t>).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Κρυσταλλοειδή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File:Osmotic pressure on blood cells diagram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61" y="1628800"/>
            <a:ext cx="6682678" cy="35044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951820" y="551723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Osmotic pressure on blood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4"/>
              </a:rPr>
              <a:t>cellsdiagram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 tooltip="User:LadyofHats"/>
              </a:rPr>
              <a:t>LadyofHats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1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Ημερήσιες ανάγκες ηλεκτρολυτών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Νάτριο =75-120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l-GR" dirty="0"/>
              <a:t>Κάλιο   =60-85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l-GR" dirty="0"/>
              <a:t>Ασβέστιο =30-75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l-GR" dirty="0"/>
              <a:t>Μαγνήσιο =15-20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  <a:r>
              <a:rPr lang="el-GR" dirty="0" smtClean="0"/>
              <a:t>,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l-GR" dirty="0"/>
              <a:t>Χλώριο =85-150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  <a:r>
              <a:rPr lang="el-GR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976ed3084ec161c4e178fce189c2b6098c6"/>
</p:tagLst>
</file>

<file path=ppt/theme/theme1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final</Template>
  <TotalTime>5</TotalTime>
  <Words>1699</Words>
  <Application>Microsoft Office PowerPoint</Application>
  <PresentationFormat>On-screen Show (4:3)</PresentationFormat>
  <Paragraphs>296</Paragraphs>
  <Slides>38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template final</vt:lpstr>
      <vt:lpstr>OC_template_updated</vt:lpstr>
      <vt:lpstr>Χειρουργική Νοσηλευτική Ι (Θ)</vt:lpstr>
      <vt:lpstr>ΕΦ Διαλύματα</vt:lpstr>
      <vt:lpstr>Σύσταση ανθρώπινου σώματος</vt:lpstr>
      <vt:lpstr>Οσμωτική πίεση</vt:lpstr>
      <vt:lpstr>Οσμωτικότητα</vt:lpstr>
      <vt:lpstr>Κρυσταλλοειδή (1 από 3)</vt:lpstr>
      <vt:lpstr>Κρυσταλλοειδή (2 από 3)</vt:lpstr>
      <vt:lpstr>Κρυσταλλοειδή (3 από 3)</vt:lpstr>
      <vt:lpstr>Ημερήσιες ανάγκες ηλεκτρολυτών</vt:lpstr>
      <vt:lpstr>Oσμωτικότητα 0,9% NaCI</vt:lpstr>
      <vt:lpstr>Σύνθεση των ενδοφλέβιων κρυσταλλοειδών υγρών</vt:lpstr>
      <vt:lpstr>Ισότονος ορός Ν/S 0,9%</vt:lpstr>
      <vt:lpstr>Γαλακτικό διάλυμα (R/L)</vt:lpstr>
      <vt:lpstr>Δεξτρόζη  D/W 5%</vt:lpstr>
      <vt:lpstr>Koλλοειδή</vt:lpstr>
      <vt:lpstr>Κολλοειδή διαλύματα</vt:lpstr>
      <vt:lpstr>Μειονεκτήματα</vt:lpstr>
      <vt:lpstr>Λευκωματίνη</vt:lpstr>
      <vt:lpstr>Κλάσμα πρωτεϊνών πλάσματος</vt:lpstr>
      <vt:lpstr>Φρέσκο κατεψυγμένο πλάσμα</vt:lpstr>
      <vt:lpstr>Δεξτράνες</vt:lpstr>
      <vt:lpstr>Δεξτράνες Μειονεκτήματα</vt:lpstr>
      <vt:lpstr>Υδροξυαιθυλικά άμυλα</vt:lpstr>
      <vt:lpstr>Πολυγελίνη</vt:lpstr>
      <vt:lpstr>Μαννιτόλη</vt:lpstr>
      <vt:lpstr>Κρυσταλλοειδή ή κολλοειδή</vt:lpstr>
      <vt:lpstr>Προβλήματα κατά τη χορήγηση των διαλυμάτων (1 από 4)</vt:lpstr>
      <vt:lpstr>Προβλήματα κατά τη χορήγηση των διαλυμάτων (2 από 4)</vt:lpstr>
      <vt:lpstr>Προβλήματα κατά τη χορήγηση των διαλυμάτων (3 από 4)</vt:lpstr>
      <vt:lpstr>Προβλήματα κατά τη χορήγηση των διαλυμάτων (4 από 4)</vt:lpstr>
      <vt:lpstr>Συμπέρασμα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 (Θ)</dc:title>
  <dc:creator>opencourses@teiath.gr</dc:creator>
  <cp:lastModifiedBy>alex</cp:lastModifiedBy>
  <cp:revision>6</cp:revision>
  <dcterms:created xsi:type="dcterms:W3CDTF">2014-10-15T06:37:16Z</dcterms:created>
  <dcterms:modified xsi:type="dcterms:W3CDTF">2015-04-16T08:34:13Z</dcterms:modified>
</cp:coreProperties>
</file>