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15"/>
  </p:notesMasterIdLst>
  <p:handoutMasterIdLst>
    <p:handoutMasterId r:id="rId116"/>
  </p:handoutMasterIdLst>
  <p:sldIdLst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4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4" r:id="rId84"/>
    <p:sldId id="355" r:id="rId85"/>
    <p:sldId id="356" r:id="rId86"/>
    <p:sldId id="357" r:id="rId87"/>
    <p:sldId id="358" r:id="rId88"/>
    <p:sldId id="359" r:id="rId89"/>
    <p:sldId id="360" r:id="rId90"/>
    <p:sldId id="361" r:id="rId91"/>
    <p:sldId id="362" r:id="rId92"/>
    <p:sldId id="363" r:id="rId93"/>
    <p:sldId id="364" r:id="rId94"/>
    <p:sldId id="365" r:id="rId95"/>
    <p:sldId id="366" r:id="rId96"/>
    <p:sldId id="367" r:id="rId97"/>
    <p:sldId id="368" r:id="rId98"/>
    <p:sldId id="369" r:id="rId99"/>
    <p:sldId id="370" r:id="rId100"/>
    <p:sldId id="371" r:id="rId101"/>
    <p:sldId id="372" r:id="rId102"/>
    <p:sldId id="373" r:id="rId103"/>
    <p:sldId id="374" r:id="rId104"/>
    <p:sldId id="375" r:id="rId105"/>
    <p:sldId id="376" r:id="rId106"/>
    <p:sldId id="377" r:id="rId107"/>
    <p:sldId id="257" r:id="rId108"/>
    <p:sldId id="262" r:id="rId109"/>
    <p:sldId id="264" r:id="rId110"/>
    <p:sldId id="269" r:id="rId111"/>
    <p:sldId id="270" r:id="rId112"/>
    <p:sldId id="266" r:id="rId113"/>
    <p:sldId id="261" r:id="rId114"/>
  </p:sldIdLst>
  <p:sldSz cx="9144000" cy="6858000" type="screen4x3"/>
  <p:notesSz cx="7104063" cy="10234613"/>
  <p:custDataLst>
    <p:tags r:id="rId1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E89"/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66" d="100"/>
          <a:sy n="66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gs" Target="tags/tag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6/12/2015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6/12/2015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5951F1-181F-4D74-A6B5-C10B74060D9F}" type="slidenum">
              <a:rPr lang="en-US" altLang="el-GR" sz="1300"/>
              <a:pPr eaLnBrk="1" hangingPunct="1"/>
              <a:t>38</a:t>
            </a:fld>
            <a:endParaRPr lang="en-US" altLang="el-GR" sz="13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2112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0A25B2-297B-44E0-92A5-30296D4EA12B}" type="slidenum">
              <a:rPr lang="en-US" altLang="el-GR" sz="1300"/>
              <a:pPr eaLnBrk="1" hangingPunct="1"/>
              <a:t>55</a:t>
            </a:fld>
            <a:endParaRPr lang="en-US" altLang="el-GR" sz="13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AE4A04-8411-433A-99A2-2E4C73CFB329}" type="slidenum">
              <a:rPr lang="en-US" altLang="el-GR" sz="1300"/>
              <a:pPr eaLnBrk="1" hangingPunct="1"/>
              <a:t>59</a:t>
            </a:fld>
            <a:endParaRPr lang="en-US" altLang="el-GR" sz="13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3096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5E450-A3CB-428D-BD5C-BFD3833DC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4902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E9DE8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edicine.medscape.com/article/338239-overview" TargetMode="Externa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338239-overview" TargetMode="External"/><Relationship Id="rId2" Type="http://schemas.openxmlformats.org/officeDocument/2006/relationships/hyperlink" Target="http://www.med-ed.virginia.edu/courses/rad/headct/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248108-overview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obotta.3.1909.549.png" TargetMode="External"/><Relationship Id="rId5" Type="http://schemas.openxmlformats.org/officeDocument/2006/relationships/hyperlink" Target="https://commons.wikimedia.org/wiki/User:CFCF" TargetMode="External"/><Relationship Id="rId4" Type="http://schemas.openxmlformats.org/officeDocument/2006/relationships/hyperlink" Target="https://commons.wikimedia.org/wiki/File:Sobo_1909_3_548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341971-overview" TargetMode="Externa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medicine.medscape.com/article/338239-over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Ιατρική Απεικόνιση ΙΙΙ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Αξονική Τομογραφία </a:t>
            </a:r>
            <a:r>
              <a:rPr lang="en-US" sz="2600" dirty="0" smtClean="0"/>
              <a:t>E</a:t>
            </a:r>
            <a:r>
              <a:rPr lang="el-GR" sz="2600" dirty="0" smtClean="0"/>
              <a:t>γκεφάλου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Ραδιολογίας - Ακτινολογίας</a:t>
            </a:r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7"/>
          <p:cNvSpPr>
            <a:spLocks noGrp="1"/>
          </p:cNvSpPr>
          <p:nvPr>
            <p:ph idx="1"/>
          </p:nvPr>
        </p:nvSpPr>
        <p:spPr>
          <a:xfrm>
            <a:off x="755576" y="4869160"/>
            <a:ext cx="4464496" cy="1852314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A. </a:t>
            </a:r>
            <a:r>
              <a:rPr lang="el-GR" altLang="el-GR" sz="2200" dirty="0" smtClean="0"/>
              <a:t>Δρέπανο</a:t>
            </a:r>
            <a:endParaRPr lang="en-US" altLang="el-GR" sz="2200" dirty="0" smtClean="0"/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B. </a:t>
            </a:r>
            <a:r>
              <a:rPr lang="el-GR" altLang="el-GR" sz="2200" dirty="0" smtClean="0"/>
              <a:t>Μετωπιαίος λοβός</a:t>
            </a:r>
            <a:endParaRPr lang="en-US" altLang="el-GR" sz="2200" dirty="0" smtClean="0"/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C. </a:t>
            </a:r>
            <a:r>
              <a:rPr lang="el-GR" altLang="el-GR" sz="2200" dirty="0" smtClean="0"/>
              <a:t>Πρόσθιο κέρας </a:t>
            </a:r>
            <a:r>
              <a:rPr lang="el-GR" altLang="el-GR" sz="2200" dirty="0" smtClean="0"/>
              <a:t>πλαγίας </a:t>
            </a:r>
            <a:r>
              <a:rPr lang="el-GR" altLang="el-GR" sz="2200" dirty="0" smtClean="0"/>
              <a:t>κοιλίας</a:t>
            </a:r>
            <a:endParaRPr lang="en-US" altLang="el-GR" sz="2200" dirty="0" smtClean="0"/>
          </a:p>
        </p:txBody>
      </p:sp>
      <p:sp>
        <p:nvSpPr>
          <p:cNvPr id="16388" name="Content Placeholder 6"/>
          <p:cNvSpPr>
            <a:spLocks noGrp="1"/>
          </p:cNvSpPr>
          <p:nvPr>
            <p:ph sz="half" idx="4294967295"/>
          </p:nvPr>
        </p:nvSpPr>
        <p:spPr>
          <a:xfrm>
            <a:off x="5076056" y="4941168"/>
            <a:ext cx="3600400" cy="15541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D. </a:t>
            </a:r>
            <a:r>
              <a:rPr lang="el-GR" altLang="el-GR" sz="2200" dirty="0" smtClean="0">
                <a:solidFill>
                  <a:srgbClr val="FFC000"/>
                </a:solidFill>
              </a:rPr>
              <a:t>3</a:t>
            </a:r>
            <a:r>
              <a:rPr lang="el-GR" altLang="el-GR" sz="2200" baseline="30000" dirty="0" smtClean="0">
                <a:solidFill>
                  <a:srgbClr val="FFC000"/>
                </a:solidFill>
              </a:rPr>
              <a:t>η</a:t>
            </a:r>
            <a:r>
              <a:rPr lang="el-GR" altLang="el-GR" sz="2200" dirty="0" smtClean="0">
                <a:solidFill>
                  <a:srgbClr val="FFC000"/>
                </a:solidFill>
              </a:rPr>
              <a:t> κοιλία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E. </a:t>
            </a:r>
            <a:r>
              <a:rPr lang="el-GR" altLang="el-GR" sz="2200" dirty="0" err="1" smtClean="0">
                <a:solidFill>
                  <a:srgbClr val="FFC000"/>
                </a:solidFill>
              </a:rPr>
              <a:t>Τετραδυμική</a:t>
            </a:r>
            <a:r>
              <a:rPr lang="el-GR" altLang="el-GR" sz="2200" dirty="0" smtClean="0">
                <a:solidFill>
                  <a:srgbClr val="FFC000"/>
                </a:solidFill>
              </a:rPr>
              <a:t> δεξαμενή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F. </a:t>
            </a:r>
            <a:r>
              <a:rPr lang="el-GR" altLang="el-GR" sz="2200" dirty="0" smtClean="0">
                <a:solidFill>
                  <a:srgbClr val="FFC000"/>
                </a:solidFill>
              </a:rPr>
              <a:t>Παρεγκεφαλίδα</a:t>
            </a:r>
            <a:endParaRPr lang="en-US" altLang="el-GR" sz="2200" dirty="0" smtClean="0">
              <a:solidFill>
                <a:srgbClr val="FFC000"/>
              </a:solidFill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0670"/>
            <a:ext cx="3446040" cy="433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2618" y="1052736"/>
            <a:ext cx="3429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668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57" t="17390" r="3502" b="10870"/>
          <a:stretch>
            <a:fillRect/>
          </a:stretch>
        </p:blipFill>
        <p:spPr bwMode="auto">
          <a:xfrm>
            <a:off x="3347864" y="332656"/>
            <a:ext cx="57150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03" t="23810" r="3703" b="11905"/>
          <a:stretch>
            <a:fillRect/>
          </a:stretch>
        </p:blipFill>
        <p:spPr bwMode="auto">
          <a:xfrm>
            <a:off x="2995439" y="3352800"/>
            <a:ext cx="6067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Box 5"/>
          <p:cNvSpPr txBox="1">
            <a:spLocks noChangeArrowheads="1"/>
          </p:cNvSpPr>
          <p:nvPr/>
        </p:nvSpPr>
        <p:spPr bwMode="auto">
          <a:xfrm>
            <a:off x="990600" y="12954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chemeClr val="bg1"/>
                </a:solidFill>
                <a:latin typeface="+mn-lt"/>
              </a:rPr>
              <a:t>Καρκίνος πνεύμονος</a:t>
            </a:r>
            <a:endParaRPr lang="en-US" alt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0597" name="TextBox 6"/>
          <p:cNvSpPr txBox="1">
            <a:spLocks noChangeArrowheads="1"/>
          </p:cNvSpPr>
          <p:nvPr/>
        </p:nvSpPr>
        <p:spPr bwMode="auto">
          <a:xfrm>
            <a:off x="1066800" y="44958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>
                <a:solidFill>
                  <a:schemeClr val="bg1"/>
                </a:solidFill>
                <a:latin typeface="+mn-lt"/>
              </a:rPr>
              <a:t>Καρκίνος μαστού</a:t>
            </a:r>
            <a:endParaRPr lang="en-US" alt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99</a:t>
            </a:fld>
            <a:endParaRPr lang="el-G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70248" y="6352401"/>
            <a:ext cx="213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1200" dirty="0" smtClean="0">
                <a:latin typeface="+mn-lt"/>
                <a:hlinkClick r:id="rId4"/>
              </a:rPr>
              <a:t>emedicine.medscape.com</a:t>
            </a:r>
            <a:endParaRPr lang="en-US" alt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exp006"/>
          <p:cNvPicPr>
            <a:picLocks noChangeAspect="1" noChangeArrowheads="1"/>
          </p:cNvPicPr>
          <p:nvPr/>
        </p:nvPicPr>
        <p:blipFill>
          <a:blip r:embed="rId2" cstate="print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" b="-41"/>
          <a:stretch>
            <a:fillRect/>
          </a:stretch>
        </p:blipFill>
        <p:spPr bwMode="auto">
          <a:xfrm>
            <a:off x="4572000" y="1600200"/>
            <a:ext cx="4349750" cy="5105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err="1" smtClean="0"/>
              <a:t>Μηνιγγίωμα</a:t>
            </a:r>
            <a:r>
              <a:rPr lang="en-US" altLang="el-GR" dirty="0" smtClean="0"/>
              <a:t> </a:t>
            </a:r>
            <a:r>
              <a:rPr lang="en-US" altLang="el-GR" sz="3000" b="0" dirty="0" smtClean="0"/>
              <a:t>1/4</a:t>
            </a:r>
          </a:p>
        </p:txBody>
      </p:sp>
      <p:sp>
        <p:nvSpPr>
          <p:cNvPr id="11162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Χωρίς ΕΦ</a:t>
            </a:r>
            <a:endParaRPr lang="en-US" altLang="el-GR" smtClean="0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V="1">
            <a:off x="4191000" y="3657600"/>
            <a:ext cx="1295400" cy="762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913384" y="3471093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Υπέρπυκνη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μάζα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87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026" descr="exp0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" b="-53"/>
          <a:stretch>
            <a:fillRect/>
          </a:stretch>
        </p:blipFill>
        <p:spPr bwMode="auto">
          <a:xfrm>
            <a:off x="3733800" y="1219200"/>
            <a:ext cx="4495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Line 1027"/>
          <p:cNvSpPr>
            <a:spLocks noChangeShapeType="1"/>
          </p:cNvSpPr>
          <p:nvPr/>
        </p:nvSpPr>
        <p:spPr bwMode="auto">
          <a:xfrm>
            <a:off x="3276600" y="3048000"/>
            <a:ext cx="13716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2644" name="Text Box 1028"/>
          <p:cNvSpPr txBox="1">
            <a:spLocks noChangeArrowheads="1"/>
          </p:cNvSpPr>
          <p:nvPr/>
        </p:nvSpPr>
        <p:spPr bwMode="auto">
          <a:xfrm>
            <a:off x="1219200" y="2819400"/>
            <a:ext cx="2438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+mn-lt"/>
              </a:rPr>
              <a:t>Ομοιόμορφη πρόσληψη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+mn-lt"/>
              </a:rPr>
              <a:t>Φαίνεται εξω- αξονική </a:t>
            </a:r>
            <a:endParaRPr lang="en-US" alt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101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/>
          <a:lstStyle/>
          <a:p>
            <a:r>
              <a:rPr lang="el-GR" altLang="el-GR" dirty="0" err="1">
                <a:solidFill>
                  <a:prstClr val="white"/>
                </a:solidFill>
              </a:rPr>
              <a:t>Μηνιγγίωμα</a:t>
            </a:r>
            <a:r>
              <a:rPr lang="en-US" altLang="el-GR" dirty="0">
                <a:solidFill>
                  <a:prstClr val="white"/>
                </a:solidFill>
              </a:rPr>
              <a:t> </a:t>
            </a:r>
            <a:r>
              <a:rPr lang="en-US" altLang="el-GR" sz="3000" b="0" dirty="0">
                <a:solidFill>
                  <a:prstClr val="white"/>
                </a:solidFill>
              </a:rPr>
              <a:t>2</a:t>
            </a:r>
            <a:r>
              <a:rPr lang="en-US" altLang="el-GR" sz="3000" b="0" dirty="0" smtClean="0">
                <a:solidFill>
                  <a:prstClr val="white"/>
                </a:solidFill>
              </a:rPr>
              <a:t>/4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536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exp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8006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Line 4"/>
          <p:cNvSpPr>
            <a:spLocks noChangeShapeType="1"/>
          </p:cNvSpPr>
          <p:nvPr/>
        </p:nvSpPr>
        <p:spPr bwMode="auto">
          <a:xfrm>
            <a:off x="3352800" y="3276600"/>
            <a:ext cx="13716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1295400" y="2971800"/>
            <a:ext cx="2286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+mn-lt"/>
              </a:rPr>
              <a:t>Πάχυνση του υποκέιμενου οστού (υπερόστωση)</a:t>
            </a:r>
            <a:endParaRPr lang="en-US" alt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366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prstClr val="white"/>
                </a:solidFill>
              </a:rPr>
              <a:t>Μηνιγγίωμα</a:t>
            </a:r>
            <a:r>
              <a:rPr lang="en-US" altLang="el-GR" dirty="0">
                <a:solidFill>
                  <a:prstClr val="white"/>
                </a:solidFill>
              </a:rPr>
              <a:t> </a:t>
            </a:r>
            <a:r>
              <a:rPr lang="en-US" altLang="el-GR" sz="3000" b="0" dirty="0" smtClean="0">
                <a:solidFill>
                  <a:prstClr val="white"/>
                </a:solidFill>
              </a:rPr>
              <a:t>3/4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943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prstClr val="white"/>
                </a:solidFill>
              </a:rPr>
              <a:t>Μηνιγγίωμα</a:t>
            </a:r>
            <a:r>
              <a:rPr lang="en-US" altLang="el-GR" dirty="0">
                <a:solidFill>
                  <a:prstClr val="white"/>
                </a:solidFill>
              </a:rPr>
              <a:t> </a:t>
            </a:r>
            <a:r>
              <a:rPr lang="en-US" altLang="el-GR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eaLnBrk="1" hangingPunct="1"/>
            <a:r>
              <a:rPr lang="el-GR" altLang="el-GR" dirty="0" err="1" smtClean="0"/>
              <a:t>Μηνιγγίωμα</a:t>
            </a:r>
            <a:r>
              <a:rPr lang="el-GR" altLang="el-GR" dirty="0" smtClean="0"/>
              <a:t> καλοήθης όγκος έξω-αξονικός </a:t>
            </a:r>
          </a:p>
          <a:p>
            <a:pPr eaLnBrk="1" hangingPunct="1"/>
            <a:r>
              <a:rPr lang="el-GR" altLang="el-GR" dirty="0" smtClean="0"/>
              <a:t>Μεσήλικες γυναίκες </a:t>
            </a:r>
          </a:p>
          <a:p>
            <a:pPr eaLnBrk="1" hangingPunct="1"/>
            <a:r>
              <a:rPr lang="el-GR" altLang="el-GR" dirty="0" smtClean="0"/>
              <a:t>Αποτιτανώσεις </a:t>
            </a:r>
          </a:p>
          <a:p>
            <a:pPr eaLnBrk="1" hangingPunct="1"/>
            <a:r>
              <a:rPr lang="el-GR" altLang="el-GR" dirty="0" smtClean="0"/>
              <a:t>Έντονη πρόσληψη του σκιαγραφικού 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endParaRPr lang="en-US" altLang="el-GR" dirty="0" smtClean="0"/>
          </a:p>
          <a:p>
            <a:pPr eaLnBrk="1" hangingPunct="1"/>
            <a:endParaRPr lang="en-US" altLang="el-GR" dirty="0" smtClean="0"/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854" y="3362652"/>
            <a:ext cx="3068066" cy="334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356992"/>
            <a:ext cx="3034150" cy="331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074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 </a:t>
            </a:r>
            <a:endParaRPr lang="el-GR" dirty="0"/>
          </a:p>
        </p:txBody>
      </p:sp>
      <p:sp>
        <p:nvSpPr>
          <p:cNvPr id="11571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EVERYTHING A MEDICAL STUDENT SHOULD KNOW ABOUT A CT SCAN OF THE HEAD. Thanh </a:t>
            </a:r>
            <a:r>
              <a:rPr lang="en-US" altLang="el-GR" dirty="0" err="1" smtClean="0"/>
              <a:t>Binh</a:t>
            </a:r>
            <a:r>
              <a:rPr lang="en-US" altLang="el-GR" dirty="0" smtClean="0"/>
              <a:t> Nguyen, Ottawa Hospital, July 2007</a:t>
            </a:r>
          </a:p>
          <a:p>
            <a:pPr eaLnBrk="1" hangingPunct="1"/>
            <a:r>
              <a:rPr lang="en-US" altLang="el-GR" dirty="0" smtClean="0">
                <a:hlinkClick r:id="rId2"/>
              </a:rPr>
              <a:t>Introduction to Heart CT </a:t>
            </a:r>
            <a:endParaRPr lang="el-GR" altLang="el-GR" dirty="0" smtClean="0"/>
          </a:p>
          <a:p>
            <a:pPr eaLnBrk="1" hangingPunct="1"/>
            <a:r>
              <a:rPr lang="en-US" altLang="el-GR" dirty="0" smtClean="0">
                <a:hlinkClick r:id="rId3"/>
              </a:rPr>
              <a:t>emedicine.medscape.com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76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«Ιατρική Απεικόνιση ΙΙΙ (Θ). </a:t>
            </a:r>
            <a:r>
              <a:rPr lang="el-GR" sz="2000" dirty="0" smtClean="0"/>
              <a:t>Ενότητα 2</a:t>
            </a:r>
            <a:r>
              <a:rPr lang="en-US" sz="2000" dirty="0" smtClean="0"/>
              <a:t>:</a:t>
            </a:r>
            <a:r>
              <a:rPr lang="el-GR" sz="2000" dirty="0"/>
              <a:t> Αξονική Τομογραφία </a:t>
            </a:r>
            <a:r>
              <a:rPr lang="el-GR" sz="2000" dirty="0" smtClean="0"/>
              <a:t>Εγκεφάλου</a:t>
            </a:r>
            <a:r>
              <a:rPr lang="el-GR" sz="2000" dirty="0"/>
              <a:t>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4847332"/>
            <a:ext cx="3810000" cy="203805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A. </a:t>
            </a:r>
            <a:r>
              <a:rPr lang="el-GR" altLang="el-GR" sz="2200" dirty="0" smtClean="0"/>
              <a:t>Πρόσθιο κέρας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B. </a:t>
            </a:r>
            <a:r>
              <a:rPr lang="el-GR" altLang="el-GR" sz="2200" dirty="0" smtClean="0"/>
              <a:t>Κερκοφόρος πυρήνας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C. </a:t>
            </a:r>
            <a:r>
              <a:rPr lang="el-GR" altLang="el-GR" sz="2200" dirty="0" smtClean="0"/>
              <a:t>Πρόσθιο σκέλος έσω κάψας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D. </a:t>
            </a:r>
            <a:r>
              <a:rPr lang="el-GR" altLang="el-GR" sz="2200" dirty="0" smtClean="0"/>
              <a:t>Φακοειδής πυρήνας</a:t>
            </a:r>
            <a:endParaRPr lang="en-US" altLang="el-GR" sz="2200" dirty="0" smtClean="0"/>
          </a:p>
        </p:txBody>
      </p:sp>
      <p:sp>
        <p:nvSpPr>
          <p:cNvPr id="17412" name="Content Placeholder 6"/>
          <p:cNvSpPr>
            <a:spLocks noGrp="1"/>
          </p:cNvSpPr>
          <p:nvPr>
            <p:ph sz="half" idx="4294967295"/>
          </p:nvPr>
        </p:nvSpPr>
        <p:spPr>
          <a:xfrm>
            <a:off x="5076056" y="4580004"/>
            <a:ext cx="3964632" cy="22098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l-GR" altLang="el-GR" sz="2200" dirty="0" smtClean="0">
                <a:solidFill>
                  <a:srgbClr val="FFC000"/>
                </a:solidFill>
              </a:rPr>
              <a:t>Ε. Οπίσθιο σκέλος έσω κάψας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F. </a:t>
            </a:r>
            <a:r>
              <a:rPr lang="el-GR" altLang="el-GR" sz="2200" dirty="0" smtClean="0">
                <a:solidFill>
                  <a:srgbClr val="FFC000"/>
                </a:solidFill>
              </a:rPr>
              <a:t>3</a:t>
            </a:r>
            <a:r>
              <a:rPr lang="el-GR" altLang="el-GR" sz="2200" baseline="30000" dirty="0" smtClean="0">
                <a:solidFill>
                  <a:srgbClr val="FFC000"/>
                </a:solidFill>
              </a:rPr>
              <a:t>η</a:t>
            </a:r>
            <a:r>
              <a:rPr lang="el-GR" altLang="el-GR" sz="2200" dirty="0" smtClean="0">
                <a:solidFill>
                  <a:srgbClr val="FFC000"/>
                </a:solidFill>
              </a:rPr>
              <a:t> κοιλία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G. </a:t>
            </a:r>
            <a:r>
              <a:rPr lang="el-GR" altLang="el-GR" sz="2200" dirty="0" err="1" smtClean="0">
                <a:solidFill>
                  <a:srgbClr val="FFC000"/>
                </a:solidFill>
              </a:rPr>
              <a:t>Τετραδυμική</a:t>
            </a:r>
            <a:r>
              <a:rPr lang="el-GR" altLang="el-GR" sz="2200" dirty="0" smtClean="0">
                <a:solidFill>
                  <a:srgbClr val="FFC000"/>
                </a:solidFill>
              </a:rPr>
              <a:t> δεξαμενή 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H. </a:t>
            </a:r>
            <a:r>
              <a:rPr lang="el-GR" altLang="el-GR" sz="2200" dirty="0" smtClean="0">
                <a:solidFill>
                  <a:srgbClr val="FFC000"/>
                </a:solidFill>
              </a:rPr>
              <a:t>Σκώληκας  παρεγκεφαλίδας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I. </a:t>
            </a:r>
            <a:r>
              <a:rPr lang="el-GR" altLang="el-GR" sz="2200" dirty="0" smtClean="0">
                <a:solidFill>
                  <a:srgbClr val="FFC000"/>
                </a:solidFill>
              </a:rPr>
              <a:t>Ινιακός λοβός</a:t>
            </a:r>
            <a:endParaRPr lang="en-US" altLang="el-GR" sz="2200" dirty="0" smtClean="0">
              <a:solidFill>
                <a:srgbClr val="FFC000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429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36576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004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27584" y="4941168"/>
            <a:ext cx="4176464" cy="19437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A. </a:t>
            </a:r>
            <a:r>
              <a:rPr lang="el-GR" altLang="el-GR" sz="2200" dirty="0" smtClean="0"/>
              <a:t>Γόνυ </a:t>
            </a:r>
            <a:r>
              <a:rPr lang="el-GR" altLang="el-GR" sz="2200" dirty="0" err="1" smtClean="0"/>
              <a:t>μεσολοβίου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B. </a:t>
            </a:r>
            <a:r>
              <a:rPr lang="el-GR" altLang="el-GR" sz="2200" dirty="0" smtClean="0"/>
              <a:t>Πρόσθιο κέρας πλαγίας κοιλίας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C. </a:t>
            </a:r>
            <a:r>
              <a:rPr lang="el-GR" altLang="el-GR" sz="2200" dirty="0" smtClean="0"/>
              <a:t>Έσω κάψα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en-US" altLang="el-GR" sz="2200" dirty="0" smtClean="0"/>
          </a:p>
        </p:txBody>
      </p:sp>
      <p:sp>
        <p:nvSpPr>
          <p:cNvPr id="18436" name="Content Placeholder 6"/>
          <p:cNvSpPr>
            <a:spLocks noGrp="1"/>
          </p:cNvSpPr>
          <p:nvPr>
            <p:ph sz="half" idx="4294967295"/>
          </p:nvPr>
        </p:nvSpPr>
        <p:spPr>
          <a:xfrm>
            <a:off x="5378896" y="4653136"/>
            <a:ext cx="3657600" cy="2087562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D. </a:t>
            </a:r>
            <a:r>
              <a:rPr lang="el-GR" altLang="el-GR" sz="2200" dirty="0" smtClean="0">
                <a:solidFill>
                  <a:srgbClr val="FFC000"/>
                </a:solidFill>
              </a:rPr>
              <a:t>Θάλαμος 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E. </a:t>
            </a:r>
            <a:r>
              <a:rPr lang="el-GR" altLang="el-GR" sz="2200" dirty="0" smtClean="0">
                <a:solidFill>
                  <a:srgbClr val="FFC000"/>
                </a:solidFill>
              </a:rPr>
              <a:t>Κωνάριο / επίφυση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F. </a:t>
            </a:r>
            <a:r>
              <a:rPr lang="el-GR" altLang="el-GR" sz="2200" dirty="0" smtClean="0">
                <a:solidFill>
                  <a:srgbClr val="FFC000"/>
                </a:solidFill>
              </a:rPr>
              <a:t>Χοριοειδές πλέγμα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G. </a:t>
            </a:r>
            <a:r>
              <a:rPr lang="el-GR" altLang="el-GR" sz="2200" dirty="0" smtClean="0">
                <a:solidFill>
                  <a:srgbClr val="FFC000"/>
                </a:solidFill>
              </a:rPr>
              <a:t>Ευθύς κόλπος</a:t>
            </a:r>
            <a:endParaRPr lang="en-US" altLang="el-GR" sz="2200" dirty="0" smtClean="0">
              <a:solidFill>
                <a:srgbClr val="FFC000"/>
              </a:solidFill>
            </a:endParaRPr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8720"/>
            <a:ext cx="3429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405" y="250045"/>
            <a:ext cx="3810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661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560" y="5013176"/>
            <a:ext cx="3960440" cy="1728192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A. </a:t>
            </a:r>
            <a:r>
              <a:rPr lang="el-GR" altLang="el-GR" sz="2200" dirty="0" smtClean="0"/>
              <a:t>Δρέπανο</a:t>
            </a:r>
            <a:endParaRPr lang="en-US" altLang="el-GR" sz="2200" dirty="0" smtClean="0"/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B. </a:t>
            </a:r>
            <a:r>
              <a:rPr lang="el-GR" altLang="el-GR" sz="2200" dirty="0" smtClean="0"/>
              <a:t>Μετωπιαίος λοβός</a:t>
            </a:r>
            <a:endParaRPr lang="en-US" altLang="el-GR" sz="2200" dirty="0" smtClean="0"/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C. </a:t>
            </a:r>
            <a:r>
              <a:rPr lang="el-GR" altLang="el-GR" sz="2200" dirty="0" smtClean="0"/>
              <a:t>Σώμα πλαγίας κοιλίας</a:t>
            </a:r>
            <a:endParaRPr lang="en-US" altLang="el-GR" sz="2200" dirty="0" smtClean="0"/>
          </a:p>
        </p:txBody>
      </p:sp>
      <p:sp>
        <p:nvSpPr>
          <p:cNvPr id="19460" name="Content Placeholder 6"/>
          <p:cNvSpPr>
            <a:spLocks noGrp="1"/>
          </p:cNvSpPr>
          <p:nvPr>
            <p:ph sz="half" idx="4294967295"/>
          </p:nvPr>
        </p:nvSpPr>
        <p:spPr>
          <a:xfrm>
            <a:off x="5197152" y="4725144"/>
            <a:ext cx="4343400" cy="1858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D. </a:t>
            </a:r>
            <a:r>
              <a:rPr lang="el-GR" altLang="el-GR" sz="2200" dirty="0" smtClean="0">
                <a:solidFill>
                  <a:srgbClr val="FFC000"/>
                </a:solidFill>
              </a:rPr>
              <a:t>Οπίσθιο μεσολόβιο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E. </a:t>
            </a:r>
            <a:r>
              <a:rPr lang="el-GR" altLang="el-GR" sz="2200" dirty="0" smtClean="0">
                <a:solidFill>
                  <a:srgbClr val="FFC000"/>
                </a:solidFill>
              </a:rPr>
              <a:t>Βρεγματικός λοβός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F. </a:t>
            </a:r>
            <a:r>
              <a:rPr lang="el-GR" altLang="el-GR" sz="2200" dirty="0" smtClean="0">
                <a:solidFill>
                  <a:srgbClr val="FFC000"/>
                </a:solidFill>
              </a:rPr>
              <a:t>Ινιακός λοβός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G. </a:t>
            </a:r>
            <a:r>
              <a:rPr lang="el-GR" altLang="el-GR" sz="2200" dirty="0" smtClean="0">
                <a:solidFill>
                  <a:srgbClr val="FFC000"/>
                </a:solidFill>
              </a:rPr>
              <a:t>Άνω οβελιαίος κόλπος</a:t>
            </a:r>
            <a:endParaRPr lang="en-US" altLang="el-GR" sz="2200" dirty="0" smtClean="0">
              <a:solidFill>
                <a:srgbClr val="FFC000"/>
              </a:solidFill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429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41275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326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220072" y="4347903"/>
            <a:ext cx="3456384" cy="208823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l-GR" sz="2400" dirty="0" smtClean="0"/>
              <a:t>A. </a:t>
            </a:r>
            <a:r>
              <a:rPr lang="el-GR" altLang="el-GR" sz="2400" dirty="0" smtClean="0"/>
              <a:t>Δρέπανο</a:t>
            </a:r>
            <a:endParaRPr lang="en-US" altLang="el-GR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400" dirty="0" smtClean="0"/>
              <a:t>B. </a:t>
            </a:r>
            <a:r>
              <a:rPr lang="el-GR" altLang="el-GR" sz="2400" dirty="0" smtClean="0"/>
              <a:t>Αύλακα εγκεφάλου</a:t>
            </a:r>
            <a:endParaRPr lang="en-US" altLang="el-GR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400" dirty="0" smtClean="0"/>
              <a:t>C. </a:t>
            </a:r>
            <a:r>
              <a:rPr lang="el-GR" altLang="el-GR" sz="2400" dirty="0" smtClean="0"/>
              <a:t>Έλικα εγκεφάλου</a:t>
            </a:r>
            <a:endParaRPr lang="en-US" altLang="el-GR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400" dirty="0" smtClean="0"/>
              <a:t>D. </a:t>
            </a:r>
            <a:r>
              <a:rPr lang="el-GR" altLang="el-GR" sz="2400" dirty="0" smtClean="0"/>
              <a:t>Άνω οβελιαίος κόλπος</a:t>
            </a:r>
            <a:endParaRPr lang="en-US" altLang="el-GR" sz="2400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429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41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54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5" y="1628800"/>
            <a:ext cx="9082215" cy="100811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err="1" smtClean="0"/>
              <a:t>Κρανιοεγκεφαλική</a:t>
            </a:r>
            <a:r>
              <a:rPr lang="el-GR" sz="4000" dirty="0" smtClean="0"/>
              <a:t> κάκωση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30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Κατάγματα κρανίου </a:t>
            </a:r>
            <a:r>
              <a:rPr lang="el-GR" altLang="el-GR" sz="3000" b="0" dirty="0" smtClean="0"/>
              <a:t>1/2</a:t>
            </a:r>
            <a:endParaRPr lang="en-US" altLang="el-GR" sz="3000" b="0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824536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Γραμμοειδή  (πιο συχνά)</a:t>
            </a:r>
          </a:p>
          <a:p>
            <a:pPr eaLnBrk="1" hangingPunct="1"/>
            <a:r>
              <a:rPr lang="el-GR" altLang="el-GR" dirty="0" smtClean="0"/>
              <a:t>Συμπιεστικά  (βύθιση της επιφανείας του κρανίου </a:t>
            </a:r>
          </a:p>
          <a:p>
            <a:pPr eaLnBrk="1" hangingPunct="1"/>
            <a:r>
              <a:rPr lang="el-GR" altLang="el-GR" dirty="0" smtClean="0"/>
              <a:t>Επί τραύματος πάντα παράθυρα οστών, προσαρμογή αλγορίθμου </a:t>
            </a:r>
          </a:p>
          <a:p>
            <a:pPr eaLnBrk="1" hangingPunct="1"/>
            <a:r>
              <a:rPr lang="el-GR" altLang="el-GR" dirty="0" smtClean="0"/>
              <a:t>Σημαντικότερα όταν περιλαμβάνουν τους </a:t>
            </a:r>
            <a:r>
              <a:rPr lang="el-GR" altLang="el-GR" dirty="0" err="1" smtClean="0"/>
              <a:t>παραρρίνιους</a:t>
            </a:r>
            <a:r>
              <a:rPr lang="el-GR" altLang="el-GR" dirty="0" smtClean="0"/>
              <a:t> κόλπους ή τη βάση του εγκεφάλου </a:t>
            </a:r>
          </a:p>
          <a:p>
            <a:pPr eaLnBrk="1" hangingPunct="1"/>
            <a:r>
              <a:rPr lang="el-GR" altLang="el-GR" dirty="0" smtClean="0"/>
              <a:t>Ραφές / κατάγματα ΔΔ </a:t>
            </a:r>
            <a:endParaRPr lang="en-US" altLang="el-GR" dirty="0" smtClean="0"/>
          </a:p>
        </p:txBody>
      </p:sp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72816"/>
            <a:ext cx="3733800" cy="4033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62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Κατάγματα κρανίου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6100" y="3433834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89979" y="6281200"/>
            <a:ext cx="2094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sz="1200" dirty="0" smtClean="0">
                <a:latin typeface="+mn-lt"/>
                <a:hlinkClick r:id="rId3"/>
              </a:rPr>
              <a:t>emedicine.medscape.com</a:t>
            </a:r>
            <a:endParaRPr lang="en-US" altLang="el-GR" sz="1200" dirty="0">
              <a:latin typeface="+mn-lt"/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402" y="476672"/>
            <a:ext cx="3862388" cy="281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12" y="1412776"/>
            <a:ext cx="4114800" cy="478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40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Υπαραχνοειδής  αιμορραγία</a:t>
            </a:r>
            <a:endParaRPr lang="en-US" altLang="el-GR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4680520" cy="4752528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Αιμορραγία στο χώρο μεταξύ χοριοειδούς και αραχνοειδούς μήνιγγας </a:t>
            </a:r>
          </a:p>
          <a:p>
            <a:pPr eaLnBrk="1" hangingPunct="1"/>
            <a:r>
              <a:rPr lang="el-GR" altLang="el-GR" dirty="0" smtClean="0"/>
              <a:t>Από </a:t>
            </a:r>
            <a:r>
              <a:rPr lang="el-GR" altLang="el-GR" dirty="0" smtClean="0"/>
              <a:t>μικρές αρτηρίες ή φλέβες στην επιφάνεια του εγκεφάλου </a:t>
            </a:r>
          </a:p>
          <a:p>
            <a:pPr eaLnBrk="1" hangingPunct="1"/>
            <a:r>
              <a:rPr lang="el-GR" altLang="el-GR" dirty="0" smtClean="0"/>
              <a:t>Τραύμα </a:t>
            </a:r>
            <a:r>
              <a:rPr lang="el-GR" altLang="el-GR" dirty="0" smtClean="0"/>
              <a:t>η συχνότερη αιτία</a:t>
            </a:r>
          </a:p>
          <a:p>
            <a:pPr eaLnBrk="1" hangingPunct="1"/>
            <a:r>
              <a:rPr lang="el-GR" altLang="el-GR" dirty="0" smtClean="0"/>
              <a:t>Επί απουσίας τραύματος συχνότερη αιτία η παρουσία ανευρύσματος  </a:t>
            </a:r>
          </a:p>
          <a:p>
            <a:pPr lvl="1" indent="-382588" eaLnBrk="1" hangingPunct="1">
              <a:buFont typeface="Wingdings 2" pitchFamily="18" charset="2"/>
              <a:buNone/>
            </a:pPr>
            <a:endParaRPr lang="en-US" altLang="el-GR" dirty="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4035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328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Οξύ </a:t>
            </a:r>
            <a:r>
              <a:rPr lang="el-GR" altLang="el-GR" dirty="0" err="1" smtClean="0"/>
              <a:t>υποσκληρίδιο</a:t>
            </a:r>
            <a:r>
              <a:rPr lang="el-GR" altLang="el-GR" dirty="0" smtClean="0">
                <a:latin typeface="Arial" pitchFamily="34" charset="0"/>
              </a:rPr>
              <a:t> </a:t>
            </a:r>
            <a:r>
              <a:rPr lang="el-GR" altLang="el-GR" dirty="0" smtClean="0"/>
              <a:t>αιμάτωμα</a:t>
            </a:r>
            <a:r>
              <a:rPr lang="en-US" altLang="el-GR" dirty="0" smtClean="0"/>
              <a:t> </a:t>
            </a:r>
            <a:r>
              <a:rPr lang="en-US" altLang="el-GR" sz="3300" b="0" dirty="0" smtClean="0"/>
              <a:t>1/2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536504" cy="52565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sz="2300" dirty="0" smtClean="0"/>
              <a:t>Επιβράδυνση ή επιτάχυνση και στροφή τραυματίζουν φλέβες </a:t>
            </a:r>
          </a:p>
          <a:p>
            <a:pPr eaLnBrk="1" hangingPunct="1"/>
            <a:r>
              <a:rPr lang="el-GR" altLang="el-GR" sz="2300" dirty="0" smtClean="0"/>
              <a:t>Το αίμα στο χώρο μεταξύ </a:t>
            </a:r>
            <a:r>
              <a:rPr lang="el-GR" altLang="el-GR" sz="2300" dirty="0" err="1" smtClean="0"/>
              <a:t>σκληράς</a:t>
            </a:r>
            <a:r>
              <a:rPr lang="el-GR" altLang="el-GR" sz="2300" dirty="0" smtClean="0"/>
              <a:t> και αραχνοειδούς μήνιγγας </a:t>
            </a:r>
          </a:p>
          <a:p>
            <a:pPr eaLnBrk="1" hangingPunct="1"/>
            <a:r>
              <a:rPr lang="el-GR" altLang="el-GR" sz="2300" dirty="0" smtClean="0"/>
              <a:t>Ημισεληνοειδές</a:t>
            </a:r>
          </a:p>
          <a:p>
            <a:pPr eaLnBrk="1" hangingPunct="1"/>
            <a:r>
              <a:rPr lang="el-GR" altLang="el-GR" sz="2300" dirty="0" smtClean="0"/>
              <a:t>Υπέρπυκνο</a:t>
            </a:r>
          </a:p>
          <a:p>
            <a:pPr eaLnBrk="1" hangingPunct="1"/>
            <a:r>
              <a:rPr lang="el-GR" altLang="el-GR" sz="2300" dirty="0" smtClean="0"/>
              <a:t>Δεν διασχίζει τις αναδιπλώσεις της </a:t>
            </a:r>
            <a:r>
              <a:rPr lang="el-GR" altLang="el-GR" sz="2300" dirty="0" err="1" smtClean="0"/>
              <a:t>σκληράς</a:t>
            </a:r>
            <a:r>
              <a:rPr lang="el-GR" altLang="el-GR" sz="2300" dirty="0" smtClean="0"/>
              <a:t> μήνιγγας </a:t>
            </a:r>
          </a:p>
          <a:p>
            <a:pPr eaLnBrk="1" hangingPunct="1"/>
            <a:endParaRPr lang="el-GR" altLang="el-GR" sz="2300" dirty="0" smtClean="0"/>
          </a:p>
          <a:p>
            <a:pPr indent="20638" eaLnBrk="1" hangingPunct="1">
              <a:buNone/>
            </a:pPr>
            <a:r>
              <a:rPr lang="el-GR" altLang="el-GR" sz="2300" dirty="0" smtClean="0">
                <a:solidFill>
                  <a:srgbClr val="FFC000"/>
                </a:solidFill>
              </a:rPr>
              <a:t>Αιμάτωμα </a:t>
            </a:r>
            <a:r>
              <a:rPr lang="el-GR" altLang="el-GR" sz="2300" dirty="0" smtClean="0">
                <a:solidFill>
                  <a:srgbClr val="FFC000"/>
                </a:solidFill>
              </a:rPr>
              <a:t> δεξιά υπέρπυκνο </a:t>
            </a:r>
            <a:r>
              <a:rPr lang="el-GR" altLang="el-GR" sz="2300" dirty="0" smtClean="0">
                <a:solidFill>
                  <a:srgbClr val="FFC000"/>
                </a:solidFill>
              </a:rPr>
              <a:t>με μετατόπιση της μέσης γραμμής</a:t>
            </a:r>
            <a:endParaRPr lang="en-US" altLang="el-GR" sz="2300" dirty="0" smtClean="0">
              <a:solidFill>
                <a:srgbClr val="FFC000"/>
              </a:solidFill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4171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63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Τεχνική</a:t>
            </a:r>
            <a:endParaRPr lang="en-US" altLang="el-GR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Ασθενής ύπτιος</a:t>
            </a:r>
          </a:p>
          <a:p>
            <a:pPr eaLnBrk="1" hangingPunct="1"/>
            <a:r>
              <a:rPr lang="el-GR" altLang="el-GR" smtClean="0"/>
              <a:t>Κλίση παράλληλη προς τη βασική γραμμή για αποφυγή άμεσης ακτινοβόλησης των φακών </a:t>
            </a:r>
          </a:p>
          <a:p>
            <a:pPr eaLnBrk="1" hangingPunct="1"/>
            <a:r>
              <a:rPr lang="el-GR" altLang="el-GR" smtClean="0"/>
              <a:t>Πάχος τομής</a:t>
            </a:r>
            <a:r>
              <a:rPr lang="en-US" altLang="el-GR" smtClean="0"/>
              <a:t> 5 and 10 mm </a:t>
            </a:r>
            <a:r>
              <a:rPr lang="el-GR" altLang="el-GR" smtClean="0"/>
              <a:t>(ρουτίνα)</a:t>
            </a:r>
          </a:p>
          <a:p>
            <a:pPr eaLnBrk="1" hangingPunct="1"/>
            <a:r>
              <a:rPr lang="el-GR" altLang="el-GR" smtClean="0"/>
              <a:t>Ε/Φ σκιαγραφικό ανάλογα με την ένδειξη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50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Οξύ </a:t>
            </a:r>
            <a:r>
              <a:rPr lang="el-GR" altLang="el-GR" dirty="0" err="1">
                <a:solidFill>
                  <a:prstClr val="white"/>
                </a:solidFill>
              </a:rPr>
              <a:t>υποσκληρίδιο</a:t>
            </a:r>
            <a:r>
              <a:rPr lang="el-GR" altLang="el-GR" dirty="0">
                <a:solidFill>
                  <a:prstClr val="white"/>
                </a:solidFill>
                <a:latin typeface="Arial" pitchFamily="34" charset="0"/>
              </a:rPr>
              <a:t> </a:t>
            </a:r>
            <a:r>
              <a:rPr lang="el-GR" altLang="el-GR" dirty="0">
                <a:solidFill>
                  <a:prstClr val="white"/>
                </a:solidFill>
              </a:rPr>
              <a:t>αιμάτωμα</a:t>
            </a:r>
            <a:r>
              <a:rPr lang="en-US" altLang="el-GR" dirty="0">
                <a:solidFill>
                  <a:prstClr val="white"/>
                </a:solidFill>
              </a:rPr>
              <a:t> </a:t>
            </a:r>
            <a:r>
              <a:rPr lang="en-US" altLang="el-GR" sz="3300" b="0" dirty="0" smtClean="0">
                <a:solidFill>
                  <a:prstClr val="white"/>
                </a:solidFill>
              </a:rPr>
              <a:t>2/2</a:t>
            </a:r>
            <a:endParaRPr lang="en-US" altLang="el-GR" dirty="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11560" y="2924944"/>
            <a:ext cx="4104456" cy="1656184"/>
          </a:xfrm>
        </p:spPr>
        <p:txBody>
          <a:bodyPr/>
          <a:lstStyle/>
          <a:p>
            <a:pPr indent="20638" eaLnBrk="1" hangingPunct="1">
              <a:buNone/>
            </a:pPr>
            <a:r>
              <a:rPr lang="el-GR" altLang="el-GR" dirty="0" smtClean="0">
                <a:solidFill>
                  <a:srgbClr val="FFC000"/>
                </a:solidFill>
              </a:rPr>
              <a:t>Η </a:t>
            </a:r>
            <a:r>
              <a:rPr lang="el-GR" altLang="el-GR" dirty="0" err="1" smtClean="0">
                <a:solidFill>
                  <a:srgbClr val="FFC000"/>
                </a:solidFill>
              </a:rPr>
              <a:t>υπόπυκνη</a:t>
            </a:r>
            <a:r>
              <a:rPr lang="el-GR" altLang="el-GR" dirty="0" smtClean="0">
                <a:solidFill>
                  <a:srgbClr val="FFC000"/>
                </a:solidFill>
              </a:rPr>
              <a:t> περιοχή στο κέντρο μπορεί να σημαίνει ενεργό αιμορραγία</a:t>
            </a:r>
            <a:endParaRPr lang="en-US" altLang="el-GR" dirty="0" smtClean="0">
              <a:solidFill>
                <a:srgbClr val="FFC000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402431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3482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Υποξύ υποσκληρίδιο</a:t>
            </a:r>
            <a:r>
              <a:rPr lang="el-GR" altLang="el-GR" smtClean="0">
                <a:latin typeface="Arial" pitchFamily="34" charset="0"/>
              </a:rPr>
              <a:t> αιμάτωμα </a:t>
            </a:r>
            <a:endParaRPr lang="en-US" altLang="el-GR" smtClean="0">
              <a:latin typeface="Arial" pitchFamily="34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23528" y="2132856"/>
            <a:ext cx="4248472" cy="446449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Δύσκολη ανάδειξη, μπορεί να έχει την πυκνότητα του εγκεφάλου</a:t>
            </a:r>
          </a:p>
          <a:p>
            <a:pPr eaLnBrk="1" hangingPunct="1"/>
            <a:r>
              <a:rPr lang="el-GR" altLang="el-GR" dirty="0" smtClean="0"/>
              <a:t>Παρατήρηση για σημεία πίεσης </a:t>
            </a:r>
          </a:p>
          <a:p>
            <a:pPr eaLnBrk="1" hangingPunct="1"/>
            <a:r>
              <a:rPr lang="el-GR" altLang="el-GR" dirty="0" smtClean="0"/>
              <a:t>Χορήγηση σκιαγραφικού (πρόσληψη από τη σκληρά μήνιγγα και τα αγγεία) </a:t>
            </a: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4545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50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Ισοπυκνωτικό</a:t>
            </a:r>
            <a:r>
              <a:rPr lang="el-GR" dirty="0"/>
              <a:t> </a:t>
            </a:r>
            <a:r>
              <a:rPr lang="el-GR" dirty="0" err="1"/>
              <a:t>υποσκληρίδιο</a:t>
            </a:r>
            <a:r>
              <a:rPr lang="el-GR" dirty="0"/>
              <a:t> </a:t>
            </a:r>
            <a:r>
              <a:rPr lang="el-GR" dirty="0" smtClean="0"/>
              <a:t>αιμάτωμα</a:t>
            </a:r>
            <a:endParaRPr lang="el-GR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4392488" cy="4104456"/>
          </a:xfrm>
        </p:spPr>
        <p:txBody>
          <a:bodyPr/>
          <a:lstStyle/>
          <a:p>
            <a:pPr>
              <a:buNone/>
            </a:pPr>
            <a:r>
              <a:rPr lang="el-GR" altLang="el-GR" dirty="0" smtClean="0"/>
              <a:t>	</a:t>
            </a:r>
            <a:r>
              <a:rPr lang="el-GR" altLang="el-GR" sz="2800" dirty="0" smtClean="0">
                <a:solidFill>
                  <a:srgbClr val="FFC000"/>
                </a:solidFill>
              </a:rPr>
              <a:t>Απαραίτητη </a:t>
            </a:r>
            <a:r>
              <a:rPr lang="el-GR" altLang="el-GR" sz="2800" dirty="0" smtClean="0">
                <a:solidFill>
                  <a:srgbClr val="FFC000"/>
                </a:solidFill>
              </a:rPr>
              <a:t>η χορήγηση σκιαγραφικού</a:t>
            </a:r>
            <a:endParaRPr lang="en-US" altLang="el-GR" sz="2800" dirty="0" smtClean="0">
              <a:solidFill>
                <a:srgbClr val="FFC000"/>
              </a:solidFill>
            </a:endParaRPr>
          </a:p>
        </p:txBody>
      </p:sp>
      <p:pic>
        <p:nvPicPr>
          <p:cNvPr id="28676" name="Picture 2" descr="http://img.medscape.com/pi/emed/ckb/radiology/336139-344482-61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33493"/>
            <a:ext cx="3938588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34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Χρόνιο </a:t>
            </a:r>
            <a:r>
              <a:rPr lang="el-GR" dirty="0" err="1" smtClean="0"/>
              <a:t>υποσκληρίδιο</a:t>
            </a:r>
            <a:r>
              <a:rPr lang="el-GR" dirty="0" smtClean="0"/>
              <a:t> αιμάτωμα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n-US" sz="3000" b="0" dirty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4104456" cy="4536504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Χαμηλή πυκνότητα λόγω απορρόφησης της αιμορραγίας 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 eaLnBrk="1" hangingPunct="1"/>
            <a:r>
              <a:rPr lang="el-GR" altLang="el-GR" dirty="0" smtClean="0"/>
              <a:t>Μπορεί να </a:t>
            </a:r>
            <a:r>
              <a:rPr lang="el-GR" altLang="el-GR" dirty="0" err="1" smtClean="0"/>
              <a:t>ξανα</a:t>
            </a:r>
            <a:r>
              <a:rPr lang="el-GR" altLang="el-GR" dirty="0" smtClean="0"/>
              <a:t>-αιμορραγήσει (μεικτή πυκνότητα) 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148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09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Χρόνιο </a:t>
            </a:r>
            <a:r>
              <a:rPr lang="el-GR" dirty="0" err="1">
                <a:solidFill>
                  <a:prstClr val="white"/>
                </a:solidFill>
              </a:rPr>
              <a:t>υποσκληρίδιο</a:t>
            </a:r>
            <a:r>
              <a:rPr lang="el-GR" dirty="0">
                <a:solidFill>
                  <a:prstClr val="white"/>
                </a:solidFill>
              </a:rPr>
              <a:t> αιμάτωμα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2/2</a:t>
            </a:r>
            <a:endParaRPr lang="en-US" altLang="el-GR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3528392" cy="4176464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el-GR" dirty="0" smtClean="0"/>
              <a:t>	Διαφραγμάτια </a:t>
            </a:r>
            <a:r>
              <a:rPr lang="el-GR" altLang="el-GR" dirty="0" smtClean="0"/>
              <a:t>και εγκυστώσεις σε χρόνιο αιμάτωμα</a:t>
            </a:r>
            <a:r>
              <a:rPr lang="en-US" altLang="el-GR" dirty="0" smtClean="0"/>
              <a:t>.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2672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1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Ηλικίες αιματώματος</a:t>
            </a:r>
            <a:endParaRPr lang="en-US" altLang="el-GR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92" y="2971800"/>
            <a:ext cx="29892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img.medscape.com/pi/emed/ckb/radiology/336139-344482-6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9792" y="1593850"/>
            <a:ext cx="320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988" y="304800"/>
            <a:ext cx="27670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11563"/>
            <a:ext cx="2362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5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Επισκληρίδιο αιμάτωμα</a:t>
            </a:r>
            <a:endParaRPr lang="en-US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337372" cy="5256584"/>
          </a:xfrm>
        </p:spPr>
        <p:txBody>
          <a:bodyPr>
            <a:normAutofit lnSpcReduction="10000"/>
          </a:bodyPr>
          <a:lstStyle/>
          <a:p>
            <a:pPr marL="379476">
              <a:defRPr/>
            </a:pPr>
            <a:r>
              <a:rPr lang="el-GR" dirty="0" smtClean="0"/>
              <a:t>Συνήθως υπάρχει και κάταγμα από άμεσο τραύμα </a:t>
            </a:r>
          </a:p>
          <a:p>
            <a:pPr marL="379476">
              <a:defRPr/>
            </a:pPr>
            <a:r>
              <a:rPr lang="el-GR" dirty="0" smtClean="0"/>
              <a:t>Τρώση αγγείων της σκληράς μήνιγγας</a:t>
            </a:r>
          </a:p>
          <a:p>
            <a:pPr marL="379476">
              <a:defRPr/>
            </a:pPr>
            <a:r>
              <a:rPr lang="el-GR" dirty="0" smtClean="0"/>
              <a:t>Συλλογή αίματος μεταξύ σκληράς μήνιγγας και κρανίου </a:t>
            </a:r>
          </a:p>
          <a:p>
            <a:pPr marL="379476">
              <a:defRPr/>
            </a:pPr>
            <a:r>
              <a:rPr lang="el-GR" dirty="0" smtClean="0"/>
              <a:t>Αμφίκυρτη υπέρπυκνη μάζα</a:t>
            </a:r>
            <a:r>
              <a:rPr lang="en-US" dirty="0" smtClean="0"/>
              <a:t>.</a:t>
            </a:r>
            <a:endParaRPr lang="el-GR" dirty="0" smtClean="0"/>
          </a:p>
          <a:p>
            <a:pPr marL="379476">
              <a:defRPr/>
            </a:pPr>
            <a:r>
              <a:rPr lang="el-GR" dirty="0" smtClean="0"/>
              <a:t>Επεκτείνεται πέρα από τις ανακάμψεις της σκληράς μήνιγγας (έξω-σκληρίδιο)</a:t>
            </a:r>
          </a:p>
          <a:p>
            <a:pPr marL="379476">
              <a:defRPr/>
            </a:pPr>
            <a:r>
              <a:rPr lang="el-GR" dirty="0" smtClean="0"/>
              <a:t>Δεν διασχίζει τις ραφές</a:t>
            </a:r>
            <a:endParaRPr lang="en-US" dirty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151" y="1419681"/>
            <a:ext cx="4483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45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Διάχυτο εγκεφαλικό </a:t>
            </a:r>
            <a:br>
              <a:rPr lang="el-GR" altLang="el-GR" dirty="0" smtClean="0"/>
            </a:br>
            <a:r>
              <a:rPr lang="el-GR" altLang="el-GR" dirty="0" smtClean="0"/>
              <a:t>τραύμα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5256584" cy="5112568"/>
          </a:xfrm>
        </p:spPr>
        <p:txBody>
          <a:bodyPr>
            <a:normAutofit/>
          </a:bodyPr>
          <a:lstStyle/>
          <a:p>
            <a:pPr marL="379476">
              <a:defRPr/>
            </a:pPr>
            <a:r>
              <a:rPr lang="en-US" dirty="0" smtClean="0"/>
              <a:t>"shear injury”</a:t>
            </a:r>
            <a:endParaRPr lang="el-GR" dirty="0" smtClean="0"/>
          </a:p>
          <a:p>
            <a:pPr marL="379476">
              <a:defRPr/>
            </a:pPr>
            <a:r>
              <a:rPr lang="el-GR" dirty="0" smtClean="0"/>
              <a:t>Η συνηθέστερη αιτία νοσηρότητας από ΚΕΚ</a:t>
            </a:r>
          </a:p>
          <a:p>
            <a:pPr marL="379476">
              <a:defRPr/>
            </a:pPr>
            <a:r>
              <a:rPr lang="el-GR" dirty="0" smtClean="0"/>
              <a:t>Επιτάχυνση, επιβράδυνση, στροφή προκαλεί ταυματισμό των νευραξόνων από κίνηση μεταξύ σημείων του εγκεφάλου διαφορετικής πυκνότητας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37054"/>
            <a:ext cx="3038475" cy="343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70804"/>
            <a:ext cx="30384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550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Εγκεφαλική θλάση</a:t>
            </a:r>
            <a:endParaRPr lang="en-US" altLang="el-GR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464496" cy="5256584"/>
          </a:xfrm>
        </p:spPr>
        <p:txBody>
          <a:bodyPr/>
          <a:lstStyle/>
          <a:p>
            <a:pPr eaLnBrk="1" hangingPunct="1"/>
            <a:r>
              <a:rPr lang="el-GR" altLang="el-GR" sz="2300" dirty="0" smtClean="0"/>
              <a:t>Η συνηθέστερη πρωτογενώς </a:t>
            </a:r>
            <a:r>
              <a:rPr lang="el-GR" altLang="el-GR" sz="2300" dirty="0" err="1" smtClean="0"/>
              <a:t>ενδο</a:t>
            </a:r>
            <a:r>
              <a:rPr lang="el-GR" altLang="el-GR" sz="2300" dirty="0" smtClean="0"/>
              <a:t>-αξονική βλάβη </a:t>
            </a:r>
          </a:p>
          <a:p>
            <a:pPr eaLnBrk="1" hangingPunct="1"/>
            <a:r>
              <a:rPr lang="el-GR" altLang="el-GR" sz="2300" dirty="0" smtClean="0"/>
              <a:t>Συμβαίνει σε σημεία που εγκέφαλος συνθλίβεται πάνω σε οστικές δομές ή ανακάμψεις της </a:t>
            </a:r>
            <a:r>
              <a:rPr lang="el-GR" altLang="el-GR" sz="2300" dirty="0" err="1" smtClean="0"/>
              <a:t>σκληράς</a:t>
            </a:r>
            <a:r>
              <a:rPr lang="el-GR" altLang="el-GR" sz="2300" dirty="0" smtClean="0"/>
              <a:t> μήνιγγας</a:t>
            </a:r>
          </a:p>
          <a:p>
            <a:pPr eaLnBrk="1" hangingPunct="1"/>
            <a:r>
              <a:rPr lang="el-GR" altLang="el-GR" sz="2300" dirty="0" smtClean="0"/>
              <a:t>Μπορεί να υπάρχει τοπική </a:t>
            </a:r>
            <a:r>
              <a:rPr lang="el-GR" altLang="el-GR" sz="2300" dirty="0" err="1" smtClean="0"/>
              <a:t>υπαραχνοειδής</a:t>
            </a:r>
            <a:r>
              <a:rPr lang="el-GR" altLang="el-GR" sz="2300" dirty="0" smtClean="0"/>
              <a:t> αιμορραγία</a:t>
            </a:r>
          </a:p>
          <a:p>
            <a:pPr eaLnBrk="1" hangingPunct="1"/>
            <a:r>
              <a:rPr lang="el-GR" altLang="el-GR" sz="2300" dirty="0" smtClean="0"/>
              <a:t>Μετά από </a:t>
            </a:r>
            <a:r>
              <a:rPr lang="en-US" altLang="el-GR" sz="2300" dirty="0" smtClean="0"/>
              <a:t>24-48 </a:t>
            </a:r>
            <a:r>
              <a:rPr lang="el-GR" altLang="el-GR" sz="2300" dirty="0" smtClean="0"/>
              <a:t>ώρες μπορεί να σχηματισθεί αιμάτωμα </a:t>
            </a:r>
            <a:endParaRPr lang="en-US" altLang="el-GR" sz="2300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2640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352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Τραυματική ενδοκοιλιακή αιμορραγία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5256584"/>
          </a:xfrm>
        </p:spPr>
        <p:txBody>
          <a:bodyPr>
            <a:normAutofit/>
          </a:bodyPr>
          <a:lstStyle/>
          <a:p>
            <a:pPr marL="379476">
              <a:defRPr/>
            </a:pPr>
            <a:r>
              <a:rPr lang="el-GR" dirty="0" smtClean="0"/>
              <a:t>Αποτέλεσμα διάχυτης εγκεφαλικής κάκωσης και θλάσης της εν τω βάθει εγκεφαλικής ουσίας</a:t>
            </a:r>
          </a:p>
          <a:p>
            <a:pPr marL="379476">
              <a:defRPr/>
            </a:pPr>
            <a:r>
              <a:rPr lang="el-GR" dirty="0" smtClean="0"/>
              <a:t>Μπορεί να υπάρχει και υπαραχνοειδής αιμορραγία</a:t>
            </a:r>
            <a:endParaRPr lang="en-US" dirty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71600"/>
            <a:ext cx="38401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053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102225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9624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31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2060848"/>
            <a:ext cx="9082215" cy="100811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Εγκεφαλικό επεισόδιο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958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Εγκεφαλικό επεισόδιο</a:t>
            </a:r>
            <a:endParaRPr lang="en-US" altLang="el-GR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Μόνιμη απώλεια νευρολογικής λειτουργίας αιφνίδιας έναρξης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Διάφορα αίτια:</a:t>
            </a:r>
          </a:p>
          <a:p>
            <a:pPr eaLnBrk="1" hangingPunct="1">
              <a:buFont typeface="Wingdings 2" pitchFamily="18" charset="2"/>
              <a:buNone/>
            </a:pPr>
            <a:endParaRPr lang="el-GR" altLang="el-GR" i="1" dirty="0" smtClean="0"/>
          </a:p>
          <a:p>
            <a:pPr lvl="2" algn="r" eaLnBrk="1" hangingPunct="1"/>
            <a:r>
              <a:rPr lang="el-GR" altLang="el-GR" sz="3200" b="1" dirty="0" smtClean="0"/>
              <a:t>Ισχαιμικό αγγειακό επεισόδιο</a:t>
            </a:r>
          </a:p>
          <a:p>
            <a:pPr lvl="2" algn="r" eaLnBrk="1" hangingPunct="1"/>
            <a:r>
              <a:rPr lang="el-GR" altLang="el-GR" sz="3200" b="1" dirty="0" smtClean="0"/>
              <a:t>Φλεβική στάση</a:t>
            </a:r>
          </a:p>
          <a:p>
            <a:pPr lvl="2" algn="r" eaLnBrk="1" hangingPunct="1"/>
            <a:r>
              <a:rPr lang="el-GR" altLang="el-GR" sz="3200" b="1" dirty="0" smtClean="0"/>
              <a:t>Αιμορραγικό εγκεφαλικό επεισόδιο</a:t>
            </a:r>
            <a:endParaRPr lang="en-US" altLang="el-GR" sz="3200" b="1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599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Δεδομένα</a:t>
            </a:r>
            <a:endParaRPr lang="en-US" altLang="el-GR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27852"/>
            <a:ext cx="4536504" cy="5256584"/>
          </a:xfrm>
        </p:spPr>
        <p:txBody>
          <a:bodyPr/>
          <a:lstStyle/>
          <a:p>
            <a:pPr eaLnBrk="1" hangingPunct="1"/>
            <a:r>
              <a:rPr lang="en-CA" altLang="el-GR" dirty="0" smtClean="0"/>
              <a:t>65% </a:t>
            </a:r>
            <a:r>
              <a:rPr lang="el-GR" altLang="el-GR" dirty="0" smtClean="0"/>
              <a:t>όσων επιβιώνουν έχουν  αναπηρία</a:t>
            </a:r>
            <a:endParaRPr lang="en-CA" altLang="el-GR" dirty="0" smtClean="0"/>
          </a:p>
          <a:p>
            <a:pPr eaLnBrk="1" hangingPunct="1"/>
            <a:r>
              <a:rPr lang="en-CA" altLang="el-GR" dirty="0" smtClean="0"/>
              <a:t>4</a:t>
            </a:r>
            <a:r>
              <a:rPr lang="el-GR" altLang="el-GR" baseline="30000" dirty="0" smtClean="0"/>
              <a:t>η</a:t>
            </a:r>
            <a:r>
              <a:rPr lang="en-CA" altLang="el-GR" dirty="0" smtClean="0"/>
              <a:t> </a:t>
            </a:r>
            <a:r>
              <a:rPr lang="el-GR" altLang="el-GR" dirty="0" smtClean="0"/>
              <a:t>αιτία θανάτου</a:t>
            </a:r>
            <a:endParaRPr lang="en-CA" altLang="el-GR" dirty="0" smtClean="0"/>
          </a:p>
          <a:p>
            <a:pPr eaLnBrk="1" hangingPunct="1"/>
            <a:r>
              <a:rPr lang="el-GR" altLang="el-GR" dirty="0" smtClean="0"/>
              <a:t>Μακρότερος χρόνος </a:t>
            </a:r>
            <a:r>
              <a:rPr lang="el-GR" altLang="el-GR" dirty="0" err="1" smtClean="0"/>
              <a:t>ενδονοσοκομειακής</a:t>
            </a:r>
            <a:r>
              <a:rPr lang="el-GR" altLang="el-GR" dirty="0" smtClean="0"/>
              <a:t> νοσηλείας</a:t>
            </a:r>
            <a:r>
              <a:rPr lang="en-CA" altLang="el-GR" dirty="0" smtClean="0"/>
              <a:t> (37 </a:t>
            </a:r>
            <a:r>
              <a:rPr lang="el-GR" altLang="el-GR" dirty="0" smtClean="0"/>
              <a:t>μ</a:t>
            </a:r>
            <a:r>
              <a:rPr lang="en-CA" altLang="el-GR" dirty="0" smtClean="0"/>
              <a:t>)</a:t>
            </a:r>
          </a:p>
          <a:p>
            <a:pPr eaLnBrk="1" hangingPunct="1"/>
            <a:endParaRPr lang="en-US" altLang="el-GR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076056" y="1412776"/>
            <a:ext cx="3813175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>
                <a:solidFill>
                  <a:schemeClr val="bg1"/>
                </a:solidFill>
              </a:rPr>
              <a:t>Κύρια αιτία παραμονής σε μακρά νοσηλεία</a:t>
            </a:r>
            <a:endParaRPr lang="en-CA" altLang="el-GR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>
                <a:solidFill>
                  <a:schemeClr val="bg1"/>
                </a:solidFill>
              </a:rPr>
              <a:t>Κύρια αιτία νευρολογικής αναπηρίας</a:t>
            </a:r>
            <a:endParaRPr lang="en-CA" altLang="el-GR" sz="24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altLang="el-GR" sz="2400" dirty="0" smtClean="0">
                <a:solidFill>
                  <a:schemeClr val="bg1"/>
                </a:solidFill>
              </a:rPr>
              <a:t>Μεγάλο κόστος νοσηλείας και στην οξεία και στη χρόνια φάση</a:t>
            </a:r>
            <a:endParaRPr lang="en-CA" altLang="el-GR" sz="2400" dirty="0" smtClean="0">
              <a:solidFill>
                <a:schemeClr val="bg1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cxnSp>
        <p:nvCxnSpPr>
          <p:cNvPr id="4" name="Ευθεία γραμμή σύνδεσης 3"/>
          <p:cNvCxnSpPr/>
          <p:nvPr/>
        </p:nvCxnSpPr>
        <p:spPr>
          <a:xfrm>
            <a:off x="5004048" y="1556792"/>
            <a:ext cx="0" cy="295232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75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Αρτηριακοί κλάδοι</a:t>
            </a:r>
            <a:endParaRPr lang="en-US" altLang="el-GR" dirty="0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idx="1"/>
          </p:nvPr>
        </p:nvSpPr>
        <p:spPr>
          <a:xfrm>
            <a:off x="323528" y="1340767"/>
            <a:ext cx="3744416" cy="5184577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Πρόσθια εγκεφαλική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Μέση εγκεφαλική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Οπίσθια εγκεφαλική</a:t>
            </a:r>
            <a:endParaRPr lang="en-CA" altLang="el-GR" sz="2400" dirty="0" smtClean="0"/>
          </a:p>
          <a:p>
            <a:pPr eaLnBrk="1" hangingPunct="1"/>
            <a:r>
              <a:rPr lang="el-GR" altLang="el-GR" dirty="0" smtClean="0"/>
              <a:t>Β</a:t>
            </a:r>
            <a:r>
              <a:rPr lang="el-GR" altLang="el-GR" sz="2400" dirty="0" smtClean="0"/>
              <a:t>ασική</a:t>
            </a:r>
            <a:r>
              <a:rPr lang="en-CA" altLang="el-GR" sz="2400" dirty="0" smtClean="0"/>
              <a:t>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Άνω παρεγκεφαλιδική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Πρόσθια κάτω παρεγκεφαλιδική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Οπίσθια κάτω παρεγκεφαλιδική </a:t>
            </a:r>
            <a:endParaRPr lang="en-US" alt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80898" name="Picture 2" descr="File:Sobotta.3.1909.5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358" y="260648"/>
            <a:ext cx="3944090" cy="30963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0900" name="Picture 4" descr="File:Sobo 1909 3 54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3322" y="3428999"/>
            <a:ext cx="2925105" cy="33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24328" y="5949280"/>
            <a:ext cx="149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Sobo 1909 3 </a:t>
            </a:r>
            <a:r>
              <a:rPr lang="en-US" sz="1200" dirty="0" smtClean="0">
                <a:latin typeface="+mn-lt"/>
                <a:hlinkClick r:id="rId4"/>
              </a:rPr>
              <a:t>548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 rot="16200000">
            <a:off x="7568756" y="1866019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Sobotta.3.1909.549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3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brain vascular territories2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" b="6"/>
          <a:stretch>
            <a:fillRect/>
          </a:stretch>
        </p:blipFill>
        <p:spPr bwMode="auto">
          <a:xfrm>
            <a:off x="4308624" y="116632"/>
            <a:ext cx="4741862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 descr="brain vascular terriroties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"/>
          <a:stretch>
            <a:fillRect/>
          </a:stretch>
        </p:blipFill>
        <p:spPr bwMode="auto">
          <a:xfrm>
            <a:off x="111843" y="810344"/>
            <a:ext cx="41671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65833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CA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From Osborne, A: Neuroradiology</a:t>
            </a:r>
            <a:endParaRPr lang="en-US" altLang="el-GR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44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Wozny L occipital infarct CT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" b="-21"/>
          <a:stretch>
            <a:fillRect/>
          </a:stretch>
        </p:blipFill>
        <p:spPr bwMode="auto">
          <a:xfrm>
            <a:off x="6247264" y="3504532"/>
            <a:ext cx="2743200" cy="304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Wozny L occipital infarct C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" b="-23"/>
          <a:stretch>
            <a:fillRect/>
          </a:stretch>
        </p:blipFill>
        <p:spPr bwMode="auto">
          <a:xfrm>
            <a:off x="3355112" y="3501008"/>
            <a:ext cx="2743346" cy="29657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Wozny L occipital infarct CT 3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" b="-9"/>
          <a:stretch>
            <a:fillRect/>
          </a:stretch>
        </p:blipFill>
        <p:spPr bwMode="auto">
          <a:xfrm>
            <a:off x="6247264" y="332656"/>
            <a:ext cx="2744335" cy="3033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Wozny L occipital infarct CT 4"/>
          <p:cNvPicPr>
            <a:picLocks noChangeAspect="1" noChangeArrowheads="1"/>
          </p:cNvPicPr>
          <p:nvPr/>
        </p:nvPicPr>
        <p:blipFill>
          <a:blip r:embed="rId5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" b="-9"/>
          <a:stretch>
            <a:fillRect/>
          </a:stretch>
        </p:blipFill>
        <p:spPr bwMode="auto">
          <a:xfrm>
            <a:off x="3355112" y="332656"/>
            <a:ext cx="2744335" cy="3033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0488"/>
            <a:r>
              <a:rPr lang="el-GR" dirty="0"/>
              <a:t>Αριστερή οπίσθια </a:t>
            </a:r>
            <a:br>
              <a:rPr lang="el-GR" dirty="0"/>
            </a:br>
            <a:r>
              <a:rPr lang="el-GR" dirty="0"/>
              <a:t>εγκεφαλική (</a:t>
            </a:r>
            <a:r>
              <a:rPr lang="en-US" dirty="0"/>
              <a:t>PCA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67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920" y="1140296"/>
            <a:ext cx="845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1520" y="3426296"/>
            <a:ext cx="8763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Δεξιά μέση εγκεφαλική αρτηρία (MCA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94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96" y="843359"/>
            <a:ext cx="89154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21096" y="3586559"/>
            <a:ext cx="8915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Πρόσθια εγκεφαλική αρτηρία (</a:t>
            </a:r>
            <a:r>
              <a:rPr lang="en-US" dirty="0"/>
              <a:t>ACA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37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will002"/>
          <p:cNvPicPr>
            <a:picLocks noChangeAspect="1" noChangeArrowheads="1"/>
          </p:cNvPicPr>
          <p:nvPr/>
        </p:nvPicPr>
        <p:blipFill>
          <a:blip r:embed="rId2" cstate="print">
            <a:lum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"/>
          <a:stretch>
            <a:fillRect/>
          </a:stretch>
        </p:blipFill>
        <p:spPr bwMode="auto">
          <a:xfrm>
            <a:off x="323528" y="945262"/>
            <a:ext cx="2648272" cy="29877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7" name="Picture 3" descr="will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" b="-75"/>
          <a:stretch>
            <a:fillRect/>
          </a:stretch>
        </p:blipFill>
        <p:spPr bwMode="auto">
          <a:xfrm>
            <a:off x="3384144" y="945262"/>
            <a:ext cx="2751544" cy="29877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will0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7" b="32"/>
          <a:stretch>
            <a:fillRect/>
          </a:stretch>
        </p:blipFill>
        <p:spPr bwMode="auto">
          <a:xfrm>
            <a:off x="6513088" y="945262"/>
            <a:ext cx="2478511" cy="29877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will0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5" b="20"/>
          <a:stretch>
            <a:fillRect/>
          </a:stretch>
        </p:blipFill>
        <p:spPr bwMode="auto">
          <a:xfrm>
            <a:off x="313504" y="3990454"/>
            <a:ext cx="2566221" cy="28675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will0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" b="2"/>
          <a:stretch>
            <a:fillRect/>
          </a:stretch>
        </p:blipFill>
        <p:spPr bwMode="auto">
          <a:xfrm>
            <a:off x="3378344" y="4006014"/>
            <a:ext cx="2743055" cy="28519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will0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9" b="-76"/>
          <a:stretch>
            <a:fillRect/>
          </a:stretch>
        </p:blipFill>
        <p:spPr bwMode="auto">
          <a:xfrm>
            <a:off x="6541856" y="4006014"/>
            <a:ext cx="2402119" cy="28519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Έμφρακτο</a:t>
            </a:r>
            <a:r>
              <a:rPr lang="el-GR" dirty="0"/>
              <a:t> πρόσθιας </a:t>
            </a:r>
            <a:r>
              <a:rPr lang="el-GR" dirty="0" smtClean="0"/>
              <a:t>χοριοειδούς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684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ichaelchuk watershed c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2919391" cy="31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Michaelchuk watershed c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"/>
          <a:stretch>
            <a:fillRect/>
          </a:stretch>
        </p:blipFill>
        <p:spPr bwMode="auto">
          <a:xfrm>
            <a:off x="3131840" y="188640"/>
            <a:ext cx="2830924" cy="310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Michaelchuk watershed ct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" b="50"/>
          <a:stretch>
            <a:fillRect/>
          </a:stretch>
        </p:blipFill>
        <p:spPr bwMode="auto">
          <a:xfrm>
            <a:off x="107504" y="3429000"/>
            <a:ext cx="2919391" cy="330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 descr="Michaelchuk watershed ct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24"/>
          <a:stretch>
            <a:fillRect/>
          </a:stretch>
        </p:blipFill>
        <p:spPr bwMode="auto">
          <a:xfrm>
            <a:off x="3165375" y="3452872"/>
            <a:ext cx="2614900" cy="328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62764" y="116631"/>
            <a:ext cx="3181235" cy="3379043"/>
          </a:xfrm>
        </p:spPr>
        <p:txBody>
          <a:bodyPr>
            <a:normAutofit fontScale="90000"/>
          </a:bodyPr>
          <a:lstStyle/>
          <a:p>
            <a:r>
              <a:rPr lang="el-GR" dirty="0"/>
              <a:t>Όρια πρόσθιας και μέσης εγκεφαλικής αρτηρίας </a:t>
            </a:r>
            <a:r>
              <a:rPr lang="el-GR" sz="3100" b="0" dirty="0"/>
              <a:t>(</a:t>
            </a:r>
            <a:r>
              <a:rPr lang="el-GR" sz="3100" b="0" dirty="0" err="1"/>
              <a:t>watershed</a:t>
            </a:r>
            <a:r>
              <a:rPr lang="el-GR" sz="3100" b="0" dirty="0"/>
              <a:t> ACA </a:t>
            </a:r>
            <a:r>
              <a:rPr lang="el-GR" sz="3100" b="0" dirty="0" smtClean="0"/>
              <a:t>&amp;</a:t>
            </a:r>
            <a:r>
              <a:rPr lang="en-US" sz="3100" b="0" dirty="0" smtClean="0"/>
              <a:t> </a:t>
            </a:r>
            <a:r>
              <a:rPr lang="el-GR" sz="3100" b="0" dirty="0" smtClean="0"/>
              <a:t>MCA)</a:t>
            </a:r>
            <a:endParaRPr lang="el-GR" sz="31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13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5" y="1484784"/>
            <a:ext cx="9082215" cy="1008112"/>
          </a:xfrm>
        </p:spPr>
        <p:txBody>
          <a:bodyPr>
            <a:normAutofit/>
          </a:bodyPr>
          <a:lstStyle/>
          <a:p>
            <a:r>
              <a:rPr lang="el-GR" dirty="0"/>
              <a:t>Διαδοχικές τομές </a:t>
            </a:r>
            <a:r>
              <a:rPr lang="el-GR" dirty="0" err="1"/>
              <a:t>vs</a:t>
            </a:r>
            <a:r>
              <a:rPr lang="el-GR" dirty="0"/>
              <a:t> ελικοειδής </a:t>
            </a:r>
            <a:r>
              <a:rPr lang="el-GR" dirty="0" smtClean="0"/>
              <a:t>σάρωση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96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Εγκεφαλικό επεισόδιο</a:t>
            </a:r>
            <a:endParaRPr lang="en-US" altLang="el-GR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Διακρίνονται σε: </a:t>
            </a:r>
          </a:p>
          <a:p>
            <a:pPr lvl="1">
              <a:defRPr/>
            </a:pPr>
            <a:r>
              <a:rPr lang="el-GR" dirty="0" smtClean="0"/>
              <a:t>Ισχαιμικά: απόφραξη αγγείου συνήθως λόγω θρόμβου (84%)</a:t>
            </a:r>
          </a:p>
          <a:p>
            <a:pPr lvl="1">
              <a:defRPr/>
            </a:pPr>
            <a:r>
              <a:rPr lang="el-GR" dirty="0" err="1" smtClean="0">
                <a:solidFill>
                  <a:schemeClr val="bg1"/>
                </a:solidFill>
              </a:rPr>
              <a:t>Θρομβωτικά</a:t>
            </a:r>
            <a:endParaRPr lang="el-GR" dirty="0"/>
          </a:p>
          <a:p>
            <a:pPr lvl="1">
              <a:defRPr/>
            </a:pPr>
            <a:r>
              <a:rPr lang="el-GR" dirty="0" err="1" smtClean="0">
                <a:solidFill>
                  <a:schemeClr val="bg1"/>
                </a:solidFill>
              </a:rPr>
              <a:t>Εμβολικά</a:t>
            </a:r>
            <a:endParaRPr lang="el-GR" dirty="0"/>
          </a:p>
          <a:p>
            <a:pPr lvl="1">
              <a:defRPr/>
            </a:pPr>
            <a:r>
              <a:rPr lang="en-US" dirty="0" smtClean="0">
                <a:solidFill>
                  <a:schemeClr val="bg1"/>
                </a:solidFill>
              </a:rPr>
              <a:t>lacunar </a:t>
            </a:r>
            <a:endParaRPr lang="el-GR" dirty="0"/>
          </a:p>
          <a:p>
            <a:pPr lvl="1">
              <a:defRPr/>
            </a:pPr>
            <a:r>
              <a:rPr lang="el-GR" dirty="0" err="1" smtClean="0">
                <a:solidFill>
                  <a:schemeClr val="bg1"/>
                </a:solidFill>
              </a:rPr>
              <a:t>Υπο</a:t>
            </a:r>
            <a:r>
              <a:rPr lang="el-GR" dirty="0" smtClean="0">
                <a:solidFill>
                  <a:schemeClr val="bg1"/>
                </a:solidFill>
              </a:rPr>
              <a:t>-αιμάτωσης </a:t>
            </a:r>
            <a:endParaRPr lang="el-GR" dirty="0"/>
          </a:p>
          <a:p>
            <a:pPr lvl="1">
              <a:defRPr/>
            </a:pPr>
            <a:r>
              <a:rPr lang="el-GR" dirty="0" smtClean="0"/>
              <a:t>Αιμορραγικά: ρήξη αγγείου προκαλεί </a:t>
            </a:r>
            <a:r>
              <a:rPr lang="en-US" dirty="0" smtClean="0"/>
              <a:t> </a:t>
            </a:r>
            <a:r>
              <a:rPr lang="el-GR" dirty="0" smtClean="0"/>
              <a:t>αιμορραγία (16%)</a:t>
            </a:r>
          </a:p>
          <a:p>
            <a:pPr marL="401638" lvl="1" indent="0">
              <a:buNone/>
              <a:defRPr/>
            </a:pP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372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Ισχαιμικό εγκεφαλικό</a:t>
            </a:r>
            <a:endParaRPr lang="en-US" altLang="el-GR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200" dirty="0" smtClean="0"/>
              <a:t>Προκαλείται από </a:t>
            </a:r>
            <a:r>
              <a:rPr lang="en-US" altLang="el-GR" sz="2200" dirty="0" smtClean="0"/>
              <a:t> </a:t>
            </a:r>
            <a:r>
              <a:rPr lang="el-GR" altLang="el-GR" sz="2200" dirty="0" smtClean="0"/>
              <a:t>μείωση της ροής αίματος σε μια περιοχή του εγκεφάλου</a:t>
            </a:r>
          </a:p>
          <a:p>
            <a:pPr marL="742950" lvl="1" indent="-285750" eaLnBrk="1" hangingPunct="1"/>
            <a:r>
              <a:rPr lang="el-GR" altLang="el-GR" sz="2200" dirty="0" smtClean="0"/>
              <a:t>Θρόμβωση: σχηματισμός θρόμβου μέσα στο αγγείο, ρήξη </a:t>
            </a:r>
            <a:r>
              <a:rPr lang="el-GR" altLang="el-GR" sz="2200" dirty="0" err="1" smtClean="0"/>
              <a:t>αθηρωματικής</a:t>
            </a:r>
            <a:r>
              <a:rPr lang="el-GR" altLang="el-GR" sz="2200" dirty="0" smtClean="0"/>
              <a:t> πλάκας, στένωση, αιμορραγία στο τοίχωμα του αγγείου, </a:t>
            </a:r>
            <a:r>
              <a:rPr lang="el-GR" altLang="el-GR" sz="2200" dirty="0" err="1" smtClean="0"/>
              <a:t>υπερπηκτικότητα</a:t>
            </a:r>
            <a:r>
              <a:rPr lang="el-GR" altLang="el-GR" sz="2200" dirty="0" smtClean="0"/>
              <a:t> (</a:t>
            </a:r>
            <a:r>
              <a:rPr lang="en-US" altLang="el-GR" sz="2200" dirty="0" smtClean="0"/>
              <a:t>53%</a:t>
            </a:r>
            <a:r>
              <a:rPr lang="el-GR" altLang="el-GR" sz="2200" dirty="0" smtClean="0"/>
              <a:t>)</a:t>
            </a:r>
          </a:p>
          <a:p>
            <a:pPr marL="742950" lvl="1" indent="-285750" eaLnBrk="1" hangingPunct="1"/>
            <a:r>
              <a:rPr lang="el-GR" altLang="el-GR" sz="2200" dirty="0" smtClean="0"/>
              <a:t>Εμβολή: αποσπασμένος θρόμβος ταξιδεύει και σφηνώνεται σε εγκεφαλική αρτηρία. Ο θρόμβος προέρχεται από την καρδιά ή μεγάλα αγγεία όπως οι καρωτίδες (30%)</a:t>
            </a:r>
          </a:p>
          <a:p>
            <a:pPr marL="742950" lvl="1" indent="-285750" eaLnBrk="1" hangingPunct="1"/>
            <a:r>
              <a:rPr lang="en-US" altLang="el-GR" sz="2200" dirty="0" smtClean="0"/>
              <a:t>lacunar infarction</a:t>
            </a:r>
            <a:r>
              <a:rPr lang="el-GR" altLang="el-GR" sz="2200" dirty="0" smtClean="0"/>
              <a:t>, μικρά </a:t>
            </a:r>
            <a:r>
              <a:rPr lang="el-GR" altLang="el-GR" sz="2200" dirty="0" err="1" smtClean="0"/>
              <a:t>έμφρακτα</a:t>
            </a:r>
            <a:r>
              <a:rPr lang="el-GR" altLang="el-GR" sz="2200" dirty="0" smtClean="0"/>
              <a:t> από πάχυνση του τοιχώματος μικρών αγγείων που οδηγεί σε απόφραξη &lt;</a:t>
            </a:r>
            <a:r>
              <a:rPr lang="en-US" altLang="el-GR" sz="2200" dirty="0" smtClean="0"/>
              <a:t> 1.5 </a:t>
            </a:r>
            <a:r>
              <a:rPr lang="el-GR" altLang="el-GR" sz="2200" dirty="0" smtClean="0"/>
              <a:t>εκ.</a:t>
            </a:r>
            <a:r>
              <a:rPr lang="en-US" altLang="el-GR" sz="2200" dirty="0" smtClean="0"/>
              <a:t>.</a:t>
            </a:r>
            <a:r>
              <a:rPr lang="el-GR" altLang="el-GR" sz="2200" dirty="0" smtClean="0"/>
              <a:t> </a:t>
            </a:r>
          </a:p>
          <a:p>
            <a:pPr marL="742950" lvl="1" indent="-285750" eaLnBrk="1" hangingPunct="1"/>
            <a:r>
              <a:rPr lang="el-GR" altLang="el-GR" sz="2200" dirty="0" err="1" smtClean="0"/>
              <a:t>Υπο</a:t>
            </a:r>
            <a:r>
              <a:rPr lang="el-GR" altLang="el-GR" sz="2200" dirty="0" smtClean="0"/>
              <a:t>-αιμάτωση: από </a:t>
            </a:r>
            <a:r>
              <a:rPr lang="el-GR" altLang="el-GR" sz="2200" dirty="0" err="1" smtClean="0"/>
              <a:t>υποξία</a:t>
            </a:r>
            <a:r>
              <a:rPr lang="el-GR" altLang="el-GR" sz="2200" dirty="0" smtClean="0"/>
              <a:t>, </a:t>
            </a:r>
            <a:r>
              <a:rPr lang="el-GR" altLang="el-GR" sz="2200" dirty="0" err="1" smtClean="0"/>
              <a:t>ανοξία</a:t>
            </a:r>
            <a:r>
              <a:rPr lang="el-GR" altLang="el-GR" sz="2200" dirty="0" smtClean="0"/>
              <a:t>, λόγω αναπνευστικής ή καρδιακής δυσλειτουργίας 1% . </a:t>
            </a:r>
          </a:p>
          <a:p>
            <a:pPr eaLnBrk="1" hangingPunct="1"/>
            <a:endParaRPr lang="en-US" alt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57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/>
              <a:t>«</a:t>
            </a:r>
            <a:r>
              <a:rPr lang="el-GR" altLang="el-GR" sz="2400" dirty="0" smtClean="0"/>
              <a:t>Εγκεφαλικό επεισόδιο</a:t>
            </a:r>
            <a:r>
              <a:rPr lang="en-US" altLang="el-GR" sz="2400" dirty="0" smtClean="0"/>
              <a:t>" </a:t>
            </a:r>
            <a:r>
              <a:rPr lang="el-GR" altLang="el-GR" sz="2400" dirty="0" smtClean="0"/>
              <a:t>είναι κλινική διάγνωση αλλά η απεικόνιση παίζει σημαντικό ρόλο </a:t>
            </a:r>
          </a:p>
          <a:p>
            <a:pPr eaLnBrk="1" hangingPunct="1"/>
            <a:r>
              <a:rPr lang="el-GR" altLang="el-GR" sz="2400" dirty="0" smtClean="0"/>
              <a:t>Η πιο σημαντική απάντηση από την απεικόνιση είναι</a:t>
            </a:r>
          </a:p>
          <a:p>
            <a:pPr marL="742950" lvl="1" indent="-285750" eaLnBrk="1" hangingPunct="1"/>
            <a:r>
              <a:rPr lang="el-GR" altLang="el-GR" sz="2400" dirty="0" smtClean="0"/>
              <a:t>Αιμορραγικό </a:t>
            </a:r>
          </a:p>
          <a:p>
            <a:pPr marL="742950" lvl="1" indent="-285750" eaLnBrk="1" hangingPunct="1"/>
            <a:r>
              <a:rPr lang="el-GR" altLang="el-GR" sz="2400" dirty="0" smtClean="0"/>
              <a:t>Μη αιμορραγικό επεισόδιο</a:t>
            </a:r>
          </a:p>
          <a:p>
            <a:pPr indent="20638" eaLnBrk="1" hangingPunct="1"/>
            <a:r>
              <a:rPr lang="el-GR" altLang="el-GR" sz="2400" dirty="0" smtClean="0"/>
              <a:t>Ανάλογα με το αποτέλεσμα ρυθμίζεται η θεραπεία</a:t>
            </a:r>
            <a:r>
              <a:rPr lang="en-US" altLang="el-GR" sz="2400" dirty="0" smtClean="0"/>
              <a:t>:</a:t>
            </a:r>
            <a:br>
              <a:rPr lang="en-US" altLang="el-GR" sz="2400" dirty="0" smtClean="0"/>
            </a:br>
            <a:r>
              <a:rPr lang="en-US" altLang="el-GR" sz="2400" dirty="0" smtClean="0"/>
              <a:t>- </a:t>
            </a:r>
            <a:r>
              <a:rPr lang="el-GR" altLang="el-GR" sz="2400" dirty="0" smtClean="0"/>
              <a:t>χρειάζεται ο ασθενής αντιπηκτική αγωγή </a:t>
            </a:r>
            <a:r>
              <a:rPr lang="en-US" altLang="el-GR" sz="2400" dirty="0" smtClean="0"/>
              <a:t/>
            </a:r>
            <a:br>
              <a:rPr lang="en-US" altLang="el-GR" sz="2400" dirty="0" smtClean="0"/>
            </a:br>
            <a:r>
              <a:rPr lang="en-US" altLang="el-GR" sz="2400" dirty="0" smtClean="0"/>
              <a:t>- </a:t>
            </a:r>
            <a:r>
              <a:rPr lang="el-GR" altLang="el-GR" sz="2400" dirty="0" smtClean="0"/>
              <a:t>από ποια οδό</a:t>
            </a:r>
            <a:r>
              <a:rPr lang="en-US" altLang="el-GR" sz="2400" dirty="0" smtClean="0"/>
              <a:t/>
            </a:r>
            <a:br>
              <a:rPr lang="en-US" altLang="el-GR" sz="2400" dirty="0" smtClean="0"/>
            </a:br>
            <a:r>
              <a:rPr lang="en-US" altLang="el-GR" sz="2400" dirty="0" smtClean="0"/>
              <a:t>- </a:t>
            </a:r>
            <a:r>
              <a:rPr lang="el-GR" altLang="el-GR" sz="2400" dirty="0" smtClean="0"/>
              <a:t>νευροχειρουργικός ή νευρολογικός ασθενής (</a:t>
            </a:r>
            <a:r>
              <a:rPr lang="en-US" altLang="el-GR" sz="2400" dirty="0" smtClean="0"/>
              <a:t>2% </a:t>
            </a:r>
            <a:r>
              <a:rPr lang="el-GR" altLang="el-GR" sz="2400" dirty="0" smtClean="0"/>
              <a:t>των κλινικών εγκεφαλικών έχουν άλλη παθολογία όπως όγκο, αιμάτωμα ή φλεγμονή)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51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– Μειονεκτήματα </a:t>
            </a:r>
            <a:r>
              <a:rPr lang="en-US" dirty="0" smtClean="0"/>
              <a:t>CT</a:t>
            </a:r>
            <a:endParaRPr lang="el-GR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647056" y="1052736"/>
            <a:ext cx="7669360" cy="551723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altLang="el-GR" dirty="0" smtClean="0"/>
              <a:t>Πλεονεκτήματα της </a:t>
            </a:r>
            <a:r>
              <a:rPr lang="en-US" altLang="el-GR" dirty="0" smtClean="0"/>
              <a:t>CT </a:t>
            </a:r>
            <a:r>
              <a:rPr lang="el-GR" altLang="el-GR" dirty="0" smtClean="0"/>
              <a:t>εξέτασης</a:t>
            </a:r>
            <a:r>
              <a:rPr lang="en-US" altLang="el-GR" dirty="0" smtClean="0"/>
              <a:t>: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altLang="el-GR" dirty="0" smtClean="0"/>
              <a:t>- </a:t>
            </a:r>
            <a:r>
              <a:rPr lang="el-GR" altLang="el-GR" dirty="0" smtClean="0"/>
              <a:t>διαθεσιμότητα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- </a:t>
            </a:r>
            <a:r>
              <a:rPr lang="el-GR" altLang="el-GR" dirty="0" smtClean="0"/>
              <a:t>ταχύτητα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- </a:t>
            </a:r>
            <a:r>
              <a:rPr lang="el-GR" altLang="el-GR" dirty="0" smtClean="0"/>
              <a:t>εύκολος αποκλεισμός αιμορραγίας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- </a:t>
            </a:r>
            <a:r>
              <a:rPr lang="el-GR" altLang="el-GR" dirty="0" smtClean="0"/>
              <a:t>αξιολόγηση του παρεγχύματος</a:t>
            </a:r>
            <a:endParaRPr lang="en-US" altLang="el-GR" dirty="0"/>
          </a:p>
          <a:p>
            <a:pPr marL="0" indent="0">
              <a:spcBef>
                <a:spcPts val="600"/>
              </a:spcBef>
              <a:buNone/>
            </a:pPr>
            <a:r>
              <a:rPr lang="el-GR" altLang="el-GR" dirty="0" smtClean="0"/>
              <a:t>Μειονεκτήματα 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της </a:t>
            </a:r>
            <a:r>
              <a:rPr lang="en-US" altLang="el-GR" dirty="0" smtClean="0"/>
              <a:t>CT </a:t>
            </a:r>
            <a:r>
              <a:rPr lang="el-GR" altLang="el-GR" dirty="0" smtClean="0"/>
              <a:t>εξέτασης:</a:t>
            </a:r>
            <a:endParaRPr lang="en-US" altLang="el-GR" dirty="0"/>
          </a:p>
          <a:p>
            <a:pPr lvl="1" indent="-342900">
              <a:spcBef>
                <a:spcPts val="600"/>
              </a:spcBef>
              <a:buFontTx/>
              <a:buChar char="-"/>
            </a:pPr>
            <a:r>
              <a:rPr lang="el-GR" altLang="el-GR" dirty="0" smtClean="0"/>
              <a:t>διαφοροποίηση παλαιού – νέου </a:t>
            </a:r>
            <a:endParaRPr lang="en-US" altLang="el-GR" dirty="0" smtClean="0"/>
          </a:p>
          <a:p>
            <a:pPr lvl="1" indent="-342900">
              <a:spcBef>
                <a:spcPts val="600"/>
              </a:spcBef>
              <a:buFontTx/>
              <a:buChar char="-"/>
            </a:pPr>
            <a:r>
              <a:rPr lang="el-GR" altLang="el-GR" dirty="0" smtClean="0"/>
              <a:t>χωρίς λειτουργική πληροφορία</a:t>
            </a:r>
          </a:p>
          <a:p>
            <a:pPr lvl="1" indent="-342900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l-GR" altLang="el-GR" dirty="0" smtClean="0"/>
              <a:t>περιορισμένη αξιολόγηση του </a:t>
            </a:r>
            <a:r>
              <a:rPr lang="el-GR" altLang="el-GR" dirty="0" err="1" smtClean="0"/>
              <a:t>σπονδυλοβασικού</a:t>
            </a:r>
            <a:r>
              <a:rPr lang="el-GR" altLang="el-GR" dirty="0" smtClean="0"/>
              <a:t> συστήματος </a:t>
            </a:r>
            <a:endParaRPr lang="el-GR" altLang="el-GR" dirty="0"/>
          </a:p>
          <a:p>
            <a:pPr marL="0" indent="0">
              <a:spcBef>
                <a:spcPts val="600"/>
              </a:spcBef>
              <a:buNone/>
            </a:pPr>
            <a:r>
              <a:rPr lang="en-US" altLang="el-GR" dirty="0" smtClean="0"/>
              <a:t>CT 58% </a:t>
            </a:r>
            <a:r>
              <a:rPr lang="el-GR" altLang="el-GR" dirty="0" smtClean="0"/>
              <a:t>ευαισθησία στο 1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24ωρο, </a:t>
            </a:r>
            <a:r>
              <a:rPr lang="en-US" altLang="el-GR" dirty="0" smtClean="0"/>
              <a:t>MRI 82%</a:t>
            </a:r>
            <a:r>
              <a:rPr lang="el-GR" altLang="el-GR" dirty="0" smtClean="0"/>
              <a:t>.</a:t>
            </a: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l-GR" altLang="el-GR" dirty="0" smtClean="0"/>
              <a:t>Μετά το 1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24ωρο </a:t>
            </a:r>
            <a:r>
              <a:rPr lang="en-US" altLang="el-GR" dirty="0" smtClean="0"/>
              <a:t>CT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MR</a:t>
            </a:r>
            <a:r>
              <a:rPr lang="el-GR" altLang="el-GR" dirty="0" smtClean="0"/>
              <a:t>Ι</a:t>
            </a:r>
            <a:r>
              <a:rPr lang="en-US" altLang="el-GR" dirty="0" smtClean="0"/>
              <a:t> </a:t>
            </a:r>
            <a:r>
              <a:rPr lang="el-GR" altLang="el-GR" dirty="0" smtClean="0"/>
              <a:t>&gt; </a:t>
            </a:r>
            <a:r>
              <a:rPr lang="en-US" altLang="el-GR" dirty="0" smtClean="0"/>
              <a:t>90%.</a:t>
            </a:r>
            <a:endParaRPr lang="en-US" altLang="el-GR" sz="22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878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Ισχαιμικό εγκεφαλικό επεισόδιο</a:t>
            </a:r>
            <a:br>
              <a:rPr lang="el-GR" dirty="0" smtClean="0"/>
            </a:br>
            <a:r>
              <a:rPr lang="el-GR" dirty="0" smtClean="0"/>
              <a:t>παθοφυσιολογία</a:t>
            </a:r>
            <a:endParaRPr 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Το εγκεφαλικό προκαλεί οίδημα με ελάττωση της πυκνότητας της εγκεφαλικής ουσίας </a:t>
            </a:r>
          </a:p>
          <a:p>
            <a:pPr eaLnBrk="1" hangingPunct="1"/>
            <a:r>
              <a:rPr lang="el-GR" altLang="el-GR" dirty="0" smtClean="0"/>
              <a:t>Σοβαρή ισχαιμία αυξάνει την περιεκτικότητα σε νερό κατά 3% την 1</a:t>
            </a:r>
            <a:r>
              <a:rPr lang="el-GR" altLang="el-GR" baseline="30000" dirty="0" smtClean="0"/>
              <a:t>η</a:t>
            </a:r>
            <a:r>
              <a:rPr lang="el-GR" altLang="el-GR" dirty="0" smtClean="0"/>
              <a:t> ώρα </a:t>
            </a:r>
            <a:r>
              <a:rPr lang="en-US" altLang="el-GR" dirty="0" smtClean="0"/>
              <a:t>7-8 HU </a:t>
            </a:r>
            <a:r>
              <a:rPr lang="el-GR" altLang="el-GR" dirty="0" smtClean="0"/>
              <a:t>μείωση της πυκνότητας</a:t>
            </a:r>
          </a:p>
          <a:p>
            <a:pPr eaLnBrk="1" hangingPunct="1"/>
            <a:r>
              <a:rPr lang="el-GR" altLang="el-GR" dirty="0" smtClean="0"/>
              <a:t>Σε 6 ώρες </a:t>
            </a:r>
            <a:r>
              <a:rPr lang="en-US" altLang="el-GR" dirty="0" smtClean="0"/>
              <a:t>6% </a:t>
            </a:r>
            <a:r>
              <a:rPr lang="el-GR" altLang="el-GR" dirty="0" smtClean="0"/>
              <a:t>αύξηση του ύδατος</a:t>
            </a:r>
          </a:p>
          <a:p>
            <a:pPr eaLnBrk="1" hangingPunct="1"/>
            <a:r>
              <a:rPr lang="el-GR" altLang="el-GR" dirty="0" smtClean="0"/>
              <a:t>Ο βαθμός του οιδήματος εξαρτάται από τη σοβαρότητα της ισχαιμίας και την παρουσία παράπλευρου δικτύου.  </a:t>
            </a:r>
            <a:r>
              <a:rPr lang="en-US" altLang="el-GR" dirty="0" smtClean="0"/>
              <a:t> </a:t>
            </a:r>
          </a:p>
          <a:p>
            <a:pPr eaLnBrk="1" hangingPunct="1"/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603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 err="1"/>
              <a:t>Υπόπυκνο</a:t>
            </a:r>
            <a:r>
              <a:rPr lang="el-GR" dirty="0"/>
              <a:t> οίδημα στην κατανομή της μέσης εγκεφαλικής αρτηρίας με σαφή </a:t>
            </a:r>
            <a:r>
              <a:rPr lang="el-GR" dirty="0" smtClean="0"/>
              <a:t>όρια</a:t>
            </a:r>
            <a:endParaRPr lang="el-GR" dirty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3832225" cy="487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9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Ευρήματα </a:t>
            </a:r>
            <a:r>
              <a:rPr lang="el-GR" altLang="el-GR" sz="3000" b="0" dirty="0" smtClean="0"/>
              <a:t>1/5</a:t>
            </a:r>
            <a:endParaRPr lang="en-US" altLang="el-GR" sz="3000" b="0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934272" cy="5256584"/>
          </a:xfrm>
        </p:spPr>
        <p:txBody>
          <a:bodyPr/>
          <a:lstStyle/>
          <a:p>
            <a:pPr eaLnBrk="1" hangingPunct="1"/>
            <a:r>
              <a:rPr lang="el-GR" altLang="el-GR" sz="2600" dirty="0" smtClean="0"/>
              <a:t>Έλεγχος για αιμορραγία</a:t>
            </a:r>
          </a:p>
          <a:p>
            <a:pPr eaLnBrk="1" hangingPunct="1"/>
            <a:r>
              <a:rPr lang="el-GR" altLang="el-GR" sz="2600" dirty="0" smtClean="0"/>
              <a:t>Πυκνό αγγείο </a:t>
            </a:r>
          </a:p>
          <a:p>
            <a:pPr lvl="1"/>
            <a:r>
              <a:rPr lang="el-GR" altLang="el-GR" sz="2600" dirty="0" err="1" smtClean="0"/>
              <a:t>ασαφοποίηση</a:t>
            </a:r>
            <a:r>
              <a:rPr lang="el-GR" altLang="el-GR" sz="2600" dirty="0" smtClean="0"/>
              <a:t> των πυρήνων </a:t>
            </a:r>
            <a:endParaRPr lang="el-GR" altLang="el-GR" sz="2600" dirty="0"/>
          </a:p>
          <a:p>
            <a:pPr lvl="1"/>
            <a:r>
              <a:rPr lang="el-GR" altLang="el-GR" sz="2600" dirty="0" smtClean="0"/>
              <a:t>μη διαχωρισμός λευκής – </a:t>
            </a:r>
            <a:r>
              <a:rPr lang="el-GR" altLang="el-GR" sz="2600" dirty="0" err="1" smtClean="0"/>
              <a:t>φαιάς</a:t>
            </a:r>
            <a:r>
              <a:rPr lang="el-GR" altLang="el-GR" sz="2600" dirty="0" smtClean="0"/>
              <a:t> ουσίας </a:t>
            </a:r>
          </a:p>
          <a:p>
            <a:pPr lvl="1"/>
            <a:r>
              <a:rPr lang="el-GR" altLang="el-GR" sz="2600" dirty="0" smtClean="0"/>
              <a:t>εξαφάνιση των </a:t>
            </a:r>
            <a:r>
              <a:rPr lang="el-GR" altLang="el-GR" sz="2600" dirty="0" err="1" smtClean="0"/>
              <a:t>αυλάκων</a:t>
            </a:r>
            <a:endParaRPr lang="en-US" altLang="el-GR" sz="2600" dirty="0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68760"/>
            <a:ext cx="3683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56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Ευρήματα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2/5</a:t>
            </a:r>
            <a:endParaRPr lang="el-GR" dirty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248472" cy="5256584"/>
          </a:xfrm>
        </p:spPr>
        <p:txBody>
          <a:bodyPr/>
          <a:lstStyle/>
          <a:p>
            <a:pPr eaLnBrk="1" hangingPunct="1"/>
            <a:r>
              <a:rPr lang="el-GR" altLang="el-GR" sz="2600" dirty="0" smtClean="0"/>
              <a:t>Υπέρπυκνο αγγείο – πυκνότερο από το αγγείο της άλλης πλευράς (</a:t>
            </a:r>
            <a:r>
              <a:rPr lang="en-US" altLang="el-GR" sz="2600" dirty="0" smtClean="0"/>
              <a:t>25%</a:t>
            </a:r>
            <a:r>
              <a:rPr lang="el-GR" altLang="el-GR" sz="2600" dirty="0" smtClean="0"/>
              <a:t>)</a:t>
            </a:r>
            <a:r>
              <a:rPr lang="en-US" altLang="el-GR" sz="2600" dirty="0" smtClean="0"/>
              <a:t> </a:t>
            </a:r>
            <a:endParaRPr lang="el-GR" altLang="el-GR" sz="2600" dirty="0" smtClean="0"/>
          </a:p>
          <a:p>
            <a:pPr eaLnBrk="1" hangingPunct="1"/>
            <a:r>
              <a:rPr lang="el-GR" altLang="el-GR" sz="2600" dirty="0" smtClean="0"/>
              <a:t>Πτωχή ανταπόκριση στη θεραπεία</a:t>
            </a:r>
            <a:endParaRPr lang="en-US" altLang="el-GR" sz="2600" dirty="0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267200" cy="502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304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Ευρήματα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3/5</a:t>
            </a:r>
            <a:endParaRPr lang="el-GR" dirty="0"/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248472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600" dirty="0" err="1" smtClean="0"/>
              <a:t>Ασαφοποίηση</a:t>
            </a:r>
            <a:r>
              <a:rPr lang="el-GR" altLang="el-GR" sz="2600" dirty="0" smtClean="0"/>
              <a:t> του φακοειδούς πυρήνα</a:t>
            </a:r>
          </a:p>
          <a:p>
            <a:pPr eaLnBrk="1" hangingPunct="1"/>
            <a:r>
              <a:rPr lang="el-GR" altLang="el-GR" sz="2600" dirty="0" err="1" smtClean="0"/>
              <a:t>Κυτταροτοξικό</a:t>
            </a:r>
            <a:r>
              <a:rPr lang="el-GR" altLang="el-GR" sz="2600" dirty="0" smtClean="0"/>
              <a:t> οίδημα </a:t>
            </a:r>
            <a:endParaRPr lang="en-US" altLang="el-GR" sz="2600" dirty="0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38200"/>
            <a:ext cx="4176713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794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Ευρήματα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4/5</a:t>
            </a:r>
            <a:endParaRPr lang="el-GR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248472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600" dirty="0" smtClean="0"/>
              <a:t>Εξαφάνιση της λευκής λωρίδας </a:t>
            </a:r>
            <a:r>
              <a:rPr lang="el-GR" altLang="el-GR" sz="2600" dirty="0" err="1" smtClean="0"/>
              <a:t>φαιάς</a:t>
            </a:r>
            <a:r>
              <a:rPr lang="el-GR" altLang="el-GR" sz="2600" dirty="0" smtClean="0"/>
              <a:t> ουσίας επιφανειακά στη νήσο του </a:t>
            </a:r>
            <a:r>
              <a:rPr lang="en-US" altLang="el-GR" sz="2600" dirty="0" err="1" smtClean="0"/>
              <a:t>Reil</a:t>
            </a:r>
            <a:r>
              <a:rPr lang="en-US" altLang="el-GR" sz="2600" dirty="0" smtClean="0"/>
              <a:t> (insular ribbon sign)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163" y="609600"/>
            <a:ext cx="45418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9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Ποιό από τα παρακάτω ΔΕΝ είναι σωστό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l-GR" dirty="0" smtClean="0"/>
              <a:t/>
            </a:r>
            <a:br>
              <a:rPr lang="en-US" altLang="el-GR" dirty="0" smtClean="0"/>
            </a:br>
            <a:r>
              <a:rPr lang="en-US" altLang="el-GR" dirty="0" smtClean="0"/>
              <a:t>A. </a:t>
            </a:r>
            <a:r>
              <a:rPr lang="el-GR" altLang="el-GR" dirty="0" smtClean="0"/>
              <a:t>Χρήση κλίσεως</a:t>
            </a:r>
            <a:endParaRPr lang="el-GR" altLang="el-GR" dirty="0"/>
          </a:p>
          <a:p>
            <a:pPr marL="0" indent="0" eaLnBrk="1" hangingPunct="1">
              <a:buNone/>
            </a:pPr>
            <a:r>
              <a:rPr lang="en-US" altLang="el-GR" dirty="0" smtClean="0"/>
              <a:t>B. </a:t>
            </a:r>
            <a:r>
              <a:rPr lang="el-GR" altLang="el-GR" dirty="0" smtClean="0"/>
              <a:t>Πάχος τομής 5-10 χιλ.</a:t>
            </a:r>
            <a:r>
              <a:rPr lang="en-US" altLang="el-GR" dirty="0" smtClean="0"/>
              <a:t> </a:t>
            </a:r>
            <a:endParaRPr lang="el-GR" altLang="el-GR" dirty="0" smtClean="0"/>
          </a:p>
          <a:p>
            <a:pPr marL="0" indent="0" eaLnBrk="1" hangingPunct="1">
              <a:buNone/>
            </a:pPr>
            <a:r>
              <a:rPr lang="en-US" altLang="el-GR" dirty="0" smtClean="0"/>
              <a:t>C. </a:t>
            </a:r>
            <a:r>
              <a:rPr lang="el-GR" altLang="el-GR" dirty="0" smtClean="0"/>
              <a:t>ΕΦ σκιαγραφικό συστηματικά</a:t>
            </a:r>
          </a:p>
          <a:p>
            <a:pPr marL="0" indent="0" eaLnBrk="1" hangingPunct="1">
              <a:buNone/>
            </a:pPr>
            <a:r>
              <a:rPr lang="en-US" altLang="el-GR" dirty="0" smtClean="0"/>
              <a:t>D. </a:t>
            </a:r>
            <a:r>
              <a:rPr lang="el-GR" altLang="el-GR" dirty="0" smtClean="0"/>
              <a:t>Ασθενής ύπτιος</a:t>
            </a:r>
            <a:r>
              <a:rPr lang="en-US" altLang="el-GR" dirty="0" smtClean="0"/>
              <a:t/>
            </a:r>
            <a:br>
              <a:rPr lang="en-US" altLang="el-GR" dirty="0" smtClean="0"/>
            </a:br>
            <a:endParaRPr lang="en-US" altLang="el-GR" dirty="0" smtClean="0"/>
          </a:p>
          <a:p>
            <a:pPr marL="0" indent="0">
              <a:buNone/>
            </a:pPr>
            <a:r>
              <a:rPr lang="en-US" altLang="el-GR" dirty="0" smtClean="0"/>
              <a:t> </a:t>
            </a:r>
          </a:p>
          <a:p>
            <a:pPr eaLnBrk="1" hangingPunct="1"/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187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Ευρήματα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5/5</a:t>
            </a:r>
            <a:endParaRPr lang="el-GR" dirty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324672" cy="5256584"/>
          </a:xfrm>
        </p:spPr>
        <p:txBody>
          <a:bodyPr/>
          <a:lstStyle/>
          <a:p>
            <a:pPr eaLnBrk="1" hangingPunct="1"/>
            <a:r>
              <a:rPr lang="el-GR" altLang="el-GR" sz="2600" dirty="0" smtClean="0"/>
              <a:t>Υπόπυκνη περιοχή με εξαφάνιση των εγκεφαλικών </a:t>
            </a:r>
            <a:r>
              <a:rPr lang="el-GR" altLang="el-GR" sz="2600" dirty="0" err="1" smtClean="0"/>
              <a:t>αυλάκων</a:t>
            </a:r>
            <a:r>
              <a:rPr lang="el-GR" altLang="el-GR" sz="2600" dirty="0" smtClean="0"/>
              <a:t> </a:t>
            </a:r>
          </a:p>
          <a:p>
            <a:pPr eaLnBrk="1" hangingPunct="1"/>
            <a:r>
              <a:rPr lang="el-GR" altLang="el-GR" sz="2600" dirty="0" smtClean="0"/>
              <a:t>Όταν είναι μεγάλη είναι αντένδειξη για </a:t>
            </a:r>
            <a:r>
              <a:rPr lang="el-GR" altLang="el-GR" sz="2600" dirty="0" err="1" smtClean="0"/>
              <a:t>θρομβόλυση</a:t>
            </a:r>
            <a:r>
              <a:rPr lang="el-GR" altLang="el-GR" sz="2600" dirty="0" smtClean="0"/>
              <a:t> </a:t>
            </a:r>
            <a:r>
              <a:rPr lang="en-US" altLang="el-GR" sz="2600" dirty="0" smtClean="0"/>
              <a:t/>
            </a:r>
            <a:br>
              <a:rPr lang="en-US" altLang="el-GR" sz="2600" dirty="0" smtClean="0"/>
            </a:br>
            <a:endParaRPr lang="en-US" altLang="el-GR" sz="2600" dirty="0" smtClean="0"/>
          </a:p>
          <a:p>
            <a:pPr eaLnBrk="1" hangingPunct="1"/>
            <a:endParaRPr lang="en-US" altLang="el-GR" sz="2600" dirty="0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343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288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Υποξύ</a:t>
            </a:r>
            <a:r>
              <a:rPr lang="el-GR" altLang="el-GR" dirty="0" smtClean="0"/>
              <a:t> εγκεφαλικό επεισόδιο </a:t>
            </a:r>
            <a:r>
              <a:rPr lang="el-GR" altLang="el-GR" sz="3000" b="0" dirty="0" smtClean="0"/>
              <a:t>1/3</a:t>
            </a:r>
            <a:endParaRPr lang="en-US" altLang="el-GR" sz="3000" b="0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600" dirty="0" smtClean="0"/>
              <a:t>Μετά </a:t>
            </a:r>
            <a:r>
              <a:rPr lang="en-US" altLang="el-GR" sz="2600" dirty="0" smtClean="0"/>
              <a:t>1 -3 </a:t>
            </a:r>
            <a:r>
              <a:rPr lang="el-GR" altLang="el-GR" sz="2600" dirty="0" smtClean="0"/>
              <a:t>μέρες</a:t>
            </a:r>
            <a:r>
              <a:rPr lang="en-US" altLang="el-GR" sz="2600" dirty="0" smtClean="0"/>
              <a:t>:</a:t>
            </a:r>
            <a:br>
              <a:rPr lang="en-US" altLang="el-GR" sz="2600" dirty="0" smtClean="0"/>
            </a:br>
            <a:r>
              <a:rPr lang="en-US" altLang="el-GR" sz="2600" dirty="0" smtClean="0"/>
              <a:t>- </a:t>
            </a:r>
            <a:r>
              <a:rPr lang="el-GR" altLang="el-GR" sz="2600" dirty="0" smtClean="0"/>
              <a:t>αύξηση των φαινομένων πίεσης</a:t>
            </a:r>
            <a:r>
              <a:rPr lang="en-US" altLang="el-GR" sz="2600" dirty="0" smtClean="0"/>
              <a:t/>
            </a:r>
            <a:br>
              <a:rPr lang="en-US" altLang="el-GR" sz="2600" dirty="0" smtClean="0"/>
            </a:br>
            <a:r>
              <a:rPr lang="en-US" altLang="el-GR" sz="2600" dirty="0" smtClean="0"/>
              <a:t>- </a:t>
            </a:r>
            <a:r>
              <a:rPr lang="el-GR" altLang="el-GR" sz="2600" dirty="0" smtClean="0"/>
              <a:t>τριγωνική περιοχή χαμηλής πυκνότητας</a:t>
            </a:r>
            <a:r>
              <a:rPr lang="en-US" altLang="el-GR" sz="2600" dirty="0" smtClean="0"/>
              <a:t/>
            </a:r>
            <a:br>
              <a:rPr lang="en-US" altLang="el-GR" sz="2600" dirty="0" smtClean="0"/>
            </a:br>
            <a:r>
              <a:rPr lang="en-US" altLang="el-GR" sz="2600" dirty="0" smtClean="0"/>
              <a:t>- </a:t>
            </a:r>
            <a:r>
              <a:rPr lang="el-GR" altLang="el-GR" sz="2600" dirty="0" smtClean="0"/>
              <a:t>αιμορραγική μετατροπή </a:t>
            </a:r>
          </a:p>
          <a:p>
            <a:pPr eaLnBrk="1" hangingPunct="1"/>
            <a:r>
              <a:rPr lang="el-GR" altLang="el-GR" sz="2600" dirty="0" smtClean="0"/>
              <a:t>Μετά </a:t>
            </a:r>
            <a:r>
              <a:rPr lang="en-US" altLang="el-GR" sz="2600" dirty="0" smtClean="0"/>
              <a:t>4 - 7 </a:t>
            </a:r>
            <a:r>
              <a:rPr lang="el-GR" altLang="el-GR" sz="2600" dirty="0" smtClean="0"/>
              <a:t>μέρες</a:t>
            </a:r>
            <a:r>
              <a:rPr lang="en-US" altLang="el-GR" sz="2600" dirty="0" smtClean="0"/>
              <a:t>:</a:t>
            </a:r>
            <a:br>
              <a:rPr lang="en-US" altLang="el-GR" sz="2600" dirty="0" smtClean="0"/>
            </a:br>
            <a:r>
              <a:rPr lang="en-US" altLang="el-GR" sz="2600" dirty="0" smtClean="0"/>
              <a:t>- </a:t>
            </a:r>
            <a:r>
              <a:rPr lang="el-GR" altLang="el-GR" sz="2600" dirty="0" smtClean="0"/>
              <a:t>πρόσληψη σκιαγραφικού από τις έλικες</a:t>
            </a:r>
            <a:r>
              <a:rPr lang="en-US" altLang="el-GR" sz="2600" dirty="0" smtClean="0"/>
              <a:t/>
            </a:r>
            <a:br>
              <a:rPr lang="en-US" altLang="el-GR" sz="2600" dirty="0" smtClean="0"/>
            </a:br>
            <a:r>
              <a:rPr lang="en-US" altLang="el-GR" sz="2600" dirty="0" smtClean="0"/>
              <a:t>- </a:t>
            </a:r>
            <a:r>
              <a:rPr lang="el-GR" altLang="el-GR" sz="2600" dirty="0" smtClean="0"/>
              <a:t>παραμονή πιεστικών φαινομένων </a:t>
            </a:r>
          </a:p>
          <a:p>
            <a:pPr eaLnBrk="1" hangingPunct="1"/>
            <a:r>
              <a:rPr lang="el-GR" altLang="el-GR" sz="2600" dirty="0" smtClean="0"/>
              <a:t>Μετά </a:t>
            </a:r>
            <a:r>
              <a:rPr lang="en-US" altLang="el-GR" sz="2600" dirty="0" smtClean="0"/>
              <a:t>1-8 </a:t>
            </a:r>
            <a:r>
              <a:rPr lang="el-GR" altLang="el-GR" sz="2600" dirty="0" smtClean="0"/>
              <a:t>βδομάδες</a:t>
            </a:r>
            <a:r>
              <a:rPr lang="en-US" altLang="el-GR" sz="2600" dirty="0" smtClean="0"/>
              <a:t>:</a:t>
            </a:r>
            <a:br>
              <a:rPr lang="en-US" altLang="el-GR" sz="2600" dirty="0" smtClean="0"/>
            </a:br>
            <a:r>
              <a:rPr lang="en-US" altLang="el-GR" sz="2600" dirty="0" smtClean="0"/>
              <a:t>- </a:t>
            </a:r>
            <a:r>
              <a:rPr lang="el-GR" altLang="el-GR" sz="2600" dirty="0" smtClean="0"/>
              <a:t>υποχώρηση των πιεστικών φαινομένων</a:t>
            </a:r>
            <a:r>
              <a:rPr lang="en-US" altLang="el-GR" sz="2600" dirty="0" smtClean="0"/>
              <a:t/>
            </a:r>
            <a:br>
              <a:rPr lang="en-US" altLang="el-GR" sz="2600" dirty="0" smtClean="0"/>
            </a:br>
            <a:r>
              <a:rPr lang="en-US" altLang="el-GR" sz="2600" dirty="0" smtClean="0"/>
              <a:t>- </a:t>
            </a:r>
            <a:r>
              <a:rPr lang="el-GR" altLang="el-GR" sz="2600" dirty="0" smtClean="0"/>
              <a:t>παραμονή ενίσχυσης με σκιαγραφικό</a:t>
            </a:r>
            <a:endParaRPr lang="en-US" altLang="el-GR" sz="26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236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prstClr val="white"/>
                </a:solidFill>
              </a:rPr>
              <a:t>Υποξύ</a:t>
            </a:r>
            <a:r>
              <a:rPr lang="el-GR" altLang="el-GR" dirty="0">
                <a:solidFill>
                  <a:prstClr val="white"/>
                </a:solidFill>
              </a:rPr>
              <a:t> εγκεφαλικό επεισόδιο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2/3</a:t>
            </a:r>
            <a:endParaRPr lang="el-GR" dirty="0"/>
          </a:p>
        </p:txBody>
      </p:sp>
      <p:sp>
        <p:nvSpPr>
          <p:cNvPr id="61443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z="2600" smtClean="0"/>
              <a:t>4 ώρες μετά</a:t>
            </a:r>
          </a:p>
          <a:p>
            <a:pPr eaLnBrk="1" hangingPunct="1"/>
            <a:endParaRPr lang="en-US" altLang="el-GR" sz="2600" smtClean="0"/>
          </a:p>
        </p:txBody>
      </p:sp>
      <p:sp>
        <p:nvSpPr>
          <p:cNvPr id="61444" name="Rectangle 9"/>
          <p:cNvSpPr>
            <a:spLocks noGrp="1"/>
          </p:cNvSpPr>
          <p:nvPr>
            <p:ph type="body" sz="half" idx="4294967295"/>
          </p:nvPr>
        </p:nvSpPr>
        <p:spPr>
          <a:xfrm>
            <a:off x="5453851" y="5559821"/>
            <a:ext cx="3657600" cy="1325563"/>
          </a:xfrm>
        </p:spPr>
        <p:txBody>
          <a:bodyPr/>
          <a:lstStyle/>
          <a:p>
            <a:r>
              <a:rPr lang="el-GR" altLang="el-GR" sz="2600" dirty="0" smtClean="0">
                <a:solidFill>
                  <a:schemeClr val="bg1"/>
                </a:solidFill>
              </a:rPr>
              <a:t>2 ημέρες μετά</a:t>
            </a: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2621"/>
            <a:ext cx="36703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2621"/>
            <a:ext cx="3609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688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>
                <a:solidFill>
                  <a:prstClr val="white"/>
                </a:solidFill>
              </a:rPr>
              <a:t>Υποξύ</a:t>
            </a:r>
            <a:r>
              <a:rPr lang="el-GR" altLang="el-GR" dirty="0">
                <a:solidFill>
                  <a:prstClr val="white"/>
                </a:solidFill>
              </a:rPr>
              <a:t> εγκεφαλικό επεισόδιο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3/3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832672" cy="5256584"/>
          </a:xfrm>
        </p:spPr>
        <p:txBody>
          <a:bodyPr>
            <a:normAutofit/>
          </a:bodyPr>
          <a:lstStyle/>
          <a:p>
            <a:pPr marL="379476">
              <a:defRPr/>
            </a:pPr>
            <a:r>
              <a:rPr lang="el-GR" dirty="0" smtClean="0"/>
              <a:t>Πρόσληψη του σκιαγραφικού περίπου 1 εβδομάδα μετά την έναρξη (90%).</a:t>
            </a:r>
          </a:p>
          <a:p>
            <a:pPr marL="379476">
              <a:defRPr/>
            </a:pPr>
            <a:r>
              <a:rPr lang="el-GR" dirty="0" smtClean="0"/>
              <a:t>Πρόσληψη επιφανειακά στη χοριοειδή μήνιγγα μετά επιφανειακά στις έλικες.</a:t>
            </a:r>
          </a:p>
          <a:p>
            <a:pPr marL="379476">
              <a:defRPr/>
            </a:pPr>
            <a:r>
              <a:rPr lang="el-GR" dirty="0" smtClean="0"/>
              <a:t>Οφείλεται στην καταστροφή του αιματεγκεφαλικού φραγμού, νεοαγγείωση και επαναιμάτωση του παθολογικού εγκεφαλικού ιστού.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9878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22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Αιμορραγικό εγκεφαλικό</a:t>
            </a:r>
            <a:endParaRPr lang="en-US" altLang="el-GR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9476">
              <a:lnSpc>
                <a:spcPct val="90000"/>
              </a:lnSpc>
              <a:defRPr/>
            </a:pPr>
            <a:r>
              <a:rPr lang="el-GR" dirty="0" smtClean="0"/>
              <a:t>Πρωτοπαθής ενδοεγκεφαλική αιμορραγία</a:t>
            </a:r>
            <a:endParaRPr lang="en-US" dirty="0" smtClean="0"/>
          </a:p>
          <a:p>
            <a:pPr marL="692658" lvl="1" indent="-342900">
              <a:lnSpc>
                <a:spcPct val="90000"/>
              </a:lnSpc>
              <a:defRPr/>
            </a:pPr>
            <a:r>
              <a:rPr lang="el-GR" dirty="0" smtClean="0"/>
              <a:t>υπέρταση</a:t>
            </a:r>
            <a:endParaRPr lang="en-US" dirty="0" smtClean="0"/>
          </a:p>
          <a:p>
            <a:pPr marL="692658" lvl="1" indent="-342900">
              <a:lnSpc>
                <a:spcPct val="90000"/>
              </a:lnSpc>
              <a:defRPr/>
            </a:pPr>
            <a:r>
              <a:rPr lang="el-GR" dirty="0" smtClean="0"/>
              <a:t>Αμυλοειδής αγγειοπάθεια</a:t>
            </a:r>
            <a:endParaRPr lang="en-US" dirty="0" smtClean="0"/>
          </a:p>
          <a:p>
            <a:pPr marL="692658" lvl="1" indent="-342900">
              <a:lnSpc>
                <a:spcPct val="90000"/>
              </a:lnSpc>
              <a:defRPr/>
            </a:pPr>
            <a:r>
              <a:rPr lang="el-GR" dirty="0" smtClean="0"/>
              <a:t>Αρτηριοφλεβώδεις δυσπλασίες</a:t>
            </a:r>
            <a:endParaRPr lang="en-US" dirty="0" smtClean="0"/>
          </a:p>
          <a:p>
            <a:pPr marL="692658" lvl="1" indent="-342900">
              <a:lnSpc>
                <a:spcPct val="90000"/>
              </a:lnSpc>
              <a:defRPr/>
            </a:pPr>
            <a:r>
              <a:rPr lang="el-GR" dirty="0" smtClean="0"/>
              <a:t>Νεοπλάσματα </a:t>
            </a:r>
            <a:endParaRPr lang="en-CA" dirty="0" smtClean="0"/>
          </a:p>
          <a:p>
            <a:pPr marL="692658" lvl="1" indent="-342900">
              <a:lnSpc>
                <a:spcPct val="90000"/>
              </a:lnSpc>
              <a:defRPr/>
            </a:pPr>
            <a:r>
              <a:rPr lang="el-GR" dirty="0" smtClean="0"/>
              <a:t>Τραύμα </a:t>
            </a:r>
            <a:endParaRPr lang="en-US" dirty="0" smtClean="0"/>
          </a:p>
          <a:p>
            <a:pPr marL="379476">
              <a:lnSpc>
                <a:spcPct val="90000"/>
              </a:lnSpc>
              <a:defRPr/>
            </a:pPr>
            <a:r>
              <a:rPr lang="el-GR" dirty="0" smtClean="0"/>
              <a:t>Υπαραχνοειδής αιμορραγία</a:t>
            </a:r>
            <a:endParaRPr lang="en-US" dirty="0" smtClean="0"/>
          </a:p>
          <a:p>
            <a:pPr marL="692658" lvl="1" indent="-342900">
              <a:lnSpc>
                <a:spcPct val="90000"/>
              </a:lnSpc>
              <a:defRPr/>
            </a:pPr>
            <a:r>
              <a:rPr lang="el-GR" b="1" i="1" dirty="0" smtClean="0"/>
              <a:t>Ανεύρυσμα</a:t>
            </a:r>
            <a:endParaRPr lang="en-US" b="1" i="1" dirty="0" smtClean="0"/>
          </a:p>
          <a:p>
            <a:pPr marL="692658" lvl="1" indent="-342900">
              <a:lnSpc>
                <a:spcPct val="90000"/>
              </a:lnSpc>
              <a:defRPr/>
            </a:pPr>
            <a:r>
              <a:rPr lang="el-GR" dirty="0" smtClean="0"/>
              <a:t>Αρτηριοφλεβώδεις δυσπλασίες</a:t>
            </a:r>
            <a:endParaRPr lang="en-US" dirty="0" smtClean="0"/>
          </a:p>
          <a:p>
            <a:pPr marL="692658" lvl="1" indent="-342900">
              <a:lnSpc>
                <a:spcPct val="90000"/>
              </a:lnSpc>
              <a:defRPr/>
            </a:pPr>
            <a:r>
              <a:rPr lang="el-GR" dirty="0" smtClean="0"/>
              <a:t>Τραύμα </a:t>
            </a:r>
            <a:endParaRPr lang="en-US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58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Ypertensive basal ganglia bleed ax CT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590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 descr="HYpertensive basal ganglia bleed ax CT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2514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HYpertensive basal ganglia bleed ax C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2667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5" descr="HYpertensive basal ganglia bleed ax CT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6248400" y="2743200"/>
            <a:ext cx="2667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l-GR" altLang="el-GR" dirty="0">
                <a:solidFill>
                  <a:schemeClr val="bg1"/>
                </a:solidFill>
                <a:latin typeface="+mn-lt"/>
              </a:rPr>
              <a:t>Υπερτασική αιμορραγία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  <a:p>
            <a:endParaRPr lang="en-US" altLang="el-GR" dirty="0">
              <a:solidFill>
                <a:schemeClr val="bg1"/>
              </a:solidFill>
              <a:latin typeface="+mn-lt"/>
            </a:endParaRPr>
          </a:p>
          <a:p>
            <a:r>
              <a:rPr lang="el-GR" altLang="el-GR" dirty="0">
                <a:solidFill>
                  <a:schemeClr val="bg1"/>
                </a:solidFill>
                <a:latin typeface="+mn-lt"/>
              </a:rPr>
              <a:t>Συνήθως στους εν τω </a:t>
            </a: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βάθει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πυρήνες 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8744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godin amyloid a ct 1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84" y="353411"/>
            <a:ext cx="2532348" cy="31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 descr="godin amyloid a ct 2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"/>
          <a:stretch>
            <a:fillRect/>
          </a:stretch>
        </p:blipFill>
        <p:spPr bwMode="auto">
          <a:xfrm>
            <a:off x="3429989" y="353411"/>
            <a:ext cx="26860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 descr="godin amyloid a ct 3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"/>
          <a:stretch>
            <a:fillRect/>
          </a:stretch>
        </p:blipFill>
        <p:spPr bwMode="auto">
          <a:xfrm>
            <a:off x="381000" y="369756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5" descr="godin amyloid a ct 4"/>
          <p:cNvPicPr>
            <a:picLocks noChangeAspect="1" noChangeArrowheads="1"/>
          </p:cNvPicPr>
          <p:nvPr/>
        </p:nvPicPr>
        <p:blipFill>
          <a:blip r:embed="rId6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62"/>
          <a:stretch>
            <a:fillRect/>
          </a:stretch>
        </p:blipFill>
        <p:spPr bwMode="auto">
          <a:xfrm>
            <a:off x="3429000" y="3697560"/>
            <a:ext cx="2667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248400" y="274320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Αγγειοπάθεια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από </a:t>
            </a: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αμυλοειδές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3683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muise mca aca 1st ct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"/>
          <a:stretch>
            <a:fillRect/>
          </a:stretch>
        </p:blipFill>
        <p:spPr bwMode="auto">
          <a:xfrm>
            <a:off x="152400" y="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 descr="muise mca aca 1st c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"/>
          <a:stretch>
            <a:fillRect/>
          </a:stretch>
        </p:blipFill>
        <p:spPr bwMode="auto">
          <a:xfrm>
            <a:off x="3048000" y="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muise mca aca 1st ct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2743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muise mca aca 1st ct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" b="50"/>
          <a:stretch>
            <a:fillRect/>
          </a:stretch>
        </p:blipFill>
        <p:spPr bwMode="auto">
          <a:xfrm>
            <a:off x="3048000" y="3481388"/>
            <a:ext cx="27432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1066800" y="990600"/>
            <a:ext cx="762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943600" y="2362200"/>
            <a:ext cx="3200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l-GR" altLang="el-GR" dirty="0">
                <a:solidFill>
                  <a:schemeClr val="bg1"/>
                </a:solidFill>
                <a:latin typeface="+mn-lt"/>
              </a:rPr>
              <a:t>Σημείο του </a:t>
            </a:r>
          </a:p>
          <a:p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Υπέρπυκνου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αγγείου</a:t>
            </a:r>
          </a:p>
          <a:p>
            <a:endParaRPr lang="el-GR" altLang="el-GR" dirty="0">
              <a:solidFill>
                <a:schemeClr val="bg1"/>
              </a:solidFill>
              <a:latin typeface="+mn-lt"/>
            </a:endParaRPr>
          </a:p>
          <a:p>
            <a:r>
              <a:rPr lang="el-GR" altLang="el-GR" dirty="0">
                <a:solidFill>
                  <a:schemeClr val="bg1"/>
                </a:solidFill>
                <a:latin typeface="+mn-lt"/>
              </a:rPr>
              <a:t>Το πρόσφατα </a:t>
            </a: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θρομβωμένο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αγγείο εμφανίζει αυξημένη πυκνότητα χωρίς Ε/Φ σκιαγραφικό 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50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nimBg="1"/>
      <p:bldP spid="106503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muise mca aca 2nd ct 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008" y="0"/>
            <a:ext cx="27225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muise mca aca 2nd ct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22"/>
          <a:stretch>
            <a:fillRect/>
          </a:stretch>
        </p:blipFill>
        <p:spPr bwMode="auto">
          <a:xfrm>
            <a:off x="3672408" y="0"/>
            <a:ext cx="26527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muise mca aca 2nd c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9408" y="342900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muise mca aca 2nd ct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808" y="3429000"/>
            <a:ext cx="2895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9"/>
          <p:cNvSpPr>
            <a:spLocks noChangeArrowheads="1"/>
          </p:cNvSpPr>
          <p:nvPr/>
        </p:nvSpPr>
        <p:spPr bwMode="auto">
          <a:xfrm>
            <a:off x="3429000" y="381000"/>
            <a:ext cx="304800" cy="381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666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muise mca aca 1st ct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9"/>
          <a:stretch>
            <a:fillRect/>
          </a:stretch>
        </p:blipFill>
        <p:spPr bwMode="auto">
          <a:xfrm>
            <a:off x="152400" y="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muise mca aca 1st ct 2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3"/>
          <a:stretch>
            <a:fillRect/>
          </a:stretch>
        </p:blipFill>
        <p:spPr bwMode="auto">
          <a:xfrm>
            <a:off x="3048000" y="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muise mca aca 1st ct 3"/>
          <p:cNvPicPr>
            <a:picLocks noChangeAspect="1" noChangeArrowheads="1"/>
          </p:cNvPicPr>
          <p:nvPr/>
        </p:nvPicPr>
        <p:blipFill>
          <a:blip r:embed="rId4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667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 descr="muise mca aca 1st ct 4"/>
          <p:cNvPicPr>
            <a:picLocks noChangeAspect="1" noChangeArrowheads="1"/>
          </p:cNvPicPr>
          <p:nvPr/>
        </p:nvPicPr>
        <p:blipFill>
          <a:blip r:embed="rId5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" b="50"/>
          <a:stretch>
            <a:fillRect/>
          </a:stretch>
        </p:blipFill>
        <p:spPr bwMode="auto">
          <a:xfrm>
            <a:off x="3505200" y="3429000"/>
            <a:ext cx="26320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066800" y="990600"/>
            <a:ext cx="76200" cy="3048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6023992" y="1076543"/>
            <a:ext cx="30125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l-GR" altLang="el-GR" dirty="0">
                <a:solidFill>
                  <a:schemeClr val="bg1"/>
                </a:solidFill>
                <a:latin typeface="+mn-lt"/>
              </a:rPr>
              <a:t>Υπέρπυκνο αγγείο </a:t>
            </a:r>
          </a:p>
          <a:p>
            <a:r>
              <a:rPr lang="el-GR" altLang="el-GR" dirty="0">
                <a:solidFill>
                  <a:schemeClr val="bg1"/>
                </a:solidFill>
                <a:latin typeface="+mn-lt"/>
              </a:rPr>
              <a:t>Μη διαφοροποίηση λευκής/</a:t>
            </a: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φαιάς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ουσίας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556" name="Line 12"/>
          <p:cNvSpPr>
            <a:spLocks noChangeShapeType="1"/>
          </p:cNvSpPr>
          <p:nvPr/>
        </p:nvSpPr>
        <p:spPr bwMode="auto">
          <a:xfrm>
            <a:off x="3429000" y="3810000"/>
            <a:ext cx="762000" cy="4572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H="1">
            <a:off x="5105400" y="3657600"/>
            <a:ext cx="609600" cy="6096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utoUpdateAnimBg="0"/>
      <p:bldP spid="108556" grpId="0" animBg="1"/>
      <p:bldP spid="1085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Απαραίτητη η γνώση της ανατομίας</a:t>
            </a:r>
          </a:p>
          <a:p>
            <a:pPr eaLnBrk="1" hangingPunct="1"/>
            <a:r>
              <a:rPr lang="el-GR" altLang="el-GR" smtClean="0"/>
              <a:t>Αναγνώριση παθολογίας</a:t>
            </a:r>
          </a:p>
          <a:p>
            <a:pPr eaLnBrk="1" hangingPunct="1"/>
            <a:r>
              <a:rPr lang="el-GR" altLang="el-GR" smtClean="0"/>
              <a:t>Ερμηνεία της παθολογίας </a:t>
            </a:r>
          </a:p>
          <a:p>
            <a:pPr eaLnBrk="1" hangingPunct="1"/>
            <a:r>
              <a:rPr lang="el-GR" altLang="el-GR" smtClean="0"/>
              <a:t>Συμμετρία (τοποθέτηση ασθενούς)</a:t>
            </a:r>
            <a:endParaRPr lang="en-US" altLang="el-GR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98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762000" y="2025352"/>
            <a:ext cx="3886200" cy="4572000"/>
            <a:chOff x="762000" y="2025352"/>
            <a:chExt cx="3886200" cy="4572000"/>
          </a:xfrm>
        </p:grpSpPr>
        <p:pic>
          <p:nvPicPr>
            <p:cNvPr id="69635" name="Picture 3" descr="Pelliccia thalamic infarct ct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025352"/>
              <a:ext cx="3429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3" name="AutoShape 5"/>
            <p:cNvSpPr>
              <a:spLocks noChangeArrowheads="1"/>
            </p:cNvSpPr>
            <p:nvPr/>
          </p:nvSpPr>
          <p:spPr bwMode="auto">
            <a:xfrm>
              <a:off x="3352800" y="3854152"/>
              <a:ext cx="1295400" cy="76200"/>
            </a:xfrm>
            <a:prstGeom prst="leftArrow">
              <a:avLst>
                <a:gd name="adj1" fmla="val 50000"/>
                <a:gd name="adj2" fmla="val 150009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9639" name="AutoShape 7"/>
            <p:cNvSpPr>
              <a:spLocks noChangeArrowheads="1"/>
            </p:cNvSpPr>
            <p:nvPr/>
          </p:nvSpPr>
          <p:spPr bwMode="auto">
            <a:xfrm rot="10800000">
              <a:off x="3564260" y="2061791"/>
              <a:ext cx="647700" cy="64770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5181600" y="2060848"/>
            <a:ext cx="3905250" cy="4495800"/>
            <a:chOff x="5181600" y="2101552"/>
            <a:chExt cx="3905250" cy="4495800"/>
          </a:xfrm>
        </p:grpSpPr>
        <p:pic>
          <p:nvPicPr>
            <p:cNvPr id="69634" name="Picture 2" descr="Pelliccia thalamic infarct ct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-44" b="-34"/>
            <a:stretch>
              <a:fillRect/>
            </a:stretch>
          </p:blipFill>
          <p:spPr bwMode="auto">
            <a:xfrm>
              <a:off x="5181600" y="2101552"/>
              <a:ext cx="3352800" cy="449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8096250" y="5301952"/>
              <a:ext cx="990600" cy="76200"/>
            </a:xfrm>
            <a:prstGeom prst="leftArrow">
              <a:avLst>
                <a:gd name="adj1" fmla="val 50000"/>
                <a:gd name="adj2" fmla="val 149981"/>
              </a:avLst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9640" name="AutoShape 8"/>
            <p:cNvSpPr>
              <a:spLocks noChangeArrowheads="1"/>
            </p:cNvSpPr>
            <p:nvPr/>
          </p:nvSpPr>
          <p:spPr bwMode="auto">
            <a:xfrm rot="10800000">
              <a:off x="7884368" y="2133228"/>
              <a:ext cx="647700" cy="64770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/>
              <a:t>Απώλεια </a:t>
            </a:r>
            <a:r>
              <a:rPr lang="el-GR" dirty="0" smtClean="0"/>
              <a:t>διαφοροποίησης </a:t>
            </a:r>
            <a:r>
              <a:rPr lang="el-GR" dirty="0"/>
              <a:t>λευκής/</a:t>
            </a:r>
            <a:r>
              <a:rPr lang="el-GR" dirty="0" err="1"/>
              <a:t>φαιάς</a:t>
            </a:r>
            <a:r>
              <a:rPr lang="el-GR" dirty="0"/>
              <a:t> ουσίας στη νήσο του </a:t>
            </a:r>
            <a:r>
              <a:rPr lang="el-GR" dirty="0" err="1" smtClean="0"/>
              <a:t>Reil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799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536504" cy="5256584"/>
          </a:xfrm>
        </p:spPr>
        <p:txBody>
          <a:bodyPr/>
          <a:lstStyle/>
          <a:p>
            <a:pPr eaLnBrk="1" hangingPunct="1"/>
            <a:r>
              <a:rPr lang="el-GR" altLang="el-GR" dirty="0" err="1" smtClean="0"/>
              <a:t>Ενδο</a:t>
            </a:r>
            <a:r>
              <a:rPr lang="el-GR" altLang="el-GR" dirty="0" smtClean="0"/>
              <a:t>-εγκεφαλική αιμορραγία (10%)</a:t>
            </a:r>
          </a:p>
          <a:p>
            <a:pPr eaLnBrk="1" hangingPunct="1"/>
            <a:r>
              <a:rPr lang="el-GR" altLang="el-GR" dirty="0" err="1" smtClean="0"/>
              <a:t>Υπαραχνοειδής</a:t>
            </a:r>
            <a:r>
              <a:rPr lang="el-GR" altLang="el-GR" dirty="0" smtClean="0"/>
              <a:t> αιμορραγία (6%) λόγω ανευρύσματος</a:t>
            </a:r>
            <a:endParaRPr lang="en-US" altLang="el-GR" dirty="0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484784"/>
            <a:ext cx="39338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Αιμορραγικό εγκεφαλικό </a:t>
            </a:r>
          </a:p>
        </p:txBody>
      </p:sp>
    </p:spTree>
    <p:extLst>
      <p:ext uri="{BB962C8B-B14F-4D97-AF65-F5344CB8AC3E}">
        <p14:creationId xmlns:p14="http://schemas.microsoft.com/office/powerpoint/2010/main" xmlns="" val="39370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Ενδο-εγκεφαλική αιμορραγία </a:t>
            </a:r>
            <a:r>
              <a:rPr lang="el-GR" altLang="el-GR" sz="3000" b="0" dirty="0" smtClean="0"/>
              <a:t>1/4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08512" cy="5256584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Ενδοεγκεφαλικό αιμάτωμα</a:t>
            </a:r>
          </a:p>
          <a:p>
            <a:pPr marL="742950" lvl="1" indent="-285750" eaLnBrk="1" hangingPunct="1"/>
            <a:r>
              <a:rPr lang="el-GR" altLang="el-GR" sz="2400" dirty="0" smtClean="0"/>
              <a:t>Συχνότερη αιτία η υπέρταση </a:t>
            </a:r>
          </a:p>
          <a:p>
            <a:pPr marL="742950" lvl="1" indent="-285750" eaLnBrk="1" hangingPunct="1"/>
            <a:r>
              <a:rPr lang="el-GR" altLang="el-GR" sz="2400" dirty="0" smtClean="0"/>
              <a:t>Άλλες αιτίες: αγγειακή δυσπλασία, διαταραχές πήξης, αιμορραγία σε όγκο, χρήση αντιπηκτικών </a:t>
            </a:r>
          </a:p>
          <a:p>
            <a:pPr marL="742950" lvl="1" indent="-285750" eaLnBrk="1" hangingPunct="1"/>
            <a:endParaRPr lang="el-GR" altLang="el-GR" sz="2400" dirty="0" smtClean="0"/>
          </a:p>
          <a:p>
            <a:pPr eaLnBrk="1" hangingPunct="1"/>
            <a:r>
              <a:rPr lang="el-GR" altLang="el-GR" sz="2400" dirty="0" smtClean="0"/>
              <a:t>Αιμορραγία στο θάλαμο με </a:t>
            </a:r>
            <a:r>
              <a:rPr lang="el-GR" altLang="el-GR" sz="2400" dirty="0" err="1" smtClean="0"/>
              <a:t>ενδοκοιλιακό</a:t>
            </a:r>
            <a:r>
              <a:rPr lang="el-GR" altLang="el-GR" sz="2400" dirty="0" smtClean="0"/>
              <a:t> αίμα</a:t>
            </a:r>
            <a:endParaRPr lang="en-US" altLang="el-GR" sz="2400" dirty="0" smtClean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9814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Line 6"/>
          <p:cNvSpPr>
            <a:spLocks noChangeShapeType="1"/>
          </p:cNvSpPr>
          <p:nvPr/>
        </p:nvSpPr>
        <p:spPr bwMode="auto">
          <a:xfrm>
            <a:off x="3886200" y="5410200"/>
            <a:ext cx="152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1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solidFill>
                  <a:prstClr val="white"/>
                </a:solidFill>
              </a:rPr>
              <a:t>Ενδο-εγκεφαλική αιμορραγία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2/4</a:t>
            </a:r>
            <a:endParaRPr lang="el-GR" altLang="el-GR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781872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Εγκεφαλική αιμορραγία λόγω υπέρτασης (70-90%) των μη τραυματικών αιμορραγιών</a:t>
            </a:r>
          </a:p>
          <a:p>
            <a:pPr eaLnBrk="1" hangingPunct="1"/>
            <a:r>
              <a:rPr lang="el-GR" altLang="el-GR" dirty="0" smtClean="0"/>
              <a:t>Κυρίως στις εν τω </a:t>
            </a:r>
            <a:r>
              <a:rPr lang="el-GR" altLang="el-GR" dirty="0" err="1" smtClean="0"/>
              <a:t>βάθει</a:t>
            </a:r>
            <a:r>
              <a:rPr lang="el-GR" altLang="el-GR" dirty="0" smtClean="0"/>
              <a:t> δομές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l-GR" dirty="0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338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654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Ενδο-εγκεφαλική αιμορραγία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3/4</a:t>
            </a:r>
            <a:endParaRPr lang="el-GR" altLang="el-GR" sz="4200" dirty="0" smtClean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324672" cy="5256584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Ανωμαλίες πήξης λόγω φαρμάκων ή νόσων </a:t>
            </a:r>
          </a:p>
          <a:p>
            <a:pPr eaLnBrk="1" hangingPunct="1"/>
            <a:r>
              <a:rPr lang="el-GR" altLang="el-GR" dirty="0" smtClean="0"/>
              <a:t>Μπορεί να υπάρχει </a:t>
            </a:r>
            <a:r>
              <a:rPr lang="el-GR" altLang="el-GR" dirty="0" err="1" smtClean="0"/>
              <a:t>υγρικό</a:t>
            </a:r>
            <a:r>
              <a:rPr lang="el-GR" altLang="el-GR" dirty="0" smtClean="0"/>
              <a:t> επίπεδο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αίμα που δεν έχει γίνει ακόμα θρόμβος</a:t>
            </a:r>
            <a:endParaRPr lang="en-US" altLang="el-GR" dirty="0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417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496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>
                <a:solidFill>
                  <a:prstClr val="white"/>
                </a:solidFill>
              </a:rPr>
              <a:t>Ενδο-εγκεφαλική αιμορραγία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4/4</a:t>
            </a:r>
            <a:endParaRPr lang="el-GR" altLang="el-GR" sz="4200" dirty="0" smtClean="0"/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53347" cy="5256584"/>
          </a:xfrm>
        </p:spPr>
        <p:txBody>
          <a:bodyPr/>
          <a:lstStyle/>
          <a:p>
            <a:pPr eaLnBrk="1" hangingPunct="1"/>
            <a:r>
              <a:rPr lang="el-GR" altLang="el-GR" sz="2400" dirty="0" smtClean="0"/>
              <a:t>Αγγειακή δυσπλασία (</a:t>
            </a:r>
            <a:r>
              <a:rPr lang="en-US" altLang="el-GR" sz="2400" dirty="0" smtClean="0"/>
              <a:t>arteriovenous malformation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AVM) </a:t>
            </a:r>
            <a:endParaRPr lang="el-GR" altLang="el-GR" sz="2400" dirty="0" smtClean="0"/>
          </a:p>
          <a:p>
            <a:pPr marL="742950" lvl="1" indent="-285750" eaLnBrk="1" hangingPunct="1"/>
            <a:r>
              <a:rPr lang="el-GR" altLang="el-GR" sz="2400" dirty="0" smtClean="0"/>
              <a:t>Μπορεί να μην φαίνεται στην αξονική</a:t>
            </a:r>
          </a:p>
          <a:p>
            <a:pPr marL="742950" lvl="1" indent="-285750" eaLnBrk="1" hangingPunct="1"/>
            <a:r>
              <a:rPr lang="el-GR" altLang="el-GR" sz="2400" dirty="0" smtClean="0"/>
              <a:t>Μπορεί να περιέχει αποτιτανώσεις</a:t>
            </a:r>
          </a:p>
          <a:p>
            <a:pPr eaLnBrk="1" hangingPunct="1"/>
            <a:endParaRPr lang="en-US" altLang="el-GR" sz="2400" dirty="0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47345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2705075" cy="269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692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5400600" cy="55172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l-GR" sz="2400" dirty="0" smtClean="0"/>
              <a:t>Ανεύρυσμα, η συνηθέστερη αιτία σε απουσία τραύματος. </a:t>
            </a:r>
          </a:p>
          <a:p>
            <a:pPr eaLnBrk="1" hangingPunct="1">
              <a:defRPr/>
            </a:pPr>
            <a:r>
              <a:rPr lang="el-GR" sz="2400" dirty="0" smtClean="0"/>
              <a:t>Συμβαίνουν κυρίως σε διχασμούς αγγείων του κύκλου του </a:t>
            </a:r>
            <a:r>
              <a:rPr lang="en-US" sz="2400" dirty="0" smtClean="0"/>
              <a:t>Willis. </a:t>
            </a:r>
            <a:endParaRPr lang="el-GR" sz="2400" dirty="0" smtClean="0"/>
          </a:p>
          <a:p>
            <a:pPr eaLnBrk="1" hangingPunct="1">
              <a:defRPr/>
            </a:pPr>
            <a:r>
              <a:rPr lang="el-GR" sz="2400" dirty="0" smtClean="0"/>
              <a:t>Αιφνίδιος, έντονος πονοκέφαλος </a:t>
            </a:r>
          </a:p>
          <a:p>
            <a:pPr eaLnBrk="1" hangingPunct="1">
              <a:defRPr/>
            </a:pPr>
            <a:r>
              <a:rPr lang="el-GR" sz="2400" dirty="0" smtClean="0"/>
              <a:t>Στην οξεία φάση </a:t>
            </a:r>
            <a:r>
              <a:rPr lang="en-US" sz="2400" dirty="0" smtClean="0"/>
              <a:t>CT </a:t>
            </a:r>
            <a:r>
              <a:rPr lang="el-GR" sz="2400" dirty="0" smtClean="0"/>
              <a:t>είναι ή καλύτερη μέθοδος </a:t>
            </a:r>
          </a:p>
          <a:p>
            <a:pPr eaLnBrk="1" hangingPunct="1">
              <a:defRPr/>
            </a:pPr>
            <a:r>
              <a:rPr lang="el-GR" sz="2400" dirty="0" smtClean="0"/>
              <a:t>Αργότερα χρειάζεται οσφυονωτιαία παρακέντηση επειδή το αίμα απορροφάται και δεν ανιχνεύεται από την αξονική </a:t>
            </a:r>
          </a:p>
          <a:p>
            <a:pPr eaLnBrk="1" hangingPunct="1">
              <a:defRPr/>
            </a:pPr>
            <a:r>
              <a:rPr lang="el-GR" sz="2400" dirty="0" smtClean="0"/>
              <a:t>Αίμα στους υπαραχνοειδείς χώρους και ενδεχομένως στο κοιλιακό σύστημα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 smtClean="0"/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5655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Υπαραχνοειδής</a:t>
            </a:r>
            <a:r>
              <a:rPr lang="el-GR" dirty="0"/>
              <a:t> αιμορραγία</a:t>
            </a:r>
          </a:p>
        </p:txBody>
      </p:sp>
    </p:spTree>
    <p:extLst>
      <p:ext uri="{BB962C8B-B14F-4D97-AF65-F5344CB8AC3E}">
        <p14:creationId xmlns:p14="http://schemas.microsoft.com/office/powerpoint/2010/main" xmlns="" val="21002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2132856"/>
            <a:ext cx="9082215" cy="100811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Φλεγμονή </a:t>
            </a:r>
            <a:endParaRPr sz="4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105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Ενδοκρανιακή φλεγμονή</a:t>
            </a:r>
            <a:endParaRPr lang="en-US" altLang="el-GR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Αξονική</a:t>
            </a:r>
            <a:r>
              <a:rPr lang="en-US" altLang="el-GR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Εγκεφαλίτιδα: γενικευμένη φλεγμονή συνήθως ιογενής (</a:t>
            </a:r>
            <a:r>
              <a:rPr lang="el-GR" altLang="el-GR" dirty="0" err="1" smtClean="0"/>
              <a:t>ερπητική</a:t>
            </a:r>
            <a:r>
              <a:rPr lang="el-GR" altLang="el-GR" dirty="0" smtClean="0"/>
              <a:t>, ...) 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Τοπική Εγκεφαλίτιδα 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Απόστημα (επακόλουθο εντοπισμένης εγκεφαλίτιδας – κεντρική νέκρωση με κάψα)</a:t>
            </a:r>
            <a:endParaRPr lang="en-US" altLang="el-GR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dirty="0" err="1" smtClean="0"/>
              <a:t>Εξω</a:t>
            </a:r>
            <a:r>
              <a:rPr lang="el-GR" altLang="el-GR" dirty="0" smtClean="0"/>
              <a:t>-αξονική</a:t>
            </a:r>
            <a:r>
              <a:rPr lang="en-US" altLang="el-GR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err="1" smtClean="0"/>
              <a:t>Υποσκληρίδιο</a:t>
            </a:r>
            <a:r>
              <a:rPr lang="el-GR" altLang="el-GR" dirty="0" smtClean="0"/>
              <a:t> εμπύημα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err="1" smtClean="0"/>
              <a:t>Επισκληρίδιο</a:t>
            </a:r>
            <a:r>
              <a:rPr lang="el-GR" altLang="el-GR" dirty="0" smtClean="0"/>
              <a:t> εμπύημα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Μηνιγγίτιδα 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37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Τρόποι εξάπλωσης</a:t>
            </a:r>
            <a:endParaRPr lang="en-US" altLang="el-G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Αιματογενώς</a:t>
            </a:r>
            <a:r>
              <a:rPr lang="en-US" altLang="el-GR" dirty="0" smtClean="0"/>
              <a:t>: </a:t>
            </a:r>
            <a:r>
              <a:rPr lang="el-GR" altLang="el-GR" dirty="0" smtClean="0"/>
              <a:t>όριο φλοιού μυελού χοριοειδής μήνιγγα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Τοπική επέκταση</a:t>
            </a:r>
            <a:r>
              <a:rPr lang="en-US" altLang="el-GR" dirty="0" smtClean="0"/>
              <a:t>: </a:t>
            </a:r>
            <a:r>
              <a:rPr lang="el-GR" altLang="el-GR" dirty="0" err="1" smtClean="0"/>
              <a:t>παραρρινοκολπίτιδα</a:t>
            </a:r>
            <a:r>
              <a:rPr lang="el-GR" altLang="el-GR" dirty="0" smtClean="0"/>
              <a:t> οδηγεί σε </a:t>
            </a:r>
            <a:r>
              <a:rPr lang="el-GR" altLang="el-GR" dirty="0" err="1" smtClean="0"/>
              <a:t>επισκληρίδιο</a:t>
            </a:r>
            <a:r>
              <a:rPr lang="el-GR" altLang="el-GR" dirty="0" smtClean="0"/>
              <a:t> απόστημα ή </a:t>
            </a:r>
            <a:r>
              <a:rPr lang="el-GR" altLang="el-GR" dirty="0" err="1" smtClean="0"/>
              <a:t>υποσκληρίδιο</a:t>
            </a:r>
            <a:r>
              <a:rPr lang="el-GR" altLang="el-GR" dirty="0" smtClean="0"/>
              <a:t> εμπύημα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Κατά μήκος των νεύρων </a:t>
            </a:r>
            <a:r>
              <a:rPr lang="en-US" altLang="el-GR" dirty="0" smtClean="0"/>
              <a:t>(</a:t>
            </a:r>
            <a:r>
              <a:rPr lang="el-GR" altLang="el-GR" dirty="0" err="1" smtClean="0"/>
              <a:t>ερπητική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εγκεφαλίδα</a:t>
            </a:r>
            <a:r>
              <a:rPr lang="el-GR" altLang="el-GR" dirty="0" smtClean="0"/>
              <a:t> από το 3δυμο νεύρο)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42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52359"/>
            <a:ext cx="3528392" cy="4183501"/>
          </a:xfrm>
          <a:noFill/>
        </p:spPr>
      </p:pic>
      <p:sp>
        <p:nvSpPr>
          <p:cNvPr id="13315" name="Text Placeholder 9"/>
          <p:cNvSpPr>
            <a:spLocks noGrp="1"/>
          </p:cNvSpPr>
          <p:nvPr>
            <p:ph type="body" idx="4294967295"/>
          </p:nvPr>
        </p:nvSpPr>
        <p:spPr>
          <a:xfrm>
            <a:off x="5076057" y="4869160"/>
            <a:ext cx="4032448" cy="1656184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el-GR" sz="2400" dirty="0" smtClean="0">
                <a:solidFill>
                  <a:srgbClr val="FFC000"/>
                </a:solidFill>
              </a:rPr>
              <a:t>D. </a:t>
            </a:r>
            <a:r>
              <a:rPr lang="el-GR" altLang="el-GR" sz="2400" dirty="0" smtClean="0">
                <a:solidFill>
                  <a:srgbClr val="FFC000"/>
                </a:solidFill>
              </a:rPr>
              <a:t>Έξω ακουστικός πόρος</a:t>
            </a:r>
            <a:endParaRPr lang="en-US" altLang="el-GR" sz="2400" dirty="0" smtClean="0">
              <a:solidFill>
                <a:srgbClr val="FFC000"/>
              </a:solidFill>
            </a:endParaRPr>
          </a:p>
          <a:p>
            <a:pPr eaLnBrk="1" hangingPunct="1">
              <a:buNone/>
            </a:pPr>
            <a:r>
              <a:rPr lang="en-US" altLang="el-GR" sz="2400" dirty="0" smtClean="0">
                <a:solidFill>
                  <a:srgbClr val="FFC000"/>
                </a:solidFill>
              </a:rPr>
              <a:t>E. </a:t>
            </a:r>
            <a:r>
              <a:rPr lang="el-GR" altLang="el-GR" sz="2400" dirty="0" smtClean="0">
                <a:solidFill>
                  <a:srgbClr val="FFC000"/>
                </a:solidFill>
              </a:rPr>
              <a:t>Μαστοειδείς κυψέλες</a:t>
            </a:r>
            <a:endParaRPr lang="en-US" altLang="el-GR" sz="2400" dirty="0" smtClean="0">
              <a:solidFill>
                <a:srgbClr val="FFC000"/>
              </a:solidFill>
            </a:endParaRPr>
          </a:p>
          <a:p>
            <a:pPr eaLnBrk="1" hangingPunct="1">
              <a:buNone/>
            </a:pPr>
            <a:r>
              <a:rPr lang="en-US" altLang="el-GR" sz="2400" dirty="0" smtClean="0">
                <a:solidFill>
                  <a:srgbClr val="FFC000"/>
                </a:solidFill>
              </a:rPr>
              <a:t>F. </a:t>
            </a:r>
            <a:r>
              <a:rPr lang="el-GR" altLang="el-GR" sz="2400" dirty="0" smtClean="0">
                <a:solidFill>
                  <a:srgbClr val="FFC000"/>
                </a:solidFill>
              </a:rPr>
              <a:t>Εγκεφαλικό ημισφαίριο</a:t>
            </a:r>
            <a:endParaRPr lang="en-US" altLang="el-GR" sz="2400" dirty="0" smtClean="0">
              <a:solidFill>
                <a:srgbClr val="FFC000"/>
              </a:solidFill>
            </a:endParaRPr>
          </a:p>
          <a:p>
            <a:pPr eaLnBrk="1" hangingPunct="1"/>
            <a:endParaRPr lang="en-US" altLang="el-GR" sz="2400" dirty="0" smtClean="0">
              <a:solidFill>
                <a:srgbClr val="E9DE89"/>
              </a:solidFill>
            </a:endParaRPr>
          </a:p>
        </p:txBody>
      </p:sp>
      <p:sp>
        <p:nvSpPr>
          <p:cNvPr id="1331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755576" y="4869160"/>
            <a:ext cx="4041775" cy="153035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l-GR" altLang="el-GR" sz="2400" dirty="0" smtClean="0">
                <a:solidFill>
                  <a:schemeClr val="bg1"/>
                </a:solidFill>
              </a:rPr>
              <a:t>Α. </a:t>
            </a:r>
            <a:r>
              <a:rPr lang="el-GR" altLang="el-GR" sz="2400" dirty="0" err="1" smtClean="0">
                <a:solidFill>
                  <a:schemeClr val="bg1"/>
                </a:solidFill>
              </a:rPr>
              <a:t>Κόγχος</a:t>
            </a:r>
            <a:endParaRPr lang="en-US" altLang="el-GR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400" dirty="0" smtClean="0">
                <a:solidFill>
                  <a:schemeClr val="bg1"/>
                </a:solidFill>
              </a:rPr>
              <a:t>B. </a:t>
            </a:r>
            <a:r>
              <a:rPr lang="el-GR" altLang="el-GR" sz="2400" dirty="0" smtClean="0">
                <a:solidFill>
                  <a:schemeClr val="bg1"/>
                </a:solidFill>
              </a:rPr>
              <a:t>Σφηνοειδής κόλπος</a:t>
            </a:r>
            <a:endParaRPr lang="en-US" altLang="el-GR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400" dirty="0" smtClean="0">
                <a:solidFill>
                  <a:schemeClr val="bg1"/>
                </a:solidFill>
              </a:rPr>
              <a:t>C. </a:t>
            </a:r>
            <a:r>
              <a:rPr lang="el-GR" altLang="el-GR" sz="2400" dirty="0" smtClean="0">
                <a:solidFill>
                  <a:schemeClr val="bg1"/>
                </a:solidFill>
              </a:rPr>
              <a:t>Κροταφικός λοβός</a:t>
            </a:r>
            <a:endParaRPr lang="en-US" altLang="el-GR" sz="24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el-GR" sz="2400" dirty="0" smtClean="0">
              <a:solidFill>
                <a:schemeClr val="bg1"/>
              </a:solidFill>
            </a:endParaRP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429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50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exp014"/>
          <p:cNvPicPr>
            <a:picLocks noChangeAspect="1" noChangeArrowheads="1"/>
          </p:cNvPicPr>
          <p:nvPr/>
        </p:nvPicPr>
        <p:blipFill>
          <a:blip r:embed="rId2" cstate="print">
            <a:lum contrast="7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" b="-41"/>
          <a:stretch>
            <a:fillRect/>
          </a:stretch>
        </p:blipFill>
        <p:spPr bwMode="auto">
          <a:xfrm>
            <a:off x="3733800" y="1676400"/>
            <a:ext cx="473075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Line 3"/>
          <p:cNvSpPr>
            <a:spLocks noChangeShapeType="1"/>
          </p:cNvSpPr>
          <p:nvPr/>
        </p:nvSpPr>
        <p:spPr bwMode="auto">
          <a:xfrm flipV="1">
            <a:off x="3276600" y="3962400"/>
            <a:ext cx="1219200" cy="6096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9876" name="Line 5"/>
          <p:cNvSpPr>
            <a:spLocks noChangeShapeType="1"/>
          </p:cNvSpPr>
          <p:nvPr/>
        </p:nvSpPr>
        <p:spPr bwMode="auto">
          <a:xfrm>
            <a:off x="2819400" y="3429000"/>
            <a:ext cx="1981200" cy="381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990600" y="28194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+mn-lt"/>
              </a:rPr>
              <a:t>Δακτυλιοειδής πρόσληψη</a:t>
            </a:r>
            <a:endParaRPr lang="en-US" alt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1295400" y="4419600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>
                <a:solidFill>
                  <a:schemeClr val="bg1"/>
                </a:solidFill>
                <a:latin typeface="+mn-lt"/>
              </a:rPr>
              <a:t>Αγγειογενές οίδημα</a:t>
            </a:r>
            <a:endParaRPr lang="en-US" altLang="el-GR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231" name="Rectangle 8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Απόστημα</a:t>
            </a:r>
            <a:br>
              <a:rPr lang="el-GR" sz="4000" dirty="0" smtClean="0"/>
            </a:br>
            <a:r>
              <a:rPr lang="en-US" sz="3300" b="0" dirty="0" smtClean="0"/>
              <a:t>(</a:t>
            </a:r>
            <a:r>
              <a:rPr lang="el-GR" sz="3300" b="0" dirty="0" smtClean="0"/>
              <a:t>μπορεί να μοιάζει με μετάσταση στο </a:t>
            </a:r>
            <a:r>
              <a:rPr lang="en-US" sz="3300" b="0" dirty="0" smtClean="0"/>
              <a:t>CT</a:t>
            </a:r>
            <a:r>
              <a:rPr lang="el-GR" sz="3300" b="0" dirty="0" smtClean="0"/>
              <a:t>)</a:t>
            </a:r>
            <a:endParaRPr lang="en-US" sz="3300" b="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629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Υποσκληρίδιο εμπύημα </a:t>
            </a:r>
            <a:r>
              <a:rPr lang="en-US" altLang="el-GR" smtClean="0"/>
              <a:t>(C-)</a:t>
            </a:r>
          </a:p>
        </p:txBody>
      </p:sp>
      <p:pic>
        <p:nvPicPr>
          <p:cNvPr id="80899" name="Picture 3" descr="e4349du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5"/>
          <a:stretch>
            <a:fillRect/>
          </a:stretch>
        </p:blipFill>
        <p:spPr bwMode="auto">
          <a:xfrm>
            <a:off x="521351" y="1641870"/>
            <a:ext cx="4017113" cy="46351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00" name="Picture 4" descr="e4349dv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"/>
          <a:stretch>
            <a:fillRect/>
          </a:stretch>
        </p:blipFill>
        <p:spPr bwMode="auto">
          <a:xfrm>
            <a:off x="4642048" y="1628800"/>
            <a:ext cx="39624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009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Υποσκληρίδιο εμπύημα </a:t>
            </a:r>
            <a:r>
              <a:rPr lang="en-US" altLang="el-GR" smtClean="0"/>
              <a:t>(C+)</a:t>
            </a:r>
          </a:p>
        </p:txBody>
      </p:sp>
      <p:pic>
        <p:nvPicPr>
          <p:cNvPr id="81923" name="Picture 3" descr="e4349dw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41148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e4349dz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1762125"/>
            <a:ext cx="38100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524000" y="2209800"/>
            <a:ext cx="533400" cy="533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 flipH="1" flipV="1">
            <a:off x="4572000" y="4800600"/>
            <a:ext cx="685800" cy="685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 flipH="1">
            <a:off x="7924800" y="2057400"/>
            <a:ext cx="457200" cy="533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8382000" y="3886200"/>
            <a:ext cx="762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07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exp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39052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Line 4"/>
          <p:cNvSpPr>
            <a:spLocks noChangeShapeType="1"/>
          </p:cNvSpPr>
          <p:nvPr/>
        </p:nvSpPr>
        <p:spPr bwMode="auto">
          <a:xfrm flipH="1">
            <a:off x="3200400" y="2514600"/>
            <a:ext cx="2667000" cy="914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5943600" y="2133600"/>
            <a:ext cx="2667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</a:rPr>
              <a:t>Βασική </a:t>
            </a: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λεπτομηνιγγίτις</a:t>
            </a:r>
            <a:endParaRPr lang="el-GR" altLang="el-GR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l-GR" dirty="0">
                <a:solidFill>
                  <a:schemeClr val="bg1"/>
                </a:solidFill>
                <a:latin typeface="+mn-lt"/>
              </a:rPr>
              <a:t>(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εμφύτευση στον </a:t>
            </a: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υπαραχνοειδή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χώρο</a:t>
            </a:r>
            <a:r>
              <a:rPr lang="en-US" altLang="el-GR" dirty="0">
                <a:solidFill>
                  <a:schemeClr val="bg1"/>
                </a:solidFill>
                <a:latin typeface="+mn-lt"/>
              </a:rPr>
              <a:t>) </a:t>
            </a:r>
            <a:endParaRPr lang="el-GR" altLang="el-GR" dirty="0">
              <a:solidFill>
                <a:schemeClr val="bg1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l-GR" dirty="0">
                <a:solidFill>
                  <a:schemeClr val="bg1"/>
                </a:solidFill>
                <a:latin typeface="+mn-lt"/>
              </a:rPr>
              <a:t>MRI 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με σκιαγραφικό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294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Φυματίωση </a:t>
            </a:r>
            <a:r>
              <a:rPr lang="el-GR" altLang="el-GR" sz="3000" b="0" dirty="0" smtClean="0"/>
              <a:t>1/2</a:t>
            </a:r>
            <a:endParaRPr lang="en-US" altLang="el-GR" sz="3000" b="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19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exp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37909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>
                <a:solidFill>
                  <a:prstClr val="white"/>
                </a:solidFill>
              </a:rPr>
              <a:t>Φυματίωση </a:t>
            </a:r>
            <a:r>
              <a:rPr lang="el-GR" altLang="el-GR" sz="3000" b="0" dirty="0" smtClean="0">
                <a:solidFill>
                  <a:prstClr val="white"/>
                </a:solidFill>
              </a:rPr>
              <a:t>2/2</a:t>
            </a:r>
            <a:endParaRPr lang="en-US" dirty="0" smtClean="0"/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3810000" y="2133600"/>
            <a:ext cx="1981200" cy="381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flipH="1">
            <a:off x="4038600" y="2514600"/>
            <a:ext cx="1828800" cy="6858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867400" y="2057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5943600" y="1916832"/>
            <a:ext cx="2438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</a:rPr>
              <a:t>Πολλαπλά </a:t>
            </a: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φυματώματα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σε </a:t>
            </a:r>
            <a:r>
              <a:rPr lang="en-US" altLang="el-GR" dirty="0">
                <a:solidFill>
                  <a:schemeClr val="bg1"/>
                </a:solidFill>
                <a:latin typeface="+mn-lt"/>
              </a:rPr>
              <a:t>MRI 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με σκιαγραφικό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134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Μηνιγγίτιδα</a:t>
            </a:r>
            <a:endParaRPr lang="en-US" altLang="el-GR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Λοιμώδης</a:t>
            </a:r>
            <a:endParaRPr lang="en-US" altLang="el-GR" smtClean="0"/>
          </a:p>
          <a:p>
            <a:r>
              <a:rPr lang="el-GR" altLang="el-GR" smtClean="0"/>
              <a:t>Καρκινωματώδης </a:t>
            </a:r>
            <a:endParaRPr lang="en-US" altLang="el-GR" smtClean="0"/>
          </a:p>
          <a:p>
            <a:r>
              <a:rPr lang="el-GR" altLang="el-GR" smtClean="0"/>
              <a:t>Αντιδραστική </a:t>
            </a:r>
            <a:r>
              <a:rPr lang="en-US" altLang="el-GR" smtClean="0"/>
              <a:t>(</a:t>
            </a:r>
            <a:r>
              <a:rPr lang="el-GR" altLang="el-GR" smtClean="0"/>
              <a:t>πχ. χειρουργείο, τραύμα, παροχέτευση)</a:t>
            </a:r>
            <a:endParaRPr lang="en-US" altLang="el-GR" smtClean="0"/>
          </a:p>
          <a:p>
            <a:r>
              <a:rPr lang="el-GR" altLang="el-GR" smtClean="0"/>
              <a:t>Χημική </a:t>
            </a:r>
            <a:r>
              <a:rPr lang="en-US" altLang="el-GR" smtClean="0"/>
              <a:t> (</a:t>
            </a:r>
            <a:r>
              <a:rPr lang="el-GR" altLang="el-GR" smtClean="0"/>
              <a:t>πχ. ρήξη δερμοειδούς, κυστοκέρκωση, ενδο-χημειοθεραπεία)</a:t>
            </a:r>
            <a:endParaRPr lang="en-US" altLang="el-GR" smtClean="0"/>
          </a:p>
          <a:p>
            <a:r>
              <a:rPr lang="el-GR" altLang="el-GR" smtClean="0"/>
              <a:t>Φλεγμονώδης </a:t>
            </a:r>
            <a:r>
              <a:rPr lang="en-US" altLang="el-GR" smtClean="0"/>
              <a:t>(</a:t>
            </a:r>
            <a:r>
              <a:rPr lang="el-GR" altLang="el-GR" smtClean="0"/>
              <a:t>πχ. σαρκοείδωση, νόσοι κολαγόνου)</a:t>
            </a:r>
            <a:endParaRPr lang="en-US" altLang="el-GR" smtClean="0"/>
          </a:p>
          <a:p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038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Μηνιγγίτιδα - λοιμώδης</a:t>
            </a:r>
            <a:endParaRPr lang="en-US" altLang="el-G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705672" cy="5256584"/>
          </a:xfrm>
        </p:spPr>
        <p:txBody>
          <a:bodyPr>
            <a:normAutofit/>
          </a:bodyPr>
          <a:lstStyle/>
          <a:p>
            <a:pPr marL="379476">
              <a:defRPr/>
            </a:pPr>
            <a:r>
              <a:rPr lang="el-GR" dirty="0" smtClean="0"/>
              <a:t>Πυογενής, βακτηριαδική</a:t>
            </a:r>
          </a:p>
          <a:p>
            <a:pPr marL="379476">
              <a:defRPr/>
            </a:pPr>
            <a:r>
              <a:rPr lang="el-GR" dirty="0" smtClean="0"/>
              <a:t>Λεμφοκυτταρική, ιογενής</a:t>
            </a:r>
          </a:p>
          <a:p>
            <a:pPr marL="379476">
              <a:defRPr/>
            </a:pPr>
            <a:r>
              <a:rPr lang="el-GR" dirty="0" smtClean="0"/>
              <a:t>Χρόνια (μήκυτες ή παράσιτα) σε ανοσοκαταστολή</a:t>
            </a:r>
          </a:p>
          <a:p>
            <a:pPr marL="379476">
              <a:defRPr/>
            </a:pPr>
            <a:r>
              <a:rPr lang="el-GR" dirty="0" smtClean="0"/>
              <a:t>Απεικόνιση κυρίως για να δούμε ότι επιτρέπεται η οσφυονωτιαία παρακέντηση ή να μελετήσουμε επιπλοκές </a:t>
            </a:r>
          </a:p>
          <a:p>
            <a:pPr marL="379476">
              <a:defRPr/>
            </a:pPr>
            <a:r>
              <a:rPr lang="el-GR" dirty="0" smtClean="0"/>
              <a:t>Τις πιο πολλές φορές είναι φυσιολογική</a:t>
            </a:r>
            <a:endParaRPr lang="en-US" dirty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6653" y="1268760"/>
            <a:ext cx="411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0478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Μηνιγγίτιδα</a:t>
            </a:r>
            <a:endParaRPr lang="en-US" altLang="el-GR" smtClean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Επιπλοκές που μπορούμε να απεικονίσουμε:</a:t>
            </a:r>
          </a:p>
          <a:p>
            <a:pPr lvl="1"/>
            <a:r>
              <a:rPr lang="el-GR" altLang="el-GR" dirty="0" smtClean="0"/>
              <a:t>Υδροκέφαλος</a:t>
            </a:r>
          </a:p>
          <a:p>
            <a:pPr lvl="1"/>
            <a:r>
              <a:rPr lang="el-GR" altLang="el-GR" dirty="0" smtClean="0"/>
              <a:t>Φλεγμονή του κοιλιακού συστήματος</a:t>
            </a:r>
          </a:p>
          <a:p>
            <a:pPr lvl="1"/>
            <a:r>
              <a:rPr lang="el-GR" altLang="el-GR" dirty="0" err="1" smtClean="0"/>
              <a:t>Υποσκληρίδια</a:t>
            </a:r>
            <a:r>
              <a:rPr lang="el-GR" altLang="el-GR" dirty="0" smtClean="0"/>
              <a:t> συλλογή </a:t>
            </a:r>
          </a:p>
          <a:p>
            <a:pPr lvl="1"/>
            <a:r>
              <a:rPr lang="el-GR" altLang="el-GR" dirty="0" err="1" smtClean="0"/>
              <a:t>Υποσκληρίδιο</a:t>
            </a:r>
            <a:r>
              <a:rPr lang="el-GR" altLang="el-GR" dirty="0" smtClean="0"/>
              <a:t> εμπύημα</a:t>
            </a:r>
          </a:p>
          <a:p>
            <a:pPr lvl="1"/>
            <a:r>
              <a:rPr lang="el-GR" altLang="el-GR" dirty="0" smtClean="0"/>
              <a:t>Εγκεφαλίτιδα / απόστημα </a:t>
            </a:r>
          </a:p>
          <a:p>
            <a:pPr lvl="1"/>
            <a:r>
              <a:rPr lang="el-GR" altLang="el-GR" dirty="0" err="1" smtClean="0"/>
              <a:t>Αγγειόσπασμος</a:t>
            </a:r>
            <a:r>
              <a:rPr lang="el-GR" altLang="el-GR" dirty="0" smtClean="0"/>
              <a:t> / </a:t>
            </a:r>
            <a:r>
              <a:rPr lang="el-GR" altLang="el-GR" dirty="0" err="1" smtClean="0"/>
              <a:t>έμφρακτο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Φλεβική θρόμβωση και φλεβικά </a:t>
            </a:r>
            <a:r>
              <a:rPr lang="el-GR" altLang="el-GR" dirty="0" err="1" smtClean="0"/>
              <a:t>έμφρακτα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959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φαίνεται εδώ</a:t>
            </a:r>
            <a:r>
              <a:rPr lang="el-GR" dirty="0" smtClean="0"/>
              <a:t>?</a:t>
            </a:r>
            <a:endParaRPr lang="el-GR" dirty="0"/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42855"/>
            <a:ext cx="4114800" cy="4114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2770312" y="5877272"/>
            <a:ext cx="4116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1200" dirty="0" smtClean="0">
                <a:latin typeface="+mn-lt"/>
                <a:hlinkClick r:id="rId3"/>
              </a:rPr>
              <a:t>emedicine.medscape.com</a:t>
            </a:r>
            <a:endParaRPr lang="en-US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76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Υδροκέφαλος - μηνιγγίτιδα</a:t>
            </a:r>
            <a:endParaRPr lang="en-US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9476">
              <a:defRPr/>
            </a:pPr>
            <a:r>
              <a:rPr lang="el-GR" dirty="0" smtClean="0"/>
              <a:t>Προκύπτει από διαταραχή της ισορροπίας μεταξύ παραγωγής και απορρόφησης του ΕΝΥ</a:t>
            </a:r>
          </a:p>
          <a:p>
            <a:pPr marL="379476">
              <a:defRPr/>
            </a:pPr>
            <a:r>
              <a:rPr lang="el-GR" dirty="0" smtClean="0"/>
              <a:t>Επικοινωνών υδροκέφαλος συχνότερος στα παιδιά από απόφραξη των αραχνοειδών σωματίων</a:t>
            </a:r>
          </a:p>
          <a:p>
            <a:pPr marL="379476">
              <a:defRPr/>
            </a:pPr>
            <a:r>
              <a:rPr lang="el-GR" dirty="0" smtClean="0"/>
              <a:t>Αποφρακτικός υδροκέφαλος από στένωση του υδραγωγού, αποκλεισμό της 4</a:t>
            </a:r>
            <a:r>
              <a:rPr lang="el-GR" baseline="30000" dirty="0" smtClean="0"/>
              <a:t>ης</a:t>
            </a:r>
            <a:r>
              <a:rPr lang="el-GR" dirty="0" smtClean="0"/>
              <a:t> κοιλίας και φλεγμονή του επενδύματος</a:t>
            </a:r>
            <a:endParaRPr lang="en-US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983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864069" y="4977749"/>
            <a:ext cx="4139979" cy="1838027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A. </a:t>
            </a:r>
            <a:r>
              <a:rPr lang="el-GR" altLang="el-GR" sz="2200" dirty="0" smtClean="0"/>
              <a:t>Μετωπιαίος λοβός</a:t>
            </a:r>
            <a:endParaRPr lang="en-US" altLang="el-GR" sz="2200" dirty="0" smtClean="0"/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B. </a:t>
            </a:r>
            <a:r>
              <a:rPr lang="el-GR" altLang="el-GR" sz="2200" dirty="0" smtClean="0"/>
              <a:t>Μετωπιαίο οστό οροφή </a:t>
            </a:r>
            <a:r>
              <a:rPr lang="el-GR" altLang="el-GR" sz="2200" dirty="0" smtClean="0"/>
              <a:t>κόγχου</a:t>
            </a:r>
            <a:endParaRPr lang="en-US" altLang="el-GR" sz="2200" dirty="0" smtClean="0"/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C. </a:t>
            </a:r>
            <a:r>
              <a:rPr lang="el-GR" altLang="el-GR" sz="2200" dirty="0" smtClean="0"/>
              <a:t>Ράχη του εφιππίου</a:t>
            </a:r>
            <a:endParaRPr lang="en-US" altLang="el-GR" sz="2200" dirty="0" smtClean="0"/>
          </a:p>
        </p:txBody>
      </p:sp>
      <p:sp>
        <p:nvSpPr>
          <p:cNvPr id="14340" name="Content Placeholder 6"/>
          <p:cNvSpPr>
            <a:spLocks noGrp="1"/>
          </p:cNvSpPr>
          <p:nvPr>
            <p:ph sz="half" idx="4294967295"/>
          </p:nvPr>
        </p:nvSpPr>
        <p:spPr>
          <a:xfrm>
            <a:off x="5378896" y="4725144"/>
            <a:ext cx="3657600" cy="1802065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D. </a:t>
            </a:r>
            <a:r>
              <a:rPr lang="el-GR" altLang="el-GR" sz="2200" dirty="0" smtClean="0">
                <a:solidFill>
                  <a:srgbClr val="FFC000"/>
                </a:solidFill>
              </a:rPr>
              <a:t>Βασική αρτηρία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E. </a:t>
            </a:r>
            <a:r>
              <a:rPr lang="el-GR" altLang="el-GR" sz="2200" dirty="0" smtClean="0">
                <a:solidFill>
                  <a:srgbClr val="FFC000"/>
                </a:solidFill>
              </a:rPr>
              <a:t>Κροταφικός λοβός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F. </a:t>
            </a:r>
            <a:r>
              <a:rPr lang="el-GR" altLang="el-GR" sz="2200" dirty="0" smtClean="0">
                <a:solidFill>
                  <a:srgbClr val="FFC000"/>
                </a:solidFill>
              </a:rPr>
              <a:t>Μαστοειδείς κυψέλες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G. </a:t>
            </a:r>
            <a:r>
              <a:rPr lang="el-GR" altLang="el-GR" sz="2200" dirty="0" smtClean="0">
                <a:solidFill>
                  <a:srgbClr val="FFC000"/>
                </a:solidFill>
              </a:rPr>
              <a:t>Εγκεφαλικό ημισφαίριο</a:t>
            </a:r>
            <a:endParaRPr lang="en-US" altLang="el-GR" sz="2200" dirty="0" smtClean="0">
              <a:solidFill>
                <a:srgbClr val="FFC000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3645024" cy="368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3661"/>
            <a:ext cx="3456384" cy="415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9497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Υδροκέφαλος</a:t>
            </a:r>
            <a:endParaRPr lang="en-US" altLang="el-GR" smtClean="0"/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355976" y="4437112"/>
            <a:ext cx="4824536" cy="2304256"/>
          </a:xfrm>
        </p:spPr>
        <p:txBody>
          <a:bodyPr/>
          <a:lstStyle/>
          <a:p>
            <a:r>
              <a:rPr lang="el-GR" altLang="el-GR" sz="2400" dirty="0" smtClean="0"/>
              <a:t>Επιπλοκή εγκεφαλικής / </a:t>
            </a:r>
            <a:r>
              <a:rPr lang="el-GR" altLang="el-GR" sz="2400" dirty="0" err="1" smtClean="0"/>
              <a:t>υπαραχνοειδούς</a:t>
            </a:r>
            <a:r>
              <a:rPr lang="el-GR" altLang="el-GR" sz="2400" dirty="0" smtClean="0"/>
              <a:t>  αιμορραγίας </a:t>
            </a:r>
          </a:p>
          <a:p>
            <a:r>
              <a:rPr lang="el-GR" altLang="el-GR" sz="2400" dirty="0" smtClean="0"/>
              <a:t>Πίεση του κοιλιακού συστήματος από </a:t>
            </a:r>
            <a:r>
              <a:rPr lang="el-GR" altLang="el-GR" sz="2400" dirty="0" err="1" smtClean="0"/>
              <a:t>ογκους</a:t>
            </a:r>
            <a:r>
              <a:rPr lang="el-GR" altLang="el-GR" sz="2400" dirty="0" smtClean="0"/>
              <a:t> / οίδημα</a:t>
            </a: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8020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38100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Box 5"/>
          <p:cNvSpPr txBox="1">
            <a:spLocks noChangeArrowheads="1"/>
          </p:cNvSpPr>
          <p:nvPr/>
        </p:nvSpPr>
        <p:spPr bwMode="auto">
          <a:xfrm>
            <a:off x="304800" y="5842485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sz="1200" i="1" dirty="0" err="1">
                <a:solidFill>
                  <a:schemeClr val="bg1">
                    <a:lumMod val="75000"/>
                  </a:schemeClr>
                </a:solidFill>
              </a:rPr>
              <a:t>Łosowska-Kaniewska</a:t>
            </a: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</a:rPr>
              <a:t> D*, </a:t>
            </a:r>
            <a:r>
              <a:rPr lang="en-US" altLang="el-GR" sz="1200" i="1" dirty="0" err="1">
                <a:solidFill>
                  <a:schemeClr val="bg1">
                    <a:lumMod val="75000"/>
                  </a:schemeClr>
                </a:solidFill>
              </a:rPr>
              <a:t>Oleś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l-GR" sz="1200" i="1" dirty="0" err="1">
                <a:solidFill>
                  <a:schemeClr val="bg1">
                    <a:lumMod val="75000"/>
                  </a:schemeClr>
                </a:solidFill>
              </a:rPr>
              <a:t>AAdvances</a:t>
            </a:r>
            <a:r>
              <a:rPr lang="en-US" altLang="el-GR" sz="1200" i="1" dirty="0">
                <a:solidFill>
                  <a:schemeClr val="bg1">
                    <a:lumMod val="75000"/>
                  </a:schemeClr>
                </a:solidFill>
              </a:rPr>
              <a:t> in Medical Sciences · Vol. 52 · 2007 · Suppl. 1 ·</a:t>
            </a:r>
            <a:endParaRPr lang="en-US" altLang="el-GR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363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5125"/>
            <a:ext cx="30480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8956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4188" y="1676400"/>
            <a:ext cx="2995612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7782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r>
              <a:rPr lang="el-GR" dirty="0"/>
              <a:t>Απόστημα – </a:t>
            </a:r>
            <a:br>
              <a:rPr lang="el-GR" dirty="0"/>
            </a:br>
            <a:r>
              <a:rPr lang="el-GR" dirty="0" err="1" smtClean="0"/>
              <a:t>επενδυμίτιδα</a:t>
            </a:r>
            <a:endParaRPr lang="el-GR" dirty="0"/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4419600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907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Θρόμβωση άνω οβελιαίου </a:t>
            </a:r>
            <a:r>
              <a:rPr lang="el-GR" dirty="0" smtClean="0"/>
              <a:t>κόλπου</a:t>
            </a:r>
            <a:endParaRPr lang="el-GR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49176"/>
            <a:ext cx="377825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" y="1588864"/>
            <a:ext cx="37592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9"/>
          <p:cNvSpPr txBox="1">
            <a:spLocks noChangeArrowheads="1"/>
          </p:cNvSpPr>
          <p:nvPr/>
        </p:nvSpPr>
        <p:spPr bwMode="auto">
          <a:xfrm>
            <a:off x="7958138" y="155126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>
                <a:solidFill>
                  <a:schemeClr val="bg1"/>
                </a:solidFill>
              </a:rPr>
              <a:t>+C</a:t>
            </a:r>
          </a:p>
        </p:txBody>
      </p:sp>
      <p:sp>
        <p:nvSpPr>
          <p:cNvPr id="93190" name="TextBox 10"/>
          <p:cNvSpPr txBox="1">
            <a:spLocks noChangeArrowheads="1"/>
          </p:cNvSpPr>
          <p:nvPr/>
        </p:nvSpPr>
        <p:spPr bwMode="auto">
          <a:xfrm>
            <a:off x="3733800" y="159888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dirty="0">
                <a:solidFill>
                  <a:schemeClr val="bg1"/>
                </a:solidFill>
              </a:rPr>
              <a:t>-C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533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620072" cy="5256584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Εξω-αξονικές λοιμώξεις είναι το επί- και το υποσκληρίδιο εμπύημα 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l-GR" dirty="0" smtClean="0"/>
              <a:t>50% από παραρρινοκολπίτιδα (μετωπιαίοι κόλποι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l-GR" dirty="0" smtClean="0"/>
              <a:t>30% μετά από κρανιοτομίες</a:t>
            </a:r>
          </a:p>
          <a:p>
            <a:pPr marL="420624" indent="-384048" eaLnBrk="1" fontAlgn="auto" hangingPunct="1">
              <a:spcAft>
                <a:spcPts val="0"/>
              </a:spcAft>
              <a:defRPr/>
            </a:pPr>
            <a:r>
              <a:rPr lang="el-GR" dirty="0" smtClean="0"/>
              <a:t>15% μετά από μηνογγίτιδα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6504" y="3960813"/>
            <a:ext cx="29718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77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148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9909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64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916832"/>
            <a:ext cx="9082215" cy="1008112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 smtClean="0"/>
              <a:t>Νεοπλάσματα</a:t>
            </a:r>
            <a:endParaRPr sz="40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37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Προσέγγιση των όγκων του εγκεφάλου</a:t>
            </a:r>
            <a:endParaRPr lang="en-US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Αξονικοί </a:t>
            </a:r>
            <a:r>
              <a:rPr lang="en-US" altLang="el-GR" dirty="0" smtClean="0"/>
              <a:t>(</a:t>
            </a:r>
            <a:r>
              <a:rPr lang="el-GR" altLang="el-GR" dirty="0" smtClean="0"/>
              <a:t>από την εγκεφαλική ουσία</a:t>
            </a:r>
            <a:r>
              <a:rPr lang="en-US" altLang="el-GR" dirty="0" smtClean="0"/>
              <a:t>) vs </a:t>
            </a:r>
            <a:r>
              <a:rPr lang="el-GR" altLang="el-GR" dirty="0" smtClean="0"/>
              <a:t>έξω-αξονικοί </a:t>
            </a:r>
            <a:r>
              <a:rPr lang="en-US" altLang="el-GR" dirty="0" smtClean="0"/>
              <a:t>(</a:t>
            </a:r>
            <a:r>
              <a:rPr lang="el-GR" altLang="el-GR" dirty="0" smtClean="0"/>
              <a:t>από τις μήνιγγες στο κρανίο)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Θέση</a:t>
            </a:r>
            <a:r>
              <a:rPr lang="en-US" altLang="el-GR" dirty="0" smtClean="0"/>
              <a:t> (</a:t>
            </a:r>
            <a:r>
              <a:rPr lang="el-GR" altLang="el-GR" dirty="0" err="1" smtClean="0"/>
              <a:t>υπερ</a:t>
            </a:r>
            <a:r>
              <a:rPr lang="el-GR" altLang="el-GR" dirty="0" smtClean="0"/>
              <a:t>- ή </a:t>
            </a:r>
            <a:r>
              <a:rPr lang="el-GR" altLang="el-GR" dirty="0" err="1" smtClean="0"/>
              <a:t>υπο</a:t>
            </a:r>
            <a:r>
              <a:rPr lang="el-GR" altLang="el-GR" dirty="0" smtClean="0"/>
              <a:t>- </a:t>
            </a:r>
            <a:r>
              <a:rPr lang="el-GR" altLang="el-GR" dirty="0" err="1" smtClean="0"/>
              <a:t>σκηνιδιακοί</a:t>
            </a:r>
            <a:r>
              <a:rPr lang="en-US" altLang="el-GR" dirty="0" smtClean="0"/>
              <a:t>)</a:t>
            </a:r>
          </a:p>
          <a:p>
            <a:pPr eaLnBrk="1" hangingPunct="1"/>
            <a:r>
              <a:rPr lang="el-GR" altLang="el-GR" dirty="0" smtClean="0"/>
              <a:t>Ηλικία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Απεικονιστικά χαρακτηριστικά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Διαφορική διάγνωση (</a:t>
            </a:r>
            <a:r>
              <a:rPr lang="el-GR" altLang="el-GR" dirty="0" err="1" smtClean="0"/>
              <a:t>έμφρακτο</a:t>
            </a:r>
            <a:r>
              <a:rPr lang="el-GR" altLang="el-GR" dirty="0" smtClean="0"/>
              <a:t>, απόστημα κλπ..)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835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Οίδημα</a:t>
            </a:r>
            <a:endParaRPr lang="en-US" altLang="el-GR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Αγγειογενές οίδημα</a:t>
            </a:r>
            <a:r>
              <a:rPr lang="en-US" altLang="el-GR" smtClean="0"/>
              <a:t>: </a:t>
            </a:r>
          </a:p>
          <a:p>
            <a:pPr lvl="1" eaLnBrk="1" hangingPunct="1"/>
            <a:r>
              <a:rPr lang="el-GR" altLang="el-GR" smtClean="0"/>
              <a:t>Περιλαμβάνει κυρίως τη λευκή ουσία και όχι της φαιά</a:t>
            </a:r>
            <a:endParaRPr lang="en-US" altLang="el-GR" smtClean="0"/>
          </a:p>
          <a:p>
            <a:pPr lvl="1" eaLnBrk="1" hangingPunct="1"/>
            <a:r>
              <a:rPr lang="el-GR" altLang="el-GR" smtClean="0"/>
              <a:t>Σε όγκους ή αποστήματα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Κυτταροτοξικό οίδημα</a:t>
            </a:r>
            <a:endParaRPr lang="en-US" altLang="el-GR" smtClean="0"/>
          </a:p>
          <a:p>
            <a:pPr lvl="1" eaLnBrk="1" hangingPunct="1"/>
            <a:r>
              <a:rPr lang="el-GR" altLang="el-GR" smtClean="0"/>
              <a:t>Λευκή και φαιά ουσία</a:t>
            </a:r>
            <a:endParaRPr lang="en-US" altLang="el-GR" smtClean="0"/>
          </a:p>
          <a:p>
            <a:pPr lvl="1" eaLnBrk="1" hangingPunct="1"/>
            <a:r>
              <a:rPr lang="el-GR" altLang="el-GR" smtClean="0"/>
              <a:t>Σε έμφρακτα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83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Νεοπλασίες</a:t>
            </a:r>
            <a:endParaRPr lang="en-US" altLang="el-GR" smtClean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477072" cy="5256584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Εμφανίζονται με εστιακή νευρολογική συμπτωματολογία, επιληπτική κρίση, πονοκέφαλο.</a:t>
            </a:r>
            <a:endParaRPr lang="en-US" altLang="el-GR" dirty="0" smtClean="0"/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40814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239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683568" y="5013175"/>
            <a:ext cx="2952328" cy="158417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A. </a:t>
            </a:r>
            <a:r>
              <a:rPr lang="el-GR" altLang="el-GR" sz="2200" dirty="0" smtClean="0"/>
              <a:t>Μετωπιαίος λοβός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B. </a:t>
            </a:r>
            <a:r>
              <a:rPr lang="el-GR" altLang="el-GR" sz="2200" dirty="0" smtClean="0"/>
              <a:t>Σχισμή του </a:t>
            </a:r>
            <a:r>
              <a:rPr lang="en-US" altLang="el-GR" sz="2200" dirty="0" err="1" smtClean="0"/>
              <a:t>Sylvius</a:t>
            </a:r>
            <a:r>
              <a:rPr lang="el-GR" altLang="el-GR" sz="2200" dirty="0" smtClean="0"/>
              <a:t> 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/>
              <a:t>C. </a:t>
            </a:r>
            <a:r>
              <a:rPr lang="el-GR" altLang="el-GR" sz="2200" dirty="0" smtClean="0"/>
              <a:t>Κροταφικός λοβός </a:t>
            </a:r>
            <a:endParaRPr lang="en-US" altLang="el-GR" sz="2200" dirty="0" smtClean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 2" pitchFamily="18" charset="2"/>
              <a:buNone/>
            </a:pPr>
            <a:endParaRPr lang="en-US" altLang="el-GR" sz="2200" dirty="0" smtClean="0"/>
          </a:p>
        </p:txBody>
      </p:sp>
      <p:sp>
        <p:nvSpPr>
          <p:cNvPr id="15364" name="Content Placeholder 9"/>
          <p:cNvSpPr>
            <a:spLocks noGrp="1"/>
          </p:cNvSpPr>
          <p:nvPr>
            <p:ph sz="half" idx="4294967295"/>
          </p:nvPr>
        </p:nvSpPr>
        <p:spPr>
          <a:xfrm>
            <a:off x="4724400" y="4869160"/>
            <a:ext cx="3880048" cy="1844824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D. </a:t>
            </a:r>
            <a:r>
              <a:rPr lang="el-GR" altLang="el-GR" sz="2200" dirty="0" err="1" smtClean="0">
                <a:solidFill>
                  <a:srgbClr val="FFC000"/>
                </a:solidFill>
              </a:rPr>
              <a:t>Υπερεφιππική</a:t>
            </a:r>
            <a:r>
              <a:rPr lang="el-GR" altLang="el-GR" sz="2200" dirty="0" smtClean="0">
                <a:solidFill>
                  <a:srgbClr val="FFC000"/>
                </a:solidFill>
              </a:rPr>
              <a:t> δεξαμενή 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E. </a:t>
            </a:r>
            <a:r>
              <a:rPr lang="el-GR" altLang="el-GR" sz="2200" dirty="0" err="1">
                <a:solidFill>
                  <a:srgbClr val="FFC000"/>
                </a:solidFill>
              </a:rPr>
              <a:t>Μ</a:t>
            </a:r>
            <a:r>
              <a:rPr lang="el-GR" altLang="el-GR" sz="2200" dirty="0" err="1" smtClean="0">
                <a:solidFill>
                  <a:srgbClr val="FFC000"/>
                </a:solidFill>
              </a:rPr>
              <a:t>εσεγκέφαλος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F. </a:t>
            </a:r>
            <a:r>
              <a:rPr lang="el-GR" altLang="el-GR" sz="2200" dirty="0" smtClean="0">
                <a:solidFill>
                  <a:srgbClr val="FFC000"/>
                </a:solidFill>
              </a:rPr>
              <a:t>4</a:t>
            </a:r>
            <a:r>
              <a:rPr lang="el-GR" altLang="el-GR" sz="2200" baseline="30000" dirty="0" smtClean="0">
                <a:solidFill>
                  <a:srgbClr val="FFC000"/>
                </a:solidFill>
              </a:rPr>
              <a:t>η</a:t>
            </a:r>
            <a:r>
              <a:rPr lang="el-GR" altLang="el-GR" sz="2200" dirty="0" smtClean="0">
                <a:solidFill>
                  <a:srgbClr val="FFC000"/>
                </a:solidFill>
              </a:rPr>
              <a:t> κοιλία</a:t>
            </a:r>
            <a:endParaRPr lang="en-US" altLang="el-GR" sz="2200" dirty="0" smtClean="0">
              <a:solidFill>
                <a:srgbClr val="FFC000"/>
              </a:solidFill>
            </a:endParaRPr>
          </a:p>
          <a:p>
            <a:pPr eaLnBrk="1" hangingPunct="1">
              <a:spcBef>
                <a:spcPts val="600"/>
              </a:spcBef>
              <a:buFont typeface="Wingdings 2" pitchFamily="18" charset="2"/>
              <a:buNone/>
            </a:pPr>
            <a:r>
              <a:rPr lang="en-US" altLang="el-GR" sz="2200" dirty="0" smtClean="0">
                <a:solidFill>
                  <a:srgbClr val="FFC000"/>
                </a:solidFill>
              </a:rPr>
              <a:t>G. </a:t>
            </a:r>
            <a:r>
              <a:rPr lang="el-GR" altLang="el-GR" sz="2200" dirty="0" smtClean="0">
                <a:solidFill>
                  <a:srgbClr val="FFC000"/>
                </a:solidFill>
              </a:rPr>
              <a:t>Εγκεφαλικό ημισφαίριο</a:t>
            </a:r>
            <a:endParaRPr lang="en-US" altLang="el-GR" sz="2200" dirty="0" smtClean="0">
              <a:solidFill>
                <a:srgbClr val="FFC000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7194"/>
            <a:ext cx="366472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935"/>
            <a:ext cx="3703064" cy="374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1382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Νεοπλάσματα</a:t>
            </a:r>
            <a:endParaRPr lang="en-US" altLang="el-GR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Εξω αξονικός όγκος</a:t>
            </a:r>
            <a:r>
              <a:rPr lang="en-US" altLang="el-GR" smtClean="0"/>
              <a:t>: </a:t>
            </a:r>
            <a:r>
              <a:rPr lang="el-GR" altLang="el-GR" smtClean="0"/>
              <a:t>μηνιγγίωμα</a:t>
            </a:r>
            <a:endParaRPr lang="en-US" altLang="el-GR" smtClean="0"/>
          </a:p>
          <a:p>
            <a:pPr eaLnBrk="1" hangingPunct="1"/>
            <a:r>
              <a:rPr lang="el-GR" altLang="el-GR" smtClean="0"/>
              <a:t>Αξονικοί όγκοι</a:t>
            </a:r>
            <a:r>
              <a:rPr lang="en-US" altLang="el-GR" smtClean="0"/>
              <a:t>:</a:t>
            </a:r>
          </a:p>
          <a:p>
            <a:pPr lvl="1" eaLnBrk="1" hangingPunct="1"/>
            <a:r>
              <a:rPr lang="el-GR" altLang="el-GR" smtClean="0"/>
              <a:t>Πρωτοπαθείς </a:t>
            </a:r>
            <a:endParaRPr lang="en-US" altLang="el-GR" smtClean="0"/>
          </a:p>
          <a:p>
            <a:pPr lvl="2" eaLnBrk="1" hangingPunct="1"/>
            <a:r>
              <a:rPr lang="el-GR" altLang="el-GR" smtClean="0"/>
              <a:t>γλοιώματα: από τα κύτταρα της νευρογλοίας</a:t>
            </a:r>
            <a:endParaRPr lang="en-US" altLang="el-GR" smtClean="0"/>
          </a:p>
          <a:p>
            <a:pPr lvl="2" eaLnBrk="1" hangingPunct="1"/>
            <a:r>
              <a:rPr lang="el-GR" altLang="el-GR" smtClean="0"/>
              <a:t>Μη γλοιωματικά </a:t>
            </a:r>
            <a:r>
              <a:rPr lang="en-US" altLang="el-GR" smtClean="0"/>
              <a:t>(</a:t>
            </a:r>
            <a:r>
              <a:rPr lang="el-GR" altLang="el-GR" smtClean="0"/>
              <a:t>λέμφωμα, κά....)</a:t>
            </a:r>
            <a:endParaRPr lang="en-US" altLang="el-GR" smtClean="0"/>
          </a:p>
          <a:p>
            <a:pPr lvl="1" eaLnBrk="1" hangingPunct="1"/>
            <a:r>
              <a:rPr lang="el-GR" altLang="el-GR" smtClean="0"/>
              <a:t>Μεταστάσεις</a:t>
            </a:r>
            <a:r>
              <a:rPr lang="en-US" altLang="el-GR" smtClean="0"/>
              <a:t> (</a:t>
            </a:r>
            <a:r>
              <a:rPr lang="el-GR" altLang="el-GR" smtClean="0"/>
              <a:t>πνεύμονας, μαστός κά...)</a:t>
            </a:r>
            <a:endParaRPr lang="en-US" altLang="el-GR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853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Γλοιώματα</a:t>
            </a:r>
            <a:endParaRPr lang="en-US" altLang="el-GR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 smtClean="0"/>
              <a:t>Αστροκύτωμα</a:t>
            </a:r>
            <a:endParaRPr lang="en-US" altLang="el-GR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l-GR" sz="2400" smtClean="0"/>
              <a:t>85% </a:t>
            </a:r>
            <a:r>
              <a:rPr lang="el-GR" altLang="el-GR" sz="2400" smtClean="0"/>
              <a:t>των γλοιωμάτων</a:t>
            </a:r>
            <a:endParaRPr lang="en-US" altLang="el-GR" sz="240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/>
              <a:t>Νέοι ενήλικες </a:t>
            </a:r>
            <a:r>
              <a:rPr lang="en-US" altLang="el-GR" sz="2400" smtClean="0"/>
              <a:t>(20-50 </a:t>
            </a:r>
            <a:r>
              <a:rPr lang="el-GR" altLang="el-GR" sz="2400" smtClean="0"/>
              <a:t>ετών</a:t>
            </a:r>
            <a:r>
              <a:rPr lang="en-US" altLang="el-GR" sz="24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/>
              <a:t>Ποικίλη επιθετικότητα</a:t>
            </a:r>
            <a:r>
              <a:rPr lang="en-US" altLang="el-GR" sz="2400" smtClean="0"/>
              <a:t>.</a:t>
            </a:r>
            <a:endParaRPr lang="el-GR" altLang="el-GR" sz="2400" smtClean="0"/>
          </a:p>
          <a:p>
            <a:pPr lvl="1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el-GR" sz="2400" smtClean="0"/>
          </a:p>
          <a:p>
            <a:pPr eaLnBrk="1" hangingPunct="1">
              <a:lnSpc>
                <a:spcPct val="90000"/>
              </a:lnSpc>
            </a:pPr>
            <a:r>
              <a:rPr lang="el-GR" altLang="el-GR" sz="2800" smtClean="0"/>
              <a:t>Ολιγοδενδρογλοίωμα</a:t>
            </a:r>
            <a:endParaRPr lang="en-US" altLang="el-GR" sz="280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/>
              <a:t>Νέοι ενήλικες</a:t>
            </a:r>
            <a:endParaRPr lang="en-US" altLang="el-GR" sz="240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/>
              <a:t>Συμπαγής μάζα, 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/>
              <a:t>Σαφή όρια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400" smtClean="0"/>
              <a:t>Αποτιτάνωση </a:t>
            </a:r>
            <a:endParaRPr lang="en-US" altLang="el-GR" sz="240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026" descr="exp0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7658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 Box 1030"/>
          <p:cNvSpPr txBox="1">
            <a:spLocks noChangeArrowheads="1"/>
          </p:cNvSpPr>
          <p:nvPr/>
        </p:nvSpPr>
        <p:spPr bwMode="auto">
          <a:xfrm>
            <a:off x="1219200" y="6858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/>
              <a:t>CT εγκεφάλου χωρίς ΕΦ σκιαγραφικό</a:t>
            </a:r>
            <a:br>
              <a:rPr lang="el-GR" dirty="0"/>
            </a:br>
            <a:r>
              <a:rPr lang="el-GR" dirty="0"/>
              <a:t>Μάζα και οίδημα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905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026" descr="exp01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5994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 Box 1027"/>
          <p:cNvSpPr txBox="1">
            <a:spLocks noChangeArrowheads="1"/>
          </p:cNvSpPr>
          <p:nvPr/>
        </p:nvSpPr>
        <p:spPr bwMode="auto">
          <a:xfrm>
            <a:off x="1981200" y="7620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/>
          </a:p>
        </p:txBody>
      </p:sp>
      <p:sp>
        <p:nvSpPr>
          <p:cNvPr id="103428" name="Line 1028"/>
          <p:cNvSpPr>
            <a:spLocks noChangeShapeType="1"/>
          </p:cNvSpPr>
          <p:nvPr/>
        </p:nvSpPr>
        <p:spPr bwMode="auto">
          <a:xfrm>
            <a:off x="3429000" y="1066800"/>
            <a:ext cx="1143000" cy="1524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03429" name="Line 1029"/>
          <p:cNvSpPr>
            <a:spLocks noChangeShapeType="1"/>
          </p:cNvSpPr>
          <p:nvPr/>
        </p:nvSpPr>
        <p:spPr bwMode="auto">
          <a:xfrm flipH="1">
            <a:off x="6019800" y="1219200"/>
            <a:ext cx="609600" cy="990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03430" name="Text Box 1030"/>
          <p:cNvSpPr txBox="1">
            <a:spLocks noChangeArrowheads="1"/>
          </p:cNvSpPr>
          <p:nvPr/>
        </p:nvSpPr>
        <p:spPr bwMode="auto">
          <a:xfrm>
            <a:off x="925609" y="476672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>
                <a:solidFill>
                  <a:schemeClr val="bg1"/>
                </a:solidFill>
                <a:latin typeface="+mn-lt"/>
              </a:rPr>
              <a:t>Μάζα με δακτυλιοειδή πρόσληψη</a:t>
            </a:r>
            <a:r>
              <a:rPr lang="en-US" altLang="el-GR" dirty="0">
                <a:solidFill>
                  <a:schemeClr val="bg1"/>
                </a:solidFill>
                <a:latin typeface="+mn-lt"/>
              </a:rPr>
              <a:t>(GBM)</a:t>
            </a:r>
          </a:p>
        </p:txBody>
      </p:sp>
      <p:sp>
        <p:nvSpPr>
          <p:cNvPr id="103431" name="Text Box 1031"/>
          <p:cNvSpPr txBox="1">
            <a:spLocks noChangeArrowheads="1"/>
          </p:cNvSpPr>
          <p:nvPr/>
        </p:nvSpPr>
        <p:spPr bwMode="auto">
          <a:xfrm>
            <a:off x="5715000" y="476672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Αγγειογενές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οίδημα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33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39" y="476672"/>
            <a:ext cx="8424936" cy="5256584"/>
          </a:xfrm>
        </p:spPr>
        <p:txBody>
          <a:bodyPr>
            <a:normAutofit/>
          </a:bodyPr>
          <a:lstStyle/>
          <a:p>
            <a:pPr marL="379476">
              <a:defRPr/>
            </a:pPr>
            <a:r>
              <a:rPr lang="el-GR" dirty="0" smtClean="0"/>
              <a:t>Πολύμορφο γλοιοβλάστωμα το πιο επιθετικό αστροκύτωμα</a:t>
            </a:r>
            <a:r>
              <a:rPr lang="en-US" dirty="0" smtClean="0"/>
              <a:t>. </a:t>
            </a:r>
            <a:endParaRPr lang="el-GR" dirty="0" smtClean="0"/>
          </a:p>
          <a:p>
            <a:pPr marL="379476">
              <a:defRPr/>
            </a:pPr>
            <a:r>
              <a:rPr lang="el-GR" dirty="0" smtClean="0"/>
              <a:t>Διασχίζει το μεσολόβιο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79476">
              <a:defRPr/>
            </a:pPr>
            <a:endParaRPr lang="en-US" dirty="0"/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967" y="1988840"/>
            <a:ext cx="3864343" cy="443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05161"/>
            <a:ext cx="372427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269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008112"/>
            <a:ext cx="8424936" cy="5256584"/>
          </a:xfrm>
        </p:spPr>
        <p:txBody>
          <a:bodyPr/>
          <a:lstStyle/>
          <a:p>
            <a:endParaRPr lang="el-GR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"/>
          <a:stretch>
            <a:fillRect/>
          </a:stretch>
        </p:blipFill>
        <p:spPr bwMode="auto">
          <a:xfrm>
            <a:off x="0" y="505544"/>
            <a:ext cx="92440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691680" y="438770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sz="3600" dirty="0">
                <a:solidFill>
                  <a:schemeClr val="hlink"/>
                </a:solidFill>
              </a:rPr>
              <a:t>C-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6537325" y="428674"/>
            <a:ext cx="715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sz="3200" dirty="0">
                <a:solidFill>
                  <a:schemeClr val="hlink"/>
                </a:solidFill>
              </a:rPr>
              <a:t>C+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587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584176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sz="2800" dirty="0" err="1" smtClean="0"/>
              <a:t>Υπέρπυκνη</a:t>
            </a:r>
            <a:r>
              <a:rPr lang="el-GR" altLang="el-GR" sz="2800" dirty="0" smtClean="0"/>
              <a:t> μάζα που προσλαμβάνει το σκιαγραφικό, πιέζει την 4</a:t>
            </a:r>
            <a:r>
              <a:rPr lang="el-GR" altLang="el-GR" sz="2800" baseline="30000" dirty="0" smtClean="0"/>
              <a:t>η</a:t>
            </a:r>
            <a:r>
              <a:rPr lang="el-GR" altLang="el-GR" sz="2800" dirty="0" smtClean="0"/>
              <a:t> κοιλία και προκαλεί υδροκέφαλο</a:t>
            </a:r>
            <a:br>
              <a:rPr lang="el-GR" altLang="el-GR" sz="2800" dirty="0" smtClean="0"/>
            </a:br>
            <a:r>
              <a:rPr lang="el-GR" altLang="el-GR" sz="2800" dirty="0" smtClean="0"/>
              <a:t>πως βλέπουμε τον υδροκέφαλο σε αυτή την εικόνα ???</a:t>
            </a:r>
            <a:endParaRPr lang="en-US" altLang="el-GR" sz="2800" dirty="0" smtClean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915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905000" y="2362200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sz="3600">
                <a:solidFill>
                  <a:schemeClr val="hlink"/>
                </a:solidFill>
              </a:rPr>
              <a:t>C-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6553200" y="2286000"/>
            <a:ext cx="715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sz="3200">
                <a:solidFill>
                  <a:schemeClr val="hlink"/>
                </a:solidFill>
              </a:rPr>
              <a:t>C+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664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Διάγνωση</a:t>
            </a:r>
            <a:endParaRPr lang="en-US" altLang="el-GR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Μεταστάσεις</a:t>
            </a:r>
            <a:endParaRPr lang="en-US" altLang="el-GR" dirty="0" smtClean="0"/>
          </a:p>
          <a:p>
            <a:pPr lvl="1" eaLnBrk="1" hangingPunct="1"/>
            <a:r>
              <a:rPr lang="el-GR" altLang="el-GR" dirty="0" err="1" smtClean="0"/>
              <a:t>Αιματογενής</a:t>
            </a:r>
            <a:r>
              <a:rPr lang="el-GR" altLang="el-GR" dirty="0" smtClean="0"/>
              <a:t> διασπορά στο όριο αιμάτωσης (τα καρκινικά κύτταρα φράσσουν μικρά αγγεία)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Συνήθως σε κλαδίσκους της μέσης εγκεφαλικής αρτηρίας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Το οίδημα είναι πολύ εκτεταμένο σε </a:t>
            </a:r>
            <a:r>
              <a:rPr lang="el-GR" altLang="el-GR" dirty="0" err="1" smtClean="0"/>
              <a:t>χέση</a:t>
            </a:r>
            <a:r>
              <a:rPr lang="el-GR" altLang="el-GR" dirty="0" smtClean="0"/>
              <a:t> με την αλλοίωση</a:t>
            </a:r>
            <a:endParaRPr lang="en-US" alt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911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exp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" b="69"/>
          <a:stretch>
            <a:fillRect/>
          </a:stretch>
        </p:blipFill>
        <p:spPr bwMode="auto">
          <a:xfrm>
            <a:off x="1371600" y="2057400"/>
            <a:ext cx="396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Line 6"/>
          <p:cNvSpPr>
            <a:spLocks noChangeShapeType="1"/>
          </p:cNvSpPr>
          <p:nvPr/>
        </p:nvSpPr>
        <p:spPr bwMode="auto">
          <a:xfrm flipH="1" flipV="1">
            <a:off x="4495800" y="4800600"/>
            <a:ext cx="1143000" cy="1524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08548" name="Line 7"/>
          <p:cNvSpPr>
            <a:spLocks noChangeShapeType="1"/>
          </p:cNvSpPr>
          <p:nvPr/>
        </p:nvSpPr>
        <p:spPr bwMode="auto">
          <a:xfrm flipH="1">
            <a:off x="4800600" y="4038600"/>
            <a:ext cx="7620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08549" name="Text Box 8"/>
          <p:cNvSpPr txBox="1">
            <a:spLocks noChangeArrowheads="1"/>
          </p:cNvSpPr>
          <p:nvPr/>
        </p:nvSpPr>
        <p:spPr bwMode="auto">
          <a:xfrm>
            <a:off x="5638800" y="3657600"/>
            <a:ext cx="2971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Οζίδιο που προσλαμβάνει το σκιαγραφικό </a:t>
            </a:r>
            <a:endParaRPr lang="en-US" alt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550" name="Text Box 9"/>
          <p:cNvSpPr txBox="1">
            <a:spLocks noChangeArrowheads="1"/>
          </p:cNvSpPr>
          <p:nvPr/>
        </p:nvSpPr>
        <p:spPr bwMode="auto">
          <a:xfrm>
            <a:off x="5638800" y="4724400"/>
            <a:ext cx="2667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dirty="0" err="1">
                <a:solidFill>
                  <a:schemeClr val="bg1"/>
                </a:solidFill>
                <a:latin typeface="+mn-lt"/>
              </a:rPr>
              <a:t>Αγγειογενές</a:t>
            </a:r>
            <a:r>
              <a:rPr lang="el-GR" altLang="el-GR" sz="2200" dirty="0">
                <a:solidFill>
                  <a:schemeClr val="bg1"/>
                </a:solidFill>
                <a:latin typeface="+mn-lt"/>
              </a:rPr>
              <a:t> οίδημα: περισσότερο στη λευκή ουσία</a:t>
            </a:r>
            <a:endParaRPr lang="en-US" altLang="el-GR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551" name="Line 12"/>
          <p:cNvSpPr>
            <a:spLocks noChangeShapeType="1"/>
          </p:cNvSpPr>
          <p:nvPr/>
        </p:nvSpPr>
        <p:spPr bwMode="auto">
          <a:xfrm flipH="1" flipV="1">
            <a:off x="4876800" y="4495800"/>
            <a:ext cx="762000" cy="3810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108552" name="Rectangle 13"/>
          <p:cNvSpPr>
            <a:spLocks noGrp="1" noChangeArrowheads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C</a:t>
            </a:r>
            <a:r>
              <a:rPr lang="el-GR" altLang="el-GR" dirty="0" smtClean="0"/>
              <a:t>Τ</a:t>
            </a:r>
            <a:r>
              <a:rPr lang="en-US" altLang="el-GR" dirty="0" smtClean="0"/>
              <a:t> </a:t>
            </a:r>
            <a:r>
              <a:rPr lang="el-GR" altLang="el-GR" dirty="0" smtClean="0"/>
              <a:t>εγκεφάλου </a:t>
            </a:r>
            <a:br>
              <a:rPr lang="el-GR" altLang="el-GR" dirty="0" smtClean="0"/>
            </a:br>
            <a:r>
              <a:rPr lang="el-GR" altLang="el-GR" dirty="0" smtClean="0"/>
              <a:t>σε ασθενή με </a:t>
            </a:r>
            <a:r>
              <a:rPr lang="el-GR" altLang="el-GR" dirty="0" err="1" smtClean="0"/>
              <a:t>υπερνέφρωμα</a:t>
            </a:r>
            <a:endParaRPr lang="en-US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020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8" t="15923" r="6812" b="12677"/>
          <a:stretch>
            <a:fillRect/>
          </a:stretch>
        </p:blipFill>
        <p:spPr bwMode="auto">
          <a:xfrm>
            <a:off x="5364088" y="214238"/>
            <a:ext cx="37338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Box 5"/>
          <p:cNvSpPr txBox="1">
            <a:spLocks noChangeArrowheads="1"/>
          </p:cNvSpPr>
          <p:nvPr/>
        </p:nvSpPr>
        <p:spPr bwMode="auto">
          <a:xfrm>
            <a:off x="2961097" y="1916832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n-lt"/>
              </a:rPr>
              <a:t>Καρκίνος </a:t>
            </a:r>
            <a:r>
              <a:rPr lang="el-GR" altLang="el-GR" dirty="0" err="1">
                <a:solidFill>
                  <a:schemeClr val="bg1"/>
                </a:solidFill>
                <a:latin typeface="+mn-lt"/>
              </a:rPr>
              <a:t>παχέος</a:t>
            </a:r>
            <a:r>
              <a:rPr lang="el-GR" altLang="el-GR" dirty="0">
                <a:solidFill>
                  <a:schemeClr val="bg1"/>
                </a:solidFill>
                <a:latin typeface="+mn-lt"/>
              </a:rPr>
              <a:t> εντέρου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0" t="17226" r="3355" b="13423"/>
          <a:stretch>
            <a:fillRect/>
          </a:stretch>
        </p:blipFill>
        <p:spPr bwMode="auto">
          <a:xfrm>
            <a:off x="1979712" y="3505200"/>
            <a:ext cx="3676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TextBox 8"/>
          <p:cNvSpPr txBox="1">
            <a:spLocks noChangeArrowheads="1"/>
          </p:cNvSpPr>
          <p:nvPr/>
        </p:nvSpPr>
        <p:spPr bwMode="auto">
          <a:xfrm>
            <a:off x="382963" y="5560218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+mn-lt"/>
              </a:rPr>
              <a:t>Μελάνωμα</a:t>
            </a:r>
            <a:endParaRPr lang="en-US" alt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9575" name="Rectangle 6"/>
          <p:cNvSpPr>
            <a:spLocks noChangeArrowheads="1"/>
          </p:cNvSpPr>
          <p:nvPr/>
        </p:nvSpPr>
        <p:spPr bwMode="auto">
          <a:xfrm>
            <a:off x="5508104" y="6581001"/>
            <a:ext cx="213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l-GR" sz="1200" dirty="0" smtClean="0">
                <a:latin typeface="+mn-lt"/>
                <a:hlinkClick r:id="rId4"/>
              </a:rPr>
              <a:t>emedicine.medscape.com</a:t>
            </a:r>
            <a:endParaRPr lang="en-US" altLang="el-GR" sz="12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96144"/>
          </a:xfrm>
        </p:spPr>
        <p:txBody>
          <a:bodyPr>
            <a:normAutofit/>
          </a:bodyPr>
          <a:lstStyle/>
          <a:p>
            <a:pPr marL="90488"/>
            <a:r>
              <a:rPr lang="el-GR" dirty="0"/>
              <a:t>Σε ποιά εξέταση έχει </a:t>
            </a:r>
            <a:r>
              <a:rPr lang="el-GR" dirty="0" smtClean="0"/>
              <a:t>δοθεί </a:t>
            </a:r>
            <a:br>
              <a:rPr lang="el-GR" dirty="0" smtClean="0"/>
            </a:br>
            <a:r>
              <a:rPr lang="el-GR" dirty="0" smtClean="0"/>
              <a:t>ΕΦ </a:t>
            </a:r>
            <a:r>
              <a:rPr lang="el-GR" dirty="0"/>
              <a:t>σκιαγραφικό </a:t>
            </a:r>
            <a:r>
              <a:rPr lang="el-GR" dirty="0" smtClean="0"/>
              <a:t>??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31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216</TotalTime>
  <Words>2643</Words>
  <Application>Microsoft Office PowerPoint</Application>
  <PresentationFormat>On-screen Show (4:3)</PresentationFormat>
  <Paragraphs>579</Paragraphs>
  <Slides>112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14" baseType="lpstr">
      <vt:lpstr>exo-opistho_simeiomata</vt:lpstr>
      <vt:lpstr>OC_template_updated</vt:lpstr>
      <vt:lpstr>Ιατρική Απεικόνιση ΙΙΙ (Θ)</vt:lpstr>
      <vt:lpstr>Τεχνική</vt:lpstr>
      <vt:lpstr>Slide 2</vt:lpstr>
      <vt:lpstr>Διαδοχικές τομές vs ελικοειδής σάρωση</vt:lpstr>
      <vt:lpstr>Ποιό από τα παρακάτω ΔΕΝ είναι σωστό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Κρανιοεγκεφαλική κάκωση</vt:lpstr>
      <vt:lpstr>Κατάγματα κρανίου 1/2</vt:lpstr>
      <vt:lpstr>Κατάγματα κρανίου 2/2</vt:lpstr>
      <vt:lpstr>Υπαραχνοειδής  αιμορραγία</vt:lpstr>
      <vt:lpstr>Οξύ υποσκληρίδιο αιμάτωμα 1/2</vt:lpstr>
      <vt:lpstr>Οξύ υποσκληρίδιο αιμάτωμα 2/2</vt:lpstr>
      <vt:lpstr>Υποξύ υποσκληρίδιο αιμάτωμα </vt:lpstr>
      <vt:lpstr>Ισοπυκνωτικό υποσκληρίδιο αιμάτωμα</vt:lpstr>
      <vt:lpstr>Χρόνιο υποσκληρίδιο αιμάτωμα 1/2</vt:lpstr>
      <vt:lpstr>Χρόνιο υποσκληρίδιο αιμάτωμα 2/2</vt:lpstr>
      <vt:lpstr>Ηλικίες αιματώματος</vt:lpstr>
      <vt:lpstr>Επισκληρίδιο αιμάτωμα</vt:lpstr>
      <vt:lpstr>Διάχυτο εγκεφαλικό  τραύμα</vt:lpstr>
      <vt:lpstr>Εγκεφαλική θλάση</vt:lpstr>
      <vt:lpstr>Τραυματική ενδοκοιλιακή αιμορραγία</vt:lpstr>
      <vt:lpstr>Εγκεφαλικό επεισόδιο</vt:lpstr>
      <vt:lpstr>Εγκεφαλικό επεισόδιο</vt:lpstr>
      <vt:lpstr>Δεδομένα</vt:lpstr>
      <vt:lpstr>Αρτηριακοί κλάδοι</vt:lpstr>
      <vt:lpstr>Slide 33</vt:lpstr>
      <vt:lpstr>Αριστερή οπίσθια  εγκεφαλική (PCA)</vt:lpstr>
      <vt:lpstr>Δεξιά μέση εγκεφαλική αρτηρία (MCA)</vt:lpstr>
      <vt:lpstr>Πρόσθια εγκεφαλική αρτηρία (ACA)</vt:lpstr>
      <vt:lpstr>Έμφρακτο πρόσθιας χοριοειδούς</vt:lpstr>
      <vt:lpstr>Όρια πρόσθιας και μέσης εγκεφαλικής αρτηρίας (watershed ACA &amp; MCA)</vt:lpstr>
      <vt:lpstr>Εγκεφαλικό επεισόδιο</vt:lpstr>
      <vt:lpstr>Ισχαιμικό εγκεφαλικό</vt:lpstr>
      <vt:lpstr>Slide 41</vt:lpstr>
      <vt:lpstr>Πλεονεκτήματα – Μειονεκτήματα CT</vt:lpstr>
      <vt:lpstr>Ισχαιμικό εγκεφαλικό επεισόδιο παθοφυσιολογία</vt:lpstr>
      <vt:lpstr>Υπόπυκνο οίδημα στην κατανομή της μέσης εγκεφαλικής αρτηρίας με σαφή όρια</vt:lpstr>
      <vt:lpstr>Ευρήματα 1/5</vt:lpstr>
      <vt:lpstr>Ευρήματα 2/5</vt:lpstr>
      <vt:lpstr>Ευρήματα 3/5</vt:lpstr>
      <vt:lpstr>Ευρήματα 4/5</vt:lpstr>
      <vt:lpstr>Ευρήματα 5/5</vt:lpstr>
      <vt:lpstr>Υποξύ εγκεφαλικό επεισόδιο 1/3</vt:lpstr>
      <vt:lpstr>Υποξύ εγκεφαλικό επεισόδιο 2/3</vt:lpstr>
      <vt:lpstr>Υποξύ εγκεφαλικό επεισόδιο 3/3</vt:lpstr>
      <vt:lpstr>Αιμορραγικό εγκεφαλικό</vt:lpstr>
      <vt:lpstr>Slide 54</vt:lpstr>
      <vt:lpstr>Slide 55</vt:lpstr>
      <vt:lpstr>Slide 56</vt:lpstr>
      <vt:lpstr>Slide 57</vt:lpstr>
      <vt:lpstr>Slide 58</vt:lpstr>
      <vt:lpstr>Απώλεια διαφοροποίησης λευκής/φαιάς ουσίας στη νήσο του Reil</vt:lpstr>
      <vt:lpstr>Αιμορραγικό εγκεφαλικό </vt:lpstr>
      <vt:lpstr>Ενδο-εγκεφαλική αιμορραγία 1/4</vt:lpstr>
      <vt:lpstr>Ενδο-εγκεφαλική αιμορραγία 2/4</vt:lpstr>
      <vt:lpstr>Ενδο-εγκεφαλική αιμορραγία 3/4</vt:lpstr>
      <vt:lpstr>Ενδο-εγκεφαλική αιμορραγία 4/4</vt:lpstr>
      <vt:lpstr>Υπαραχνοειδής αιμορραγία</vt:lpstr>
      <vt:lpstr>Φλεγμονή </vt:lpstr>
      <vt:lpstr>Ενδοκρανιακή φλεγμονή</vt:lpstr>
      <vt:lpstr>Τρόποι εξάπλωσης</vt:lpstr>
      <vt:lpstr>Απόστημα (μπορεί να μοιάζει με μετάσταση στο CT)</vt:lpstr>
      <vt:lpstr>Υποσκληρίδιο εμπύημα (C-)</vt:lpstr>
      <vt:lpstr>Υποσκληρίδιο εμπύημα (C+)</vt:lpstr>
      <vt:lpstr>Φυματίωση 1/2</vt:lpstr>
      <vt:lpstr>Φυματίωση 2/2</vt:lpstr>
      <vt:lpstr>Μηνιγγίτιδα</vt:lpstr>
      <vt:lpstr>Μηνιγγίτιδα - λοιμώδης</vt:lpstr>
      <vt:lpstr>Μηνιγγίτιδα</vt:lpstr>
      <vt:lpstr>Τι φαίνεται εδώ?</vt:lpstr>
      <vt:lpstr>Υδροκέφαλος - μηνιγγίτιδα</vt:lpstr>
      <vt:lpstr>Υδροκέφαλος</vt:lpstr>
      <vt:lpstr>Slide 80</vt:lpstr>
      <vt:lpstr>Απόστημα –  επενδυμίτιδα</vt:lpstr>
      <vt:lpstr>Θρόμβωση άνω οβελιαίου κόλπου</vt:lpstr>
      <vt:lpstr>Slide 83</vt:lpstr>
      <vt:lpstr>Slide 84</vt:lpstr>
      <vt:lpstr>Νεοπλάσματα</vt:lpstr>
      <vt:lpstr>Προσέγγιση των όγκων του εγκεφάλου</vt:lpstr>
      <vt:lpstr>Οίδημα</vt:lpstr>
      <vt:lpstr>Νεοπλασίες</vt:lpstr>
      <vt:lpstr>Νεοπλάσματα</vt:lpstr>
      <vt:lpstr>Γλοιώματα</vt:lpstr>
      <vt:lpstr>CT εγκεφάλου χωρίς ΕΦ σκιαγραφικό Μάζα και οίδημα </vt:lpstr>
      <vt:lpstr>Slide 92</vt:lpstr>
      <vt:lpstr>Slide 93</vt:lpstr>
      <vt:lpstr>Slide 94</vt:lpstr>
      <vt:lpstr>Υπέρπυκνη μάζα που προσλαμβάνει το σκιαγραφικό, πιέζει την 4η κοιλία και προκαλεί υδροκέφαλο πως βλέπουμε τον υδροκέφαλο σε αυτή την εικόνα ???</vt:lpstr>
      <vt:lpstr>Διάγνωση</vt:lpstr>
      <vt:lpstr>CΤ εγκεφάλου  σε ασθενή με υπερνέφρωμα</vt:lpstr>
      <vt:lpstr>Σε ποιά εξέταση έχει δοθεί  ΕΦ σκιαγραφικό ??</vt:lpstr>
      <vt:lpstr>Slide 99</vt:lpstr>
      <vt:lpstr>Μηνιγγίωμα 1/4</vt:lpstr>
      <vt:lpstr>Μηνιγγίωμα 2/4</vt:lpstr>
      <vt:lpstr>Μηνιγγίωμα 3/4</vt:lpstr>
      <vt:lpstr>Μηνιγγίωμα 4/4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Ιατρική Απεικόνιση ΙΙΙ (Θ)</dc:title>
  <dc:creator>opencourses@teiath.gr</dc:creator>
  <cp:lastModifiedBy>Georgia</cp:lastModifiedBy>
  <cp:revision>20</cp:revision>
  <dcterms:created xsi:type="dcterms:W3CDTF">2015-10-30T10:51:59Z</dcterms:created>
  <dcterms:modified xsi:type="dcterms:W3CDTF">2015-12-06T21:01:22Z</dcterms:modified>
</cp:coreProperties>
</file>