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51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264" r:id="rId31"/>
    <p:sldId id="265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9" d="100"/>
          <a:sy n="79" d="100"/>
        </p:scale>
        <p:origin x="-96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E49C5-4084-4928-B0D1-D1D10ED93DED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6799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AD7E9-E1F1-4C4C-8F9B-F97B6AE4B22B}" type="slidenum">
              <a:rPr lang="en-US" altLang="el-GR"/>
              <a:pPr>
                <a:spcBef>
                  <a:spcPct val="0"/>
                </a:spcBef>
              </a:pPr>
              <a:t>7</a:t>
            </a:fld>
            <a:endParaRPr lang="en-US" altLang="el-G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185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D82839-2491-4C6F-A2C9-9D8561C6649B}" type="slidenum">
              <a:rPr lang="en-US" altLang="el-GR"/>
              <a:pPr>
                <a:spcBef>
                  <a:spcPct val="0"/>
                </a:spcBef>
              </a:pPr>
              <a:t>8</a:t>
            </a:fld>
            <a:endParaRPr lang="en-US" altLang="el-G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753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DC195-CD25-4DDC-8E4C-2AE4A3AB461B}" type="slidenum">
              <a:rPr lang="en-US" altLang="el-GR"/>
              <a:pPr>
                <a:spcBef>
                  <a:spcPct val="0"/>
                </a:spcBef>
              </a:pPr>
              <a:t>10</a:t>
            </a:fld>
            <a:endParaRPr lang="en-US" altLang="el-G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5706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2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ph_theory" TargetMode="External"/><Relationship Id="rId2" Type="http://schemas.openxmlformats.org/officeDocument/2006/relationships/hyperlink" Target="https://en.wikipedia.org/wiki/Network_the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cial_network_analysis#cite_note-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Εξόρυξη δεδομένων και διαχείριση δεδομένων μεγάλης κλίμακας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/>
              <a:t> </a:t>
            </a:r>
            <a:r>
              <a:rPr lang="el-GR" sz="2800" dirty="0"/>
              <a:t>θέματα εξόρυξης και ανάλυση κοινωνικών </a:t>
            </a:r>
            <a:r>
              <a:rPr lang="el-GR" sz="2800" dirty="0" smtClean="0"/>
              <a:t>δικτύων - </a:t>
            </a:r>
            <a:r>
              <a:rPr lang="en-US" sz="2800" dirty="0" smtClean="0"/>
              <a:t>Social </a:t>
            </a:r>
            <a:r>
              <a:rPr lang="en-US" sz="2800" dirty="0"/>
              <a:t>Network Analysis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Α. Τσολακίδης, Χ. </a:t>
            </a:r>
            <a:r>
              <a:rPr lang="el-GR" sz="2400" dirty="0" err="1" smtClean="0"/>
              <a:t>Σκουρλάς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D122-866E-4D3B-9682-8196304B43D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267266" name="Picture 2" descr="https://upload.wikimedia.org/wikipedia/commons/thumb/d/d0/VR_complex.svg/300px-VR_comple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0" y="26064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881967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graph with 23 × 1-vertex cliques (the vertices),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42 × 2-vertex cliques (the edges),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19 × 3-vertex cliques (the light and dark blue triangles),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× 4-vertex cliques (just the dark blue areas).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11 light blue triangles form maximal cliques. The two dark blue 4-cliques are both maximum and maximal, and the clique number of the graph is 4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https://en.wikipedia.org/wiki/Clique_%28graph_theory%29</a:t>
            </a:r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Clustering Coefficients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l-GR" sz="2800" dirty="0" smtClean="0"/>
              <a:t>This is the formula for calculating the clustering coefficient for the system.  </a:t>
            </a:r>
          </a:p>
          <a:p>
            <a:pPr eaLnBrk="1" hangingPunct="1"/>
            <a:r>
              <a:rPr lang="en-US" altLang="el-GR" sz="2800" dirty="0" smtClean="0"/>
              <a:t>N=number of nodes.  C=clustering coefficient for each node </a:t>
            </a:r>
            <a:r>
              <a:rPr lang="en-US" altLang="el-GR" sz="2800" i="1" dirty="0" err="1" smtClean="0"/>
              <a:t>i</a:t>
            </a:r>
            <a:r>
              <a:rPr lang="en-US" altLang="el-GR" sz="2800" i="1" dirty="0" smtClean="0"/>
              <a:t>.</a:t>
            </a:r>
            <a:endParaRPr lang="en-US" altLang="el-GR" sz="2800" dirty="0" smtClean="0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819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/>
          </a:p>
        </p:txBody>
      </p:sp>
      <p:sp>
        <p:nvSpPr>
          <p:cNvPr id="2662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Data Mining using WEKA</a:t>
            </a:r>
          </a:p>
        </p:txBody>
      </p:sp>
    </p:spTree>
    <p:extLst>
      <p:ext uri="{BB962C8B-B14F-4D97-AF65-F5344CB8AC3E}">
        <p14:creationId xmlns:p14="http://schemas.microsoft.com/office/powerpoint/2010/main" val="794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Main Features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02BD-D8C9-4208-9631-9FA0851DD27F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941AF3-F310-4E10-9B07-73D2F4557667}" type="slidenum">
              <a:rPr lang="en-US" altLang="el-GR">
                <a:solidFill>
                  <a:srgbClr val="7B9899"/>
                </a:solidFill>
              </a:rPr>
              <a:pPr/>
              <a:t>12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Data preprocessing tools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Classification/regression algorithms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Clustering algorithms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smtClean="0"/>
              <a:t>Algorithms for finding association rules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l-GR" sz="2800" smtClean="0"/>
          </a:p>
        </p:txBody>
      </p:sp>
    </p:spTree>
    <p:extLst>
      <p:ext uri="{BB962C8B-B14F-4D97-AF65-F5344CB8AC3E}">
        <p14:creationId xmlns:p14="http://schemas.microsoft.com/office/powerpoint/2010/main" val="4036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Explorer: pre-processing the data</a:t>
            </a:r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B1038B-5805-4D51-941E-6DB8D316904E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F093A-1D65-4654-BF26-98CE56BC8858}" type="slidenum">
              <a:rPr lang="en-US" altLang="el-GR">
                <a:solidFill>
                  <a:srgbClr val="7B9899"/>
                </a:solidFill>
              </a:rPr>
              <a:pPr/>
              <a:t>13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Data can be imported from a file.          Supported formats: ARFF, CSV, C4.5, binary</a:t>
            </a:r>
          </a:p>
          <a:p>
            <a:pPr eaLnBrk="1" hangingPunct="1"/>
            <a:r>
              <a:rPr lang="en-US" altLang="el-GR" dirty="0" smtClean="0"/>
              <a:t>Data can be read from a URL or from an SQL database (using JDBC API)</a:t>
            </a:r>
          </a:p>
          <a:p>
            <a:pPr eaLnBrk="1" hangingPunct="1"/>
            <a:r>
              <a:rPr lang="en-US" altLang="el-GR" dirty="0" smtClean="0"/>
              <a:t>Pre-processing tools in WEKA are called “filters”</a:t>
            </a:r>
          </a:p>
          <a:p>
            <a:pPr eaLnBrk="1" hangingPunct="1"/>
            <a:r>
              <a:rPr lang="en-US" altLang="el-GR" dirty="0" smtClean="0"/>
              <a:t>WEKA contains filters for:</a:t>
            </a:r>
          </a:p>
          <a:p>
            <a:pPr lvl="1" eaLnBrk="1" hangingPunct="1"/>
            <a:r>
              <a:rPr lang="en-US" altLang="el-GR" dirty="0" smtClean="0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4078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WEKA .arff files</a:t>
            </a: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934A8-5D6D-45C2-8997-EA81E5E65429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FA6B43-902F-4373-9AD1-C15D433E0490}" type="slidenum">
              <a:rPr lang="en-US" altLang="el-GR">
                <a:solidFill>
                  <a:srgbClr val="7B9899"/>
                </a:solidFill>
              </a:rPr>
              <a:pPr/>
              <a:t>14</a:t>
            </a:fld>
            <a:endParaRPr lang="en-US" altLang="el-GR">
              <a:solidFill>
                <a:srgbClr val="7B9899"/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@relation heart-disease-simplified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age numeric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sex { female, male}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chest_pain_type { typ_angina, asympt, non_anginal, atyp_angina}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cholesterol numeric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exercise_induced_angina { no, yes}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@attribute class { present, not_present}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@data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63,male,typ_angina,233,no,not_present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67,male,asympt,286,yes,present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67,male,asympt,229,yes,present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38,female,non_anginal,?,no,not_present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smtClean="0"/>
              <a:t>...</a:t>
            </a:r>
            <a:endParaRPr lang="en-US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4294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F13FF-F15A-43CE-BD31-606E29E5CF1C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7087B-699C-4541-AF22-24E85FAED2C0}" type="slidenum">
              <a:rPr lang="en-US" altLang="el-GR">
                <a:solidFill>
                  <a:srgbClr val="FFFFFF"/>
                </a:solidFill>
              </a:rPr>
              <a:pPr/>
              <a:t>15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D343C7-2280-49FA-8C54-77B3CEA3D62E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0F788-71C5-4E1D-9043-89ABBC1FD09B}" type="slidenum">
              <a:rPr lang="en-US" altLang="el-GR">
                <a:solidFill>
                  <a:srgbClr val="FFFFFF"/>
                </a:solidFill>
              </a:rPr>
              <a:pPr/>
              <a:t>16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CBF99-0187-4465-A831-F7C0D3F8727A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FAE6D-3CC2-4BB7-8B3C-8815B8B0A6B0}" type="slidenum">
              <a:rPr lang="en-US" altLang="el-GR">
                <a:solidFill>
                  <a:srgbClr val="FFFFFF"/>
                </a:solidFill>
              </a:rPr>
              <a:pPr/>
              <a:t>17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DE29D4-B629-4646-85AD-6CC679E044E4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A3F3B-1DA4-405A-9281-56BB35EE31A8}" type="slidenum">
              <a:rPr lang="en-US" altLang="el-GR">
                <a:solidFill>
                  <a:srgbClr val="FFFFFF"/>
                </a:solidFill>
              </a:rPr>
              <a:pPr/>
              <a:t>18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304"/>
          </a:xfrm>
        </p:spPr>
        <p:txBody>
          <a:bodyPr>
            <a:noAutofit/>
          </a:bodyPr>
          <a:lstStyle/>
          <a:p>
            <a:r>
              <a:rPr lang="el-GR" sz="2400" dirty="0"/>
              <a:t>Γίνεται παρουσίαση θεμάτων εξόρυξης και ανάλυσης κοινωνικών δικτύων με έμφαση σε graph metrics,  οπτικοποίηση, χρήση του εργαλείου weka και εφαρμογές του σε εξόρυξη δεδομένων κ.λπ.</a:t>
            </a:r>
            <a:endParaRPr lang="el-GR" sz="2400" dirty="0" smtClean="0"/>
          </a:p>
          <a:p>
            <a:r>
              <a:rPr lang="el-GR" sz="2400" dirty="0"/>
              <a:t>Στόχος της ενότητας είναι η ενημέρωση των σπουδαστών σε θέματα ανάλυσης κοινωνικών δικτύων και εφαρμογής τεχνικών εξόρυξης και μηχανικής μάθησης. </a:t>
            </a:r>
            <a:endParaRPr lang="en-US" sz="2400" dirty="0" smtClean="0"/>
          </a:p>
          <a:p>
            <a:endParaRPr lang="el-GR" sz="2400" dirty="0" smtClean="0">
              <a:solidFill>
                <a:srgbClr val="FF0000"/>
              </a:solidFill>
            </a:endParaRPr>
          </a:p>
          <a:p>
            <a:endParaRPr lang="el-GR" sz="2400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Περιγραφή Μαθήματος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418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4CAA2-21A4-4F4A-9BC0-1C5EB31F9D9E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04F54E-D16E-4653-8291-CD8D654520AD}" type="slidenum">
              <a:rPr lang="en-US" altLang="el-GR">
                <a:solidFill>
                  <a:srgbClr val="FFFFFF"/>
                </a:solidFill>
              </a:rPr>
              <a:pPr/>
              <a:t>19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B7FFA-ACEA-4965-B44C-5B8F5D85BA7E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100DA-A729-4C49-A6F1-406698736E74}" type="slidenum">
              <a:rPr lang="en-US" altLang="el-GR">
                <a:solidFill>
                  <a:srgbClr val="7B9899"/>
                </a:solidFill>
              </a:rPr>
              <a:pPr/>
              <a:t>20</a:t>
            </a:fld>
            <a:endParaRPr lang="en-US" altLang="el-GR">
              <a:solidFill>
                <a:srgbClr val="7B9899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D056A-637A-4956-92E6-3403CBFCD156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D187DE-F0C4-4C7B-911C-CB62B17D5CE2}" type="slidenum">
              <a:rPr lang="en-US" altLang="el-GR">
                <a:solidFill>
                  <a:srgbClr val="7B9899"/>
                </a:solidFill>
              </a:rPr>
              <a:pPr/>
              <a:t>21</a:t>
            </a:fld>
            <a:endParaRPr lang="en-US" altLang="el-GR">
              <a:solidFill>
                <a:srgbClr val="7B9899"/>
              </a:solidFill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732ECD-7880-4316-8A81-0DB1CA43088D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16C1FD-EBF2-482F-ACD2-39CC480EC4E9}" type="slidenum">
              <a:rPr lang="en-US" altLang="el-GR">
                <a:solidFill>
                  <a:srgbClr val="FFFFFF"/>
                </a:solidFill>
              </a:rPr>
              <a:pPr/>
              <a:t>22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577450-0585-42C8-8D9C-A9377083FEE0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8060A2-62E5-43C8-94C9-92B276BB6D42}" type="slidenum">
              <a:rPr lang="en-US" altLang="el-GR">
                <a:solidFill>
                  <a:srgbClr val="FFFFFF"/>
                </a:solidFill>
              </a:rPr>
              <a:pPr/>
              <a:t>23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C8D77-ACE0-4C54-ABD9-85B0D41DC55A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446C96-3466-4616-B8C1-1AA2D6EE46B5}" type="slidenum">
              <a:rPr lang="en-US" altLang="el-GR">
                <a:solidFill>
                  <a:srgbClr val="FFFFFF"/>
                </a:solidFill>
              </a:rPr>
              <a:pPr/>
              <a:t>24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595F7-9CB8-4D14-B747-40A229C7F81F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7A92EB-777A-41CB-95B1-A309D9CBCD7D}" type="slidenum">
              <a:rPr lang="en-US" altLang="el-GR">
                <a:solidFill>
                  <a:srgbClr val="FFFFFF"/>
                </a:solidFill>
              </a:rPr>
              <a:pPr/>
              <a:t>25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8293AF-3734-4385-BA8E-B1EB3144F37F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AFABB-35BA-49AB-88BD-B74B18D60157}" type="slidenum">
              <a:rPr lang="en-US" altLang="el-GR">
                <a:solidFill>
                  <a:srgbClr val="FFFFFF"/>
                </a:solidFill>
              </a:rPr>
              <a:pPr/>
              <a:t>26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A57331-6FF0-40FC-82F6-DD23310720A9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9D7B5-4DE1-4D31-8817-CB435943EE70}" type="slidenum">
              <a:rPr lang="en-US" altLang="el-GR">
                <a:solidFill>
                  <a:srgbClr val="FFFFFF"/>
                </a:solidFill>
              </a:rPr>
              <a:pPr/>
              <a:t>27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D5FA0-1ADD-4438-93A6-C897D5916D54}" type="datetime1">
              <a:rPr lang="en-US" altLang="el-GR" smtClean="0">
                <a:solidFill>
                  <a:srgbClr val="FFFFFF"/>
                </a:solidFill>
              </a:rPr>
              <a:pPr/>
              <a:t>11/30/2015</a:t>
            </a:fld>
            <a:endParaRPr lang="en-US" altLang="el-GR" smtClean="0">
              <a:solidFill>
                <a:srgbClr val="FFFFFF"/>
              </a:solidFill>
            </a:endParaRPr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mtClean="0">
                <a:solidFill>
                  <a:srgbClr val="FFFFFF"/>
                </a:solidFill>
              </a:rPr>
              <a:t>University of Waikato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EEE30-3103-4136-BAD2-02FA071CA9FD}" type="slidenum">
              <a:rPr lang="en-US" altLang="el-GR">
                <a:solidFill>
                  <a:srgbClr val="FFFFFF"/>
                </a:solidFill>
              </a:rPr>
              <a:pPr/>
              <a:t>28</a:t>
            </a:fld>
            <a:endParaRPr lang="en-US" altLang="el-GR">
              <a:solidFill>
                <a:srgbClr val="FFFFFF"/>
              </a:solidFill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FF0000"/>
                </a:solidFill>
              </a:rPr>
              <a:t>Keywords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Social network analysis, graph metrics, visualization, </a:t>
            </a:r>
            <a:r>
              <a:rPr lang="en-US" dirty="0" err="1"/>
              <a:t>weka</a:t>
            </a:r>
            <a:r>
              <a:rPr lang="en-US" dirty="0"/>
              <a:t> tool, cluster analysis, classification, association rules, machine learning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Α. Τσολακίδης, Χ. Σκουρλάς 201</a:t>
            </a:r>
            <a:r>
              <a:rPr lang="en-US" sz="2000" dirty="0" smtClean="0"/>
              <a:t>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Α. Τσολακίδης, Χ</a:t>
            </a:r>
            <a:r>
              <a:rPr lang="el-GR" sz="2000" dirty="0"/>
              <a:t>. </a:t>
            </a:r>
            <a:r>
              <a:rPr lang="el-GR" sz="2000" dirty="0" smtClean="0"/>
              <a:t>Σκουρλάς. </a:t>
            </a:r>
            <a:r>
              <a:rPr lang="el-GR" sz="2000" dirty="0"/>
              <a:t>«Εξόρυξη δεδομένων και διαχείριση δεδομένων μεγάλης κλίμακας. Ενότητα </a:t>
            </a:r>
            <a:r>
              <a:rPr lang="en-US" sz="2000" dirty="0" smtClean="0"/>
              <a:t>8</a:t>
            </a:r>
            <a:r>
              <a:rPr lang="el-GR" sz="2000" dirty="0" smtClean="0"/>
              <a:t>: «</a:t>
            </a:r>
            <a:r>
              <a:rPr lang="en-US" sz="2000" dirty="0"/>
              <a:t>Social Network </a:t>
            </a:r>
            <a:r>
              <a:rPr lang="en-US" sz="2000" dirty="0" smtClean="0"/>
              <a:t>Analysis</a:t>
            </a:r>
            <a:r>
              <a:rPr lang="el-GR" sz="2000" dirty="0" smtClean="0"/>
              <a:t>-</a:t>
            </a:r>
            <a:r>
              <a:rPr lang="el-GR" sz="2000" dirty="0" smtClean="0"/>
              <a:t>Θέματα </a:t>
            </a:r>
            <a:r>
              <a:rPr lang="el-GR" sz="2000" dirty="0"/>
              <a:t>εξόρυξης και ανάλυση κοινωνικών δικτύων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What is Network Analysis?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Social network analysis</a:t>
            </a:r>
            <a:r>
              <a:rPr lang="en-US" dirty="0"/>
              <a:t> (</a:t>
            </a:r>
            <a:r>
              <a:rPr lang="en-US" b="1" dirty="0"/>
              <a:t>SNA</a:t>
            </a:r>
            <a:r>
              <a:rPr lang="en-US" dirty="0"/>
              <a:t>) is the process of investigating social structures through the use of </a:t>
            </a:r>
            <a:r>
              <a:rPr lang="en-US" dirty="0">
                <a:hlinkClick r:id="rId2" tooltip="Network theory"/>
              </a:rPr>
              <a:t>network</a:t>
            </a:r>
            <a:r>
              <a:rPr lang="en-US" dirty="0"/>
              <a:t> and </a:t>
            </a:r>
            <a:r>
              <a:rPr lang="en-US" dirty="0">
                <a:hlinkClick r:id="rId3" tooltip="Graph theory"/>
              </a:rPr>
              <a:t>graph</a:t>
            </a:r>
            <a:r>
              <a:rPr lang="en-US" dirty="0"/>
              <a:t> theories.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It characterizes networked structures in </a:t>
            </a:r>
            <a:r>
              <a:rPr lang="en-US" dirty="0" smtClean="0"/>
              <a:t>terms  of</a:t>
            </a:r>
            <a:r>
              <a:rPr lang="en-US" dirty="0"/>
              <a:t> </a:t>
            </a:r>
            <a:r>
              <a:rPr lang="en-US" i="1" dirty="0"/>
              <a:t>nodes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/>
              <a:t>individual actors, people, or things within the network) and the </a:t>
            </a:r>
            <a:r>
              <a:rPr lang="en-US" i="1" dirty="0"/>
              <a:t>ties</a:t>
            </a:r>
            <a:r>
              <a:rPr lang="en-US" dirty="0"/>
              <a:t> or </a:t>
            </a:r>
            <a:r>
              <a:rPr lang="en-US" i="1" dirty="0"/>
              <a:t>edges</a:t>
            </a:r>
            <a:r>
              <a:rPr lang="en-US" dirty="0"/>
              <a:t>(relationships or interactions) that connect </a:t>
            </a:r>
            <a:r>
              <a:rPr lang="en-US" dirty="0" smtClean="0"/>
              <a:t>them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source[</a:t>
            </a:r>
            <a:r>
              <a:rPr lang="en-US" sz="2000" dirty="0" smtClean="0"/>
              <a:t>https://en.wikipedia.org/wiki/Social_network_analysis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Network Analysis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rot="-1800000">
            <a:off x="4800600" y="2798763"/>
            <a:ext cx="0" cy="350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rot="16200000" flipV="1">
            <a:off x="3619500" y="3976688"/>
            <a:ext cx="152400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rot="14398529" flipV="1">
            <a:off x="3151188" y="5643563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rot="14398529" flipV="1">
            <a:off x="3262313" y="5449888"/>
            <a:ext cx="1524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rot="12499427" flipV="1">
            <a:off x="3963988" y="6088063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rot="12499427" flipV="1">
            <a:off x="4676775" y="3263900"/>
            <a:ext cx="904875" cy="323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rot="5400000" flipV="1">
            <a:off x="5981700" y="3989388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rot="5400000" flipV="1">
            <a:off x="5372100" y="3379788"/>
            <a:ext cx="1524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rot="5400000" flipV="1">
            <a:off x="4800600" y="2808288"/>
            <a:ext cx="1752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rot="3598529" flipV="1">
            <a:off x="4305300" y="2527300"/>
            <a:ext cx="838200" cy="320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rot="1699427" flipV="1">
            <a:off x="4722813" y="2794000"/>
            <a:ext cx="914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22" name="Oval 16"/>
          <p:cNvSpPr>
            <a:spLocks noChangeArrowheads="1"/>
          </p:cNvSpPr>
          <p:nvPr/>
        </p:nvSpPr>
        <p:spPr bwMode="auto">
          <a:xfrm>
            <a:off x="4724400" y="2722563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7423" name="Oval 17"/>
          <p:cNvSpPr>
            <a:spLocks noChangeArrowheads="1"/>
          </p:cNvSpPr>
          <p:nvPr/>
        </p:nvSpPr>
        <p:spPr bwMode="auto">
          <a:xfrm>
            <a:off x="4724400" y="6227763"/>
            <a:ext cx="152400" cy="152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17424" name="Group 21"/>
          <p:cNvGrpSpPr>
            <a:grpSpLocks/>
          </p:cNvGrpSpPr>
          <p:nvPr/>
        </p:nvGrpSpPr>
        <p:grpSpPr bwMode="auto">
          <a:xfrm rot="72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4" name="Oval 22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5" name="Oval 23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5" name="Group 24"/>
          <p:cNvGrpSpPr>
            <a:grpSpLocks/>
          </p:cNvGrpSpPr>
          <p:nvPr/>
        </p:nvGrpSpPr>
        <p:grpSpPr bwMode="auto">
          <a:xfrm rot="36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2" name="Oval 25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3" name="Oval 26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6" name="Group 27"/>
          <p:cNvGrpSpPr>
            <a:grpSpLocks/>
          </p:cNvGrpSpPr>
          <p:nvPr/>
        </p:nvGrpSpPr>
        <p:grpSpPr bwMode="auto">
          <a:xfrm rot="18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30" name="Oval 28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31" name="Oval 29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7427" name="Group 30"/>
          <p:cNvGrpSpPr>
            <a:grpSpLocks/>
          </p:cNvGrpSpPr>
          <p:nvPr/>
        </p:nvGrpSpPr>
        <p:grpSpPr bwMode="auto">
          <a:xfrm rot="9000000">
            <a:off x="4724400" y="2722563"/>
            <a:ext cx="152400" cy="3657600"/>
            <a:chOff x="4032" y="1344"/>
            <a:chExt cx="96" cy="2304"/>
          </a:xfrm>
        </p:grpSpPr>
        <p:sp>
          <p:nvSpPr>
            <p:cNvPr id="17428" name="Oval 31"/>
            <p:cNvSpPr>
              <a:spLocks noChangeArrowheads="1"/>
            </p:cNvSpPr>
            <p:nvPr/>
          </p:nvSpPr>
          <p:spPr bwMode="auto">
            <a:xfrm>
              <a:off x="4032" y="1344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429" name="Oval 32"/>
            <p:cNvSpPr>
              <a:spLocks noChangeArrowheads="1"/>
            </p:cNvSpPr>
            <p:nvPr/>
          </p:nvSpPr>
          <p:spPr bwMode="auto">
            <a:xfrm>
              <a:off x="4032" y="3552"/>
              <a:ext cx="96" cy="9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12956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concepts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l-GR" sz="2400" dirty="0" smtClean="0"/>
              <a:t>A </a:t>
            </a:r>
            <a:r>
              <a:rPr lang="en-US" altLang="el-GR" sz="2400" b="1" dirty="0" smtClean="0"/>
              <a:t>node or vertex</a:t>
            </a:r>
            <a:r>
              <a:rPr lang="en-US" altLang="el-GR" sz="2400" dirty="0" smtClean="0"/>
              <a:t> is an individual unit in the graph (or network). 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l-GR" sz="2400" dirty="0" smtClean="0"/>
          </a:p>
          <a:p>
            <a:pPr>
              <a:lnSpc>
                <a:spcPct val="80000"/>
              </a:lnSpc>
            </a:pPr>
            <a:r>
              <a:rPr lang="en-US" altLang="el-GR" sz="2400" dirty="0" smtClean="0"/>
              <a:t>A </a:t>
            </a:r>
            <a:r>
              <a:rPr lang="en-US" altLang="el-GR" sz="2400" b="1" dirty="0" smtClean="0"/>
              <a:t>graph (or network)</a:t>
            </a:r>
            <a:r>
              <a:rPr lang="en-US" altLang="el-GR" sz="2400" dirty="0" smtClean="0"/>
              <a:t> is a set of nodes that are/could be connected to each other.</a:t>
            </a:r>
          </a:p>
          <a:p>
            <a:pPr eaLnBrk="1" hangingPunct="1">
              <a:lnSpc>
                <a:spcPct val="80000"/>
              </a:lnSpc>
            </a:pPr>
            <a:endParaRPr lang="en-US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l-GR" sz="2400" dirty="0" smtClean="0"/>
              <a:t>An “edge” is a connection (or tie) between two nodes.</a:t>
            </a:r>
          </a:p>
          <a:p>
            <a:pPr eaLnBrk="1" hangingPunct="1">
              <a:lnSpc>
                <a:spcPct val="80000"/>
              </a:lnSpc>
            </a:pP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6921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concepts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Size  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Number of nodes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Density </a:t>
            </a:r>
          </a:p>
          <a:p>
            <a:pPr lvl="1">
              <a:lnSpc>
                <a:spcPct val="90000"/>
              </a:lnSpc>
            </a:pPr>
            <a:r>
              <a:rPr lang="en-US" altLang="el-GR" dirty="0"/>
              <a:t>Number of ties that are presented in the graph,  the amount of ties that could be presented in the </a:t>
            </a:r>
            <a:r>
              <a:rPr lang="en-US" altLang="el-GR" dirty="0" smtClean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Out-degree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Sum of connections from an actor to other ones 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In-degree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Sum of connections to an actor </a:t>
            </a:r>
          </a:p>
          <a:p>
            <a:pPr lvl="1" eaLnBrk="1" hangingPunct="1">
              <a:lnSpc>
                <a:spcPct val="90000"/>
              </a:lnSpc>
            </a:pP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7652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675687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Some Measures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39963"/>
            <a:ext cx="7772400" cy="4618037"/>
          </a:xfrm>
        </p:spPr>
        <p:txBody>
          <a:bodyPr/>
          <a:lstStyle/>
          <a:p>
            <a:pPr eaLnBrk="1" hangingPunct="1"/>
            <a:r>
              <a:rPr lang="en-US" altLang="el-GR" sz="2800" dirty="0" smtClean="0"/>
              <a:t>Degree</a:t>
            </a:r>
          </a:p>
          <a:p>
            <a:pPr lvl="1" eaLnBrk="1" hangingPunct="1"/>
            <a:r>
              <a:rPr lang="en-US" altLang="el-GR" sz="2400" dirty="0" smtClean="0"/>
              <a:t>Sum of connections from/to a node</a:t>
            </a:r>
          </a:p>
          <a:p>
            <a:pPr lvl="1" eaLnBrk="1" hangingPunct="1"/>
            <a:endParaRPr lang="en-US" altLang="el-GR" sz="900" dirty="0" smtClean="0"/>
          </a:p>
          <a:p>
            <a:pPr eaLnBrk="1" hangingPunct="1"/>
            <a:r>
              <a:rPr lang="en-US" altLang="el-GR" sz="2800" dirty="0" smtClean="0"/>
              <a:t>Closeness centrality</a:t>
            </a:r>
          </a:p>
          <a:p>
            <a:pPr lvl="1" eaLnBrk="1" hangingPunct="1"/>
            <a:r>
              <a:rPr lang="en-US" altLang="el-GR" sz="2400" dirty="0" smtClean="0"/>
              <a:t>Distance of one node from all the other ones in the network</a:t>
            </a:r>
          </a:p>
          <a:p>
            <a:pPr eaLnBrk="1" hangingPunct="1"/>
            <a:endParaRPr lang="en-US" altLang="el-GR" sz="900" dirty="0" smtClean="0"/>
          </a:p>
          <a:p>
            <a:pPr eaLnBrk="1" hangingPunct="1"/>
            <a:r>
              <a:rPr lang="en-US" altLang="el-GR" sz="2800" dirty="0" err="1" smtClean="0"/>
              <a:t>Betweenness</a:t>
            </a:r>
            <a:r>
              <a:rPr lang="en-US" altLang="el-GR" sz="2800" dirty="0" smtClean="0"/>
              <a:t> centrality</a:t>
            </a:r>
          </a:p>
          <a:p>
            <a:pPr lvl="1"/>
            <a:r>
              <a:rPr lang="en-US" altLang="el-GR" sz="2400" dirty="0"/>
              <a:t>Number that represents how frequently a node is between the  geodesic paths of other nodes</a:t>
            </a:r>
            <a:endParaRPr lang="en-US" altLang="el-GR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l-GR" sz="2800" dirty="0" smtClean="0"/>
          </a:p>
          <a:p>
            <a:pPr lvl="1" eaLnBrk="1" hangingPunct="1"/>
            <a:endParaRPr lang="en-US" altLang="el-GR" sz="2400" dirty="0" smtClean="0"/>
          </a:p>
          <a:p>
            <a:pPr eaLnBrk="1" hangingPunct="1"/>
            <a:endParaRPr lang="en-US" altLang="el-GR" sz="900" dirty="0" smtClean="0">
              <a:solidFill>
                <a:srgbClr val="FFFF66"/>
              </a:solidFill>
            </a:endParaRPr>
          </a:p>
          <a:p>
            <a:pPr eaLnBrk="1" hangingPunct="1"/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11172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Cliques and Network Diameter</a:t>
            </a:r>
            <a:endParaRPr lang="en-US" altLang="el-GR" sz="2000" smtClean="0">
              <a:solidFill>
                <a:srgbClr val="7B9899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Cliques </a:t>
            </a:r>
          </a:p>
          <a:p>
            <a:pPr lvl="2">
              <a:lnSpc>
                <a:spcPct val="90000"/>
              </a:lnSpc>
            </a:pPr>
            <a:r>
              <a:rPr lang="en-US" altLang="el-GR" dirty="0"/>
              <a:t>Subset of </a:t>
            </a:r>
            <a:r>
              <a:rPr lang="en-US" altLang="el-GR" dirty="0" smtClean="0"/>
              <a:t>an undirected </a:t>
            </a:r>
            <a:r>
              <a:rPr lang="en-US" altLang="el-GR" dirty="0"/>
              <a:t>graph of nodes that are more closely tied to each other than to nodes which are not part of </a:t>
            </a:r>
            <a:r>
              <a:rPr lang="en-US" altLang="el-GR"/>
              <a:t>the </a:t>
            </a:r>
            <a:r>
              <a:rPr lang="en-US" altLang="el-GR" smtClean="0"/>
              <a:t>subset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A clique, C, in an undirected graph G = (V, E) is a subset of the vertices, C ⊆ V, such that every two distinct vertices are adjacent 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In computer science, the clique problem is the computational problem of finding a maximum clique</a:t>
            </a:r>
          </a:p>
          <a:p>
            <a:pPr lvl="2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The word "clique", in its graph-theoretic usage, arose from the work of </a:t>
            </a:r>
            <a:r>
              <a:rPr lang="en-US" b="1" dirty="0" err="1">
                <a:solidFill>
                  <a:srgbClr val="FF0000"/>
                </a:solidFill>
              </a:rPr>
              <a:t>Luce</a:t>
            </a:r>
            <a:r>
              <a:rPr lang="en-US" b="1" dirty="0">
                <a:solidFill>
                  <a:srgbClr val="FF0000"/>
                </a:solidFill>
              </a:rPr>
              <a:t> &amp; Perry (1949), who used complete subgraphs to model cliques (groups of people who all know each other) in social networks.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https://en.wikipedia.org/wiki/Clique_%</a:t>
            </a:r>
            <a:r>
              <a:rPr lang="en-US" dirty="0" smtClean="0">
                <a:solidFill>
                  <a:srgbClr val="FF0000"/>
                </a:solidFill>
              </a:rPr>
              <a:t>28graph_theory%29)</a:t>
            </a:r>
            <a:r>
              <a:rPr lang="en-US" dirty="0" smtClean="0"/>
              <a:t>.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Network Diameter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The network diameter is the “longest shortest path” between any two nodes.</a:t>
            </a:r>
          </a:p>
          <a:p>
            <a:pPr eaLnBrk="1" hangingPunct="1">
              <a:lnSpc>
                <a:spcPct val="90000"/>
              </a:lnSpc>
            </a:pP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140129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48541ce3c82fd22d82dee96eb45b59a5e1af4d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1064</TotalTime>
  <Words>1014</Words>
  <Application>Microsoft Office PowerPoint</Application>
  <PresentationFormat>On-screen Show (4:3)</PresentationFormat>
  <Paragraphs>176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exo-opistho_simeiomata</vt:lpstr>
      <vt:lpstr>Εξόρυξη δεδομένων και διαχείριση δεδομένων μεγάλης κλίμακας</vt:lpstr>
      <vt:lpstr>Περιγραφή Μαθήματος</vt:lpstr>
      <vt:lpstr>Keywords</vt:lpstr>
      <vt:lpstr>What is Network Analysis?</vt:lpstr>
      <vt:lpstr>Network Analysis</vt:lpstr>
      <vt:lpstr>Some concepts</vt:lpstr>
      <vt:lpstr>Some concepts</vt:lpstr>
      <vt:lpstr>Some Measures</vt:lpstr>
      <vt:lpstr>Cliques and Network Diameter</vt:lpstr>
      <vt:lpstr>PowerPoint Presentation</vt:lpstr>
      <vt:lpstr>Clustering Coefficients</vt:lpstr>
      <vt:lpstr>Data Mining using WEKA</vt:lpstr>
      <vt:lpstr>Main Features</vt:lpstr>
      <vt:lpstr>Explorer: pre-processing the data</vt:lpstr>
      <vt:lpstr>WEKA .arff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alex</cp:lastModifiedBy>
  <cp:revision>148</cp:revision>
  <dcterms:created xsi:type="dcterms:W3CDTF">2014-10-20T11:54:42Z</dcterms:created>
  <dcterms:modified xsi:type="dcterms:W3CDTF">2015-11-30T12:54:28Z</dcterms:modified>
</cp:coreProperties>
</file>