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92"/>
  </p:notesMasterIdLst>
  <p:handoutMasterIdLst>
    <p:handoutMasterId r:id="rId93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346" r:id="rId15"/>
    <p:sldId id="347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48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49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50" r:id="rId63"/>
    <p:sldId id="328" r:id="rId64"/>
    <p:sldId id="351" r:id="rId65"/>
    <p:sldId id="352" r:id="rId66"/>
    <p:sldId id="329" r:id="rId67"/>
    <p:sldId id="330" r:id="rId68"/>
    <p:sldId id="331" r:id="rId69"/>
    <p:sldId id="332" r:id="rId70"/>
    <p:sldId id="333" r:id="rId71"/>
    <p:sldId id="334" r:id="rId72"/>
    <p:sldId id="353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257" r:id="rId85"/>
    <p:sldId id="262" r:id="rId86"/>
    <p:sldId id="264" r:id="rId87"/>
    <p:sldId id="267" r:id="rId88"/>
    <p:sldId id="268" r:id="rId89"/>
    <p:sldId id="266" r:id="rId90"/>
    <p:sldId id="261" r:id="rId91"/>
  </p:sldIdLst>
  <p:sldSz cx="9144000" cy="6858000" type="screen4x3"/>
  <p:notesSz cx="7104063" cy="10234613"/>
  <p:custDataLst>
    <p:tags r:id="rId9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9" d="100"/>
          <a:sy n="119" d="100"/>
        </p:scale>
        <p:origin x="-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seem to result in global changes in gene expression patterns and can also </a:t>
            </a:r>
            <a:r>
              <a:rPr lang="en-US" dirty="0" err="1" smtClean="0"/>
              <a:t>aff</a:t>
            </a:r>
            <a:r>
              <a:rPr lang="en-US" dirty="0" smtClean="0"/>
              <a:t> </a:t>
            </a:r>
            <a:r>
              <a:rPr lang="en-US" dirty="0" err="1" smtClean="0"/>
              <a:t>ect</a:t>
            </a:r>
            <a:r>
              <a:rPr lang="en-US" dirty="0" smtClean="0"/>
              <a:t> genomic stability thought to affect clonal dominance and progression of </a:t>
            </a:r>
            <a:r>
              <a:rPr lang="en-US" dirty="0" err="1" smtClean="0"/>
              <a:t>myelodysplastic</a:t>
            </a:r>
            <a:r>
              <a:rPr lang="en-US" dirty="0" smtClean="0"/>
              <a:t> syndromes1,44 rather than to determine the specific phenotype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44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Epigenetic changes are particularly seen during progression of </a:t>
            </a:r>
            <a:r>
              <a:rPr lang="en-US" dirty="0" err="1" smtClean="0"/>
              <a:t>myelodysplastic</a:t>
            </a:r>
            <a:r>
              <a:rPr lang="en-US" dirty="0" smtClean="0"/>
              <a:t> syndromes; they include aberrant gene promoter methylation—</a:t>
            </a:r>
            <a:r>
              <a:rPr lang="en-US" dirty="0" err="1" smtClean="0"/>
              <a:t>eg</a:t>
            </a:r>
            <a:r>
              <a:rPr lang="en-US" dirty="0" smtClean="0"/>
              <a:t>, in the </a:t>
            </a:r>
            <a:r>
              <a:rPr lang="en-US" dirty="0" err="1" smtClean="0"/>
              <a:t>tumour</a:t>
            </a:r>
            <a:r>
              <a:rPr lang="en-US" dirty="0" smtClean="0"/>
              <a:t> suppressor gene P15 INK4B.51 The prognostic contribution of aberrant methylation </a:t>
            </a:r>
            <a:r>
              <a:rPr lang="en-US" dirty="0" err="1" smtClean="0"/>
              <a:t>profi</a:t>
            </a:r>
            <a:r>
              <a:rPr lang="en-US" dirty="0" smtClean="0"/>
              <a:t> les, and their potential use as biomarkers in patients treated with </a:t>
            </a:r>
            <a:r>
              <a:rPr lang="en-US" dirty="0" err="1" smtClean="0"/>
              <a:t>hypomethylating</a:t>
            </a:r>
            <a:r>
              <a:rPr lang="en-US" dirty="0" smtClean="0"/>
              <a:t> agents, also remain unclear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94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092A-66A4-4B9B-AD72-47961C9BA62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678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FD3E9E-E746-4A18-9989-93296851ECFC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56908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3CE178-5E82-4A8A-996F-D263FA40D158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3591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/>
              <a:t>: </a:t>
            </a:r>
            <a:r>
              <a:rPr lang="el-GR" sz="2600" dirty="0" err="1"/>
              <a:t>Μυελοδυσπλαστικό</a:t>
            </a:r>
            <a:r>
              <a:rPr lang="el-GR" sz="2600" dirty="0"/>
              <a:t> σύνδρομο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el-GR" sz="2200" b="1" dirty="0" err="1"/>
              <a:t>Χημειοθεραπευτικά</a:t>
            </a:r>
            <a:r>
              <a:rPr lang="el-GR" sz="2200" b="1" dirty="0"/>
              <a:t> φάρμακα</a:t>
            </a:r>
            <a:r>
              <a:rPr lang="el-GR" sz="2200" dirty="0"/>
              <a:t> που ενοχοποιούνται περισσότερο </a:t>
            </a:r>
            <a:r>
              <a:rPr lang="el-GR" sz="2200" dirty="0" smtClean="0"/>
              <a:t>είναι:</a:t>
            </a:r>
            <a:endParaRPr lang="el-GR" sz="2200" dirty="0"/>
          </a:p>
          <a:p>
            <a:pPr marL="914400" lvl="1" indent="-457200"/>
            <a:r>
              <a:rPr lang="el-GR" sz="2200" b="1" dirty="0" smtClean="0"/>
              <a:t>Οι </a:t>
            </a:r>
            <a:r>
              <a:rPr lang="el-GR" sz="2200" b="1" dirty="0" err="1"/>
              <a:t>αλκυλιούντες</a:t>
            </a:r>
            <a:r>
              <a:rPr lang="el-GR" sz="2200" b="1" dirty="0"/>
              <a:t> παράγοντες</a:t>
            </a:r>
            <a:r>
              <a:rPr lang="el-GR" sz="2200" dirty="0"/>
              <a:t>  (</a:t>
            </a:r>
            <a:r>
              <a:rPr lang="el-GR" sz="2200" dirty="0" err="1"/>
              <a:t>χλωραμβουκίλη</a:t>
            </a:r>
            <a:r>
              <a:rPr lang="el-GR" sz="2200" dirty="0"/>
              <a:t>,  </a:t>
            </a:r>
            <a:r>
              <a:rPr lang="el-GR" sz="2200" dirty="0" err="1"/>
              <a:t>κυκλοφωσφαμίδη</a:t>
            </a:r>
            <a:r>
              <a:rPr lang="el-GR" sz="2200" dirty="0"/>
              <a:t>, </a:t>
            </a:r>
            <a:r>
              <a:rPr lang="el-GR" sz="2200" dirty="0" err="1"/>
              <a:t>μελφαλάνη</a:t>
            </a:r>
            <a:r>
              <a:rPr lang="el-GR" sz="2200" dirty="0"/>
              <a:t>, </a:t>
            </a:r>
            <a:r>
              <a:rPr lang="el-GR" sz="2200" dirty="0" err="1"/>
              <a:t>νιτροζουρίες</a:t>
            </a:r>
            <a:r>
              <a:rPr lang="el-GR" sz="2200" dirty="0"/>
              <a:t> </a:t>
            </a:r>
            <a:r>
              <a:rPr lang="el-GR" sz="2200" dirty="0" err="1"/>
              <a:t>βουσουλφάνη</a:t>
            </a:r>
            <a:r>
              <a:rPr lang="el-GR" sz="2200" dirty="0"/>
              <a:t>, </a:t>
            </a:r>
            <a:r>
              <a:rPr lang="el-GR" sz="2200" dirty="0" err="1"/>
              <a:t>προκαρβαζίνη</a:t>
            </a:r>
            <a:r>
              <a:rPr lang="el-GR" sz="2200" dirty="0" smtClean="0"/>
              <a:t>).</a:t>
            </a:r>
            <a:endParaRPr lang="el-GR" sz="2200" dirty="0"/>
          </a:p>
          <a:p>
            <a:pPr lvl="2">
              <a:buFont typeface="Calibri" panose="020F0502020204030204" pitchFamily="34" charset="0"/>
              <a:buChar char="‒"/>
            </a:pPr>
            <a:r>
              <a:rPr lang="el-GR" sz="2200" dirty="0" smtClean="0"/>
              <a:t>διάμεσος </a:t>
            </a:r>
            <a:r>
              <a:rPr lang="el-GR" sz="2200" dirty="0"/>
              <a:t>χρόνος 4-5 έτη μετά τη </a:t>
            </a:r>
            <a:r>
              <a:rPr lang="el-GR" sz="2200" dirty="0" smtClean="0"/>
              <a:t>χημειοθεραπεία.</a:t>
            </a:r>
            <a:endParaRPr lang="el-GR" sz="2200" dirty="0"/>
          </a:p>
          <a:p>
            <a:pPr lvl="2">
              <a:buFont typeface="Calibri" panose="020F0502020204030204" pitchFamily="34" charset="0"/>
              <a:buChar char="‒"/>
            </a:pPr>
            <a:r>
              <a:rPr lang="el-GR" sz="2200" dirty="0" smtClean="0"/>
              <a:t>μέγιστος </a:t>
            </a:r>
            <a:r>
              <a:rPr lang="el-GR" sz="2200" dirty="0"/>
              <a:t>κίνδυνος μεταξύ 2ου και 5ου </a:t>
            </a:r>
            <a:r>
              <a:rPr lang="el-GR" sz="2200" dirty="0" smtClean="0"/>
              <a:t>έτους.</a:t>
            </a:r>
            <a:endParaRPr lang="el-GR" sz="2200" dirty="0"/>
          </a:p>
          <a:p>
            <a:pPr lvl="2">
              <a:buFont typeface="Calibri" panose="020F0502020204030204" pitchFamily="34" charset="0"/>
              <a:buChar char="‒"/>
            </a:pPr>
            <a:r>
              <a:rPr lang="el-GR" sz="2200" dirty="0"/>
              <a:t>μετά το 10ο έτος </a:t>
            </a:r>
            <a:r>
              <a:rPr lang="el-GR" sz="2200" dirty="0" err="1"/>
              <a:t>επιπέδωση</a:t>
            </a:r>
            <a:r>
              <a:rPr lang="el-GR" sz="2200" dirty="0"/>
              <a:t> της καμπύλης </a:t>
            </a:r>
            <a:r>
              <a:rPr lang="el-GR" sz="2200" dirty="0" smtClean="0"/>
              <a:t>επίπτωσης.</a:t>
            </a:r>
            <a:endParaRPr lang="el-GR" sz="2200" dirty="0"/>
          </a:p>
          <a:p>
            <a:pPr lvl="2">
              <a:buFont typeface="Calibri" panose="020F0502020204030204" pitchFamily="34" charset="0"/>
              <a:buChar char="‒"/>
            </a:pPr>
            <a:r>
              <a:rPr lang="el-GR" sz="2200" dirty="0"/>
              <a:t>αρνητική συσχέτιση μεταξύ της ποσότητας της χημειοθεραπείας και του χρόνου επώασης της λευχαιμίας.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579296" cy="553509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b="1" dirty="0"/>
              <a:t>Ιονίζουσα ακτινοβολία</a:t>
            </a:r>
            <a:r>
              <a:rPr lang="el-GR" sz="2200" dirty="0"/>
              <a:t>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Αναφέρεται ότι η επίπτωση των ΜΔΣ αυξήθηκε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Σε </a:t>
            </a:r>
            <a:r>
              <a:rPr lang="el-GR" sz="2200" dirty="0"/>
              <a:t>ασθενείς οι οποίοι ακτινοβολήθηκαν στη σπονδυλική στήλη λόγω </a:t>
            </a:r>
            <a:r>
              <a:rPr lang="el-GR" sz="2200" dirty="0" err="1"/>
              <a:t>αγκυλοποιητικής</a:t>
            </a:r>
            <a:r>
              <a:rPr lang="el-GR" sz="2200" dirty="0"/>
              <a:t> </a:t>
            </a:r>
            <a:r>
              <a:rPr lang="el-GR" sz="2200" dirty="0" smtClean="0"/>
              <a:t>σπονδυλίτιδας,</a:t>
            </a:r>
            <a:endParaRPr lang="el-GR" sz="2200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Μετά </a:t>
            </a:r>
            <a:r>
              <a:rPr lang="el-GR" sz="2200" dirty="0"/>
              <a:t>την έκρηξη της ατομικής βόμβας στη </a:t>
            </a:r>
            <a:r>
              <a:rPr lang="el-GR" sz="2200" dirty="0" smtClean="0"/>
              <a:t>Χιροσίμα,</a:t>
            </a:r>
            <a:endParaRPr lang="el-GR" sz="2200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Σε </a:t>
            </a:r>
            <a:r>
              <a:rPr lang="el-GR" sz="2200" dirty="0"/>
              <a:t>ασθενείς με αληθή </a:t>
            </a:r>
            <a:r>
              <a:rPr lang="el-GR" sz="2200" dirty="0" err="1"/>
              <a:t>πολυκυτταραιμία</a:t>
            </a:r>
            <a:r>
              <a:rPr lang="el-GR" sz="2200" dirty="0"/>
              <a:t> οι οποίοι έλαβαν ραδιενεργό φώσφορο (</a:t>
            </a:r>
            <a:r>
              <a:rPr lang="en-US" sz="2200" dirty="0"/>
              <a:t>³²</a:t>
            </a:r>
            <a:r>
              <a:rPr lang="el-GR" sz="2200" dirty="0"/>
              <a:t>Ρ</a:t>
            </a:r>
            <a:r>
              <a:rPr lang="el-GR" sz="2200" dirty="0" smtClean="0"/>
              <a:t>),</a:t>
            </a:r>
            <a:endParaRPr lang="el-GR" sz="2200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sz="2200" dirty="0"/>
              <a:t>O </a:t>
            </a:r>
            <a:r>
              <a:rPr lang="el-GR" sz="2200" dirty="0"/>
              <a:t>μέσος χρόνος εμφάνισης ΜΔΣ μετά από ακτινοβολία είναι 207 μήνες χρόνος μεγαλύτερος από αυτόν της έκθεσης σε </a:t>
            </a:r>
            <a:r>
              <a:rPr lang="el-GR" sz="2200" dirty="0" err="1"/>
              <a:t>αλκυλιοτικούς</a:t>
            </a:r>
            <a:r>
              <a:rPr lang="el-GR" sz="2200" dirty="0"/>
              <a:t> παράγοντες (63 μήνες) (</a:t>
            </a:r>
            <a:r>
              <a:rPr lang="en-US" sz="2200" dirty="0" err="1"/>
              <a:t>Mauritzon</a:t>
            </a:r>
            <a:r>
              <a:rPr lang="en-US" sz="2200" dirty="0"/>
              <a:t> N et al, Leukemia 16:2366-78, 2002</a:t>
            </a:r>
            <a:r>
              <a:rPr lang="en-US" sz="2200" dirty="0" smtClean="0"/>
              <a:t>)</a:t>
            </a:r>
            <a:r>
              <a:rPr lang="el-GR" sz="2200" dirty="0" smtClean="0"/>
              <a:t>,</a:t>
            </a:r>
            <a:endParaRPr lang="el-GR" sz="2200" dirty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Η εμφάνιση ΜΔΣ δεν φαίνεται να αυξάνεται μετά από εντοπισμένη ακτινοθεραπεία για λέμφωμα αλλά πιθανότατα αυξάνεται μετά από </a:t>
            </a:r>
            <a:r>
              <a:rPr lang="el-GR" sz="2200" dirty="0" err="1"/>
              <a:t>ολοσωματική</a:t>
            </a:r>
            <a:r>
              <a:rPr lang="el-GR" sz="2200" dirty="0"/>
              <a:t> ακτινοβολία (ΤΒΙ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Προδιαθεσικοί</a:t>
            </a:r>
            <a:r>
              <a:rPr lang="el-GR" dirty="0" smtClean="0"/>
              <a:t> παράγοντες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Ορθογώνιο 3"/>
          <p:cNvSpPr/>
          <p:nvPr/>
        </p:nvSpPr>
        <p:spPr>
          <a:xfrm>
            <a:off x="467544" y="6590940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4763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Armitage et al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JClinOncol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21:897-906, 2003).</a:t>
            </a:r>
          </a:p>
        </p:txBody>
      </p:sp>
    </p:spTree>
    <p:extLst>
      <p:ext uri="{BB962C8B-B14F-4D97-AF65-F5344CB8AC3E}">
        <p14:creationId xmlns:p14="http://schemas.microsoft.com/office/powerpoint/2010/main" val="27249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b="1" dirty="0"/>
              <a:t>Βενζένια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Η χρόνια έκθεση (1-15 έτη)  σε βενζίνη και άλλα προϊόντα του πετρελαίου αυξάνει τον κίνδυνο ανάπτυξης ΜΔΣ/ΟΜΛ κατά 5-20 φορές 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Τα παρατηρούμενα ΜΔΣ/ΟΜΛ είναι παρόμοια με εκείνα που αναπτύσσονται μετά από χημειοθεραπεία με </a:t>
            </a:r>
            <a:r>
              <a:rPr lang="el-GR" sz="2200" dirty="0" err="1"/>
              <a:t>αλκυλιούντες</a:t>
            </a:r>
            <a:r>
              <a:rPr lang="el-GR" sz="2200" dirty="0"/>
              <a:t> παράγοντες, γεγονός που δεν είναι περίεργο, δεδομένου ότι τα παράγωγα του πετρελαίου έχουν σε μοριακό επίπεδο δράση </a:t>
            </a:r>
            <a:r>
              <a:rPr lang="el-GR" sz="2200" dirty="0" err="1"/>
              <a:t>αλκυλιούντων</a:t>
            </a:r>
            <a:r>
              <a:rPr lang="el-GR" sz="2200" dirty="0"/>
              <a:t> </a:t>
            </a:r>
            <a:r>
              <a:rPr lang="el-GR" sz="2200" dirty="0" err="1"/>
              <a:t>παραγόγων</a:t>
            </a:r>
            <a:r>
              <a:rPr lang="el-GR" sz="2200" dirty="0"/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Πρόσφατες μελέτες υποστηρίζουν αυξημένη συχνότητα ανάπτυξης ΜΔΣ μεταξύ καπνιστών (</a:t>
            </a:r>
            <a:r>
              <a:rPr lang="en-US" sz="2200" dirty="0"/>
              <a:t>odds ratio</a:t>
            </a:r>
            <a:r>
              <a:rPr lang="el-GR" sz="2200" dirty="0"/>
              <a:t>: 1.5-2) και πιθανότατα η θετική αυτή συσχέτιση οφείλεται στην παρουσία </a:t>
            </a:r>
            <a:r>
              <a:rPr lang="el-GR" sz="2200" dirty="0" err="1"/>
              <a:t>πολυκυκλικών</a:t>
            </a:r>
            <a:r>
              <a:rPr lang="el-GR" sz="2200" dirty="0"/>
              <a:t> υδρογονανθράκων </a:t>
            </a:r>
            <a:r>
              <a:rPr lang="en-US" sz="2200" dirty="0"/>
              <a:t>(</a:t>
            </a:r>
            <a:r>
              <a:rPr lang="el-GR" sz="2200" dirty="0" err="1"/>
              <a:t>βενζένια</a:t>
            </a:r>
            <a:r>
              <a:rPr lang="el-GR" sz="2200" dirty="0"/>
              <a:t>) και πολλών άλλων καρκινογόνων ουσιών στον καπνό. </a:t>
            </a:r>
            <a:endParaRPr lang="en-US" sz="2200" dirty="0"/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1400" dirty="0"/>
              <a:t>(</a:t>
            </a:r>
            <a:r>
              <a:rPr lang="en-US" sz="1400" dirty="0" err="1"/>
              <a:t>Pasqualetti</a:t>
            </a:r>
            <a:r>
              <a:rPr lang="en-US" sz="1400" dirty="0"/>
              <a:t> et al, Br J </a:t>
            </a:r>
            <a:r>
              <a:rPr lang="en-US" sz="1400" dirty="0" err="1"/>
              <a:t>Haematol</a:t>
            </a:r>
            <a:r>
              <a:rPr lang="en-US" sz="1400" dirty="0"/>
              <a:t> 97:659-62, 1997</a:t>
            </a:r>
            <a:r>
              <a:rPr lang="en-US" sz="1400" dirty="0" smtClean="0"/>
              <a:t>)</a:t>
            </a:r>
            <a:endParaRPr lang="el-GR" sz="1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Προδιαθεσικοί</a:t>
            </a:r>
            <a:r>
              <a:rPr lang="el-GR" dirty="0"/>
              <a:t> παράγοντες </a:t>
            </a:r>
            <a:r>
              <a:rPr lang="el-GR" sz="3000" b="0" dirty="0" smtClean="0"/>
              <a:t>2/3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18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b="1" dirty="0" smtClean="0"/>
              <a:t>Βαφές </a:t>
            </a:r>
            <a:r>
              <a:rPr lang="el-GR" sz="2200" b="1" dirty="0"/>
              <a:t>Μαλλιών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dirty="0"/>
              <a:t>13 </a:t>
            </a:r>
            <a:r>
              <a:rPr lang="el-GR" sz="2200" dirty="0"/>
              <a:t>επιδημιολογικές μελέτες μελέτησαν τη σχέση βαφής μαλλιών και εμφάνισης ΜΔΣ. Παρόλο που υπάρχουν μερικές αναφορές θετικής συσχέτισης, συνολικά φαίνεται ότι η σχέση αυτή είναι μη </a:t>
            </a:r>
            <a:r>
              <a:rPr lang="el-GR" sz="2200" dirty="0" smtClean="0"/>
              <a:t>ισχυρή.</a:t>
            </a:r>
            <a:endParaRPr lang="en-US" sz="2200" dirty="0"/>
          </a:p>
          <a:p>
            <a:pPr algn="r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1400" dirty="0"/>
              <a:t>(Cancer Invest. 2000:18(4):408</a:t>
            </a:r>
            <a:r>
              <a:rPr lang="el-GR" sz="1400" dirty="0" smtClean="0"/>
              <a:t>)</a:t>
            </a:r>
            <a:endParaRPr lang="en-US" sz="1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Προδιαθεσικοί</a:t>
            </a:r>
            <a:r>
              <a:rPr lang="el-GR" dirty="0"/>
              <a:t> παράγοντες </a:t>
            </a:r>
            <a:r>
              <a:rPr lang="el-GR" sz="3000" b="0" dirty="0" smtClean="0"/>
              <a:t>3/3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8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Μυελοδυσπλαστικά</a:t>
            </a:r>
            <a:r>
              <a:rPr lang="el-GR" dirty="0"/>
              <a:t> </a:t>
            </a:r>
            <a:r>
              <a:rPr lang="el-GR" dirty="0" smtClean="0"/>
              <a:t>Σύνδρομα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Ιστορικά στοιχειά.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Επιδημιολογία.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Αιτιολογία.</a:t>
            </a:r>
          </a:p>
          <a:p>
            <a:pPr>
              <a:lnSpc>
                <a:spcPct val="90000"/>
              </a:lnSpc>
            </a:pPr>
            <a:r>
              <a:rPr lang="el-GR" b="1" dirty="0" smtClean="0"/>
              <a:t>Παθογένεια ΜΔΣ.</a:t>
            </a:r>
          </a:p>
          <a:p>
            <a:pPr>
              <a:lnSpc>
                <a:spcPct val="90000"/>
              </a:lnSpc>
            </a:pPr>
            <a:r>
              <a:rPr lang="el-GR" dirty="0" err="1" smtClean="0"/>
              <a:t>Κυτταρομορφολογικά</a:t>
            </a:r>
            <a:r>
              <a:rPr lang="el-GR" dirty="0" smtClean="0"/>
              <a:t> χαρακτηριστικά.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Κλινική εικόνα.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Ταξινόμηση ΜΔΣ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/>
              <a:t>FAB, WHO, </a:t>
            </a:r>
            <a:r>
              <a:rPr lang="en-US" dirty="0" smtClean="0"/>
              <a:t>IPSS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 smtClean="0"/>
              <a:t>Διάγνωση.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Παθογένεια </a:t>
            </a:r>
            <a:r>
              <a:rPr lang="el-GR" dirty="0"/>
              <a:t>ΜΔΣ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82042" y="1353513"/>
            <a:ext cx="8179916" cy="4826506"/>
            <a:chOff x="188775" y="1676985"/>
            <a:chExt cx="8179916" cy="4826506"/>
          </a:xfrm>
        </p:grpSpPr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3995738" y="1773238"/>
              <a:ext cx="762000" cy="6096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3924300" y="1700213"/>
              <a:ext cx="1079500" cy="7921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031631" y="1676985"/>
              <a:ext cx="2910477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200" b="1" dirty="0">
                  <a:latin typeface="+mn-lt"/>
                </a:rPr>
                <a:t>Αρχέγονο πολυδύναμο</a:t>
              </a:r>
            </a:p>
            <a:p>
              <a:r>
                <a:rPr lang="el-GR" sz="2200" b="1" dirty="0">
                  <a:latin typeface="+mn-lt"/>
                </a:rPr>
                <a:t> αιμοποιητικό κύτταρο</a:t>
              </a:r>
            </a:p>
            <a:p>
              <a:r>
                <a:rPr lang="el-GR" sz="2200" b="1" dirty="0">
                  <a:latin typeface="+mn-lt"/>
                </a:rPr>
                <a:t> (</a:t>
              </a:r>
              <a:r>
                <a:rPr lang="en-US" sz="2200" b="1" dirty="0">
                  <a:latin typeface="+mn-lt"/>
                </a:rPr>
                <a:t>Stem cell</a:t>
              </a:r>
              <a:r>
                <a:rPr lang="el-GR" sz="2200" b="1" dirty="0">
                  <a:latin typeface="+mn-lt"/>
                </a:rPr>
                <a:t>)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4067175" y="1989138"/>
              <a:ext cx="217488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5220072" y="1748879"/>
              <a:ext cx="314861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200" b="1" dirty="0">
                  <a:solidFill>
                    <a:srgbClr val="004A82"/>
                  </a:solidFill>
                  <a:latin typeface="+mn-lt"/>
                </a:rPr>
                <a:t>Μη αναστρέψιμη βλάβη </a:t>
              </a:r>
            </a:p>
            <a:p>
              <a:r>
                <a:rPr lang="el-GR" sz="2200" b="1" dirty="0">
                  <a:solidFill>
                    <a:srgbClr val="004A82"/>
                  </a:solidFill>
                  <a:latin typeface="+mn-lt"/>
                </a:rPr>
                <a:t>γενετικού υλικού </a:t>
              </a: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067945" y="5734050"/>
              <a:ext cx="479221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2200" b="1" dirty="0" smtClean="0">
                  <a:latin typeface="+mn-lt"/>
                </a:rPr>
                <a:t>Επικράτηση </a:t>
              </a:r>
              <a:r>
                <a:rPr lang="el-GR" sz="2200" b="1" dirty="0">
                  <a:latin typeface="+mn-lt"/>
                </a:rPr>
                <a:t>του παθολογικού κλώνου </a:t>
              </a:r>
            </a:p>
            <a:p>
              <a:pPr algn="ctr"/>
              <a:r>
                <a:rPr lang="el-GR" sz="2200" b="1" dirty="0">
                  <a:latin typeface="+mn-lt"/>
                </a:rPr>
                <a:t>ΜΔΣ</a:t>
              </a:r>
            </a:p>
          </p:txBody>
        </p:sp>
        <p:sp>
          <p:nvSpPr>
            <p:cNvPr id="31762" name="AutoShape 18"/>
            <p:cNvSpPr>
              <a:spLocks noChangeArrowheads="1"/>
            </p:cNvSpPr>
            <p:nvPr/>
          </p:nvSpPr>
          <p:spPr bwMode="auto">
            <a:xfrm>
              <a:off x="4356100" y="2636838"/>
              <a:ext cx="215900" cy="3097212"/>
            </a:xfrm>
            <a:prstGeom prst="downArrow">
              <a:avLst>
                <a:gd name="adj1" fmla="val 50000"/>
                <a:gd name="adj2" fmla="val 35864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879475" y="3071813"/>
              <a:ext cx="30626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200" b="1">
                  <a:solidFill>
                    <a:srgbClr val="004A82"/>
                  </a:solidFill>
                  <a:latin typeface="+mn-lt"/>
                </a:rPr>
                <a:t>Ανοσολογική απάντηση </a:t>
              </a: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5264897" y="3071812"/>
              <a:ext cx="26328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200" b="1">
                  <a:solidFill>
                    <a:srgbClr val="004A82"/>
                  </a:solidFill>
                  <a:latin typeface="+mn-lt"/>
                </a:rPr>
                <a:t>Επιγενετικές βλάβες </a:t>
              </a: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5220072" y="4099892"/>
              <a:ext cx="30383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200" b="1" dirty="0">
                  <a:solidFill>
                    <a:srgbClr val="004A82"/>
                  </a:solidFill>
                  <a:latin typeface="+mn-lt"/>
                </a:rPr>
                <a:t>Διαταραχή  απόπτωσης </a:t>
              </a: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88775" y="3800723"/>
              <a:ext cx="419198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2200" b="1" dirty="0">
                  <a:solidFill>
                    <a:srgbClr val="004A82"/>
                  </a:solidFill>
                  <a:latin typeface="+mn-lt"/>
                </a:rPr>
                <a:t>Διαταραχή σε μεταβολικές οδούς </a:t>
              </a:r>
            </a:p>
            <a:p>
              <a:pPr algn="ctr"/>
              <a:r>
                <a:rPr lang="el-GR" sz="2200" b="1" dirty="0">
                  <a:solidFill>
                    <a:srgbClr val="004A82"/>
                  </a:solidFill>
                  <a:latin typeface="+mn-lt"/>
                </a:rPr>
                <a:t>αγωγής ερεθισμάτων 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755650" y="4868863"/>
              <a:ext cx="301783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l-GR" sz="2200" b="1">
                  <a:solidFill>
                    <a:srgbClr val="004A82"/>
                  </a:solidFill>
                  <a:latin typeface="+mn-lt"/>
                </a:rPr>
                <a:t>Μικροπεριβάλλον </a:t>
              </a: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6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effectLst/>
              </a:rPr>
              <a:t>Μη αναστρέψιμη βλάβη </a:t>
            </a:r>
            <a:r>
              <a:rPr lang="el-GR" sz="4000" dirty="0" smtClean="0">
                <a:effectLst/>
              </a:rPr>
              <a:t>γενετικού υλικού</a:t>
            </a:r>
            <a:r>
              <a:rPr lang="el-GR" sz="4000" dirty="0"/>
              <a:t> </a:t>
            </a:r>
            <a:r>
              <a:rPr lang="el-GR" sz="3300" b="0" dirty="0" smtClean="0"/>
              <a:t>σωματικές μεταλλάξεις </a:t>
            </a:r>
            <a:endParaRPr lang="el-GR" sz="3300" b="0" dirty="0">
              <a:effectLst/>
            </a:endParaRP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235" y="1412776"/>
            <a:ext cx="6525530" cy="519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4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Παίζουν ρόλο στην παθογένεια και συμβάλουν στον τελικό φαινότυπο της νόσου. </a:t>
            </a:r>
          </a:p>
          <a:p>
            <a:pPr>
              <a:lnSpc>
                <a:spcPct val="110000"/>
              </a:lnSpc>
            </a:pPr>
            <a:r>
              <a:rPr lang="el-GR" sz="2200" dirty="0"/>
              <a:t>Αφορούν τη μεθυλίωση του </a:t>
            </a:r>
            <a:r>
              <a:rPr lang="en-US" sz="2200" dirty="0"/>
              <a:t>DNA </a:t>
            </a:r>
            <a:r>
              <a:rPr lang="el-GR" sz="2200" dirty="0"/>
              <a:t>και την τροποποίηση της δομής της χρωματίνης σε συγκεκριμένες περιοχές με αποτέλεσμα τον καθορισμό της μεταγραφικής δραστηριότητας της αντίστοιχης </a:t>
            </a:r>
            <a:r>
              <a:rPr lang="el-GR" sz="2200" dirty="0" smtClean="0"/>
              <a:t>περιοχής.</a:t>
            </a:r>
            <a:endParaRPr lang="el-GR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Μεθυλίωση της </a:t>
            </a:r>
            <a:r>
              <a:rPr lang="en-US" sz="2200" dirty="0"/>
              <a:t>P</a:t>
            </a:r>
            <a:r>
              <a:rPr lang="el-GR" sz="2200" dirty="0"/>
              <a:t>15 (</a:t>
            </a:r>
            <a:r>
              <a:rPr lang="en-US" sz="2200" dirty="0"/>
              <a:t>INK</a:t>
            </a:r>
            <a:r>
              <a:rPr lang="el-GR" sz="2200" dirty="0"/>
              <a:t>4</a:t>
            </a:r>
            <a:r>
              <a:rPr lang="en-US" sz="2200" dirty="0"/>
              <a:t>B</a:t>
            </a:r>
            <a:r>
              <a:rPr lang="el-GR" sz="22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l-GR" sz="2200" dirty="0" smtClean="0"/>
              <a:t>Διαπιστώνεται </a:t>
            </a:r>
            <a:r>
              <a:rPr lang="el-GR" sz="2200" dirty="0"/>
              <a:t>στο 30-50% περιπτώσεων ΜΔΣ και φαίνεται να σχετίζεται με το ποσοστό των βλαστών στο μυελό. Ο δε βαθμός της μεθυλίωσης σχετίζεται με την πρόγνωση και την εξέλιξη σε οξεία </a:t>
            </a:r>
            <a:r>
              <a:rPr lang="el-GR" sz="2200" dirty="0" smtClean="0"/>
              <a:t>λευχαιμία.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Επιγενετικές</a:t>
            </a:r>
            <a:r>
              <a:rPr lang="el-GR" dirty="0"/>
              <a:t> βλάβες</a:t>
            </a:r>
          </a:p>
        </p:txBody>
      </p:sp>
    </p:spTree>
    <p:extLst>
      <p:ext uri="{BB962C8B-B14F-4D97-AF65-F5344CB8AC3E}">
        <p14:creationId xmlns:p14="http://schemas.microsoft.com/office/powerpoint/2010/main" val="10738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Figure 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536504" cy="5549306"/>
          </a:xfrm>
          <a:noFill/>
          <a:ln/>
        </p:spPr>
      </p:pic>
      <p:sp>
        <p:nvSpPr>
          <p:cNvPr id="409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03726" y="1556792"/>
            <a:ext cx="4038600" cy="4525963"/>
          </a:xfrm>
        </p:spPr>
        <p:txBody>
          <a:bodyPr>
            <a:normAutofit/>
          </a:bodyPr>
          <a:lstStyle/>
          <a:p>
            <a:pPr marL="533400" indent="-533400"/>
            <a:r>
              <a:rPr lang="el-GR" sz="2400" dirty="0" err="1"/>
              <a:t>Ερυθροποιητίνη</a:t>
            </a:r>
            <a:r>
              <a:rPr lang="el-GR" sz="2400" dirty="0"/>
              <a:t> / Αυξητικοί </a:t>
            </a:r>
            <a:r>
              <a:rPr lang="el-GR" sz="2400" dirty="0" smtClean="0"/>
              <a:t>παράγοντες.</a:t>
            </a:r>
            <a:endParaRPr lang="en-US" sz="2400" dirty="0"/>
          </a:p>
          <a:p>
            <a:pPr marL="533400" indent="-533400"/>
            <a:r>
              <a:rPr lang="en-US" sz="2400" dirty="0"/>
              <a:t>RAS/MAPK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dirty="0"/>
              <a:t>       </a:t>
            </a:r>
            <a:r>
              <a:rPr lang="el-GR" sz="2400" dirty="0"/>
              <a:t>Μεταλλάξεις του </a:t>
            </a:r>
            <a:r>
              <a:rPr lang="en-US" sz="2400" dirty="0"/>
              <a:t>RAS </a:t>
            </a:r>
            <a:r>
              <a:rPr lang="el-GR" sz="2400" dirty="0"/>
              <a:t>ανιχνεύονται στο 30% των ΟΛ και στο 15% των ΜΔΣ κυρίως στη ΧΜΜΛ.</a:t>
            </a:r>
            <a:endParaRPr lang="en-US" sz="2400" dirty="0"/>
          </a:p>
          <a:p>
            <a:pPr marL="533400" indent="-533400"/>
            <a:r>
              <a:rPr lang="en-US" sz="2400" dirty="0" smtClean="0"/>
              <a:t>VEGF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55576" y="3068960"/>
            <a:ext cx="792162" cy="431800"/>
          </a:xfrm>
          <a:prstGeom prst="homePlate">
            <a:avLst>
              <a:gd name="adj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Διαταραχή σε μεταβολικές οδούς </a:t>
            </a:r>
            <a:br>
              <a:rPr lang="el-GR" dirty="0"/>
            </a:br>
            <a:r>
              <a:rPr lang="el-GR" dirty="0"/>
              <a:t>αγωγής ερεθισμάτων </a:t>
            </a:r>
          </a:p>
        </p:txBody>
      </p:sp>
    </p:spTree>
    <p:extLst>
      <p:ext uri="{BB962C8B-B14F-4D97-AF65-F5344CB8AC3E}">
        <p14:creationId xmlns:p14="http://schemas.microsoft.com/office/powerpoint/2010/main" val="2434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effectLst/>
              </a:rPr>
              <a:t>Απόπτωση</a:t>
            </a:r>
            <a:r>
              <a:rPr lang="el-GR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Ως απόπτωση ορίζεται το φαινόμενο του </a:t>
            </a:r>
            <a:r>
              <a:rPr lang="el-GR" sz="2200" b="1" dirty="0"/>
              <a:t>προγραμματισμένου κυτταρικού θανάτου</a:t>
            </a:r>
            <a:r>
              <a:rPr lang="el-GR" sz="2200" dirty="0"/>
              <a:t>. Η απόπτωση απαιτεί κατανάλωση ενέργειας και χαρακτηρίζεται μορφολογικά από σύμπτυξη χρωματίνης, </a:t>
            </a:r>
            <a:r>
              <a:rPr lang="el-GR" sz="2200" dirty="0" err="1"/>
              <a:t>ολιγομερικές</a:t>
            </a:r>
            <a:r>
              <a:rPr lang="el-GR" sz="2200" dirty="0"/>
              <a:t> αλλαγές στο </a:t>
            </a:r>
            <a:r>
              <a:rPr lang="en-US" sz="2200" dirty="0"/>
              <a:t>DNA</a:t>
            </a:r>
            <a:r>
              <a:rPr lang="el-GR" sz="2200" dirty="0"/>
              <a:t>, κατάτμηση του πυρηνικού φακέλου και κυτταρική συμπύκνωση. Σε αντίθεση με τη νέκρωση στα </a:t>
            </a:r>
            <a:r>
              <a:rPr lang="el-GR" sz="2200" dirty="0" err="1"/>
              <a:t>αποπτωτικά</a:t>
            </a:r>
            <a:r>
              <a:rPr lang="el-GR" sz="2200" dirty="0"/>
              <a:t> κύτταρα λαμβάνει χώρα κατάτμηση του γενετικού υλικού σε μικρού μοριακού βάρους τμήματα και κυτταρικές μορφολογικές αλλαγές οι οποίες δεν επάγουν τη φλεγμονή αλλά αποτελούν στόχο της φαγοκυττάρωσης.</a:t>
            </a:r>
          </a:p>
          <a:p>
            <a:pPr>
              <a:lnSpc>
                <a:spcPct val="110000"/>
              </a:lnSpc>
            </a:pPr>
            <a:r>
              <a:rPr lang="el-GR" sz="2200" dirty="0"/>
              <a:t>Η διαδικασία της απόπτωσης παίζει σημαντικό ρόλο στη </a:t>
            </a:r>
            <a:r>
              <a:rPr lang="el-GR" sz="2200" b="1" dirty="0"/>
              <a:t>διατήρηση του αριθμού των κυττάρων των ιστών σε φυσιολογικά επίπεδα</a:t>
            </a:r>
            <a:r>
              <a:rPr lang="el-GR" sz="2200" dirty="0"/>
              <a:t>. Στην </a:t>
            </a:r>
            <a:r>
              <a:rPr lang="el-GR" sz="2200" dirty="0" err="1"/>
              <a:t>αιμοποίηση</a:t>
            </a:r>
            <a:r>
              <a:rPr lang="el-GR" sz="2200" dirty="0"/>
              <a:t> η απόπτωση εμπλέκεται στην απομάκρυνση των τελικά διαφοροποιημένων αιμοποιητικών κυττάρων. </a:t>
            </a:r>
          </a:p>
        </p:txBody>
      </p:sp>
    </p:spTree>
    <p:extLst>
      <p:ext uri="{BB962C8B-B14F-4D97-AF65-F5344CB8AC3E}">
        <p14:creationId xmlns:p14="http://schemas.microsoft.com/office/powerpoint/2010/main" val="11150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</a:t>
            </a:r>
            <a:endParaRPr lang="el-GR" dirty="0"/>
          </a:p>
        </p:txBody>
      </p:sp>
      <p:pic>
        <p:nvPicPr>
          <p:cNvPr id="7172" name="Picture 4" descr="figure13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68760"/>
            <a:ext cx="4260151" cy="5040313"/>
          </a:xfrm>
          <a:noFill/>
          <a:ln/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268760"/>
            <a:ext cx="4788024" cy="53006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Τα </a:t>
            </a:r>
            <a:r>
              <a:rPr lang="el-GR" sz="2200" dirty="0" err="1"/>
              <a:t>μυελοδυσπλαστικά</a:t>
            </a:r>
            <a:r>
              <a:rPr lang="el-GR" sz="2200" dirty="0"/>
              <a:t> σύνδρομα αποτελούν μια </a:t>
            </a:r>
            <a:r>
              <a:rPr lang="el-GR" sz="2200" b="1" dirty="0"/>
              <a:t>ετερογενή ομάδα κακοήθων νοσημάτων</a:t>
            </a:r>
            <a:r>
              <a:rPr lang="el-GR" sz="2200" dirty="0"/>
              <a:t> του αιμοποιητικού ιστού τα οποία οφείλονται σε </a:t>
            </a:r>
            <a:r>
              <a:rPr lang="el-GR" sz="2200" b="1" dirty="0" err="1"/>
              <a:t>κλωνική</a:t>
            </a:r>
            <a:r>
              <a:rPr lang="el-GR" sz="2200" b="1" dirty="0"/>
              <a:t> διαταραχή του αρχέγονου πολυδύναμου αιμοποιητικού κυττάρου (</a:t>
            </a:r>
            <a:r>
              <a:rPr lang="en-US" sz="2200" b="1" dirty="0"/>
              <a:t>multipotent stem cell</a:t>
            </a:r>
            <a:r>
              <a:rPr lang="el-GR" sz="2200" b="1" dirty="0"/>
              <a:t>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Χαρακτηρίζονται </a:t>
            </a:r>
            <a:r>
              <a:rPr lang="el-GR" sz="2200" dirty="0" smtClean="0"/>
              <a:t>από:</a:t>
            </a:r>
            <a:endParaRPr lang="en-US" sz="2200" dirty="0"/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αναποτελεσματική </a:t>
            </a:r>
            <a:r>
              <a:rPr lang="el-GR" sz="2200" dirty="0" err="1" smtClean="0"/>
              <a:t>αιμοποίηση</a:t>
            </a:r>
            <a:r>
              <a:rPr lang="el-GR" sz="2200" dirty="0"/>
              <a:t>.</a:t>
            </a:r>
            <a:endParaRPr lang="en-US" sz="2200" dirty="0"/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εμφανίζουν αυξημένη συχνότητα εκτροπής σε οξεία </a:t>
            </a:r>
            <a:r>
              <a:rPr lang="el-GR" sz="2200" dirty="0" smtClean="0"/>
              <a:t>λευχαιμία.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8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/>
              </a:rPr>
              <a:t>Απόπτωση στα </a:t>
            </a:r>
            <a:r>
              <a:rPr lang="el-GR" dirty="0" smtClean="0">
                <a:effectLst/>
              </a:rPr>
              <a:t>ΜΔΣ </a:t>
            </a:r>
            <a:r>
              <a:rPr lang="el-GR" sz="3000" b="0" dirty="0" smtClean="0">
                <a:effectLst/>
              </a:rPr>
              <a:t>1/2</a:t>
            </a:r>
            <a:endParaRPr lang="el-GR" sz="3000" b="0" dirty="0">
              <a:effectLst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Υψηλό </a:t>
            </a:r>
            <a:r>
              <a:rPr lang="el-GR" sz="2400" dirty="0"/>
              <a:t>ποσοστό απόπτωσης των βλαστικών κυττάρων (&gt;75%) σε ασθενείς με «καλής» πρόγνωσης ΜΔΣ σε σχέση με τα βλαστικά κύτταρα από ασθενείς με οξεία </a:t>
            </a:r>
            <a:r>
              <a:rPr lang="el-GR" sz="2400" dirty="0" err="1"/>
              <a:t>μυελογενή</a:t>
            </a:r>
            <a:r>
              <a:rPr lang="el-GR" sz="2400" dirty="0"/>
              <a:t> λευχαιμία (ΟΜΛ) καθώς και σε αθροίσεις βλαστικών κυττάρων (</a:t>
            </a:r>
            <a:r>
              <a:rPr lang="en-US" sz="2400" dirty="0"/>
              <a:t>clusters</a:t>
            </a:r>
            <a:r>
              <a:rPr lang="el-GR" sz="2400" dirty="0"/>
              <a:t>) από ασθενείς με «κακής» πρόγνωσης ΜΔΣ (</a:t>
            </a:r>
            <a:r>
              <a:rPr lang="en-US" sz="2400" dirty="0"/>
              <a:t>RAEB, RAEB</a:t>
            </a:r>
            <a:r>
              <a:rPr lang="el-GR" sz="2400" dirty="0"/>
              <a:t>-</a:t>
            </a:r>
            <a:r>
              <a:rPr lang="en-US" sz="2400" dirty="0"/>
              <a:t>t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 smtClean="0"/>
              <a:t>Υψηλό </a:t>
            </a:r>
            <a:r>
              <a:rPr lang="el-GR" sz="2400" dirty="0"/>
              <a:t>ποσοστό απόπτωσης σε </a:t>
            </a:r>
            <a:r>
              <a:rPr lang="en-US" sz="2400" dirty="0"/>
              <a:t>CD</a:t>
            </a:r>
            <a:r>
              <a:rPr lang="el-GR" sz="2400" dirty="0"/>
              <a:t>34+ κύτταρα του μυελού ασθενών με ανθεκτική </a:t>
            </a:r>
            <a:r>
              <a:rPr lang="el-GR" sz="2400" dirty="0" smtClean="0"/>
              <a:t>αναιμία - </a:t>
            </a:r>
            <a:r>
              <a:rPr lang="el-GR" sz="2400" dirty="0" err="1" smtClean="0"/>
              <a:t>κυτταροπενίες</a:t>
            </a:r>
            <a:r>
              <a:rPr lang="el-GR" sz="2400" dirty="0" smtClean="0"/>
              <a:t> </a:t>
            </a:r>
            <a:r>
              <a:rPr lang="el-GR" sz="2400" dirty="0"/>
              <a:t>συγκρινόμενα με τα </a:t>
            </a:r>
            <a:r>
              <a:rPr lang="en-US" sz="2400" dirty="0"/>
              <a:t>CD</a:t>
            </a:r>
            <a:r>
              <a:rPr lang="el-GR" sz="2400" dirty="0"/>
              <a:t>34+  κύτταρα φυσιολογικών ατόμων και ασθενών με οξεία </a:t>
            </a:r>
            <a:r>
              <a:rPr lang="el-GR" sz="2400" dirty="0" err="1"/>
              <a:t>μυελογενή</a:t>
            </a:r>
            <a:r>
              <a:rPr lang="el-GR" sz="2400" dirty="0"/>
              <a:t> </a:t>
            </a:r>
            <a:r>
              <a:rPr lang="el-GR" sz="2400" dirty="0" smtClean="0"/>
              <a:t>λευχαιμία.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8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Απόπτωση στα ΜΔΣ </a:t>
            </a:r>
            <a:r>
              <a:rPr lang="el-GR" sz="3000" b="0" dirty="0" smtClean="0"/>
              <a:t>2/2</a:t>
            </a:r>
            <a:endParaRPr lang="el-GR" sz="4800" dirty="0"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el-GR" sz="2400" dirty="0"/>
              <a:t>Η διερεύνηση των μηχανισμών που διέπουν το φαινόμενο της απόπτωσης στα ΜΔΣ αποτελεί αντικείμενο εκτεταμένης </a:t>
            </a:r>
            <a:r>
              <a:rPr lang="el-GR" sz="2400" dirty="0" smtClean="0"/>
              <a:t>έρευνας.</a:t>
            </a:r>
            <a:endParaRPr lang="el-GR" sz="2400" dirty="0"/>
          </a:p>
          <a:p>
            <a:pPr>
              <a:lnSpc>
                <a:spcPct val="110000"/>
              </a:lnSpc>
            </a:pPr>
            <a:r>
              <a:rPr lang="el-GR" sz="2400" dirty="0" smtClean="0"/>
              <a:t>Αύξηση </a:t>
            </a:r>
            <a:r>
              <a:rPr lang="el-GR" sz="2400" dirty="0"/>
              <a:t>των επιπέδων του παράγοντα νέκρωσης του όγκου –α (</a:t>
            </a:r>
            <a:r>
              <a:rPr lang="en-US" sz="2400" dirty="0"/>
              <a:t>TNF</a:t>
            </a:r>
            <a:r>
              <a:rPr lang="el-GR" sz="2400" dirty="0"/>
              <a:t>-α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lnSpc>
                <a:spcPct val="110000"/>
              </a:lnSpc>
            </a:pPr>
            <a:r>
              <a:rPr lang="el-GR" sz="2400" dirty="0" smtClean="0"/>
              <a:t>Η </a:t>
            </a:r>
            <a:r>
              <a:rPr lang="el-GR" sz="2400" dirty="0"/>
              <a:t>αυξημένη έκφραση του γονιδίου </a:t>
            </a:r>
            <a:r>
              <a:rPr lang="en-US" sz="2400" dirty="0" err="1"/>
              <a:t>Fas</a:t>
            </a:r>
            <a:r>
              <a:rPr lang="el-GR" sz="2400" dirty="0"/>
              <a:t> και </a:t>
            </a:r>
            <a:r>
              <a:rPr lang="en-US" sz="2400" dirty="0" err="1"/>
              <a:t>Fas</a:t>
            </a:r>
            <a:r>
              <a:rPr lang="el-GR" sz="2400" dirty="0"/>
              <a:t>-</a:t>
            </a:r>
            <a:r>
              <a:rPr lang="en-US" sz="2400" dirty="0"/>
              <a:t>Ligand</a:t>
            </a:r>
            <a:r>
              <a:rPr lang="el-GR" sz="2400" dirty="0"/>
              <a:t> (</a:t>
            </a:r>
            <a:r>
              <a:rPr lang="en-US" sz="2400" dirty="0" err="1"/>
              <a:t>FasL</a:t>
            </a:r>
            <a:r>
              <a:rPr lang="el-GR" sz="2400" dirty="0"/>
              <a:t>) στα </a:t>
            </a:r>
            <a:r>
              <a:rPr lang="en-US" sz="2400" dirty="0"/>
              <a:t>CD</a:t>
            </a:r>
            <a:r>
              <a:rPr lang="el-GR" sz="2400" dirty="0"/>
              <a:t>34</a:t>
            </a:r>
            <a:r>
              <a:rPr lang="el-GR" sz="2400" dirty="0" smtClean="0"/>
              <a:t>+.</a:t>
            </a:r>
            <a:endParaRPr lang="el-GR" sz="2400" dirty="0"/>
          </a:p>
          <a:p>
            <a:pPr>
              <a:lnSpc>
                <a:spcPct val="110000"/>
              </a:lnSpc>
            </a:pPr>
            <a:r>
              <a:rPr lang="el-GR" sz="2400" dirty="0" smtClean="0"/>
              <a:t>Αυξημένη </a:t>
            </a:r>
            <a:r>
              <a:rPr lang="el-GR" sz="2400" dirty="0"/>
              <a:t>τιμή του πηλίκου έκφρασης των γονιδίων </a:t>
            </a:r>
            <a:r>
              <a:rPr lang="en-US" sz="2400" dirty="0"/>
              <a:t>c</a:t>
            </a:r>
            <a:r>
              <a:rPr lang="el-GR" sz="2400" dirty="0"/>
              <a:t>-</a:t>
            </a:r>
            <a:r>
              <a:rPr lang="en-US" sz="2400" dirty="0" err="1"/>
              <a:t>myc</a:t>
            </a:r>
            <a:r>
              <a:rPr lang="el-GR" sz="2400" dirty="0"/>
              <a:t>/</a:t>
            </a:r>
            <a:r>
              <a:rPr lang="en-US" sz="2400" dirty="0" err="1"/>
              <a:t>bcl</a:t>
            </a:r>
            <a:r>
              <a:rPr lang="el-GR" sz="2400" dirty="0"/>
              <a:t>-2 ή </a:t>
            </a:r>
            <a:r>
              <a:rPr lang="en-US" sz="2400" dirty="0" err="1"/>
              <a:t>bax</a:t>
            </a:r>
            <a:r>
              <a:rPr lang="el-GR" sz="2400" dirty="0"/>
              <a:t>/</a:t>
            </a:r>
            <a:r>
              <a:rPr lang="en-US" sz="2400" dirty="0"/>
              <a:t>bad </a:t>
            </a:r>
            <a:r>
              <a:rPr lang="el-GR" sz="2400" dirty="0"/>
              <a:t>έναντι </a:t>
            </a:r>
            <a:r>
              <a:rPr lang="en-US" sz="2400" dirty="0" err="1"/>
              <a:t>bcl</a:t>
            </a:r>
            <a:r>
              <a:rPr lang="el-GR" sz="2400" dirty="0"/>
              <a:t>-2/</a:t>
            </a:r>
            <a:r>
              <a:rPr lang="en-US" sz="2400" dirty="0" err="1"/>
              <a:t>bcl</a:t>
            </a:r>
            <a:r>
              <a:rPr lang="el-GR" sz="2400" dirty="0"/>
              <a:t>-</a:t>
            </a:r>
            <a:r>
              <a:rPr lang="en-US" sz="2400" dirty="0" smtClean="0"/>
              <a:t>x</a:t>
            </a:r>
            <a:r>
              <a:rPr lang="el-GR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Η </a:t>
            </a:r>
            <a:r>
              <a:rPr lang="el-GR" sz="2400" dirty="0"/>
              <a:t>ελάττωση της έκφρασης της </a:t>
            </a:r>
            <a:r>
              <a:rPr lang="en-US" sz="2400" dirty="0" err="1"/>
              <a:t>bcl</a:t>
            </a:r>
            <a:r>
              <a:rPr lang="el-GR" sz="2400" dirty="0" smtClean="0"/>
              <a:t>-2.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7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Ανοσολογικές Διαταραχές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6166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Στα ΜΔΣ δεν έχει διευκρινισθεί αν η δυσλειτουργία των Τ λεμφοκυττάρων συνεισφέρει με οποιοδήποτε τρόπο στη διαταραγμένη </a:t>
            </a:r>
            <a:r>
              <a:rPr lang="el-GR" sz="2200" dirty="0" err="1"/>
              <a:t>αιμοποίηση</a:t>
            </a:r>
            <a:r>
              <a:rPr lang="el-GR" sz="2200" dirty="0"/>
              <a:t>, ή τα </a:t>
            </a:r>
            <a:r>
              <a:rPr lang="el-GR" sz="2200" dirty="0" err="1"/>
              <a:t>δυσπλαστικά</a:t>
            </a:r>
            <a:r>
              <a:rPr lang="el-GR" sz="2200" dirty="0"/>
              <a:t> αρχέγονα προγονικά κύτταρα είναι αυτά που ευθύνονται αποκλειστικά για τη μη ανταπόκριση στα επαγωγικά για την </a:t>
            </a:r>
            <a:r>
              <a:rPr lang="el-GR" sz="2200" dirty="0" err="1"/>
              <a:t>αιμοποίηση</a:t>
            </a:r>
            <a:r>
              <a:rPr lang="el-GR" sz="2200" dirty="0"/>
              <a:t> </a:t>
            </a:r>
            <a:r>
              <a:rPr lang="el-GR" sz="2200" dirty="0" smtClean="0"/>
              <a:t>ερεθίσματα.</a:t>
            </a:r>
            <a:endParaRPr lang="el-GR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Ενδείξεις για τη συμμετοχή του ανοσοποιητικού συστήματος στην ανάπτυξη των ΜΔΣ αποτελούν:</a:t>
            </a:r>
          </a:p>
          <a:p>
            <a:pPr lvl="1">
              <a:lnSpc>
                <a:spcPct val="110000"/>
              </a:lnSpc>
            </a:pPr>
            <a:r>
              <a:rPr lang="el-GR" sz="2200" dirty="0"/>
              <a:t>η καταστολή των </a:t>
            </a:r>
            <a:r>
              <a:rPr lang="en-US" sz="2200" dirty="0"/>
              <a:t>BFU</a:t>
            </a:r>
            <a:r>
              <a:rPr lang="el-GR" sz="2200" dirty="0"/>
              <a:t>-</a:t>
            </a:r>
            <a:r>
              <a:rPr lang="en-US" sz="2200" dirty="0"/>
              <a:t>E </a:t>
            </a:r>
            <a:r>
              <a:rPr lang="el-GR" sz="2200" dirty="0"/>
              <a:t>αποικιών μέσω Τ </a:t>
            </a:r>
            <a:r>
              <a:rPr lang="el-GR" sz="2200" dirty="0" smtClean="0"/>
              <a:t>λεμφοκυττάρων.</a:t>
            </a:r>
            <a:endParaRPr lang="el-GR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η αναστολή ανάπτυξης </a:t>
            </a:r>
            <a:r>
              <a:rPr lang="en-US" sz="2200" dirty="0"/>
              <a:t>CFU</a:t>
            </a:r>
            <a:r>
              <a:rPr lang="el-GR" sz="2200" dirty="0"/>
              <a:t>-</a:t>
            </a:r>
            <a:r>
              <a:rPr lang="en-US" sz="2200" dirty="0"/>
              <a:t>GM </a:t>
            </a:r>
            <a:r>
              <a:rPr lang="el-GR" sz="2200" dirty="0"/>
              <a:t>αποικιών μέσω </a:t>
            </a:r>
            <a:r>
              <a:rPr lang="en-US" sz="2200" dirty="0"/>
              <a:t>CD</a:t>
            </a:r>
            <a:r>
              <a:rPr lang="el-GR" sz="2200" dirty="0"/>
              <a:t>8+ </a:t>
            </a:r>
            <a:r>
              <a:rPr lang="el-GR" sz="2200" dirty="0" smtClean="0"/>
              <a:t>λεμφοκυττάρων.</a:t>
            </a:r>
            <a:endParaRPr lang="el-GR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η ικανοποιητική ανταπόκριση μιας υποκατηγορίας ασθενών σε </a:t>
            </a:r>
            <a:r>
              <a:rPr lang="el-GR" sz="2200" dirty="0" err="1"/>
              <a:t>ανοσοτροποποιητικές</a:t>
            </a:r>
            <a:r>
              <a:rPr lang="el-GR" sz="2200" dirty="0"/>
              <a:t>-</a:t>
            </a:r>
            <a:r>
              <a:rPr lang="el-GR" sz="2200" dirty="0" err="1"/>
              <a:t>ανοσοκατασταλτικές</a:t>
            </a:r>
            <a:r>
              <a:rPr lang="el-GR" sz="2200" dirty="0"/>
              <a:t> θεραπείες </a:t>
            </a:r>
            <a:r>
              <a:rPr lang="el-GR" sz="2200" dirty="0" smtClean="0"/>
              <a:t>με </a:t>
            </a:r>
            <a:r>
              <a:rPr lang="el-GR" sz="2200" dirty="0" err="1" smtClean="0"/>
              <a:t>λεναλιδομίδη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Μικροπεριβάλλον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l-GR" sz="2400" b="1" dirty="0" smtClean="0"/>
              <a:t>Κυτταροκίνες</a:t>
            </a:r>
            <a:endParaRPr lang="el-GR" sz="2400" b="1" dirty="0"/>
          </a:p>
          <a:p>
            <a:pPr lvl="1">
              <a:lnSpc>
                <a:spcPct val="110000"/>
              </a:lnSpc>
            </a:pPr>
            <a:r>
              <a:rPr lang="el-GR" sz="2400" dirty="0"/>
              <a:t>Ένα πλήθος </a:t>
            </a:r>
            <a:r>
              <a:rPr lang="el-GR" sz="2400" dirty="0" err="1"/>
              <a:t>κυτταροκινών</a:t>
            </a:r>
            <a:r>
              <a:rPr lang="el-GR" sz="2400" dirty="0"/>
              <a:t> μετρήθηκαν στον ορό και το μυελό ασθενών με ΜΔΣ (</a:t>
            </a:r>
            <a:r>
              <a:rPr lang="en-US" sz="2400" dirty="0"/>
              <a:t>IL</a:t>
            </a:r>
            <a:r>
              <a:rPr lang="el-GR" sz="2400" dirty="0"/>
              <a:t>-6, </a:t>
            </a:r>
            <a:r>
              <a:rPr lang="en-US" sz="2400" dirty="0"/>
              <a:t>IL</a:t>
            </a:r>
            <a:r>
              <a:rPr lang="el-GR" sz="2400" dirty="0"/>
              <a:t>-8, </a:t>
            </a:r>
            <a:r>
              <a:rPr lang="en-US" sz="2400" dirty="0"/>
              <a:t>SCF</a:t>
            </a:r>
            <a:r>
              <a:rPr lang="el-GR" sz="2400" dirty="0"/>
              <a:t>, </a:t>
            </a:r>
            <a:r>
              <a:rPr lang="en-US" sz="2400" dirty="0"/>
              <a:t>EPO</a:t>
            </a:r>
            <a:r>
              <a:rPr lang="el-GR" sz="2400" dirty="0"/>
              <a:t>, </a:t>
            </a:r>
            <a:r>
              <a:rPr lang="en-US" sz="2400" dirty="0"/>
              <a:t>TGF</a:t>
            </a:r>
            <a:r>
              <a:rPr lang="el-GR" sz="2400" dirty="0"/>
              <a:t>-β, </a:t>
            </a:r>
            <a:r>
              <a:rPr lang="en-US" sz="2400" dirty="0"/>
              <a:t>GM</a:t>
            </a:r>
            <a:r>
              <a:rPr lang="el-GR" sz="2400" dirty="0"/>
              <a:t>-</a:t>
            </a:r>
            <a:r>
              <a:rPr lang="en-US" sz="2400" dirty="0"/>
              <a:t>CSF</a:t>
            </a:r>
            <a:r>
              <a:rPr lang="el-GR" sz="2400" dirty="0"/>
              <a:t>, </a:t>
            </a:r>
            <a:r>
              <a:rPr lang="en-US" sz="2400" dirty="0"/>
              <a:t>TNF</a:t>
            </a:r>
            <a:r>
              <a:rPr lang="el-GR" sz="2400" dirty="0"/>
              <a:t>-α) με ασαφή και πολλές φορές αντικρουόμενα αποτελέσματα.</a:t>
            </a:r>
          </a:p>
          <a:p>
            <a:pPr lvl="1">
              <a:lnSpc>
                <a:spcPct val="110000"/>
              </a:lnSpc>
            </a:pPr>
            <a:r>
              <a:rPr lang="el-GR" sz="2400" b="1" dirty="0"/>
              <a:t>Η αυξημένη έκκριση </a:t>
            </a:r>
            <a:r>
              <a:rPr lang="en-US" sz="2400" b="1" dirty="0"/>
              <a:t>TNF</a:t>
            </a:r>
            <a:r>
              <a:rPr lang="el-GR" sz="2400" b="1" dirty="0"/>
              <a:t>-α</a:t>
            </a:r>
            <a:r>
              <a:rPr lang="el-GR" sz="2400" dirty="0"/>
              <a:t> από τα </a:t>
            </a:r>
            <a:r>
              <a:rPr lang="el-GR" sz="2400" dirty="0" err="1"/>
              <a:t>μακροφάγα</a:t>
            </a:r>
            <a:r>
              <a:rPr lang="el-GR" sz="2400" dirty="0"/>
              <a:t> και τα Τ λεμφοκύτταρα του μυελού, συσχετίσθηκε με αυξημένη έκφραση του αντιγόνου </a:t>
            </a:r>
            <a:r>
              <a:rPr lang="en-US" sz="2400" dirty="0" err="1"/>
              <a:t>Fas</a:t>
            </a:r>
            <a:r>
              <a:rPr lang="en-US" sz="2400" dirty="0"/>
              <a:t> </a:t>
            </a:r>
            <a:r>
              <a:rPr lang="el-GR" sz="2400" dirty="0"/>
              <a:t>από τα </a:t>
            </a:r>
            <a:r>
              <a:rPr lang="en-US" sz="2400" dirty="0"/>
              <a:t>CD</a:t>
            </a:r>
            <a:r>
              <a:rPr lang="el-GR" sz="2400" dirty="0"/>
              <a:t>34+ κύτταρα και κατ επέκταση με αυξημένη απόπτωση. (μέσω αλληλεπίδρασης με το </a:t>
            </a:r>
            <a:r>
              <a:rPr lang="en-US" sz="2400" dirty="0" err="1"/>
              <a:t>Fas</a:t>
            </a:r>
            <a:r>
              <a:rPr lang="el-GR" sz="2400" dirty="0"/>
              <a:t>-</a:t>
            </a:r>
            <a:r>
              <a:rPr lang="en-US" sz="2400" dirty="0"/>
              <a:t>L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0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9" name="Picture 5" descr="2402220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146" y="3918761"/>
            <a:ext cx="2846262" cy="2894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0" y="1557338"/>
            <a:ext cx="406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l-GR" dirty="0" err="1"/>
              <a:t>Μικροπεριβάλλον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52328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el-GR" b="1" dirty="0" smtClean="0"/>
              <a:t>Αυξημένη </a:t>
            </a:r>
            <a:r>
              <a:rPr lang="el-GR" b="1" dirty="0" err="1"/>
              <a:t>αγγειογένεση</a:t>
            </a:r>
            <a:r>
              <a:rPr lang="el-GR" b="1" dirty="0"/>
              <a:t> στα </a:t>
            </a:r>
            <a:r>
              <a:rPr lang="el-GR" b="1" dirty="0" err="1"/>
              <a:t>Μυελοδυσπλαστικά</a:t>
            </a:r>
            <a:r>
              <a:rPr lang="el-GR" b="1" dirty="0"/>
              <a:t> Σύνδρομα</a:t>
            </a:r>
          </a:p>
          <a:p>
            <a:pPr lvl="1"/>
            <a:r>
              <a:rPr lang="el-GR" dirty="0" smtClean="0"/>
              <a:t>Η </a:t>
            </a:r>
            <a:r>
              <a:rPr lang="el-GR" dirty="0" err="1"/>
              <a:t>αγγειογένεση</a:t>
            </a:r>
            <a:r>
              <a:rPr lang="el-GR" dirty="0"/>
              <a:t> είναι πολύπλοκη διαδικασία που περιλαμβάνει αλληλεπίδραση κυττάρων, </a:t>
            </a:r>
            <a:r>
              <a:rPr lang="el-GR" dirty="0" err="1"/>
              <a:t>εξωκυτταρίων</a:t>
            </a:r>
            <a:r>
              <a:rPr lang="el-GR" dirty="0"/>
              <a:t> στοιχείων από το στρώμα και διαλυτών παραγόντων</a:t>
            </a:r>
          </a:p>
          <a:p>
            <a:pPr lvl="1"/>
            <a:r>
              <a:rPr lang="el-GR" dirty="0"/>
              <a:t>Η πυκνότητα των </a:t>
            </a:r>
            <a:r>
              <a:rPr lang="el-GR" dirty="0" err="1"/>
              <a:t>νεοαγγείων</a:t>
            </a:r>
            <a:r>
              <a:rPr lang="el-GR" dirty="0"/>
              <a:t> είναι μεγαλύτερη στα ΜΔΣ σε σχέση με μάρτυρες και μικρότερη από την </a:t>
            </a:r>
            <a:r>
              <a:rPr lang="el-GR" dirty="0" smtClean="0"/>
              <a:t>ΟΜΛ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7544" y="4054668"/>
            <a:ext cx="4572000" cy="24706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382588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300" dirty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300" dirty="0" err="1">
                <a:solidFill>
                  <a:prstClr val="black"/>
                </a:solidFill>
                <a:latin typeface="Calibri"/>
              </a:rPr>
              <a:t>νεοαγγείωση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 είναι μεγαλύτερη στα υψηλού κινδύνου ΜΔΣ και αποτελεί μαζί με τα υψηλά επίπεδα VEGF κακό προγνωστικό δείκτη</a:t>
            </a:r>
          </a:p>
        </p:txBody>
      </p:sp>
    </p:spTree>
    <p:extLst>
      <p:ext uri="{BB962C8B-B14F-4D97-AF65-F5344CB8AC3E}">
        <p14:creationId xmlns:p14="http://schemas.microsoft.com/office/powerpoint/2010/main" val="8223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Κυτταρογενετικές</a:t>
            </a:r>
            <a:r>
              <a:rPr lang="el-GR" dirty="0"/>
              <a:t> </a:t>
            </a:r>
            <a:r>
              <a:rPr lang="el-GR" dirty="0" smtClean="0"/>
              <a:t>Βλάβες </a:t>
            </a:r>
            <a:r>
              <a:rPr lang="el-GR" sz="3000" b="0" dirty="0" smtClean="0"/>
              <a:t>1/2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Κυτταρογενετικές</a:t>
            </a:r>
            <a:r>
              <a:rPr lang="el-GR" sz="2400" dirty="0"/>
              <a:t> βλάβες εμφανίζονται στο 70% των πρωτοπαθών ΜΔΣ και στο 90% των δευτεροπαθών ΜΔΣ. </a:t>
            </a:r>
          </a:p>
          <a:p>
            <a:r>
              <a:rPr lang="el-GR" sz="2400" dirty="0"/>
              <a:t>Αφορούν κυρίως </a:t>
            </a:r>
            <a:r>
              <a:rPr lang="el-GR" sz="2400" b="1" dirty="0"/>
              <a:t>απώλειες τμήματος χρωμοσωμάτων στα ΜΔΣ </a:t>
            </a:r>
            <a:r>
              <a:rPr lang="el-GR" sz="2400" dirty="0"/>
              <a:t>και λιγότερο αμοιβαίες αντιμεταθέσεις που απαντώνται κυρίως στις οξείες </a:t>
            </a:r>
            <a:r>
              <a:rPr lang="el-GR" sz="2400" dirty="0" smtClean="0"/>
              <a:t>λευχαιμίες.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8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Κυτταρογενετικές</a:t>
            </a:r>
            <a:r>
              <a:rPr lang="el-GR" dirty="0"/>
              <a:t> Βλάβες </a:t>
            </a:r>
            <a:r>
              <a:rPr lang="el-GR" sz="3000" b="0" dirty="0" smtClean="0"/>
              <a:t>2/2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00808"/>
            <a:ext cx="8991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Μυελοδυσπλαστικά</a:t>
            </a:r>
            <a:r>
              <a:rPr lang="el-GR" dirty="0"/>
              <a:t> </a:t>
            </a:r>
            <a:r>
              <a:rPr lang="el-GR" dirty="0" smtClean="0"/>
              <a:t>Σύνδρομα </a:t>
            </a:r>
            <a:r>
              <a:rPr lang="el-GR" sz="3000" b="0" dirty="0" smtClean="0"/>
              <a:t>3/4</a:t>
            </a:r>
            <a:endParaRPr lang="el-GR" sz="3000" b="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Ιστορικά στοιχειά.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Επιδημιολογία.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Αιτιολογία.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Παθογένεια ΜΔΣ.</a:t>
            </a:r>
          </a:p>
          <a:p>
            <a:pPr>
              <a:lnSpc>
                <a:spcPct val="90000"/>
              </a:lnSpc>
            </a:pPr>
            <a:r>
              <a:rPr lang="el-GR" b="1" dirty="0" err="1" smtClean="0"/>
              <a:t>Κυτταρομορφολογικά</a:t>
            </a:r>
            <a:r>
              <a:rPr lang="el-GR" b="1" dirty="0" smtClean="0"/>
              <a:t> χαρακτηριστικά.</a:t>
            </a:r>
          </a:p>
          <a:p>
            <a:pPr>
              <a:lnSpc>
                <a:spcPct val="90000"/>
              </a:lnSpc>
            </a:pPr>
            <a:r>
              <a:rPr lang="el-GR" b="1" dirty="0" smtClean="0"/>
              <a:t>Κλινική εικόνα.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Ταξινόμηση ΜΔΣ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/>
              <a:t>FAB, WHO, </a:t>
            </a:r>
            <a:r>
              <a:rPr lang="en-US" dirty="0" smtClean="0"/>
              <a:t>IPSS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 smtClean="0"/>
              <a:t>Διάγνωση.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err="1" smtClean="0"/>
              <a:t>Κυτταρομορφολογικά</a:t>
            </a:r>
            <a:r>
              <a:rPr lang="el-GR" dirty="0" smtClean="0"/>
              <a:t> χαρακτηριστικά</a:t>
            </a:r>
            <a:endParaRPr lang="el-GR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600" dirty="0" err="1" smtClean="0"/>
              <a:t>Δυσερυθροποίηση</a:t>
            </a:r>
            <a:r>
              <a:rPr lang="el-GR" sz="2600" dirty="0" smtClean="0"/>
              <a:t>.</a:t>
            </a:r>
          </a:p>
          <a:p>
            <a:pPr>
              <a:spcBef>
                <a:spcPts val="3600"/>
              </a:spcBef>
            </a:pPr>
            <a:r>
              <a:rPr lang="el-GR" sz="2600" dirty="0" err="1" smtClean="0"/>
              <a:t>Δυσκοκκιοκυτταροποίηση</a:t>
            </a:r>
            <a:r>
              <a:rPr lang="el-GR" sz="2600" dirty="0" smtClean="0"/>
              <a:t>.</a:t>
            </a:r>
          </a:p>
          <a:p>
            <a:pPr>
              <a:spcBef>
                <a:spcPts val="3600"/>
              </a:spcBef>
            </a:pPr>
            <a:r>
              <a:rPr lang="el-GR" sz="2600" dirty="0" err="1" smtClean="0"/>
              <a:t>Δυσμεγακαρυοποίηση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Δυσερυθροποίηση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Περιφερικό: </a:t>
            </a:r>
            <a:r>
              <a:rPr lang="el-GR" sz="2400" dirty="0" err="1"/>
              <a:t>βασεόφιλη</a:t>
            </a:r>
            <a:r>
              <a:rPr lang="el-GR" sz="2400" dirty="0"/>
              <a:t> στίξη, </a:t>
            </a:r>
            <a:r>
              <a:rPr lang="el-GR" sz="2400" dirty="0" err="1"/>
              <a:t>μακροκυττάρωση</a:t>
            </a:r>
            <a:r>
              <a:rPr lang="el-GR" sz="2400" dirty="0"/>
              <a:t>, </a:t>
            </a:r>
            <a:r>
              <a:rPr lang="el-GR" sz="2400" dirty="0" err="1"/>
              <a:t>θραυσμένα</a:t>
            </a:r>
            <a:r>
              <a:rPr lang="el-GR" sz="2400" dirty="0"/>
              <a:t> ερυθροκύτταρα, υποχρωμία, </a:t>
            </a:r>
            <a:r>
              <a:rPr lang="el-GR" sz="2400" dirty="0" err="1"/>
              <a:t>ποικιλοκυττάρωση</a:t>
            </a:r>
            <a:r>
              <a:rPr lang="el-GR" sz="2400" dirty="0"/>
              <a:t>, δίμορφος πληθυσμός </a:t>
            </a:r>
            <a:r>
              <a:rPr lang="el-GR" sz="2400" dirty="0" err="1"/>
              <a:t>ερυθροκυττάρων</a:t>
            </a:r>
            <a:r>
              <a:rPr lang="el-GR" sz="2400" dirty="0"/>
              <a:t>, η ύπαρξη </a:t>
            </a:r>
            <a:r>
              <a:rPr lang="el-GR" sz="2400" dirty="0" err="1"/>
              <a:t>ερυθροβλαστών</a:t>
            </a:r>
            <a:r>
              <a:rPr lang="el-GR" sz="2400" dirty="0"/>
              <a:t> με </a:t>
            </a:r>
            <a:r>
              <a:rPr lang="el-GR" sz="2400" dirty="0" err="1"/>
              <a:t>δυσπλαστικά</a:t>
            </a:r>
            <a:r>
              <a:rPr lang="el-GR" sz="2400" dirty="0"/>
              <a:t> </a:t>
            </a:r>
            <a:r>
              <a:rPr lang="el-GR" sz="2400" dirty="0" smtClean="0"/>
              <a:t>χαρακτηριστικά.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2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Μυελοδυσπλαστικά</a:t>
            </a:r>
            <a:r>
              <a:rPr lang="el-GR" dirty="0"/>
              <a:t> </a:t>
            </a:r>
            <a:r>
              <a:rPr lang="el-GR" dirty="0" smtClean="0"/>
              <a:t>Σύνδρομα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b="1" dirty="0" smtClean="0"/>
              <a:t>Ιστορικά στοιχειά.</a:t>
            </a:r>
          </a:p>
          <a:p>
            <a:pPr>
              <a:lnSpc>
                <a:spcPct val="90000"/>
              </a:lnSpc>
            </a:pPr>
            <a:r>
              <a:rPr lang="el-GR" b="1" dirty="0" smtClean="0"/>
              <a:t>Επιδημιολογία.</a:t>
            </a:r>
          </a:p>
          <a:p>
            <a:pPr>
              <a:lnSpc>
                <a:spcPct val="90000"/>
              </a:lnSpc>
            </a:pPr>
            <a:r>
              <a:rPr lang="el-GR" b="1" dirty="0" smtClean="0"/>
              <a:t>Αιτιολογία.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Παθογένεια ΜΔΣ.</a:t>
            </a:r>
          </a:p>
          <a:p>
            <a:pPr>
              <a:lnSpc>
                <a:spcPct val="90000"/>
              </a:lnSpc>
            </a:pPr>
            <a:r>
              <a:rPr lang="el-GR" dirty="0" err="1" smtClean="0"/>
              <a:t>Κυτταρομορφολογικά</a:t>
            </a:r>
            <a:r>
              <a:rPr lang="el-GR" dirty="0" smtClean="0"/>
              <a:t> χαρακτηριστικά.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Κλινική εικόνα.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Ταξινόμηση ΜΔΣ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/>
              <a:t>FAB, WHO, </a:t>
            </a:r>
            <a:r>
              <a:rPr lang="en-US" dirty="0" smtClean="0"/>
              <a:t>IPSS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 smtClean="0"/>
              <a:t>Διάγνωση.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7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Μακροκυττάρωση</a:t>
            </a:r>
          </a:p>
        </p:txBody>
      </p:sp>
      <p:pic>
        <p:nvPicPr>
          <p:cNvPr id="135174" name="Picture 6" descr="mds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986" y="1916832"/>
            <a:ext cx="3593470" cy="2370339"/>
          </a:xfr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5" name="Picture 6" descr="mds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916832"/>
            <a:ext cx="4261281" cy="2361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41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Ποικιλοκυττάρωση</a:t>
            </a:r>
          </a:p>
        </p:txBody>
      </p:sp>
      <p:pic>
        <p:nvPicPr>
          <p:cNvPr id="113672" name="Picture 8" descr="msotw9_temp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636" y="1988840"/>
            <a:ext cx="5316729" cy="3168352"/>
          </a:xfrm>
          <a:noFill/>
          <a:ln w="12700"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Δίμορφος πληθυσμός ερυθροκυττάρων</a:t>
            </a:r>
          </a:p>
        </p:txBody>
      </p:sp>
      <p:pic>
        <p:nvPicPr>
          <p:cNvPr id="119814" name="Picture 6" descr="dimorp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5432" y="1805372"/>
            <a:ext cx="4853136" cy="3639852"/>
          </a:xfrm>
          <a:noFill/>
          <a:ln w="12700"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0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Εμπύρηνο ερυθρό</a:t>
            </a:r>
          </a:p>
        </p:txBody>
      </p:sp>
      <p:pic>
        <p:nvPicPr>
          <p:cNvPr id="123910" name="Picture 6" descr="P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686" y="1484784"/>
            <a:ext cx="5952629" cy="4464472"/>
          </a:xfr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5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Δυσερυθροποίηση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400" dirty="0" smtClean="0"/>
              <a:t>Μυελό</a:t>
            </a:r>
            <a:r>
              <a:rPr lang="el-GR" sz="2400" dirty="0"/>
              <a:t>: </a:t>
            </a:r>
            <a:r>
              <a:rPr lang="el-GR" sz="2400" dirty="0" err="1" smtClean="0"/>
              <a:t>μεγαλοβλάστωση</a:t>
            </a:r>
            <a:r>
              <a:rPr lang="el-GR" sz="2400" dirty="0" smtClean="0"/>
              <a:t> </a:t>
            </a:r>
            <a:r>
              <a:rPr lang="el-GR" sz="2400" dirty="0"/>
              <a:t>των </a:t>
            </a:r>
            <a:r>
              <a:rPr lang="el-GR" sz="2400" dirty="0" err="1"/>
              <a:t>ερυθροβλαστών</a:t>
            </a:r>
            <a:r>
              <a:rPr lang="el-GR" sz="2400" dirty="0"/>
              <a:t> (αναντιστοιχία ωρίμανσης πυρήνα πρωτοπλάσματος), πολυπύρηνες </a:t>
            </a:r>
            <a:r>
              <a:rPr lang="el-GR" sz="2400" dirty="0" err="1"/>
              <a:t>ερυθροβλάστες</a:t>
            </a:r>
            <a:r>
              <a:rPr lang="el-GR" sz="2400" dirty="0"/>
              <a:t>,  διάσπαση και  διαταραχή του σχήματος του πυρήνα, πυρηνικές γέφυρες μεταξύ </a:t>
            </a:r>
            <a:r>
              <a:rPr lang="el-GR" sz="2400" dirty="0" err="1"/>
              <a:t>ερυθροβλαστών</a:t>
            </a:r>
            <a:r>
              <a:rPr lang="el-GR" sz="2400" dirty="0"/>
              <a:t>, </a:t>
            </a:r>
            <a:r>
              <a:rPr lang="el-GR" sz="2400" dirty="0" err="1"/>
              <a:t>βασεόφιλη</a:t>
            </a:r>
            <a:r>
              <a:rPr lang="el-GR" sz="2400" dirty="0"/>
              <a:t> στίξη, </a:t>
            </a:r>
            <a:r>
              <a:rPr lang="el-GR" sz="2400" dirty="0" err="1"/>
              <a:t>κενοτόπια</a:t>
            </a:r>
            <a:r>
              <a:rPr lang="el-GR" sz="2400" dirty="0"/>
              <a:t> στο κυτταρόπλασμα, σωμάτια </a:t>
            </a:r>
            <a:r>
              <a:rPr lang="en-US" sz="2400" dirty="0"/>
              <a:t>Howell</a:t>
            </a:r>
            <a:r>
              <a:rPr lang="el-GR" sz="2400" dirty="0"/>
              <a:t>-</a:t>
            </a:r>
            <a:r>
              <a:rPr lang="en-US" sz="2400" dirty="0"/>
              <a:t>Jolly</a:t>
            </a:r>
            <a:r>
              <a:rPr lang="el-GR" sz="2400" dirty="0"/>
              <a:t>, παρουσία δακτυλιοειδών </a:t>
            </a:r>
            <a:r>
              <a:rPr lang="el-GR" sz="2400" dirty="0" err="1" smtClean="0"/>
              <a:t>σιδηροβλαστών</a:t>
            </a:r>
            <a:r>
              <a:rPr lang="el-GR" sz="2400" dirty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2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Μεγαλοβλάστωση των ερυθροβλαστών</a:t>
            </a:r>
          </a:p>
        </p:txBody>
      </p:sp>
      <p:pic>
        <p:nvPicPr>
          <p:cNvPr id="115718" name="Picture 6" descr="Fig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4464497" cy="3507817"/>
          </a:xfrm>
          <a:noFill/>
          <a:ln w="12700"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7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Μεγαλοβλάστωση των ερυθροβλαστών πολυπύρηνες ερυθροβλάστες</a:t>
            </a:r>
          </a:p>
        </p:txBody>
      </p:sp>
      <p:pic>
        <p:nvPicPr>
          <p:cNvPr id="117766" name="Picture 6" descr="wcd%20MDS%20bm%20dyserthr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168" y="2348880"/>
            <a:ext cx="4287664" cy="3024335"/>
          </a:xfrm>
          <a:noFill/>
          <a:ln w="12700"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8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Δακτυλιοειδείς σιδηροβλάστες</a:t>
            </a:r>
          </a:p>
        </p:txBody>
      </p:sp>
      <p:pic>
        <p:nvPicPr>
          <p:cNvPr id="126980" name="Picture 4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0041" y="1556792"/>
            <a:ext cx="5203918" cy="3443388"/>
          </a:xfrm>
          <a:noFill/>
          <a:ln w="12700">
            <a:solidFill>
              <a:schemeClr val="tx1"/>
            </a:solidFill>
          </a:ln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755576" y="5229200"/>
            <a:ext cx="7868294" cy="119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200" dirty="0" smtClean="0">
                <a:latin typeface="+mn-lt"/>
              </a:rPr>
              <a:t>Με </a:t>
            </a:r>
            <a:r>
              <a:rPr lang="el-GR" sz="2200" dirty="0" err="1">
                <a:latin typeface="+mn-lt"/>
              </a:rPr>
              <a:t>περιπυρηνική</a:t>
            </a:r>
            <a:r>
              <a:rPr lang="el-GR" sz="2200" dirty="0">
                <a:latin typeface="+mn-lt"/>
              </a:rPr>
              <a:t> εναπόθεση των κοκκίων ώστε να περιβάλλουν </a:t>
            </a:r>
            <a:r>
              <a:rPr lang="el-GR" sz="2200" dirty="0" err="1">
                <a:latin typeface="+mn-lt"/>
              </a:rPr>
              <a:t>εξ΄ορισμού</a:t>
            </a:r>
            <a:r>
              <a:rPr lang="el-GR" sz="2200" dirty="0">
                <a:latin typeface="+mn-lt"/>
              </a:rPr>
              <a:t> περισσότερο από το 1/3 του δακτυλίου του πυρήνα </a:t>
            </a:r>
            <a:r>
              <a:rPr lang="el-GR" sz="2200" dirty="0" err="1" smtClean="0">
                <a:latin typeface="+mn-lt"/>
              </a:rPr>
              <a:t>δακτυλιοειδώς</a:t>
            </a:r>
            <a:r>
              <a:rPr lang="el-GR" sz="2200" dirty="0">
                <a:latin typeface="+mn-lt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err="1" smtClean="0"/>
              <a:t>Δυσκοκκιοκυτταροποίηση</a:t>
            </a:r>
            <a:endParaRPr lang="el-GR" sz="4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Περιφερικό:</a:t>
            </a:r>
            <a:r>
              <a:rPr lang="en-US" sz="2200" dirty="0"/>
              <a:t> </a:t>
            </a:r>
            <a:r>
              <a:rPr lang="el-GR" sz="2200" dirty="0"/>
              <a:t>ελαττωμένη κοκκίωση του κυτταροπλάσματος (υαλοειδές πρωτόπλασμα) </a:t>
            </a:r>
            <a:r>
              <a:rPr lang="en-US" sz="2200" dirty="0"/>
              <a:t>MPO (-)</a:t>
            </a:r>
            <a:r>
              <a:rPr lang="el-GR" sz="2200" dirty="0"/>
              <a:t>, η μειωμένη </a:t>
            </a:r>
            <a:r>
              <a:rPr lang="el-GR" sz="2200" dirty="0" err="1"/>
              <a:t>λόβωση</a:t>
            </a:r>
            <a:r>
              <a:rPr lang="el-GR" sz="2200" dirty="0"/>
              <a:t> του πυρήνα με συγχρόνως αυξημένη πύκνωση της χρωματίνης (</a:t>
            </a:r>
            <a:r>
              <a:rPr lang="el-GR" sz="2200" dirty="0" err="1"/>
              <a:t>ψευδο</a:t>
            </a:r>
            <a:r>
              <a:rPr lang="el-GR" sz="2200" dirty="0"/>
              <a:t>- </a:t>
            </a:r>
            <a:r>
              <a:rPr lang="en-US" sz="2200" dirty="0" err="1"/>
              <a:t>Pelger</a:t>
            </a:r>
            <a:r>
              <a:rPr lang="el-GR" sz="2200" dirty="0"/>
              <a:t>-</a:t>
            </a:r>
            <a:r>
              <a:rPr lang="en-US" sz="2200" dirty="0" err="1"/>
              <a:t>Huet</a:t>
            </a:r>
            <a:r>
              <a:rPr lang="en-US" sz="2200" dirty="0"/>
              <a:t> </a:t>
            </a:r>
            <a:r>
              <a:rPr lang="el-GR" sz="2200" dirty="0"/>
              <a:t>ανωμαλία), </a:t>
            </a:r>
            <a:r>
              <a:rPr lang="el-GR" sz="2200" dirty="0" err="1"/>
              <a:t>υπερκατάτμητοι</a:t>
            </a:r>
            <a:r>
              <a:rPr lang="el-GR" sz="2200" dirty="0"/>
              <a:t> πυρήνες,</a:t>
            </a:r>
            <a:r>
              <a:rPr lang="en-US" sz="2200" dirty="0"/>
              <a:t> </a:t>
            </a:r>
            <a:r>
              <a:rPr lang="el-GR" sz="2200" dirty="0"/>
              <a:t> </a:t>
            </a:r>
            <a:r>
              <a:rPr lang="el-GR" sz="2200" dirty="0" err="1"/>
              <a:t>βασεοφιλία</a:t>
            </a:r>
            <a:r>
              <a:rPr lang="el-GR" sz="2200" dirty="0"/>
              <a:t> στην περιφέρεια του κυτταροπλάσματος και σε ορισμένες περιπτώσεις η αυξημένη κοκκίωση του κυτταροπλάσματος με μεγάλα </a:t>
            </a:r>
            <a:r>
              <a:rPr lang="el-GR" sz="2200" dirty="0" err="1"/>
              <a:t>αζουρόφιλα</a:t>
            </a:r>
            <a:r>
              <a:rPr lang="el-GR" sz="2200" dirty="0"/>
              <a:t> κοκκία αντί των συνήθων</a:t>
            </a:r>
            <a:r>
              <a:rPr lang="en-US" sz="2200" dirty="0"/>
              <a:t> (pseudo </a:t>
            </a:r>
            <a:r>
              <a:rPr lang="en-US" sz="2200" dirty="0" err="1"/>
              <a:t>Chediac</a:t>
            </a:r>
            <a:r>
              <a:rPr lang="en-US" sz="2200" dirty="0"/>
              <a:t> Higashi)</a:t>
            </a:r>
            <a:r>
              <a:rPr lang="el-GR" sz="2200" dirty="0"/>
              <a:t>, βλαστικά </a:t>
            </a:r>
            <a:r>
              <a:rPr lang="el-GR" sz="2200" dirty="0" smtClean="0"/>
              <a:t>κύτταρα.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Μυελό: υπερπλασία, υπεροχή των άωρων μορφών της κοκκιώδους σειράς με διαταραχές της ωρίμανσης τόσο του πυρήνα όσο και του κυτταροπλάσματος και σε ορισμένες περιπτώσεις αύξηση των </a:t>
            </a:r>
            <a:r>
              <a:rPr lang="el-GR" sz="2200" dirty="0" err="1"/>
              <a:t>βασεόφιλων</a:t>
            </a:r>
            <a:r>
              <a:rPr lang="el-GR" sz="2200" dirty="0"/>
              <a:t> και των μονοκυττάρων διαταραχές της κοκκίωσης</a:t>
            </a:r>
            <a:r>
              <a:rPr lang="en-US" sz="2200" dirty="0"/>
              <a:t> (</a:t>
            </a:r>
            <a:r>
              <a:rPr lang="el-GR" sz="2200" dirty="0"/>
              <a:t>ελάττωση ή παθολογικά μεγάλα </a:t>
            </a:r>
            <a:r>
              <a:rPr lang="el-GR" sz="2200" dirty="0" err="1"/>
              <a:t>αζουρόφιλα</a:t>
            </a:r>
            <a:r>
              <a:rPr lang="el-GR" sz="2200" dirty="0"/>
              <a:t> κοκκία, ελάττωση των δευτερογενών κοκκίων στα μυελοκύτταρα</a:t>
            </a:r>
            <a:r>
              <a:rPr lang="en-US" sz="2200" dirty="0"/>
              <a:t>), </a:t>
            </a:r>
            <a:r>
              <a:rPr lang="el-GR" sz="2200" dirty="0"/>
              <a:t>Βλαστικά </a:t>
            </a:r>
            <a:r>
              <a:rPr lang="el-GR" sz="2200" dirty="0" smtClean="0"/>
              <a:t>κύτταρα.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8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Ελαττωμένη κοκκίωση του κυτταροπλάσματος </a:t>
            </a:r>
            <a:r>
              <a:rPr lang="el-GR" sz="3000" b="0" dirty="0"/>
              <a:t>(υαλοειδές πρωτόπλασμα), </a:t>
            </a:r>
            <a:r>
              <a:rPr lang="el-GR" sz="3000" b="0" dirty="0" err="1"/>
              <a:t>ψευδο</a:t>
            </a:r>
            <a:r>
              <a:rPr lang="el-GR" sz="3000" b="0" dirty="0"/>
              <a:t>- </a:t>
            </a:r>
            <a:r>
              <a:rPr lang="en-US" sz="3000" b="0" dirty="0" err="1"/>
              <a:t>Pelger</a:t>
            </a:r>
            <a:r>
              <a:rPr lang="el-GR" sz="3000" b="0" dirty="0"/>
              <a:t>-</a:t>
            </a:r>
            <a:r>
              <a:rPr lang="en-US" sz="3000" b="0" dirty="0" err="1"/>
              <a:t>Huet</a:t>
            </a:r>
            <a:r>
              <a:rPr lang="en-US" sz="3000" b="0" dirty="0"/>
              <a:t> </a:t>
            </a:r>
            <a:endParaRPr lang="el-GR" sz="3000" b="0" dirty="0"/>
          </a:p>
        </p:txBody>
      </p:sp>
      <p:pic>
        <p:nvPicPr>
          <p:cNvPr id="125958" name="Picture 6" descr="msotw9_temp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558" y="2068496"/>
            <a:ext cx="5268884" cy="3160704"/>
          </a:xfrm>
          <a:noFill/>
          <a:ln w="12700"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1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Ιστορικά στοιχεία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Από το 1900 είχαν περιγραφεί καταστάσεις που με τα σημερινά δεδομένα θα μπορούσαν να θεωρηθούν </a:t>
            </a:r>
            <a:r>
              <a:rPr lang="el-GR" sz="2400" dirty="0" smtClean="0"/>
              <a:t>ΜΔΣ.</a:t>
            </a:r>
            <a:endParaRPr lang="el-GR" sz="2400" dirty="0"/>
          </a:p>
          <a:p>
            <a:pPr>
              <a:lnSpc>
                <a:spcPct val="110000"/>
              </a:lnSpc>
            </a:pPr>
            <a:r>
              <a:rPr lang="el-GR" sz="2400" dirty="0"/>
              <a:t>Στη δεκαετία του 1930: </a:t>
            </a:r>
            <a:r>
              <a:rPr lang="el-GR" sz="2400" dirty="0" err="1"/>
              <a:t>ψευδοαπλαστική</a:t>
            </a:r>
            <a:r>
              <a:rPr lang="el-GR" sz="2400" dirty="0"/>
              <a:t> αναιμία, </a:t>
            </a:r>
            <a:r>
              <a:rPr lang="el-GR" sz="2400" dirty="0" err="1"/>
              <a:t>αχρηστική</a:t>
            </a:r>
            <a:r>
              <a:rPr lang="el-GR" sz="2400" dirty="0"/>
              <a:t> αναιμία,  ανθεκτική </a:t>
            </a:r>
            <a:r>
              <a:rPr lang="el-GR" sz="2400" dirty="0" smtClean="0"/>
              <a:t>αναιμία.</a:t>
            </a:r>
            <a:endParaRPr lang="el-GR" sz="2400" dirty="0"/>
          </a:p>
          <a:p>
            <a:pPr>
              <a:lnSpc>
                <a:spcPct val="110000"/>
              </a:lnSpc>
            </a:pPr>
            <a:r>
              <a:rPr lang="el-GR" sz="2400" dirty="0"/>
              <a:t>Το 1956 οι </a:t>
            </a:r>
            <a:r>
              <a:rPr lang="en-US" sz="2400" dirty="0"/>
              <a:t>Block</a:t>
            </a:r>
            <a:r>
              <a:rPr lang="el-GR" sz="2400" dirty="0"/>
              <a:t> και συν εισάγουν τον όρο </a:t>
            </a:r>
            <a:r>
              <a:rPr lang="el-GR" sz="2400" dirty="0" err="1" smtClean="0"/>
              <a:t>προλευχαιμία</a:t>
            </a:r>
            <a:r>
              <a:rPr lang="el-GR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Το 1956 από τον </a:t>
            </a:r>
            <a:r>
              <a:rPr lang="en-US" sz="2400" dirty="0"/>
              <a:t>Bjorkman </a:t>
            </a:r>
            <a:r>
              <a:rPr lang="el-GR" sz="2400" dirty="0"/>
              <a:t>σαφής συσχέτιση μεταξύ ανθεκτικής αναιμίας και </a:t>
            </a:r>
            <a:r>
              <a:rPr lang="el-GR" sz="2400" dirty="0" err="1" smtClean="0"/>
              <a:t>προλευχαιμίας</a:t>
            </a:r>
            <a:r>
              <a:rPr lang="el-GR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Το 1963 ο </a:t>
            </a:r>
            <a:r>
              <a:rPr lang="en-US" sz="2400" dirty="0"/>
              <a:t>Rheingold </a:t>
            </a:r>
            <a:r>
              <a:rPr lang="el-GR" sz="2400" dirty="0"/>
              <a:t>χρησιμοποιεί τον όρο έρπουσα </a:t>
            </a:r>
            <a:r>
              <a:rPr lang="el-GR" sz="2400" dirty="0" smtClean="0"/>
              <a:t>λευχαιμία. 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8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sz="3200" dirty="0"/>
              <a:t>Αυξημένη κοκκίωση του κυτταροπλάσματος με μεγάλα </a:t>
            </a:r>
            <a:r>
              <a:rPr lang="el-GR" sz="3200" dirty="0" err="1"/>
              <a:t>αζουρόφιλα</a:t>
            </a:r>
            <a:r>
              <a:rPr lang="el-GR" sz="3200" dirty="0"/>
              <a:t> κοκκία αντί των συνήθων</a:t>
            </a:r>
          </a:p>
        </p:txBody>
      </p:sp>
      <p:pic>
        <p:nvPicPr>
          <p:cNvPr id="132102" name="Picture 6" descr="chedia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177456" cy="5040313"/>
          </a:xfrm>
          <a:noFill/>
          <a:ln w="12700"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17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1944216"/>
          </a:xfrm>
        </p:spPr>
        <p:txBody>
          <a:bodyPr>
            <a:noAutofit/>
          </a:bodyPr>
          <a:lstStyle/>
          <a:p>
            <a:r>
              <a:rPr lang="el-GR" sz="3200" dirty="0" err="1"/>
              <a:t>Δυσερυθροποίηση</a:t>
            </a:r>
            <a:r>
              <a:rPr lang="el-GR" sz="3200" dirty="0"/>
              <a:t>, </a:t>
            </a:r>
            <a:r>
              <a:rPr lang="el-GR" sz="3200" dirty="0" err="1"/>
              <a:t>Δυσκοκκιοκυτταροποίηση:ελαττωμένη</a:t>
            </a:r>
            <a:r>
              <a:rPr lang="el-GR" sz="3200" dirty="0"/>
              <a:t> κοκκίωση του κυτταροπλάσματος (υαλοειδές πρωτόπλασμα), μειωμένη </a:t>
            </a:r>
            <a:r>
              <a:rPr lang="el-GR" sz="3200" dirty="0" err="1"/>
              <a:t>λόβωση</a:t>
            </a:r>
            <a:r>
              <a:rPr lang="el-GR" sz="3200" dirty="0"/>
              <a:t> του πυρήνα, βλαστικά κύτταρα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773994" y="2348880"/>
            <a:ext cx="7596013" cy="3852477"/>
            <a:chOff x="360363" y="1970631"/>
            <a:chExt cx="8388350" cy="4627018"/>
          </a:xfrm>
        </p:grpSpPr>
        <p:pic>
          <p:nvPicPr>
            <p:cNvPr id="11" name="Picture 6" descr="msotw9_temp0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363" y="1970631"/>
              <a:ext cx="8388350" cy="46270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924300" y="4221163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3492500" y="4149725"/>
              <a:ext cx="503238" cy="719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3348038" y="2565400"/>
              <a:ext cx="360362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6516688" y="3716338"/>
              <a:ext cx="287337" cy="720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7164388" y="2636838"/>
              <a:ext cx="287337" cy="647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6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Μυελοβλάστη με ραβδία </a:t>
            </a:r>
            <a:r>
              <a:rPr lang="en-US"/>
              <a:t>Auer</a:t>
            </a:r>
            <a:r>
              <a:rPr lang="el-GR"/>
              <a:t> 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683840" y="1268760"/>
            <a:ext cx="7848600" cy="4681537"/>
            <a:chOff x="611188" y="1700213"/>
            <a:chExt cx="7848600" cy="4681537"/>
          </a:xfrm>
        </p:grpSpPr>
        <p:pic>
          <p:nvPicPr>
            <p:cNvPr id="7" name="Picture 6" descr="msotw9_temp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611188" y="1700213"/>
              <a:ext cx="7848600" cy="468153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134151" name="Line 7"/>
            <p:cNvSpPr>
              <a:spLocks noChangeShapeType="1"/>
            </p:cNvSpPr>
            <p:nvPr/>
          </p:nvSpPr>
          <p:spPr bwMode="auto">
            <a:xfrm flipV="1">
              <a:off x="3635375" y="5013325"/>
              <a:ext cx="73025" cy="1223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Δυσμεγακαρυοποίηση</a:t>
            </a:r>
            <a:endParaRPr lang="el-GR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Περιφερικό αίμα</a:t>
            </a:r>
            <a:r>
              <a:rPr lang="en-US" dirty="0"/>
              <a:t>:</a:t>
            </a:r>
            <a:r>
              <a:rPr lang="el-GR" dirty="0"/>
              <a:t> μεγαλύτερου μεγέθους ή γιγάντια </a:t>
            </a:r>
            <a:r>
              <a:rPr lang="el-GR" dirty="0" err="1"/>
              <a:t>υποκοκκιώδη</a:t>
            </a:r>
            <a:r>
              <a:rPr lang="el-GR" dirty="0"/>
              <a:t> ή </a:t>
            </a:r>
            <a:r>
              <a:rPr lang="el-GR" dirty="0" err="1"/>
              <a:t>υπερκοκκιώδη</a:t>
            </a:r>
            <a:r>
              <a:rPr lang="el-GR" dirty="0"/>
              <a:t> </a:t>
            </a:r>
            <a:r>
              <a:rPr lang="el-GR" dirty="0" smtClean="0"/>
              <a:t>αιμοπετάλια.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Μυελός:  </a:t>
            </a:r>
            <a:r>
              <a:rPr lang="el-GR" dirty="0" err="1"/>
              <a:t>Μικρομεγακαρυοκύτταρα</a:t>
            </a:r>
            <a:r>
              <a:rPr lang="el-GR" dirty="0"/>
              <a:t>(&lt; 20μ</a:t>
            </a:r>
            <a:r>
              <a:rPr lang="en-US" dirty="0"/>
              <a:t>m</a:t>
            </a:r>
            <a:r>
              <a:rPr lang="el-GR" dirty="0"/>
              <a:t>), πολλαπλοί μικροί πυρήνες, μονοπύρηνες μορφές με μικρό ή μεγάλο πυρήνα, </a:t>
            </a:r>
            <a:r>
              <a:rPr lang="el-GR" dirty="0" err="1"/>
              <a:t>υποκοκκιώδη</a:t>
            </a:r>
            <a:r>
              <a:rPr lang="el-GR" dirty="0"/>
              <a:t> </a:t>
            </a:r>
            <a:r>
              <a:rPr lang="el-GR" dirty="0" err="1" smtClean="0"/>
              <a:t>μεγακαρυοκύτταρα</a:t>
            </a:r>
            <a:r>
              <a:rPr lang="el-GR" dirty="0"/>
              <a:t>.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Μια μονοπύρηνη μορφή με μικρό στρογγυλό έκκεντρο πυρήνα κυτταρικής διαμέτρου μικρότερης από 30 μ</a:t>
            </a:r>
            <a:r>
              <a:rPr lang="en-US" dirty="0"/>
              <a:t>m</a:t>
            </a:r>
            <a:r>
              <a:rPr lang="el-GR" dirty="0"/>
              <a:t> συνδέεται με την </a:t>
            </a:r>
            <a:r>
              <a:rPr lang="el-GR" dirty="0" err="1"/>
              <a:t>κυτταρογενετική</a:t>
            </a:r>
            <a:r>
              <a:rPr lang="el-GR" dirty="0"/>
              <a:t> ανωμαλία 5</a:t>
            </a:r>
            <a:r>
              <a:rPr lang="en-US" dirty="0"/>
              <a:t>q</a:t>
            </a:r>
            <a:r>
              <a:rPr lang="el-GR" dirty="0" smtClean="0"/>
              <a:t>-.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2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Μεγάλου μεγέθους αιμοπετάλια</a:t>
            </a:r>
          </a:p>
        </p:txBody>
      </p:sp>
      <p:pic>
        <p:nvPicPr>
          <p:cNvPr id="139268" name="Picture 4" descr="mds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204052"/>
            <a:ext cx="3983722" cy="2483359"/>
          </a:xfr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pic>
        <p:nvPicPr>
          <p:cNvPr id="5" name="Picture 4" descr="mds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2204865"/>
            <a:ext cx="4464656" cy="2482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4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Γιγαντιαίο υποκοκκιώδες αιμοπετάλιο</a:t>
            </a:r>
          </a:p>
        </p:txBody>
      </p:sp>
      <p:pic>
        <p:nvPicPr>
          <p:cNvPr id="141316" name="Picture 4" descr="mds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198" t="4301" r="4957" b="5177"/>
          <a:stretch/>
        </p:blipFill>
        <p:spPr>
          <a:xfrm>
            <a:off x="1358282" y="1677880"/>
            <a:ext cx="6374167" cy="4039340"/>
          </a:xfr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8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Μικρομεγακαρυοκύτταρο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pic>
        <p:nvPicPr>
          <p:cNvPr id="6" name="Picture 4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932" y="1412776"/>
            <a:ext cx="7704137" cy="4840288"/>
          </a:xfr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91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/>
              <a:t>50% περίπου των ασθενών είναι </a:t>
            </a:r>
            <a:r>
              <a:rPr lang="el-GR" sz="2400" dirty="0" err="1"/>
              <a:t>ασυμπτωματικοί</a:t>
            </a:r>
            <a:r>
              <a:rPr lang="el-GR" sz="2400" dirty="0"/>
              <a:t> και η διάγνωση τίθεται σε τυχαίο αιματολογικό </a:t>
            </a:r>
            <a:r>
              <a:rPr lang="el-GR" sz="2400" dirty="0" smtClean="0"/>
              <a:t>έλεγχο.</a:t>
            </a:r>
            <a:endParaRPr lang="el-GR" sz="24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/>
              <a:t>Συμπτώματα αναιμίας (50-60%): ωχρότητα, αδυναμία, καταβολή, δύσπνοια κατά την προσπάθεια και εύκολη </a:t>
            </a:r>
            <a:r>
              <a:rPr lang="el-GR" sz="2400" dirty="0" smtClean="0"/>
              <a:t>κόπωση.</a:t>
            </a:r>
            <a:endParaRPr lang="el-GR" sz="24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/>
              <a:t>Λοιμώξεις (15-25%): από βακτηρίδια και αποδίδονται τόσο στην </a:t>
            </a:r>
            <a:r>
              <a:rPr lang="el-GR" sz="2400" dirty="0" err="1"/>
              <a:t>ουδετεροπενία</a:t>
            </a:r>
            <a:r>
              <a:rPr lang="el-GR" sz="2400" dirty="0"/>
              <a:t> όσο και στην ποιοτική μειονεξία των </a:t>
            </a:r>
            <a:r>
              <a:rPr lang="el-GR" sz="2400" dirty="0" err="1"/>
              <a:t>ουδετεροφίλων</a:t>
            </a:r>
            <a:r>
              <a:rPr lang="el-GR" sz="2400" dirty="0"/>
              <a:t> που συνήθως συνοδεύει την </a:t>
            </a:r>
            <a:r>
              <a:rPr lang="el-GR" sz="2400" dirty="0" err="1" smtClean="0"/>
              <a:t>μυελοδυσπλασία</a:t>
            </a:r>
            <a:r>
              <a:rPr lang="el-GR" sz="2400" dirty="0"/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/>
              <a:t>Αιμορραγικές εκδηλώσεις (10-15%) λόγω </a:t>
            </a:r>
            <a:r>
              <a:rPr lang="el-GR" sz="2400" dirty="0" err="1"/>
              <a:t>θρομβοπενίας</a:t>
            </a:r>
            <a:r>
              <a:rPr lang="el-GR" sz="2400" dirty="0"/>
              <a:t>  και λειτουργικής διαταραχής των αιμοπεταλίων.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 err="1"/>
              <a:t>Οργανομεγαλία</a:t>
            </a:r>
            <a:r>
              <a:rPr lang="el-GR" sz="2400" dirty="0"/>
              <a:t> χαρακτηρίζει κυρίως την </a:t>
            </a:r>
            <a:r>
              <a:rPr lang="el-GR" sz="2400" dirty="0" smtClean="0"/>
              <a:t>ΧΜΜΛ.</a:t>
            </a:r>
            <a:endParaRPr lang="el-GR" sz="24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/>
              <a:t>Συνύπαρξη ΜΔΣ με άλλες σπάνιες κλινικές οντότητες όπως το γαγγραινώδες </a:t>
            </a:r>
            <a:r>
              <a:rPr lang="el-GR" sz="2400" dirty="0" err="1"/>
              <a:t>πυόδερμα</a:t>
            </a:r>
            <a:r>
              <a:rPr lang="el-GR" sz="2400" dirty="0"/>
              <a:t>, </a:t>
            </a:r>
            <a:r>
              <a:rPr lang="el-GR" sz="2400" dirty="0" err="1"/>
              <a:t>μελαχρωματική</a:t>
            </a:r>
            <a:r>
              <a:rPr lang="el-GR" sz="2400" dirty="0"/>
              <a:t> κνίδωση, υποτροπιάζουσα </a:t>
            </a:r>
            <a:r>
              <a:rPr lang="el-GR" sz="2400" dirty="0" err="1"/>
              <a:t>πολυχονδρίτιδα</a:t>
            </a:r>
            <a:r>
              <a:rPr lang="el-GR" sz="2400" dirty="0"/>
              <a:t>, σύνδρομο </a:t>
            </a:r>
            <a:r>
              <a:rPr lang="en-US" sz="2400" dirty="0"/>
              <a:t>Sweet </a:t>
            </a:r>
            <a:r>
              <a:rPr lang="el-GR" sz="2400" dirty="0"/>
              <a:t>(εμπύρετη </a:t>
            </a:r>
            <a:r>
              <a:rPr lang="el-GR" sz="2400" dirty="0" err="1"/>
              <a:t>ερυθηματώδης</a:t>
            </a:r>
            <a:r>
              <a:rPr lang="el-GR" sz="2400" dirty="0"/>
              <a:t> </a:t>
            </a:r>
            <a:r>
              <a:rPr lang="el-GR" sz="2400" dirty="0" err="1"/>
              <a:t>δερματίτις</a:t>
            </a:r>
            <a:r>
              <a:rPr lang="el-GR" sz="2400" dirty="0"/>
              <a:t> με </a:t>
            </a:r>
            <a:r>
              <a:rPr lang="el-GR" sz="2400" dirty="0" err="1"/>
              <a:t>λευκοκυττάρωση</a:t>
            </a:r>
            <a:r>
              <a:rPr lang="el-GR" sz="2400" dirty="0"/>
              <a:t>) και ΛΥΝ.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8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Μυελοδυσπλαστικά</a:t>
            </a:r>
            <a:r>
              <a:rPr lang="el-GR" dirty="0"/>
              <a:t> </a:t>
            </a:r>
            <a:r>
              <a:rPr lang="el-GR" dirty="0" smtClean="0"/>
              <a:t>Σύνδρομα </a:t>
            </a:r>
            <a:r>
              <a:rPr lang="el-GR" sz="3000" b="0" dirty="0" smtClean="0"/>
              <a:t>4/4</a:t>
            </a:r>
            <a:endParaRPr lang="el-GR" sz="3000" b="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Ιστορικά στοιχειά.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Επιδημιολογία.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Αιτιολογία.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Παθογένεια ΜΔΣ.</a:t>
            </a:r>
          </a:p>
          <a:p>
            <a:pPr>
              <a:lnSpc>
                <a:spcPct val="90000"/>
              </a:lnSpc>
            </a:pPr>
            <a:r>
              <a:rPr lang="el-GR" dirty="0" err="1" smtClean="0">
                <a:solidFill>
                  <a:srgbClr val="004A82"/>
                </a:solidFill>
              </a:rPr>
              <a:t>Κυτταρομορφολογικά</a:t>
            </a:r>
            <a:r>
              <a:rPr lang="el-GR" dirty="0" smtClean="0">
                <a:solidFill>
                  <a:srgbClr val="004A82"/>
                </a:solidFill>
              </a:rPr>
              <a:t> χαρακτηριστικά.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solidFill>
                  <a:srgbClr val="004A82"/>
                </a:solidFill>
              </a:rPr>
              <a:t>Κλινική εικόνα.</a:t>
            </a:r>
          </a:p>
          <a:p>
            <a:pPr>
              <a:lnSpc>
                <a:spcPct val="90000"/>
              </a:lnSpc>
            </a:pPr>
            <a:r>
              <a:rPr lang="el-GR" b="1" dirty="0" smtClean="0"/>
              <a:t>Ταξινόμηση ΜΔΣ</a:t>
            </a:r>
            <a:r>
              <a:rPr lang="en-US" b="1" dirty="0" smtClean="0"/>
              <a:t>:</a:t>
            </a:r>
            <a:r>
              <a:rPr lang="el-GR" b="1" dirty="0" smtClean="0"/>
              <a:t> </a:t>
            </a:r>
            <a:r>
              <a:rPr lang="en-US" b="1" dirty="0"/>
              <a:t>FAB, WHO, </a:t>
            </a:r>
            <a:r>
              <a:rPr lang="en-US" b="1" dirty="0" smtClean="0"/>
              <a:t>IPSS</a:t>
            </a:r>
            <a:r>
              <a:rPr lang="el-GR" b="1" dirty="0" smtClean="0"/>
              <a:t>.</a:t>
            </a:r>
            <a:endParaRPr lang="el-GR" b="1" dirty="0"/>
          </a:p>
          <a:p>
            <a:pPr>
              <a:lnSpc>
                <a:spcPct val="90000"/>
              </a:lnSpc>
            </a:pPr>
            <a:r>
              <a:rPr lang="el-GR" b="1" dirty="0" smtClean="0"/>
              <a:t>Διάγνωση.</a:t>
            </a:r>
            <a:endParaRPr 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r>
              <a:rPr lang="el-GR" dirty="0"/>
              <a:t>ΜΔΣ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1071563"/>
            <a:r>
              <a:rPr lang="en-US" sz="2400" dirty="0" smtClean="0"/>
              <a:t>French </a:t>
            </a:r>
            <a:r>
              <a:rPr lang="en-US" sz="2400" dirty="0"/>
              <a:t>American British (FAB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  <a:p>
            <a:pPr marL="1071563"/>
            <a:r>
              <a:rPr lang="en-US" sz="2400" dirty="0"/>
              <a:t>World Health Organization (WHO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l-GR" sz="2400" dirty="0"/>
          </a:p>
          <a:p>
            <a:pPr marL="715963">
              <a:buFont typeface="Wingdings" pitchFamily="2" charset="2"/>
              <a:buNone/>
            </a:pPr>
            <a:r>
              <a:rPr lang="en-US" sz="2400" dirty="0"/>
              <a:t>International Prognostic Scoring System (IPSS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Ιστορικά στοιχεία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Το 1967 ο </a:t>
            </a:r>
            <a:r>
              <a:rPr lang="en-US" dirty="0" err="1"/>
              <a:t>Vilter</a:t>
            </a:r>
            <a:r>
              <a:rPr lang="en-US" dirty="0"/>
              <a:t> </a:t>
            </a:r>
            <a:r>
              <a:rPr lang="el-GR" dirty="0"/>
              <a:t>επιχειρεί μία ταξινόμηση αυτών των νοσολογικών οντοτήτων και διακρίνει 6 διαφορετικούς </a:t>
            </a:r>
            <a:r>
              <a:rPr lang="el-GR" dirty="0" smtClean="0"/>
              <a:t>τύπους.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Στις αρχές της δεκαετίας του ΄70 εισάγεται ο όρος χρόνια </a:t>
            </a:r>
            <a:r>
              <a:rPr lang="el-GR" dirty="0" err="1"/>
              <a:t>μυελομονοκυτταρική</a:t>
            </a:r>
            <a:r>
              <a:rPr lang="el-GR" dirty="0"/>
              <a:t> </a:t>
            </a:r>
            <a:r>
              <a:rPr lang="el-GR" dirty="0" smtClean="0"/>
              <a:t>λευχαιμία.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Το 1976  μια ομάδα Γάλλων, Αμερικανών και Άγγλων (</a:t>
            </a:r>
            <a:r>
              <a:rPr lang="en-US" dirty="0"/>
              <a:t>FAB) </a:t>
            </a:r>
            <a:r>
              <a:rPr lang="el-GR" dirty="0"/>
              <a:t>αιματολόγων, εισήγαγε τον όρο </a:t>
            </a:r>
            <a:r>
              <a:rPr lang="el-GR" dirty="0" err="1"/>
              <a:t>μυελοδυσπλαστικά</a:t>
            </a:r>
            <a:r>
              <a:rPr lang="el-GR" dirty="0"/>
              <a:t> σύνδρομα (ΜΔΣ) και διέκρινε δύο υποκατηγορίες: </a:t>
            </a:r>
            <a:r>
              <a:rPr lang="el-GR" b="1" dirty="0"/>
              <a:t>1) </a:t>
            </a:r>
            <a:r>
              <a:rPr lang="el-GR" dirty="0"/>
              <a:t>την ανθεκτική αναιμία με περίσσεια βλαστών και </a:t>
            </a:r>
            <a:r>
              <a:rPr lang="el-GR" b="1" dirty="0"/>
              <a:t>2) </a:t>
            </a:r>
            <a:r>
              <a:rPr lang="el-GR" dirty="0"/>
              <a:t>την χρόνια </a:t>
            </a:r>
            <a:r>
              <a:rPr lang="el-GR" dirty="0" err="1"/>
              <a:t>μυελομονοκυτταρική</a:t>
            </a:r>
            <a:r>
              <a:rPr lang="el-GR" dirty="0"/>
              <a:t> </a:t>
            </a:r>
            <a:r>
              <a:rPr lang="el-GR" dirty="0" smtClean="0"/>
              <a:t>λευχαιμία.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Το Μάιο του 1981 διεύρυνε την αρχική ταξινόμηση περιλαμβάνοντας συνολικά 5 </a:t>
            </a:r>
            <a:r>
              <a:rPr lang="el-GR" dirty="0" smtClean="0"/>
              <a:t>υποομάδες: </a:t>
            </a:r>
            <a:r>
              <a:rPr lang="en-US" dirty="0"/>
              <a:t>FAB </a:t>
            </a:r>
            <a:r>
              <a:rPr lang="el-GR" dirty="0" smtClean="0"/>
              <a:t>ταξινόμηση.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5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r>
              <a:rPr lang="en-US" dirty="0" smtClean="0"/>
              <a:t>FAB</a:t>
            </a:r>
            <a:r>
              <a:rPr lang="el-GR" dirty="0" smtClean="0"/>
              <a:t> </a:t>
            </a:r>
            <a:r>
              <a:rPr lang="el-GR" sz="3000" b="0" dirty="0" smtClean="0"/>
              <a:t>1/9</a:t>
            </a:r>
            <a:endParaRPr lang="el-GR" sz="3000" b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el-GR" dirty="0"/>
              <a:t>Το μεγάλο φάσμα των αιματολογικών ανωμαλιών επί ΜΔΣ και η αρχική έλλειψη σταθερού συστήματος ταξινόμησης, οδήγησαν το 1982 ομάδα Γάλλων, Αμερικανών και Βρετανών αιματολόγων να προτείνει ταξινόμηση βασιζόμενη σε σταθερά κριτήρια. </a:t>
            </a:r>
            <a:endParaRPr lang="el-GR" dirty="0" smtClean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el-GR" dirty="0" smtClean="0"/>
              <a:t>Στηρίζεται </a:t>
            </a:r>
            <a:r>
              <a:rPr lang="el-GR" b="1" dirty="0"/>
              <a:t>στην </a:t>
            </a:r>
            <a:r>
              <a:rPr lang="el-GR" b="1" dirty="0" err="1"/>
              <a:t>κυτταρομορφολογία</a:t>
            </a:r>
            <a:r>
              <a:rPr lang="el-GR" b="1" dirty="0"/>
              <a:t>, στον αριθμό των δακτυλιοειδών </a:t>
            </a:r>
            <a:r>
              <a:rPr lang="el-GR" b="1" dirty="0" err="1"/>
              <a:t>σιδηροβλαστών</a:t>
            </a:r>
            <a:r>
              <a:rPr lang="el-GR" b="1" dirty="0"/>
              <a:t>, στον αριθμό των μονοκυττάρων του αίματος, και στον αριθμό των βλαστών στο αίμα και τον μυελό. </a:t>
            </a:r>
            <a:endParaRPr lang="el-GR" u="sng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8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FAB</a:t>
            </a:r>
            <a:r>
              <a:rPr lang="el-GR" dirty="0"/>
              <a:t> </a:t>
            </a:r>
            <a:r>
              <a:rPr lang="el-GR" sz="3000" b="0" dirty="0" smtClean="0"/>
              <a:t>2/9</a:t>
            </a:r>
            <a:endParaRPr lang="el-G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Ανθεκτική</a:t>
            </a:r>
            <a:r>
              <a:rPr lang="en-GB" sz="2400" dirty="0" smtClean="0"/>
              <a:t> </a:t>
            </a:r>
            <a:r>
              <a:rPr lang="el-GR" sz="2400" dirty="0"/>
              <a:t>αναιμία</a:t>
            </a:r>
            <a:r>
              <a:rPr lang="en-GB" sz="2400" dirty="0"/>
              <a:t> (</a:t>
            </a:r>
            <a:r>
              <a:rPr lang="en-US" sz="2400" dirty="0"/>
              <a:t>Refractory Anemia</a:t>
            </a:r>
            <a:r>
              <a:rPr lang="en-GB" sz="2400" dirty="0"/>
              <a:t>, </a:t>
            </a:r>
            <a:r>
              <a:rPr lang="en-US" sz="2400" dirty="0"/>
              <a:t>RA</a:t>
            </a:r>
            <a:r>
              <a:rPr lang="en-GB" sz="2400" dirty="0" smtClean="0"/>
              <a:t>)</a:t>
            </a:r>
            <a:r>
              <a:rPr lang="el-GR" sz="2400" dirty="0" smtClean="0"/>
              <a:t>.</a:t>
            </a:r>
            <a:endParaRPr lang="el-GR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Ανθεκτική </a:t>
            </a:r>
            <a:r>
              <a:rPr lang="el-GR" sz="2400" dirty="0"/>
              <a:t>αναιμία με δακτυλιοειδείς </a:t>
            </a:r>
            <a:r>
              <a:rPr lang="el-GR" sz="2400" dirty="0" err="1"/>
              <a:t>σιδηροβλάστες</a:t>
            </a:r>
            <a:r>
              <a:rPr lang="el-GR" sz="2400" dirty="0"/>
              <a:t> (</a:t>
            </a:r>
            <a:r>
              <a:rPr lang="en-US" sz="2400" dirty="0"/>
              <a:t>Refractory Anemia with Ringed </a:t>
            </a:r>
            <a:r>
              <a:rPr lang="en-US" sz="2400" dirty="0" err="1"/>
              <a:t>Sideroblasts</a:t>
            </a:r>
            <a:r>
              <a:rPr lang="el-GR" sz="2400" dirty="0"/>
              <a:t>, </a:t>
            </a:r>
            <a:r>
              <a:rPr lang="en-US" sz="2400" dirty="0"/>
              <a:t>RARS</a:t>
            </a:r>
            <a:r>
              <a:rPr lang="el-GR" sz="2400" dirty="0" smtClean="0"/>
              <a:t>).</a:t>
            </a:r>
            <a:endParaRPr lang="el-GR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Ανθεκτική </a:t>
            </a:r>
            <a:r>
              <a:rPr lang="el-GR" sz="2400" dirty="0"/>
              <a:t>αναιμία με περίσσεια βλαστών (</a:t>
            </a:r>
            <a:r>
              <a:rPr lang="en-US" sz="2400" dirty="0"/>
              <a:t>Refractory Anemia with Excess Blasts</a:t>
            </a:r>
            <a:r>
              <a:rPr lang="el-GR" sz="2400" dirty="0"/>
              <a:t>, </a:t>
            </a:r>
            <a:r>
              <a:rPr lang="en-US" sz="2400" dirty="0"/>
              <a:t>RAEB</a:t>
            </a:r>
            <a:r>
              <a:rPr lang="el-GR" sz="2400" dirty="0" smtClean="0"/>
              <a:t>).</a:t>
            </a:r>
            <a:endParaRPr lang="el-GR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Χρόνια </a:t>
            </a:r>
            <a:r>
              <a:rPr lang="el-GR" sz="2400" dirty="0" err="1"/>
              <a:t>Μυελομονοκυτταρική</a:t>
            </a:r>
            <a:r>
              <a:rPr lang="el-GR" sz="2400" dirty="0"/>
              <a:t> Λευχαιμία ( </a:t>
            </a:r>
            <a:r>
              <a:rPr lang="en-US" sz="2400" dirty="0"/>
              <a:t>Chronic </a:t>
            </a:r>
            <a:r>
              <a:rPr lang="en-US" sz="2400" dirty="0" err="1"/>
              <a:t>Myelomonocytic</a:t>
            </a:r>
            <a:r>
              <a:rPr lang="en-US" sz="2400" dirty="0"/>
              <a:t> Leukemia</a:t>
            </a:r>
            <a:r>
              <a:rPr lang="el-GR" sz="2400" dirty="0"/>
              <a:t>, </a:t>
            </a:r>
            <a:r>
              <a:rPr lang="en-US" sz="2400" dirty="0"/>
              <a:t>CMML</a:t>
            </a:r>
            <a:r>
              <a:rPr lang="el-GR" sz="2400" dirty="0" smtClean="0"/>
              <a:t>).</a:t>
            </a:r>
            <a:endParaRPr lang="el-GR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Ανθεκτική </a:t>
            </a:r>
            <a:r>
              <a:rPr lang="el-GR" sz="2400" dirty="0"/>
              <a:t>Αναιμία με  Περίσσεια Βλαστών σε μεταμόρφωση (</a:t>
            </a:r>
            <a:r>
              <a:rPr lang="en-US" sz="2400" dirty="0"/>
              <a:t>Refractory Anemia with Excess Blasts in Transformation</a:t>
            </a:r>
            <a:r>
              <a:rPr lang="el-GR" sz="2400" dirty="0"/>
              <a:t>, </a:t>
            </a:r>
            <a:r>
              <a:rPr lang="en-US" sz="2400" dirty="0"/>
              <a:t>RAEB</a:t>
            </a:r>
            <a:r>
              <a:rPr lang="el-GR" sz="2400" dirty="0"/>
              <a:t>-</a:t>
            </a:r>
            <a:r>
              <a:rPr lang="en-US" sz="2400" dirty="0"/>
              <a:t>T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2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8" name="Rectangle 7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FAB</a:t>
            </a:r>
            <a:r>
              <a:rPr lang="el-GR" dirty="0"/>
              <a:t> </a:t>
            </a:r>
            <a:r>
              <a:rPr lang="el-GR" sz="3000" b="0" dirty="0" smtClean="0"/>
              <a:t>3/9</a:t>
            </a:r>
            <a:endParaRPr lang="el-GR" dirty="0"/>
          </a:p>
        </p:txBody>
      </p:sp>
      <p:graphicFrame>
        <p:nvGraphicFramePr>
          <p:cNvPr id="20612" name="Group 1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408144"/>
              </p:ext>
            </p:extLst>
          </p:nvPr>
        </p:nvGraphicFramePr>
        <p:xfrm>
          <a:off x="457200" y="1124744"/>
          <a:ext cx="8229600" cy="5684204"/>
        </p:xfrm>
        <a:graphic>
          <a:graphicData uri="http://schemas.openxmlformats.org/drawingml/2006/table">
            <a:tbl>
              <a:tblPr firstRow="1"/>
              <a:tblGrid>
                <a:gridCol w="2743200"/>
                <a:gridCol w="2743200"/>
                <a:gridCol w="27432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Υποομάδα </a:t>
                      </a: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Περιφερικό αίμα 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Μυελός οστών 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αναιμία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&lt;1%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Δυσπλασία μιας, δύο ή και τριών σειρών. Βλάστες &lt;5% 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αναιμία με δακτυλιοειδείς σιδηροβλάστες 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RARS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&lt;1% 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Όπως στη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και δακτυλιοειδείς σιδηροβλάστες &gt;15% 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αναιμία με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περισσεία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βλαστών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RAEB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&lt;5%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Όπως στη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και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5-20% 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Αναιμία με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Περίσσεια Βλαστών σε μεταμόρφωση 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RAEB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Βλάστες&gt;5% 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ραβδία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Auer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Όπως στη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και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20-30% ή ραβδία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Χρόνια Μυελομονοκυτταρική Λευχαιμία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CMML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82296" marR="82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Μονοκύτταρα &gt; 1.000/μ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Όπως και οι προηγούμενες υποομάδες και </a:t>
                      </a: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προμονοκύτταρα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Βλάστες &lt;20%</a:t>
                      </a:r>
                    </a:p>
                  </a:txBody>
                  <a:tcPr marL="82296" marR="82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1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FAB</a:t>
            </a:r>
            <a:r>
              <a:rPr lang="el-GR" dirty="0"/>
              <a:t> </a:t>
            </a:r>
            <a:r>
              <a:rPr lang="el-GR" sz="3000" b="0" dirty="0" smtClean="0"/>
              <a:t>4/9</a:t>
            </a:r>
            <a:endParaRPr lang="el-G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b="1" dirty="0" smtClean="0"/>
              <a:t>Ανθεκτική</a:t>
            </a:r>
            <a:r>
              <a:rPr lang="en-GB" b="1" dirty="0" smtClean="0"/>
              <a:t> </a:t>
            </a:r>
            <a:r>
              <a:rPr lang="el-GR" b="1" dirty="0"/>
              <a:t>αναιμία</a:t>
            </a:r>
            <a:r>
              <a:rPr lang="en-GB" b="1" dirty="0"/>
              <a:t> (</a:t>
            </a:r>
            <a:r>
              <a:rPr lang="en-US" b="1" dirty="0"/>
              <a:t>RA</a:t>
            </a:r>
            <a:r>
              <a:rPr lang="en-GB" b="1" dirty="0"/>
              <a:t>)</a:t>
            </a:r>
            <a:r>
              <a:rPr lang="el-GR" dirty="0"/>
              <a:t>  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30-40% των πασχόντων από </a:t>
            </a:r>
            <a:r>
              <a:rPr lang="el-GR" dirty="0" smtClean="0"/>
              <a:t>ΜΔΣ.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l-GR" dirty="0" smtClean="0"/>
              <a:t>Άτομα </a:t>
            </a:r>
            <a:r>
              <a:rPr lang="el-GR" dirty="0"/>
              <a:t>ηλικίας άνω των 50 </a:t>
            </a:r>
            <a:r>
              <a:rPr lang="el-GR" dirty="0" smtClean="0"/>
              <a:t>ετών.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l-GR" dirty="0" smtClean="0"/>
              <a:t>Αναιμία </a:t>
            </a:r>
            <a:r>
              <a:rPr lang="el-GR" dirty="0"/>
              <a:t>σταθερή, </a:t>
            </a:r>
            <a:r>
              <a:rPr lang="el-GR" dirty="0" err="1"/>
              <a:t>θρομβοπενία</a:t>
            </a:r>
            <a:r>
              <a:rPr lang="el-GR" dirty="0"/>
              <a:t> και/ή </a:t>
            </a:r>
            <a:r>
              <a:rPr lang="el-GR" dirty="0" err="1"/>
              <a:t>ουδετεροπενία</a:t>
            </a:r>
            <a:r>
              <a:rPr lang="el-GR" dirty="0"/>
              <a:t>, Βλάστες περιφερικού &lt;1</a:t>
            </a:r>
            <a:r>
              <a:rPr lang="el-GR" dirty="0" smtClean="0"/>
              <a:t>%.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n-US" dirty="0"/>
              <a:t>O</a:t>
            </a:r>
            <a:r>
              <a:rPr lang="el-GR" dirty="0"/>
              <a:t> μυελός των οστών συνήθως είναι </a:t>
            </a:r>
            <a:r>
              <a:rPr lang="el-GR" dirty="0" err="1"/>
              <a:t>υπερπλαστικός</a:t>
            </a:r>
            <a:r>
              <a:rPr lang="el-GR" dirty="0"/>
              <a:t> και εμφανίζει κατά κανόνα </a:t>
            </a:r>
            <a:r>
              <a:rPr lang="el-GR" dirty="0" err="1"/>
              <a:t>δυσερυθροποίηση</a:t>
            </a:r>
            <a:r>
              <a:rPr lang="el-GR" dirty="0"/>
              <a:t>, η οποία μπορεί να συνοδεύεται από </a:t>
            </a:r>
            <a:r>
              <a:rPr lang="el-GR" dirty="0" err="1"/>
              <a:t>δυσκοκκιοποίηση</a:t>
            </a:r>
            <a:r>
              <a:rPr lang="el-GR" dirty="0"/>
              <a:t> ή/και </a:t>
            </a:r>
            <a:r>
              <a:rPr lang="el-GR" dirty="0" err="1"/>
              <a:t>δυσμεγακαρυοποίηση</a:t>
            </a:r>
            <a:r>
              <a:rPr lang="el-GR" dirty="0"/>
              <a:t>.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Δακτυλιοειδείς </a:t>
            </a:r>
            <a:r>
              <a:rPr lang="el-GR" dirty="0" err="1"/>
              <a:t>σιδηροβλάστες</a:t>
            </a:r>
            <a:r>
              <a:rPr lang="el-GR" dirty="0"/>
              <a:t> &lt;15% του συνόλου των </a:t>
            </a:r>
            <a:r>
              <a:rPr lang="el-GR" dirty="0" err="1"/>
              <a:t>ερυθροβλαστών</a:t>
            </a:r>
            <a:r>
              <a:rPr lang="el-GR" dirty="0"/>
              <a:t>. 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Βλάστες &lt;5%επί του συνόλου των </a:t>
            </a:r>
            <a:r>
              <a:rPr lang="el-GR" dirty="0" err="1"/>
              <a:t>εμπύρηνων</a:t>
            </a:r>
            <a:r>
              <a:rPr lang="el-GR" dirty="0"/>
              <a:t> κυττάρων του μυελού.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FAB</a:t>
            </a:r>
            <a:r>
              <a:rPr lang="el-GR" dirty="0"/>
              <a:t> </a:t>
            </a:r>
            <a:r>
              <a:rPr lang="el-GR" sz="3000" b="0" dirty="0" smtClean="0"/>
              <a:t>5/9</a:t>
            </a:r>
            <a:endParaRPr lang="el-GR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435280" cy="5733256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10000"/>
              </a:lnSpc>
              <a:buFont typeface="+mj-lt"/>
              <a:buAutoNum type="arabicPeriod" startAt="2"/>
            </a:pPr>
            <a:r>
              <a:rPr lang="el-GR" sz="2200" b="1" dirty="0" smtClean="0"/>
              <a:t>Ανθεκτική </a:t>
            </a:r>
            <a:r>
              <a:rPr lang="el-GR" sz="2200" b="1" dirty="0"/>
              <a:t>αναιμία με δακτυλιοειδείς </a:t>
            </a:r>
            <a:r>
              <a:rPr lang="el-GR" sz="2200" b="1" dirty="0" err="1"/>
              <a:t>σιδηροβλάστες</a:t>
            </a:r>
            <a:r>
              <a:rPr lang="el-GR" sz="2200" b="1" dirty="0"/>
              <a:t> (</a:t>
            </a:r>
            <a:r>
              <a:rPr lang="en-US" sz="2200" b="1" dirty="0"/>
              <a:t>Refractory Anemia with Ringed </a:t>
            </a:r>
            <a:r>
              <a:rPr lang="en-US" sz="2200" b="1" dirty="0" err="1"/>
              <a:t>Sideroblasts</a:t>
            </a:r>
            <a:r>
              <a:rPr lang="el-GR" sz="2200" b="1" dirty="0"/>
              <a:t>, </a:t>
            </a:r>
            <a:r>
              <a:rPr lang="en-US" sz="2200" b="1" dirty="0"/>
              <a:t>RARS</a:t>
            </a:r>
            <a:r>
              <a:rPr lang="el-GR" sz="2200" b="1" dirty="0"/>
              <a:t>)</a:t>
            </a:r>
          </a:p>
          <a:p>
            <a:pPr lvl="1">
              <a:lnSpc>
                <a:spcPct val="110000"/>
              </a:lnSpc>
            </a:pPr>
            <a:r>
              <a:rPr lang="el-GR" sz="2200" dirty="0"/>
              <a:t>Ποσοστό 15-25% των πασχόντων από </a:t>
            </a:r>
            <a:r>
              <a:rPr lang="el-GR" sz="2200" dirty="0" smtClean="0"/>
              <a:t>ΜΔΣ.</a:t>
            </a:r>
            <a:endParaRPr lang="el-GR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Κύριο σύμπτωμα και σε αυτή την υποκατηγορία είναι η αναιμία, Βλάστες περιφερικού &lt;1</a:t>
            </a:r>
            <a:r>
              <a:rPr lang="el-GR" sz="2200" dirty="0" smtClean="0"/>
              <a:t>%.</a:t>
            </a:r>
            <a:endParaRPr lang="el-GR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Ο μυελός είναι </a:t>
            </a:r>
            <a:r>
              <a:rPr lang="el-GR" sz="2200" dirty="0" err="1"/>
              <a:t>υπερπλαστικός</a:t>
            </a:r>
            <a:r>
              <a:rPr lang="el-GR" sz="2200" dirty="0"/>
              <a:t>, κυρίως λόγω υπερπλασίας της ερυθράς σειράς που εμφανίζει </a:t>
            </a:r>
            <a:r>
              <a:rPr lang="el-GR" sz="2200" dirty="0" err="1"/>
              <a:t>δυσερυθροποίηση</a:t>
            </a:r>
            <a:r>
              <a:rPr lang="el-GR" sz="2200" dirty="0"/>
              <a:t>, δακτυλιοειδείς </a:t>
            </a:r>
            <a:r>
              <a:rPr lang="el-GR" sz="2200" dirty="0" err="1"/>
              <a:t>σιδηροβλάστες</a:t>
            </a:r>
            <a:r>
              <a:rPr lang="el-GR" sz="2200" dirty="0"/>
              <a:t> &gt; 15% του συνόλου των </a:t>
            </a:r>
            <a:r>
              <a:rPr lang="el-GR" sz="2200" dirty="0" err="1"/>
              <a:t>ερυθροβλαστών</a:t>
            </a:r>
            <a:r>
              <a:rPr lang="el-GR" sz="2200" dirty="0"/>
              <a:t>, οι αποθήκες σιδήρου του μυελού είναι αυξημένες, οι άλλες αιμοποιητικές σειρές του μυελού είναι συνήθως φυσιολογικές, μπορεί όμως να εμφανίζουν </a:t>
            </a:r>
            <a:r>
              <a:rPr lang="el-GR" sz="2200" dirty="0" err="1"/>
              <a:t>δυσκοκκιοποίηση</a:t>
            </a:r>
            <a:r>
              <a:rPr lang="el-GR" sz="2200" dirty="0"/>
              <a:t> ή </a:t>
            </a:r>
            <a:r>
              <a:rPr lang="el-GR" sz="2200" dirty="0" err="1"/>
              <a:t>δυσμεγακαρυοποίηση</a:t>
            </a:r>
            <a:r>
              <a:rPr lang="el-GR" sz="2200" dirty="0"/>
              <a:t>, Βλάστες &lt;5% επί του συνόλου των </a:t>
            </a:r>
            <a:r>
              <a:rPr lang="el-GR" sz="2200" dirty="0" err="1"/>
              <a:t>εμπύρηνων</a:t>
            </a:r>
            <a:r>
              <a:rPr lang="el-GR" sz="2200" dirty="0"/>
              <a:t> κυττάρων του μυελού.    </a:t>
            </a:r>
          </a:p>
          <a:p>
            <a:pPr lvl="1">
              <a:lnSpc>
                <a:spcPct val="110000"/>
              </a:lnSpc>
            </a:pPr>
            <a:r>
              <a:rPr lang="el-GR" sz="2200" dirty="0"/>
              <a:t>Ο σίδηρος και η </a:t>
            </a:r>
            <a:r>
              <a:rPr lang="el-GR" sz="2200" dirty="0" err="1"/>
              <a:t>φερριτίνη</a:t>
            </a:r>
            <a:r>
              <a:rPr lang="el-GR" sz="2200" dirty="0"/>
              <a:t> του ορού είναι αυξημένα καθώς και ο κορεσμός της </a:t>
            </a:r>
            <a:r>
              <a:rPr lang="el-GR" sz="2200" dirty="0" err="1" smtClean="0"/>
              <a:t>τρανσφερίνης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2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FAB</a:t>
            </a:r>
            <a:r>
              <a:rPr lang="el-GR" dirty="0"/>
              <a:t> </a:t>
            </a:r>
            <a:r>
              <a:rPr lang="el-GR" sz="3000" b="0" dirty="0" smtClean="0"/>
              <a:t>6/9</a:t>
            </a:r>
            <a:endParaRPr lang="el-GR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904656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 startAt="3"/>
            </a:pPr>
            <a:r>
              <a:rPr lang="el-GR" sz="2200" b="1" dirty="0" smtClean="0"/>
              <a:t>Ανθεκτική </a:t>
            </a:r>
            <a:r>
              <a:rPr lang="el-GR" sz="2200" b="1" dirty="0"/>
              <a:t>αναιμία με </a:t>
            </a:r>
            <a:r>
              <a:rPr lang="el-GR" sz="2200" b="1" dirty="0" err="1"/>
              <a:t>περισσεία</a:t>
            </a:r>
            <a:r>
              <a:rPr lang="el-GR" sz="2200" b="1" dirty="0"/>
              <a:t> βλαστών (</a:t>
            </a:r>
            <a:r>
              <a:rPr lang="en-US" sz="2200" b="1" dirty="0"/>
              <a:t>Refractory Anemia with Excess Blasts</a:t>
            </a:r>
            <a:r>
              <a:rPr lang="el-GR" sz="2200" b="1" dirty="0"/>
              <a:t>, </a:t>
            </a:r>
            <a:r>
              <a:rPr lang="en-US" sz="2200" b="1" dirty="0"/>
              <a:t>RAEB</a:t>
            </a:r>
            <a:r>
              <a:rPr lang="el-GR" sz="2200" b="1" dirty="0"/>
              <a:t>) </a:t>
            </a:r>
          </a:p>
          <a:p>
            <a:pPr lvl="1">
              <a:lnSpc>
                <a:spcPct val="90000"/>
              </a:lnSpc>
            </a:pPr>
            <a:r>
              <a:rPr lang="el-GR" sz="2200" dirty="0"/>
              <a:t>Ποσοστό 15-25% των πασχόντων με </a:t>
            </a:r>
            <a:r>
              <a:rPr lang="el-GR" sz="2200" dirty="0" smtClean="0"/>
              <a:t>ΜΔΣ.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l-GR" sz="2200" dirty="0"/>
              <a:t>Άτομα ηλικίας άνω των 50 </a:t>
            </a:r>
            <a:r>
              <a:rPr lang="el-GR" sz="2200" dirty="0" smtClean="0"/>
              <a:t>ετών.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l-GR" sz="2200" dirty="0"/>
              <a:t>Αναιμία, συχνές λοιμώξεις και αιμορραγικές </a:t>
            </a:r>
            <a:r>
              <a:rPr lang="el-GR" sz="2200" dirty="0" smtClean="0"/>
              <a:t>εκδηλώσεις.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l-GR" sz="2200" dirty="0"/>
              <a:t>Η μορφολογία των </a:t>
            </a:r>
            <a:r>
              <a:rPr lang="el-GR" sz="2200" dirty="0" err="1"/>
              <a:t>ερυθροκυττάρων</a:t>
            </a:r>
            <a:r>
              <a:rPr lang="el-GR" sz="2200" dirty="0"/>
              <a:t> είναι παρόμοια με αυτή των </a:t>
            </a:r>
            <a:r>
              <a:rPr lang="en-US" sz="2200" dirty="0"/>
              <a:t>RA</a:t>
            </a:r>
            <a:r>
              <a:rPr lang="el-GR" sz="2200" dirty="0"/>
              <a:t> και </a:t>
            </a:r>
            <a:r>
              <a:rPr lang="en-US" sz="2200" dirty="0"/>
              <a:t>RARS </a:t>
            </a:r>
            <a:r>
              <a:rPr lang="el-GR" sz="2200" dirty="0"/>
              <a:t>ενώ η </a:t>
            </a:r>
            <a:r>
              <a:rPr lang="el-GR" sz="2200" dirty="0" err="1"/>
              <a:t>ουδετεροπενία</a:t>
            </a:r>
            <a:r>
              <a:rPr lang="el-GR" sz="2200" dirty="0"/>
              <a:t>, η </a:t>
            </a:r>
            <a:r>
              <a:rPr lang="el-GR" sz="2200" dirty="0" err="1"/>
              <a:t>θρομβοπενία</a:t>
            </a:r>
            <a:r>
              <a:rPr lang="el-GR" sz="2200" dirty="0"/>
              <a:t> και οι </a:t>
            </a:r>
            <a:r>
              <a:rPr lang="el-GR" sz="2200" dirty="0" err="1"/>
              <a:t>δυσπλαστικές</a:t>
            </a:r>
            <a:r>
              <a:rPr lang="el-GR" sz="2200" dirty="0"/>
              <a:t> μορφολογικές ανωμαλίες των κοκκιοκυττάρων και αιμοπεταλίων είναι πολύ συχνότερες. Βλάστες περιφερικού &lt;5</a:t>
            </a:r>
            <a:r>
              <a:rPr lang="el-GR" sz="2200" dirty="0" smtClean="0"/>
              <a:t>%.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l-GR" sz="2200" dirty="0"/>
              <a:t>Ο μυελός είναι </a:t>
            </a:r>
            <a:r>
              <a:rPr lang="el-GR" sz="2200" dirty="0" err="1"/>
              <a:t>κυτταροβριθής</a:t>
            </a:r>
            <a:r>
              <a:rPr lang="el-GR" sz="2200" dirty="0"/>
              <a:t> με τις τρεις αιμοποιητικές σειρές συνήθως </a:t>
            </a:r>
            <a:r>
              <a:rPr lang="el-GR" sz="2200" dirty="0" err="1"/>
              <a:t>δυσπλαστικές</a:t>
            </a:r>
            <a:r>
              <a:rPr lang="el-GR" sz="2200" dirty="0"/>
              <a:t> και ποσοστό βλαστών που κυμαίνεται από 5-20</a:t>
            </a:r>
            <a:r>
              <a:rPr lang="el-GR" sz="2200" dirty="0" smtClean="0"/>
              <a:t>%.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l-GR" sz="2200" dirty="0"/>
              <a:t>Οι ασθενείς με </a:t>
            </a:r>
            <a:r>
              <a:rPr lang="en-US" sz="2200" dirty="0"/>
              <a:t>RAEB </a:t>
            </a:r>
            <a:r>
              <a:rPr lang="el-GR" sz="2200" dirty="0"/>
              <a:t>έχουν μεγαλύτερες πιθανότητες να εμφανίσουν οξεία λευχαιμία από τους ασθενείς με </a:t>
            </a:r>
            <a:r>
              <a:rPr lang="en-US" sz="2200" dirty="0"/>
              <a:t>RA</a:t>
            </a:r>
            <a:r>
              <a:rPr lang="el-GR" sz="2200" dirty="0"/>
              <a:t> ή </a:t>
            </a:r>
            <a:r>
              <a:rPr lang="en-US" sz="2200" dirty="0"/>
              <a:t>RARS</a:t>
            </a:r>
            <a:r>
              <a:rPr lang="el-GR" sz="2200" dirty="0"/>
              <a:t>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7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FAB</a:t>
            </a:r>
            <a:r>
              <a:rPr lang="el-GR" dirty="0"/>
              <a:t> </a:t>
            </a:r>
            <a:r>
              <a:rPr lang="el-GR" sz="3000" b="0" dirty="0" smtClean="0"/>
              <a:t>7/9</a:t>
            </a:r>
            <a:endParaRPr lang="el-G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10000"/>
              </a:lnSpc>
              <a:buFont typeface="+mj-lt"/>
              <a:buAutoNum type="arabicPeriod" startAt="4"/>
            </a:pPr>
            <a:r>
              <a:rPr lang="el-GR" sz="2400" b="1" dirty="0" smtClean="0"/>
              <a:t>Ανθεκτική Αναιμία με  Περίσσεια Βλαστών σε μεταμόρφωση (</a:t>
            </a:r>
            <a:r>
              <a:rPr lang="en-US" sz="2400" b="1" dirty="0" smtClean="0"/>
              <a:t>Refractory Anemia with Excess Blasts in Transformation</a:t>
            </a:r>
            <a:r>
              <a:rPr lang="el-GR" sz="2400" b="1" dirty="0" smtClean="0"/>
              <a:t>, </a:t>
            </a:r>
            <a:r>
              <a:rPr lang="en-US" sz="2400" b="1" dirty="0" smtClean="0"/>
              <a:t>RAEB</a:t>
            </a:r>
            <a:r>
              <a:rPr lang="el-GR" sz="2400" b="1" dirty="0" smtClean="0"/>
              <a:t>-</a:t>
            </a:r>
            <a:r>
              <a:rPr lang="en-US" sz="2400" b="1" dirty="0" smtClean="0"/>
              <a:t>T</a:t>
            </a:r>
            <a:r>
              <a:rPr lang="el-GR" sz="2400" b="1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l-GR" sz="2400" dirty="0" smtClean="0"/>
              <a:t>Συμπτώματα: αναιμία, υποτροπιάζουσες λοιμώξεις και αιμορραγική διάθεση.</a:t>
            </a:r>
          </a:p>
          <a:p>
            <a:pPr lvl="1">
              <a:lnSpc>
                <a:spcPct val="110000"/>
              </a:lnSpc>
            </a:pPr>
            <a:r>
              <a:rPr lang="el-GR" sz="2400" dirty="0" smtClean="0"/>
              <a:t>Περιφερικό </a:t>
            </a:r>
            <a:r>
              <a:rPr lang="el-GR" sz="2400" dirty="0"/>
              <a:t>αίμα: αναιμία, </a:t>
            </a:r>
            <a:r>
              <a:rPr lang="el-GR" sz="2400" dirty="0" err="1"/>
              <a:t>ουδετεροπενία</a:t>
            </a:r>
            <a:r>
              <a:rPr lang="el-GR" sz="2400" dirty="0"/>
              <a:t> και </a:t>
            </a:r>
            <a:r>
              <a:rPr lang="el-GR" sz="2400" dirty="0" err="1"/>
              <a:t>θρομβοπενία</a:t>
            </a:r>
            <a:r>
              <a:rPr lang="el-GR" sz="2400" dirty="0"/>
              <a:t> με μορφολογικές  ανωμαλίες δυσπλασίας όλων των σειρών και ποσοστό βλαστών &gt;=5% ή βλάστες με ραβδία </a:t>
            </a:r>
            <a:r>
              <a:rPr lang="en-US" sz="2400" dirty="0" smtClean="0"/>
              <a:t>Auer</a:t>
            </a:r>
            <a:r>
              <a:rPr lang="el-GR" sz="2400" dirty="0"/>
              <a:t>.</a:t>
            </a:r>
          </a:p>
          <a:p>
            <a:pPr lvl="1">
              <a:lnSpc>
                <a:spcPct val="110000"/>
              </a:lnSpc>
            </a:pPr>
            <a:r>
              <a:rPr lang="el-GR" sz="2400" dirty="0"/>
              <a:t>Ο μυελός είναι συνήθως </a:t>
            </a:r>
            <a:r>
              <a:rPr lang="el-GR" sz="2400" dirty="0" err="1"/>
              <a:t>υπερκυτταρικός</a:t>
            </a:r>
            <a:r>
              <a:rPr lang="el-GR" sz="2400" dirty="0"/>
              <a:t>. Παρατηρείται δυσπλασία συνήθως και των τριών αιμοποιητικών σειρών και ποσοστό βλαστών μεταξύ 20-30</a:t>
            </a:r>
            <a:r>
              <a:rPr lang="el-GR" sz="2400" dirty="0" smtClean="0"/>
              <a:t>%.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FAB</a:t>
            </a:r>
            <a:r>
              <a:rPr lang="el-GR" dirty="0"/>
              <a:t> </a:t>
            </a:r>
            <a:r>
              <a:rPr lang="el-GR" sz="3000" b="0" dirty="0" smtClean="0"/>
              <a:t>8/9</a:t>
            </a:r>
            <a:endParaRPr lang="el-G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640960" cy="5472608"/>
          </a:xfrm>
        </p:spPr>
        <p:txBody>
          <a:bodyPr>
            <a:noAutofit/>
          </a:bodyPr>
          <a:lstStyle/>
          <a:p>
            <a:pPr marL="609600" indent="-609600">
              <a:lnSpc>
                <a:spcPct val="110000"/>
              </a:lnSpc>
              <a:spcBef>
                <a:spcPts val="900"/>
              </a:spcBef>
              <a:buFont typeface="+mj-lt"/>
              <a:buAutoNum type="arabicPeriod" startAt="5"/>
            </a:pPr>
            <a:r>
              <a:rPr lang="el-GR" sz="2200" b="1" dirty="0" smtClean="0"/>
              <a:t>Χρόνια </a:t>
            </a:r>
            <a:r>
              <a:rPr lang="el-GR" sz="2200" b="1" dirty="0" err="1"/>
              <a:t>Μυελομονοκυτταρική</a:t>
            </a:r>
            <a:r>
              <a:rPr lang="el-GR" sz="2200" b="1" dirty="0"/>
              <a:t> Λευχαιμία (</a:t>
            </a:r>
            <a:r>
              <a:rPr lang="en-US" sz="2200" b="1" dirty="0"/>
              <a:t>Chronic </a:t>
            </a:r>
            <a:r>
              <a:rPr lang="en-US" sz="2200" b="1" dirty="0" err="1"/>
              <a:t>Myelomonocytic</a:t>
            </a:r>
            <a:r>
              <a:rPr lang="en-US" sz="2200" b="1" dirty="0"/>
              <a:t> Leukemia</a:t>
            </a:r>
            <a:r>
              <a:rPr lang="el-GR" sz="2200" b="1" dirty="0"/>
              <a:t>, </a:t>
            </a:r>
            <a:r>
              <a:rPr lang="en-US" sz="2200" b="1" dirty="0"/>
              <a:t>CMML</a:t>
            </a:r>
            <a:r>
              <a:rPr lang="el-GR" sz="2200" b="1" dirty="0"/>
              <a:t>)</a:t>
            </a:r>
          </a:p>
          <a:p>
            <a:pPr marL="609600" indent="-609600">
              <a:lnSpc>
                <a:spcPct val="110000"/>
              </a:lnSpc>
              <a:spcBef>
                <a:spcPts val="900"/>
              </a:spcBef>
            </a:pPr>
            <a:r>
              <a:rPr lang="el-GR" sz="2200" dirty="0"/>
              <a:t>15% του συνόλου των πασχόντων από </a:t>
            </a:r>
            <a:r>
              <a:rPr lang="el-GR" sz="2200" dirty="0" smtClean="0"/>
              <a:t>ΜΔΣ.</a:t>
            </a:r>
            <a:endParaRPr lang="el-GR" sz="2200" dirty="0"/>
          </a:p>
          <a:p>
            <a:pPr marL="609600" indent="-609600">
              <a:lnSpc>
                <a:spcPct val="110000"/>
              </a:lnSpc>
              <a:spcBef>
                <a:spcPts val="900"/>
              </a:spcBef>
            </a:pPr>
            <a:r>
              <a:rPr lang="el-GR" sz="2200" dirty="0"/>
              <a:t>Ασθενείς είναι ηλικίας άνω των 50 ετών, με υπεροχή των </a:t>
            </a:r>
            <a:r>
              <a:rPr lang="el-GR" sz="2200" dirty="0" smtClean="0"/>
              <a:t>ανδρών.</a:t>
            </a:r>
            <a:endParaRPr lang="el-GR" sz="2200" dirty="0"/>
          </a:p>
          <a:p>
            <a:pPr marL="609600" indent="-609600">
              <a:lnSpc>
                <a:spcPct val="110000"/>
              </a:lnSpc>
              <a:spcBef>
                <a:spcPts val="900"/>
              </a:spcBef>
            </a:pPr>
            <a:r>
              <a:rPr lang="el-GR" sz="2200" dirty="0"/>
              <a:t>Περιφερικό: απόλυτος αριθμός μονοκυττάρων&gt;1.000/μ</a:t>
            </a:r>
            <a:r>
              <a:rPr lang="en-US" sz="2200" dirty="0"/>
              <a:t>l</a:t>
            </a:r>
            <a:r>
              <a:rPr lang="el-GR" sz="2200" dirty="0"/>
              <a:t>,  ο συνολικός αριθμός των λευκών ποικίλει και σε αντίθεση με τις άλλες υποομάδες ΜΔΣ, παρατηρείται συνήθως </a:t>
            </a:r>
            <a:r>
              <a:rPr lang="el-GR" sz="2200" dirty="0" err="1"/>
              <a:t>λευκοκυττάρωση</a:t>
            </a:r>
            <a:r>
              <a:rPr lang="el-GR" sz="2200" dirty="0"/>
              <a:t>. Αναιμία και </a:t>
            </a:r>
            <a:r>
              <a:rPr lang="el-GR" sz="2200" dirty="0" err="1"/>
              <a:t>θρομβοπενία</a:t>
            </a:r>
            <a:r>
              <a:rPr lang="el-GR" sz="2200" dirty="0"/>
              <a:t> απαντώνται σπανιότερα σε σχέση με τη </a:t>
            </a:r>
            <a:r>
              <a:rPr lang="en-US" sz="2200" dirty="0" smtClean="0"/>
              <a:t>RAEB</a:t>
            </a:r>
            <a:r>
              <a:rPr lang="el-GR" sz="2200" dirty="0"/>
              <a:t>.</a:t>
            </a:r>
          </a:p>
          <a:p>
            <a:pPr marL="609600" indent="-609600">
              <a:lnSpc>
                <a:spcPct val="110000"/>
              </a:lnSpc>
              <a:spcBef>
                <a:spcPts val="900"/>
              </a:spcBef>
            </a:pPr>
            <a:r>
              <a:rPr lang="el-GR" sz="2200" dirty="0"/>
              <a:t>Στο μυελό των οστών η </a:t>
            </a:r>
            <a:r>
              <a:rPr lang="el-GR" sz="2200" dirty="0" err="1"/>
              <a:t>κυτταροβρίθεια</a:t>
            </a:r>
            <a:r>
              <a:rPr lang="el-GR" sz="2200" dirty="0"/>
              <a:t> είναι αυξημένη ενώ οι </a:t>
            </a:r>
            <a:r>
              <a:rPr lang="el-GR" sz="2200" dirty="0" err="1"/>
              <a:t>δυσπλαστικές</a:t>
            </a:r>
            <a:r>
              <a:rPr lang="el-GR" sz="2200" dirty="0"/>
              <a:t> αλλοιώσεις και των τριών σειρών υπάρχουν αλλά είναι λιγότερο εμφανείς σε σχέση με τη </a:t>
            </a:r>
            <a:r>
              <a:rPr lang="en-US" sz="2200" dirty="0"/>
              <a:t>RAEB</a:t>
            </a:r>
            <a:r>
              <a:rPr lang="el-GR" sz="2200" dirty="0"/>
              <a:t>. Βλάστες &lt; 20% του συνόλου των </a:t>
            </a:r>
            <a:r>
              <a:rPr lang="el-GR" sz="2200" dirty="0" err="1"/>
              <a:t>εμπύρηνων</a:t>
            </a:r>
            <a:r>
              <a:rPr lang="el-GR" sz="2200" dirty="0"/>
              <a:t> κυττάρων του </a:t>
            </a:r>
            <a:r>
              <a:rPr lang="el-GR" sz="2200" dirty="0" smtClean="0"/>
              <a:t>μυελού.</a:t>
            </a:r>
            <a:endParaRPr lang="el-GR" sz="2200" dirty="0"/>
          </a:p>
          <a:p>
            <a:pPr marL="609600" indent="-609600">
              <a:lnSpc>
                <a:spcPct val="110000"/>
              </a:lnSpc>
              <a:spcBef>
                <a:spcPts val="900"/>
              </a:spcBef>
            </a:pPr>
            <a:r>
              <a:rPr lang="el-GR" sz="2200" dirty="0"/>
              <a:t>Ηπατομεγαλία ή/ και </a:t>
            </a:r>
            <a:r>
              <a:rPr lang="el-GR" sz="2200" dirty="0" smtClean="0"/>
              <a:t>σπληνομεγαλία.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0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FAB</a:t>
            </a:r>
            <a:r>
              <a:rPr lang="el-GR" dirty="0"/>
              <a:t> </a:t>
            </a:r>
            <a:r>
              <a:rPr lang="el-GR" sz="3000" b="0" dirty="0" smtClean="0"/>
              <a:t>9/9</a:t>
            </a:r>
            <a:endParaRPr 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 dirty="0"/>
              <a:t>Προβληματισμοί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Διαγνωστικά κριτήρια της Ανθεκτικής Αναιμίας (</a:t>
            </a:r>
            <a:r>
              <a:rPr lang="en-US" sz="2400" dirty="0"/>
              <a:t>RA</a:t>
            </a:r>
            <a:r>
              <a:rPr lang="el-GR" sz="2400" dirty="0"/>
              <a:t>).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Ετερογένεια της υποκατηγορίας </a:t>
            </a:r>
            <a:r>
              <a:rPr lang="en-US" sz="2400" dirty="0"/>
              <a:t>RARS</a:t>
            </a:r>
            <a:r>
              <a:rPr lang="el-GR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Διάκριση της υποκατηγορίας </a:t>
            </a:r>
            <a:r>
              <a:rPr lang="en-US" sz="2400" dirty="0"/>
              <a:t>RAEB</a:t>
            </a:r>
            <a:r>
              <a:rPr lang="el-GR" sz="2400" dirty="0"/>
              <a:t>-</a:t>
            </a:r>
            <a:r>
              <a:rPr lang="en-US" sz="2400" dirty="0"/>
              <a:t>t</a:t>
            </a:r>
            <a:r>
              <a:rPr lang="el-GR" sz="2400" dirty="0"/>
              <a:t> από την ΟΜΛ με δυσπλασία και των τριών </a:t>
            </a:r>
            <a:r>
              <a:rPr lang="el-GR" sz="2400" dirty="0" smtClean="0"/>
              <a:t>σειρών.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CMML</a:t>
            </a:r>
            <a:r>
              <a:rPr lang="el-GR" sz="2400" dirty="0"/>
              <a:t>: </a:t>
            </a:r>
            <a:r>
              <a:rPr lang="el-GR" sz="2400" dirty="0" err="1"/>
              <a:t>Μυελοδυσπλαστικό</a:t>
            </a:r>
            <a:r>
              <a:rPr lang="el-GR" sz="2400" dirty="0"/>
              <a:t> ή </a:t>
            </a:r>
            <a:r>
              <a:rPr lang="el-GR" sz="2400" dirty="0" err="1"/>
              <a:t>Μυελοϋπερπλαστικό</a:t>
            </a:r>
            <a:r>
              <a:rPr lang="el-GR" sz="2400" dirty="0"/>
              <a:t> Σύνδρομο;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Προγνωστική σημασία των ραβδίων </a:t>
            </a:r>
            <a:r>
              <a:rPr lang="en-US" sz="2400" dirty="0"/>
              <a:t>Auer</a:t>
            </a:r>
            <a:r>
              <a:rPr lang="el-GR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Κατάταξη των ανθεκτικών </a:t>
            </a:r>
            <a:r>
              <a:rPr lang="el-GR" sz="2400" dirty="0" err="1"/>
              <a:t>κυτταροπενιών</a:t>
            </a:r>
            <a:r>
              <a:rPr lang="el-GR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 err="1"/>
              <a:t>Υποπλαστικά</a:t>
            </a:r>
            <a:r>
              <a:rPr lang="el-GR" sz="2400" dirty="0"/>
              <a:t> </a:t>
            </a:r>
            <a:r>
              <a:rPr lang="el-GR" sz="2400" dirty="0" smtClean="0"/>
              <a:t>ΜΔΣ.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 err="1"/>
              <a:t>Μυελοδυπλαστικά</a:t>
            </a:r>
            <a:r>
              <a:rPr lang="el-GR" sz="2400" dirty="0"/>
              <a:t> Σύνδρομα με </a:t>
            </a:r>
            <a:r>
              <a:rPr lang="el-GR" sz="2400" dirty="0" err="1"/>
              <a:t>ίνωση</a:t>
            </a:r>
            <a:r>
              <a:rPr lang="el-GR" sz="2400" dirty="0"/>
              <a:t> του μυελού των οστών.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Δευτεροπαθή ΜΔΣ.</a:t>
            </a:r>
          </a:p>
          <a:p>
            <a:pPr marL="609600" indent="-609600">
              <a:lnSpc>
                <a:spcPct val="90000"/>
              </a:lnSpc>
            </a:pP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1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</a:t>
            </a:r>
            <a:r>
              <a:rPr lang="en-US" dirty="0" smtClean="0"/>
              <a:t> WHO</a:t>
            </a:r>
            <a:r>
              <a:rPr lang="el-GR" dirty="0" smtClean="0"/>
              <a:t> </a:t>
            </a:r>
            <a:r>
              <a:rPr lang="el-GR" sz="3000" b="0" dirty="0" smtClean="0"/>
              <a:t>1/10</a:t>
            </a:r>
            <a:endParaRPr lang="el-GR" sz="3000" b="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ταξινόμηση αυτή βασίζεται στη βασική αρχή ότι: κάθε ταξινόμηση θα πρέπει να είναι ένας </a:t>
            </a:r>
            <a:r>
              <a:rPr lang="el-GR" b="1" dirty="0"/>
              <a:t>κατάλογος «πραγματικών» νοσημάτων </a:t>
            </a:r>
            <a:r>
              <a:rPr lang="el-GR" dirty="0"/>
              <a:t>τα οποία ορίζονται με βάση τον συνδυασμό μορφολογικών, </a:t>
            </a:r>
            <a:r>
              <a:rPr lang="el-GR" dirty="0" err="1"/>
              <a:t>ανοσοφαινοτυπικών</a:t>
            </a:r>
            <a:r>
              <a:rPr lang="el-GR" dirty="0"/>
              <a:t>, γενετικών και κλινικών χαρακτηριστικών.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9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Επίπτωση των ΜΔΣ είναι παρόμοια σε ΗΠΑ και Ευρώπη (Αγγλία, Γαλλία, Γερμανία, Σουηδία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ακριβής επίπτωση των πρωτοπαθών (</a:t>
            </a:r>
            <a:r>
              <a:rPr lang="en-US" dirty="0"/>
              <a:t>de novo</a:t>
            </a:r>
            <a:r>
              <a:rPr lang="el-GR" dirty="0"/>
              <a:t>) ΜΔΣ είναι άγνωστη, παρόλο που εκτιμάται ότι πιθανώς να είναι μεγαλύτερη </a:t>
            </a:r>
            <a:r>
              <a:rPr lang="el-GR" dirty="0" smtClean="0"/>
              <a:t>από </a:t>
            </a:r>
            <a:r>
              <a:rPr lang="el-GR" dirty="0"/>
              <a:t>αυτήν της ΟΜΛ στους </a:t>
            </a:r>
            <a:r>
              <a:rPr lang="el-GR" dirty="0" smtClean="0"/>
              <a:t>ηλικιωμένους. </a:t>
            </a:r>
            <a:endParaRPr lang="el-GR" dirty="0"/>
          </a:p>
          <a:p>
            <a:r>
              <a:rPr lang="el-GR" dirty="0"/>
              <a:t>Είναι σαφές ότι ο κίνδυνος εμφάνισης της νόσου αυξάνει με την </a:t>
            </a:r>
            <a:r>
              <a:rPr lang="el-GR" dirty="0" smtClean="0"/>
              <a:t>ηλικία.</a:t>
            </a:r>
            <a:endParaRPr lang="en-US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7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7358063" y="6324600"/>
            <a:ext cx="2270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 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93194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2/10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dirty="0"/>
              <a:t>Ανθεκτική Αναιμία </a:t>
            </a:r>
          </a:p>
          <a:p>
            <a:pPr lvl="1"/>
            <a:r>
              <a:rPr lang="el-GR" dirty="0"/>
              <a:t>με δακτυλιοειδείς </a:t>
            </a:r>
            <a:r>
              <a:rPr lang="el-GR" dirty="0" err="1"/>
              <a:t>σιδηροβλάστες</a:t>
            </a:r>
            <a:r>
              <a:rPr lang="el-GR" dirty="0"/>
              <a:t>  </a:t>
            </a:r>
            <a:r>
              <a:rPr lang="el-GR" dirty="0" smtClean="0"/>
              <a:t>(</a:t>
            </a:r>
            <a:r>
              <a:rPr lang="en-US" dirty="0"/>
              <a:t>RARS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l-GR" dirty="0"/>
              <a:t>χωρίς δακτυλιοειδείς </a:t>
            </a:r>
            <a:r>
              <a:rPr lang="el-GR" dirty="0" err="1"/>
              <a:t>σιδηροβλάστες</a:t>
            </a:r>
            <a:r>
              <a:rPr lang="el-GR" dirty="0"/>
              <a:t>(</a:t>
            </a:r>
            <a:r>
              <a:rPr lang="en-US" dirty="0"/>
              <a:t>RA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Ανθεκτική </a:t>
            </a:r>
            <a:r>
              <a:rPr lang="el-GR" dirty="0" err="1"/>
              <a:t>κυτταροπενία</a:t>
            </a:r>
            <a:r>
              <a:rPr lang="el-GR" dirty="0"/>
              <a:t> με </a:t>
            </a:r>
            <a:r>
              <a:rPr lang="el-GR" dirty="0" err="1"/>
              <a:t>πολυγραμμική</a:t>
            </a:r>
            <a:r>
              <a:rPr lang="el-GR" dirty="0"/>
              <a:t> δυσπλασία (</a:t>
            </a:r>
            <a:r>
              <a:rPr lang="en-US" dirty="0"/>
              <a:t>RCMD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Ανθεκτική </a:t>
            </a:r>
            <a:r>
              <a:rPr lang="el-GR" dirty="0" err="1"/>
              <a:t>κυτταροπενία</a:t>
            </a:r>
            <a:r>
              <a:rPr lang="el-GR" dirty="0"/>
              <a:t> με </a:t>
            </a:r>
            <a:r>
              <a:rPr lang="el-GR" dirty="0" err="1"/>
              <a:t>πολυγραμμική</a:t>
            </a:r>
            <a:r>
              <a:rPr lang="el-GR" dirty="0"/>
              <a:t> δυσπλασία και δακτυλιοειδείς </a:t>
            </a:r>
            <a:r>
              <a:rPr lang="el-GR" dirty="0" err="1"/>
              <a:t>σιδηροβλάστες</a:t>
            </a:r>
            <a:r>
              <a:rPr lang="el-GR" dirty="0"/>
              <a:t>   (</a:t>
            </a:r>
            <a:r>
              <a:rPr lang="en-US" dirty="0"/>
              <a:t>RCMD-RS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Ανθεκτική αναιμία με περίσσεια βλαστών-1 (</a:t>
            </a:r>
            <a:r>
              <a:rPr lang="en-US" dirty="0"/>
              <a:t>RAEB-1 </a:t>
            </a:r>
            <a:r>
              <a:rPr lang="el-GR" dirty="0"/>
              <a:t>και 2)</a:t>
            </a:r>
          </a:p>
          <a:p>
            <a:pPr lvl="1"/>
            <a:r>
              <a:rPr lang="el-GR" dirty="0"/>
              <a:t> </a:t>
            </a:r>
            <a:r>
              <a:rPr lang="en-US" dirty="0"/>
              <a:t>RAEB 1: 5-9% blasts; RAEB-2: 10-19% </a:t>
            </a:r>
            <a:r>
              <a:rPr lang="en-US" dirty="0" smtClean="0"/>
              <a:t>blasts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8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7358063" y="6324600"/>
            <a:ext cx="2270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 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93194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3/10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ΜΔΣ </a:t>
            </a:r>
            <a:r>
              <a:rPr lang="el-GR" dirty="0"/>
              <a:t>με </a:t>
            </a:r>
            <a:r>
              <a:rPr lang="en-US" dirty="0"/>
              <a:t>del (5q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Αταξινόμητο ΜΔΣ (</a:t>
            </a:r>
            <a:r>
              <a:rPr lang="en-US" dirty="0"/>
              <a:t>MDS-U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en-US" strike="sngStrike" dirty="0" smtClean="0"/>
              <a:t>RAEB-T</a:t>
            </a: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AML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MDS/</a:t>
            </a:r>
            <a:r>
              <a:rPr lang="en-US" dirty="0" err="1" smtClean="0"/>
              <a:t>Myeloproliferative</a:t>
            </a:r>
            <a:r>
              <a:rPr lang="en-US" dirty="0" smtClean="0"/>
              <a:t> </a:t>
            </a:r>
            <a:r>
              <a:rPr lang="en-US" dirty="0"/>
              <a:t>disease (MPD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CMML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/>
              <a:t>Atypical </a:t>
            </a:r>
            <a:r>
              <a:rPr lang="en-US" dirty="0" smtClean="0"/>
              <a:t>CML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/>
              <a:t>Juvenile </a:t>
            </a:r>
            <a:r>
              <a:rPr lang="en-US" dirty="0" err="1"/>
              <a:t>Myelomonocytic</a:t>
            </a:r>
            <a:r>
              <a:rPr lang="en-US" dirty="0"/>
              <a:t> </a:t>
            </a:r>
            <a:r>
              <a:rPr lang="en-US" dirty="0" smtClean="0"/>
              <a:t>leukemia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2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49844"/>
              </p:ext>
            </p:extLst>
          </p:nvPr>
        </p:nvGraphicFramePr>
        <p:xfrm>
          <a:off x="17463" y="1124744"/>
          <a:ext cx="9109075" cy="4864608"/>
        </p:xfrm>
        <a:graphic>
          <a:graphicData uri="http://schemas.openxmlformats.org/drawingml/2006/table">
            <a:tbl>
              <a:tblPr firstRow="1"/>
              <a:tblGrid>
                <a:gridCol w="2664867"/>
                <a:gridCol w="2880320"/>
                <a:gridCol w="3563888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Αίμα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Μυελός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Αναιμία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RA)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Αναιμία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Καθόλου ή σπάνιοι βλάστες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Δυσπλασία ερυθράς σειράς μόνο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Δακτυλιοειδείς </a:t>
                      </a: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σιδηροβλάστες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&lt;15%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Αναιμία με δακτυλιοειδείς σιδηροβλάστες  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RARS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Αναιμία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Καθόλου ή σπάνιοι βλάστες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Δυσπλασία ερυθράς σειράς μόνο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Δακτυλιοειδείς σιδηροβλάστες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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κυτταροπενία με πολυγραμμική δυσπλασία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RCMD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Κυτταροπενίες (διγραμμική ή πανκυτταροπενία)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Καθόλου ή σπάνιοι βλάστες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&lt;1.000/μ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μονοκύτταρα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Δυσπλασία (&gt;10%) </a:t>
                      </a: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διγραμμική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ή </a:t>
                      </a: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τριγραμμική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Δακτυλιοειδείς </a:t>
                      </a: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σιδηροβλάστες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&lt;15%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4/10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7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69475"/>
              </p:ext>
            </p:extLst>
          </p:nvPr>
        </p:nvGraphicFramePr>
        <p:xfrm>
          <a:off x="17463" y="1124744"/>
          <a:ext cx="9109075" cy="4425696"/>
        </p:xfrm>
        <a:graphic>
          <a:graphicData uri="http://schemas.openxmlformats.org/drawingml/2006/table">
            <a:tbl>
              <a:tblPr firstRow="1"/>
              <a:tblGrid>
                <a:gridCol w="2664867"/>
                <a:gridCol w="2880320"/>
                <a:gridCol w="3563888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Αίμα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Μυελός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</a:t>
                      </a:r>
                      <a:r>
                        <a:rPr kumimoji="0" 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κυτταροπενία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με </a:t>
                      </a:r>
                      <a:r>
                        <a:rPr kumimoji="0" 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πολυγραμμική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δυσπλασία και δακτυλιοειδείς </a:t>
                      </a:r>
                      <a:r>
                        <a:rPr kumimoji="0" 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σιδηροβλάστες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RCMD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Κυτταροπενίες (διγραμμική ή πανκυτταροπενία)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Καθόλου ή σπάνιοι βλάστες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&lt;1.000/μ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μονοκύτταρα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Δυσπλασία (&gt;10%) διγραμμική ή τριγραμμική  Βλάστες &lt;5%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Δακτυλιοειδείς σιδηροβλάστες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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αναιμία με περίσσεια βλαστών-1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RAEB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Κυτταροπενίες Βλάστες &lt;5%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&lt;1000/μ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μονοκύτταρα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Δυσπλασία μονογραμμική ή πολυγραμμική Βλάστες 5-19%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Ανθεκτική αναιμία με περίσσεια βλαστών-2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RAEB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Κυτταροπενίες Βλάστες 5-19%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Ραβδία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+/-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&lt;1.000/μ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μονοκύτταρα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Δυσπλασία μονογραμμική ή </a:t>
                      </a: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πολυγραμμική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Βλάστες 10-19%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Ραβδία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5/10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6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40593"/>
              </p:ext>
            </p:extLst>
          </p:nvPr>
        </p:nvGraphicFramePr>
        <p:xfrm>
          <a:off x="17463" y="1124744"/>
          <a:ext cx="9109075" cy="2688336"/>
        </p:xfrm>
        <a:graphic>
          <a:graphicData uri="http://schemas.openxmlformats.org/drawingml/2006/table">
            <a:tbl>
              <a:tblPr firstRow="1"/>
              <a:tblGrid>
                <a:gridCol w="2664867"/>
                <a:gridCol w="2880320"/>
                <a:gridCol w="3563888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Αίμα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Μυελός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Αταξινόμητο ΜΔΣ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(MDS-U)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Κυτταροπενία Καθόλου ή σπάνιοι βλάστες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Δυσπλασία μονογραμμική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ΜΔΣ με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 (5q)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Αναιμία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Αιμοπετάλια φυσιολογικά ή αυξημένα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Μεγακαρυοκύτταρα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φυσιολογικά ή αυξημένα (μονοπύρηνες μορφές)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Απουσία ρ.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Auer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Βλάστες &lt;5%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Ανίχνευση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μόνο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6/10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7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7/10</a:t>
            </a:r>
            <a:endParaRPr lang="el-GR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dirty="0"/>
              <a:t>Ανθεκτική Αναιμία </a:t>
            </a:r>
          </a:p>
          <a:p>
            <a:pPr lvl="2">
              <a:lnSpc>
                <a:spcPct val="90000"/>
              </a:lnSpc>
            </a:pPr>
            <a:r>
              <a:rPr lang="el-GR" sz="2800" b="1" dirty="0" smtClean="0"/>
              <a:t>Χωρίς </a:t>
            </a:r>
            <a:r>
              <a:rPr lang="el-GR" sz="2800" b="1" dirty="0"/>
              <a:t>δακτυλιοειδείς </a:t>
            </a:r>
            <a:r>
              <a:rPr lang="el-GR" sz="2800" b="1" dirty="0" err="1" smtClean="0"/>
              <a:t>σιδηροβλάστες</a:t>
            </a:r>
            <a:r>
              <a:rPr lang="el-GR" sz="2800" b="1" dirty="0" smtClean="0"/>
              <a:t> (</a:t>
            </a:r>
            <a:r>
              <a:rPr lang="en-US" sz="2800" b="1" dirty="0"/>
              <a:t>RA</a:t>
            </a:r>
            <a:r>
              <a:rPr lang="en-US" sz="2800" b="1" dirty="0" smtClean="0"/>
              <a:t>)</a:t>
            </a:r>
            <a:r>
              <a:rPr lang="el-GR" sz="2800" b="1" dirty="0"/>
              <a:t>.</a:t>
            </a:r>
            <a:endParaRPr lang="en-US" sz="2800" b="1" dirty="0"/>
          </a:p>
          <a:p>
            <a:pPr lvl="2">
              <a:lnSpc>
                <a:spcPct val="110000"/>
              </a:lnSpc>
            </a:pPr>
            <a:r>
              <a:rPr lang="el-GR" sz="2800" b="1" dirty="0" smtClean="0"/>
              <a:t>Με </a:t>
            </a:r>
            <a:r>
              <a:rPr lang="el-GR" sz="2800" b="1" dirty="0"/>
              <a:t>δακτυλιοειδείς </a:t>
            </a:r>
            <a:r>
              <a:rPr lang="el-GR" sz="2800" b="1" dirty="0" err="1"/>
              <a:t>σιδηροβλάστες</a:t>
            </a:r>
            <a:r>
              <a:rPr lang="el-GR" sz="2800" b="1" dirty="0"/>
              <a:t> </a:t>
            </a:r>
            <a:r>
              <a:rPr lang="el-GR" sz="2800" b="1" dirty="0" smtClean="0"/>
              <a:t>(</a:t>
            </a:r>
            <a:r>
              <a:rPr lang="en-US" sz="2800" b="1" dirty="0"/>
              <a:t>RARS</a:t>
            </a:r>
            <a:r>
              <a:rPr lang="el-GR" sz="2800" b="1" dirty="0" smtClean="0"/>
              <a:t>).</a:t>
            </a:r>
            <a:endParaRPr lang="el-GR" sz="2800" b="1" dirty="0"/>
          </a:p>
          <a:p>
            <a:r>
              <a:rPr lang="el-GR" sz="2400" dirty="0"/>
              <a:t>Μονογραμμική δυσπλασία της ερυθράς </a:t>
            </a:r>
            <a:r>
              <a:rPr lang="el-GR" sz="2400" dirty="0" smtClean="0"/>
              <a:t>σειράς.</a:t>
            </a:r>
            <a:endParaRPr lang="el-GR" sz="2400" dirty="0"/>
          </a:p>
          <a:p>
            <a:r>
              <a:rPr lang="el-GR" sz="2400" dirty="0"/>
              <a:t>Περιφερικό: αναιμία, </a:t>
            </a:r>
            <a:r>
              <a:rPr lang="el-GR" sz="2400" dirty="0" err="1"/>
              <a:t>μακροκυττάρωση</a:t>
            </a:r>
            <a:r>
              <a:rPr lang="el-GR" sz="2400" dirty="0"/>
              <a:t>, </a:t>
            </a:r>
            <a:r>
              <a:rPr lang="el-GR" sz="2400" dirty="0" err="1"/>
              <a:t>ανισοποικιλοκυττάρωση</a:t>
            </a:r>
            <a:r>
              <a:rPr lang="el-GR" sz="2400" dirty="0"/>
              <a:t>, </a:t>
            </a:r>
            <a:r>
              <a:rPr lang="el-GR" sz="2400" dirty="0" err="1"/>
              <a:t>βασεόφιλη</a:t>
            </a:r>
            <a:r>
              <a:rPr lang="el-GR" sz="2400" dirty="0"/>
              <a:t> στίξη</a:t>
            </a:r>
            <a:r>
              <a:rPr lang="en-US" sz="2400" dirty="0"/>
              <a:t>, RARS: </a:t>
            </a:r>
            <a:r>
              <a:rPr lang="el-GR" sz="2400" dirty="0"/>
              <a:t>δίμορφο πληθυσμό ερυθρών. Βλάστες &lt;1</a:t>
            </a:r>
            <a:r>
              <a:rPr lang="el-GR" sz="2400" dirty="0" smtClean="0"/>
              <a:t>%.</a:t>
            </a:r>
            <a:endParaRPr lang="el-GR" sz="2400" dirty="0"/>
          </a:p>
          <a:p>
            <a:r>
              <a:rPr lang="el-GR" sz="2400" dirty="0"/>
              <a:t>Μυελός: </a:t>
            </a:r>
            <a:r>
              <a:rPr lang="el-GR" sz="2400" dirty="0" err="1"/>
              <a:t>υπερπλαστικός</a:t>
            </a:r>
            <a:r>
              <a:rPr lang="el-GR" sz="2400" dirty="0"/>
              <a:t> με δυσπλασία μόνο της ερυθράς σειράς. Βλάστες &lt;5%, δακτυλιοειδείς </a:t>
            </a:r>
            <a:r>
              <a:rPr lang="el-GR" sz="2400" dirty="0" err="1"/>
              <a:t>σιδηροβλάστες</a:t>
            </a:r>
            <a:r>
              <a:rPr lang="en-US" sz="2400" dirty="0"/>
              <a:t>  RA</a:t>
            </a:r>
            <a:r>
              <a:rPr lang="el-GR" sz="2400" dirty="0"/>
              <a:t> &lt;15%, </a:t>
            </a:r>
            <a:r>
              <a:rPr lang="en-US" sz="2400" dirty="0"/>
              <a:t>RARS</a:t>
            </a:r>
            <a:r>
              <a:rPr lang="el-GR" sz="2400" dirty="0"/>
              <a:t> &gt;15</a:t>
            </a:r>
            <a:r>
              <a:rPr lang="el-GR" sz="2400" dirty="0" smtClean="0"/>
              <a:t>%.</a:t>
            </a:r>
            <a:endParaRPr lang="el-GR" sz="2400" dirty="0"/>
          </a:p>
          <a:p>
            <a:r>
              <a:rPr lang="el-GR" sz="2400" dirty="0"/>
              <a:t>Μέση επιβίωση: </a:t>
            </a:r>
            <a:r>
              <a:rPr lang="en-US" sz="2400" dirty="0"/>
              <a:t>RA</a:t>
            </a:r>
            <a:r>
              <a:rPr lang="el-GR" sz="2400" dirty="0"/>
              <a:t>: 66μήνες,</a:t>
            </a:r>
            <a:r>
              <a:rPr lang="en-US" sz="2400" dirty="0"/>
              <a:t> RARS</a:t>
            </a:r>
            <a:r>
              <a:rPr lang="el-GR" sz="2400" dirty="0"/>
              <a:t>: 72 </a:t>
            </a:r>
            <a:r>
              <a:rPr lang="el-GR" sz="2400" dirty="0" smtClean="0"/>
              <a:t>μήνες.</a:t>
            </a:r>
            <a:endParaRPr lang="el-GR" sz="2400" dirty="0"/>
          </a:p>
          <a:p>
            <a:r>
              <a:rPr lang="el-GR" sz="2400" dirty="0"/>
              <a:t>Ποσοστό εξέλιξης σε ΟΛ: </a:t>
            </a:r>
            <a:r>
              <a:rPr lang="en-US" sz="2400" dirty="0"/>
              <a:t>RA</a:t>
            </a:r>
            <a:r>
              <a:rPr lang="el-GR" sz="2400" dirty="0"/>
              <a:t>: 6%, </a:t>
            </a:r>
            <a:r>
              <a:rPr lang="en-US" sz="2400" dirty="0"/>
              <a:t>RARS</a:t>
            </a:r>
            <a:r>
              <a:rPr lang="el-GR" sz="2400" dirty="0"/>
              <a:t>: 1</a:t>
            </a:r>
            <a:r>
              <a:rPr lang="el-GR" sz="2400" dirty="0" smtClean="0"/>
              <a:t>%.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10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8/10</a:t>
            </a:r>
            <a:endParaRPr lang="el-GR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l-GR" sz="2400" b="1" dirty="0"/>
              <a:t>Ανθεκτική </a:t>
            </a:r>
            <a:r>
              <a:rPr lang="el-GR" sz="2400" b="1" dirty="0" err="1"/>
              <a:t>κυτταροπενία</a:t>
            </a:r>
            <a:r>
              <a:rPr lang="el-GR" sz="2400" b="1" dirty="0"/>
              <a:t> με </a:t>
            </a:r>
            <a:r>
              <a:rPr lang="el-GR" sz="2400" b="1" dirty="0" err="1"/>
              <a:t>πολυγραμμική</a:t>
            </a:r>
            <a:r>
              <a:rPr lang="el-GR" sz="2400" b="1" dirty="0"/>
              <a:t> δυσπλασία </a:t>
            </a:r>
            <a:r>
              <a:rPr lang="en-US" sz="2400" b="1" dirty="0" smtClean="0"/>
              <a:t>RCMD</a:t>
            </a:r>
            <a:r>
              <a:rPr lang="el-GR" sz="2400" b="1" dirty="0" smtClean="0"/>
              <a:t>.</a:t>
            </a:r>
            <a:endParaRPr lang="el-GR" sz="2400" b="1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el-GR" sz="2400" b="1" dirty="0"/>
              <a:t>Ανθεκτική </a:t>
            </a:r>
            <a:r>
              <a:rPr lang="el-GR" sz="2400" b="1" dirty="0" err="1"/>
              <a:t>κυτταροπενία</a:t>
            </a:r>
            <a:r>
              <a:rPr lang="el-GR" sz="2400" b="1" dirty="0"/>
              <a:t> με </a:t>
            </a:r>
            <a:r>
              <a:rPr lang="el-GR" sz="2400" b="1" dirty="0" err="1"/>
              <a:t>πολυγραμμική</a:t>
            </a:r>
            <a:r>
              <a:rPr lang="el-GR" sz="2400" b="1" dirty="0"/>
              <a:t> δυσπλασία και δακτυλιοειδείς </a:t>
            </a:r>
            <a:r>
              <a:rPr lang="el-GR" sz="2400" b="1" dirty="0" err="1"/>
              <a:t>σιδηροβλάστες</a:t>
            </a:r>
            <a:r>
              <a:rPr lang="el-GR" sz="2400" b="1" dirty="0"/>
              <a:t> </a:t>
            </a:r>
            <a:r>
              <a:rPr lang="el-GR" sz="2400" b="1" dirty="0" smtClean="0"/>
              <a:t>(</a:t>
            </a:r>
            <a:r>
              <a:rPr lang="en-US" sz="2400" b="1" dirty="0"/>
              <a:t>RCMD</a:t>
            </a:r>
            <a:r>
              <a:rPr lang="el-GR" sz="2400" b="1" dirty="0"/>
              <a:t>-</a:t>
            </a:r>
            <a:r>
              <a:rPr lang="en-US" sz="2400" b="1" dirty="0"/>
              <a:t>RS</a:t>
            </a:r>
            <a:r>
              <a:rPr lang="el-GR" sz="2400" b="1" dirty="0" smtClean="0"/>
              <a:t>).</a:t>
            </a:r>
            <a:endParaRPr lang="el-GR" sz="2400" b="1" dirty="0"/>
          </a:p>
          <a:p>
            <a:pPr>
              <a:lnSpc>
                <a:spcPct val="110000"/>
              </a:lnSpc>
            </a:pPr>
            <a:r>
              <a:rPr lang="el-GR" sz="2200" dirty="0"/>
              <a:t>Περιφερικό: </a:t>
            </a:r>
            <a:r>
              <a:rPr lang="el-GR" sz="2200" dirty="0" err="1"/>
              <a:t>Διγραμμική</a:t>
            </a:r>
            <a:r>
              <a:rPr lang="el-GR" sz="2200" dirty="0"/>
              <a:t> </a:t>
            </a:r>
            <a:r>
              <a:rPr lang="el-GR" sz="2200" dirty="0" err="1"/>
              <a:t>κυτταροπενία</a:t>
            </a:r>
            <a:r>
              <a:rPr lang="el-GR" sz="2200" dirty="0"/>
              <a:t> ή </a:t>
            </a:r>
            <a:r>
              <a:rPr lang="el-GR" sz="2200" dirty="0" err="1"/>
              <a:t>πανκυτταροπενία</a:t>
            </a:r>
            <a:r>
              <a:rPr lang="el-GR" sz="2200" dirty="0"/>
              <a:t> με </a:t>
            </a:r>
            <a:r>
              <a:rPr lang="el-GR" sz="2200" dirty="0" err="1"/>
              <a:t>δυσπλαστικές</a:t>
            </a:r>
            <a:r>
              <a:rPr lang="el-GR" sz="2200" dirty="0"/>
              <a:t> αλλοιώσεις, απόλυτος αριθμός μονοκυττάρων &lt;1000/μ</a:t>
            </a:r>
            <a:r>
              <a:rPr lang="en-US" sz="2200" dirty="0"/>
              <a:t>l</a:t>
            </a:r>
            <a:r>
              <a:rPr lang="el-GR" sz="2200" dirty="0"/>
              <a:t>, βλάστες&lt;1</a:t>
            </a:r>
            <a:r>
              <a:rPr lang="el-GR" sz="2200" dirty="0" smtClean="0"/>
              <a:t>%.</a:t>
            </a:r>
            <a:endParaRPr lang="el-GR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Μυελός: </a:t>
            </a:r>
            <a:r>
              <a:rPr lang="el-GR" sz="2200" dirty="0" err="1"/>
              <a:t>υπερπλαστικός</a:t>
            </a:r>
            <a:r>
              <a:rPr lang="el-GR" sz="2200" dirty="0"/>
              <a:t>, δυσπλασία2</a:t>
            </a:r>
            <a:r>
              <a:rPr lang="en-US" sz="2200" dirty="0"/>
              <a:t> </a:t>
            </a:r>
            <a:r>
              <a:rPr lang="el-GR" sz="2200" dirty="0"/>
              <a:t>ή 3 σειρών, Βλάστες &lt;5%, Απουσία ρ. </a:t>
            </a:r>
            <a:r>
              <a:rPr lang="en-US" sz="2200" dirty="0"/>
              <a:t>Auer</a:t>
            </a:r>
            <a:r>
              <a:rPr lang="el-GR" sz="2200" dirty="0"/>
              <a:t>,</a:t>
            </a:r>
            <a:r>
              <a:rPr lang="el-GR" sz="2200" dirty="0">
                <a:effectLst/>
              </a:rPr>
              <a:t> </a:t>
            </a:r>
            <a:r>
              <a:rPr lang="el-GR" sz="2200" dirty="0"/>
              <a:t>δακτυλιοειδείς </a:t>
            </a:r>
            <a:r>
              <a:rPr lang="el-GR" sz="2200" dirty="0" err="1"/>
              <a:t>σιδηροβλάστες</a:t>
            </a:r>
            <a:r>
              <a:rPr lang="en-US" sz="2200" dirty="0"/>
              <a:t>: RCMD</a:t>
            </a:r>
            <a:r>
              <a:rPr lang="el-GR" sz="2200" dirty="0"/>
              <a:t>&lt;15%, </a:t>
            </a:r>
            <a:r>
              <a:rPr lang="en-US" sz="2200" dirty="0"/>
              <a:t>RCMD-RS</a:t>
            </a:r>
            <a:r>
              <a:rPr lang="el-GR" sz="2200" dirty="0"/>
              <a:t>&gt;15</a:t>
            </a:r>
            <a:r>
              <a:rPr lang="el-GR" sz="2200" dirty="0" smtClean="0"/>
              <a:t>%.</a:t>
            </a:r>
            <a:endParaRPr lang="en-US" sz="2200" dirty="0"/>
          </a:p>
          <a:p>
            <a:r>
              <a:rPr lang="el-GR" sz="2200" dirty="0"/>
              <a:t>Μέση επιβίωση:  </a:t>
            </a:r>
            <a:r>
              <a:rPr lang="en-US" sz="2200" dirty="0"/>
              <a:t>33 </a:t>
            </a:r>
            <a:r>
              <a:rPr lang="el-GR" sz="2200" dirty="0" smtClean="0"/>
              <a:t>μήνες.</a:t>
            </a:r>
            <a:endParaRPr lang="el-GR" sz="2200" dirty="0"/>
          </a:p>
          <a:p>
            <a:r>
              <a:rPr lang="el-GR" sz="2200" dirty="0"/>
              <a:t>Ποσοστό εξέλιξης σε ΟΛ: </a:t>
            </a:r>
            <a:r>
              <a:rPr lang="en-US" sz="2200" dirty="0"/>
              <a:t>11</a:t>
            </a:r>
            <a:r>
              <a:rPr lang="en-US" sz="2200" dirty="0" smtClean="0"/>
              <a:t>%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2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9/10</a:t>
            </a:r>
            <a:endParaRPr lang="el-GR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l-GR" sz="2400" b="1" dirty="0"/>
              <a:t>Ανθεκτική αναιμία με περίσσεια βλαστών 1</a:t>
            </a:r>
            <a:r>
              <a:rPr lang="en-US" sz="2400" b="1" dirty="0"/>
              <a:t> </a:t>
            </a:r>
            <a:r>
              <a:rPr lang="el-GR" sz="2400" b="1" dirty="0"/>
              <a:t>κ’ 2 (</a:t>
            </a:r>
            <a:r>
              <a:rPr lang="en-US" sz="2400" b="1" dirty="0"/>
              <a:t>RAEB</a:t>
            </a:r>
            <a:r>
              <a:rPr lang="el-GR" sz="2400" b="1" dirty="0"/>
              <a:t>-1 κ’ 2)</a:t>
            </a:r>
          </a:p>
          <a:p>
            <a:pPr>
              <a:lnSpc>
                <a:spcPct val="110000"/>
              </a:lnSpc>
            </a:pPr>
            <a:r>
              <a:rPr lang="el-GR" dirty="0">
                <a:effectLst/>
              </a:rPr>
              <a:t>Περιφερικό: Αναιμία και </a:t>
            </a:r>
            <a:r>
              <a:rPr lang="el-GR" dirty="0" err="1">
                <a:effectLst/>
              </a:rPr>
              <a:t>ουδετεροπενία</a:t>
            </a:r>
            <a:r>
              <a:rPr lang="el-GR" dirty="0">
                <a:effectLst/>
              </a:rPr>
              <a:t> ή/και </a:t>
            </a:r>
            <a:r>
              <a:rPr lang="el-GR" dirty="0" err="1">
                <a:effectLst/>
              </a:rPr>
              <a:t>θρομβοπενία</a:t>
            </a:r>
            <a:r>
              <a:rPr lang="el-GR" dirty="0">
                <a:effectLst/>
              </a:rPr>
              <a:t>, δυσπλασία δύο ή και τριών σειρών, </a:t>
            </a:r>
            <a:r>
              <a:rPr lang="el-GR" dirty="0"/>
              <a:t>απόλυτος αριθμός μονοκυττάρων &lt;1000/μ</a:t>
            </a:r>
            <a:r>
              <a:rPr lang="en-US" dirty="0"/>
              <a:t>l, </a:t>
            </a:r>
            <a:r>
              <a:rPr lang="el-GR" dirty="0"/>
              <a:t>Βλάστες </a:t>
            </a:r>
            <a:r>
              <a:rPr lang="en-US" dirty="0"/>
              <a:t>RAEB</a:t>
            </a:r>
            <a:r>
              <a:rPr lang="el-GR" dirty="0"/>
              <a:t>-1</a:t>
            </a:r>
            <a:r>
              <a:rPr lang="el-GR" b="1" dirty="0">
                <a:solidFill>
                  <a:schemeClr val="hlink"/>
                </a:solidFill>
              </a:rPr>
              <a:t> </a:t>
            </a:r>
            <a:r>
              <a:rPr lang="el-GR" dirty="0"/>
              <a:t>&lt;5% Απουσία ρ. </a:t>
            </a:r>
            <a:r>
              <a:rPr lang="en-US" dirty="0"/>
              <a:t>Auer</a:t>
            </a:r>
            <a:r>
              <a:rPr lang="el-GR" dirty="0"/>
              <a:t>, </a:t>
            </a:r>
            <a:r>
              <a:rPr lang="en-US" dirty="0"/>
              <a:t>RAEB</a:t>
            </a:r>
            <a:r>
              <a:rPr lang="el-GR" dirty="0"/>
              <a:t>-2: 5-19% ρ. </a:t>
            </a:r>
            <a:r>
              <a:rPr lang="en-US" dirty="0"/>
              <a:t>Auer</a:t>
            </a:r>
            <a:r>
              <a:rPr lang="el-GR" dirty="0" smtClean="0"/>
              <a:t>+/-.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Μυελός: </a:t>
            </a:r>
            <a:r>
              <a:rPr lang="el-GR" dirty="0" err="1"/>
              <a:t>υπερπλαστικός</a:t>
            </a:r>
            <a:r>
              <a:rPr lang="el-GR" dirty="0"/>
              <a:t>, δυσπλασία μονογραμμική ή </a:t>
            </a:r>
            <a:r>
              <a:rPr lang="el-GR" dirty="0" err="1"/>
              <a:t>πολυγραμμική</a:t>
            </a:r>
            <a:r>
              <a:rPr lang="el-GR" dirty="0"/>
              <a:t>, Βλάστες </a:t>
            </a:r>
            <a:r>
              <a:rPr lang="en-US" dirty="0"/>
              <a:t>RAEB</a:t>
            </a:r>
            <a:r>
              <a:rPr lang="el-GR" dirty="0"/>
              <a:t>-1:</a:t>
            </a:r>
            <a:r>
              <a:rPr lang="el-GR" b="1" dirty="0">
                <a:solidFill>
                  <a:schemeClr val="hlink"/>
                </a:solidFill>
              </a:rPr>
              <a:t> </a:t>
            </a:r>
            <a:r>
              <a:rPr lang="el-GR" dirty="0"/>
              <a:t>5-9%, Απουσία ρ. </a:t>
            </a:r>
            <a:r>
              <a:rPr lang="en-US" dirty="0"/>
              <a:t>Auer</a:t>
            </a:r>
            <a:r>
              <a:rPr lang="el-GR" dirty="0"/>
              <a:t>, </a:t>
            </a:r>
            <a:r>
              <a:rPr lang="en-US" dirty="0"/>
              <a:t>RAEB</a:t>
            </a:r>
            <a:r>
              <a:rPr lang="el-GR" dirty="0"/>
              <a:t>-2: 10-19%, ρ. </a:t>
            </a:r>
            <a:r>
              <a:rPr lang="en-US" dirty="0"/>
              <a:t>Auer</a:t>
            </a:r>
            <a:r>
              <a:rPr lang="el-GR" dirty="0" smtClean="0"/>
              <a:t>+/-.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Μέση επιβίωση: </a:t>
            </a:r>
            <a:r>
              <a:rPr lang="en-US" dirty="0"/>
              <a:t>RAEB</a:t>
            </a:r>
            <a:r>
              <a:rPr lang="el-GR" dirty="0"/>
              <a:t>-1: 18μήνες, </a:t>
            </a:r>
            <a:r>
              <a:rPr lang="en-US" dirty="0"/>
              <a:t>RAEB</a:t>
            </a:r>
            <a:r>
              <a:rPr lang="el-GR" dirty="0"/>
              <a:t>-2: 10 </a:t>
            </a:r>
            <a:r>
              <a:rPr lang="el-GR" dirty="0" smtClean="0"/>
              <a:t>μήνες.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Ποσοστό εξέλιξης σε ΟΛ:</a:t>
            </a:r>
            <a:r>
              <a:rPr lang="en-US" dirty="0"/>
              <a:t> RAEB</a:t>
            </a:r>
            <a:r>
              <a:rPr lang="el-GR" dirty="0"/>
              <a:t>-1: 25%,  </a:t>
            </a:r>
            <a:r>
              <a:rPr lang="en-US" dirty="0"/>
              <a:t>RAEB</a:t>
            </a:r>
            <a:r>
              <a:rPr lang="el-GR" dirty="0"/>
              <a:t>-2: 33</a:t>
            </a:r>
            <a:r>
              <a:rPr lang="el-GR" dirty="0" smtClean="0"/>
              <a:t>%.</a:t>
            </a:r>
            <a:endParaRPr lang="el-GR" sz="2400" dirty="0">
              <a:solidFill>
                <a:schemeClr val="hlin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2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</a:t>
            </a:r>
            <a:r>
              <a:rPr lang="en-US" dirty="0"/>
              <a:t> WHO</a:t>
            </a:r>
            <a:r>
              <a:rPr lang="el-GR" dirty="0"/>
              <a:t> </a:t>
            </a:r>
            <a:r>
              <a:rPr lang="el-GR" sz="3000" b="0" dirty="0" smtClean="0"/>
              <a:t>10/10</a:t>
            </a:r>
            <a:endParaRPr lang="el-GR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Font typeface="Wingdings" pitchFamily="2" charset="2"/>
              <a:buNone/>
            </a:pPr>
            <a:r>
              <a:rPr lang="el-GR" b="1" dirty="0"/>
              <a:t>Αταξινόμητο ΜΔΣ </a:t>
            </a:r>
            <a:r>
              <a:rPr lang="en-US" b="1" dirty="0"/>
              <a:t>(MDS-U)</a:t>
            </a:r>
            <a:endParaRPr lang="el-GR" b="1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/>
              <a:t>Περιφερικό: </a:t>
            </a:r>
            <a:r>
              <a:rPr lang="el-GR" dirty="0" err="1"/>
              <a:t>κυτταροπενία</a:t>
            </a:r>
            <a:r>
              <a:rPr lang="el-GR" dirty="0"/>
              <a:t> χωρίς βλάστες ή ραβδία </a:t>
            </a:r>
            <a:r>
              <a:rPr lang="en-US" dirty="0" smtClean="0"/>
              <a:t>Auer</a:t>
            </a:r>
            <a:r>
              <a:rPr lang="el-GR" dirty="0" smtClean="0"/>
              <a:t>.</a:t>
            </a:r>
            <a:endParaRPr lang="en-US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/>
              <a:t>Μυελός: </a:t>
            </a:r>
            <a:r>
              <a:rPr lang="el-GR" dirty="0" err="1"/>
              <a:t>υπερκυτταρικός</a:t>
            </a:r>
            <a:r>
              <a:rPr lang="el-GR" dirty="0"/>
              <a:t> ή </a:t>
            </a:r>
            <a:r>
              <a:rPr lang="el-GR" dirty="0" err="1"/>
              <a:t>νορμοκυτταρικός</a:t>
            </a:r>
            <a:r>
              <a:rPr lang="el-GR" dirty="0"/>
              <a:t> με μονογραμμική δυσπλασία και βλάστες &lt;5</a:t>
            </a:r>
            <a:r>
              <a:rPr lang="el-GR" dirty="0" smtClean="0"/>
              <a:t>%.</a:t>
            </a:r>
            <a:endParaRPr lang="el-GR" dirty="0"/>
          </a:p>
          <a:p>
            <a:pPr>
              <a:lnSpc>
                <a:spcPct val="110000"/>
              </a:lnSpc>
              <a:spcBef>
                <a:spcPts val="900"/>
              </a:spcBef>
              <a:buFont typeface="Wingdings" pitchFamily="2" charset="2"/>
              <a:buNone/>
            </a:pPr>
            <a:r>
              <a:rPr lang="el-GR" dirty="0"/>
              <a:t> </a:t>
            </a:r>
            <a:r>
              <a:rPr lang="el-GR" b="1" dirty="0" smtClean="0"/>
              <a:t>ΜΔΣ </a:t>
            </a:r>
            <a:r>
              <a:rPr lang="el-GR" b="1" dirty="0"/>
              <a:t>με </a:t>
            </a:r>
            <a:r>
              <a:rPr lang="en-US" b="1" dirty="0"/>
              <a:t>del (5q)</a:t>
            </a:r>
            <a:endParaRPr lang="el-GR" b="1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/>
              <a:t>Γυναίκες μέσης ηλικίας, καλή </a:t>
            </a:r>
            <a:r>
              <a:rPr lang="el-GR" dirty="0" smtClean="0"/>
              <a:t>πρόγνωση.</a:t>
            </a:r>
            <a:endParaRPr lang="el-GR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/>
              <a:t>Περιφερικό: αναιμία τύπου </a:t>
            </a:r>
            <a:r>
              <a:rPr lang="en-US" dirty="0"/>
              <a:t>RA </a:t>
            </a:r>
            <a:r>
              <a:rPr lang="el-GR" dirty="0"/>
              <a:t>συχνά με </a:t>
            </a:r>
            <a:r>
              <a:rPr lang="el-GR" dirty="0" err="1"/>
              <a:t>μακροκυττάρωση</a:t>
            </a:r>
            <a:r>
              <a:rPr lang="el-GR" dirty="0"/>
              <a:t> με φυσιολογικό ή αυξημένο αριθμό αιμοπεταλίων και βλάστες &lt;5</a:t>
            </a:r>
            <a:r>
              <a:rPr lang="el-GR" dirty="0" smtClean="0"/>
              <a:t>%.</a:t>
            </a:r>
            <a:endParaRPr lang="el-GR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/>
              <a:t>Μυελός: </a:t>
            </a:r>
            <a:r>
              <a:rPr lang="el-GR" dirty="0" err="1"/>
              <a:t>υπερκυτταρικός</a:t>
            </a:r>
            <a:r>
              <a:rPr lang="el-GR" dirty="0"/>
              <a:t> μυελός, </a:t>
            </a:r>
            <a:r>
              <a:rPr lang="el-GR" dirty="0" err="1"/>
              <a:t>ερυθροβλαστοπενία</a:t>
            </a:r>
            <a:r>
              <a:rPr lang="el-GR" dirty="0"/>
              <a:t>, </a:t>
            </a:r>
            <a:r>
              <a:rPr lang="el-GR" dirty="0" err="1"/>
              <a:t>μικρομεγακαρυοκύτταρα</a:t>
            </a:r>
            <a:r>
              <a:rPr lang="el-GR" dirty="0"/>
              <a:t> με πυρήνα χωρίς </a:t>
            </a:r>
            <a:r>
              <a:rPr lang="el-GR" dirty="0" err="1"/>
              <a:t>λόβωση</a:t>
            </a:r>
            <a:r>
              <a:rPr lang="el-GR" dirty="0"/>
              <a:t>, βλάστες &lt;5</a:t>
            </a:r>
            <a:r>
              <a:rPr lang="el-GR" dirty="0" smtClean="0"/>
              <a:t>%.</a:t>
            </a:r>
            <a:endParaRPr lang="el-GR" dirty="0"/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/>
              <a:t>Μοναδική </a:t>
            </a:r>
            <a:r>
              <a:rPr lang="el-GR" dirty="0" err="1"/>
              <a:t>κυτταρογενετική</a:t>
            </a:r>
            <a:r>
              <a:rPr lang="el-GR" dirty="0"/>
              <a:t> βλάβη η </a:t>
            </a:r>
            <a:r>
              <a:rPr lang="en-US" dirty="0"/>
              <a:t>del (5q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9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Μέση Επιβίωση Ασθενών ΜΔΣ (</a:t>
            </a:r>
            <a:r>
              <a:rPr lang="en-US" sz="4000"/>
              <a:t>WHO)</a:t>
            </a:r>
            <a:endParaRPr lang="el-GR" sz="4000"/>
          </a:p>
        </p:txBody>
      </p:sp>
      <p:graphicFrame>
        <p:nvGraphicFramePr>
          <p:cNvPr id="14541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135514"/>
              </p:ext>
            </p:extLst>
          </p:nvPr>
        </p:nvGraphicFramePr>
        <p:xfrm>
          <a:off x="1143284" y="1484784"/>
          <a:ext cx="6857433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Γράφημα" r:id="rId4" imgW="4581360" imgH="2838600" progId="Excel.Sheet.8">
                  <p:embed/>
                </p:oleObj>
              </mc:Choice>
              <mc:Fallback>
                <p:oleObj name="Γράφημα" r:id="rId4" imgW="4581360" imgH="2838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284" y="1484784"/>
                        <a:ext cx="6857433" cy="42484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4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Επιδημιολογία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Σε μία μελέτη, η ετήσια επίπτωση εκτιμάται σε 0,5 περιπτώσεις ανά 100.000 άτομα του πληθυσμού που ανήκουν στην ηλικιακή ομάδα κάτω των 50 ετών, ενώ αυξάνει σε 5.3 στην ομάδα ηλικιών 50-59 ετών, 15 για την ομάδα 60-69 ετών, 49 για την ομάδα από 70-79 ετών και 89 για ηλικίες άνω των 80 ετών. 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Η μέση ηλικία εμφάνισης στις περισσότερες μελέτες είναι τα 65  έτη και στην πλειονότητα των περιπτώσεων υπάρχει υπεροχή των ανδρών.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Στα παιδιά η νόσος εμφανίζεται σπάνια, έχει </a:t>
            </a:r>
            <a:r>
              <a:rPr lang="el-GR" sz="2400" dirty="0" err="1"/>
              <a:t>οικογενή</a:t>
            </a:r>
            <a:r>
              <a:rPr lang="el-GR" sz="2400" dirty="0"/>
              <a:t> χαρακτήρα και συνοδεύεται συνήθως από </a:t>
            </a:r>
            <a:r>
              <a:rPr lang="el-GR" sz="2400" dirty="0" err="1"/>
              <a:t>μονοσωμία</a:t>
            </a:r>
            <a:r>
              <a:rPr lang="el-GR" sz="2400" dirty="0"/>
              <a:t> του χρωμοσώματος 7.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7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Διαφορές </a:t>
            </a:r>
            <a:r>
              <a:rPr lang="en-US" dirty="0" smtClean="0"/>
              <a:t>FAB-WHO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Η ταξινόμηση της ΧΜΜΛ στην κατηγορία των διαταραχών με ΜΥΣ/ΜΔΣ χαρακτηριστικά, μαζί με την Νεανική </a:t>
            </a:r>
            <a:r>
              <a:rPr lang="el-GR" sz="2200" dirty="0" err="1"/>
              <a:t>Μυελομονοκυτταρική</a:t>
            </a:r>
            <a:r>
              <a:rPr lang="el-GR" sz="2200" dirty="0"/>
              <a:t> Λευχαιμία και την Χρόνια </a:t>
            </a:r>
            <a:r>
              <a:rPr lang="el-GR" sz="2200" dirty="0" err="1"/>
              <a:t>Μυελογενή</a:t>
            </a:r>
            <a:r>
              <a:rPr lang="el-GR" sz="2200" dirty="0"/>
              <a:t> Λευχαιμία με χρωμόσωμα </a:t>
            </a:r>
            <a:r>
              <a:rPr lang="en-US" sz="2200" dirty="0"/>
              <a:t>Ph</a:t>
            </a:r>
            <a:r>
              <a:rPr lang="el-GR" sz="2200" dirty="0"/>
              <a:t>(-).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H</a:t>
            </a:r>
            <a:r>
              <a:rPr lang="el-GR" sz="2200" dirty="0"/>
              <a:t> μείωση του ποσοστού των βλαστών στο μυελό των οστών από 30% σε 20% για τη διάγνωση της ΟΜΛ και συνεπώς η κατάργηση του τύπου </a:t>
            </a:r>
            <a:r>
              <a:rPr lang="en-US" sz="2200" dirty="0"/>
              <a:t>RAEB</a:t>
            </a:r>
            <a:r>
              <a:rPr lang="el-GR" sz="2200" dirty="0"/>
              <a:t>-</a:t>
            </a:r>
            <a:r>
              <a:rPr lang="en-US" sz="2200" dirty="0"/>
              <a:t>t </a:t>
            </a:r>
            <a:r>
              <a:rPr lang="el-GR" sz="2200" dirty="0"/>
              <a:t>από την ταξινόμηση Π.Ο.Υ.</a:t>
            </a:r>
          </a:p>
          <a:p>
            <a:pPr>
              <a:lnSpc>
                <a:spcPct val="110000"/>
              </a:lnSpc>
            </a:pPr>
            <a:r>
              <a:rPr lang="el-GR" sz="2200" dirty="0"/>
              <a:t>Η δημιουργία νέας κατηγορίας με την ονομασία «ανθεκτική </a:t>
            </a:r>
            <a:r>
              <a:rPr lang="el-GR" sz="2200" dirty="0" err="1"/>
              <a:t>κυτταροπενία</a:t>
            </a:r>
            <a:r>
              <a:rPr lang="el-GR" sz="2200" dirty="0"/>
              <a:t> με δυσπλασία πολλών σειρών» (εμφάνιση </a:t>
            </a:r>
            <a:r>
              <a:rPr lang="el-GR" sz="2200" dirty="0" err="1"/>
              <a:t>δυσπλαστικών</a:t>
            </a:r>
            <a:r>
              <a:rPr lang="el-GR" sz="2200" dirty="0"/>
              <a:t> χαρακτηριστικών σε 2 ή περισσότερες σειρές), που πρέπει ωστόσο να αξιολογηθούν ως ξεχωριστές βιολογικές και κλινικές οντότητες σε μελλοντικές μελέτες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5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Διαφορές </a:t>
            </a:r>
            <a:r>
              <a:rPr lang="en-US" dirty="0" smtClean="0"/>
              <a:t>FAB-WHO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200" dirty="0" smtClean="0"/>
              <a:t>Η </a:t>
            </a:r>
            <a:r>
              <a:rPr lang="el-GR" sz="2200" dirty="0"/>
              <a:t>ταξινόμηση του συνδρόμου 5</a:t>
            </a:r>
            <a:r>
              <a:rPr lang="en-US" sz="2200" dirty="0"/>
              <a:t>q</a:t>
            </a:r>
            <a:r>
              <a:rPr lang="el-GR" sz="2200" dirty="0"/>
              <a:t>- ως ξεχωριστή οντότητα.</a:t>
            </a:r>
          </a:p>
          <a:p>
            <a:pPr>
              <a:lnSpc>
                <a:spcPct val="110000"/>
              </a:lnSpc>
            </a:pPr>
            <a:r>
              <a:rPr lang="el-GR" sz="2200" dirty="0"/>
              <a:t>Περιπτώσεις με </a:t>
            </a:r>
            <a:r>
              <a:rPr lang="el-GR" sz="2200" dirty="0" err="1"/>
              <a:t>συγκεριμένες</a:t>
            </a:r>
            <a:r>
              <a:rPr lang="el-GR" sz="2200" dirty="0"/>
              <a:t> </a:t>
            </a:r>
            <a:r>
              <a:rPr lang="el-GR" sz="2200" dirty="0" err="1"/>
              <a:t>κυτταρογενετικές</a:t>
            </a:r>
            <a:r>
              <a:rPr lang="el-GR" sz="2200" dirty="0"/>
              <a:t> ανωμαλίες αλλά με χαμηλό ποσοστό βλαστών, οι οποίες κατά το παρελθόν κατατάσσονταν στα ΜΔΣ ταξινομούνται πλέον ως ΟΜΛ. Τέτοιες περιπτώσεις είναι:</a:t>
            </a:r>
          </a:p>
          <a:p>
            <a:pPr lvl="1">
              <a:lnSpc>
                <a:spcPct val="110000"/>
              </a:lnSpc>
            </a:pPr>
            <a:r>
              <a:rPr lang="el-GR" sz="2200" dirty="0"/>
              <a:t>ΟΜΛ με </a:t>
            </a:r>
            <a:r>
              <a:rPr lang="en-US" sz="2200" dirty="0"/>
              <a:t>t(8;21)(q22;q22</a:t>
            </a:r>
            <a:r>
              <a:rPr lang="en-US" sz="2200" dirty="0" smtClean="0"/>
              <a:t>)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Οξεία </a:t>
            </a:r>
            <a:r>
              <a:rPr lang="el-GR" sz="2200" dirty="0" err="1"/>
              <a:t>Προμυελοκυτταρική</a:t>
            </a:r>
            <a:r>
              <a:rPr lang="el-GR" sz="2200" dirty="0"/>
              <a:t> Λευχαιμία (ΟΠΛ) με </a:t>
            </a:r>
            <a:r>
              <a:rPr lang="en-US" sz="2200" dirty="0"/>
              <a:t>t</a:t>
            </a:r>
            <a:r>
              <a:rPr lang="el-GR" sz="2200" dirty="0"/>
              <a:t>(15;17)(</a:t>
            </a:r>
            <a:r>
              <a:rPr lang="en-US" sz="2200" dirty="0"/>
              <a:t>q</a:t>
            </a:r>
            <a:r>
              <a:rPr lang="el-GR" sz="2200" dirty="0"/>
              <a:t>22;</a:t>
            </a:r>
            <a:r>
              <a:rPr lang="en-US" sz="2200" dirty="0"/>
              <a:t>q</a:t>
            </a:r>
            <a:r>
              <a:rPr lang="el-GR" sz="2200" dirty="0"/>
              <a:t>11-12) και οι ποικιλίες </a:t>
            </a:r>
            <a:r>
              <a:rPr lang="en-US" sz="2200" dirty="0"/>
              <a:t>PML</a:t>
            </a:r>
            <a:r>
              <a:rPr lang="el-GR" sz="2200" dirty="0"/>
              <a:t>/</a:t>
            </a:r>
            <a:r>
              <a:rPr lang="en-US" sz="2200" dirty="0" smtClean="0"/>
              <a:t>RARA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ΟΜΛ με ανώμαλα </a:t>
            </a:r>
            <a:r>
              <a:rPr lang="el-GR" sz="2200" dirty="0" err="1"/>
              <a:t>ηωσινόφιλα</a:t>
            </a:r>
            <a:r>
              <a:rPr lang="el-GR" sz="2200" dirty="0"/>
              <a:t> στο μυελό με </a:t>
            </a:r>
            <a:r>
              <a:rPr lang="en-US" sz="2200" dirty="0"/>
              <a:t>inv</a:t>
            </a:r>
            <a:r>
              <a:rPr lang="el-GR" sz="2200" dirty="0"/>
              <a:t>(16)(</a:t>
            </a:r>
            <a:r>
              <a:rPr lang="en-US" sz="2200" dirty="0"/>
              <a:t>p</a:t>
            </a:r>
            <a:r>
              <a:rPr lang="el-GR" sz="2200" dirty="0"/>
              <a:t>13</a:t>
            </a:r>
            <a:r>
              <a:rPr lang="en-US" sz="2200" dirty="0"/>
              <a:t>q</a:t>
            </a:r>
            <a:r>
              <a:rPr lang="el-GR" sz="2200" dirty="0"/>
              <a:t>22</a:t>
            </a:r>
            <a:r>
              <a:rPr lang="el-GR" sz="2200" dirty="0" smtClean="0"/>
              <a:t>).</a:t>
            </a:r>
            <a:endParaRPr lang="el-GR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ΟΜΛ με </a:t>
            </a:r>
            <a:r>
              <a:rPr lang="en-US" sz="2200" dirty="0"/>
              <a:t> 11q23(MLL) </a:t>
            </a:r>
            <a:r>
              <a:rPr lang="el-GR" sz="2200" dirty="0" smtClean="0"/>
              <a:t>ανωμαλίες.</a:t>
            </a:r>
            <a:endParaRPr lang="el-GR" sz="2200" dirty="0"/>
          </a:p>
          <a:p>
            <a:pPr>
              <a:lnSpc>
                <a:spcPct val="110000"/>
              </a:lnSpc>
            </a:pP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3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1403350" y="2293144"/>
            <a:ext cx="6308725" cy="3643312"/>
            <a:chOff x="1906" y="1305"/>
            <a:chExt cx="1906" cy="2295"/>
          </a:xfrm>
          <a:solidFill>
            <a:schemeClr val="accent3">
              <a:lumMod val="75000"/>
            </a:schemeClr>
          </a:solidFill>
        </p:grpSpPr>
        <p:grpSp>
          <p:nvGrpSpPr>
            <p:cNvPr id="57350" name="Group 6"/>
            <p:cNvGrpSpPr>
              <a:grpSpLocks/>
            </p:cNvGrpSpPr>
            <p:nvPr/>
          </p:nvGrpSpPr>
          <p:grpSpPr bwMode="auto">
            <a:xfrm>
              <a:off x="1906" y="1872"/>
              <a:ext cx="384" cy="1296"/>
              <a:chOff x="2144" y="1872"/>
              <a:chExt cx="432" cy="1296"/>
            </a:xfrm>
            <a:grpFill/>
          </p:grpSpPr>
          <p:sp>
            <p:nvSpPr>
              <p:cNvPr id="57351" name="Oval 7"/>
              <p:cNvSpPr>
                <a:spLocks noChangeArrowheads="1"/>
              </p:cNvSpPr>
              <p:nvPr/>
            </p:nvSpPr>
            <p:spPr bwMode="auto">
              <a:xfrm>
                <a:off x="2144" y="1872"/>
                <a:ext cx="432" cy="490"/>
              </a:xfrm>
              <a:prstGeom prst="ellipse">
                <a:avLst/>
              </a:prstGeom>
              <a:grp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auto">
              <a:xfrm>
                <a:off x="2144" y="2678"/>
                <a:ext cx="432" cy="490"/>
              </a:xfrm>
              <a:prstGeom prst="ellipse">
                <a:avLst/>
              </a:prstGeom>
              <a:grp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353" name="Text Box 9"/>
              <p:cNvSpPr txBox="1">
                <a:spLocks noChangeArrowheads="1"/>
              </p:cNvSpPr>
              <p:nvPr/>
            </p:nvSpPr>
            <p:spPr bwMode="auto">
              <a:xfrm>
                <a:off x="2294" y="1968"/>
                <a:ext cx="148" cy="28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RA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142</a:t>
                </a:r>
              </a:p>
            </p:txBody>
          </p:sp>
          <p:sp>
            <p:nvSpPr>
              <p:cNvPr id="57354" name="Text Box 10"/>
              <p:cNvSpPr txBox="1">
                <a:spLocks noChangeArrowheads="1"/>
              </p:cNvSpPr>
              <p:nvPr/>
            </p:nvSpPr>
            <p:spPr bwMode="auto">
              <a:xfrm>
                <a:off x="2265" y="2784"/>
                <a:ext cx="209" cy="28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RARS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47</a:t>
                </a:r>
              </a:p>
            </p:txBody>
          </p:sp>
        </p:grpSp>
        <p:grpSp>
          <p:nvGrpSpPr>
            <p:cNvPr id="57355" name="Group 11"/>
            <p:cNvGrpSpPr>
              <a:grpSpLocks/>
            </p:cNvGrpSpPr>
            <p:nvPr/>
          </p:nvGrpSpPr>
          <p:grpSpPr bwMode="auto">
            <a:xfrm>
              <a:off x="1909" y="1305"/>
              <a:ext cx="1903" cy="2295"/>
              <a:chOff x="2148" y="1305"/>
              <a:chExt cx="2140" cy="2295"/>
            </a:xfrm>
            <a:grpFill/>
          </p:grpSpPr>
          <p:sp>
            <p:nvSpPr>
              <p:cNvPr id="57356" name="Oval 12"/>
              <p:cNvSpPr>
                <a:spLocks noChangeArrowheads="1"/>
              </p:cNvSpPr>
              <p:nvPr/>
            </p:nvSpPr>
            <p:spPr bwMode="auto">
              <a:xfrm>
                <a:off x="3856" y="1536"/>
                <a:ext cx="432" cy="412"/>
              </a:xfrm>
              <a:prstGeom prst="ellipse">
                <a:avLst/>
              </a:prstGeom>
              <a:grp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357" name="Oval 13"/>
              <p:cNvSpPr>
                <a:spLocks noChangeArrowheads="1"/>
              </p:cNvSpPr>
              <p:nvPr/>
            </p:nvSpPr>
            <p:spPr bwMode="auto">
              <a:xfrm>
                <a:off x="3856" y="1949"/>
                <a:ext cx="432" cy="412"/>
              </a:xfrm>
              <a:prstGeom prst="ellipse">
                <a:avLst/>
              </a:prstGeom>
              <a:grp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358" name="Oval 14"/>
              <p:cNvSpPr>
                <a:spLocks noChangeArrowheads="1"/>
              </p:cNvSpPr>
              <p:nvPr/>
            </p:nvSpPr>
            <p:spPr bwMode="auto">
              <a:xfrm>
                <a:off x="3856" y="2362"/>
                <a:ext cx="432" cy="411"/>
              </a:xfrm>
              <a:prstGeom prst="ellipse">
                <a:avLst/>
              </a:prstGeom>
              <a:grp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359" name="Oval 15"/>
              <p:cNvSpPr>
                <a:spLocks noChangeArrowheads="1"/>
              </p:cNvSpPr>
              <p:nvPr/>
            </p:nvSpPr>
            <p:spPr bwMode="auto">
              <a:xfrm>
                <a:off x="3856" y="2774"/>
                <a:ext cx="432" cy="412"/>
              </a:xfrm>
              <a:prstGeom prst="ellipse">
                <a:avLst/>
              </a:prstGeom>
              <a:grp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auto">
              <a:xfrm>
                <a:off x="3856" y="3188"/>
                <a:ext cx="432" cy="412"/>
              </a:xfrm>
              <a:prstGeom prst="ellipse">
                <a:avLst/>
              </a:prstGeom>
              <a:grp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361" name="Text Box 17"/>
              <p:cNvSpPr txBox="1">
                <a:spLocks noChangeArrowheads="1"/>
              </p:cNvSpPr>
              <p:nvPr/>
            </p:nvSpPr>
            <p:spPr bwMode="auto">
              <a:xfrm>
                <a:off x="3996" y="1585"/>
                <a:ext cx="137" cy="28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RA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43</a:t>
                </a:r>
              </a:p>
            </p:txBody>
          </p:sp>
          <p:sp>
            <p:nvSpPr>
              <p:cNvPr id="57362" name="Text Box 18"/>
              <p:cNvSpPr txBox="1">
                <a:spLocks noChangeArrowheads="1"/>
              </p:cNvSpPr>
              <p:nvPr/>
            </p:nvSpPr>
            <p:spPr bwMode="auto">
              <a:xfrm>
                <a:off x="3995" y="2017"/>
                <a:ext cx="140" cy="28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5q-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57363" name="Text Box 19"/>
              <p:cNvSpPr txBox="1">
                <a:spLocks noChangeArrowheads="1"/>
              </p:cNvSpPr>
              <p:nvPr/>
            </p:nvSpPr>
            <p:spPr bwMode="auto">
              <a:xfrm>
                <a:off x="3962" y="2448"/>
                <a:ext cx="261" cy="28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RC+Dys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91</a:t>
                </a:r>
              </a:p>
            </p:txBody>
          </p:sp>
          <p:sp>
            <p:nvSpPr>
              <p:cNvPr id="57364" name="Text Box 20"/>
              <p:cNvSpPr txBox="1">
                <a:spLocks noChangeArrowheads="1"/>
              </p:cNvSpPr>
              <p:nvPr/>
            </p:nvSpPr>
            <p:spPr bwMode="auto">
              <a:xfrm>
                <a:off x="3951" y="2784"/>
                <a:ext cx="270" cy="40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MDS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unclass.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50</a:t>
                </a:r>
              </a:p>
            </p:txBody>
          </p:sp>
          <p:sp>
            <p:nvSpPr>
              <p:cNvPr id="57365" name="Text Box 21"/>
              <p:cNvSpPr txBox="1">
                <a:spLocks noChangeArrowheads="1"/>
              </p:cNvSpPr>
              <p:nvPr/>
            </p:nvSpPr>
            <p:spPr bwMode="auto">
              <a:xfrm>
                <a:off x="3990" y="3264"/>
                <a:ext cx="209" cy="28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RARS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57366" name="Line 22"/>
              <p:cNvSpPr>
                <a:spLocks noChangeShapeType="1"/>
              </p:cNvSpPr>
              <p:nvPr/>
            </p:nvSpPr>
            <p:spPr bwMode="auto">
              <a:xfrm flipV="1">
                <a:off x="2569" y="1776"/>
                <a:ext cx="1239" cy="31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67" name="Line 23"/>
              <p:cNvSpPr>
                <a:spLocks noChangeShapeType="1"/>
              </p:cNvSpPr>
              <p:nvPr/>
            </p:nvSpPr>
            <p:spPr bwMode="auto">
              <a:xfrm flipV="1">
                <a:off x="2569" y="2088"/>
                <a:ext cx="1248" cy="1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68" name="Line 24"/>
              <p:cNvSpPr>
                <a:spLocks noChangeShapeType="1"/>
              </p:cNvSpPr>
              <p:nvPr/>
            </p:nvSpPr>
            <p:spPr bwMode="auto">
              <a:xfrm>
                <a:off x="2569" y="2100"/>
                <a:ext cx="1224" cy="36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69" name="Line 25"/>
              <p:cNvSpPr>
                <a:spLocks noChangeShapeType="1"/>
              </p:cNvSpPr>
              <p:nvPr/>
            </p:nvSpPr>
            <p:spPr bwMode="auto">
              <a:xfrm>
                <a:off x="2569" y="2100"/>
                <a:ext cx="1236" cy="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70" name="Line 26"/>
              <p:cNvSpPr>
                <a:spLocks noChangeShapeType="1"/>
              </p:cNvSpPr>
              <p:nvPr/>
            </p:nvSpPr>
            <p:spPr bwMode="auto">
              <a:xfrm flipV="1">
                <a:off x="2569" y="2640"/>
                <a:ext cx="1236" cy="3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71" name="Line 27"/>
              <p:cNvSpPr>
                <a:spLocks noChangeShapeType="1"/>
              </p:cNvSpPr>
              <p:nvPr/>
            </p:nvSpPr>
            <p:spPr bwMode="auto">
              <a:xfrm>
                <a:off x="2581" y="2940"/>
                <a:ext cx="1224" cy="4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72" name="Line 28"/>
              <p:cNvSpPr>
                <a:spLocks noChangeShapeType="1"/>
              </p:cNvSpPr>
              <p:nvPr/>
            </p:nvSpPr>
            <p:spPr bwMode="auto">
              <a:xfrm>
                <a:off x="2581" y="2940"/>
                <a:ext cx="1236" cy="39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73" name="Text Box 29"/>
              <p:cNvSpPr txBox="1">
                <a:spLocks noChangeArrowheads="1"/>
              </p:cNvSpPr>
              <p:nvPr/>
            </p:nvSpPr>
            <p:spPr bwMode="auto">
              <a:xfrm>
                <a:off x="3088" y="1728"/>
                <a:ext cx="129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43</a:t>
                </a:r>
              </a:p>
            </p:txBody>
          </p:sp>
          <p:sp>
            <p:nvSpPr>
              <p:cNvPr id="57374" name="Text Box 30"/>
              <p:cNvSpPr txBox="1">
                <a:spLocks noChangeArrowheads="1"/>
              </p:cNvSpPr>
              <p:nvPr/>
            </p:nvSpPr>
            <p:spPr bwMode="auto">
              <a:xfrm>
                <a:off x="3232" y="1932"/>
                <a:ext cx="96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57375" name="Text Box 31"/>
              <p:cNvSpPr txBox="1">
                <a:spLocks noChangeArrowheads="1"/>
              </p:cNvSpPr>
              <p:nvPr/>
            </p:nvSpPr>
            <p:spPr bwMode="auto">
              <a:xfrm>
                <a:off x="3088" y="2112"/>
                <a:ext cx="129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65</a:t>
                </a:r>
              </a:p>
            </p:txBody>
          </p:sp>
          <p:sp>
            <p:nvSpPr>
              <p:cNvPr id="57376" name="Text Box 32"/>
              <p:cNvSpPr txBox="1">
                <a:spLocks noChangeArrowheads="1"/>
              </p:cNvSpPr>
              <p:nvPr/>
            </p:nvSpPr>
            <p:spPr bwMode="auto">
              <a:xfrm>
                <a:off x="3088" y="2304"/>
                <a:ext cx="129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33</a:t>
                </a:r>
              </a:p>
            </p:txBody>
          </p:sp>
          <p:sp>
            <p:nvSpPr>
              <p:cNvPr id="57377" name="Text Box 33"/>
              <p:cNvSpPr txBox="1">
                <a:spLocks noChangeArrowheads="1"/>
              </p:cNvSpPr>
              <p:nvPr/>
            </p:nvSpPr>
            <p:spPr bwMode="auto">
              <a:xfrm>
                <a:off x="3088" y="2592"/>
                <a:ext cx="129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26</a:t>
                </a:r>
              </a:p>
            </p:txBody>
          </p:sp>
          <p:sp>
            <p:nvSpPr>
              <p:cNvPr id="57378" name="Text Box 34"/>
              <p:cNvSpPr txBox="1">
                <a:spLocks noChangeArrowheads="1"/>
              </p:cNvSpPr>
              <p:nvPr/>
            </p:nvSpPr>
            <p:spPr bwMode="auto">
              <a:xfrm>
                <a:off x="3088" y="2796"/>
                <a:ext cx="129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17</a:t>
                </a:r>
              </a:p>
            </p:txBody>
          </p:sp>
          <p:sp>
            <p:nvSpPr>
              <p:cNvPr id="57379" name="Text Box 35"/>
              <p:cNvSpPr txBox="1">
                <a:spLocks noChangeArrowheads="1"/>
              </p:cNvSpPr>
              <p:nvPr/>
            </p:nvSpPr>
            <p:spPr bwMode="auto">
              <a:xfrm>
                <a:off x="3150" y="2976"/>
                <a:ext cx="96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57380" name="Text Box 36"/>
              <p:cNvSpPr txBox="1">
                <a:spLocks noChangeArrowheads="1"/>
              </p:cNvSpPr>
              <p:nvPr/>
            </p:nvSpPr>
            <p:spPr bwMode="auto">
              <a:xfrm>
                <a:off x="2148" y="1641"/>
                <a:ext cx="222" cy="231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</a:rPr>
                  <a:t>FAB</a:t>
                </a:r>
              </a:p>
            </p:txBody>
          </p:sp>
          <p:sp>
            <p:nvSpPr>
              <p:cNvPr id="57381" name="Text Box 37"/>
              <p:cNvSpPr txBox="1">
                <a:spLocks noChangeArrowheads="1"/>
              </p:cNvSpPr>
              <p:nvPr/>
            </p:nvSpPr>
            <p:spPr bwMode="auto">
              <a:xfrm>
                <a:off x="3820" y="1305"/>
                <a:ext cx="252" cy="231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</a:rPr>
                  <a:t>WHO</a:t>
                </a:r>
              </a:p>
            </p:txBody>
          </p:sp>
        </p:grpSp>
      </p:grp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971617" y="1407635"/>
            <a:ext cx="7346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Splitting of RA and RARS (according to FAB) as warranted by the </a:t>
            </a:r>
          </a:p>
          <a:p>
            <a:r>
              <a:rPr lang="en-US" b="1" dirty="0">
                <a:latin typeface="Arial" charset="0"/>
              </a:rPr>
              <a:t>WHO classification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685800" y="6400800"/>
            <a:ext cx="6477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+mn-lt"/>
              </a:rPr>
              <a:t>Nosslinger et al.</a:t>
            </a:r>
            <a:r>
              <a:rPr lang="en-US" sz="1400" i="1">
                <a:latin typeface="+mn-lt"/>
              </a:rPr>
              <a:t> </a:t>
            </a:r>
            <a:r>
              <a:rPr lang="en-US" sz="1400">
                <a:latin typeface="+mn-lt"/>
              </a:rPr>
              <a:t>Blood. 2001 Nov 15;98(10):2935-41.</a:t>
            </a:r>
          </a:p>
        </p:txBody>
      </p:sp>
      <p:sp>
        <p:nvSpPr>
          <p:cNvPr id="57384" name="Rectangle 4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Αντιστοιχία </a:t>
            </a:r>
            <a:r>
              <a:rPr lang="en-US"/>
              <a:t>FAB – WHO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6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Προβληματισμοί </a:t>
            </a:r>
            <a:r>
              <a:rPr lang="en-US" dirty="0"/>
              <a:t>WHO</a:t>
            </a:r>
            <a:endParaRPr lang="el-GR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Για </a:t>
            </a:r>
            <a:r>
              <a:rPr lang="el-GR" sz="2400" dirty="0"/>
              <a:t>τη χρησιμότητα </a:t>
            </a:r>
            <a:r>
              <a:rPr lang="el-GR" sz="2400" dirty="0" smtClean="0"/>
              <a:t>της.</a:t>
            </a:r>
            <a:endParaRPr lang="en-US" sz="2400" dirty="0"/>
          </a:p>
          <a:p>
            <a:r>
              <a:rPr lang="el-GR" sz="2400" dirty="0" smtClean="0"/>
              <a:t>Για </a:t>
            </a:r>
            <a:r>
              <a:rPr lang="el-GR" sz="2400" dirty="0"/>
              <a:t>τα κριτήρια της </a:t>
            </a:r>
            <a:r>
              <a:rPr lang="en-US" sz="2400" dirty="0"/>
              <a:t>RA</a:t>
            </a:r>
            <a:r>
              <a:rPr lang="el-GR" sz="2400" dirty="0"/>
              <a:t>, </a:t>
            </a:r>
            <a:r>
              <a:rPr lang="en-US" sz="2400" dirty="0"/>
              <a:t>RARS</a:t>
            </a:r>
            <a:r>
              <a:rPr lang="el-GR" sz="2400" dirty="0"/>
              <a:t>, </a:t>
            </a:r>
            <a:r>
              <a:rPr lang="en-US" sz="2400" dirty="0" smtClean="0"/>
              <a:t>RCMD</a:t>
            </a:r>
            <a:r>
              <a:rPr lang="el-GR" sz="2400" dirty="0"/>
              <a:t>.</a:t>
            </a:r>
            <a:endParaRPr lang="en-US" sz="2400" dirty="0"/>
          </a:p>
          <a:p>
            <a:r>
              <a:rPr lang="el-GR" sz="2400" dirty="0" smtClean="0"/>
              <a:t>Κυρίως </a:t>
            </a:r>
            <a:r>
              <a:rPr lang="el-GR" sz="2400" dirty="0"/>
              <a:t>για την απομάκρυνση του </a:t>
            </a:r>
            <a:r>
              <a:rPr lang="en-US" sz="2400" dirty="0"/>
              <a:t>RAEB</a:t>
            </a:r>
            <a:r>
              <a:rPr lang="el-GR" sz="2400" dirty="0"/>
              <a:t>-</a:t>
            </a:r>
            <a:r>
              <a:rPr lang="en-US" sz="2400" dirty="0"/>
              <a:t>T</a:t>
            </a:r>
            <a:r>
              <a:rPr lang="el-GR" sz="2400" dirty="0"/>
              <a:t> από την κατηγορία των </a:t>
            </a:r>
            <a:r>
              <a:rPr lang="el-GR" sz="2400" dirty="0" smtClean="0"/>
              <a:t>ΜΔΣ.</a:t>
            </a:r>
            <a:endParaRPr lang="en-US" sz="2400" dirty="0"/>
          </a:p>
          <a:p>
            <a:r>
              <a:rPr lang="el-GR" sz="2400" dirty="0" smtClean="0"/>
              <a:t>Παρά </a:t>
            </a:r>
            <a:r>
              <a:rPr lang="el-GR" sz="2400" dirty="0"/>
              <a:t>τις εξαγγελίες ότι η ταξινόμηση </a:t>
            </a:r>
            <a:r>
              <a:rPr lang="en-US" sz="2400" dirty="0"/>
              <a:t>WHO</a:t>
            </a:r>
            <a:r>
              <a:rPr lang="el-GR" sz="2400" dirty="0"/>
              <a:t> επρόκειτο να ενσωματώσει μορφολογικά, βιολογικά, </a:t>
            </a:r>
            <a:r>
              <a:rPr lang="el-GR" sz="2400" dirty="0" err="1"/>
              <a:t>ανοσοφαινοτυπικά</a:t>
            </a:r>
            <a:r>
              <a:rPr lang="el-GR" sz="2400" dirty="0"/>
              <a:t>, και γενετικά χαρακτηριστικά κάποιοι ισχυρίζονται ότι με εξαίρεση το τύπο 5</a:t>
            </a:r>
            <a:r>
              <a:rPr lang="en-US" sz="2400" dirty="0"/>
              <a:t>q</a:t>
            </a:r>
            <a:r>
              <a:rPr lang="el-GR" sz="2400" dirty="0"/>
              <a:t>(-) λίγα βιολογικά και γενετικά χαρακτηριστικά </a:t>
            </a:r>
            <a:r>
              <a:rPr lang="el-GR" sz="2400" dirty="0" smtClean="0"/>
              <a:t>ενσωματώθηκαν.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3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r>
              <a:rPr lang="en-US" dirty="0" smtClean="0"/>
              <a:t>FAB </a:t>
            </a:r>
            <a:r>
              <a:rPr lang="el-GR" dirty="0" smtClean="0"/>
              <a:t>και </a:t>
            </a:r>
            <a:r>
              <a:rPr lang="en-US" smtClean="0"/>
              <a:t>WHO</a:t>
            </a:r>
            <a:endParaRPr lang="el-G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1"/>
            <a:ext cx="8363272" cy="135912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2200" dirty="0"/>
              <a:t>H </a:t>
            </a:r>
            <a:r>
              <a:rPr lang="el-GR" sz="2200" dirty="0"/>
              <a:t>ταξινόμηση </a:t>
            </a:r>
            <a:r>
              <a:rPr lang="en-US" sz="2200" dirty="0"/>
              <a:t>WHO</a:t>
            </a:r>
            <a:r>
              <a:rPr lang="el-GR" sz="2200" dirty="0"/>
              <a:t> παρουσιάζει ικανοποιητική συσχέτιση με την πρόγνωση, την ανταπόκριση στη θεραπεία και την εξέλιξη σε οξεία λευχαιμία  σε σχέση με τη </a:t>
            </a:r>
            <a:r>
              <a:rPr lang="en-US" sz="2200" dirty="0"/>
              <a:t>FAB</a:t>
            </a:r>
            <a:r>
              <a:rPr lang="el-GR" sz="2200" dirty="0"/>
              <a:t>.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231775" y="6299299"/>
            <a:ext cx="3174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Germing et al</a:t>
            </a:r>
            <a:r>
              <a:rPr lang="el-GR" sz="1400">
                <a:latin typeface="+mn-lt"/>
              </a:rPr>
              <a:t>, </a:t>
            </a:r>
            <a:r>
              <a:rPr lang="en-US" sz="1400">
                <a:latin typeface="+mn-lt"/>
              </a:rPr>
              <a:t>Leuk Res</a:t>
            </a:r>
            <a:r>
              <a:rPr lang="el-GR" sz="1400">
                <a:latin typeface="+mn-lt"/>
              </a:rPr>
              <a:t>. 2000;24:983-92 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323528" y="1996083"/>
            <a:ext cx="8429625" cy="4313237"/>
            <a:chOff x="0" y="2357438"/>
            <a:chExt cx="8429625" cy="4313237"/>
          </a:xfrm>
        </p:grpSpPr>
        <p:sp>
          <p:nvSpPr>
            <p:cNvPr id="108548" name="Oval 4"/>
            <p:cNvSpPr>
              <a:spLocks noChangeArrowheads="1"/>
            </p:cNvSpPr>
            <p:nvPr/>
          </p:nvSpPr>
          <p:spPr bwMode="auto">
            <a:xfrm>
              <a:off x="1547813" y="3500438"/>
              <a:ext cx="1439862" cy="7207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RA</a:t>
              </a:r>
              <a:r>
                <a:rPr lang="el-GR"/>
                <a:t> </a:t>
              </a:r>
            </a:p>
          </p:txBody>
        </p:sp>
        <p:sp>
          <p:nvSpPr>
            <p:cNvPr id="108549" name="Oval 5"/>
            <p:cNvSpPr>
              <a:spLocks noChangeArrowheads="1"/>
            </p:cNvSpPr>
            <p:nvPr/>
          </p:nvSpPr>
          <p:spPr bwMode="auto">
            <a:xfrm>
              <a:off x="1476375" y="5229225"/>
              <a:ext cx="1439863" cy="7207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RARS</a:t>
              </a:r>
              <a:r>
                <a:rPr lang="el-GR"/>
                <a:t> </a:t>
              </a:r>
            </a:p>
          </p:txBody>
        </p:sp>
        <p:sp>
          <p:nvSpPr>
            <p:cNvPr id="108550" name="Oval 6"/>
            <p:cNvSpPr>
              <a:spLocks noChangeArrowheads="1"/>
            </p:cNvSpPr>
            <p:nvPr/>
          </p:nvSpPr>
          <p:spPr bwMode="auto">
            <a:xfrm>
              <a:off x="5292725" y="2852738"/>
              <a:ext cx="1439863" cy="72072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RA</a:t>
              </a:r>
              <a:endParaRPr lang="el-GR" b="1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auto">
            <a:xfrm>
              <a:off x="5292725" y="3860800"/>
              <a:ext cx="1439863" cy="72072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RCMD</a:t>
              </a:r>
              <a:r>
                <a:rPr lang="el-GR"/>
                <a:t> </a:t>
              </a:r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auto">
            <a:xfrm>
              <a:off x="5292725" y="5084763"/>
              <a:ext cx="1439863" cy="72072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RARS</a:t>
              </a:r>
              <a:endParaRPr lang="el-GR" b="1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auto">
            <a:xfrm>
              <a:off x="5292725" y="5949950"/>
              <a:ext cx="1439863" cy="72072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RCMD</a:t>
              </a:r>
              <a:r>
                <a:rPr lang="el-GR" b="1"/>
                <a:t>-</a:t>
              </a:r>
              <a:r>
                <a:rPr lang="en-US" b="1"/>
                <a:t>RS </a:t>
              </a:r>
              <a:endParaRPr lang="el-GR" b="1"/>
            </a:p>
          </p:txBody>
        </p:sp>
        <p:sp>
          <p:nvSpPr>
            <p:cNvPr id="108555" name="Text Box 11"/>
            <p:cNvSpPr txBox="1">
              <a:spLocks noChangeArrowheads="1"/>
            </p:cNvSpPr>
            <p:nvPr/>
          </p:nvSpPr>
          <p:spPr bwMode="auto">
            <a:xfrm>
              <a:off x="2032000" y="2717800"/>
              <a:ext cx="6778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FAB</a:t>
              </a:r>
              <a:endParaRPr lang="el-GR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56" name="Text Box 12"/>
            <p:cNvSpPr txBox="1">
              <a:spLocks noChangeArrowheads="1"/>
            </p:cNvSpPr>
            <p:nvPr/>
          </p:nvSpPr>
          <p:spPr bwMode="auto">
            <a:xfrm>
              <a:off x="5703888" y="2357438"/>
              <a:ext cx="831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WHO</a:t>
              </a:r>
              <a:endParaRPr lang="el-GR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 flipV="1">
              <a:off x="3132138" y="3284538"/>
              <a:ext cx="1944687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>
              <a:off x="3132138" y="3933825"/>
              <a:ext cx="201612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 flipV="1">
              <a:off x="3132138" y="5373688"/>
              <a:ext cx="20161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8560" name="Line 16"/>
            <p:cNvSpPr>
              <a:spLocks noChangeShapeType="1"/>
            </p:cNvSpPr>
            <p:nvPr/>
          </p:nvSpPr>
          <p:spPr bwMode="auto">
            <a:xfrm>
              <a:off x="3059113" y="5734050"/>
              <a:ext cx="2017712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107950" y="3581400"/>
              <a:ext cx="14811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ME: 37 mos</a:t>
              </a:r>
              <a:endParaRPr lang="el-GR" sz="2000" b="1"/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6927850" y="2933700"/>
              <a:ext cx="14811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ME: 69 mos</a:t>
              </a:r>
              <a:endParaRPr lang="el-GR" sz="2000" b="1"/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7092950" y="3933825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l-GR"/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6948488" y="4013200"/>
              <a:ext cx="14811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ME: 33 mos</a:t>
              </a:r>
              <a:endParaRPr lang="el-GR" sz="2000" b="1"/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0" y="5346700"/>
              <a:ext cx="14811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ME:</a:t>
              </a:r>
              <a:r>
                <a:rPr lang="el-GR" sz="2000" b="1"/>
                <a:t> </a:t>
              </a:r>
              <a:r>
                <a:rPr lang="en-US" sz="2000" b="1"/>
                <a:t>50 mos</a:t>
              </a:r>
              <a:endParaRPr lang="el-GR" sz="2000" b="1"/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6948488" y="5165725"/>
              <a:ext cx="14811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ME: 69 mos</a:t>
              </a:r>
              <a:endParaRPr lang="el-GR" sz="2000" b="1"/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6948488" y="6102350"/>
              <a:ext cx="14811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ME: 32 mos</a:t>
              </a:r>
              <a:endParaRPr lang="el-GR" sz="2000" b="1"/>
            </a:p>
          </p:txBody>
        </p:sp>
        <p:sp>
          <p:nvSpPr>
            <p:cNvPr id="108576" name="Text Box 32"/>
            <p:cNvSpPr txBox="1">
              <a:spLocks noChangeArrowheads="1"/>
            </p:cNvSpPr>
            <p:nvPr/>
          </p:nvSpPr>
          <p:spPr bwMode="auto">
            <a:xfrm>
              <a:off x="87313" y="2886075"/>
              <a:ext cx="9445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N=1600</a:t>
              </a:r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1000" y="1824856"/>
            <a:ext cx="84582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741613" algn="ctr"/>
                <a:tab pos="4003675" algn="ctr"/>
                <a:tab pos="5256213" algn="ctr"/>
                <a:tab pos="6284913" algn="ctr"/>
                <a:tab pos="7659688" algn="ctr"/>
              </a:tabLst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	</a:t>
            </a:r>
            <a:r>
              <a:rPr lang="en-US" sz="2000" b="1" dirty="0">
                <a:latin typeface="+mn-lt"/>
              </a:rPr>
              <a:t>Score</a:t>
            </a:r>
          </a:p>
          <a:p>
            <a:pPr eaLnBrk="0" hangingPunct="0">
              <a:spcBef>
                <a:spcPct val="50000"/>
              </a:spcBef>
              <a:tabLst>
                <a:tab pos="2741613" algn="ctr"/>
                <a:tab pos="4003675" algn="ctr"/>
                <a:tab pos="5256213" algn="ctr"/>
                <a:tab pos="6284913" algn="ctr"/>
                <a:tab pos="7659688" algn="ctr"/>
              </a:tabLst>
            </a:pPr>
            <a:r>
              <a:rPr lang="el-GR" sz="2000" b="1" dirty="0">
                <a:solidFill>
                  <a:schemeClr val="tx2"/>
                </a:solidFill>
                <a:latin typeface="+mn-lt"/>
              </a:rPr>
              <a:t>ΒΑΘΜΟΛΟΓΙΑ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en-US" sz="2000" b="1" dirty="0">
                <a:latin typeface="+mn-lt"/>
              </a:rPr>
              <a:t>    0	0.5	1.0	1.5	2.0</a:t>
            </a:r>
          </a:p>
          <a:p>
            <a:pPr eaLnBrk="0" hangingPunct="0">
              <a:spcBef>
                <a:spcPct val="50000"/>
              </a:spcBef>
              <a:tabLst>
                <a:tab pos="2741613" algn="ctr"/>
                <a:tab pos="4003675" algn="ctr"/>
                <a:tab pos="5256213" algn="ctr"/>
                <a:tab pos="6284913" algn="ctr"/>
                <a:tab pos="7659688" algn="ctr"/>
              </a:tabLst>
            </a:pPr>
            <a:r>
              <a:rPr lang="el-GR" sz="2000" b="1" dirty="0">
                <a:latin typeface="+mn-lt"/>
              </a:rPr>
              <a:t>Βλάστες Μυελού</a:t>
            </a:r>
            <a:r>
              <a:rPr lang="en-US" sz="2000" b="1" dirty="0">
                <a:latin typeface="+mn-lt"/>
              </a:rPr>
              <a:t>	&lt;5%	5%–10%	–	11%–20%	21%–30%</a:t>
            </a:r>
          </a:p>
          <a:p>
            <a:pPr eaLnBrk="0" hangingPunct="0">
              <a:spcBef>
                <a:spcPct val="50000"/>
              </a:spcBef>
              <a:tabLst>
                <a:tab pos="2741613" algn="ctr"/>
                <a:tab pos="4003675" algn="ctr"/>
                <a:tab pos="5256213" algn="ctr"/>
                <a:tab pos="6284913" algn="ctr"/>
                <a:tab pos="7659688" algn="ctr"/>
              </a:tabLst>
            </a:pPr>
            <a:r>
              <a:rPr lang="el-GR" sz="2000" b="1" dirty="0" err="1">
                <a:latin typeface="+mn-lt"/>
              </a:rPr>
              <a:t>Καρυότυπος</a:t>
            </a:r>
            <a:r>
              <a:rPr lang="en-US" sz="2000" b="1" dirty="0">
                <a:latin typeface="+mn-lt"/>
              </a:rPr>
              <a:t>*	</a:t>
            </a:r>
            <a:r>
              <a:rPr lang="el-GR" sz="2000" b="1" dirty="0">
                <a:latin typeface="+mn-lt"/>
              </a:rPr>
              <a:t>Ευνοϊκός </a:t>
            </a:r>
            <a:r>
              <a:rPr lang="en-US" sz="2000" b="1" dirty="0">
                <a:latin typeface="+mn-lt"/>
              </a:rPr>
              <a:t>	</a:t>
            </a:r>
            <a:r>
              <a:rPr lang="el-GR" sz="2000" b="1" dirty="0">
                <a:latin typeface="+mn-lt"/>
              </a:rPr>
              <a:t>Ενδιάμεσος</a:t>
            </a:r>
            <a:r>
              <a:rPr lang="en-US" sz="2000" b="1" dirty="0">
                <a:latin typeface="+mn-lt"/>
              </a:rPr>
              <a:t>	</a:t>
            </a:r>
            <a:r>
              <a:rPr lang="el-GR" sz="2000" b="1" dirty="0">
                <a:latin typeface="+mn-lt"/>
              </a:rPr>
              <a:t>Κακός</a:t>
            </a:r>
            <a:r>
              <a:rPr lang="en-US" sz="2000" b="1" dirty="0">
                <a:latin typeface="+mn-lt"/>
              </a:rPr>
              <a:t>	–	–</a:t>
            </a:r>
          </a:p>
          <a:p>
            <a:pPr eaLnBrk="0" hangingPunct="0">
              <a:spcBef>
                <a:spcPct val="50000"/>
              </a:spcBef>
              <a:tabLst>
                <a:tab pos="2741613" algn="ctr"/>
                <a:tab pos="4003675" algn="ctr"/>
                <a:tab pos="5256213" algn="ctr"/>
                <a:tab pos="6284913" algn="ctr"/>
                <a:tab pos="7659688" algn="ctr"/>
              </a:tabLst>
            </a:pPr>
            <a:r>
              <a:rPr lang="el-GR" sz="2000" b="1" dirty="0" err="1">
                <a:latin typeface="+mn-lt"/>
              </a:rPr>
              <a:t>Κυτταροπενίες</a:t>
            </a:r>
            <a:r>
              <a:rPr lang="el-GR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* *</a:t>
            </a:r>
            <a:r>
              <a:rPr lang="el-GR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	0/1	2/3	–	–	–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9744" y="4284087"/>
            <a:ext cx="75453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*</a:t>
            </a:r>
            <a:r>
              <a:rPr lang="el-GR" sz="2000" dirty="0">
                <a:latin typeface="+mn-lt"/>
              </a:rPr>
              <a:t>Ευνοϊκός</a:t>
            </a:r>
            <a:r>
              <a:rPr lang="en-US" sz="2000" dirty="0">
                <a:latin typeface="+mn-lt"/>
              </a:rPr>
              <a:t>= </a:t>
            </a:r>
            <a:r>
              <a:rPr lang="el-GR" sz="2000" dirty="0" err="1">
                <a:latin typeface="+mn-lt"/>
              </a:rPr>
              <a:t>φυσι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λογικός</a:t>
            </a:r>
            <a:r>
              <a:rPr lang="en-US" sz="2000" dirty="0">
                <a:latin typeface="+mn-lt"/>
              </a:rPr>
              <a:t>, -Y , del(5q) , del(20q)</a:t>
            </a:r>
            <a:r>
              <a:rPr lang="el-GR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Ενδιάμεσος</a:t>
            </a:r>
            <a:r>
              <a:rPr lang="en-US" sz="2000" dirty="0">
                <a:latin typeface="+mn-lt"/>
              </a:rPr>
              <a:t> = </a:t>
            </a:r>
            <a:r>
              <a:rPr lang="el-GR" sz="2000" dirty="0">
                <a:latin typeface="+mn-lt"/>
              </a:rPr>
              <a:t>Άλλες </a:t>
            </a:r>
            <a:r>
              <a:rPr lang="el-GR" sz="2000" dirty="0" err="1">
                <a:latin typeface="+mn-lt"/>
              </a:rPr>
              <a:t>καρυοτυπικές</a:t>
            </a:r>
            <a:r>
              <a:rPr lang="el-GR" sz="2000" dirty="0">
                <a:latin typeface="+mn-lt"/>
              </a:rPr>
              <a:t> διαταραχές, </a:t>
            </a:r>
            <a:endParaRPr lang="en-US" sz="2000" dirty="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Κακός</a:t>
            </a:r>
            <a:r>
              <a:rPr lang="en-US" sz="2000" dirty="0">
                <a:latin typeface="+mn-lt"/>
              </a:rPr>
              <a:t> = </a:t>
            </a:r>
            <a:r>
              <a:rPr lang="en-US" sz="2000" dirty="0">
                <a:latin typeface="+mn-lt"/>
                <a:sym typeface="Symbol" pitchFamily="18" charset="2"/>
              </a:rPr>
              <a:t>3 </a:t>
            </a:r>
            <a:r>
              <a:rPr lang="el-GR" sz="2000" dirty="0" err="1">
                <a:latin typeface="+mn-lt"/>
                <a:sym typeface="Symbol" pitchFamily="18" charset="2"/>
              </a:rPr>
              <a:t>καρυοτυπικές</a:t>
            </a:r>
            <a:r>
              <a:rPr lang="el-GR" sz="2000" dirty="0">
                <a:latin typeface="+mn-lt"/>
                <a:sym typeface="Symbol" pitchFamily="18" charset="2"/>
              </a:rPr>
              <a:t> διαταραχές, ή διαταραχές του χρ.</a:t>
            </a:r>
            <a:r>
              <a:rPr lang="en-US" sz="2000" dirty="0">
                <a:latin typeface="+mn-lt"/>
                <a:sym typeface="Symbol" pitchFamily="18" charset="2"/>
              </a:rPr>
              <a:t> 7 </a:t>
            </a:r>
            <a:endParaRPr lang="el-GR" sz="2000" dirty="0">
              <a:latin typeface="+mn-lt"/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* *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Hb</a:t>
            </a:r>
            <a:r>
              <a:rPr lang="en-US" sz="2000" dirty="0">
                <a:latin typeface="+mn-lt"/>
              </a:rPr>
              <a:t>&lt;10g/dl, </a:t>
            </a:r>
            <a:r>
              <a:rPr lang="en-US" sz="2000" dirty="0" err="1">
                <a:latin typeface="+mn-lt"/>
              </a:rPr>
              <a:t>Neutrophil</a:t>
            </a:r>
            <a:r>
              <a:rPr lang="en-US" sz="2000" dirty="0">
                <a:latin typeface="+mn-lt"/>
              </a:rPr>
              <a:t> count&lt;1.5</a:t>
            </a:r>
            <a:r>
              <a:rPr lang="el-GR" sz="2000" dirty="0">
                <a:latin typeface="+mn-lt"/>
              </a:rPr>
              <a:t>00</a:t>
            </a:r>
            <a:r>
              <a:rPr lang="en-US" sz="2000" dirty="0">
                <a:latin typeface="+mn-lt"/>
              </a:rPr>
              <a:t>/</a:t>
            </a:r>
            <a:r>
              <a:rPr lang="el-GR" sz="2000" dirty="0">
                <a:latin typeface="+mn-lt"/>
              </a:rPr>
              <a:t>μ</a:t>
            </a:r>
            <a:r>
              <a:rPr lang="en-US" sz="2000" dirty="0">
                <a:latin typeface="+mn-lt"/>
              </a:rPr>
              <a:t>l, </a:t>
            </a:r>
            <a:r>
              <a:rPr lang="en-US" sz="2000" dirty="0" err="1">
                <a:latin typeface="+mn-lt"/>
              </a:rPr>
              <a:t>Plt</a:t>
            </a:r>
            <a:r>
              <a:rPr lang="en-US" sz="2000" dirty="0">
                <a:latin typeface="+mn-lt"/>
              </a:rPr>
              <a:t>&lt;100</a:t>
            </a:r>
            <a:r>
              <a:rPr lang="el-GR" sz="2000" dirty="0">
                <a:latin typeface="+mn-lt"/>
              </a:rPr>
              <a:t>.000</a:t>
            </a:r>
            <a:r>
              <a:rPr lang="en-US" sz="2000" dirty="0">
                <a:latin typeface="+mn-lt"/>
              </a:rPr>
              <a:t>/</a:t>
            </a:r>
            <a:r>
              <a:rPr lang="el-GR" sz="2000" dirty="0">
                <a:latin typeface="+mn-lt"/>
              </a:rPr>
              <a:t>μ</a:t>
            </a:r>
            <a:r>
              <a:rPr lang="en-US" sz="2000" dirty="0">
                <a:latin typeface="+mn-lt"/>
              </a:rPr>
              <a:t>l</a:t>
            </a:r>
            <a:endParaRPr lang="el-GR" sz="2000" dirty="0">
              <a:latin typeface="+mn-lt"/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</a:pPr>
            <a:endParaRPr lang="en-US" sz="2000" dirty="0">
              <a:latin typeface="+mn-lt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048000" y="3789040"/>
            <a:ext cx="571500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048000" y="2180456"/>
            <a:ext cx="571500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81000" y="6269246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hangingPunct="0"/>
            <a:r>
              <a:rPr lang="en-US" sz="1400" dirty="0" smtClean="0">
                <a:latin typeface="+mn-lt"/>
              </a:rPr>
              <a:t>Greenberg </a:t>
            </a:r>
            <a:r>
              <a:rPr lang="en-US" sz="1400" dirty="0">
                <a:latin typeface="+mn-lt"/>
              </a:rPr>
              <a:t>P, et al. Blood. 1997;89:2079.</a:t>
            </a:r>
          </a:p>
          <a:p>
            <a:pPr eaLnBrk="0" hangingPunct="0"/>
            <a:endParaRPr lang="en-US" sz="1400" dirty="0">
              <a:latin typeface="+mn-lt"/>
              <a:ea typeface="ＭＳ Ｐゴシック" charset="-128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Διεθνές σύστημα προγνωστικής ταξινόμησης (</a:t>
            </a:r>
            <a:r>
              <a:rPr lang="en-US" dirty="0"/>
              <a:t>IPSS) </a:t>
            </a:r>
            <a:r>
              <a:rPr lang="el-GR" dirty="0" smtClean="0"/>
              <a:t>των </a:t>
            </a:r>
            <a:r>
              <a:rPr lang="el-GR" dirty="0"/>
              <a:t>ΜΔΣ</a:t>
            </a:r>
            <a:br>
              <a:rPr lang="el-GR" dirty="0"/>
            </a:br>
            <a:r>
              <a:rPr lang="en-US" sz="3100" b="0" dirty="0"/>
              <a:t>International Prognostic Scoring System (IPSS</a:t>
            </a:r>
            <a:r>
              <a:rPr lang="en-US" sz="3100" b="0" dirty="0" smtClean="0"/>
              <a:t>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8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4345780" y="2047183"/>
            <a:ext cx="4761487" cy="3830090"/>
            <a:chOff x="1297" y="1106"/>
            <a:chExt cx="3407" cy="2656"/>
          </a:xfrm>
        </p:grpSpPr>
        <p:grpSp>
          <p:nvGrpSpPr>
            <p:cNvPr id="51205" name="Group 5"/>
            <p:cNvGrpSpPr>
              <a:grpSpLocks/>
            </p:cNvGrpSpPr>
            <p:nvPr/>
          </p:nvGrpSpPr>
          <p:grpSpPr bwMode="auto">
            <a:xfrm>
              <a:off x="3039" y="1444"/>
              <a:ext cx="1665" cy="1009"/>
              <a:chOff x="3039" y="1627"/>
              <a:chExt cx="1665" cy="1009"/>
            </a:xfrm>
          </p:grpSpPr>
          <p:sp>
            <p:nvSpPr>
              <p:cNvPr id="51206" name="Rectangle 6"/>
              <p:cNvSpPr>
                <a:spLocks noChangeArrowheads="1"/>
              </p:cNvSpPr>
              <p:nvPr/>
            </p:nvSpPr>
            <p:spPr bwMode="auto">
              <a:xfrm>
                <a:off x="3622" y="1710"/>
                <a:ext cx="323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Low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07" name="Rectangle 7"/>
              <p:cNvSpPr>
                <a:spLocks noChangeArrowheads="1"/>
              </p:cNvSpPr>
              <p:nvPr/>
            </p:nvSpPr>
            <p:spPr bwMode="auto">
              <a:xfrm>
                <a:off x="4556" y="1710"/>
                <a:ext cx="44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 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08" name="Rectangle 8"/>
              <p:cNvSpPr>
                <a:spLocks noChangeArrowheads="1"/>
              </p:cNvSpPr>
              <p:nvPr/>
            </p:nvSpPr>
            <p:spPr bwMode="auto">
              <a:xfrm>
                <a:off x="4087" y="1710"/>
                <a:ext cx="513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267 pts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09" name="Rectangle 9"/>
              <p:cNvSpPr>
                <a:spLocks noChangeArrowheads="1"/>
              </p:cNvSpPr>
              <p:nvPr/>
            </p:nvSpPr>
            <p:spPr bwMode="auto">
              <a:xfrm>
                <a:off x="3626" y="1945"/>
                <a:ext cx="341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Int-1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10" name="Rectangle 10"/>
              <p:cNvSpPr>
                <a:spLocks noChangeArrowheads="1"/>
              </p:cNvSpPr>
              <p:nvPr/>
            </p:nvSpPr>
            <p:spPr bwMode="auto">
              <a:xfrm>
                <a:off x="4556" y="1945"/>
                <a:ext cx="44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 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11" name="Rectangle 11"/>
              <p:cNvSpPr>
                <a:spLocks noChangeArrowheads="1"/>
              </p:cNvSpPr>
              <p:nvPr/>
            </p:nvSpPr>
            <p:spPr bwMode="auto">
              <a:xfrm>
                <a:off x="4087" y="1945"/>
                <a:ext cx="513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314 pts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12" name="Rectangle 12"/>
              <p:cNvSpPr>
                <a:spLocks noChangeArrowheads="1"/>
              </p:cNvSpPr>
              <p:nvPr/>
            </p:nvSpPr>
            <p:spPr bwMode="auto">
              <a:xfrm>
                <a:off x="3626" y="2180"/>
                <a:ext cx="341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Int-2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13" name="Rectangle 13"/>
              <p:cNvSpPr>
                <a:spLocks noChangeArrowheads="1"/>
              </p:cNvSpPr>
              <p:nvPr/>
            </p:nvSpPr>
            <p:spPr bwMode="auto">
              <a:xfrm>
                <a:off x="4556" y="2180"/>
                <a:ext cx="44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 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14" name="Rectangle 14"/>
              <p:cNvSpPr>
                <a:spLocks noChangeArrowheads="1"/>
              </p:cNvSpPr>
              <p:nvPr/>
            </p:nvSpPr>
            <p:spPr bwMode="auto">
              <a:xfrm>
                <a:off x="4087" y="2180"/>
                <a:ext cx="513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179 pts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15" name="Rectangle 15"/>
              <p:cNvSpPr>
                <a:spLocks noChangeArrowheads="1"/>
              </p:cNvSpPr>
              <p:nvPr/>
            </p:nvSpPr>
            <p:spPr bwMode="auto">
              <a:xfrm>
                <a:off x="3628" y="2413"/>
                <a:ext cx="352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 dirty="0">
                    <a:latin typeface="Times New Roman" pitchFamily="18" charset="0"/>
                  </a:rPr>
                  <a:t>High</a:t>
                </a:r>
                <a:endParaRPr lang="en-US" sz="2000" b="1" dirty="0">
                  <a:latin typeface="Times New Roman" pitchFamily="18" charset="0"/>
                </a:endParaRPr>
              </a:p>
            </p:txBody>
          </p:sp>
          <p:sp>
            <p:nvSpPr>
              <p:cNvPr id="51216" name="Rectangle 16"/>
              <p:cNvSpPr>
                <a:spLocks noChangeArrowheads="1"/>
              </p:cNvSpPr>
              <p:nvPr/>
            </p:nvSpPr>
            <p:spPr bwMode="auto">
              <a:xfrm>
                <a:off x="4556" y="2413"/>
                <a:ext cx="44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 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1217" name="Rectangle 17"/>
              <p:cNvSpPr>
                <a:spLocks noChangeArrowheads="1"/>
              </p:cNvSpPr>
              <p:nvPr/>
            </p:nvSpPr>
            <p:spPr bwMode="auto">
              <a:xfrm>
                <a:off x="4175" y="2413"/>
                <a:ext cx="425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 dirty="0">
                    <a:latin typeface="Times New Roman" pitchFamily="18" charset="0"/>
                  </a:rPr>
                  <a:t>56 pts</a:t>
                </a:r>
                <a:endParaRPr lang="en-US" sz="2000" b="1" dirty="0">
                  <a:latin typeface="Times New Roman" pitchFamily="18" charset="0"/>
                </a:endParaRPr>
              </a:p>
            </p:txBody>
          </p:sp>
          <p:grpSp>
            <p:nvGrpSpPr>
              <p:cNvPr id="51218" name="Group 18"/>
              <p:cNvGrpSpPr>
                <a:grpSpLocks/>
              </p:cNvGrpSpPr>
              <p:nvPr/>
            </p:nvGrpSpPr>
            <p:grpSpPr bwMode="auto">
              <a:xfrm>
                <a:off x="3217" y="1824"/>
                <a:ext cx="306" cy="697"/>
                <a:chOff x="1843" y="1633"/>
                <a:chExt cx="217" cy="605"/>
              </a:xfrm>
            </p:grpSpPr>
            <p:sp>
              <p:nvSpPr>
                <p:cNvPr id="51219" name="Line 19"/>
                <p:cNvSpPr>
                  <a:spLocks noChangeShapeType="1"/>
                </p:cNvSpPr>
                <p:nvPr/>
              </p:nvSpPr>
              <p:spPr bwMode="auto">
                <a:xfrm>
                  <a:off x="1843" y="1633"/>
                  <a:ext cx="217" cy="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0" name="Line 20"/>
                <p:cNvSpPr>
                  <a:spLocks noChangeShapeType="1"/>
                </p:cNvSpPr>
                <p:nvPr/>
              </p:nvSpPr>
              <p:spPr bwMode="auto">
                <a:xfrm>
                  <a:off x="1843" y="1833"/>
                  <a:ext cx="217" cy="1"/>
                </a:xfrm>
                <a:prstGeom prst="line">
                  <a:avLst/>
                </a:prstGeom>
                <a:noFill/>
                <a:ln w="38100">
                  <a:solidFill>
                    <a:srgbClr val="99FFFF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1" name="Line 21"/>
                <p:cNvSpPr>
                  <a:spLocks noChangeShapeType="1"/>
                </p:cNvSpPr>
                <p:nvPr/>
              </p:nvSpPr>
              <p:spPr bwMode="auto">
                <a:xfrm>
                  <a:off x="1843" y="2037"/>
                  <a:ext cx="217" cy="1"/>
                </a:xfrm>
                <a:prstGeom prst="line">
                  <a:avLst/>
                </a:prstGeom>
                <a:noFill/>
                <a:ln w="38100">
                  <a:solidFill>
                    <a:srgbClr val="FF33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22" name="Line 22"/>
                <p:cNvSpPr>
                  <a:spLocks noChangeShapeType="1"/>
                </p:cNvSpPr>
                <p:nvPr/>
              </p:nvSpPr>
              <p:spPr bwMode="auto">
                <a:xfrm>
                  <a:off x="1843" y="2237"/>
                  <a:ext cx="217" cy="1"/>
                </a:xfrm>
                <a:prstGeom prst="line">
                  <a:avLst/>
                </a:prstGeom>
                <a:noFill/>
                <a:ln w="38100" cap="rnd">
                  <a:solidFill>
                    <a:srgbClr val="FF9966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1223" name="Rectangle 23"/>
              <p:cNvSpPr>
                <a:spLocks noChangeArrowheads="1"/>
              </p:cNvSpPr>
              <p:nvPr/>
            </p:nvSpPr>
            <p:spPr bwMode="auto">
              <a:xfrm>
                <a:off x="3039" y="1627"/>
                <a:ext cx="1665" cy="1009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1224" name="Freeform 24"/>
            <p:cNvSpPr>
              <a:spLocks/>
            </p:cNvSpPr>
            <p:nvPr/>
          </p:nvSpPr>
          <p:spPr bwMode="auto">
            <a:xfrm>
              <a:off x="1693" y="1237"/>
              <a:ext cx="423" cy="20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08"/>
                </a:cxn>
                <a:cxn ang="0">
                  <a:pos x="30" y="733"/>
                </a:cxn>
                <a:cxn ang="0">
                  <a:pos x="36" y="876"/>
                </a:cxn>
                <a:cxn ang="0">
                  <a:pos x="38" y="905"/>
                </a:cxn>
                <a:cxn ang="0">
                  <a:pos x="48" y="1104"/>
                </a:cxn>
                <a:cxn ang="0">
                  <a:pos x="60" y="1110"/>
                </a:cxn>
                <a:cxn ang="0">
                  <a:pos x="62" y="1416"/>
                </a:cxn>
                <a:cxn ang="0">
                  <a:pos x="86" y="1481"/>
                </a:cxn>
                <a:cxn ang="0">
                  <a:pos x="92" y="1602"/>
                </a:cxn>
                <a:cxn ang="0">
                  <a:pos x="146" y="1608"/>
                </a:cxn>
                <a:cxn ang="0">
                  <a:pos x="144" y="1650"/>
                </a:cxn>
                <a:cxn ang="0">
                  <a:pos x="156" y="1656"/>
                </a:cxn>
                <a:cxn ang="0">
                  <a:pos x="156" y="1698"/>
                </a:cxn>
                <a:cxn ang="0">
                  <a:pos x="300" y="1698"/>
                </a:cxn>
                <a:cxn ang="0">
                  <a:pos x="300" y="1770"/>
                </a:cxn>
              </a:cxnLst>
              <a:rect l="0" t="0" r="r" b="b"/>
              <a:pathLst>
                <a:path w="300" h="1770">
                  <a:moveTo>
                    <a:pt x="0" y="0"/>
                  </a:moveTo>
                  <a:lnTo>
                    <a:pt x="6" y="408"/>
                  </a:lnTo>
                  <a:lnTo>
                    <a:pt x="30" y="733"/>
                  </a:lnTo>
                  <a:lnTo>
                    <a:pt x="36" y="876"/>
                  </a:lnTo>
                  <a:lnTo>
                    <a:pt x="38" y="905"/>
                  </a:lnTo>
                  <a:lnTo>
                    <a:pt x="48" y="1104"/>
                  </a:lnTo>
                  <a:lnTo>
                    <a:pt x="60" y="1110"/>
                  </a:lnTo>
                  <a:lnTo>
                    <a:pt x="62" y="1416"/>
                  </a:lnTo>
                  <a:lnTo>
                    <a:pt x="86" y="1481"/>
                  </a:lnTo>
                  <a:lnTo>
                    <a:pt x="92" y="1602"/>
                  </a:lnTo>
                  <a:lnTo>
                    <a:pt x="146" y="1608"/>
                  </a:lnTo>
                  <a:lnTo>
                    <a:pt x="144" y="1650"/>
                  </a:lnTo>
                  <a:lnTo>
                    <a:pt x="156" y="1656"/>
                  </a:lnTo>
                  <a:lnTo>
                    <a:pt x="156" y="1698"/>
                  </a:lnTo>
                  <a:lnTo>
                    <a:pt x="300" y="1698"/>
                  </a:lnTo>
                  <a:lnTo>
                    <a:pt x="300" y="1770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auto">
            <a:xfrm>
              <a:off x="1702" y="1248"/>
              <a:ext cx="925" cy="19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6"/>
                </a:cxn>
                <a:cxn ang="0">
                  <a:pos x="86" y="840"/>
                </a:cxn>
                <a:cxn ang="0">
                  <a:pos x="176" y="1266"/>
                </a:cxn>
                <a:cxn ang="0">
                  <a:pos x="208" y="1264"/>
                </a:cxn>
                <a:cxn ang="0">
                  <a:pos x="212" y="1326"/>
                </a:cxn>
                <a:cxn ang="0">
                  <a:pos x="256" y="1392"/>
                </a:cxn>
                <a:cxn ang="0">
                  <a:pos x="288" y="1488"/>
                </a:cxn>
                <a:cxn ang="0">
                  <a:pos x="422" y="1656"/>
                </a:cxn>
                <a:cxn ang="0">
                  <a:pos x="518" y="1656"/>
                </a:cxn>
                <a:cxn ang="0">
                  <a:pos x="518" y="1680"/>
                </a:cxn>
                <a:cxn ang="0">
                  <a:pos x="576" y="1680"/>
                </a:cxn>
                <a:cxn ang="0">
                  <a:pos x="576" y="1712"/>
                </a:cxn>
                <a:cxn ang="0">
                  <a:pos x="656" y="1712"/>
                </a:cxn>
              </a:cxnLst>
              <a:rect l="0" t="0" r="r" b="b"/>
              <a:pathLst>
                <a:path w="656" h="1712">
                  <a:moveTo>
                    <a:pt x="0" y="0"/>
                  </a:moveTo>
                  <a:lnTo>
                    <a:pt x="16" y="336"/>
                  </a:lnTo>
                  <a:lnTo>
                    <a:pt x="86" y="840"/>
                  </a:lnTo>
                  <a:lnTo>
                    <a:pt x="176" y="1266"/>
                  </a:lnTo>
                  <a:lnTo>
                    <a:pt x="208" y="1264"/>
                  </a:lnTo>
                  <a:lnTo>
                    <a:pt x="212" y="1326"/>
                  </a:lnTo>
                  <a:lnTo>
                    <a:pt x="256" y="1392"/>
                  </a:lnTo>
                  <a:lnTo>
                    <a:pt x="288" y="1488"/>
                  </a:lnTo>
                  <a:lnTo>
                    <a:pt x="422" y="1656"/>
                  </a:lnTo>
                  <a:lnTo>
                    <a:pt x="518" y="1656"/>
                  </a:lnTo>
                  <a:lnTo>
                    <a:pt x="518" y="1680"/>
                  </a:lnTo>
                  <a:lnTo>
                    <a:pt x="576" y="1680"/>
                  </a:lnTo>
                  <a:lnTo>
                    <a:pt x="576" y="1712"/>
                  </a:lnTo>
                  <a:lnTo>
                    <a:pt x="656" y="1712"/>
                  </a:ln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auto">
            <a:xfrm>
              <a:off x="1702" y="1243"/>
              <a:ext cx="2008" cy="18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48"/>
                </a:cxn>
                <a:cxn ang="0">
                  <a:pos x="38" y="238"/>
                </a:cxn>
                <a:cxn ang="0">
                  <a:pos x="56" y="304"/>
                </a:cxn>
                <a:cxn ang="0">
                  <a:pos x="96" y="352"/>
                </a:cxn>
                <a:cxn ang="0">
                  <a:pos x="128" y="502"/>
                </a:cxn>
                <a:cxn ang="0">
                  <a:pos x="176" y="656"/>
                </a:cxn>
                <a:cxn ang="0">
                  <a:pos x="194" y="652"/>
                </a:cxn>
                <a:cxn ang="0">
                  <a:pos x="296" y="946"/>
                </a:cxn>
                <a:cxn ang="0">
                  <a:pos x="336" y="960"/>
                </a:cxn>
                <a:cxn ang="0">
                  <a:pos x="336" y="1008"/>
                </a:cxn>
                <a:cxn ang="0">
                  <a:pos x="530" y="1288"/>
                </a:cxn>
                <a:cxn ang="0">
                  <a:pos x="584" y="1288"/>
                </a:cxn>
                <a:cxn ang="0">
                  <a:pos x="584" y="1324"/>
                </a:cxn>
                <a:cxn ang="0">
                  <a:pos x="614" y="1324"/>
                </a:cxn>
                <a:cxn ang="0">
                  <a:pos x="614" y="1354"/>
                </a:cxn>
                <a:cxn ang="0">
                  <a:pos x="698" y="1348"/>
                </a:cxn>
                <a:cxn ang="0">
                  <a:pos x="698" y="1402"/>
                </a:cxn>
                <a:cxn ang="0">
                  <a:pos x="746" y="1402"/>
                </a:cxn>
                <a:cxn ang="0">
                  <a:pos x="746" y="1450"/>
                </a:cxn>
                <a:cxn ang="0">
                  <a:pos x="854" y="1450"/>
                </a:cxn>
                <a:cxn ang="0">
                  <a:pos x="848" y="1520"/>
                </a:cxn>
                <a:cxn ang="0">
                  <a:pos x="976" y="1520"/>
                </a:cxn>
                <a:cxn ang="0">
                  <a:pos x="976" y="1568"/>
                </a:cxn>
                <a:cxn ang="0">
                  <a:pos x="1360" y="1568"/>
                </a:cxn>
                <a:cxn ang="0">
                  <a:pos x="1360" y="1600"/>
                </a:cxn>
                <a:cxn ang="0">
                  <a:pos x="1424" y="1600"/>
                </a:cxn>
              </a:cxnLst>
              <a:rect l="0" t="0" r="r" b="b"/>
              <a:pathLst>
                <a:path w="1424" h="1600">
                  <a:moveTo>
                    <a:pt x="0" y="0"/>
                  </a:moveTo>
                  <a:lnTo>
                    <a:pt x="20" y="148"/>
                  </a:lnTo>
                  <a:lnTo>
                    <a:pt x="38" y="238"/>
                  </a:lnTo>
                  <a:lnTo>
                    <a:pt x="56" y="304"/>
                  </a:lnTo>
                  <a:lnTo>
                    <a:pt x="96" y="352"/>
                  </a:lnTo>
                  <a:lnTo>
                    <a:pt x="128" y="502"/>
                  </a:lnTo>
                  <a:lnTo>
                    <a:pt x="176" y="656"/>
                  </a:lnTo>
                  <a:lnTo>
                    <a:pt x="194" y="652"/>
                  </a:lnTo>
                  <a:lnTo>
                    <a:pt x="296" y="946"/>
                  </a:lnTo>
                  <a:lnTo>
                    <a:pt x="336" y="960"/>
                  </a:lnTo>
                  <a:lnTo>
                    <a:pt x="336" y="1008"/>
                  </a:lnTo>
                  <a:lnTo>
                    <a:pt x="530" y="1288"/>
                  </a:lnTo>
                  <a:lnTo>
                    <a:pt x="584" y="1288"/>
                  </a:lnTo>
                  <a:lnTo>
                    <a:pt x="584" y="1324"/>
                  </a:lnTo>
                  <a:lnTo>
                    <a:pt x="614" y="1324"/>
                  </a:lnTo>
                  <a:lnTo>
                    <a:pt x="614" y="1354"/>
                  </a:lnTo>
                  <a:lnTo>
                    <a:pt x="698" y="1348"/>
                  </a:lnTo>
                  <a:lnTo>
                    <a:pt x="698" y="1402"/>
                  </a:lnTo>
                  <a:lnTo>
                    <a:pt x="746" y="1402"/>
                  </a:lnTo>
                  <a:lnTo>
                    <a:pt x="746" y="1450"/>
                  </a:lnTo>
                  <a:lnTo>
                    <a:pt x="854" y="1450"/>
                  </a:lnTo>
                  <a:lnTo>
                    <a:pt x="848" y="1520"/>
                  </a:lnTo>
                  <a:lnTo>
                    <a:pt x="976" y="1520"/>
                  </a:lnTo>
                  <a:lnTo>
                    <a:pt x="976" y="1568"/>
                  </a:lnTo>
                  <a:lnTo>
                    <a:pt x="1360" y="1568"/>
                  </a:lnTo>
                  <a:lnTo>
                    <a:pt x="1360" y="1600"/>
                  </a:lnTo>
                  <a:lnTo>
                    <a:pt x="1424" y="1600"/>
                  </a:lnTo>
                </a:path>
              </a:pathLst>
            </a:custGeom>
            <a:noFill/>
            <a:ln w="38100" cap="flat" cmpd="sng">
              <a:solidFill>
                <a:srgbClr val="0FFF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auto">
            <a:xfrm>
              <a:off x="1702" y="1248"/>
              <a:ext cx="2008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6"/>
                </a:cxn>
                <a:cxn ang="0">
                  <a:pos x="26" y="60"/>
                </a:cxn>
                <a:cxn ang="0">
                  <a:pos x="50" y="84"/>
                </a:cxn>
                <a:cxn ang="0">
                  <a:pos x="50" y="114"/>
                </a:cxn>
                <a:cxn ang="0">
                  <a:pos x="68" y="114"/>
                </a:cxn>
                <a:cxn ang="0">
                  <a:pos x="68" y="174"/>
                </a:cxn>
                <a:cxn ang="0">
                  <a:pos x="188" y="348"/>
                </a:cxn>
                <a:cxn ang="0">
                  <a:pos x="188" y="414"/>
                </a:cxn>
                <a:cxn ang="0">
                  <a:pos x="320" y="592"/>
                </a:cxn>
                <a:cxn ang="0">
                  <a:pos x="320" y="688"/>
                </a:cxn>
                <a:cxn ang="0">
                  <a:pos x="362" y="690"/>
                </a:cxn>
                <a:cxn ang="0">
                  <a:pos x="440" y="828"/>
                </a:cxn>
                <a:cxn ang="0">
                  <a:pos x="440" y="858"/>
                </a:cxn>
                <a:cxn ang="0">
                  <a:pos x="476" y="888"/>
                </a:cxn>
                <a:cxn ang="0">
                  <a:pos x="480" y="944"/>
                </a:cxn>
                <a:cxn ang="0">
                  <a:pos x="518" y="942"/>
                </a:cxn>
                <a:cxn ang="0">
                  <a:pos x="518" y="984"/>
                </a:cxn>
                <a:cxn ang="0">
                  <a:pos x="548" y="984"/>
                </a:cxn>
                <a:cxn ang="0">
                  <a:pos x="624" y="1104"/>
                </a:cxn>
                <a:cxn ang="0">
                  <a:pos x="672" y="1104"/>
                </a:cxn>
                <a:cxn ang="0">
                  <a:pos x="674" y="1122"/>
                </a:cxn>
                <a:cxn ang="0">
                  <a:pos x="736" y="1120"/>
                </a:cxn>
                <a:cxn ang="0">
                  <a:pos x="736" y="1168"/>
                </a:cxn>
                <a:cxn ang="0">
                  <a:pos x="752" y="1170"/>
                </a:cxn>
                <a:cxn ang="0">
                  <a:pos x="752" y="1200"/>
                </a:cxn>
                <a:cxn ang="0">
                  <a:pos x="784" y="1200"/>
                </a:cxn>
                <a:cxn ang="0">
                  <a:pos x="784" y="1248"/>
                </a:cxn>
                <a:cxn ang="0">
                  <a:pos x="816" y="1248"/>
                </a:cxn>
                <a:cxn ang="0">
                  <a:pos x="818" y="1296"/>
                </a:cxn>
                <a:cxn ang="0">
                  <a:pos x="980" y="1290"/>
                </a:cxn>
                <a:cxn ang="0">
                  <a:pos x="980" y="1410"/>
                </a:cxn>
                <a:cxn ang="0">
                  <a:pos x="1364" y="1410"/>
                </a:cxn>
                <a:cxn ang="0">
                  <a:pos x="1364" y="1584"/>
                </a:cxn>
                <a:cxn ang="0">
                  <a:pos x="1424" y="1584"/>
                </a:cxn>
              </a:cxnLst>
              <a:rect l="0" t="0" r="r" b="b"/>
              <a:pathLst>
                <a:path w="1424" h="1584">
                  <a:moveTo>
                    <a:pt x="0" y="0"/>
                  </a:moveTo>
                  <a:lnTo>
                    <a:pt x="26" y="6"/>
                  </a:lnTo>
                  <a:lnTo>
                    <a:pt x="26" y="60"/>
                  </a:lnTo>
                  <a:lnTo>
                    <a:pt x="50" y="84"/>
                  </a:lnTo>
                  <a:lnTo>
                    <a:pt x="50" y="114"/>
                  </a:lnTo>
                  <a:lnTo>
                    <a:pt x="68" y="114"/>
                  </a:lnTo>
                  <a:lnTo>
                    <a:pt x="68" y="174"/>
                  </a:lnTo>
                  <a:lnTo>
                    <a:pt x="188" y="348"/>
                  </a:lnTo>
                  <a:lnTo>
                    <a:pt x="188" y="414"/>
                  </a:lnTo>
                  <a:lnTo>
                    <a:pt x="320" y="592"/>
                  </a:lnTo>
                  <a:lnTo>
                    <a:pt x="320" y="688"/>
                  </a:lnTo>
                  <a:lnTo>
                    <a:pt x="362" y="690"/>
                  </a:lnTo>
                  <a:lnTo>
                    <a:pt x="440" y="828"/>
                  </a:lnTo>
                  <a:lnTo>
                    <a:pt x="440" y="858"/>
                  </a:lnTo>
                  <a:lnTo>
                    <a:pt x="476" y="888"/>
                  </a:lnTo>
                  <a:lnTo>
                    <a:pt x="480" y="944"/>
                  </a:lnTo>
                  <a:lnTo>
                    <a:pt x="518" y="942"/>
                  </a:lnTo>
                  <a:lnTo>
                    <a:pt x="518" y="984"/>
                  </a:lnTo>
                  <a:lnTo>
                    <a:pt x="548" y="984"/>
                  </a:lnTo>
                  <a:lnTo>
                    <a:pt x="624" y="1104"/>
                  </a:lnTo>
                  <a:lnTo>
                    <a:pt x="672" y="1104"/>
                  </a:lnTo>
                  <a:lnTo>
                    <a:pt x="674" y="1122"/>
                  </a:lnTo>
                  <a:lnTo>
                    <a:pt x="736" y="1120"/>
                  </a:lnTo>
                  <a:lnTo>
                    <a:pt x="736" y="1168"/>
                  </a:lnTo>
                  <a:lnTo>
                    <a:pt x="752" y="1170"/>
                  </a:lnTo>
                  <a:lnTo>
                    <a:pt x="752" y="1200"/>
                  </a:lnTo>
                  <a:lnTo>
                    <a:pt x="784" y="1200"/>
                  </a:lnTo>
                  <a:lnTo>
                    <a:pt x="784" y="1248"/>
                  </a:lnTo>
                  <a:lnTo>
                    <a:pt x="816" y="1248"/>
                  </a:lnTo>
                  <a:lnTo>
                    <a:pt x="818" y="1296"/>
                  </a:lnTo>
                  <a:lnTo>
                    <a:pt x="980" y="1290"/>
                  </a:lnTo>
                  <a:lnTo>
                    <a:pt x="980" y="1410"/>
                  </a:lnTo>
                  <a:lnTo>
                    <a:pt x="1364" y="1410"/>
                  </a:lnTo>
                  <a:lnTo>
                    <a:pt x="1364" y="1584"/>
                  </a:lnTo>
                  <a:lnTo>
                    <a:pt x="1424" y="1584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>
              <a:off x="1696" y="1202"/>
              <a:ext cx="0" cy="2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>
              <a:off x="1693" y="3316"/>
              <a:ext cx="20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51230" name="Group 30"/>
            <p:cNvGrpSpPr>
              <a:grpSpLocks/>
            </p:cNvGrpSpPr>
            <p:nvPr/>
          </p:nvGrpSpPr>
          <p:grpSpPr bwMode="auto">
            <a:xfrm>
              <a:off x="1297" y="1106"/>
              <a:ext cx="386" cy="2302"/>
              <a:chOff x="310" y="1067"/>
              <a:chExt cx="273" cy="1998"/>
            </a:xfrm>
          </p:grpSpPr>
          <p:sp>
            <p:nvSpPr>
              <p:cNvPr id="51231" name="Text Box 31"/>
              <p:cNvSpPr txBox="1">
                <a:spLocks noChangeArrowheads="1"/>
              </p:cNvSpPr>
              <p:nvPr/>
            </p:nvSpPr>
            <p:spPr bwMode="auto">
              <a:xfrm>
                <a:off x="310" y="1067"/>
                <a:ext cx="254" cy="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100</a:t>
                </a:r>
              </a:p>
            </p:txBody>
          </p:sp>
          <p:sp>
            <p:nvSpPr>
              <p:cNvPr id="51232" name="Text Box 32"/>
              <p:cNvSpPr txBox="1">
                <a:spLocks noChangeArrowheads="1"/>
              </p:cNvSpPr>
              <p:nvPr/>
            </p:nvSpPr>
            <p:spPr bwMode="auto">
              <a:xfrm>
                <a:off x="485" y="1241"/>
                <a:ext cx="90" cy="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endParaRPr lang="el-GR" sz="1600" b="1">
                  <a:latin typeface="Arial" charset="0"/>
                </a:endParaRPr>
              </a:p>
            </p:txBody>
          </p:sp>
          <p:sp>
            <p:nvSpPr>
              <p:cNvPr id="51233" name="Text Box 33"/>
              <p:cNvSpPr txBox="1">
                <a:spLocks noChangeArrowheads="1"/>
              </p:cNvSpPr>
              <p:nvPr/>
            </p:nvSpPr>
            <p:spPr bwMode="auto">
              <a:xfrm>
                <a:off x="372" y="1415"/>
                <a:ext cx="199" cy="19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80</a:t>
                </a:r>
              </a:p>
            </p:txBody>
          </p:sp>
          <p:sp>
            <p:nvSpPr>
              <p:cNvPr id="51234" name="Text Box 34"/>
              <p:cNvSpPr txBox="1">
                <a:spLocks noChangeArrowheads="1"/>
              </p:cNvSpPr>
              <p:nvPr/>
            </p:nvSpPr>
            <p:spPr bwMode="auto">
              <a:xfrm>
                <a:off x="491" y="1599"/>
                <a:ext cx="90" cy="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endParaRPr lang="el-GR" sz="1600" b="1">
                  <a:latin typeface="Arial" charset="0"/>
                </a:endParaRPr>
              </a:p>
            </p:txBody>
          </p:sp>
          <p:sp>
            <p:nvSpPr>
              <p:cNvPr id="51235" name="Text Box 35"/>
              <p:cNvSpPr txBox="1">
                <a:spLocks noChangeArrowheads="1"/>
              </p:cNvSpPr>
              <p:nvPr/>
            </p:nvSpPr>
            <p:spPr bwMode="auto">
              <a:xfrm>
                <a:off x="380" y="1783"/>
                <a:ext cx="199" cy="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60</a:t>
                </a:r>
              </a:p>
            </p:txBody>
          </p:sp>
          <p:sp>
            <p:nvSpPr>
              <p:cNvPr id="51236" name="Text Box 36"/>
              <p:cNvSpPr txBox="1">
                <a:spLocks noChangeArrowheads="1"/>
              </p:cNvSpPr>
              <p:nvPr/>
            </p:nvSpPr>
            <p:spPr bwMode="auto">
              <a:xfrm>
                <a:off x="489" y="1961"/>
                <a:ext cx="89" cy="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endParaRPr lang="el-GR" sz="1600" b="1">
                  <a:latin typeface="Arial" charset="0"/>
                </a:endParaRPr>
              </a:p>
            </p:txBody>
          </p:sp>
          <p:sp>
            <p:nvSpPr>
              <p:cNvPr id="51237" name="Text Box 37"/>
              <p:cNvSpPr txBox="1">
                <a:spLocks noChangeArrowheads="1"/>
              </p:cNvSpPr>
              <p:nvPr/>
            </p:nvSpPr>
            <p:spPr bwMode="auto">
              <a:xfrm>
                <a:off x="371" y="2139"/>
                <a:ext cx="199" cy="19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40</a:t>
                </a:r>
              </a:p>
            </p:txBody>
          </p:sp>
          <p:sp>
            <p:nvSpPr>
              <p:cNvPr id="51238" name="Text Box 38"/>
              <p:cNvSpPr txBox="1">
                <a:spLocks noChangeArrowheads="1"/>
              </p:cNvSpPr>
              <p:nvPr/>
            </p:nvSpPr>
            <p:spPr bwMode="auto">
              <a:xfrm>
                <a:off x="486" y="2317"/>
                <a:ext cx="89" cy="19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endParaRPr lang="el-GR" sz="1600" b="1">
                  <a:latin typeface="Arial" charset="0"/>
                </a:endParaRPr>
              </a:p>
            </p:txBody>
          </p:sp>
          <p:sp>
            <p:nvSpPr>
              <p:cNvPr id="51239" name="Text Box 39"/>
              <p:cNvSpPr txBox="1">
                <a:spLocks noChangeArrowheads="1"/>
              </p:cNvSpPr>
              <p:nvPr/>
            </p:nvSpPr>
            <p:spPr bwMode="auto">
              <a:xfrm>
                <a:off x="374" y="2490"/>
                <a:ext cx="199" cy="19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20</a:t>
                </a:r>
              </a:p>
            </p:txBody>
          </p:sp>
          <p:sp>
            <p:nvSpPr>
              <p:cNvPr id="51240" name="Text Box 40"/>
              <p:cNvSpPr txBox="1">
                <a:spLocks noChangeArrowheads="1"/>
              </p:cNvSpPr>
              <p:nvPr/>
            </p:nvSpPr>
            <p:spPr bwMode="auto">
              <a:xfrm>
                <a:off x="494" y="2661"/>
                <a:ext cx="89" cy="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endParaRPr lang="el-GR" sz="1600" b="1">
                  <a:latin typeface="Arial" charset="0"/>
                </a:endParaRPr>
              </a:p>
            </p:txBody>
          </p:sp>
          <p:sp>
            <p:nvSpPr>
              <p:cNvPr id="51241" name="Text Box 41"/>
              <p:cNvSpPr txBox="1">
                <a:spLocks noChangeArrowheads="1"/>
              </p:cNvSpPr>
              <p:nvPr/>
            </p:nvSpPr>
            <p:spPr bwMode="auto">
              <a:xfrm>
                <a:off x="437" y="2867"/>
                <a:ext cx="144" cy="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51242" name="Group 42"/>
            <p:cNvGrpSpPr>
              <a:grpSpLocks/>
            </p:cNvGrpSpPr>
            <p:nvPr/>
          </p:nvGrpSpPr>
          <p:grpSpPr bwMode="auto">
            <a:xfrm>
              <a:off x="1600" y="3321"/>
              <a:ext cx="2324" cy="229"/>
              <a:chOff x="1600" y="3641"/>
              <a:chExt cx="2324" cy="229"/>
            </a:xfrm>
          </p:grpSpPr>
          <p:sp>
            <p:nvSpPr>
              <p:cNvPr id="51243" name="Text Box 43"/>
              <p:cNvSpPr txBox="1">
                <a:spLocks noChangeArrowheads="1"/>
              </p:cNvSpPr>
              <p:nvPr/>
            </p:nvSpPr>
            <p:spPr bwMode="auto">
              <a:xfrm>
                <a:off x="1600" y="3641"/>
                <a:ext cx="204" cy="22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0</a:t>
                </a:r>
              </a:p>
            </p:txBody>
          </p:sp>
          <p:sp>
            <p:nvSpPr>
              <p:cNvPr id="51244" name="Text Box 44"/>
              <p:cNvSpPr txBox="1">
                <a:spLocks noChangeArrowheads="1"/>
              </p:cNvSpPr>
              <p:nvPr/>
            </p:nvSpPr>
            <p:spPr bwMode="auto">
              <a:xfrm>
                <a:off x="1954" y="3641"/>
                <a:ext cx="204" cy="22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3</a:t>
                </a:r>
              </a:p>
            </p:txBody>
          </p:sp>
          <p:sp>
            <p:nvSpPr>
              <p:cNvPr id="51245" name="Text Box 45"/>
              <p:cNvSpPr txBox="1">
                <a:spLocks noChangeArrowheads="1"/>
              </p:cNvSpPr>
              <p:nvPr/>
            </p:nvSpPr>
            <p:spPr bwMode="auto">
              <a:xfrm>
                <a:off x="2303" y="3641"/>
                <a:ext cx="204" cy="22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6</a:t>
                </a:r>
              </a:p>
            </p:txBody>
          </p:sp>
          <p:sp>
            <p:nvSpPr>
              <p:cNvPr id="51246" name="Text Box 46"/>
              <p:cNvSpPr txBox="1">
                <a:spLocks noChangeArrowheads="1"/>
              </p:cNvSpPr>
              <p:nvPr/>
            </p:nvSpPr>
            <p:spPr bwMode="auto">
              <a:xfrm>
                <a:off x="2656" y="3641"/>
                <a:ext cx="204" cy="22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9</a:t>
                </a:r>
              </a:p>
            </p:txBody>
          </p:sp>
          <p:sp>
            <p:nvSpPr>
              <p:cNvPr id="51247" name="Text Box 47"/>
              <p:cNvSpPr txBox="1">
                <a:spLocks noChangeArrowheads="1"/>
              </p:cNvSpPr>
              <p:nvPr/>
            </p:nvSpPr>
            <p:spPr bwMode="auto">
              <a:xfrm>
                <a:off x="2944" y="3641"/>
                <a:ext cx="282" cy="22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12</a:t>
                </a:r>
              </a:p>
            </p:txBody>
          </p:sp>
          <p:sp>
            <p:nvSpPr>
              <p:cNvPr id="51248" name="Text Box 48"/>
              <p:cNvSpPr txBox="1">
                <a:spLocks noChangeArrowheads="1"/>
              </p:cNvSpPr>
              <p:nvPr/>
            </p:nvSpPr>
            <p:spPr bwMode="auto">
              <a:xfrm>
                <a:off x="3298" y="3641"/>
                <a:ext cx="281" cy="22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15</a:t>
                </a:r>
              </a:p>
            </p:txBody>
          </p:sp>
          <p:sp>
            <p:nvSpPr>
              <p:cNvPr id="51249" name="Text Box 49"/>
              <p:cNvSpPr txBox="1">
                <a:spLocks noChangeArrowheads="1"/>
              </p:cNvSpPr>
              <p:nvPr/>
            </p:nvSpPr>
            <p:spPr bwMode="auto">
              <a:xfrm>
                <a:off x="3643" y="3641"/>
                <a:ext cx="281" cy="22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sz="1600" b="1">
                    <a:latin typeface="Arial" charset="0"/>
                  </a:rPr>
                  <a:t>18</a:t>
                </a:r>
              </a:p>
            </p:txBody>
          </p:sp>
        </p:grp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2490" y="3513"/>
              <a:ext cx="536" cy="2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latin typeface="Arial" charset="0"/>
                </a:rPr>
                <a:t>years</a:t>
              </a:r>
            </a:p>
          </p:txBody>
        </p:sp>
      </p:grpSp>
      <p:sp>
        <p:nvSpPr>
          <p:cNvPr id="51252" name="Text Box 52"/>
          <p:cNvSpPr txBox="1">
            <a:spLocks noChangeArrowheads="1"/>
          </p:cNvSpPr>
          <p:nvPr/>
        </p:nvSpPr>
        <p:spPr bwMode="auto">
          <a:xfrm>
            <a:off x="5582576" y="6090433"/>
            <a:ext cx="356142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+mn-lt"/>
              </a:rPr>
              <a:t>Greenberg P, et al. Blood. 1997:89(6):2079-88.</a:t>
            </a:r>
          </a:p>
        </p:txBody>
      </p:sp>
      <p:sp>
        <p:nvSpPr>
          <p:cNvPr id="51262" name="Rectangle 6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  <a:ln/>
        </p:spPr>
        <p:txBody>
          <a:bodyPr>
            <a:noAutofit/>
          </a:bodyPr>
          <a:lstStyle/>
          <a:p>
            <a:r>
              <a:rPr lang="el-GR" dirty="0" smtClean="0"/>
              <a:t>Διεθνές σύστημα προγνωστικής ταξινόμησης (</a:t>
            </a:r>
            <a:r>
              <a:rPr lang="en-US" dirty="0"/>
              <a:t>IPSS</a:t>
            </a:r>
            <a:r>
              <a:rPr lang="el-GR" dirty="0"/>
              <a:t>) </a:t>
            </a:r>
            <a:r>
              <a:rPr lang="el-GR" dirty="0" smtClean="0"/>
              <a:t>των ΜΔΣ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1254" name="Rectangle 54"/>
          <p:cNvSpPr>
            <a:spLocks noGrp="1" noChangeArrowheads="1"/>
          </p:cNvSpPr>
          <p:nvPr>
            <p:ph idx="1"/>
          </p:nvPr>
        </p:nvSpPr>
        <p:spPr>
          <a:xfrm>
            <a:off x="331193" y="1638623"/>
            <a:ext cx="4135125" cy="504056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b="1" dirty="0"/>
              <a:t>Ομάδα χαμηλού κινδύνου</a:t>
            </a:r>
            <a:r>
              <a:rPr lang="el-GR" sz="2200" dirty="0"/>
              <a:t>: βαθμολογία 0. Μέση επιβίωση 5.7 έτη.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b="1" dirty="0"/>
              <a:t>Ομάδα ενδιάμεσου κινδύνου Ι</a:t>
            </a:r>
            <a:r>
              <a:rPr lang="el-GR" sz="2200" dirty="0"/>
              <a:t>: βαθμολογία 0.5-1. Μέση επιβίωση 3.5 έτη.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l-GR" sz="2200" b="1" dirty="0"/>
              <a:t>Ομάδα ενδιάμεσου κινδύνου ΙΙ</a:t>
            </a:r>
            <a:r>
              <a:rPr lang="el-GR" sz="2200" dirty="0"/>
              <a:t>: βαθμολογία 1.5-2. Μέση επιβίωση 1.2 έτη.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l-GR" sz="2200" b="1" dirty="0"/>
              <a:t>Ομάδα υψηλού κινδύνου</a:t>
            </a:r>
            <a:r>
              <a:rPr lang="el-GR" sz="2200" dirty="0"/>
              <a:t>: βαθμολογία &gt;2.5. Μέση επιβίωση 0.4 έτη.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l-GR" sz="2200" dirty="0"/>
          </a:p>
        </p:txBody>
      </p:sp>
      <p:sp>
        <p:nvSpPr>
          <p:cNvPr id="51256" name="Text Box 56"/>
          <p:cNvSpPr txBox="1">
            <a:spLocks noChangeArrowheads="1"/>
          </p:cNvSpPr>
          <p:nvPr/>
        </p:nvSpPr>
        <p:spPr bwMode="auto">
          <a:xfrm>
            <a:off x="5535386" y="1484784"/>
            <a:ext cx="15135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600" b="1" dirty="0">
                <a:latin typeface="+mn-lt"/>
              </a:rPr>
              <a:t>Επιβίωση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4179294" y="2172892"/>
            <a:ext cx="4987925" cy="3729038"/>
            <a:chOff x="791" y="1215"/>
            <a:chExt cx="4537" cy="2592"/>
          </a:xfrm>
        </p:grpSpPr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3899" y="1872"/>
              <a:ext cx="1429" cy="1005"/>
              <a:chOff x="3899" y="1872"/>
              <a:chExt cx="1429" cy="1005"/>
            </a:xfrm>
          </p:grpSpPr>
          <p:sp>
            <p:nvSpPr>
              <p:cNvPr id="50183" name="Rectangle 7"/>
              <p:cNvSpPr>
                <a:spLocks noChangeArrowheads="1"/>
              </p:cNvSpPr>
              <p:nvPr/>
            </p:nvSpPr>
            <p:spPr bwMode="auto">
              <a:xfrm>
                <a:off x="4248" y="1955"/>
                <a:ext cx="42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Low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84" name="Rectangle 8"/>
              <p:cNvSpPr>
                <a:spLocks noChangeArrowheads="1"/>
              </p:cNvSpPr>
              <p:nvPr/>
            </p:nvSpPr>
            <p:spPr bwMode="auto">
              <a:xfrm>
                <a:off x="5075" y="1955"/>
                <a:ext cx="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 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85" name="Rectangle 9"/>
              <p:cNvSpPr>
                <a:spLocks noChangeArrowheads="1"/>
              </p:cNvSpPr>
              <p:nvPr/>
            </p:nvSpPr>
            <p:spPr bwMode="auto">
              <a:xfrm>
                <a:off x="4601" y="1955"/>
                <a:ext cx="67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235 pts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86" name="Rectangle 10"/>
              <p:cNvSpPr>
                <a:spLocks noChangeArrowheads="1"/>
              </p:cNvSpPr>
              <p:nvPr/>
            </p:nvSpPr>
            <p:spPr bwMode="auto">
              <a:xfrm>
                <a:off x="4244" y="2189"/>
                <a:ext cx="45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Int-1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87" name="Rectangle 11"/>
              <p:cNvSpPr>
                <a:spLocks noChangeArrowheads="1"/>
              </p:cNvSpPr>
              <p:nvPr/>
            </p:nvSpPr>
            <p:spPr bwMode="auto">
              <a:xfrm>
                <a:off x="5140" y="2189"/>
                <a:ext cx="58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 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88" name="Rectangle 12"/>
              <p:cNvSpPr>
                <a:spLocks noChangeArrowheads="1"/>
              </p:cNvSpPr>
              <p:nvPr/>
            </p:nvSpPr>
            <p:spPr bwMode="auto">
              <a:xfrm>
                <a:off x="4601" y="2189"/>
                <a:ext cx="67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295 pts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89" name="Rectangle 13"/>
              <p:cNvSpPr>
                <a:spLocks noChangeArrowheads="1"/>
              </p:cNvSpPr>
              <p:nvPr/>
            </p:nvSpPr>
            <p:spPr bwMode="auto">
              <a:xfrm>
                <a:off x="4248" y="2422"/>
                <a:ext cx="4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Int-2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90" name="Rectangle 14"/>
              <p:cNvSpPr>
                <a:spLocks noChangeArrowheads="1"/>
              </p:cNvSpPr>
              <p:nvPr/>
            </p:nvSpPr>
            <p:spPr bwMode="auto">
              <a:xfrm>
                <a:off x="5140" y="2422"/>
                <a:ext cx="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 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91" name="Rectangle 15"/>
              <p:cNvSpPr>
                <a:spLocks noChangeArrowheads="1"/>
              </p:cNvSpPr>
              <p:nvPr/>
            </p:nvSpPr>
            <p:spPr bwMode="auto">
              <a:xfrm>
                <a:off x="4601" y="2422"/>
                <a:ext cx="67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 dirty="0">
                    <a:latin typeface="Times New Roman" pitchFamily="18" charset="0"/>
                  </a:rPr>
                  <a:t>171 pts</a:t>
                </a:r>
                <a:endParaRPr lang="en-US" sz="2000" b="1" dirty="0">
                  <a:latin typeface="Times New Roman" pitchFamily="18" charset="0"/>
                </a:endParaRPr>
              </a:p>
            </p:txBody>
          </p:sp>
          <p:sp>
            <p:nvSpPr>
              <p:cNvPr id="50192" name="Rectangle 16"/>
              <p:cNvSpPr>
                <a:spLocks noChangeArrowheads="1"/>
              </p:cNvSpPr>
              <p:nvPr/>
            </p:nvSpPr>
            <p:spPr bwMode="auto">
              <a:xfrm>
                <a:off x="4237" y="2656"/>
                <a:ext cx="46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High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93" name="Rectangle 17"/>
              <p:cNvSpPr>
                <a:spLocks noChangeArrowheads="1"/>
              </p:cNvSpPr>
              <p:nvPr/>
            </p:nvSpPr>
            <p:spPr bwMode="auto">
              <a:xfrm>
                <a:off x="5105" y="2656"/>
                <a:ext cx="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 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4717" y="2656"/>
                <a:ext cx="56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sz="2000">
                    <a:latin typeface="Times New Roman" pitchFamily="18" charset="0"/>
                  </a:rPr>
                  <a:t>58 pts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grpSp>
            <p:nvGrpSpPr>
              <p:cNvPr id="50195" name="Group 19"/>
              <p:cNvGrpSpPr>
                <a:grpSpLocks/>
              </p:cNvGrpSpPr>
              <p:nvPr/>
            </p:nvGrpSpPr>
            <p:grpSpPr bwMode="auto">
              <a:xfrm>
                <a:off x="3899" y="2042"/>
                <a:ext cx="234" cy="694"/>
                <a:chOff x="5182" y="2529"/>
                <a:chExt cx="217" cy="605"/>
              </a:xfrm>
            </p:grpSpPr>
            <p:sp>
              <p:nvSpPr>
                <p:cNvPr id="50196" name="Line 20"/>
                <p:cNvSpPr>
                  <a:spLocks noChangeShapeType="1"/>
                </p:cNvSpPr>
                <p:nvPr/>
              </p:nvSpPr>
              <p:spPr bwMode="auto">
                <a:xfrm>
                  <a:off x="5182" y="2529"/>
                  <a:ext cx="217" cy="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197" name="Line 21"/>
                <p:cNvSpPr>
                  <a:spLocks noChangeShapeType="1"/>
                </p:cNvSpPr>
                <p:nvPr/>
              </p:nvSpPr>
              <p:spPr bwMode="auto">
                <a:xfrm>
                  <a:off x="5182" y="2729"/>
                  <a:ext cx="217" cy="1"/>
                </a:xfrm>
                <a:prstGeom prst="line">
                  <a:avLst/>
                </a:prstGeom>
                <a:noFill/>
                <a:ln w="38100">
                  <a:solidFill>
                    <a:srgbClr val="99FFFF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198" name="Line 22"/>
                <p:cNvSpPr>
                  <a:spLocks noChangeShapeType="1"/>
                </p:cNvSpPr>
                <p:nvPr/>
              </p:nvSpPr>
              <p:spPr bwMode="auto">
                <a:xfrm>
                  <a:off x="5182" y="2933"/>
                  <a:ext cx="217" cy="1"/>
                </a:xfrm>
                <a:prstGeom prst="line">
                  <a:avLst/>
                </a:prstGeom>
                <a:noFill/>
                <a:ln w="38100">
                  <a:solidFill>
                    <a:srgbClr val="FF33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199" name="Line 23"/>
                <p:cNvSpPr>
                  <a:spLocks noChangeShapeType="1"/>
                </p:cNvSpPr>
                <p:nvPr/>
              </p:nvSpPr>
              <p:spPr bwMode="auto">
                <a:xfrm>
                  <a:off x="5182" y="3133"/>
                  <a:ext cx="217" cy="1"/>
                </a:xfrm>
                <a:prstGeom prst="line">
                  <a:avLst/>
                </a:prstGeom>
                <a:noFill/>
                <a:ln w="38100" cap="rnd">
                  <a:solidFill>
                    <a:srgbClr val="FF9966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0200" name="Rectangle 24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1344" cy="1005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0201" name="Group 25"/>
            <p:cNvGrpSpPr>
              <a:grpSpLocks/>
            </p:cNvGrpSpPr>
            <p:nvPr/>
          </p:nvGrpSpPr>
          <p:grpSpPr bwMode="auto">
            <a:xfrm>
              <a:off x="791" y="1215"/>
              <a:ext cx="2912" cy="2592"/>
              <a:chOff x="791" y="1215"/>
              <a:chExt cx="2912" cy="2592"/>
            </a:xfrm>
          </p:grpSpPr>
          <p:sp>
            <p:nvSpPr>
              <p:cNvPr id="50202" name="Freeform 26"/>
              <p:cNvSpPr>
                <a:spLocks/>
              </p:cNvSpPr>
              <p:nvPr/>
            </p:nvSpPr>
            <p:spPr bwMode="auto">
              <a:xfrm>
                <a:off x="1302" y="1340"/>
                <a:ext cx="406" cy="20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42"/>
                  </a:cxn>
                  <a:cxn ang="0">
                    <a:pos x="18" y="552"/>
                  </a:cxn>
                  <a:cxn ang="0">
                    <a:pos x="24" y="552"/>
                  </a:cxn>
                  <a:cxn ang="0">
                    <a:pos x="24" y="678"/>
                  </a:cxn>
                  <a:cxn ang="0">
                    <a:pos x="42" y="696"/>
                  </a:cxn>
                  <a:cxn ang="0">
                    <a:pos x="42" y="894"/>
                  </a:cxn>
                  <a:cxn ang="0">
                    <a:pos x="66" y="906"/>
                  </a:cxn>
                  <a:cxn ang="0">
                    <a:pos x="66" y="1110"/>
                  </a:cxn>
                  <a:cxn ang="0">
                    <a:pos x="78" y="1158"/>
                  </a:cxn>
                  <a:cxn ang="0">
                    <a:pos x="132" y="1158"/>
                  </a:cxn>
                  <a:cxn ang="0">
                    <a:pos x="126" y="1476"/>
                  </a:cxn>
                  <a:cxn ang="0">
                    <a:pos x="264" y="1482"/>
                  </a:cxn>
                  <a:cxn ang="0">
                    <a:pos x="264" y="1788"/>
                  </a:cxn>
                </a:cxnLst>
                <a:rect l="0" t="0" r="r" b="b"/>
                <a:pathLst>
                  <a:path w="264" h="1788">
                    <a:moveTo>
                      <a:pt x="0" y="0"/>
                    </a:moveTo>
                    <a:lnTo>
                      <a:pt x="18" y="42"/>
                    </a:lnTo>
                    <a:lnTo>
                      <a:pt x="18" y="552"/>
                    </a:lnTo>
                    <a:lnTo>
                      <a:pt x="24" y="552"/>
                    </a:lnTo>
                    <a:lnTo>
                      <a:pt x="24" y="678"/>
                    </a:lnTo>
                    <a:lnTo>
                      <a:pt x="42" y="696"/>
                    </a:lnTo>
                    <a:lnTo>
                      <a:pt x="42" y="894"/>
                    </a:lnTo>
                    <a:lnTo>
                      <a:pt x="66" y="906"/>
                    </a:lnTo>
                    <a:lnTo>
                      <a:pt x="66" y="1110"/>
                    </a:lnTo>
                    <a:lnTo>
                      <a:pt x="78" y="1158"/>
                    </a:lnTo>
                    <a:lnTo>
                      <a:pt x="132" y="1158"/>
                    </a:lnTo>
                    <a:lnTo>
                      <a:pt x="126" y="1476"/>
                    </a:lnTo>
                    <a:lnTo>
                      <a:pt x="264" y="1482"/>
                    </a:lnTo>
                    <a:lnTo>
                      <a:pt x="264" y="1788"/>
                    </a:lnTo>
                  </a:path>
                </a:pathLst>
              </a:custGeom>
              <a:noFill/>
              <a:ln w="38100" cap="rnd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03" name="Freeform 27"/>
              <p:cNvSpPr>
                <a:spLocks/>
              </p:cNvSpPr>
              <p:nvPr/>
            </p:nvSpPr>
            <p:spPr bwMode="auto">
              <a:xfrm>
                <a:off x="1299" y="1338"/>
                <a:ext cx="2197" cy="45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3" y="0"/>
                  </a:cxn>
                  <a:cxn ang="0">
                    <a:pos x="35" y="20"/>
                  </a:cxn>
                  <a:cxn ang="0">
                    <a:pos x="53" y="20"/>
                  </a:cxn>
                  <a:cxn ang="0">
                    <a:pos x="71" y="38"/>
                  </a:cxn>
                  <a:cxn ang="0">
                    <a:pos x="107" y="38"/>
                  </a:cxn>
                  <a:cxn ang="0">
                    <a:pos x="107" y="62"/>
                  </a:cxn>
                  <a:cxn ang="0">
                    <a:pos x="143" y="62"/>
                  </a:cxn>
                  <a:cxn ang="0">
                    <a:pos x="143" y="92"/>
                  </a:cxn>
                  <a:cxn ang="0">
                    <a:pos x="215" y="92"/>
                  </a:cxn>
                  <a:cxn ang="0">
                    <a:pos x="215" y="110"/>
                  </a:cxn>
                  <a:cxn ang="0">
                    <a:pos x="251" y="110"/>
                  </a:cxn>
                  <a:cxn ang="0">
                    <a:pos x="251" y="140"/>
                  </a:cxn>
                  <a:cxn ang="0">
                    <a:pos x="311" y="140"/>
                  </a:cxn>
                  <a:cxn ang="0">
                    <a:pos x="311" y="176"/>
                  </a:cxn>
                  <a:cxn ang="0">
                    <a:pos x="323" y="176"/>
                  </a:cxn>
                  <a:cxn ang="0">
                    <a:pos x="329" y="212"/>
                  </a:cxn>
                  <a:cxn ang="0">
                    <a:pos x="377" y="212"/>
                  </a:cxn>
                  <a:cxn ang="0">
                    <a:pos x="377" y="230"/>
                  </a:cxn>
                  <a:cxn ang="0">
                    <a:pos x="389" y="230"/>
                  </a:cxn>
                  <a:cxn ang="0">
                    <a:pos x="389" y="254"/>
                  </a:cxn>
                  <a:cxn ang="0">
                    <a:pos x="503" y="254"/>
                  </a:cxn>
                  <a:cxn ang="0">
                    <a:pos x="503" y="284"/>
                  </a:cxn>
                  <a:cxn ang="0">
                    <a:pos x="797" y="284"/>
                  </a:cxn>
                  <a:cxn ang="0">
                    <a:pos x="801" y="402"/>
                  </a:cxn>
                  <a:cxn ang="0">
                    <a:pos x="1431" y="402"/>
                  </a:cxn>
                </a:cxnLst>
                <a:rect l="0" t="0" r="r" b="b"/>
                <a:pathLst>
                  <a:path w="1431" h="402">
                    <a:moveTo>
                      <a:pt x="0" y="10"/>
                    </a:moveTo>
                    <a:lnTo>
                      <a:pt x="33" y="0"/>
                    </a:lnTo>
                    <a:lnTo>
                      <a:pt x="35" y="20"/>
                    </a:lnTo>
                    <a:lnTo>
                      <a:pt x="53" y="20"/>
                    </a:lnTo>
                    <a:lnTo>
                      <a:pt x="71" y="38"/>
                    </a:lnTo>
                    <a:lnTo>
                      <a:pt x="107" y="38"/>
                    </a:lnTo>
                    <a:lnTo>
                      <a:pt x="107" y="62"/>
                    </a:lnTo>
                    <a:lnTo>
                      <a:pt x="143" y="62"/>
                    </a:lnTo>
                    <a:lnTo>
                      <a:pt x="143" y="92"/>
                    </a:lnTo>
                    <a:lnTo>
                      <a:pt x="215" y="92"/>
                    </a:lnTo>
                    <a:lnTo>
                      <a:pt x="215" y="110"/>
                    </a:lnTo>
                    <a:lnTo>
                      <a:pt x="251" y="110"/>
                    </a:lnTo>
                    <a:lnTo>
                      <a:pt x="251" y="140"/>
                    </a:lnTo>
                    <a:lnTo>
                      <a:pt x="311" y="140"/>
                    </a:lnTo>
                    <a:lnTo>
                      <a:pt x="311" y="176"/>
                    </a:lnTo>
                    <a:lnTo>
                      <a:pt x="323" y="176"/>
                    </a:lnTo>
                    <a:lnTo>
                      <a:pt x="329" y="212"/>
                    </a:lnTo>
                    <a:lnTo>
                      <a:pt x="377" y="212"/>
                    </a:lnTo>
                    <a:lnTo>
                      <a:pt x="377" y="230"/>
                    </a:lnTo>
                    <a:lnTo>
                      <a:pt x="389" y="230"/>
                    </a:lnTo>
                    <a:lnTo>
                      <a:pt x="389" y="254"/>
                    </a:lnTo>
                    <a:lnTo>
                      <a:pt x="503" y="254"/>
                    </a:lnTo>
                    <a:lnTo>
                      <a:pt x="503" y="284"/>
                    </a:lnTo>
                    <a:lnTo>
                      <a:pt x="797" y="284"/>
                    </a:lnTo>
                    <a:lnTo>
                      <a:pt x="801" y="402"/>
                    </a:lnTo>
                    <a:lnTo>
                      <a:pt x="1431" y="402"/>
                    </a:ln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04" name="Freeform 28"/>
              <p:cNvSpPr>
                <a:spLocks/>
              </p:cNvSpPr>
              <p:nvPr/>
            </p:nvSpPr>
            <p:spPr bwMode="auto">
              <a:xfrm>
                <a:off x="1299" y="1345"/>
                <a:ext cx="1017" cy="1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2"/>
                  </a:cxn>
                  <a:cxn ang="0">
                    <a:pos x="15" y="44"/>
                  </a:cxn>
                  <a:cxn ang="0">
                    <a:pos x="21" y="62"/>
                  </a:cxn>
                  <a:cxn ang="0">
                    <a:pos x="15" y="110"/>
                  </a:cxn>
                  <a:cxn ang="0">
                    <a:pos x="27" y="116"/>
                  </a:cxn>
                  <a:cxn ang="0">
                    <a:pos x="21" y="122"/>
                  </a:cxn>
                  <a:cxn ang="0">
                    <a:pos x="21" y="146"/>
                  </a:cxn>
                  <a:cxn ang="0">
                    <a:pos x="39" y="170"/>
                  </a:cxn>
                  <a:cxn ang="0">
                    <a:pos x="39" y="194"/>
                  </a:cxn>
                  <a:cxn ang="0">
                    <a:pos x="51" y="206"/>
                  </a:cxn>
                  <a:cxn ang="0">
                    <a:pos x="51" y="224"/>
                  </a:cxn>
                  <a:cxn ang="0">
                    <a:pos x="69" y="248"/>
                  </a:cxn>
                  <a:cxn ang="0">
                    <a:pos x="69" y="332"/>
                  </a:cxn>
                  <a:cxn ang="0">
                    <a:pos x="87" y="350"/>
                  </a:cxn>
                  <a:cxn ang="0">
                    <a:pos x="81" y="398"/>
                  </a:cxn>
                  <a:cxn ang="0">
                    <a:pos x="99" y="404"/>
                  </a:cxn>
                  <a:cxn ang="0">
                    <a:pos x="99" y="464"/>
                  </a:cxn>
                  <a:cxn ang="0">
                    <a:pos x="111" y="470"/>
                  </a:cxn>
                  <a:cxn ang="0">
                    <a:pos x="111" y="506"/>
                  </a:cxn>
                  <a:cxn ang="0">
                    <a:pos x="123" y="506"/>
                  </a:cxn>
                  <a:cxn ang="0">
                    <a:pos x="123" y="548"/>
                  </a:cxn>
                  <a:cxn ang="0">
                    <a:pos x="141" y="548"/>
                  </a:cxn>
                  <a:cxn ang="0">
                    <a:pos x="141" y="584"/>
                  </a:cxn>
                  <a:cxn ang="0">
                    <a:pos x="153" y="584"/>
                  </a:cxn>
                  <a:cxn ang="0">
                    <a:pos x="159" y="614"/>
                  </a:cxn>
                  <a:cxn ang="0">
                    <a:pos x="201" y="614"/>
                  </a:cxn>
                  <a:cxn ang="0">
                    <a:pos x="207" y="674"/>
                  </a:cxn>
                  <a:cxn ang="0">
                    <a:pos x="219" y="674"/>
                  </a:cxn>
                  <a:cxn ang="0">
                    <a:pos x="221" y="716"/>
                  </a:cxn>
                  <a:cxn ang="0">
                    <a:pos x="231" y="716"/>
                  </a:cxn>
                  <a:cxn ang="0">
                    <a:pos x="225" y="752"/>
                  </a:cxn>
                  <a:cxn ang="0">
                    <a:pos x="243" y="752"/>
                  </a:cxn>
                  <a:cxn ang="0">
                    <a:pos x="245" y="818"/>
                  </a:cxn>
                  <a:cxn ang="0">
                    <a:pos x="257" y="818"/>
                  </a:cxn>
                  <a:cxn ang="0">
                    <a:pos x="257" y="932"/>
                  </a:cxn>
                  <a:cxn ang="0">
                    <a:pos x="273" y="932"/>
                  </a:cxn>
                  <a:cxn ang="0">
                    <a:pos x="273" y="1028"/>
                  </a:cxn>
                  <a:cxn ang="0">
                    <a:pos x="279" y="1028"/>
                  </a:cxn>
                  <a:cxn ang="0">
                    <a:pos x="279" y="1076"/>
                  </a:cxn>
                  <a:cxn ang="0">
                    <a:pos x="297" y="1076"/>
                  </a:cxn>
                  <a:cxn ang="0">
                    <a:pos x="297" y="1118"/>
                  </a:cxn>
                  <a:cxn ang="0">
                    <a:pos x="315" y="1118"/>
                  </a:cxn>
                  <a:cxn ang="0">
                    <a:pos x="315" y="1178"/>
                  </a:cxn>
                  <a:cxn ang="0">
                    <a:pos x="663" y="1178"/>
                  </a:cxn>
                </a:cxnLst>
                <a:rect l="0" t="0" r="r" b="b"/>
                <a:pathLst>
                  <a:path w="663" h="1178">
                    <a:moveTo>
                      <a:pt x="0" y="0"/>
                    </a:moveTo>
                    <a:lnTo>
                      <a:pt x="9" y="32"/>
                    </a:lnTo>
                    <a:lnTo>
                      <a:pt x="15" y="44"/>
                    </a:lnTo>
                    <a:lnTo>
                      <a:pt x="21" y="62"/>
                    </a:lnTo>
                    <a:lnTo>
                      <a:pt x="15" y="110"/>
                    </a:lnTo>
                    <a:lnTo>
                      <a:pt x="27" y="116"/>
                    </a:lnTo>
                    <a:lnTo>
                      <a:pt x="21" y="122"/>
                    </a:lnTo>
                    <a:lnTo>
                      <a:pt x="21" y="146"/>
                    </a:lnTo>
                    <a:lnTo>
                      <a:pt x="39" y="170"/>
                    </a:lnTo>
                    <a:lnTo>
                      <a:pt x="39" y="194"/>
                    </a:lnTo>
                    <a:lnTo>
                      <a:pt x="51" y="206"/>
                    </a:lnTo>
                    <a:lnTo>
                      <a:pt x="51" y="224"/>
                    </a:lnTo>
                    <a:lnTo>
                      <a:pt x="69" y="248"/>
                    </a:lnTo>
                    <a:lnTo>
                      <a:pt x="69" y="332"/>
                    </a:lnTo>
                    <a:lnTo>
                      <a:pt x="87" y="350"/>
                    </a:lnTo>
                    <a:lnTo>
                      <a:pt x="81" y="398"/>
                    </a:lnTo>
                    <a:lnTo>
                      <a:pt x="99" y="404"/>
                    </a:lnTo>
                    <a:lnTo>
                      <a:pt x="99" y="464"/>
                    </a:lnTo>
                    <a:lnTo>
                      <a:pt x="111" y="470"/>
                    </a:lnTo>
                    <a:lnTo>
                      <a:pt x="111" y="506"/>
                    </a:lnTo>
                    <a:lnTo>
                      <a:pt x="123" y="506"/>
                    </a:lnTo>
                    <a:lnTo>
                      <a:pt x="123" y="548"/>
                    </a:lnTo>
                    <a:lnTo>
                      <a:pt x="141" y="548"/>
                    </a:lnTo>
                    <a:lnTo>
                      <a:pt x="141" y="584"/>
                    </a:lnTo>
                    <a:lnTo>
                      <a:pt x="153" y="584"/>
                    </a:lnTo>
                    <a:lnTo>
                      <a:pt x="159" y="614"/>
                    </a:lnTo>
                    <a:lnTo>
                      <a:pt x="201" y="614"/>
                    </a:lnTo>
                    <a:lnTo>
                      <a:pt x="207" y="674"/>
                    </a:lnTo>
                    <a:lnTo>
                      <a:pt x="219" y="674"/>
                    </a:lnTo>
                    <a:lnTo>
                      <a:pt x="221" y="716"/>
                    </a:lnTo>
                    <a:lnTo>
                      <a:pt x="231" y="716"/>
                    </a:lnTo>
                    <a:lnTo>
                      <a:pt x="225" y="752"/>
                    </a:lnTo>
                    <a:lnTo>
                      <a:pt x="243" y="752"/>
                    </a:lnTo>
                    <a:lnTo>
                      <a:pt x="245" y="818"/>
                    </a:lnTo>
                    <a:lnTo>
                      <a:pt x="257" y="818"/>
                    </a:lnTo>
                    <a:lnTo>
                      <a:pt x="257" y="932"/>
                    </a:lnTo>
                    <a:lnTo>
                      <a:pt x="273" y="932"/>
                    </a:lnTo>
                    <a:lnTo>
                      <a:pt x="273" y="1028"/>
                    </a:lnTo>
                    <a:lnTo>
                      <a:pt x="279" y="1028"/>
                    </a:lnTo>
                    <a:lnTo>
                      <a:pt x="279" y="1076"/>
                    </a:lnTo>
                    <a:lnTo>
                      <a:pt x="297" y="1076"/>
                    </a:lnTo>
                    <a:lnTo>
                      <a:pt x="297" y="1118"/>
                    </a:lnTo>
                    <a:lnTo>
                      <a:pt x="315" y="1118"/>
                    </a:lnTo>
                    <a:lnTo>
                      <a:pt x="315" y="1178"/>
                    </a:lnTo>
                    <a:lnTo>
                      <a:pt x="663" y="1178"/>
                    </a:lnTo>
                  </a:path>
                </a:pathLst>
              </a:custGeom>
              <a:noFill/>
              <a:ln w="38100" cap="flat" cmpd="sng">
                <a:solidFill>
                  <a:srgbClr val="FF66CC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05" name="Freeform 29"/>
              <p:cNvSpPr>
                <a:spLocks/>
              </p:cNvSpPr>
              <p:nvPr/>
            </p:nvSpPr>
            <p:spPr bwMode="auto">
              <a:xfrm>
                <a:off x="1305" y="1338"/>
                <a:ext cx="2106" cy="13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46"/>
                  </a:cxn>
                  <a:cxn ang="0">
                    <a:pos x="30" y="78"/>
                  </a:cxn>
                  <a:cxn ang="0">
                    <a:pos x="48" y="108"/>
                  </a:cxn>
                  <a:cxn ang="0">
                    <a:pos x="45" y="154"/>
                  </a:cxn>
                  <a:cxn ang="0">
                    <a:pos x="60" y="174"/>
                  </a:cxn>
                  <a:cxn ang="0">
                    <a:pos x="96" y="216"/>
                  </a:cxn>
                  <a:cxn ang="0">
                    <a:pos x="102" y="258"/>
                  </a:cxn>
                  <a:cxn ang="0">
                    <a:pos x="144" y="300"/>
                  </a:cxn>
                  <a:cxn ang="0">
                    <a:pos x="144" y="330"/>
                  </a:cxn>
                  <a:cxn ang="0">
                    <a:pos x="162" y="336"/>
                  </a:cxn>
                  <a:cxn ang="0">
                    <a:pos x="162" y="354"/>
                  </a:cxn>
                  <a:cxn ang="0">
                    <a:pos x="183" y="360"/>
                  </a:cxn>
                  <a:cxn ang="0">
                    <a:pos x="183" y="388"/>
                  </a:cxn>
                  <a:cxn ang="0">
                    <a:pos x="255" y="444"/>
                  </a:cxn>
                  <a:cxn ang="0">
                    <a:pos x="279" y="450"/>
                  </a:cxn>
                  <a:cxn ang="0">
                    <a:pos x="279" y="474"/>
                  </a:cxn>
                  <a:cxn ang="0">
                    <a:pos x="309" y="474"/>
                  </a:cxn>
                  <a:cxn ang="0">
                    <a:pos x="309" y="498"/>
                  </a:cxn>
                  <a:cxn ang="0">
                    <a:pos x="315" y="498"/>
                  </a:cxn>
                  <a:cxn ang="0">
                    <a:pos x="321" y="510"/>
                  </a:cxn>
                  <a:cxn ang="0">
                    <a:pos x="399" y="510"/>
                  </a:cxn>
                  <a:cxn ang="0">
                    <a:pos x="399" y="534"/>
                  </a:cxn>
                  <a:cxn ang="0">
                    <a:pos x="459" y="534"/>
                  </a:cxn>
                  <a:cxn ang="0">
                    <a:pos x="459" y="588"/>
                  </a:cxn>
                  <a:cxn ang="0">
                    <a:pos x="471" y="588"/>
                  </a:cxn>
                  <a:cxn ang="0">
                    <a:pos x="471" y="624"/>
                  </a:cxn>
                  <a:cxn ang="0">
                    <a:pos x="573" y="618"/>
                  </a:cxn>
                  <a:cxn ang="0">
                    <a:pos x="573" y="672"/>
                  </a:cxn>
                  <a:cxn ang="0">
                    <a:pos x="597" y="672"/>
                  </a:cxn>
                  <a:cxn ang="0">
                    <a:pos x="597" y="732"/>
                  </a:cxn>
                  <a:cxn ang="0">
                    <a:pos x="639" y="732"/>
                  </a:cxn>
                  <a:cxn ang="0">
                    <a:pos x="639" y="816"/>
                  </a:cxn>
                  <a:cxn ang="0">
                    <a:pos x="681" y="816"/>
                  </a:cxn>
                  <a:cxn ang="0">
                    <a:pos x="681" y="924"/>
                  </a:cxn>
                  <a:cxn ang="0">
                    <a:pos x="843" y="924"/>
                  </a:cxn>
                  <a:cxn ang="0">
                    <a:pos x="843" y="1236"/>
                  </a:cxn>
                  <a:cxn ang="0">
                    <a:pos x="1371" y="1230"/>
                  </a:cxn>
                </a:cxnLst>
                <a:rect l="0" t="0" r="r" b="b"/>
                <a:pathLst>
                  <a:path w="1371" h="1236">
                    <a:moveTo>
                      <a:pt x="0" y="0"/>
                    </a:moveTo>
                    <a:lnTo>
                      <a:pt x="21" y="46"/>
                    </a:lnTo>
                    <a:lnTo>
                      <a:pt x="30" y="78"/>
                    </a:lnTo>
                    <a:lnTo>
                      <a:pt x="48" y="108"/>
                    </a:lnTo>
                    <a:lnTo>
                      <a:pt x="45" y="154"/>
                    </a:lnTo>
                    <a:lnTo>
                      <a:pt x="60" y="174"/>
                    </a:lnTo>
                    <a:lnTo>
                      <a:pt x="96" y="216"/>
                    </a:lnTo>
                    <a:lnTo>
                      <a:pt x="102" y="258"/>
                    </a:lnTo>
                    <a:lnTo>
                      <a:pt x="144" y="300"/>
                    </a:lnTo>
                    <a:lnTo>
                      <a:pt x="144" y="330"/>
                    </a:lnTo>
                    <a:lnTo>
                      <a:pt x="162" y="336"/>
                    </a:lnTo>
                    <a:lnTo>
                      <a:pt x="162" y="354"/>
                    </a:lnTo>
                    <a:lnTo>
                      <a:pt x="183" y="360"/>
                    </a:lnTo>
                    <a:lnTo>
                      <a:pt x="183" y="388"/>
                    </a:lnTo>
                    <a:lnTo>
                      <a:pt x="255" y="444"/>
                    </a:lnTo>
                    <a:lnTo>
                      <a:pt x="279" y="450"/>
                    </a:lnTo>
                    <a:lnTo>
                      <a:pt x="279" y="474"/>
                    </a:lnTo>
                    <a:lnTo>
                      <a:pt x="309" y="474"/>
                    </a:lnTo>
                    <a:lnTo>
                      <a:pt x="309" y="498"/>
                    </a:lnTo>
                    <a:lnTo>
                      <a:pt x="315" y="498"/>
                    </a:lnTo>
                    <a:lnTo>
                      <a:pt x="321" y="510"/>
                    </a:lnTo>
                    <a:lnTo>
                      <a:pt x="399" y="510"/>
                    </a:lnTo>
                    <a:lnTo>
                      <a:pt x="399" y="534"/>
                    </a:lnTo>
                    <a:lnTo>
                      <a:pt x="459" y="534"/>
                    </a:lnTo>
                    <a:lnTo>
                      <a:pt x="459" y="588"/>
                    </a:lnTo>
                    <a:lnTo>
                      <a:pt x="471" y="588"/>
                    </a:lnTo>
                    <a:lnTo>
                      <a:pt x="471" y="624"/>
                    </a:lnTo>
                    <a:lnTo>
                      <a:pt x="573" y="618"/>
                    </a:lnTo>
                    <a:lnTo>
                      <a:pt x="573" y="672"/>
                    </a:lnTo>
                    <a:lnTo>
                      <a:pt x="597" y="672"/>
                    </a:lnTo>
                    <a:lnTo>
                      <a:pt x="597" y="732"/>
                    </a:lnTo>
                    <a:lnTo>
                      <a:pt x="639" y="732"/>
                    </a:lnTo>
                    <a:lnTo>
                      <a:pt x="639" y="816"/>
                    </a:lnTo>
                    <a:lnTo>
                      <a:pt x="681" y="816"/>
                    </a:lnTo>
                    <a:lnTo>
                      <a:pt x="681" y="924"/>
                    </a:lnTo>
                    <a:lnTo>
                      <a:pt x="843" y="924"/>
                    </a:lnTo>
                    <a:lnTo>
                      <a:pt x="843" y="1236"/>
                    </a:lnTo>
                    <a:lnTo>
                      <a:pt x="1371" y="1230"/>
                    </a:lnTo>
                  </a:path>
                </a:pathLst>
              </a:custGeom>
              <a:noFill/>
              <a:ln w="38100" cap="flat" cmpd="sng">
                <a:solidFill>
                  <a:srgbClr val="0FFF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06" name="Line 30"/>
              <p:cNvSpPr>
                <a:spLocks noChangeShapeType="1"/>
              </p:cNvSpPr>
              <p:nvPr/>
            </p:nvSpPr>
            <p:spPr bwMode="auto">
              <a:xfrm>
                <a:off x="1292" y="1304"/>
                <a:ext cx="0" cy="20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07" name="Line 31"/>
              <p:cNvSpPr>
                <a:spLocks noChangeShapeType="1"/>
              </p:cNvSpPr>
              <p:nvPr/>
            </p:nvSpPr>
            <p:spPr bwMode="auto">
              <a:xfrm>
                <a:off x="1289" y="3371"/>
                <a:ext cx="22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0208" name="Group 32"/>
              <p:cNvGrpSpPr>
                <a:grpSpLocks/>
              </p:cNvGrpSpPr>
              <p:nvPr/>
            </p:nvGrpSpPr>
            <p:grpSpPr bwMode="auto">
              <a:xfrm>
                <a:off x="791" y="1215"/>
                <a:ext cx="544" cy="2264"/>
                <a:chOff x="254" y="1066"/>
                <a:chExt cx="352" cy="2008"/>
              </a:xfrm>
            </p:grpSpPr>
            <p:sp>
              <p:nvSpPr>
                <p:cNvPr id="5020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4" y="1066"/>
                  <a:ext cx="308" cy="20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100</a:t>
                  </a:r>
                </a:p>
              </p:txBody>
            </p:sp>
            <p:sp>
              <p:nvSpPr>
                <p:cNvPr id="5021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89" y="1242"/>
                  <a:ext cx="109" cy="20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endParaRPr lang="el-GR" sz="1600" b="1">
                    <a:latin typeface="Arial" charset="0"/>
                  </a:endParaRPr>
                </a:p>
              </p:txBody>
            </p:sp>
            <p:sp>
              <p:nvSpPr>
                <p:cNvPr id="5021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21" y="1415"/>
                  <a:ext cx="250" cy="20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80</a:t>
                  </a:r>
                </a:p>
              </p:txBody>
            </p:sp>
            <p:sp>
              <p:nvSpPr>
                <p:cNvPr id="5021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7" y="1599"/>
                  <a:ext cx="109" cy="20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endParaRPr lang="el-GR" sz="1600" b="1">
                    <a:latin typeface="Arial" charset="0"/>
                  </a:endParaRPr>
                </a:p>
              </p:txBody>
            </p:sp>
            <p:sp>
              <p:nvSpPr>
                <p:cNvPr id="5021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38" y="1783"/>
                  <a:ext cx="241" cy="20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60</a:t>
                  </a:r>
                </a:p>
              </p:txBody>
            </p:sp>
            <p:sp>
              <p:nvSpPr>
                <p:cNvPr id="5021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94" y="1961"/>
                  <a:ext cx="108" cy="20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endParaRPr lang="el-GR" sz="1600" b="1">
                    <a:latin typeface="Arial" charset="0"/>
                  </a:endParaRPr>
                </a:p>
              </p:txBody>
            </p:sp>
            <p:sp>
              <p:nvSpPr>
                <p:cNvPr id="5021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29" y="2139"/>
                  <a:ext cx="241" cy="20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40</a:t>
                  </a:r>
                </a:p>
              </p:txBody>
            </p:sp>
            <p:sp>
              <p:nvSpPr>
                <p:cNvPr id="5021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91" y="2317"/>
                  <a:ext cx="108" cy="20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endParaRPr lang="el-GR" sz="1600" b="1">
                    <a:latin typeface="Arial" charset="0"/>
                  </a:endParaRPr>
                </a:p>
              </p:txBody>
            </p:sp>
            <p:sp>
              <p:nvSpPr>
                <p:cNvPr id="5021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32" y="2489"/>
                  <a:ext cx="241" cy="20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20</a:t>
                  </a:r>
                </a:p>
              </p:txBody>
            </p:sp>
            <p:sp>
              <p:nvSpPr>
                <p:cNvPr id="5021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97" y="2662"/>
                  <a:ext cx="109" cy="20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endParaRPr lang="el-GR" sz="1600" b="1">
                    <a:latin typeface="Arial" charset="0"/>
                  </a:endParaRPr>
                </a:p>
              </p:txBody>
            </p:sp>
            <p:sp>
              <p:nvSpPr>
                <p:cNvPr id="5021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8" y="2867"/>
                  <a:ext cx="175" cy="20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0</a:t>
                  </a:r>
                </a:p>
              </p:txBody>
            </p:sp>
          </p:grpSp>
          <p:grpSp>
            <p:nvGrpSpPr>
              <p:cNvPr id="50220" name="Group 44"/>
              <p:cNvGrpSpPr>
                <a:grpSpLocks/>
              </p:cNvGrpSpPr>
              <p:nvPr/>
            </p:nvGrpSpPr>
            <p:grpSpPr bwMode="auto">
              <a:xfrm>
                <a:off x="1122" y="3408"/>
                <a:ext cx="2581" cy="234"/>
                <a:chOff x="1116" y="3449"/>
                <a:chExt cx="2530" cy="234"/>
              </a:xfrm>
            </p:grpSpPr>
            <p:sp>
              <p:nvSpPr>
                <p:cNvPr id="5022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116" y="3449"/>
                  <a:ext cx="265" cy="23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5022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90" y="3449"/>
                  <a:ext cx="264" cy="23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5022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66" y="3449"/>
                  <a:ext cx="265" cy="23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5022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244" y="3449"/>
                  <a:ext cx="265" cy="23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5022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536" y="3449"/>
                  <a:ext cx="365" cy="23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12</a:t>
                  </a:r>
                </a:p>
              </p:txBody>
            </p:sp>
            <p:sp>
              <p:nvSpPr>
                <p:cNvPr id="5022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913" y="3449"/>
                  <a:ext cx="365" cy="23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5022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281" y="3449"/>
                  <a:ext cx="365" cy="23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0" hangingPunct="0"/>
                  <a:r>
                    <a:rPr lang="en-US" sz="1600" b="1">
                      <a:latin typeface="Arial" charset="0"/>
                    </a:rPr>
                    <a:t>18</a:t>
                  </a:r>
                </a:p>
              </p:txBody>
            </p:sp>
          </p:grpSp>
          <p:sp>
            <p:nvSpPr>
              <p:cNvPr id="50228" name="Text Box 52"/>
              <p:cNvSpPr txBox="1">
                <a:spLocks noChangeArrowheads="1"/>
              </p:cNvSpPr>
              <p:nvPr/>
            </p:nvSpPr>
            <p:spPr bwMode="auto">
              <a:xfrm>
                <a:off x="2078" y="3552"/>
                <a:ext cx="711" cy="25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1">
                    <a:latin typeface="Arial" charset="0"/>
                  </a:rPr>
                  <a:t>years</a:t>
                </a:r>
              </a:p>
            </p:txBody>
          </p:sp>
        </p:grpSp>
      </p:grpSp>
      <p:sp>
        <p:nvSpPr>
          <p:cNvPr id="50229" name="Rectangle 53"/>
          <p:cNvSpPr>
            <a:spLocks noChangeArrowheads="1"/>
          </p:cNvSpPr>
          <p:nvPr/>
        </p:nvSpPr>
        <p:spPr bwMode="auto">
          <a:xfrm>
            <a:off x="520700" y="6731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5605795" y="6093296"/>
            <a:ext cx="356142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+mn-lt"/>
              </a:rPr>
              <a:t>Greenberg P, et al. Blood. 1997:89(6):2079-88.</a:t>
            </a:r>
          </a:p>
        </p:txBody>
      </p:sp>
      <p:sp>
        <p:nvSpPr>
          <p:cNvPr id="50232" name="Rectangle 56"/>
          <p:cNvSpPr>
            <a:spLocks noGrp="1" noChangeArrowheads="1"/>
          </p:cNvSpPr>
          <p:nvPr>
            <p:ph idx="1"/>
          </p:nvPr>
        </p:nvSpPr>
        <p:spPr>
          <a:xfrm>
            <a:off x="176185" y="1344806"/>
            <a:ext cx="4479967" cy="547456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b="1" dirty="0"/>
              <a:t>Ομάδα χαμηλού κινδύνου</a:t>
            </a:r>
            <a:r>
              <a:rPr lang="el-GR" sz="2200" dirty="0"/>
              <a:t>: βαθμολογία 0. Το 25% των αρρώστων θα αναπτύξει ΟΜΛ σε 9.4 έτη.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b="1" dirty="0"/>
              <a:t>Ομάδα ενδιάμεσου κινδύνου Ι</a:t>
            </a:r>
            <a:r>
              <a:rPr lang="el-GR" sz="2200" dirty="0"/>
              <a:t>: βαθμολογία 0.5-1. Το 25% των αρρώστων θα αναπτύξει ΟΜΛ σε 3.3 έτη.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/>
              <a:t> </a:t>
            </a:r>
            <a:r>
              <a:rPr lang="el-GR" sz="2200" b="1" dirty="0"/>
              <a:t>Ομάδα ενδιάμεσου κινδύνου ΙΙ</a:t>
            </a:r>
            <a:r>
              <a:rPr lang="el-GR" sz="2200" dirty="0"/>
              <a:t>: βαθμολογία 1.5-2. Το 25% των αρρώστων θα αναπτύξει ΟΜΛ σε 1.1 έτη.</a:t>
            </a:r>
          </a:p>
          <a:p>
            <a:pPr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b="1" dirty="0"/>
              <a:t>Ομάδα υψηλού κινδύνου</a:t>
            </a:r>
            <a:r>
              <a:rPr lang="el-GR" sz="2200" dirty="0"/>
              <a:t>: βαθμολογία &gt;2.5. Μέση επιβίωση 0.4 έτη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4771162" y="1418174"/>
            <a:ext cx="399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600" b="1" dirty="0">
                <a:latin typeface="+mn-lt"/>
              </a:rPr>
              <a:t>Εξέλιξη σε Οξεία Λευχαιμία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  <p:sp>
        <p:nvSpPr>
          <p:cNvPr id="57" name="Rectangle 6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  <a:ln/>
        </p:spPr>
        <p:txBody>
          <a:bodyPr>
            <a:noAutofit/>
          </a:bodyPr>
          <a:lstStyle/>
          <a:p>
            <a:r>
              <a:rPr lang="el-GR" dirty="0" smtClean="0"/>
              <a:t>Διεθνές σύστημα προγνωστικής ταξινόμησης (</a:t>
            </a:r>
            <a:r>
              <a:rPr lang="en-US" dirty="0"/>
              <a:t>IPSS</a:t>
            </a:r>
            <a:r>
              <a:rPr lang="el-GR" dirty="0"/>
              <a:t>) </a:t>
            </a:r>
            <a:r>
              <a:rPr lang="el-GR" dirty="0" smtClean="0"/>
              <a:t>των ΜΔΣ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1373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</a:t>
            </a:r>
            <a:r>
              <a:rPr lang="en-US" dirty="0" smtClean="0"/>
              <a:t> </a:t>
            </a:r>
            <a:r>
              <a:rPr lang="el-GR" dirty="0"/>
              <a:t>ΜΔΣ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Εξέταση Περιφερικού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dirty="0"/>
              <a:t>Μορφολογία Μυελικού </a:t>
            </a:r>
            <a:r>
              <a:rPr lang="el-GR" dirty="0" smtClean="0"/>
              <a:t>Επιχρίσματος.</a:t>
            </a:r>
            <a:endParaRPr lang="el-GR" dirty="0"/>
          </a:p>
          <a:p>
            <a:r>
              <a:rPr lang="el-GR" dirty="0" err="1"/>
              <a:t>Οστεομυελική</a:t>
            </a:r>
            <a:r>
              <a:rPr lang="el-GR" dirty="0"/>
              <a:t> βιοψία</a:t>
            </a:r>
            <a:r>
              <a:rPr lang="en-US" dirty="0"/>
              <a:t> (</a:t>
            </a:r>
            <a:r>
              <a:rPr lang="el-GR" dirty="0" err="1"/>
              <a:t>υποπλαστικά</a:t>
            </a:r>
            <a:r>
              <a:rPr lang="el-GR" dirty="0"/>
              <a:t> ΜΔΣ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Κυτταρογενετική</a:t>
            </a:r>
            <a:r>
              <a:rPr lang="el-GR" dirty="0"/>
              <a:t> Μελέτη (κλασικός </a:t>
            </a:r>
            <a:r>
              <a:rPr lang="el-GR" dirty="0" err="1"/>
              <a:t>καρυότυπος</a:t>
            </a:r>
            <a:r>
              <a:rPr lang="el-GR" dirty="0"/>
              <a:t>,</a:t>
            </a:r>
            <a:r>
              <a:rPr lang="en-US" dirty="0"/>
              <a:t> FISH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Κυτταρομετρία</a:t>
            </a:r>
            <a:r>
              <a:rPr lang="el-GR" dirty="0"/>
              <a:t> </a:t>
            </a:r>
            <a:r>
              <a:rPr lang="el-GR" dirty="0" smtClean="0"/>
              <a:t>ροής.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1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Διαφορική Διάγνωση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/>
          <a:lstStyle/>
          <a:p>
            <a:r>
              <a:rPr lang="el-GR" sz="2400" dirty="0"/>
              <a:t>Έλλειψη </a:t>
            </a:r>
            <a:r>
              <a:rPr lang="el-GR" sz="2400" dirty="0" smtClean="0"/>
              <a:t>σίδηρου.</a:t>
            </a:r>
            <a:endParaRPr lang="el-GR" sz="2400" dirty="0"/>
          </a:p>
          <a:p>
            <a:r>
              <a:rPr lang="el-GR" sz="2400" dirty="0"/>
              <a:t>Έλλειψη βιταμίνης </a:t>
            </a:r>
            <a:r>
              <a:rPr lang="el-GR" sz="2400" dirty="0" smtClean="0"/>
              <a:t>Β12.</a:t>
            </a:r>
            <a:endParaRPr lang="el-GR" sz="2400" dirty="0"/>
          </a:p>
          <a:p>
            <a:r>
              <a:rPr lang="el-GR" sz="2400" dirty="0"/>
              <a:t>Έλλειψη </a:t>
            </a:r>
            <a:r>
              <a:rPr lang="el-GR" sz="2400" dirty="0" err="1"/>
              <a:t>φυλικού</a:t>
            </a:r>
            <a:r>
              <a:rPr lang="el-GR" sz="2400" dirty="0"/>
              <a:t> </a:t>
            </a:r>
            <a:r>
              <a:rPr lang="el-GR" sz="2400" dirty="0" smtClean="0"/>
              <a:t>οξέος.</a:t>
            </a:r>
            <a:endParaRPr lang="el-GR" sz="2400" dirty="0"/>
          </a:p>
          <a:p>
            <a:r>
              <a:rPr lang="el-GR" sz="2400" dirty="0"/>
              <a:t>Έλλειψη </a:t>
            </a:r>
            <a:r>
              <a:rPr lang="el-GR" sz="2400" dirty="0" err="1" smtClean="0"/>
              <a:t>πυριδοξίνης</a:t>
            </a:r>
            <a:r>
              <a:rPr lang="el-GR" sz="2400" dirty="0"/>
              <a:t>.</a:t>
            </a:r>
          </a:p>
          <a:p>
            <a:r>
              <a:rPr lang="el-GR" sz="2400" dirty="0" smtClean="0"/>
              <a:t>Αλκοολισμός.</a:t>
            </a:r>
            <a:endParaRPr lang="el-GR" sz="2400" dirty="0"/>
          </a:p>
          <a:p>
            <a:r>
              <a:rPr lang="el-GR" sz="2400" dirty="0"/>
              <a:t>Αναιμία </a:t>
            </a:r>
            <a:r>
              <a:rPr lang="el-GR" sz="2400" dirty="0" err="1"/>
              <a:t>χρονίων</a:t>
            </a:r>
            <a:r>
              <a:rPr lang="el-GR" sz="2400" dirty="0"/>
              <a:t> </a:t>
            </a:r>
            <a:r>
              <a:rPr lang="el-GR" sz="2400" dirty="0" smtClean="0"/>
              <a:t>νοσημάτων.</a:t>
            </a:r>
            <a:endParaRPr lang="el-GR" sz="2400" dirty="0"/>
          </a:p>
          <a:p>
            <a:r>
              <a:rPr lang="el-GR" sz="2400" dirty="0"/>
              <a:t>Λοίμωξη </a:t>
            </a:r>
            <a:r>
              <a:rPr lang="en-US" sz="2400" dirty="0" smtClean="0"/>
              <a:t>HIV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Ανοσολογικές </a:t>
            </a:r>
            <a:r>
              <a:rPr lang="el-GR" sz="2400" dirty="0"/>
              <a:t>διαταραχές και ηπατικά </a:t>
            </a:r>
            <a:r>
              <a:rPr lang="el-GR" sz="2400" dirty="0" smtClean="0"/>
              <a:t>νοσήματα.</a:t>
            </a:r>
            <a:endParaRPr lang="el-GR" sz="2400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004048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Λοίμωξη </a:t>
            </a:r>
            <a:r>
              <a:rPr lang="en-US" sz="2400" dirty="0" err="1"/>
              <a:t>parvo</a:t>
            </a:r>
            <a:r>
              <a:rPr lang="en-US" sz="2400" dirty="0"/>
              <a:t> </a:t>
            </a:r>
            <a:r>
              <a:rPr lang="en-US" sz="2400" dirty="0" smtClean="0"/>
              <a:t>B19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Έκθεση σε βαρέα </a:t>
            </a:r>
            <a:r>
              <a:rPr lang="el-GR" sz="2400" dirty="0" smtClean="0"/>
              <a:t>μέταλλα.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 smtClean="0"/>
              <a:t>CDA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Λήψη ΧΜΘ, Αυξητικών </a:t>
            </a:r>
            <a:r>
              <a:rPr lang="el-GR" sz="2400" dirty="0" smtClean="0"/>
              <a:t>παραγόντων.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788024" y="1340768"/>
            <a:ext cx="0" cy="47525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9344025" y="5476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455613" y="6264275"/>
            <a:ext cx="6367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en-US" altLang="en-US" sz="1400" dirty="0">
                <a:latin typeface="+mn-lt"/>
              </a:rPr>
              <a:t>McNally RJQ et al. Hematological Oncology 1997. 15:173-189,</a:t>
            </a:r>
          </a:p>
          <a:p>
            <a:pPr eaLnBrk="0" hangingPunct="0"/>
            <a:r>
              <a:rPr kumimoji="1" lang="en-US" altLang="en-US" sz="1400" dirty="0">
                <a:latin typeface="+mn-lt"/>
              </a:rPr>
              <a:t>Cartwright </a:t>
            </a:r>
            <a:r>
              <a:rPr kumimoji="1" lang="en-US" altLang="en-US" sz="1400" dirty="0" err="1">
                <a:latin typeface="+mn-lt"/>
              </a:rPr>
              <a:t>RA,et</a:t>
            </a:r>
            <a:r>
              <a:rPr kumimoji="1" lang="en-US" altLang="en-US" sz="1400" dirty="0">
                <a:latin typeface="+mn-lt"/>
              </a:rPr>
              <a:t> al. </a:t>
            </a:r>
            <a:r>
              <a:rPr kumimoji="1" lang="en-US" altLang="en-US" sz="1400" dirty="0" err="1">
                <a:latin typeface="+mn-lt"/>
              </a:rPr>
              <a:t>Leukaemia</a:t>
            </a:r>
            <a:r>
              <a:rPr kumimoji="1" lang="en-US" altLang="en-US" sz="1400" dirty="0">
                <a:latin typeface="+mn-lt"/>
              </a:rPr>
              <a:t> Research Fund, 1997.   http://</a:t>
            </a:r>
            <a:r>
              <a:rPr kumimoji="1" lang="en-US" altLang="en-US" sz="1400" dirty="0" smtClean="0">
                <a:latin typeface="+mn-lt"/>
              </a:rPr>
              <a:t>www.lrf.org.uk</a:t>
            </a:r>
            <a:endParaRPr kumimoji="1" lang="en-US" altLang="en-US" sz="1400" dirty="0">
              <a:latin typeface="+mn-lt"/>
            </a:endParaRPr>
          </a:p>
        </p:txBody>
      </p: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2051720" y="1373188"/>
            <a:ext cx="5679405" cy="4891087"/>
            <a:chOff x="1361" y="865"/>
            <a:chExt cx="3614" cy="3138"/>
          </a:xfrm>
        </p:grpSpPr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1854" y="978"/>
              <a:ext cx="2856" cy="27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355" name="Group 43"/>
            <p:cNvGrpSpPr>
              <a:grpSpLocks/>
            </p:cNvGrpSpPr>
            <p:nvPr/>
          </p:nvGrpSpPr>
          <p:grpSpPr bwMode="auto">
            <a:xfrm>
              <a:off x="1850" y="3696"/>
              <a:ext cx="2856" cy="48"/>
              <a:chOff x="1850" y="3696"/>
              <a:chExt cx="2856" cy="48"/>
            </a:xfrm>
          </p:grpSpPr>
          <p:sp>
            <p:nvSpPr>
              <p:cNvPr id="13356" name="Line 44"/>
              <p:cNvSpPr>
                <a:spLocks noChangeShapeType="1"/>
              </p:cNvSpPr>
              <p:nvPr/>
            </p:nvSpPr>
            <p:spPr bwMode="auto">
              <a:xfrm>
                <a:off x="1850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57" name="Line 45"/>
              <p:cNvSpPr>
                <a:spLocks noChangeShapeType="1"/>
              </p:cNvSpPr>
              <p:nvPr/>
            </p:nvSpPr>
            <p:spPr bwMode="auto">
              <a:xfrm>
                <a:off x="2210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58" name="Line 46"/>
              <p:cNvSpPr>
                <a:spLocks noChangeShapeType="1"/>
              </p:cNvSpPr>
              <p:nvPr/>
            </p:nvSpPr>
            <p:spPr bwMode="auto">
              <a:xfrm>
                <a:off x="2562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59" name="Line 47"/>
              <p:cNvSpPr>
                <a:spLocks noChangeShapeType="1"/>
              </p:cNvSpPr>
              <p:nvPr/>
            </p:nvSpPr>
            <p:spPr bwMode="auto">
              <a:xfrm>
                <a:off x="2922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60" name="Line 48"/>
              <p:cNvSpPr>
                <a:spLocks noChangeShapeType="1"/>
              </p:cNvSpPr>
              <p:nvPr/>
            </p:nvSpPr>
            <p:spPr bwMode="auto">
              <a:xfrm>
                <a:off x="3282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61" name="Line 49"/>
              <p:cNvSpPr>
                <a:spLocks noChangeShapeType="1"/>
              </p:cNvSpPr>
              <p:nvPr/>
            </p:nvSpPr>
            <p:spPr bwMode="auto">
              <a:xfrm>
                <a:off x="3634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62" name="Line 50"/>
              <p:cNvSpPr>
                <a:spLocks noChangeShapeType="1"/>
              </p:cNvSpPr>
              <p:nvPr/>
            </p:nvSpPr>
            <p:spPr bwMode="auto">
              <a:xfrm>
                <a:off x="3994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63" name="Line 51"/>
              <p:cNvSpPr>
                <a:spLocks noChangeShapeType="1"/>
              </p:cNvSpPr>
              <p:nvPr/>
            </p:nvSpPr>
            <p:spPr bwMode="auto">
              <a:xfrm>
                <a:off x="4346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64" name="Line 52"/>
              <p:cNvSpPr>
                <a:spLocks noChangeShapeType="1"/>
              </p:cNvSpPr>
              <p:nvPr/>
            </p:nvSpPr>
            <p:spPr bwMode="auto">
              <a:xfrm>
                <a:off x="4706" y="36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1904" y="1226"/>
              <a:ext cx="2784" cy="1956"/>
            </a:xfrm>
            <a:custGeom>
              <a:avLst/>
              <a:gdLst/>
              <a:ahLst/>
              <a:cxnLst>
                <a:cxn ang="0">
                  <a:pos x="0" y="1938"/>
                </a:cxn>
                <a:cxn ang="0">
                  <a:pos x="72" y="1944"/>
                </a:cxn>
                <a:cxn ang="0">
                  <a:pos x="108" y="1896"/>
                </a:cxn>
                <a:cxn ang="0">
                  <a:pos x="144" y="1944"/>
                </a:cxn>
                <a:cxn ang="0">
                  <a:pos x="180" y="1890"/>
                </a:cxn>
                <a:cxn ang="0">
                  <a:pos x="210" y="1938"/>
                </a:cxn>
                <a:cxn ang="0">
                  <a:pos x="228" y="1944"/>
                </a:cxn>
                <a:cxn ang="0">
                  <a:pos x="324" y="1938"/>
                </a:cxn>
                <a:cxn ang="0">
                  <a:pos x="348" y="1950"/>
                </a:cxn>
                <a:cxn ang="0">
                  <a:pos x="366" y="1932"/>
                </a:cxn>
                <a:cxn ang="0">
                  <a:pos x="396" y="1890"/>
                </a:cxn>
                <a:cxn ang="0">
                  <a:pos x="432" y="1942"/>
                </a:cxn>
                <a:cxn ang="0">
                  <a:pos x="544" y="1942"/>
                </a:cxn>
                <a:cxn ang="0">
                  <a:pos x="582" y="1926"/>
                </a:cxn>
                <a:cxn ang="0">
                  <a:pos x="606" y="1890"/>
                </a:cxn>
                <a:cxn ang="0">
                  <a:pos x="636" y="1896"/>
                </a:cxn>
                <a:cxn ang="0">
                  <a:pos x="672" y="1902"/>
                </a:cxn>
                <a:cxn ang="0">
                  <a:pos x="786" y="1788"/>
                </a:cxn>
                <a:cxn ang="0">
                  <a:pos x="858" y="1794"/>
                </a:cxn>
                <a:cxn ang="0">
                  <a:pos x="888" y="1764"/>
                </a:cxn>
                <a:cxn ang="0">
                  <a:pos x="936" y="1764"/>
                </a:cxn>
                <a:cxn ang="0">
                  <a:pos x="969" y="1764"/>
                </a:cxn>
                <a:cxn ang="0">
                  <a:pos x="1104" y="1674"/>
                </a:cxn>
                <a:cxn ang="0">
                  <a:pos x="1168" y="1606"/>
                </a:cxn>
                <a:cxn ang="0">
                  <a:pos x="1236" y="1554"/>
                </a:cxn>
                <a:cxn ang="0">
                  <a:pos x="1314" y="1542"/>
                </a:cxn>
                <a:cxn ang="0">
                  <a:pos x="1456" y="1414"/>
                </a:cxn>
                <a:cxn ang="0">
                  <a:pos x="1552" y="1318"/>
                </a:cxn>
                <a:cxn ang="0">
                  <a:pos x="1648" y="1222"/>
                </a:cxn>
                <a:cxn ang="0">
                  <a:pos x="1704" y="1176"/>
                </a:cxn>
                <a:cxn ang="0">
                  <a:pos x="1860" y="1038"/>
                </a:cxn>
                <a:cxn ang="0">
                  <a:pos x="1942" y="888"/>
                </a:cxn>
                <a:cxn ang="0">
                  <a:pos x="2010" y="804"/>
                </a:cxn>
                <a:cxn ang="0">
                  <a:pos x="2080" y="646"/>
                </a:cxn>
                <a:cxn ang="0">
                  <a:pos x="2226" y="534"/>
                </a:cxn>
                <a:cxn ang="0">
                  <a:pos x="2329" y="402"/>
                </a:cxn>
                <a:cxn ang="0">
                  <a:pos x="2443" y="336"/>
                </a:cxn>
                <a:cxn ang="0">
                  <a:pos x="2580" y="162"/>
                </a:cxn>
                <a:cxn ang="0">
                  <a:pos x="2658" y="126"/>
                </a:cxn>
                <a:cxn ang="0">
                  <a:pos x="2736" y="30"/>
                </a:cxn>
                <a:cxn ang="0">
                  <a:pos x="2784" y="0"/>
                </a:cxn>
              </a:cxnLst>
              <a:rect l="0" t="0" r="r" b="b"/>
              <a:pathLst>
                <a:path w="2784" h="1956">
                  <a:moveTo>
                    <a:pt x="0" y="1938"/>
                  </a:moveTo>
                  <a:cubicBezTo>
                    <a:pt x="0" y="1938"/>
                    <a:pt x="36" y="1941"/>
                    <a:pt x="72" y="1944"/>
                  </a:cubicBezTo>
                  <a:cubicBezTo>
                    <a:pt x="90" y="1920"/>
                    <a:pt x="102" y="1896"/>
                    <a:pt x="108" y="1896"/>
                  </a:cubicBezTo>
                  <a:cubicBezTo>
                    <a:pt x="114" y="1896"/>
                    <a:pt x="138" y="1944"/>
                    <a:pt x="144" y="1944"/>
                  </a:cubicBezTo>
                  <a:cubicBezTo>
                    <a:pt x="162" y="1917"/>
                    <a:pt x="180" y="1890"/>
                    <a:pt x="180" y="1890"/>
                  </a:cubicBezTo>
                  <a:lnTo>
                    <a:pt x="210" y="1938"/>
                  </a:lnTo>
                  <a:lnTo>
                    <a:pt x="228" y="1944"/>
                  </a:lnTo>
                  <a:lnTo>
                    <a:pt x="324" y="1938"/>
                  </a:lnTo>
                  <a:lnTo>
                    <a:pt x="348" y="1950"/>
                  </a:lnTo>
                  <a:lnTo>
                    <a:pt x="366" y="1932"/>
                  </a:lnTo>
                  <a:cubicBezTo>
                    <a:pt x="374" y="1922"/>
                    <a:pt x="378" y="1902"/>
                    <a:pt x="396" y="1890"/>
                  </a:cubicBezTo>
                  <a:cubicBezTo>
                    <a:pt x="408" y="1908"/>
                    <a:pt x="414" y="1932"/>
                    <a:pt x="432" y="1942"/>
                  </a:cubicBezTo>
                  <a:cubicBezTo>
                    <a:pt x="488" y="1942"/>
                    <a:pt x="544" y="1942"/>
                    <a:pt x="544" y="1942"/>
                  </a:cubicBezTo>
                  <a:cubicBezTo>
                    <a:pt x="564" y="1956"/>
                    <a:pt x="573" y="1934"/>
                    <a:pt x="582" y="1926"/>
                  </a:cubicBezTo>
                  <a:lnTo>
                    <a:pt x="606" y="1890"/>
                  </a:lnTo>
                  <a:lnTo>
                    <a:pt x="636" y="1896"/>
                  </a:lnTo>
                  <a:lnTo>
                    <a:pt x="672" y="1902"/>
                  </a:lnTo>
                  <a:lnTo>
                    <a:pt x="786" y="1788"/>
                  </a:lnTo>
                  <a:lnTo>
                    <a:pt x="858" y="1794"/>
                  </a:lnTo>
                  <a:cubicBezTo>
                    <a:pt x="858" y="1794"/>
                    <a:pt x="873" y="1779"/>
                    <a:pt x="888" y="1764"/>
                  </a:cubicBezTo>
                  <a:cubicBezTo>
                    <a:pt x="915" y="1752"/>
                    <a:pt x="936" y="1764"/>
                    <a:pt x="936" y="1764"/>
                  </a:cubicBezTo>
                  <a:cubicBezTo>
                    <a:pt x="949" y="1764"/>
                    <a:pt x="957" y="1764"/>
                    <a:pt x="969" y="1764"/>
                  </a:cubicBezTo>
                  <a:cubicBezTo>
                    <a:pt x="1029" y="1710"/>
                    <a:pt x="1032" y="1719"/>
                    <a:pt x="1104" y="1674"/>
                  </a:cubicBezTo>
                  <a:cubicBezTo>
                    <a:pt x="1153" y="1590"/>
                    <a:pt x="1168" y="1606"/>
                    <a:pt x="1168" y="1606"/>
                  </a:cubicBezTo>
                  <a:cubicBezTo>
                    <a:pt x="1195" y="1596"/>
                    <a:pt x="1219" y="1560"/>
                    <a:pt x="1236" y="1554"/>
                  </a:cubicBezTo>
                  <a:cubicBezTo>
                    <a:pt x="1253" y="1548"/>
                    <a:pt x="1284" y="1560"/>
                    <a:pt x="1314" y="1542"/>
                  </a:cubicBezTo>
                  <a:cubicBezTo>
                    <a:pt x="1350" y="1500"/>
                    <a:pt x="1434" y="1452"/>
                    <a:pt x="1456" y="1414"/>
                  </a:cubicBezTo>
                  <a:cubicBezTo>
                    <a:pt x="1504" y="1366"/>
                    <a:pt x="1524" y="1332"/>
                    <a:pt x="1552" y="1318"/>
                  </a:cubicBezTo>
                  <a:cubicBezTo>
                    <a:pt x="1614" y="1272"/>
                    <a:pt x="1648" y="1222"/>
                    <a:pt x="1648" y="1222"/>
                  </a:cubicBezTo>
                  <a:lnTo>
                    <a:pt x="1704" y="1176"/>
                  </a:lnTo>
                  <a:cubicBezTo>
                    <a:pt x="1704" y="1176"/>
                    <a:pt x="1816" y="1074"/>
                    <a:pt x="1860" y="1038"/>
                  </a:cubicBezTo>
                  <a:cubicBezTo>
                    <a:pt x="1896" y="1002"/>
                    <a:pt x="1942" y="888"/>
                    <a:pt x="1942" y="888"/>
                  </a:cubicBezTo>
                  <a:cubicBezTo>
                    <a:pt x="1978" y="834"/>
                    <a:pt x="1986" y="834"/>
                    <a:pt x="2010" y="804"/>
                  </a:cubicBezTo>
                  <a:cubicBezTo>
                    <a:pt x="2035" y="756"/>
                    <a:pt x="2053" y="708"/>
                    <a:pt x="2080" y="646"/>
                  </a:cubicBezTo>
                  <a:cubicBezTo>
                    <a:pt x="2125" y="576"/>
                    <a:pt x="2148" y="552"/>
                    <a:pt x="2226" y="534"/>
                  </a:cubicBezTo>
                  <a:cubicBezTo>
                    <a:pt x="2270" y="495"/>
                    <a:pt x="2293" y="435"/>
                    <a:pt x="2329" y="402"/>
                  </a:cubicBezTo>
                  <a:cubicBezTo>
                    <a:pt x="2365" y="369"/>
                    <a:pt x="2400" y="348"/>
                    <a:pt x="2443" y="336"/>
                  </a:cubicBezTo>
                  <a:cubicBezTo>
                    <a:pt x="2478" y="294"/>
                    <a:pt x="2544" y="198"/>
                    <a:pt x="2580" y="162"/>
                  </a:cubicBezTo>
                  <a:cubicBezTo>
                    <a:pt x="2616" y="127"/>
                    <a:pt x="2632" y="148"/>
                    <a:pt x="2658" y="126"/>
                  </a:cubicBezTo>
                  <a:lnTo>
                    <a:pt x="2736" y="30"/>
                  </a:lnTo>
                  <a:lnTo>
                    <a:pt x="2784" y="0"/>
                  </a:lnTo>
                </a:path>
              </a:pathLst>
            </a:custGeom>
            <a:noFill/>
            <a:ln w="28575" cap="flat" cmpd="sng">
              <a:solidFill>
                <a:srgbClr val="0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1904" y="1442"/>
              <a:ext cx="2784" cy="1848"/>
            </a:xfrm>
            <a:custGeom>
              <a:avLst/>
              <a:gdLst/>
              <a:ahLst/>
              <a:cxnLst>
                <a:cxn ang="0">
                  <a:pos x="0" y="1842"/>
                </a:cxn>
                <a:cxn ang="0">
                  <a:pos x="246" y="1848"/>
                </a:cxn>
                <a:cxn ang="0">
                  <a:pos x="288" y="1776"/>
                </a:cxn>
                <a:cxn ang="0">
                  <a:pos x="390" y="1782"/>
                </a:cxn>
                <a:cxn ang="0">
                  <a:pos x="426" y="1722"/>
                </a:cxn>
                <a:cxn ang="0">
                  <a:pos x="468" y="1716"/>
                </a:cxn>
                <a:cxn ang="0">
                  <a:pos x="534" y="1644"/>
                </a:cxn>
                <a:cxn ang="0">
                  <a:pos x="558" y="1584"/>
                </a:cxn>
                <a:cxn ang="0">
                  <a:pos x="576" y="1536"/>
                </a:cxn>
                <a:cxn ang="0">
                  <a:pos x="648" y="1494"/>
                </a:cxn>
                <a:cxn ang="0">
                  <a:pos x="738" y="1440"/>
                </a:cxn>
                <a:cxn ang="0">
                  <a:pos x="792" y="1416"/>
                </a:cxn>
                <a:cxn ang="0">
                  <a:pos x="822" y="1416"/>
                </a:cxn>
                <a:cxn ang="0">
                  <a:pos x="882" y="1362"/>
                </a:cxn>
                <a:cxn ang="0">
                  <a:pos x="900" y="1356"/>
                </a:cxn>
                <a:cxn ang="0">
                  <a:pos x="930" y="1368"/>
                </a:cxn>
                <a:cxn ang="0">
                  <a:pos x="960" y="1404"/>
                </a:cxn>
                <a:cxn ang="0">
                  <a:pos x="1008" y="1386"/>
                </a:cxn>
                <a:cxn ang="0">
                  <a:pos x="1092" y="1314"/>
                </a:cxn>
                <a:cxn ang="0">
                  <a:pos x="1140" y="1308"/>
                </a:cxn>
                <a:cxn ang="0">
                  <a:pos x="1182" y="1278"/>
                </a:cxn>
                <a:cxn ang="0">
                  <a:pos x="1212" y="1284"/>
                </a:cxn>
                <a:cxn ang="0">
                  <a:pos x="1236" y="1272"/>
                </a:cxn>
                <a:cxn ang="0">
                  <a:pos x="1308" y="1176"/>
                </a:cxn>
                <a:cxn ang="0">
                  <a:pos x="1374" y="1116"/>
                </a:cxn>
                <a:cxn ang="0">
                  <a:pos x="1644" y="900"/>
                </a:cxn>
                <a:cxn ang="0">
                  <a:pos x="1674" y="894"/>
                </a:cxn>
                <a:cxn ang="0">
                  <a:pos x="1722" y="936"/>
                </a:cxn>
                <a:cxn ang="0">
                  <a:pos x="1878" y="816"/>
                </a:cxn>
                <a:cxn ang="0">
                  <a:pos x="1932" y="786"/>
                </a:cxn>
                <a:cxn ang="0">
                  <a:pos x="2034" y="672"/>
                </a:cxn>
                <a:cxn ang="0">
                  <a:pos x="2082" y="600"/>
                </a:cxn>
                <a:cxn ang="0">
                  <a:pos x="2148" y="552"/>
                </a:cxn>
                <a:cxn ang="0">
                  <a:pos x="2232" y="438"/>
                </a:cxn>
                <a:cxn ang="0">
                  <a:pos x="2298" y="408"/>
                </a:cxn>
                <a:cxn ang="0">
                  <a:pos x="2376" y="318"/>
                </a:cxn>
                <a:cxn ang="0">
                  <a:pos x="2448" y="294"/>
                </a:cxn>
                <a:cxn ang="0">
                  <a:pos x="2520" y="222"/>
                </a:cxn>
                <a:cxn ang="0">
                  <a:pos x="2586" y="192"/>
                </a:cxn>
                <a:cxn ang="0">
                  <a:pos x="2658" y="78"/>
                </a:cxn>
                <a:cxn ang="0">
                  <a:pos x="2724" y="12"/>
                </a:cxn>
                <a:cxn ang="0">
                  <a:pos x="2784" y="0"/>
                </a:cxn>
              </a:cxnLst>
              <a:rect l="0" t="0" r="r" b="b"/>
              <a:pathLst>
                <a:path w="2784" h="1848">
                  <a:moveTo>
                    <a:pt x="0" y="1842"/>
                  </a:moveTo>
                  <a:lnTo>
                    <a:pt x="246" y="1848"/>
                  </a:lnTo>
                  <a:lnTo>
                    <a:pt x="288" y="1776"/>
                  </a:lnTo>
                  <a:lnTo>
                    <a:pt x="390" y="1782"/>
                  </a:lnTo>
                  <a:lnTo>
                    <a:pt x="426" y="1722"/>
                  </a:lnTo>
                  <a:lnTo>
                    <a:pt x="468" y="1716"/>
                  </a:lnTo>
                  <a:lnTo>
                    <a:pt x="534" y="1644"/>
                  </a:lnTo>
                  <a:lnTo>
                    <a:pt x="558" y="1584"/>
                  </a:lnTo>
                  <a:lnTo>
                    <a:pt x="576" y="1536"/>
                  </a:lnTo>
                  <a:lnTo>
                    <a:pt x="648" y="1494"/>
                  </a:lnTo>
                  <a:lnTo>
                    <a:pt x="738" y="1440"/>
                  </a:lnTo>
                  <a:lnTo>
                    <a:pt x="792" y="1416"/>
                  </a:lnTo>
                  <a:lnTo>
                    <a:pt x="822" y="1416"/>
                  </a:lnTo>
                  <a:lnTo>
                    <a:pt x="882" y="1362"/>
                  </a:lnTo>
                  <a:lnTo>
                    <a:pt x="900" y="1356"/>
                  </a:lnTo>
                  <a:lnTo>
                    <a:pt x="930" y="1368"/>
                  </a:lnTo>
                  <a:lnTo>
                    <a:pt x="960" y="1404"/>
                  </a:lnTo>
                  <a:lnTo>
                    <a:pt x="1008" y="1386"/>
                  </a:lnTo>
                  <a:lnTo>
                    <a:pt x="1092" y="1314"/>
                  </a:lnTo>
                  <a:lnTo>
                    <a:pt x="1140" y="1308"/>
                  </a:lnTo>
                  <a:lnTo>
                    <a:pt x="1182" y="1278"/>
                  </a:lnTo>
                  <a:lnTo>
                    <a:pt x="1212" y="1284"/>
                  </a:lnTo>
                  <a:lnTo>
                    <a:pt x="1236" y="1272"/>
                  </a:lnTo>
                  <a:lnTo>
                    <a:pt x="1308" y="1176"/>
                  </a:lnTo>
                  <a:lnTo>
                    <a:pt x="1374" y="1116"/>
                  </a:lnTo>
                  <a:lnTo>
                    <a:pt x="1644" y="900"/>
                  </a:lnTo>
                  <a:lnTo>
                    <a:pt x="1674" y="894"/>
                  </a:lnTo>
                  <a:lnTo>
                    <a:pt x="1722" y="936"/>
                  </a:lnTo>
                  <a:lnTo>
                    <a:pt x="1878" y="816"/>
                  </a:lnTo>
                  <a:lnTo>
                    <a:pt x="1932" y="786"/>
                  </a:lnTo>
                  <a:lnTo>
                    <a:pt x="2034" y="672"/>
                  </a:lnTo>
                  <a:lnTo>
                    <a:pt x="2082" y="600"/>
                  </a:lnTo>
                  <a:lnTo>
                    <a:pt x="2148" y="552"/>
                  </a:lnTo>
                  <a:lnTo>
                    <a:pt x="2232" y="438"/>
                  </a:lnTo>
                  <a:lnTo>
                    <a:pt x="2298" y="408"/>
                  </a:lnTo>
                  <a:lnTo>
                    <a:pt x="2376" y="318"/>
                  </a:lnTo>
                  <a:lnTo>
                    <a:pt x="2448" y="294"/>
                  </a:lnTo>
                  <a:lnTo>
                    <a:pt x="2520" y="222"/>
                  </a:lnTo>
                  <a:lnTo>
                    <a:pt x="2586" y="192"/>
                  </a:lnTo>
                  <a:lnTo>
                    <a:pt x="2658" y="78"/>
                  </a:lnTo>
                  <a:lnTo>
                    <a:pt x="2724" y="12"/>
                  </a:lnTo>
                  <a:lnTo>
                    <a:pt x="2784" y="0"/>
                  </a:lnTo>
                </a:path>
              </a:pathLst>
            </a:custGeom>
            <a:noFill/>
            <a:ln w="28575" cap="flat" cmpd="sng">
              <a:solidFill>
                <a:srgbClr val="FF66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auto">
            <a:xfrm>
              <a:off x="3294" y="3054"/>
              <a:ext cx="264" cy="0"/>
            </a:xfrm>
            <a:prstGeom prst="line">
              <a:avLst/>
            </a:prstGeom>
            <a:noFill/>
            <a:ln w="28575">
              <a:solidFill>
                <a:srgbClr val="0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368" name="Text Box 56"/>
            <p:cNvSpPr txBox="1">
              <a:spLocks noChangeArrowheads="1"/>
            </p:cNvSpPr>
            <p:nvPr/>
          </p:nvSpPr>
          <p:spPr bwMode="auto">
            <a:xfrm>
              <a:off x="3538" y="2925"/>
              <a:ext cx="737" cy="4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Arial" charset="0"/>
                </a:rPr>
                <a:t>Males</a:t>
              </a:r>
            </a:p>
            <a:p>
              <a:pPr eaLnBrk="0" hangingPunct="0"/>
              <a:r>
                <a:rPr lang="en-US" b="1">
                  <a:latin typeface="Arial" charset="0"/>
                </a:rPr>
                <a:t>Females</a:t>
              </a:r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3288" y="3210"/>
              <a:ext cx="264" cy="0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370" name="Text Box 58"/>
            <p:cNvSpPr txBox="1">
              <a:spLocks noChangeArrowheads="1"/>
            </p:cNvSpPr>
            <p:nvPr/>
          </p:nvSpPr>
          <p:spPr bwMode="auto">
            <a:xfrm>
              <a:off x="1656" y="3757"/>
              <a:ext cx="3319" cy="2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tabLst>
                  <a:tab pos="628650" algn="ctr"/>
                  <a:tab pos="1200150" algn="ctr"/>
                  <a:tab pos="1771650" algn="ctr"/>
                  <a:tab pos="2343150" algn="ctr"/>
                  <a:tab pos="2914650" algn="ctr"/>
                  <a:tab pos="3486150" algn="ctr"/>
                  <a:tab pos="4057650" algn="ctr"/>
                  <a:tab pos="4629150" algn="ctr"/>
                </a:tabLst>
              </a:pPr>
              <a:r>
                <a:rPr lang="en-US" b="1">
                  <a:latin typeface="Arial" charset="0"/>
                </a:rPr>
                <a:t>0	10	20	30	40	50	60	70	80</a:t>
              </a:r>
            </a:p>
          </p:txBody>
        </p:sp>
        <p:grpSp>
          <p:nvGrpSpPr>
            <p:cNvPr id="13371" name="Group 59"/>
            <p:cNvGrpSpPr>
              <a:grpSpLocks/>
            </p:cNvGrpSpPr>
            <p:nvPr/>
          </p:nvGrpSpPr>
          <p:grpSpPr bwMode="auto">
            <a:xfrm>
              <a:off x="1804" y="992"/>
              <a:ext cx="48" cy="2698"/>
              <a:chOff x="1804" y="992"/>
              <a:chExt cx="48" cy="2698"/>
            </a:xfrm>
          </p:grpSpPr>
          <p:sp>
            <p:nvSpPr>
              <p:cNvPr id="13372" name="Line 60"/>
              <p:cNvSpPr>
                <a:spLocks noChangeShapeType="1"/>
              </p:cNvSpPr>
              <p:nvPr/>
            </p:nvSpPr>
            <p:spPr bwMode="auto">
              <a:xfrm>
                <a:off x="1804" y="3690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auto">
              <a:xfrm>
                <a:off x="1804" y="3016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74" name="Line 62"/>
              <p:cNvSpPr>
                <a:spLocks noChangeShapeType="1"/>
              </p:cNvSpPr>
              <p:nvPr/>
            </p:nvSpPr>
            <p:spPr bwMode="auto">
              <a:xfrm>
                <a:off x="1804" y="2344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75" name="Line 63"/>
              <p:cNvSpPr>
                <a:spLocks noChangeShapeType="1"/>
              </p:cNvSpPr>
              <p:nvPr/>
            </p:nvSpPr>
            <p:spPr bwMode="auto">
              <a:xfrm>
                <a:off x="1804" y="16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>
                <a:off x="1804" y="99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377" name="Group 65"/>
            <p:cNvGrpSpPr>
              <a:grpSpLocks/>
            </p:cNvGrpSpPr>
            <p:nvPr/>
          </p:nvGrpSpPr>
          <p:grpSpPr bwMode="auto">
            <a:xfrm>
              <a:off x="1434" y="865"/>
              <a:ext cx="422" cy="2946"/>
              <a:chOff x="1434" y="865"/>
              <a:chExt cx="422" cy="2946"/>
            </a:xfrm>
          </p:grpSpPr>
          <p:sp>
            <p:nvSpPr>
              <p:cNvPr id="13378" name="Text Box 66"/>
              <p:cNvSpPr txBox="1">
                <a:spLocks noChangeArrowheads="1"/>
              </p:cNvSpPr>
              <p:nvPr/>
            </p:nvSpPr>
            <p:spPr bwMode="auto">
              <a:xfrm>
                <a:off x="1434" y="3565"/>
                <a:ext cx="422" cy="2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b="1">
                    <a:latin typeface="Arial" charset="0"/>
                  </a:rPr>
                  <a:t>0.01</a:t>
                </a:r>
              </a:p>
            </p:txBody>
          </p:sp>
          <p:sp>
            <p:nvSpPr>
              <p:cNvPr id="13379" name="Text Box 67"/>
              <p:cNvSpPr txBox="1">
                <a:spLocks noChangeArrowheads="1"/>
              </p:cNvSpPr>
              <p:nvPr/>
            </p:nvSpPr>
            <p:spPr bwMode="auto">
              <a:xfrm>
                <a:off x="1519" y="2889"/>
                <a:ext cx="337" cy="24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b="1">
                    <a:latin typeface="Arial" charset="0"/>
                  </a:rPr>
                  <a:t>0.1</a:t>
                </a:r>
              </a:p>
            </p:txBody>
          </p:sp>
          <p:sp>
            <p:nvSpPr>
              <p:cNvPr id="13380" name="Text Box 68"/>
              <p:cNvSpPr txBox="1">
                <a:spLocks noChangeArrowheads="1"/>
              </p:cNvSpPr>
              <p:nvPr/>
            </p:nvSpPr>
            <p:spPr bwMode="auto">
              <a:xfrm>
                <a:off x="1647" y="2211"/>
                <a:ext cx="209" cy="2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13381" name="Text Box 69"/>
              <p:cNvSpPr txBox="1">
                <a:spLocks noChangeArrowheads="1"/>
              </p:cNvSpPr>
              <p:nvPr/>
            </p:nvSpPr>
            <p:spPr bwMode="auto">
              <a:xfrm>
                <a:off x="1562" y="1543"/>
                <a:ext cx="294" cy="24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b="1">
                    <a:latin typeface="Arial" charset="0"/>
                  </a:rPr>
                  <a:t>10</a:t>
                </a:r>
              </a:p>
            </p:txBody>
          </p:sp>
          <p:sp>
            <p:nvSpPr>
              <p:cNvPr id="13382" name="Text Box 70"/>
              <p:cNvSpPr txBox="1">
                <a:spLocks noChangeArrowheads="1"/>
              </p:cNvSpPr>
              <p:nvPr/>
            </p:nvSpPr>
            <p:spPr bwMode="auto">
              <a:xfrm>
                <a:off x="1476" y="865"/>
                <a:ext cx="380" cy="2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US" b="1">
                    <a:latin typeface="Arial" charset="0"/>
                  </a:rPr>
                  <a:t>100</a:t>
                </a:r>
              </a:p>
            </p:txBody>
          </p:sp>
        </p:grpSp>
        <p:sp>
          <p:nvSpPr>
            <p:cNvPr id="13383" name="Text Box 71"/>
            <p:cNvSpPr txBox="1">
              <a:spLocks noChangeArrowheads="1"/>
            </p:cNvSpPr>
            <p:nvPr/>
          </p:nvSpPr>
          <p:spPr bwMode="auto">
            <a:xfrm rot="-5400000">
              <a:off x="1256" y="2213"/>
              <a:ext cx="456" cy="2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b="1">
                  <a:latin typeface="Arial" charset="0"/>
                </a:rPr>
                <a:t>Rate</a:t>
              </a: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Ηλικιακή κατανομή ΜΔΣ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 err="1"/>
              <a:t>Leukaemia</a:t>
            </a:r>
            <a:r>
              <a:rPr lang="en-US" sz="3300" b="0" dirty="0"/>
              <a:t> Research Fund [1984-1993</a:t>
            </a:r>
            <a:r>
              <a:rPr lang="en-US" sz="3300" b="0" dirty="0" smtClean="0"/>
              <a:t>]</a:t>
            </a:r>
            <a:endParaRPr lang="el-GR" sz="33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6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θεραπεία των ασθενών με </a:t>
            </a:r>
            <a:r>
              <a:rPr lang="el-GR" sz="2400" dirty="0" err="1" smtClean="0"/>
              <a:t>μυελοδυσπλαστικά</a:t>
            </a:r>
            <a:r>
              <a:rPr lang="el-GR" sz="2400" dirty="0" smtClean="0"/>
              <a:t> σύνδρομα χαμηλού κινδύνου</a:t>
            </a:r>
          </a:p>
          <a:p>
            <a:r>
              <a:rPr lang="el-GR" sz="2400" dirty="0" smtClean="0"/>
              <a:t>περιλαμβάνει αυξητικούς παράγοντες (</a:t>
            </a:r>
            <a:r>
              <a:rPr lang="en-US" sz="2400" dirty="0" smtClean="0"/>
              <a:t>EPO, GCSF)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r>
              <a:rPr lang="el-GR" sz="2400" dirty="0" err="1" smtClean="0"/>
              <a:t>λεναλιδομίδη</a:t>
            </a:r>
            <a:r>
              <a:rPr lang="el-GR" sz="2400" dirty="0" smtClean="0"/>
              <a:t>, </a:t>
            </a:r>
            <a:endParaRPr lang="en-US" sz="2400" dirty="0" smtClean="0"/>
          </a:p>
          <a:p>
            <a:r>
              <a:rPr lang="el-GR" sz="2400" dirty="0" smtClean="0"/>
              <a:t>μεταγγίσεις.</a:t>
            </a:r>
            <a:endParaRPr lang="el-GR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105400" y="1196752"/>
            <a:ext cx="4038600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θεραπεία των ασθενών υψηλότερου κινδύνου είναι</a:t>
            </a:r>
          </a:p>
          <a:p>
            <a:r>
              <a:rPr lang="el-GR" sz="2400" dirty="0" smtClean="0"/>
              <a:t>παράγοντες </a:t>
            </a:r>
            <a:r>
              <a:rPr lang="el-GR" sz="2400" dirty="0" err="1" smtClean="0"/>
              <a:t>υπομεθυλίωσης</a:t>
            </a:r>
            <a:r>
              <a:rPr lang="el-GR" sz="2400" dirty="0" smtClean="0"/>
              <a:t>,</a:t>
            </a:r>
            <a:endParaRPr lang="el-GR" sz="2400" dirty="0"/>
          </a:p>
          <a:p>
            <a:r>
              <a:rPr lang="el-GR" sz="2400" dirty="0" smtClean="0"/>
              <a:t>αλλογενής μεταμόσχευση μυελού.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88024" y="1340768"/>
            <a:ext cx="0" cy="367240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82" y="72008"/>
            <a:ext cx="8508437" cy="638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69776" y="6479758"/>
            <a:ext cx="6102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BEJAR and STEENSMA BLOOD, 30 OCTOBER 2014 x VOLUME 124, NUMBER 18</a:t>
            </a:r>
            <a:endParaRPr lang="el-GR" sz="14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7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Συμπεράσματα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Τα </a:t>
            </a:r>
            <a:r>
              <a:rPr lang="el-GR" sz="2400" dirty="0" err="1"/>
              <a:t>μυελοδυσπλαστικά</a:t>
            </a:r>
            <a:r>
              <a:rPr lang="el-GR" sz="2400" dirty="0"/>
              <a:t> σύνδρομα αποτελούν μια ετερογενή ομάδα κακοήθων </a:t>
            </a:r>
            <a:r>
              <a:rPr lang="el-GR" sz="2400" dirty="0" smtClean="0"/>
              <a:t>νοσημάτων.</a:t>
            </a:r>
            <a:endParaRPr lang="el-GR" sz="2400" dirty="0"/>
          </a:p>
          <a:p>
            <a:r>
              <a:rPr lang="el-GR" sz="2400" dirty="0"/>
              <a:t>Η διαλεύκανση των διαταραχών που διέπουν την παθογένεια των ΜΔΣ οδηγούν στο σχεδιασμό </a:t>
            </a:r>
            <a:r>
              <a:rPr lang="el-GR" sz="2400" dirty="0" err="1"/>
              <a:t>στοχευμένων</a:t>
            </a:r>
            <a:r>
              <a:rPr lang="el-GR" sz="2400" dirty="0"/>
              <a:t> </a:t>
            </a:r>
            <a:r>
              <a:rPr lang="el-GR" sz="2400" dirty="0" smtClean="0"/>
              <a:t>θεραπειών.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742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Μυελοδυσπλαστικό</a:t>
            </a:r>
            <a:r>
              <a:rPr lang="el-GR" sz="2000" dirty="0"/>
              <a:t> σύνδρομο».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200" b="1" dirty="0"/>
              <a:t>Δευτεροπαθή ΜΔΣ μετά από Χημειοθεραπεία </a:t>
            </a:r>
            <a:r>
              <a:rPr lang="el-GR" sz="2200" b="1" dirty="0" smtClean="0"/>
              <a:t>ακτινοθεραπεία.</a:t>
            </a:r>
            <a:endParaRPr lang="el-GR" sz="2200" b="1" dirty="0"/>
          </a:p>
          <a:p>
            <a:pPr>
              <a:lnSpc>
                <a:spcPct val="90000"/>
              </a:lnSpc>
            </a:pPr>
            <a:r>
              <a:rPr lang="el-GR" sz="2200" b="1" dirty="0" smtClean="0"/>
              <a:t>Η </a:t>
            </a:r>
            <a:r>
              <a:rPr lang="el-GR" sz="2200" b="1" dirty="0"/>
              <a:t>αιτιολογία των πρωτοπαθών ΜΔΣ παραμένει άγνωστη (αναγνωρίζονται </a:t>
            </a:r>
            <a:r>
              <a:rPr lang="el-GR" sz="2200" b="1" dirty="0" err="1"/>
              <a:t>προδιαθεσικοί</a:t>
            </a:r>
            <a:r>
              <a:rPr lang="el-GR" sz="2200" b="1" dirty="0"/>
              <a:t> παράγοντες</a:t>
            </a:r>
            <a:r>
              <a:rPr lang="el-GR" sz="2200" b="1" dirty="0" smtClean="0"/>
              <a:t>)</a:t>
            </a:r>
            <a:endParaRPr lang="el-GR" sz="2200" b="1" dirty="0"/>
          </a:p>
          <a:p>
            <a:pPr lvl="1">
              <a:lnSpc>
                <a:spcPct val="90000"/>
              </a:lnSpc>
            </a:pPr>
            <a:r>
              <a:rPr lang="el-GR" sz="2200" dirty="0"/>
              <a:t>Ιονίζουσα </a:t>
            </a:r>
            <a:r>
              <a:rPr lang="el-GR" sz="2200" dirty="0" smtClean="0"/>
              <a:t>ακτινοβολία.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l-GR" sz="2200" dirty="0"/>
              <a:t>Έκθεση σε </a:t>
            </a:r>
            <a:r>
              <a:rPr lang="el-GR" sz="2200" dirty="0" err="1" smtClean="0"/>
              <a:t>βενζένια</a:t>
            </a:r>
            <a:r>
              <a:rPr lang="el-GR" sz="2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l-GR" sz="2200" dirty="0"/>
              <a:t>Διάφοροι άλλοι </a:t>
            </a:r>
            <a:r>
              <a:rPr lang="el-GR" sz="2200" dirty="0" smtClean="0"/>
              <a:t>παράγοντες.</a:t>
            </a:r>
            <a:endParaRPr lang="el-GR" sz="2200" dirty="0"/>
          </a:p>
          <a:p>
            <a:pPr>
              <a:lnSpc>
                <a:spcPct val="90000"/>
              </a:lnSpc>
            </a:pPr>
            <a:r>
              <a:rPr lang="el-GR" sz="2200" b="1" dirty="0" smtClean="0"/>
              <a:t>Κληρονομικά </a:t>
            </a:r>
            <a:r>
              <a:rPr lang="el-GR" sz="2200" b="1" dirty="0"/>
              <a:t>σύνδρομα</a:t>
            </a:r>
            <a:r>
              <a:rPr lang="el-GR" sz="22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Familial monosomy 7</a:t>
            </a:r>
            <a:r>
              <a:rPr lang="el-GR" sz="2200" dirty="0"/>
              <a:t>, </a:t>
            </a:r>
            <a:r>
              <a:rPr lang="en-US" sz="2200" dirty="0"/>
              <a:t>Trisomy 8 </a:t>
            </a:r>
            <a:r>
              <a:rPr lang="en-US" sz="2200" dirty="0" smtClean="0"/>
              <a:t>mosaicism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n-US" sz="2200" dirty="0" err="1"/>
              <a:t>Kostmann</a:t>
            </a:r>
            <a:r>
              <a:rPr lang="en-US" sz="2200" dirty="0"/>
              <a:t>, </a:t>
            </a:r>
            <a:r>
              <a:rPr lang="en-US" sz="2200" dirty="0" err="1" smtClean="0"/>
              <a:t>Schwachman</a:t>
            </a:r>
            <a:r>
              <a:rPr lang="en-US" sz="2200" dirty="0" smtClean="0"/>
              <a:t>-Diamond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n-US" sz="2200" dirty="0" err="1"/>
              <a:t>Fanconi</a:t>
            </a:r>
            <a:r>
              <a:rPr lang="en-US" sz="2200" dirty="0"/>
              <a:t> anemia, AT, Bloom </a:t>
            </a:r>
            <a:r>
              <a:rPr lang="en-US" sz="2200" dirty="0" smtClean="0"/>
              <a:t>syndrome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Neurofibromatosis </a:t>
            </a:r>
            <a:r>
              <a:rPr lang="en-US" sz="2200" dirty="0" smtClean="0"/>
              <a:t>1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Embryonal </a:t>
            </a:r>
            <a:r>
              <a:rPr lang="en-US" sz="2200" dirty="0" err="1"/>
              <a:t>dysgenesis</a:t>
            </a:r>
            <a:r>
              <a:rPr lang="en-US" sz="2200" dirty="0"/>
              <a:t> (del12p</a:t>
            </a:r>
            <a:r>
              <a:rPr lang="en-US" sz="2200" dirty="0" smtClean="0"/>
              <a:t>)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4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147</TotalTime>
  <Words>5369</Words>
  <Application>Microsoft Office PowerPoint</Application>
  <PresentationFormat>Προβολή στην οθόνη (4:3)</PresentationFormat>
  <Paragraphs>715</Paragraphs>
  <Slides>89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89</vt:i4>
      </vt:variant>
    </vt:vector>
  </HeadingPairs>
  <TitlesOfParts>
    <vt:vector size="92" baseType="lpstr">
      <vt:lpstr>template</vt:lpstr>
      <vt:lpstr>OC_template_updated</vt:lpstr>
      <vt:lpstr>Γράφημα</vt:lpstr>
      <vt:lpstr>Αιματολογία ΙΙΙ (Θ)</vt:lpstr>
      <vt:lpstr>Ορισμός </vt:lpstr>
      <vt:lpstr>Μυελοδυσπλαστικά Σύνδρομα 1/4</vt:lpstr>
      <vt:lpstr>Ιστορικά στοιχεία 1/2</vt:lpstr>
      <vt:lpstr>Ιστορικά στοιχεία 2/2</vt:lpstr>
      <vt:lpstr>Επιδημιολογία 1/2</vt:lpstr>
      <vt:lpstr>Επιδημιολογία 2/2</vt:lpstr>
      <vt:lpstr>Ηλικιακή κατανομή ΜΔΣ Leukaemia Research Fund [1984-1993]</vt:lpstr>
      <vt:lpstr>Αιτιολογία 1/2</vt:lpstr>
      <vt:lpstr>Αιτιολογία 2/2</vt:lpstr>
      <vt:lpstr>Προδιαθεσικοί παράγοντες 1/3</vt:lpstr>
      <vt:lpstr>Προδιαθεσικοί παράγοντες 2/3</vt:lpstr>
      <vt:lpstr>Προδιαθεσικοί παράγοντες 3/3</vt:lpstr>
      <vt:lpstr>Μυελοδυσπλαστικά Σύνδρομα 2/4</vt:lpstr>
      <vt:lpstr>Παθογένεια ΜΔΣ</vt:lpstr>
      <vt:lpstr>Μη αναστρέψιμη βλάβη γενετικού υλικού σωματικές μεταλλάξεις </vt:lpstr>
      <vt:lpstr>Επιγενετικές βλάβες</vt:lpstr>
      <vt:lpstr>Διαταραχή σε μεταβολικές οδούς  αγωγής ερεθισμάτων </vt:lpstr>
      <vt:lpstr>Απόπτωση </vt:lpstr>
      <vt:lpstr>Απόπτωση στα ΜΔΣ 1/2</vt:lpstr>
      <vt:lpstr>Απόπτωση στα ΜΔΣ 2/2</vt:lpstr>
      <vt:lpstr>Ανοσολογικές Διαταραχές</vt:lpstr>
      <vt:lpstr>Μικροπεριβάλλον 1/2 </vt:lpstr>
      <vt:lpstr>Μικροπεριβάλλον 2/2 </vt:lpstr>
      <vt:lpstr>Κυτταρογενετικές Βλάβες 1/2 </vt:lpstr>
      <vt:lpstr>Κυτταρογενετικές Βλάβες 2/2 </vt:lpstr>
      <vt:lpstr>Μυελοδυσπλαστικά Σύνδρομα 3/4</vt:lpstr>
      <vt:lpstr>Κυτταρομορφολογικά χαρακτηριστικά</vt:lpstr>
      <vt:lpstr>Δυσερυθροποίηση 1/2</vt:lpstr>
      <vt:lpstr>Μακροκυττάρωση</vt:lpstr>
      <vt:lpstr>Ποικιλοκυττάρωση</vt:lpstr>
      <vt:lpstr>Δίμορφος πληθυσμός ερυθροκυττάρων</vt:lpstr>
      <vt:lpstr>Εμπύρηνο ερυθρό</vt:lpstr>
      <vt:lpstr>Δυσερυθροποίηση 2/2</vt:lpstr>
      <vt:lpstr>Μεγαλοβλάστωση των ερυθροβλαστών</vt:lpstr>
      <vt:lpstr>Μεγαλοβλάστωση των ερυθροβλαστών πολυπύρηνες ερυθροβλάστες</vt:lpstr>
      <vt:lpstr>Δακτυλιοειδείς σιδηροβλάστες</vt:lpstr>
      <vt:lpstr>Δυσκοκκιοκυτταροποίηση</vt:lpstr>
      <vt:lpstr>Ελαττωμένη κοκκίωση του κυτταροπλάσματος (υαλοειδές πρωτόπλασμα), ψευδο- Pelger-Huet </vt:lpstr>
      <vt:lpstr>Αυξημένη κοκκίωση του κυτταροπλάσματος με μεγάλα αζουρόφιλα κοκκία αντί των συνήθων</vt:lpstr>
      <vt:lpstr>Δυσερυθροποίηση, Δυσκοκκιοκυτταροποίηση:ελαττωμένη κοκκίωση του κυτταροπλάσματος (υαλοειδές πρωτόπλασμα), μειωμένη λόβωση του πυρήνα, βλαστικά κύτταρα</vt:lpstr>
      <vt:lpstr>Μυελοβλάστη με ραβδία Auer </vt:lpstr>
      <vt:lpstr>Δυσμεγακαρυοποίηση</vt:lpstr>
      <vt:lpstr>Μεγάλου μεγέθους αιμοπετάλια</vt:lpstr>
      <vt:lpstr>Γιγαντιαίο υποκοκκιώδες αιμοπετάλιο</vt:lpstr>
      <vt:lpstr>Μικρομεγακαρυοκύτταρο</vt:lpstr>
      <vt:lpstr>Κλινική εικόνα</vt:lpstr>
      <vt:lpstr>Μυελοδυσπλαστικά Σύνδρομα 4/4</vt:lpstr>
      <vt:lpstr>Ταξινόμηση ΜΔΣ</vt:lpstr>
      <vt:lpstr>Ταξινόμηση FAB 1/9</vt:lpstr>
      <vt:lpstr>Ταξινόμηση FAB 2/9</vt:lpstr>
      <vt:lpstr>Ταξινόμηση FAB 3/9</vt:lpstr>
      <vt:lpstr>Ταξινόμηση FAB 4/9</vt:lpstr>
      <vt:lpstr>Ταξινόμηση FAB 5/9</vt:lpstr>
      <vt:lpstr>Ταξινόμηση FAB 6/9</vt:lpstr>
      <vt:lpstr>Ταξινόμηση FAB 7/9</vt:lpstr>
      <vt:lpstr>Ταξινόμηση FAB 8/9</vt:lpstr>
      <vt:lpstr>Ταξινόμηση FAB 9/9</vt:lpstr>
      <vt:lpstr>Ταξινόμηση WHO 1/10</vt:lpstr>
      <vt:lpstr>Ταξινόμηση WHO 2/10</vt:lpstr>
      <vt:lpstr>Ταξινόμηση WHO 3/10</vt:lpstr>
      <vt:lpstr>Ταξινόμηση WHO 4/10</vt:lpstr>
      <vt:lpstr>Ταξινόμηση WHO 5/10</vt:lpstr>
      <vt:lpstr>Ταξινόμηση WHO 6/10</vt:lpstr>
      <vt:lpstr>Ταξινόμηση WHO 7/10</vt:lpstr>
      <vt:lpstr>Ταξινόμηση WHO 8/10</vt:lpstr>
      <vt:lpstr>Ταξινόμηση WHO 9/10</vt:lpstr>
      <vt:lpstr>Ταξινόμηση WHO 10/10</vt:lpstr>
      <vt:lpstr>Μέση Επιβίωση Ασθενών ΜΔΣ (WHO)</vt:lpstr>
      <vt:lpstr>Διαφορές FAB-WHO 1/2</vt:lpstr>
      <vt:lpstr>Διαφορές FAB-WHO 2/2</vt:lpstr>
      <vt:lpstr>Αντιστοιχία FAB – WHO </vt:lpstr>
      <vt:lpstr>Προβληματισμοί WHO</vt:lpstr>
      <vt:lpstr>Ταξινόμηση FAB και WHO</vt:lpstr>
      <vt:lpstr>Διεθνές σύστημα προγνωστικής ταξινόμησης (IPSS) των ΜΔΣ International Prognostic Scoring System (IPSS)</vt:lpstr>
      <vt:lpstr>Διεθνές σύστημα προγνωστικής ταξινόμησης (IPSS) των ΜΔΣ 1/2</vt:lpstr>
      <vt:lpstr>Διεθνές σύστημα προγνωστικής ταξινόμησης (IPSS) των ΜΔΣ 2/2</vt:lpstr>
      <vt:lpstr>Διάγνωση ΜΔΣ</vt:lpstr>
      <vt:lpstr>Διαφορική Διάγνωση</vt:lpstr>
      <vt:lpstr>θεραπεία</vt:lpstr>
      <vt:lpstr>Παρουσίαση του PowerPoint</vt:lpstr>
      <vt:lpstr>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22</cp:revision>
  <dcterms:created xsi:type="dcterms:W3CDTF">2015-05-04T05:55:48Z</dcterms:created>
  <dcterms:modified xsi:type="dcterms:W3CDTF">2015-10-08T12:55:10Z</dcterms:modified>
</cp:coreProperties>
</file>