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76"/>
  </p:notesMasterIdLst>
  <p:handoutMasterIdLst>
    <p:handoutMasterId r:id="rId77"/>
  </p:handoutMasterIdLst>
  <p:sldIdLst>
    <p:sldId id="336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35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7" r:id="rId68"/>
    <p:sldId id="338" r:id="rId69"/>
    <p:sldId id="339" r:id="rId70"/>
    <p:sldId id="344" r:id="rId71"/>
    <p:sldId id="345" r:id="rId72"/>
    <p:sldId id="341" r:id="rId73"/>
    <p:sldId id="342" r:id="rId74"/>
    <p:sldId id="343" r:id="rId75"/>
  </p:sldIdLst>
  <p:sldSz cx="9144000" cy="6858000" type="screen4x3"/>
  <p:notesSz cx="7104063" cy="10234613"/>
  <p:custDataLst>
    <p:tags r:id="rId78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75075"/>
    <a:srgbClr val="06405D"/>
    <a:srgbClr val="063852"/>
    <a:srgbClr val="820000"/>
    <a:srgbClr val="004A82"/>
    <a:srgbClr val="333399"/>
    <a:srgbClr val="4545C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0" autoAdjust="0"/>
    <p:restoredTop sz="94660"/>
  </p:normalViewPr>
  <p:slideViewPr>
    <p:cSldViewPr>
      <p:cViewPr varScale="1">
        <p:scale>
          <a:sx n="111" d="100"/>
          <a:sy n="111" d="100"/>
        </p:scale>
        <p:origin x="-17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4116C-F5AE-45DF-90C3-66B15A30067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9A008B6-A3FD-41BF-ADCF-D6FA4E1236C7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rgbClr val="075075"/>
              </a:solidFill>
            </a:rPr>
            <a:t>Ενδορριζικοί άξονες</a:t>
          </a:r>
          <a:endParaRPr lang="el-GR" sz="2000" b="1" dirty="0">
            <a:solidFill>
              <a:srgbClr val="075075"/>
            </a:solidFill>
          </a:endParaRPr>
        </a:p>
      </dgm:t>
    </dgm:pt>
    <dgm:pt modelId="{8DCA75FB-F646-4D8A-9307-7F3FC7308D54}" type="parTrans" cxnId="{68BA82DB-C3A3-48CC-8F0B-7BD8BAC52D19}">
      <dgm:prSet/>
      <dgm:spPr/>
      <dgm:t>
        <a:bodyPr/>
        <a:lstStyle/>
        <a:p>
          <a:endParaRPr lang="el-GR"/>
        </a:p>
      </dgm:t>
    </dgm:pt>
    <dgm:pt modelId="{7327255D-D0A1-4876-B416-7B0B364C347D}" type="sibTrans" cxnId="{68BA82DB-C3A3-48CC-8F0B-7BD8BAC52D19}">
      <dgm:prSet/>
      <dgm:spPr/>
      <dgm:t>
        <a:bodyPr/>
        <a:lstStyle/>
        <a:p>
          <a:endParaRPr lang="el-GR"/>
        </a:p>
      </dgm:t>
    </dgm:pt>
    <dgm:pt modelId="{ACCE981C-D5D9-4AB7-84C2-237F7E389B93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chemeClr val="tx1"/>
              </a:solidFill>
            </a:rPr>
            <a:t>Προπαρασκευασμένοι</a:t>
          </a:r>
          <a:endParaRPr lang="el-GR" sz="2000" b="1" dirty="0">
            <a:solidFill>
              <a:schemeClr val="tx1"/>
            </a:solidFill>
          </a:endParaRPr>
        </a:p>
      </dgm:t>
    </dgm:pt>
    <dgm:pt modelId="{CAEB9ACA-33D4-4307-A4F5-EDC119AA4385}" type="parTrans" cxnId="{8227646C-B30D-43E6-A39F-705874D0425D}">
      <dgm:prSet/>
      <dgm:spPr/>
      <dgm:t>
        <a:bodyPr/>
        <a:lstStyle/>
        <a:p>
          <a:endParaRPr lang="el-GR"/>
        </a:p>
      </dgm:t>
    </dgm:pt>
    <dgm:pt modelId="{BA9D0A00-C56D-4357-BCB3-68482718833D}" type="sibTrans" cxnId="{8227646C-B30D-43E6-A39F-705874D0425D}">
      <dgm:prSet/>
      <dgm:spPr/>
      <dgm:t>
        <a:bodyPr/>
        <a:lstStyle/>
        <a:p>
          <a:endParaRPr lang="el-GR"/>
        </a:p>
      </dgm:t>
    </dgm:pt>
    <dgm:pt modelId="{B0852EA5-AC88-4982-B95A-B5FAB4491F62}">
      <dgm:prSet phldrT="[Κείμενο]" custT="1"/>
      <dgm:spPr/>
      <dgm:t>
        <a:bodyPr/>
        <a:lstStyle/>
        <a:p>
          <a:r>
            <a:rPr lang="el-GR" sz="2000" dirty="0" smtClean="0"/>
            <a:t>Ενεργητικού τύπου</a:t>
          </a:r>
        </a:p>
        <a:p>
          <a:r>
            <a:rPr lang="el-GR" sz="2000" dirty="0" smtClean="0"/>
            <a:t>(κοχλιούμενοι)</a:t>
          </a:r>
          <a:endParaRPr lang="el-GR" sz="2000" dirty="0"/>
        </a:p>
      </dgm:t>
    </dgm:pt>
    <dgm:pt modelId="{F4646AF3-B847-4178-BF41-3076442C7B19}" type="parTrans" cxnId="{CB4701C9-C793-422B-AF60-D31AB365F3BC}">
      <dgm:prSet/>
      <dgm:spPr/>
      <dgm:t>
        <a:bodyPr/>
        <a:lstStyle/>
        <a:p>
          <a:endParaRPr lang="el-GR"/>
        </a:p>
      </dgm:t>
    </dgm:pt>
    <dgm:pt modelId="{8B79DF0D-8A14-44BA-9F2C-16536A5CA4D0}" type="sibTrans" cxnId="{CB4701C9-C793-422B-AF60-D31AB365F3BC}">
      <dgm:prSet/>
      <dgm:spPr/>
      <dgm:t>
        <a:bodyPr/>
        <a:lstStyle/>
        <a:p>
          <a:endParaRPr lang="el-GR"/>
        </a:p>
      </dgm:t>
    </dgm:pt>
    <dgm:pt modelId="{B6DEC2A0-5CDA-4FE2-8F50-0093B470E6FA}">
      <dgm:prSet phldrT="[Κείμενο]" custT="1"/>
      <dgm:spPr/>
      <dgm:t>
        <a:bodyPr/>
        <a:lstStyle/>
        <a:p>
          <a:r>
            <a:rPr lang="el-GR" sz="2000" dirty="0" smtClean="0"/>
            <a:t>Παθητικού τύπου</a:t>
          </a:r>
        </a:p>
        <a:p>
          <a:r>
            <a:rPr lang="el-GR" sz="1300" dirty="0" smtClean="0"/>
            <a:t>(</a:t>
          </a:r>
          <a:r>
            <a:rPr lang="el-GR" sz="2000" dirty="0" smtClean="0"/>
            <a:t>Συγκολλούμενοι</a:t>
          </a:r>
          <a:r>
            <a:rPr lang="el-GR" sz="1300" dirty="0" smtClean="0"/>
            <a:t>)</a:t>
          </a:r>
          <a:endParaRPr lang="el-GR" sz="1300" dirty="0"/>
        </a:p>
      </dgm:t>
    </dgm:pt>
    <dgm:pt modelId="{98B45672-C618-44EE-9394-B89089D2FC8A}" type="parTrans" cxnId="{EA2C80F9-2988-43E2-9197-4D1C05293F29}">
      <dgm:prSet/>
      <dgm:spPr/>
      <dgm:t>
        <a:bodyPr/>
        <a:lstStyle/>
        <a:p>
          <a:endParaRPr lang="el-GR"/>
        </a:p>
      </dgm:t>
    </dgm:pt>
    <dgm:pt modelId="{0F8F3434-7EE2-42AF-9C68-40895E92DB5A}" type="sibTrans" cxnId="{EA2C80F9-2988-43E2-9197-4D1C05293F29}">
      <dgm:prSet/>
      <dgm:spPr/>
      <dgm:t>
        <a:bodyPr/>
        <a:lstStyle/>
        <a:p>
          <a:endParaRPr lang="el-GR"/>
        </a:p>
      </dgm:t>
    </dgm:pt>
    <dgm:pt modelId="{6624C201-E740-4247-A583-CBBBEE2A9242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chemeClr val="tx1"/>
              </a:solidFill>
            </a:rPr>
            <a:t>Χυτοί </a:t>
          </a:r>
        </a:p>
        <a:p>
          <a:r>
            <a:rPr lang="el-GR" sz="2000" b="1" dirty="0" smtClean="0">
              <a:solidFill>
                <a:schemeClr val="tx1"/>
              </a:solidFill>
            </a:rPr>
            <a:t>(Παθητικού τύπου)</a:t>
          </a:r>
          <a:endParaRPr lang="el-GR" sz="2000" b="1" dirty="0">
            <a:solidFill>
              <a:schemeClr val="tx1"/>
            </a:solidFill>
          </a:endParaRPr>
        </a:p>
      </dgm:t>
    </dgm:pt>
    <dgm:pt modelId="{78A0FCBB-ABAB-478D-B6A0-3F56DAB84875}" type="parTrans" cxnId="{F58BA35A-5584-43A4-8B04-B8C205BFC83B}">
      <dgm:prSet/>
      <dgm:spPr/>
      <dgm:t>
        <a:bodyPr/>
        <a:lstStyle/>
        <a:p>
          <a:endParaRPr lang="el-GR"/>
        </a:p>
      </dgm:t>
    </dgm:pt>
    <dgm:pt modelId="{31D1CA77-FBC8-413D-8EA9-BCAF95DB8C2B}" type="sibTrans" cxnId="{F58BA35A-5584-43A4-8B04-B8C205BFC83B}">
      <dgm:prSet/>
      <dgm:spPr/>
      <dgm:t>
        <a:bodyPr/>
        <a:lstStyle/>
        <a:p>
          <a:endParaRPr lang="el-GR"/>
        </a:p>
      </dgm:t>
    </dgm:pt>
    <dgm:pt modelId="{B14EF630-ED27-4D90-9C02-242404A98961}">
      <dgm:prSet phldrT="[Κείμενο]" custT="1"/>
      <dgm:spPr/>
      <dgm:t>
        <a:bodyPr/>
        <a:lstStyle/>
        <a:p>
          <a:pPr algn="l"/>
          <a:r>
            <a:rPr lang="el-GR" sz="1800" dirty="0" smtClean="0"/>
            <a:t>1. Παραλληλόγραμμοι</a:t>
          </a:r>
        </a:p>
        <a:p>
          <a:pPr algn="l"/>
          <a:r>
            <a:rPr lang="el-GR" sz="1800" dirty="0" smtClean="0"/>
            <a:t>2. Κωνικοί</a:t>
          </a:r>
          <a:endParaRPr lang="el-GR" sz="1800" dirty="0"/>
        </a:p>
      </dgm:t>
    </dgm:pt>
    <dgm:pt modelId="{4FE7A17C-2534-426E-A9E1-AB645064CD86}" type="parTrans" cxnId="{AD2539D3-F0B6-44FA-AF5A-38F1585A2E93}">
      <dgm:prSet/>
      <dgm:spPr/>
      <dgm:t>
        <a:bodyPr/>
        <a:lstStyle/>
        <a:p>
          <a:endParaRPr lang="el-GR"/>
        </a:p>
      </dgm:t>
    </dgm:pt>
    <dgm:pt modelId="{29D178CF-DC0E-49BB-80EE-CBCE7BABA0B7}" type="sibTrans" cxnId="{AD2539D3-F0B6-44FA-AF5A-38F1585A2E93}">
      <dgm:prSet/>
      <dgm:spPr/>
      <dgm:t>
        <a:bodyPr/>
        <a:lstStyle/>
        <a:p>
          <a:endParaRPr lang="el-GR"/>
        </a:p>
      </dgm:t>
    </dgm:pt>
    <dgm:pt modelId="{B501712C-4385-4AA0-82AF-CE9597BFD6F1}" type="pres">
      <dgm:prSet presAssocID="{0F14116C-F5AE-45DF-90C3-66B15A3006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9B6A4A72-5D13-4569-B883-AF2C17493507}" type="pres">
      <dgm:prSet presAssocID="{A9A008B6-A3FD-41BF-ADCF-D6FA4E1236C7}" presName="hierRoot1" presStyleCnt="0"/>
      <dgm:spPr/>
    </dgm:pt>
    <dgm:pt modelId="{42A890C5-36A4-4E64-A5C7-4706A433C68A}" type="pres">
      <dgm:prSet presAssocID="{A9A008B6-A3FD-41BF-ADCF-D6FA4E1236C7}" presName="composite" presStyleCnt="0"/>
      <dgm:spPr/>
    </dgm:pt>
    <dgm:pt modelId="{E817EB05-67F5-4DE4-BE15-FEB0916C147A}" type="pres">
      <dgm:prSet presAssocID="{A9A008B6-A3FD-41BF-ADCF-D6FA4E1236C7}" presName="background" presStyleLbl="node0" presStyleIdx="0" presStyleCnt="2"/>
      <dgm:spPr/>
    </dgm:pt>
    <dgm:pt modelId="{FBF41FF1-2646-468A-ABBA-DE0E58ECBAF0}" type="pres">
      <dgm:prSet presAssocID="{A9A008B6-A3FD-41BF-ADCF-D6FA4E1236C7}" presName="text" presStyleLbl="fgAcc0" presStyleIdx="0" presStyleCnt="2" custScaleX="94604" custScaleY="59142" custLinFactNeighborX="36688" custLinFactNeighborY="-8106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821C592-DC7F-482A-9F17-6AC04B5C837F}" type="pres">
      <dgm:prSet presAssocID="{A9A008B6-A3FD-41BF-ADCF-D6FA4E1236C7}" presName="hierChild2" presStyleCnt="0"/>
      <dgm:spPr/>
    </dgm:pt>
    <dgm:pt modelId="{8BF098CA-C18A-4868-93DC-028B1F8A5F5C}" type="pres">
      <dgm:prSet presAssocID="{CAEB9ACA-33D4-4307-A4F5-EDC119AA4385}" presName="Name10" presStyleLbl="parChTrans1D2" presStyleIdx="0" presStyleCnt="2" custSzX="1301414" custSzY="338792"/>
      <dgm:spPr/>
      <dgm:t>
        <a:bodyPr/>
        <a:lstStyle/>
        <a:p>
          <a:endParaRPr lang="el-GR"/>
        </a:p>
      </dgm:t>
    </dgm:pt>
    <dgm:pt modelId="{4461E24C-826F-4DFA-A394-FA91EBA54991}" type="pres">
      <dgm:prSet presAssocID="{ACCE981C-D5D9-4AB7-84C2-237F7E389B93}" presName="hierRoot2" presStyleCnt="0"/>
      <dgm:spPr/>
    </dgm:pt>
    <dgm:pt modelId="{F9A04610-D729-4C94-B7DA-0CAE604ADE0F}" type="pres">
      <dgm:prSet presAssocID="{ACCE981C-D5D9-4AB7-84C2-237F7E389B93}" presName="composite2" presStyleCnt="0"/>
      <dgm:spPr/>
    </dgm:pt>
    <dgm:pt modelId="{DB93952D-5316-42EB-8DE4-40FBB3FFADF3}" type="pres">
      <dgm:prSet presAssocID="{ACCE981C-D5D9-4AB7-84C2-237F7E389B93}" presName="background2" presStyleLbl="node2" presStyleIdx="0" presStyleCnt="2"/>
      <dgm:spPr/>
    </dgm:pt>
    <dgm:pt modelId="{517A1739-17EF-4B7A-8FE7-21ECCCD724A4}" type="pres">
      <dgm:prSet presAssocID="{ACCE981C-D5D9-4AB7-84C2-237F7E389B93}" presName="text2" presStyleLbl="fgAcc2" presStyleIdx="0" presStyleCnt="2" custScaleX="161847" custScaleY="49770" custLinFactNeighborX="-17981" custLinFactNeighborY="-5015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DE12144-E16A-427F-B075-21B2EDC4562F}" type="pres">
      <dgm:prSet presAssocID="{ACCE981C-D5D9-4AB7-84C2-237F7E389B93}" presName="hierChild3" presStyleCnt="0"/>
      <dgm:spPr/>
    </dgm:pt>
    <dgm:pt modelId="{E4368142-FE2F-46B6-8160-4A2803627859}" type="pres">
      <dgm:prSet presAssocID="{F4646AF3-B847-4178-BF41-3076442C7B19}" presName="Name17" presStyleLbl="parChTrans1D3" presStyleIdx="0" presStyleCnt="2" custSzX="1301414" custSzY="970768"/>
      <dgm:spPr/>
      <dgm:t>
        <a:bodyPr/>
        <a:lstStyle/>
        <a:p>
          <a:endParaRPr lang="el-GR"/>
        </a:p>
      </dgm:t>
    </dgm:pt>
    <dgm:pt modelId="{6346D6CC-458D-41D5-998A-8E76B7DD6981}" type="pres">
      <dgm:prSet presAssocID="{B0852EA5-AC88-4982-B95A-B5FAB4491F62}" presName="hierRoot3" presStyleCnt="0"/>
      <dgm:spPr/>
    </dgm:pt>
    <dgm:pt modelId="{F8E0E7E0-AF47-497A-A3BD-79FAC494CC54}" type="pres">
      <dgm:prSet presAssocID="{B0852EA5-AC88-4982-B95A-B5FAB4491F62}" presName="composite3" presStyleCnt="0"/>
      <dgm:spPr/>
    </dgm:pt>
    <dgm:pt modelId="{D65729C3-D6B6-4C8D-817D-774A1748BDA4}" type="pres">
      <dgm:prSet presAssocID="{B0852EA5-AC88-4982-B95A-B5FAB4491F62}" presName="background3" presStyleLbl="node3" presStyleIdx="0" presStyleCnt="2"/>
      <dgm:spPr/>
    </dgm:pt>
    <dgm:pt modelId="{CABC8721-497F-480E-AE50-63DA277FE931}" type="pres">
      <dgm:prSet presAssocID="{B0852EA5-AC88-4982-B95A-B5FAB4491F62}" presName="text3" presStyleLbl="fgAcc3" presStyleIdx="0" presStyleCnt="2" custScaleX="153653" custScaleY="76217" custLinFactNeighborX="40020" custLinFactNeighborY="-3016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6E791B4-C326-4303-A84F-13FD4B140425}" type="pres">
      <dgm:prSet presAssocID="{B0852EA5-AC88-4982-B95A-B5FAB4491F62}" presName="hierChild4" presStyleCnt="0"/>
      <dgm:spPr/>
    </dgm:pt>
    <dgm:pt modelId="{D5FEF80C-DD71-43A9-BEDC-842C2ED6E3CD}" type="pres">
      <dgm:prSet presAssocID="{98B45672-C618-44EE-9394-B89089D2FC8A}" presName="Name17" presStyleLbl="parChTrans1D3" presStyleIdx="1" presStyleCnt="2" custSzX="1301414" custSzY="970768"/>
      <dgm:spPr/>
      <dgm:t>
        <a:bodyPr/>
        <a:lstStyle/>
        <a:p>
          <a:endParaRPr lang="el-GR"/>
        </a:p>
      </dgm:t>
    </dgm:pt>
    <dgm:pt modelId="{566ABCF8-9CC2-45C5-AB1C-98CC2368C875}" type="pres">
      <dgm:prSet presAssocID="{B6DEC2A0-5CDA-4FE2-8F50-0093B470E6FA}" presName="hierRoot3" presStyleCnt="0"/>
      <dgm:spPr/>
    </dgm:pt>
    <dgm:pt modelId="{4C310A8E-1678-4465-82E2-353FB07C62BE}" type="pres">
      <dgm:prSet presAssocID="{B6DEC2A0-5CDA-4FE2-8F50-0093B470E6FA}" presName="composite3" presStyleCnt="0"/>
      <dgm:spPr/>
    </dgm:pt>
    <dgm:pt modelId="{8DE5C847-54F5-4D6A-A2BC-722BBD7EEA6E}" type="pres">
      <dgm:prSet presAssocID="{B6DEC2A0-5CDA-4FE2-8F50-0093B470E6FA}" presName="background3" presStyleLbl="node3" presStyleIdx="1" presStyleCnt="2"/>
      <dgm:spPr/>
    </dgm:pt>
    <dgm:pt modelId="{8C9005B6-D75F-4576-AE58-D3692B5F1B3E}" type="pres">
      <dgm:prSet presAssocID="{B6DEC2A0-5CDA-4FE2-8F50-0093B470E6FA}" presName="text3" presStyleLbl="fgAcc3" presStyleIdx="1" presStyleCnt="2" custScaleX="131910" custScaleY="76217" custLinFactNeighborX="45931" custLinFactNeighborY="-3016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DDA851D-095E-497B-83AD-AC4343983E79}" type="pres">
      <dgm:prSet presAssocID="{B6DEC2A0-5CDA-4FE2-8F50-0093B470E6FA}" presName="hierChild4" presStyleCnt="0"/>
      <dgm:spPr/>
    </dgm:pt>
    <dgm:pt modelId="{DAD51D05-7142-40A4-8DDE-011C778BAAE2}" type="pres">
      <dgm:prSet presAssocID="{78A0FCBB-ABAB-478D-B6A0-3F56DAB84875}" presName="Name10" presStyleLbl="parChTrans1D2" presStyleIdx="1" presStyleCnt="2" custSzX="1301414" custSzY="338792"/>
      <dgm:spPr/>
      <dgm:t>
        <a:bodyPr/>
        <a:lstStyle/>
        <a:p>
          <a:endParaRPr lang="el-GR"/>
        </a:p>
      </dgm:t>
    </dgm:pt>
    <dgm:pt modelId="{63EB7F0D-402F-4232-8AC5-7D44435C2267}" type="pres">
      <dgm:prSet presAssocID="{6624C201-E740-4247-A583-CBBBEE2A9242}" presName="hierRoot2" presStyleCnt="0"/>
      <dgm:spPr/>
    </dgm:pt>
    <dgm:pt modelId="{73221359-2FFB-4CCA-ADC2-375278980C16}" type="pres">
      <dgm:prSet presAssocID="{6624C201-E740-4247-A583-CBBBEE2A9242}" presName="composite2" presStyleCnt="0"/>
      <dgm:spPr/>
    </dgm:pt>
    <dgm:pt modelId="{5E87B1F3-4F98-4226-914D-09E117C20A71}" type="pres">
      <dgm:prSet presAssocID="{6624C201-E740-4247-A583-CBBBEE2A9242}" presName="background2" presStyleLbl="node2" presStyleIdx="1" presStyleCnt="2"/>
      <dgm:spPr/>
    </dgm:pt>
    <dgm:pt modelId="{6EB6D4EF-2C9A-4AD9-8248-8C8C922C9D54}" type="pres">
      <dgm:prSet presAssocID="{6624C201-E740-4247-A583-CBBBEE2A9242}" presName="text2" presStyleLbl="fgAcc2" presStyleIdx="1" presStyleCnt="2" custScaleX="153109" custScaleY="63847" custLinFactNeighborX="11148" custLinFactNeighborY="-453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6FDBEFA-B6EF-489C-A54D-B19B57C8ECF6}" type="pres">
      <dgm:prSet presAssocID="{6624C201-E740-4247-A583-CBBBEE2A9242}" presName="hierChild3" presStyleCnt="0"/>
      <dgm:spPr/>
    </dgm:pt>
    <dgm:pt modelId="{3F6CEA47-8ED7-44F6-BB31-BF51134CBEAD}" type="pres">
      <dgm:prSet presAssocID="{B14EF630-ED27-4D90-9C02-242404A98961}" presName="hierRoot1" presStyleCnt="0"/>
      <dgm:spPr/>
    </dgm:pt>
    <dgm:pt modelId="{199B329D-46A0-4DC5-986E-405DD39D0DB9}" type="pres">
      <dgm:prSet presAssocID="{B14EF630-ED27-4D90-9C02-242404A98961}" presName="composite" presStyleCnt="0"/>
      <dgm:spPr/>
    </dgm:pt>
    <dgm:pt modelId="{00013BF6-CF2B-47CD-B245-91A9DF9B22D6}" type="pres">
      <dgm:prSet presAssocID="{B14EF630-ED27-4D90-9C02-242404A98961}" presName="background" presStyleLbl="node0" presStyleIdx="1" presStyleCnt="2"/>
      <dgm:spPr/>
    </dgm:pt>
    <dgm:pt modelId="{CFD50E5A-91A7-4B41-BB21-62243D95D71E}" type="pres">
      <dgm:prSet presAssocID="{B14EF630-ED27-4D90-9C02-242404A98961}" presName="text" presStyleLbl="fgAcc0" presStyleIdx="1" presStyleCnt="2" custScaleX="132049" custScaleY="84423" custLinFactX="-40513" custLinFactY="103842" custLinFactNeighborX="-100000" custLinFactNeighborY="20000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FC5CE07-7B2E-4728-B0CB-9C3372017E97}" type="pres">
      <dgm:prSet presAssocID="{B14EF630-ED27-4D90-9C02-242404A98961}" presName="hierChild2" presStyleCnt="0"/>
      <dgm:spPr/>
    </dgm:pt>
  </dgm:ptLst>
  <dgm:cxnLst>
    <dgm:cxn modelId="{F58BA35A-5584-43A4-8B04-B8C205BFC83B}" srcId="{A9A008B6-A3FD-41BF-ADCF-D6FA4E1236C7}" destId="{6624C201-E740-4247-A583-CBBBEE2A9242}" srcOrd="1" destOrd="0" parTransId="{78A0FCBB-ABAB-478D-B6A0-3F56DAB84875}" sibTransId="{31D1CA77-FBC8-413D-8EA9-BCAF95DB8C2B}"/>
    <dgm:cxn modelId="{EA2C80F9-2988-43E2-9197-4D1C05293F29}" srcId="{ACCE981C-D5D9-4AB7-84C2-237F7E389B93}" destId="{B6DEC2A0-5CDA-4FE2-8F50-0093B470E6FA}" srcOrd="1" destOrd="0" parTransId="{98B45672-C618-44EE-9394-B89089D2FC8A}" sibTransId="{0F8F3434-7EE2-42AF-9C68-40895E92DB5A}"/>
    <dgm:cxn modelId="{6C1C139E-EF2C-4137-9788-CCE8DC133374}" type="presOf" srcId="{78A0FCBB-ABAB-478D-B6A0-3F56DAB84875}" destId="{DAD51D05-7142-40A4-8DDE-011C778BAAE2}" srcOrd="0" destOrd="0" presId="urn:microsoft.com/office/officeart/2005/8/layout/hierarchy1"/>
    <dgm:cxn modelId="{D847F8B2-DED9-4941-946F-A98A19060DAD}" type="presOf" srcId="{CAEB9ACA-33D4-4307-A4F5-EDC119AA4385}" destId="{8BF098CA-C18A-4868-93DC-028B1F8A5F5C}" srcOrd="0" destOrd="0" presId="urn:microsoft.com/office/officeart/2005/8/layout/hierarchy1"/>
    <dgm:cxn modelId="{1CA47ED9-3DC7-4118-A465-1FE02A3268DF}" type="presOf" srcId="{B14EF630-ED27-4D90-9C02-242404A98961}" destId="{CFD50E5A-91A7-4B41-BB21-62243D95D71E}" srcOrd="0" destOrd="0" presId="urn:microsoft.com/office/officeart/2005/8/layout/hierarchy1"/>
    <dgm:cxn modelId="{B61C7D30-4DEF-40CC-B78C-EC72A29C9CA2}" type="presOf" srcId="{A9A008B6-A3FD-41BF-ADCF-D6FA4E1236C7}" destId="{FBF41FF1-2646-468A-ABBA-DE0E58ECBAF0}" srcOrd="0" destOrd="0" presId="urn:microsoft.com/office/officeart/2005/8/layout/hierarchy1"/>
    <dgm:cxn modelId="{CB4701C9-C793-422B-AF60-D31AB365F3BC}" srcId="{ACCE981C-D5D9-4AB7-84C2-237F7E389B93}" destId="{B0852EA5-AC88-4982-B95A-B5FAB4491F62}" srcOrd="0" destOrd="0" parTransId="{F4646AF3-B847-4178-BF41-3076442C7B19}" sibTransId="{8B79DF0D-8A14-44BA-9F2C-16536A5CA4D0}"/>
    <dgm:cxn modelId="{DD45B31F-CCA7-4B59-8C79-B2B783964AD6}" type="presOf" srcId="{0F14116C-F5AE-45DF-90C3-66B15A30067F}" destId="{B501712C-4385-4AA0-82AF-CE9597BFD6F1}" srcOrd="0" destOrd="0" presId="urn:microsoft.com/office/officeart/2005/8/layout/hierarchy1"/>
    <dgm:cxn modelId="{AD2539D3-F0B6-44FA-AF5A-38F1585A2E93}" srcId="{0F14116C-F5AE-45DF-90C3-66B15A30067F}" destId="{B14EF630-ED27-4D90-9C02-242404A98961}" srcOrd="1" destOrd="0" parTransId="{4FE7A17C-2534-426E-A9E1-AB645064CD86}" sibTransId="{29D178CF-DC0E-49BB-80EE-CBCE7BABA0B7}"/>
    <dgm:cxn modelId="{A910D270-4FA2-450C-82A4-A06FC4BF96CC}" type="presOf" srcId="{6624C201-E740-4247-A583-CBBBEE2A9242}" destId="{6EB6D4EF-2C9A-4AD9-8248-8C8C922C9D54}" srcOrd="0" destOrd="0" presId="urn:microsoft.com/office/officeart/2005/8/layout/hierarchy1"/>
    <dgm:cxn modelId="{F2280CCB-D5CC-4EB4-9BF4-B542DF6D151A}" type="presOf" srcId="{F4646AF3-B847-4178-BF41-3076442C7B19}" destId="{E4368142-FE2F-46B6-8160-4A2803627859}" srcOrd="0" destOrd="0" presId="urn:microsoft.com/office/officeart/2005/8/layout/hierarchy1"/>
    <dgm:cxn modelId="{33A67504-7495-4C71-A726-71168960D094}" type="presOf" srcId="{B0852EA5-AC88-4982-B95A-B5FAB4491F62}" destId="{CABC8721-497F-480E-AE50-63DA277FE931}" srcOrd="0" destOrd="0" presId="urn:microsoft.com/office/officeart/2005/8/layout/hierarchy1"/>
    <dgm:cxn modelId="{68BA82DB-C3A3-48CC-8F0B-7BD8BAC52D19}" srcId="{0F14116C-F5AE-45DF-90C3-66B15A30067F}" destId="{A9A008B6-A3FD-41BF-ADCF-D6FA4E1236C7}" srcOrd="0" destOrd="0" parTransId="{8DCA75FB-F646-4D8A-9307-7F3FC7308D54}" sibTransId="{7327255D-D0A1-4876-B416-7B0B364C347D}"/>
    <dgm:cxn modelId="{3A5D650E-D7CA-412E-AF22-93231EC150EA}" type="presOf" srcId="{ACCE981C-D5D9-4AB7-84C2-237F7E389B93}" destId="{517A1739-17EF-4B7A-8FE7-21ECCCD724A4}" srcOrd="0" destOrd="0" presId="urn:microsoft.com/office/officeart/2005/8/layout/hierarchy1"/>
    <dgm:cxn modelId="{7E28C22F-5A71-4EC5-B82C-B0F04B185E7F}" type="presOf" srcId="{98B45672-C618-44EE-9394-B89089D2FC8A}" destId="{D5FEF80C-DD71-43A9-BEDC-842C2ED6E3CD}" srcOrd="0" destOrd="0" presId="urn:microsoft.com/office/officeart/2005/8/layout/hierarchy1"/>
    <dgm:cxn modelId="{0F9A50BB-BCEE-41A7-8B53-0773DE39932E}" type="presOf" srcId="{B6DEC2A0-5CDA-4FE2-8F50-0093B470E6FA}" destId="{8C9005B6-D75F-4576-AE58-D3692B5F1B3E}" srcOrd="0" destOrd="0" presId="urn:microsoft.com/office/officeart/2005/8/layout/hierarchy1"/>
    <dgm:cxn modelId="{8227646C-B30D-43E6-A39F-705874D0425D}" srcId="{A9A008B6-A3FD-41BF-ADCF-D6FA4E1236C7}" destId="{ACCE981C-D5D9-4AB7-84C2-237F7E389B93}" srcOrd="0" destOrd="0" parTransId="{CAEB9ACA-33D4-4307-A4F5-EDC119AA4385}" sibTransId="{BA9D0A00-C56D-4357-BCB3-68482718833D}"/>
    <dgm:cxn modelId="{6E3E2519-D7F4-4D7F-A11A-3E39D9C7305F}" type="presParOf" srcId="{B501712C-4385-4AA0-82AF-CE9597BFD6F1}" destId="{9B6A4A72-5D13-4569-B883-AF2C17493507}" srcOrd="0" destOrd="0" presId="urn:microsoft.com/office/officeart/2005/8/layout/hierarchy1"/>
    <dgm:cxn modelId="{69B30C64-2089-4BDD-B9F6-5E6F3285FEE3}" type="presParOf" srcId="{9B6A4A72-5D13-4569-B883-AF2C17493507}" destId="{42A890C5-36A4-4E64-A5C7-4706A433C68A}" srcOrd="0" destOrd="0" presId="urn:microsoft.com/office/officeart/2005/8/layout/hierarchy1"/>
    <dgm:cxn modelId="{EB119809-5395-4BC0-A114-FF545A497011}" type="presParOf" srcId="{42A890C5-36A4-4E64-A5C7-4706A433C68A}" destId="{E817EB05-67F5-4DE4-BE15-FEB0916C147A}" srcOrd="0" destOrd="0" presId="urn:microsoft.com/office/officeart/2005/8/layout/hierarchy1"/>
    <dgm:cxn modelId="{DE95879A-529F-471B-9A13-F0DA38955211}" type="presParOf" srcId="{42A890C5-36A4-4E64-A5C7-4706A433C68A}" destId="{FBF41FF1-2646-468A-ABBA-DE0E58ECBAF0}" srcOrd="1" destOrd="0" presId="urn:microsoft.com/office/officeart/2005/8/layout/hierarchy1"/>
    <dgm:cxn modelId="{2815D54F-2995-4873-91CB-7581EFE4D1AC}" type="presParOf" srcId="{9B6A4A72-5D13-4569-B883-AF2C17493507}" destId="{7821C592-DC7F-482A-9F17-6AC04B5C837F}" srcOrd="1" destOrd="0" presId="urn:microsoft.com/office/officeart/2005/8/layout/hierarchy1"/>
    <dgm:cxn modelId="{B49B4152-5C35-4682-8CCF-C6E6326CA802}" type="presParOf" srcId="{7821C592-DC7F-482A-9F17-6AC04B5C837F}" destId="{8BF098CA-C18A-4868-93DC-028B1F8A5F5C}" srcOrd="0" destOrd="0" presId="urn:microsoft.com/office/officeart/2005/8/layout/hierarchy1"/>
    <dgm:cxn modelId="{4855F35B-8DE7-40F0-A543-40F829D14351}" type="presParOf" srcId="{7821C592-DC7F-482A-9F17-6AC04B5C837F}" destId="{4461E24C-826F-4DFA-A394-FA91EBA54991}" srcOrd="1" destOrd="0" presId="urn:microsoft.com/office/officeart/2005/8/layout/hierarchy1"/>
    <dgm:cxn modelId="{9B8111A9-A204-472B-AA21-83EA3CC17785}" type="presParOf" srcId="{4461E24C-826F-4DFA-A394-FA91EBA54991}" destId="{F9A04610-D729-4C94-B7DA-0CAE604ADE0F}" srcOrd="0" destOrd="0" presId="urn:microsoft.com/office/officeart/2005/8/layout/hierarchy1"/>
    <dgm:cxn modelId="{A4C9DCA1-AB35-4D1D-BBC1-6DC0C314C41A}" type="presParOf" srcId="{F9A04610-D729-4C94-B7DA-0CAE604ADE0F}" destId="{DB93952D-5316-42EB-8DE4-40FBB3FFADF3}" srcOrd="0" destOrd="0" presId="urn:microsoft.com/office/officeart/2005/8/layout/hierarchy1"/>
    <dgm:cxn modelId="{7694A2E3-1FE2-4308-9AD0-F930856F4331}" type="presParOf" srcId="{F9A04610-D729-4C94-B7DA-0CAE604ADE0F}" destId="{517A1739-17EF-4B7A-8FE7-21ECCCD724A4}" srcOrd="1" destOrd="0" presId="urn:microsoft.com/office/officeart/2005/8/layout/hierarchy1"/>
    <dgm:cxn modelId="{935FECE1-E20F-4B78-9AAD-7918E01F5C40}" type="presParOf" srcId="{4461E24C-826F-4DFA-A394-FA91EBA54991}" destId="{3DE12144-E16A-427F-B075-21B2EDC4562F}" srcOrd="1" destOrd="0" presId="urn:microsoft.com/office/officeart/2005/8/layout/hierarchy1"/>
    <dgm:cxn modelId="{9867DCD1-D463-4107-B877-0FBFDDE5FCB0}" type="presParOf" srcId="{3DE12144-E16A-427F-B075-21B2EDC4562F}" destId="{E4368142-FE2F-46B6-8160-4A2803627859}" srcOrd="0" destOrd="0" presId="urn:microsoft.com/office/officeart/2005/8/layout/hierarchy1"/>
    <dgm:cxn modelId="{F6D08803-5674-4E76-9CD8-00417B855B58}" type="presParOf" srcId="{3DE12144-E16A-427F-B075-21B2EDC4562F}" destId="{6346D6CC-458D-41D5-998A-8E76B7DD6981}" srcOrd="1" destOrd="0" presId="urn:microsoft.com/office/officeart/2005/8/layout/hierarchy1"/>
    <dgm:cxn modelId="{EC4DB391-8E73-4FE4-82F8-7CDB16A83E55}" type="presParOf" srcId="{6346D6CC-458D-41D5-998A-8E76B7DD6981}" destId="{F8E0E7E0-AF47-497A-A3BD-79FAC494CC54}" srcOrd="0" destOrd="0" presId="urn:microsoft.com/office/officeart/2005/8/layout/hierarchy1"/>
    <dgm:cxn modelId="{580759D2-6DDE-454A-B9D5-0B5E6E970FB0}" type="presParOf" srcId="{F8E0E7E0-AF47-497A-A3BD-79FAC494CC54}" destId="{D65729C3-D6B6-4C8D-817D-774A1748BDA4}" srcOrd="0" destOrd="0" presId="urn:microsoft.com/office/officeart/2005/8/layout/hierarchy1"/>
    <dgm:cxn modelId="{F8CF9EEC-FF4F-474E-BCB5-28D4E00C5FA7}" type="presParOf" srcId="{F8E0E7E0-AF47-497A-A3BD-79FAC494CC54}" destId="{CABC8721-497F-480E-AE50-63DA277FE931}" srcOrd="1" destOrd="0" presId="urn:microsoft.com/office/officeart/2005/8/layout/hierarchy1"/>
    <dgm:cxn modelId="{07BBD0D8-9CAF-4FC9-966B-22DF8106AF0A}" type="presParOf" srcId="{6346D6CC-458D-41D5-998A-8E76B7DD6981}" destId="{36E791B4-C326-4303-A84F-13FD4B140425}" srcOrd="1" destOrd="0" presId="urn:microsoft.com/office/officeart/2005/8/layout/hierarchy1"/>
    <dgm:cxn modelId="{2F6D7F2B-08BC-4606-8D72-BA6275B778D7}" type="presParOf" srcId="{3DE12144-E16A-427F-B075-21B2EDC4562F}" destId="{D5FEF80C-DD71-43A9-BEDC-842C2ED6E3CD}" srcOrd="2" destOrd="0" presId="urn:microsoft.com/office/officeart/2005/8/layout/hierarchy1"/>
    <dgm:cxn modelId="{E547F0CD-6E95-479F-A1A1-4113FE7396AC}" type="presParOf" srcId="{3DE12144-E16A-427F-B075-21B2EDC4562F}" destId="{566ABCF8-9CC2-45C5-AB1C-98CC2368C875}" srcOrd="3" destOrd="0" presId="urn:microsoft.com/office/officeart/2005/8/layout/hierarchy1"/>
    <dgm:cxn modelId="{10F7DC1E-9CF2-4A3E-A9F8-0B3E76628E7D}" type="presParOf" srcId="{566ABCF8-9CC2-45C5-AB1C-98CC2368C875}" destId="{4C310A8E-1678-4465-82E2-353FB07C62BE}" srcOrd="0" destOrd="0" presId="urn:microsoft.com/office/officeart/2005/8/layout/hierarchy1"/>
    <dgm:cxn modelId="{18793CC0-8D03-4AD9-9743-435400B6861D}" type="presParOf" srcId="{4C310A8E-1678-4465-82E2-353FB07C62BE}" destId="{8DE5C847-54F5-4D6A-A2BC-722BBD7EEA6E}" srcOrd="0" destOrd="0" presId="urn:microsoft.com/office/officeart/2005/8/layout/hierarchy1"/>
    <dgm:cxn modelId="{9568BE8F-A269-4CF7-9A03-6202706B4AA4}" type="presParOf" srcId="{4C310A8E-1678-4465-82E2-353FB07C62BE}" destId="{8C9005B6-D75F-4576-AE58-D3692B5F1B3E}" srcOrd="1" destOrd="0" presId="urn:microsoft.com/office/officeart/2005/8/layout/hierarchy1"/>
    <dgm:cxn modelId="{514B9C5F-8396-4414-9016-D4A087210EE4}" type="presParOf" srcId="{566ABCF8-9CC2-45C5-AB1C-98CC2368C875}" destId="{EDDA851D-095E-497B-83AD-AC4343983E79}" srcOrd="1" destOrd="0" presId="urn:microsoft.com/office/officeart/2005/8/layout/hierarchy1"/>
    <dgm:cxn modelId="{61615FE2-32D2-46D9-8C9E-78483CB7AB8F}" type="presParOf" srcId="{7821C592-DC7F-482A-9F17-6AC04B5C837F}" destId="{DAD51D05-7142-40A4-8DDE-011C778BAAE2}" srcOrd="2" destOrd="0" presId="urn:microsoft.com/office/officeart/2005/8/layout/hierarchy1"/>
    <dgm:cxn modelId="{4EA96905-5298-4F14-BFE4-B0F6AF328447}" type="presParOf" srcId="{7821C592-DC7F-482A-9F17-6AC04B5C837F}" destId="{63EB7F0D-402F-4232-8AC5-7D44435C2267}" srcOrd="3" destOrd="0" presId="urn:microsoft.com/office/officeart/2005/8/layout/hierarchy1"/>
    <dgm:cxn modelId="{44AB3EBC-4DA0-4D0C-84C5-5372595128CA}" type="presParOf" srcId="{63EB7F0D-402F-4232-8AC5-7D44435C2267}" destId="{73221359-2FFB-4CCA-ADC2-375278980C16}" srcOrd="0" destOrd="0" presId="urn:microsoft.com/office/officeart/2005/8/layout/hierarchy1"/>
    <dgm:cxn modelId="{D03C49F8-493D-4C48-9A5C-6B14DE81D344}" type="presParOf" srcId="{73221359-2FFB-4CCA-ADC2-375278980C16}" destId="{5E87B1F3-4F98-4226-914D-09E117C20A71}" srcOrd="0" destOrd="0" presId="urn:microsoft.com/office/officeart/2005/8/layout/hierarchy1"/>
    <dgm:cxn modelId="{C00BD0C6-F96E-4E62-B914-1209862A1CB1}" type="presParOf" srcId="{73221359-2FFB-4CCA-ADC2-375278980C16}" destId="{6EB6D4EF-2C9A-4AD9-8248-8C8C922C9D54}" srcOrd="1" destOrd="0" presId="urn:microsoft.com/office/officeart/2005/8/layout/hierarchy1"/>
    <dgm:cxn modelId="{266FE1CD-195E-4015-8AF4-4BC0E7832D9F}" type="presParOf" srcId="{63EB7F0D-402F-4232-8AC5-7D44435C2267}" destId="{C6FDBEFA-B6EF-489C-A54D-B19B57C8ECF6}" srcOrd="1" destOrd="0" presId="urn:microsoft.com/office/officeart/2005/8/layout/hierarchy1"/>
    <dgm:cxn modelId="{60397D0D-DDB9-4751-8B49-80B70A73D394}" type="presParOf" srcId="{B501712C-4385-4AA0-82AF-CE9597BFD6F1}" destId="{3F6CEA47-8ED7-44F6-BB31-BF51134CBEAD}" srcOrd="1" destOrd="0" presId="urn:microsoft.com/office/officeart/2005/8/layout/hierarchy1"/>
    <dgm:cxn modelId="{0AFB2262-7451-4072-B2DA-948905BD7DDD}" type="presParOf" srcId="{3F6CEA47-8ED7-44F6-BB31-BF51134CBEAD}" destId="{199B329D-46A0-4DC5-986E-405DD39D0DB9}" srcOrd="0" destOrd="0" presId="urn:microsoft.com/office/officeart/2005/8/layout/hierarchy1"/>
    <dgm:cxn modelId="{35A87CF5-2DB0-4048-83A5-8CA3B0FF3160}" type="presParOf" srcId="{199B329D-46A0-4DC5-986E-405DD39D0DB9}" destId="{00013BF6-CF2B-47CD-B245-91A9DF9B22D6}" srcOrd="0" destOrd="0" presId="urn:microsoft.com/office/officeart/2005/8/layout/hierarchy1"/>
    <dgm:cxn modelId="{38541659-F220-4124-BD83-38E753EB7BAC}" type="presParOf" srcId="{199B329D-46A0-4DC5-986E-405DD39D0DB9}" destId="{CFD50E5A-91A7-4B41-BB21-62243D95D71E}" srcOrd="1" destOrd="0" presId="urn:microsoft.com/office/officeart/2005/8/layout/hierarchy1"/>
    <dgm:cxn modelId="{E31590F3-59F4-4710-9E67-CCCF17F4CB0E}" type="presParOf" srcId="{3F6CEA47-8ED7-44F6-BB31-BF51134CBEAD}" destId="{7FC5CE07-7B2E-4728-B0CB-9C3372017E9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51D05-7142-40A4-8DDE-011C778BAAE2}">
      <dsp:nvSpPr>
        <dsp:cNvPr id="0" name=""/>
        <dsp:cNvSpPr/>
      </dsp:nvSpPr>
      <dsp:spPr>
        <a:xfrm>
          <a:off x="4542414" y="953867"/>
          <a:ext cx="1084728" cy="844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3641"/>
              </a:lnTo>
              <a:lnTo>
                <a:pt x="1084728" y="693641"/>
              </a:lnTo>
              <a:lnTo>
                <a:pt x="1084728" y="8447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EF80C-DD71-43A9-BEDC-842C2ED6E3CD}">
      <dsp:nvSpPr>
        <dsp:cNvPr id="0" name=""/>
        <dsp:cNvSpPr/>
      </dsp:nvSpPr>
      <dsp:spPr>
        <a:xfrm>
          <a:off x="2220506" y="2263988"/>
          <a:ext cx="2477127" cy="681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376"/>
              </a:lnTo>
              <a:lnTo>
                <a:pt x="2477127" y="530376"/>
              </a:lnTo>
              <a:lnTo>
                <a:pt x="2477127" y="6814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68142-FE2F-46B6-8160-4A2803627859}">
      <dsp:nvSpPr>
        <dsp:cNvPr id="0" name=""/>
        <dsp:cNvSpPr/>
      </dsp:nvSpPr>
      <dsp:spPr>
        <a:xfrm>
          <a:off x="1909496" y="2263988"/>
          <a:ext cx="311009" cy="681498"/>
        </a:xfrm>
        <a:custGeom>
          <a:avLst/>
          <a:gdLst/>
          <a:ahLst/>
          <a:cxnLst/>
          <a:rect l="0" t="0" r="0" b="0"/>
          <a:pathLst>
            <a:path>
              <a:moveTo>
                <a:pt x="311009" y="0"/>
              </a:moveTo>
              <a:lnTo>
                <a:pt x="311009" y="530376"/>
              </a:lnTo>
              <a:lnTo>
                <a:pt x="0" y="530376"/>
              </a:lnTo>
              <a:lnTo>
                <a:pt x="0" y="6814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098CA-C18A-4868-93DC-028B1F8A5F5C}">
      <dsp:nvSpPr>
        <dsp:cNvPr id="0" name=""/>
        <dsp:cNvSpPr/>
      </dsp:nvSpPr>
      <dsp:spPr>
        <a:xfrm>
          <a:off x="2220506" y="953867"/>
          <a:ext cx="2321908" cy="794564"/>
        </a:xfrm>
        <a:custGeom>
          <a:avLst/>
          <a:gdLst/>
          <a:ahLst/>
          <a:cxnLst/>
          <a:rect l="0" t="0" r="0" b="0"/>
          <a:pathLst>
            <a:path>
              <a:moveTo>
                <a:pt x="2321908" y="0"/>
              </a:moveTo>
              <a:lnTo>
                <a:pt x="2321908" y="643442"/>
              </a:lnTo>
              <a:lnTo>
                <a:pt x="0" y="643442"/>
              </a:lnTo>
              <a:lnTo>
                <a:pt x="0" y="7945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7EB05-67F5-4DE4-BE15-FEB0916C147A}">
      <dsp:nvSpPr>
        <dsp:cNvPr id="0" name=""/>
        <dsp:cNvSpPr/>
      </dsp:nvSpPr>
      <dsp:spPr>
        <a:xfrm>
          <a:off x="3770775" y="341229"/>
          <a:ext cx="1543277" cy="612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41FF1-2646-468A-ABBA-DE0E58ECBAF0}">
      <dsp:nvSpPr>
        <dsp:cNvPr id="0" name=""/>
        <dsp:cNvSpPr/>
      </dsp:nvSpPr>
      <dsp:spPr>
        <a:xfrm>
          <a:off x="3952031" y="513422"/>
          <a:ext cx="1543277" cy="612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075075"/>
              </a:solidFill>
            </a:rPr>
            <a:t>Ενδορριζικοί άξονες</a:t>
          </a:r>
          <a:endParaRPr lang="el-GR" sz="2000" b="1" kern="1200" dirty="0">
            <a:solidFill>
              <a:srgbClr val="075075"/>
            </a:solidFill>
          </a:endParaRPr>
        </a:p>
      </dsp:txBody>
      <dsp:txXfrm>
        <a:off x="3969975" y="531366"/>
        <a:ext cx="1507389" cy="576750"/>
      </dsp:txXfrm>
    </dsp:sp>
    <dsp:sp modelId="{DB93952D-5316-42EB-8DE4-40FBB3FFADF3}">
      <dsp:nvSpPr>
        <dsp:cNvPr id="0" name=""/>
        <dsp:cNvSpPr/>
      </dsp:nvSpPr>
      <dsp:spPr>
        <a:xfrm>
          <a:off x="900398" y="1748432"/>
          <a:ext cx="2640214" cy="515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A1739-17EF-4B7A-8FE7-21ECCCD724A4}">
      <dsp:nvSpPr>
        <dsp:cNvPr id="0" name=""/>
        <dsp:cNvSpPr/>
      </dsp:nvSpPr>
      <dsp:spPr>
        <a:xfrm>
          <a:off x="1081654" y="1920625"/>
          <a:ext cx="2640214" cy="515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</a:rPr>
            <a:t>Προπαρασκευασμένοι</a:t>
          </a:r>
          <a:endParaRPr lang="el-GR" sz="2000" b="1" kern="1200" dirty="0">
            <a:solidFill>
              <a:schemeClr val="tx1"/>
            </a:solidFill>
          </a:endParaRPr>
        </a:p>
      </dsp:txBody>
      <dsp:txXfrm>
        <a:off x="1096754" y="1935725"/>
        <a:ext cx="2610014" cy="485356"/>
      </dsp:txXfrm>
    </dsp:sp>
    <dsp:sp modelId="{D65729C3-D6B6-4C8D-817D-774A1748BDA4}">
      <dsp:nvSpPr>
        <dsp:cNvPr id="0" name=""/>
        <dsp:cNvSpPr/>
      </dsp:nvSpPr>
      <dsp:spPr>
        <a:xfrm>
          <a:off x="656223" y="2945487"/>
          <a:ext cx="2506545" cy="789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C8721-497F-480E-AE50-63DA277FE931}">
      <dsp:nvSpPr>
        <dsp:cNvPr id="0" name=""/>
        <dsp:cNvSpPr/>
      </dsp:nvSpPr>
      <dsp:spPr>
        <a:xfrm>
          <a:off x="837479" y="3117680"/>
          <a:ext cx="2506545" cy="789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Ενεργητικού τύπου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(κοχλιούμενοι)</a:t>
          </a:r>
          <a:endParaRPr lang="el-GR" sz="2000" kern="1200" dirty="0"/>
        </a:p>
      </dsp:txBody>
      <dsp:txXfrm>
        <a:off x="860603" y="3140804"/>
        <a:ext cx="2460297" cy="743266"/>
      </dsp:txXfrm>
    </dsp:sp>
    <dsp:sp modelId="{8DE5C847-54F5-4D6A-A2BC-722BBD7EEA6E}">
      <dsp:nvSpPr>
        <dsp:cNvPr id="0" name=""/>
        <dsp:cNvSpPr/>
      </dsp:nvSpPr>
      <dsp:spPr>
        <a:xfrm>
          <a:off x="3621707" y="2945487"/>
          <a:ext cx="2151851" cy="789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005B6-D75F-4576-AE58-D3692B5F1B3E}">
      <dsp:nvSpPr>
        <dsp:cNvPr id="0" name=""/>
        <dsp:cNvSpPr/>
      </dsp:nvSpPr>
      <dsp:spPr>
        <a:xfrm>
          <a:off x="3802963" y="3117680"/>
          <a:ext cx="2151851" cy="789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Παθητικού τύπου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300" kern="1200" dirty="0" smtClean="0"/>
            <a:t>(</a:t>
          </a:r>
          <a:r>
            <a:rPr lang="el-GR" sz="2000" kern="1200" dirty="0" smtClean="0"/>
            <a:t>Συγκολλούμενοι</a:t>
          </a:r>
          <a:r>
            <a:rPr lang="el-GR" sz="1300" kern="1200" dirty="0" smtClean="0"/>
            <a:t>)</a:t>
          </a:r>
          <a:endParaRPr lang="el-GR" sz="1300" kern="1200" dirty="0"/>
        </a:p>
      </dsp:txBody>
      <dsp:txXfrm>
        <a:off x="3826087" y="3140804"/>
        <a:ext cx="2105603" cy="743266"/>
      </dsp:txXfrm>
    </dsp:sp>
    <dsp:sp modelId="{5E87B1F3-4F98-4226-914D-09E117C20A71}">
      <dsp:nvSpPr>
        <dsp:cNvPr id="0" name=""/>
        <dsp:cNvSpPr/>
      </dsp:nvSpPr>
      <dsp:spPr>
        <a:xfrm>
          <a:off x="4378307" y="1798631"/>
          <a:ext cx="2497671" cy="661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6D4EF-2C9A-4AD9-8248-8C8C922C9D54}">
      <dsp:nvSpPr>
        <dsp:cNvPr id="0" name=""/>
        <dsp:cNvSpPr/>
      </dsp:nvSpPr>
      <dsp:spPr>
        <a:xfrm>
          <a:off x="4559563" y="1970824"/>
          <a:ext cx="2497671" cy="661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</a:rPr>
            <a:t>Χυτοί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</a:rPr>
            <a:t>(Παθητικού τύπου)</a:t>
          </a:r>
          <a:endParaRPr lang="el-GR" sz="2000" b="1" kern="1200" dirty="0">
            <a:solidFill>
              <a:schemeClr val="tx1"/>
            </a:solidFill>
          </a:endParaRPr>
        </a:p>
      </dsp:txBody>
      <dsp:txXfrm>
        <a:off x="4578934" y="1990195"/>
        <a:ext cx="2458929" cy="622634"/>
      </dsp:txXfrm>
    </dsp:sp>
    <dsp:sp modelId="{00013BF6-CF2B-47CD-B245-91A9DF9B22D6}">
      <dsp:nvSpPr>
        <dsp:cNvPr id="0" name=""/>
        <dsp:cNvSpPr/>
      </dsp:nvSpPr>
      <dsp:spPr>
        <a:xfrm>
          <a:off x="2785880" y="4328341"/>
          <a:ext cx="2154119" cy="874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50E5A-91A7-4B41-BB21-62243D95D71E}">
      <dsp:nvSpPr>
        <dsp:cNvPr id="0" name=""/>
        <dsp:cNvSpPr/>
      </dsp:nvSpPr>
      <dsp:spPr>
        <a:xfrm>
          <a:off x="2967136" y="4500535"/>
          <a:ext cx="2154119" cy="874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1. Παραλληλόγραμμοι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2. Κωνικοί</a:t>
          </a:r>
          <a:endParaRPr lang="el-GR" sz="1800" kern="1200" dirty="0"/>
        </a:p>
      </dsp:txBody>
      <dsp:txXfrm>
        <a:off x="2992750" y="4526149"/>
        <a:ext cx="2102891" cy="823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229C6-ADF0-4981-BF18-5E98712D4894}" type="slidenum">
              <a:rPr lang="en-GB" altLang="el-GR"/>
              <a:pPr/>
              <a:t>11</a:t>
            </a:fld>
            <a:endParaRPr lang="en-GB" altLang="el-GR" dirty="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144854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757BF-0A13-4FD4-BD3E-7EF5155B23B7}" type="slidenum">
              <a:rPr lang="en-GB" altLang="el-GR"/>
              <a:pPr/>
              <a:t>12</a:t>
            </a:fld>
            <a:endParaRPr lang="en-GB" altLang="el-GR" dirty="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647256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5833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B2216A-ED7F-4CD7-BB0C-38C80A407F50}" type="slidenum">
              <a:rPr lang="en-GB" altLang="el-GR"/>
              <a:pPr/>
              <a:t>28</a:t>
            </a:fld>
            <a:endParaRPr lang="en-GB" altLang="el-GR" dirty="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927462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C036C9-2153-48EF-915E-97F24CC7A950}" type="slidenum">
              <a:rPr lang="en-GB" altLang="el-GR"/>
              <a:pPr/>
              <a:t>30</a:t>
            </a:fld>
            <a:endParaRPr lang="en-GB" altLang="el-GR" dirty="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806264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C968EB-0C7B-4F2E-9184-CBD108D4E4B4}" type="slidenum">
              <a:rPr lang="en-GB" altLang="el-GR"/>
              <a:pPr/>
              <a:t>31</a:t>
            </a:fld>
            <a:endParaRPr lang="en-GB" altLang="el-GR" dirty="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078221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7A5255-F24B-446D-B638-783B11442F79}" type="slidenum">
              <a:rPr lang="en-GB" altLang="el-GR"/>
              <a:pPr/>
              <a:t>33</a:t>
            </a:fld>
            <a:endParaRPr lang="en-GB" altLang="el-GR" dirty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578219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25BBF-C17E-4849-9E47-7B6ADD73B6C6}" type="slidenum">
              <a:rPr lang="en-GB" altLang="el-GR"/>
              <a:pPr/>
              <a:t>34</a:t>
            </a:fld>
            <a:endParaRPr lang="en-GB" altLang="el-GR" dirty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264878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A5B49-B8E2-4EA5-9907-569DC5CA3E82}" type="slidenum">
              <a:rPr lang="en-GB" altLang="el-GR"/>
              <a:pPr/>
              <a:t>35</a:t>
            </a:fld>
            <a:endParaRPr lang="en-GB" altLang="el-GR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516957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9A4DE0-9FFB-4D9F-AE05-6B55BE263B2F}" type="slidenum">
              <a:rPr lang="en-GB" altLang="el-GR"/>
              <a:pPr/>
              <a:t>36</a:t>
            </a:fld>
            <a:endParaRPr lang="en-GB" altLang="el-GR" dirty="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58289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754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1B2D3E-BCCF-4D4C-81A5-714C39035E8D}" type="slidenum">
              <a:rPr lang="en-GB" altLang="el-GR"/>
              <a:pPr/>
              <a:t>37</a:t>
            </a:fld>
            <a:endParaRPr lang="en-GB" altLang="el-GR" dirty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4109258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11BF3-7971-4B64-B818-6E8D2600FD77}" type="slidenum">
              <a:rPr lang="en-GB" altLang="el-GR"/>
              <a:pPr/>
              <a:t>38</a:t>
            </a:fld>
            <a:endParaRPr lang="en-GB" altLang="el-GR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647817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B0052-9514-4946-9C77-DE4FDC99928F}" type="slidenum">
              <a:rPr lang="en-GB" altLang="el-GR"/>
              <a:pPr/>
              <a:t>39</a:t>
            </a:fld>
            <a:endParaRPr lang="en-GB" altLang="el-GR" dirty="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330793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5BD132-4726-48E1-AECF-CCE30CFC2930}" type="slidenum">
              <a:rPr lang="en-GB" altLang="el-GR"/>
              <a:pPr/>
              <a:t>40</a:t>
            </a:fld>
            <a:endParaRPr lang="en-GB" altLang="el-GR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324613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258CF4-21BA-4FC8-AF9D-E672E5D7F27B}" type="slidenum">
              <a:rPr lang="en-GB" altLang="el-GR"/>
              <a:pPr/>
              <a:t>43</a:t>
            </a:fld>
            <a:endParaRPr lang="en-GB" altLang="el-GR" dirty="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717788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EA17B-5163-40E0-BDBB-FCCD75307AD5}" type="slidenum">
              <a:rPr lang="en-GB" altLang="el-GR"/>
              <a:pPr/>
              <a:t>44</a:t>
            </a:fld>
            <a:endParaRPr lang="en-GB" altLang="el-GR" dirty="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613490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74537E-D46D-44DE-BC5B-B407876667AF}" type="slidenum">
              <a:rPr lang="en-GB" altLang="el-GR"/>
              <a:pPr/>
              <a:t>45</a:t>
            </a:fld>
            <a:endParaRPr lang="en-GB" altLang="el-GR" dirty="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210767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F1282-6A35-4E6E-804C-B8EA778EE033}" type="slidenum">
              <a:rPr lang="en-GB" altLang="el-GR"/>
              <a:pPr/>
              <a:t>46</a:t>
            </a:fld>
            <a:endParaRPr lang="en-GB" altLang="el-GR" dirty="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975113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537740-1609-4F65-A563-8730571D787B}" type="slidenum">
              <a:rPr lang="en-GB" altLang="el-GR"/>
              <a:pPr/>
              <a:t>47</a:t>
            </a:fld>
            <a:endParaRPr lang="en-GB" altLang="el-GR" dirty="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4924585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7F8A0-4AA9-45A0-BA35-B5668FFAB2FA}" type="slidenum">
              <a:rPr lang="en-GB" altLang="el-GR"/>
              <a:pPr/>
              <a:t>48</a:t>
            </a:fld>
            <a:endParaRPr lang="en-GB" altLang="el-GR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86037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5427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74F732-FB78-49EF-A9F2-E371236B1079}" type="slidenum">
              <a:rPr lang="en-GB" altLang="el-GR"/>
              <a:pPr/>
              <a:t>49</a:t>
            </a:fld>
            <a:endParaRPr lang="en-GB" altLang="el-GR" dirty="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649793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C6A36E-D644-411F-A29D-467F72F6053A}" type="slidenum">
              <a:rPr lang="en-GB" altLang="el-GR"/>
              <a:pPr/>
              <a:t>50</a:t>
            </a:fld>
            <a:endParaRPr lang="en-GB" altLang="el-GR" dirty="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946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6A26D2-C40E-4B34-828D-797B52AB3EB3}" type="slidenum">
              <a:rPr lang="en-GB" altLang="el-GR"/>
              <a:pPr/>
              <a:t>51</a:t>
            </a:fld>
            <a:endParaRPr lang="en-GB" altLang="el-GR" dirty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041697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9BFB1-1CD8-4DFB-82EA-190F680E165B}" type="slidenum">
              <a:rPr lang="en-GB" altLang="el-GR"/>
              <a:pPr/>
              <a:t>52</a:t>
            </a:fld>
            <a:endParaRPr lang="en-GB" altLang="el-GR" dirty="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8147713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436EEC-61A6-4D10-B037-617567CA2B88}" type="slidenum">
              <a:rPr lang="en-GB" altLang="el-GR"/>
              <a:pPr/>
              <a:t>55</a:t>
            </a:fld>
            <a:endParaRPr lang="en-GB" altLang="el-GR" dirty="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576815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5C3D4B-B041-4E43-A700-23289C749649}" type="slidenum">
              <a:rPr lang="en-GB" altLang="el-GR"/>
              <a:pPr/>
              <a:t>56</a:t>
            </a:fld>
            <a:endParaRPr lang="en-GB" altLang="el-GR" dirty="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5891151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279DD0-D7A7-4A6C-9878-692A5413CD53}" type="slidenum">
              <a:rPr lang="en-GB" altLang="el-GR"/>
              <a:pPr/>
              <a:t>57</a:t>
            </a:fld>
            <a:endParaRPr lang="en-GB" altLang="el-GR" dirty="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578286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BD428B-1B61-4C22-BBC3-89870B6A1310}" type="slidenum">
              <a:rPr lang="en-GB" altLang="el-GR"/>
              <a:pPr/>
              <a:t>58</a:t>
            </a:fld>
            <a:endParaRPr lang="en-GB" altLang="el-GR" dirty="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4045551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70067-4615-48C3-BC3A-8AB812C28B91}" type="slidenum">
              <a:rPr lang="en-GB" altLang="el-GR"/>
              <a:pPr/>
              <a:t>59</a:t>
            </a:fld>
            <a:endParaRPr lang="en-GB" altLang="el-GR" dirty="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42153359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5291F-98A0-4DE6-B53E-39EC43A0A41D}" type="slidenum">
              <a:rPr lang="en-GB" altLang="el-GR"/>
              <a:pPr/>
              <a:t>60</a:t>
            </a:fld>
            <a:endParaRPr lang="en-GB" altLang="el-GR" dirty="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17811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070064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370DE6-84CF-4F69-8ACE-1158D3ADEFBF}" type="slidenum">
              <a:rPr lang="en-GB" altLang="el-GR"/>
              <a:pPr/>
              <a:t>61</a:t>
            </a:fld>
            <a:endParaRPr lang="en-GB" altLang="el-GR" dirty="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3240804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9A6A3-D329-4A78-BB21-D1456A75ED55}" type="slidenum">
              <a:rPr lang="en-GB" altLang="el-GR"/>
              <a:pPr/>
              <a:t>62</a:t>
            </a:fld>
            <a:endParaRPr lang="en-GB" altLang="el-GR" dirty="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1956492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5468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0432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F3DF22-DE16-45F9-ABF9-07E4B38C9FC7}" type="slidenum">
              <a:rPr lang="en-GB" altLang="el-GR"/>
              <a:pPr/>
              <a:t>8</a:t>
            </a:fld>
            <a:endParaRPr lang="en-GB" altLang="el-GR" dirty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502293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CFACF9-6BB2-4F99-BB80-24951ED45061}" type="slidenum">
              <a:rPr lang="en-GB" altLang="el-GR"/>
              <a:pPr/>
              <a:t>9</a:t>
            </a:fld>
            <a:endParaRPr lang="en-GB" altLang="el-GR" dirty="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657526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58246A-3953-4090-A918-D26AF11DED29}" type="slidenum">
              <a:rPr lang="en-GB" altLang="el-GR"/>
              <a:pPr/>
              <a:t>10</a:t>
            </a:fld>
            <a:endParaRPr lang="en-GB" altLang="el-GR" dirty="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1634583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27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21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8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2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8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0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7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1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0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93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6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l-GR" sz="3300" b="1" dirty="0" smtClean="0"/>
              <a:t>Ενότητα </a:t>
            </a:r>
            <a:r>
              <a:rPr lang="en-US" sz="3300" b="1" dirty="0" smtClean="0"/>
              <a:t>5</a:t>
            </a:r>
            <a:r>
              <a:rPr lang="el-GR" sz="3300" dirty="0" smtClean="0"/>
              <a:t>:</a:t>
            </a:r>
            <a:r>
              <a:rPr lang="en-US" sz="3300" dirty="0" smtClean="0"/>
              <a:t> </a:t>
            </a:r>
            <a:r>
              <a:rPr lang="el-GR" sz="3300" dirty="0" smtClean="0">
                <a:solidFill>
                  <a:sysClr val="windowText" lastClr="000000"/>
                </a:solidFill>
              </a:rPr>
              <a:t>Χυτή ανασύσταση μύλης με ενδορριζικό άξονα</a:t>
            </a:r>
            <a:endParaRPr lang="en-US" sz="33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Αριστείδης 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68" y="1196752"/>
            <a:ext cx="6719664" cy="502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Προκατασκευασμένοι ενδορριζικοί άξονες (κλινική εικόνα) </a:t>
            </a:r>
            <a:r>
              <a:rPr lang="el-GR" sz="3600" b="0" dirty="0" smtClean="0"/>
              <a:t>(1 από 3)</a:t>
            </a:r>
            <a:endParaRPr lang="el-GR" sz="36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43608" y="6309320"/>
            <a:ext cx="7488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04" y="1052736"/>
            <a:ext cx="6927304" cy="52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Προκατασκευασμένοι </a:t>
            </a:r>
            <a:r>
              <a:rPr lang="el-GR" dirty="0" smtClean="0"/>
              <a:t>ενδορριζικοί </a:t>
            </a:r>
            <a:r>
              <a:rPr lang="el-GR" dirty="0"/>
              <a:t>άξονες (κλινική εικόνα</a:t>
            </a:r>
            <a:r>
              <a:rPr lang="el-GR" dirty="0" smtClean="0"/>
              <a:t>) </a:t>
            </a:r>
            <a:r>
              <a:rPr lang="el-GR" sz="3600" b="0" dirty="0" smtClean="0"/>
              <a:t>(2 από 3)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43608" y="6309320"/>
            <a:ext cx="7488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7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664"/>
            <a:ext cx="6814120" cy="503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Προκατασκευασμένοι </a:t>
            </a:r>
            <a:r>
              <a:rPr lang="el-GR" dirty="0" smtClean="0"/>
              <a:t>ενδορριζικοί </a:t>
            </a:r>
            <a:r>
              <a:rPr lang="el-GR" dirty="0"/>
              <a:t>άξονες (κλινική εικόνα</a:t>
            </a:r>
            <a:r>
              <a:rPr lang="el-GR" dirty="0" smtClean="0"/>
              <a:t>) </a:t>
            </a:r>
            <a:r>
              <a:rPr lang="el-GR" sz="3600" b="0" dirty="0" smtClean="0"/>
              <a:t>(3 από 3)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59632" y="6381328"/>
            <a:ext cx="7488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56" y="1196752"/>
            <a:ext cx="6859488" cy="51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Μειονέκτημα ενδορριζικών αξόνων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100353" name="Rectangle 1"/>
          <p:cNvSpPr>
            <a:spLocks noChangeArrowheads="1"/>
          </p:cNvSpPr>
          <p:nvPr/>
        </p:nvSpPr>
        <p:spPr bwMode="auto">
          <a:xfrm rot="-5400000">
            <a:off x="5619465" y="3461655"/>
            <a:ext cx="54235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,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Αθήνα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9556" y="1311372"/>
            <a:ext cx="3312369" cy="505404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Χυτή ανασύσταση μύλης με άξονα (σχήμα)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3532" y="6356350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64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187624" y="1680915"/>
            <a:ext cx="7056784" cy="504056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buClr>
                <a:srgbClr val="075075"/>
              </a:buClr>
              <a:buFont typeface="Wingdings" panose="05000000000000000000" pitchFamily="2" charset="2"/>
              <a:buChar char="§"/>
            </a:pPr>
            <a:r>
              <a:rPr lang="el-GR" altLang="el-GR" sz="2400" dirty="0"/>
              <a:t>Καλή εφαρμογή και συγκράτηση του άξονα στο ρ.σ.</a:t>
            </a: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075075"/>
              </a:buClr>
              <a:buFont typeface="Wingdings" panose="05000000000000000000" pitchFamily="2" charset="2"/>
              <a:buChar char="§"/>
            </a:pPr>
            <a:r>
              <a:rPr lang="el-GR" altLang="el-GR" sz="2400" dirty="0"/>
              <a:t>Άξονας και ψευδοκολόβωμα χυτεύονται με  το ίδιο κράμα σε μια ενιαία </a:t>
            </a:r>
            <a:r>
              <a:rPr lang="el-GR" altLang="el-GR" sz="2400" dirty="0" smtClean="0"/>
              <a:t>κατασκευή.</a:t>
            </a:r>
            <a:endParaRPr lang="el-GR" altLang="el-GR" sz="2400" dirty="0"/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075075"/>
              </a:buClr>
              <a:buFont typeface="Wingdings" panose="05000000000000000000" pitchFamily="2" charset="2"/>
              <a:buChar char="§"/>
            </a:pPr>
            <a:r>
              <a:rPr lang="el-GR" altLang="el-GR" sz="2400" dirty="0"/>
              <a:t>Η εφαρμογή της στεφάνης είναι ανεξάρτητη από την εφαρμογή του άξονα κα υπάρχει η δυνατότητα αφαίρεσης της στεφάνης χωρίς να καταστραφεί ο άξονας.</a:t>
            </a:r>
            <a:endParaRPr lang="en-GB" altLang="el-GR" sz="24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smtClean="0"/>
              <a:t>Πλεονεκτήματα χυτών ενδορριζικών αξόνων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43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57200" y="3352800"/>
            <a:ext cx="35052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l-GR" altLang="el-GR" sz="2800" b="1" dirty="0">
                <a:solidFill>
                  <a:srgbClr val="00FF00"/>
                </a:solidFill>
              </a:rPr>
              <a:t>ΑΜΕΣΗ ΜΕΘΟΔΟΣ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l-GR" altLang="el-GR" dirty="0"/>
              <a:t>(Στο στόμα του ασθενούς)</a:t>
            </a:r>
            <a:endParaRPr lang="en-GB" altLang="el-GR" dirty="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800600" y="4495800"/>
            <a:ext cx="38100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800" b="1" dirty="0">
                <a:solidFill>
                  <a:srgbClr val="00FF00"/>
                </a:solidFill>
              </a:rPr>
              <a:t>ΕΜΜΕΣΗ ΜΕΘΟΔΟΣ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l-GR" altLang="el-GR" dirty="0"/>
              <a:t>(Στο εργαστήριο)</a:t>
            </a:r>
            <a:endParaRPr lang="en-GB" altLang="el-GR" dirty="0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flipH="1">
            <a:off x="2743200" y="2133600"/>
            <a:ext cx="1981200" cy="1066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4724400" y="2133600"/>
            <a:ext cx="2209800" cy="2286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0" name="9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Μέθοδοι χυτής ανασύστασης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89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93762"/>
            <a:ext cx="8229600" cy="908720"/>
          </a:xfrm>
        </p:spPr>
        <p:txBody>
          <a:bodyPr>
            <a:normAutofit/>
          </a:bodyPr>
          <a:lstStyle/>
          <a:p>
            <a:r>
              <a:rPr lang="el-GR" altLang="el-GR" dirty="0" smtClean="0">
                <a:latin typeface="Times New Roman" pitchFamily="18" charset="0"/>
              </a:rPr>
              <a:t>Άμεση μέθοδος</a:t>
            </a:r>
            <a:endParaRPr lang="en-GB" altLang="el-GR" dirty="0">
              <a:latin typeface="Times New Roman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187624" y="2348880"/>
            <a:ext cx="6624736" cy="2506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altLang="el-GR" sz="2400" dirty="0"/>
              <a:t>Κατά την </a:t>
            </a:r>
            <a:r>
              <a:rPr lang="el-GR" altLang="el-GR" sz="2400" dirty="0">
                <a:solidFill>
                  <a:srgbClr val="00FF00"/>
                </a:solidFill>
              </a:rPr>
              <a:t>ΑΜΕΣΗ ΜΕΘΟΔΟ</a:t>
            </a:r>
            <a:r>
              <a:rPr lang="el-GR" altLang="el-GR" sz="2400" dirty="0"/>
              <a:t> ο οδοντίατρος κατασκευάζει στο ιατρείο το ακρυλικό πρόπλασμα του άξονα</a:t>
            </a:r>
            <a:r>
              <a:rPr lang="el-GR" altLang="el-GR" sz="2400" dirty="0" smtClean="0"/>
              <a:t>, το </a:t>
            </a:r>
            <a:r>
              <a:rPr lang="el-GR" altLang="el-GR" sz="2400" dirty="0"/>
              <a:t>οποίο στη συνέχεια στέλνει στο εργαστήριο για να γίνει η χύτευσή του. </a:t>
            </a:r>
            <a:endParaRPr lang="el-GR" sz="24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864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96412" cy="52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/>
              <a:t>Στάδια άμεσης μεθόδου κατασκευής ενδορριζικού άξονα (κλινική εικόνα) </a:t>
            </a:r>
            <a:r>
              <a:rPr lang="el-GR" sz="3200" b="0" dirty="0" smtClean="0"/>
              <a:t>(1 από 8)</a:t>
            </a:r>
            <a:endParaRPr lang="el-GR" sz="32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722081" y="642968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775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295728" cy="522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Στάδια άμεσης μεθόδου κατασκευής </a:t>
            </a:r>
            <a:r>
              <a:rPr lang="el-GR" sz="3200" dirty="0" smtClean="0"/>
              <a:t>ενδορριζικού </a:t>
            </a:r>
            <a:r>
              <a:rPr lang="el-GR" sz="3200" dirty="0"/>
              <a:t>άξονα (κλινική εικόνα</a:t>
            </a:r>
            <a:r>
              <a:rPr lang="el-GR" sz="3200" dirty="0" smtClean="0"/>
              <a:t>) </a:t>
            </a:r>
            <a:r>
              <a:rPr lang="el-GR" sz="3200" b="0" dirty="0" smtClean="0"/>
              <a:t>(2 από 8)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722081" y="642968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53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Autofit/>
          </a:bodyPr>
          <a:lstStyle/>
          <a:p>
            <a:r>
              <a:rPr lang="el-GR" altLang="el-GR" dirty="0" smtClean="0"/>
              <a:t>Αιτίες καταστροφής της μύλης του δοντιού</a:t>
            </a:r>
            <a:endParaRPr lang="en-GB" altLang="el-GR" dirty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333500" y="4005064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latin typeface="+mn-lt"/>
              </a:rPr>
              <a:t>ΤΕΡΗΔΟΝΑ</a:t>
            </a:r>
            <a:endParaRPr lang="en-GB" altLang="el-GR" sz="2800" b="1" dirty="0"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343500" y="4005063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800" b="1" dirty="0">
                <a:latin typeface="+mn-lt"/>
              </a:rPr>
              <a:t>ΚΑΤΑΓΜΑ</a:t>
            </a:r>
            <a:endParaRPr lang="en-GB" altLang="el-GR" sz="2800" b="1" dirty="0">
              <a:latin typeface="+mn-lt"/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H="1">
            <a:off x="2520896" y="2132856"/>
            <a:ext cx="1905000" cy="1795426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4425896" y="2172888"/>
            <a:ext cx="1779604" cy="1755393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64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719664" cy="503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Στάδια άμεσης μεθόδου κατασκευής </a:t>
            </a:r>
            <a:r>
              <a:rPr lang="el-GR" sz="3200" dirty="0" smtClean="0"/>
              <a:t>ενδορριζικού </a:t>
            </a:r>
            <a:r>
              <a:rPr lang="el-GR" sz="3200" dirty="0"/>
              <a:t>άξονα (κλινική εικόνα</a:t>
            </a:r>
            <a:r>
              <a:rPr lang="el-GR" sz="3200" dirty="0" smtClean="0"/>
              <a:t>) </a:t>
            </a:r>
            <a:r>
              <a:rPr lang="el-GR" sz="3200" b="0" dirty="0" smtClean="0"/>
              <a:t>(3 από 8)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722081" y="642968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5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079704" cy="513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Στάδια άμεσης μεθόδου κατασκευής </a:t>
            </a:r>
            <a:r>
              <a:rPr lang="el-GR" sz="3200" dirty="0" smtClean="0"/>
              <a:t>ενδορριζικού </a:t>
            </a:r>
            <a:r>
              <a:rPr lang="el-GR" sz="3200" dirty="0"/>
              <a:t>άξονα (κλινική εικόνα</a:t>
            </a:r>
            <a:r>
              <a:rPr lang="el-GR" sz="3200" dirty="0" smtClean="0"/>
              <a:t>) </a:t>
            </a:r>
            <a:r>
              <a:rPr lang="el-GR" sz="3200" b="0" dirty="0" smtClean="0"/>
              <a:t>(4 από 8)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722081" y="642968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4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571456" cy="497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Στάδια άμεσης μεθόδου κατασκευής </a:t>
            </a:r>
            <a:r>
              <a:rPr lang="el-GR" sz="3200" dirty="0" smtClean="0"/>
              <a:t>ενδορριζικού </a:t>
            </a:r>
            <a:r>
              <a:rPr lang="el-GR" sz="3200" dirty="0"/>
              <a:t>άξονα (κλινική εικόνα</a:t>
            </a:r>
            <a:r>
              <a:rPr lang="el-GR" sz="3200" dirty="0" smtClean="0"/>
              <a:t>) </a:t>
            </a:r>
            <a:r>
              <a:rPr lang="el-GR" sz="3200" b="0" dirty="0" smtClean="0"/>
              <a:t>(5 από 8)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660136" y="6167961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98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151712" cy="525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Στάδια άμεσης μεθόδου κατασκευής </a:t>
            </a:r>
            <a:r>
              <a:rPr lang="el-GR" sz="3200" dirty="0" smtClean="0"/>
              <a:t>ενδορριζικού </a:t>
            </a:r>
            <a:r>
              <a:rPr lang="el-GR" sz="3200" dirty="0"/>
              <a:t>άξονα (κλινική εικόνα</a:t>
            </a:r>
            <a:r>
              <a:rPr lang="el-GR" sz="3200" dirty="0" smtClean="0"/>
              <a:t>) </a:t>
            </a:r>
            <a:r>
              <a:rPr lang="el-GR" sz="3200" b="0" dirty="0" smtClean="0"/>
              <a:t>(6 από 8)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722081" y="642968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39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84076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Στάδια άμεσης μεθόδου κατασκευής </a:t>
            </a:r>
            <a:r>
              <a:rPr lang="el-GR" sz="3200" dirty="0" smtClean="0"/>
              <a:t>ενδορριζικού </a:t>
            </a:r>
            <a:r>
              <a:rPr lang="el-GR" sz="3200" dirty="0"/>
              <a:t>άξονα (κλινική εικόνα</a:t>
            </a:r>
            <a:r>
              <a:rPr lang="el-GR" sz="3200" dirty="0" smtClean="0"/>
              <a:t>) </a:t>
            </a:r>
            <a:r>
              <a:rPr lang="el-GR" sz="3200" b="0" dirty="0" smtClean="0"/>
              <a:t>(7 από 8)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613788" y="6311900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82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007696" cy="510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Στάδια άμεσης μεθόδου κατασκευής </a:t>
            </a:r>
            <a:r>
              <a:rPr lang="el-GR" sz="3200" dirty="0" smtClean="0"/>
              <a:t>ενδορριζικού </a:t>
            </a:r>
            <a:r>
              <a:rPr lang="el-GR" sz="3200" dirty="0"/>
              <a:t>άξονα (κλινική εικόνα</a:t>
            </a:r>
            <a:r>
              <a:rPr lang="el-GR" sz="3200" dirty="0" smtClean="0"/>
              <a:t>) </a:t>
            </a:r>
            <a:r>
              <a:rPr lang="el-GR" sz="3200" b="0" dirty="0" smtClean="0"/>
              <a:t>(8 από 8)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722081" y="642968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91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Ø"/>
            </a:pPr>
            <a:r>
              <a:rPr lang="el-GR" altLang="el-GR" sz="2800" dirty="0"/>
              <a:t>Παρασκευή του ρ.σ. από τον οδοντίατρο</a:t>
            </a: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Ø"/>
            </a:pPr>
            <a:r>
              <a:rPr lang="el-GR" altLang="el-GR" sz="2800" dirty="0"/>
              <a:t>Λήψη αποτυπώματος και αποστολή στο εργαστήριο</a:t>
            </a: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Ø"/>
            </a:pPr>
            <a:r>
              <a:rPr lang="el-GR" altLang="el-GR" sz="2800" dirty="0"/>
              <a:t>Κατασκευή εκμαγείου εργασίας</a:t>
            </a: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Ø"/>
            </a:pPr>
            <a:r>
              <a:rPr lang="el-GR" altLang="el-GR" sz="2800" dirty="0"/>
              <a:t>Κατασκευή του προπλάσματος του ενδορριζικού άξονα με αυτοπολυμεριζόμενη ακρυλική ρητίνη</a:t>
            </a: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Ø"/>
            </a:pPr>
            <a:r>
              <a:rPr lang="el-GR" altLang="el-GR" sz="2800" dirty="0"/>
              <a:t>Με την ίδια ρητίνη διαμορφώνεται και το ομοίωμα της τεχνητής μύλης (ψευδοκολόβωμα)</a:t>
            </a: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Ø"/>
            </a:pPr>
            <a:r>
              <a:rPr lang="el-GR" altLang="el-GR" sz="2800" dirty="0"/>
              <a:t>Έλεγχος της κατασκευής στο εκμαγείο εργασίας</a:t>
            </a: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Ø"/>
            </a:pPr>
            <a:r>
              <a:rPr lang="el-GR" altLang="el-GR" sz="2800" dirty="0"/>
              <a:t>Τοποθέτηση αγωγών –πυρόχωμα –χύτευση –λείανση</a:t>
            </a: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Ø"/>
            </a:pPr>
            <a:r>
              <a:rPr lang="el-GR" altLang="el-GR" sz="2800" dirty="0"/>
              <a:t>Επιστροφή στον οδοντίατρο</a:t>
            </a: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Ø"/>
            </a:pPr>
            <a:endParaRPr lang="en-GB" alt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r>
              <a:rPr lang="el-GR" sz="3800" dirty="0" smtClean="0"/>
              <a:t/>
            </a:r>
            <a:br>
              <a:rPr lang="el-GR" sz="3800" dirty="0" smtClean="0"/>
            </a:br>
            <a:r>
              <a:rPr lang="el-GR" sz="3400" b="0" dirty="0" smtClean="0"/>
              <a:t>(1 από 16)</a:t>
            </a:r>
            <a:endParaRPr lang="el-GR" sz="3400" b="0" dirty="0"/>
          </a:p>
        </p:txBody>
      </p:sp>
    </p:spTree>
    <p:extLst>
      <p:ext uri="{BB962C8B-B14F-4D97-AF65-F5344CB8AC3E}">
        <p14:creationId xmlns:p14="http://schemas.microsoft.com/office/powerpoint/2010/main" val="41445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42746"/>
            <a:ext cx="6927304" cy="519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(2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722081" y="642968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56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600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(3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419872" y="5445224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87624" y="-360040"/>
            <a:ext cx="698477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984776" cy="43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© </a:t>
            </a: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438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956376" cy="52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(4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539552" y="6327412"/>
            <a:ext cx="79208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35688" cy="5049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Πολυτερηδονισμένα δόντια </a:t>
            </a:r>
            <a:br>
              <a:rPr lang="el-GR" dirty="0" smtClean="0"/>
            </a:br>
            <a:r>
              <a:rPr lang="el-GR" dirty="0" smtClean="0"/>
              <a:t>(κλινική εικόνα)</a:t>
            </a:r>
            <a:r>
              <a:rPr lang="el-GR" sz="3600" b="0" dirty="0" smtClean="0"/>
              <a:t> (1 από 4)</a:t>
            </a:r>
            <a:endParaRPr lang="el-GR" sz="36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589244" y="6279319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895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88034"/>
            <a:ext cx="6990928" cy="520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(5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660136" y="6296961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60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732240" cy="437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(6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1115616" y="6039380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5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357313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64770"/>
            <a:ext cx="4752528" cy="50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(7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76801" name="Rectangle 1"/>
          <p:cNvSpPr>
            <a:spLocks noChangeArrowheads="1"/>
          </p:cNvSpPr>
          <p:nvPr/>
        </p:nvSpPr>
        <p:spPr bwMode="auto">
          <a:xfrm rot="-5400000">
            <a:off x="4611352" y="3533664"/>
            <a:ext cx="5279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(8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660136" y="6018246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64" y="1276621"/>
            <a:ext cx="684076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93512"/>
            <a:ext cx="6156176" cy="4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(9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1043608" y="6183396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228184" cy="46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(10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899592" y="6165304"/>
            <a:ext cx="7272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70738"/>
            <a:ext cx="67322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(11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971600" y="6237312"/>
            <a:ext cx="7488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7907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4149452" cy="511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(12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 rot="-5400000">
            <a:off x="4551312" y="3449687"/>
            <a:ext cx="53995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8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601216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(13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115616" y="5877272"/>
            <a:ext cx="73448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7322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(14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755576" y="6309320"/>
            <a:ext cx="78488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9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52" y="1124744"/>
            <a:ext cx="7083896" cy="5281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Πολυτερηδονισμένα δόντια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el-GR" dirty="0"/>
              <a:t>κλινική εικόνα</a:t>
            </a:r>
            <a:r>
              <a:rPr lang="el-GR" dirty="0" smtClean="0"/>
              <a:t>) </a:t>
            </a:r>
            <a:r>
              <a:rPr lang="el-GR" sz="3600" b="0" dirty="0" smtClean="0"/>
              <a:t>(2 από 4)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850406" y="6449596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041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(15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043608" y="6165304"/>
            <a:ext cx="75608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671513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772696" cy="50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μέθοδος-στάδια κατασκευής </a:t>
            </a:r>
            <a:br>
              <a:rPr lang="el-GR" dirty="0" smtClean="0"/>
            </a:br>
            <a:r>
              <a:rPr lang="el-GR" sz="3600" b="0" dirty="0" smtClean="0"/>
              <a:t>(16 από 16)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043608" y="6309320"/>
            <a:ext cx="7416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57200" y="1801447"/>
            <a:ext cx="8229600" cy="5040560"/>
          </a:xfrm>
        </p:spPr>
        <p:txBody>
          <a:bodyPr/>
          <a:lstStyle/>
          <a:p>
            <a:pPr indent="0" algn="ctr">
              <a:buNone/>
            </a:pPr>
            <a:r>
              <a:rPr lang="el-GR" altLang="el-GR" dirty="0"/>
              <a:t>Η τεχνική για τα </a:t>
            </a:r>
            <a:r>
              <a:rPr lang="el-GR" altLang="el-GR" dirty="0" smtClean="0"/>
              <a:t>πολύριζα </a:t>
            </a:r>
            <a:r>
              <a:rPr lang="el-GR" altLang="el-GR" dirty="0"/>
              <a:t>δόντια παρουσιάζει </a:t>
            </a:r>
            <a:r>
              <a:rPr lang="el-GR" altLang="el-GR" dirty="0">
                <a:solidFill>
                  <a:schemeClr val="hlink"/>
                </a:solidFill>
              </a:rPr>
              <a:t>δυσκολίες</a:t>
            </a:r>
            <a:r>
              <a:rPr lang="el-GR" altLang="el-GR" dirty="0"/>
              <a:t> επειδή οι ρίζες των δοντιών αυτών παρουσιάζουν απόκλιση μεταξύ τους και δεν είναι παράλληλες</a:t>
            </a:r>
            <a:r>
              <a:rPr lang="el-GR" altLang="el-GR" dirty="0" smtClean="0"/>
              <a:t>. Έτσι </a:t>
            </a:r>
            <a:r>
              <a:rPr lang="el-GR" altLang="el-GR" dirty="0"/>
              <a:t>ακολουθείται η </a:t>
            </a:r>
            <a:r>
              <a:rPr lang="el-GR" altLang="el-GR" dirty="0">
                <a:solidFill>
                  <a:srgbClr val="00FF00"/>
                </a:solidFill>
              </a:rPr>
              <a:t>τεχνική των δύο τεμαχίων</a:t>
            </a:r>
            <a:r>
              <a:rPr lang="el-GR" altLang="el-GR" dirty="0"/>
              <a:t>.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/>
          <a:lstStyle/>
          <a:p>
            <a:r>
              <a:rPr lang="el-GR" dirty="0" smtClean="0"/>
              <a:t>Έμμεση μέθοδος σε πολύριζα δόντια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09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307160" cy="27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61048"/>
            <a:ext cx="4179411" cy="27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Έμμεση μέθοδος σε πολύριζα </a:t>
            </a:r>
            <a:r>
              <a:rPr lang="el-GR" dirty="0" smtClean="0"/>
              <a:t>δόντια</a:t>
            </a:r>
            <a:br>
              <a:rPr lang="el-GR" dirty="0" smtClean="0"/>
            </a:br>
            <a:r>
              <a:rPr lang="el-GR" sz="3600" b="0" dirty="0" smtClean="0"/>
              <a:t> (1 από 12)</a:t>
            </a:r>
            <a:endParaRPr lang="el-GR" sz="36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55576" y="5373216"/>
            <a:ext cx="3384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4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25416" cy="272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89040"/>
            <a:ext cx="4470613" cy="288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Έμμεση μέθοδος σε πολύριζα </a:t>
            </a:r>
            <a:r>
              <a:rPr lang="el-GR" dirty="0" smtClean="0"/>
              <a:t>δόντια </a:t>
            </a:r>
            <a:br>
              <a:rPr lang="el-GR" dirty="0" smtClean="0"/>
            </a:br>
            <a:r>
              <a:rPr lang="el-GR" sz="3600" b="0" dirty="0" smtClean="0"/>
              <a:t>(2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67544" y="4762018"/>
            <a:ext cx="3384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,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Αθήνα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2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336704" cy="478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sz="3600" b="0" dirty="0" smtClean="0"/>
              <a:t>(3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043608" y="6165304"/>
            <a:ext cx="72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,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Αθήνα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~1\9AFF~1\LOCALS~1\Temp\\msotw9_temp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5"/>
            <a:ext cx="6912768" cy="527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sz="3600" b="0" dirty="0" smtClean="0"/>
              <a:t>(4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 rot="-5400000">
            <a:off x="5669796" y="355534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l-GR" sz="1100" dirty="0" smtClean="0">
                <a:solidFill>
                  <a:srgbClr val="595959"/>
                </a:solidFill>
                <a:latin typeface="Calibri" pitchFamily="34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100" dirty="0" smtClean="0">
                <a:solidFill>
                  <a:srgbClr val="595959"/>
                </a:solidFill>
                <a:latin typeface="Calibri" pitchFamily="34" charset="0"/>
              </a:rPr>
              <a:t>, </a:t>
            </a:r>
            <a:r>
              <a:rPr lang="el-GR" sz="1100" dirty="0" smtClean="0">
                <a:solidFill>
                  <a:srgbClr val="595959"/>
                </a:solidFill>
                <a:latin typeface="Calibri" pitchFamily="34" charset="0"/>
              </a:rPr>
              <a:t>Αθήνα 1987</a:t>
            </a:r>
            <a:endParaRPr lang="el-GR" sz="11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696744" cy="511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sz="3600" b="0" dirty="0" smtClean="0"/>
              <a:t>(5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1187624" y="6165304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</a:rPr>
              <a:t>, 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Αθήνα 1987</a:t>
            </a:r>
            <a:endParaRPr lang="el-GR" sz="12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5638"/>
            <a:ext cx="4683224" cy="546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sz="3600" b="0" dirty="0" smtClean="0"/>
              <a:t>(6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 rot="-5400000">
            <a:off x="4929102" y="3647963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</a:rPr>
              <a:t>, 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Αθήνα 1987</a:t>
            </a:r>
            <a:endParaRPr lang="el-GR" sz="12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139136" cy="543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sz="3600" b="0" dirty="0" smtClean="0"/>
              <a:t>(7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 rot="-5400000">
            <a:off x="5973217" y="382798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</a:rPr>
              <a:t>, 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Αθήνα 1987</a:t>
            </a:r>
            <a:endParaRPr lang="el-GR" sz="12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48" y="1196752"/>
            <a:ext cx="7079704" cy="5200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Πολυτερηδονισμένα δόντια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</a:t>
            </a:r>
            <a:r>
              <a:rPr lang="el-GR" dirty="0"/>
              <a:t>κλινική εικόνα</a:t>
            </a:r>
            <a:r>
              <a:rPr lang="el-GR" dirty="0" smtClean="0"/>
              <a:t>) </a:t>
            </a:r>
            <a:r>
              <a:rPr lang="el-GR" sz="3600" b="0" dirty="0" smtClean="0"/>
              <a:t>(3 από 4)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850406" y="6449596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5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931496" cy="518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sz="3600" b="0" dirty="0" smtClean="0"/>
              <a:t>(8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 rot="-5400000">
            <a:off x="5973217" y="382798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</a:rPr>
              <a:t>, 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Αθήνα 1987</a:t>
            </a:r>
            <a:endParaRPr lang="el-GR" sz="12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86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6846912" cy="526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sz="3600" b="0" dirty="0" smtClean="0"/>
              <a:t>(9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 rot="-5400000">
            <a:off x="5973217" y="382798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 smtClean="0">
                <a:solidFill>
                  <a:srgbClr val="595959"/>
                </a:solidFill>
                <a:latin typeface="Calibri" pitchFamily="34" charset="0"/>
              </a:rPr>
              <a:t>, </a:t>
            </a:r>
            <a:r>
              <a:rPr lang="el-GR" sz="1200" dirty="0" smtClean="0">
                <a:solidFill>
                  <a:srgbClr val="595959"/>
                </a:solidFill>
                <a:latin typeface="Calibri" pitchFamily="34" charset="0"/>
              </a:rPr>
              <a:t>Αθήνα 1987</a:t>
            </a:r>
            <a:endParaRPr lang="el-GR" sz="12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891608" cy="28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73016"/>
            <a:ext cx="5019178" cy="29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sz="3600" b="0" dirty="0" smtClean="0"/>
              <a:t>(10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539552" y="4726014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503683" cy="48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b="0" dirty="0" smtClean="0"/>
              <a:t>(</a:t>
            </a:r>
            <a:r>
              <a:rPr lang="el-GR" sz="3600" b="0" dirty="0" smtClean="0"/>
              <a:t>11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87624" y="6111388"/>
            <a:ext cx="64807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8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37217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2768"/>
            <a:ext cx="4699248" cy="313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Έμμεση μέθοδος σε πολύριζα δόντια </a:t>
            </a:r>
            <a:br>
              <a:rPr lang="el-GR" dirty="0" smtClean="0"/>
            </a:br>
            <a:r>
              <a:rPr lang="el-GR" sz="3600" b="0" dirty="0" smtClean="0"/>
              <a:t>(12 από 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1560" y="5620598"/>
            <a:ext cx="32403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80920" cy="1800200"/>
          </a:xfrm>
          <a:ln w="15875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l-GR" dirty="0" smtClean="0"/>
              <a:t>Παραλλαγές έμμεσης μεθόδου κατασκευής ενδορριζικού άξονα σε πολύριζα δόντια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87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6952" cy="466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908720"/>
          </a:xfrm>
        </p:spPr>
        <p:txBody>
          <a:bodyPr/>
          <a:lstStyle/>
          <a:p>
            <a:r>
              <a:rPr lang="el-GR" dirty="0" smtClean="0"/>
              <a:t>Στάδια πρώτης παραλλαγής </a:t>
            </a:r>
            <a:r>
              <a:rPr lang="el-GR" sz="3600" b="0" dirty="0" smtClean="0"/>
              <a:t>(1 από 3)</a:t>
            </a:r>
            <a:endParaRPr lang="el-GR" sz="36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971600" y="6183396"/>
            <a:ext cx="72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5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6338664" cy="47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Στάδια πρώτης </a:t>
            </a:r>
            <a:r>
              <a:rPr lang="el-GR" dirty="0" smtClean="0"/>
              <a:t>παραλλαγής </a:t>
            </a:r>
            <a:r>
              <a:rPr lang="el-GR" sz="3600" b="0" dirty="0" smtClean="0"/>
              <a:t>(2 από 3)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6183396"/>
            <a:ext cx="72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696876" cy="499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Στάδια πρώτης </a:t>
            </a:r>
            <a:r>
              <a:rPr lang="el-GR" dirty="0" smtClean="0"/>
              <a:t>παραλλαγής </a:t>
            </a:r>
            <a:r>
              <a:rPr lang="el-GR" sz="3600" b="0" dirty="0" smtClean="0"/>
              <a:t>(3 από 3)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6183396"/>
            <a:ext cx="72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96148" cy="462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Στάδια </a:t>
            </a:r>
            <a:r>
              <a:rPr lang="el-GR" dirty="0" smtClean="0"/>
              <a:t>δεύτερης παραλλαγής</a:t>
            </a:r>
            <a:r>
              <a:rPr lang="el-GR" sz="3600" b="0" dirty="0" smtClean="0"/>
              <a:t> (1 από 6)</a:t>
            </a:r>
            <a:endParaRPr lang="el-GR" sz="36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71600" y="6183396"/>
            <a:ext cx="72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151712" cy="525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Autofit/>
          </a:bodyPr>
          <a:lstStyle/>
          <a:p>
            <a:r>
              <a:rPr lang="el-GR" sz="3200" dirty="0"/>
              <a:t>Πολυτερηδονισμένα δόντια 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dirty="0" smtClean="0"/>
              <a:t>(</a:t>
            </a:r>
            <a:r>
              <a:rPr lang="el-GR" sz="3200" dirty="0"/>
              <a:t>κλινική εικόνα</a:t>
            </a:r>
            <a:r>
              <a:rPr lang="el-GR" sz="3200" dirty="0" smtClean="0"/>
              <a:t>) </a:t>
            </a:r>
            <a:r>
              <a:rPr lang="el-GR" sz="3200" b="0" dirty="0" smtClean="0"/>
              <a:t>(4 από 4)</a:t>
            </a: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850406" y="6449596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84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286239" cy="469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Στάδια δεύτερης παραλλαγής </a:t>
            </a:r>
            <a:r>
              <a:rPr lang="el-GR" sz="3200" b="0" dirty="0" smtClean="0"/>
              <a:t> (2 από 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6183396"/>
            <a:ext cx="72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6783288" cy="508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Στάδια </a:t>
            </a:r>
            <a:r>
              <a:rPr lang="el-GR" dirty="0" smtClean="0"/>
              <a:t>δεύτερης παραλλαγής </a:t>
            </a:r>
            <a:r>
              <a:rPr lang="el-GR" sz="3600" b="0" dirty="0" smtClean="0"/>
              <a:t> (3 από 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6183396"/>
            <a:ext cx="72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5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2857"/>
            <a:ext cx="449231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7790" y="2364126"/>
            <a:ext cx="3893604" cy="39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Στάδια </a:t>
            </a:r>
            <a:r>
              <a:rPr lang="el-GR" dirty="0" smtClean="0"/>
              <a:t>δεύτερης παραλλαγής </a:t>
            </a:r>
            <a:r>
              <a:rPr lang="el-GR" sz="3600" b="0" dirty="0" smtClean="0"/>
              <a:t> (4 από 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71600" y="6381328"/>
            <a:ext cx="72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6427440" cy="460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Στάδια </a:t>
            </a:r>
            <a:r>
              <a:rPr lang="el-GR" dirty="0" smtClean="0"/>
              <a:t>δεύτερης παραλλαγής </a:t>
            </a:r>
            <a:r>
              <a:rPr lang="el-GR" sz="3600" b="0" dirty="0" smtClean="0"/>
              <a:t> (5 από 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31640" y="5949280"/>
            <a:ext cx="72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,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Αθήνα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48072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Στάδια </a:t>
            </a:r>
            <a:r>
              <a:rPr lang="el-GR" dirty="0" smtClean="0"/>
              <a:t>δεύτερης παραλλαγής </a:t>
            </a:r>
            <a:r>
              <a:rPr lang="el-GR" sz="3600" b="0" dirty="0" smtClean="0"/>
              <a:t> (6 από 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31640" y="5949280"/>
            <a:ext cx="72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,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Αθήνα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</a:t>
            </a:r>
            <a:r>
              <a:rPr lang="el-GR" sz="2000" smtClean="0"/>
              <a:t>Προσθετική Ι (Θ). </a:t>
            </a:r>
            <a:r>
              <a:rPr lang="el-GR" sz="2000" dirty="0" smtClean="0"/>
              <a:t>Ενότητα 5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l-GR" sz="2000" dirty="0" smtClean="0">
                <a:solidFill>
                  <a:sysClr val="windowText" lastClr="000000"/>
                </a:solidFill>
              </a:rPr>
              <a:t>Χυτή ανασύσταση μύλης με ενδορριζικό άξονα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0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Χυτή ανασύσταση μύλης με άξονα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6021288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9792" y="1025352"/>
            <a:ext cx="3312369" cy="505404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Αδάμ Α., Δρούκας Β.  Στοιχεία ακινήτου οδοντικής προσθετικής. Εκδόσεις Παρισιάνος, Αθήνα </a:t>
            </a:r>
            <a:r>
              <a:rPr lang="en-GB" sz="2000" dirty="0" smtClean="0"/>
              <a:t>1981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Λομβαρδάς Ι. Προσθετική. Εκδόσεις Μέλισσα, Αθήνα,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Τσούτσος Α, Ανδριτσάκης Δ. Ακίνητη κλινική Προσθετική – Έγχρωμος Άτλαντας. 1η  έκδοση, εκδόσεις Datamedica</a:t>
            </a:r>
            <a:r>
              <a:rPr lang="en-US" sz="2000" dirty="0" smtClean="0"/>
              <a:t>, </a:t>
            </a:r>
            <a:r>
              <a:rPr lang="el-GR" sz="2000" dirty="0" smtClean="0"/>
              <a:t>Αθήνα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Ενδορριζικοί </a:t>
            </a:r>
            <a:r>
              <a:rPr lang="el-GR" dirty="0"/>
              <a:t>ά</a:t>
            </a:r>
            <a:r>
              <a:rPr lang="el-GR" dirty="0" smtClean="0"/>
              <a:t>ξονες</a:t>
            </a:r>
            <a:endParaRPr lang="el-GR" dirty="0"/>
          </a:p>
        </p:txBody>
      </p:sp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3851853649"/>
              </p:ext>
            </p:extLst>
          </p:nvPr>
        </p:nvGraphicFramePr>
        <p:xfrm>
          <a:off x="683568" y="978548"/>
          <a:ext cx="741682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Ευθύγραμμο βέλος σύνδεσης 9"/>
          <p:cNvCxnSpPr/>
          <p:nvPr/>
        </p:nvCxnSpPr>
        <p:spPr>
          <a:xfrm>
            <a:off x="2699792" y="4956097"/>
            <a:ext cx="720080" cy="84916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>
            <a:off x="5868144" y="4978295"/>
            <a:ext cx="432048" cy="82696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5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4" y="1196752"/>
            <a:ext cx="6999312" cy="515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Είδη προκατασκευασμένων αξόνων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1043608" y="6309320"/>
            <a:ext cx="7488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310</TotalTime>
  <Words>2073</Words>
  <Application>Microsoft Office PowerPoint</Application>
  <PresentationFormat>Προβολή στην οθόνη (4:3)</PresentationFormat>
  <Paragraphs>327</Paragraphs>
  <Slides>72</Slides>
  <Notes>48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72</vt:i4>
      </vt:variant>
    </vt:vector>
  </HeadingPairs>
  <TitlesOfParts>
    <vt:vector size="75" baseType="lpstr">
      <vt:lpstr>template</vt:lpstr>
      <vt:lpstr>1_OC_template_updated</vt:lpstr>
      <vt:lpstr>OC_template_updated</vt:lpstr>
      <vt:lpstr>Ακίνητη Προσθετική Ι (Θ)</vt:lpstr>
      <vt:lpstr>Αιτίες καταστροφής της μύλης του δοντιού</vt:lpstr>
      <vt:lpstr>Πολυτερηδονισμένα δόντια  (κλινική εικόνα) (1 από 4)</vt:lpstr>
      <vt:lpstr>Πολυτερηδονισμένα δόντια  (κλινική εικόνα) (2 από 4)</vt:lpstr>
      <vt:lpstr>Πολυτερηδονισμένα δόντια  (κλινική εικόνα) (3 από 4)</vt:lpstr>
      <vt:lpstr>Πολυτερηδονισμένα δόντια  (κλινική εικόνα) (4 από 4)</vt:lpstr>
      <vt:lpstr>Χυτή ανασύσταση μύλης με άξονα</vt:lpstr>
      <vt:lpstr>Ενδορριζικοί άξονες</vt:lpstr>
      <vt:lpstr>Είδη προκατασκευασμένων αξόνων</vt:lpstr>
      <vt:lpstr>Προκατασκευασμένοι ενδορριζικοί άξονες (κλινική εικόνα) (1 από 3)</vt:lpstr>
      <vt:lpstr>Προκατασκευασμένοι ενδορριζικοί άξονες (κλινική εικόνα) (2 από 3) </vt:lpstr>
      <vt:lpstr>Προκατασκευασμένοι ενδορριζικοί άξονες (κλινική εικόνα) (3 από 3)</vt:lpstr>
      <vt:lpstr>Μειονέκτημα ενδορριζικών αξόνων</vt:lpstr>
      <vt:lpstr>Χυτή ανασύσταση μύλης με άξονα (σχήμα)</vt:lpstr>
      <vt:lpstr>Πλεονεκτήματα χυτών ενδορριζικών αξόνων</vt:lpstr>
      <vt:lpstr>Μέθοδοι χυτής ανασύστασης</vt:lpstr>
      <vt:lpstr>Άμεση μέθοδος</vt:lpstr>
      <vt:lpstr>Στάδια άμεσης μεθόδου κατασκευής ενδορριζικού άξονα (κλινική εικόνα) (1 από 8)</vt:lpstr>
      <vt:lpstr>Στάδια άμεσης μεθόδου κατασκευής ενδορριζικού άξονα (κλινική εικόνα) (2 από 8)</vt:lpstr>
      <vt:lpstr>Στάδια άμεσης μεθόδου κατασκευής ενδορριζικού άξονα (κλινική εικόνα) (3 από 8)</vt:lpstr>
      <vt:lpstr>Στάδια άμεσης μεθόδου κατασκευής ενδορριζικού άξονα (κλινική εικόνα) (4 από 8)</vt:lpstr>
      <vt:lpstr>Στάδια άμεσης μεθόδου κατασκευής ενδορριζικού άξονα (κλινική εικόνα) (5 από 8)</vt:lpstr>
      <vt:lpstr>Στάδια άμεσης μεθόδου κατασκευής ενδορριζικού άξονα (κλινική εικόνα) (6 από 8)</vt:lpstr>
      <vt:lpstr>Στάδια άμεσης μεθόδου κατασκευής ενδορριζικού άξονα (κλινική εικόνα) (7 από 8)</vt:lpstr>
      <vt:lpstr>Στάδια άμεσης μεθόδου κατασκευής ενδορριζικού άξονα (κλινική εικόνα) (8 από 8)</vt:lpstr>
      <vt:lpstr>Έμμεση μέθοδος-στάδια κατασκευής  (1 από 16)</vt:lpstr>
      <vt:lpstr>Έμμεση μέθοδος-στάδια κατασκευής  (2 από 16)</vt:lpstr>
      <vt:lpstr>Έμμεση μέθοδος-στάδια κατασκευής  (3 από 16)</vt:lpstr>
      <vt:lpstr>Έμμεση μέθοδος-στάδια κατασκευής  (4 από 16)</vt:lpstr>
      <vt:lpstr>Έμμεση μέθοδος-στάδια κατασκευής  (5 από 16)</vt:lpstr>
      <vt:lpstr>Έμμεση μέθοδος-στάδια κατασκευής  (6 από 16)</vt:lpstr>
      <vt:lpstr>Έμμεση μέθοδος-στάδια κατασκευής  (7 από 16)</vt:lpstr>
      <vt:lpstr>Έμμεση μέθοδος-στάδια κατασκευής  (8 από 16)</vt:lpstr>
      <vt:lpstr>Έμμεση μέθοδος-στάδια κατασκευής  (9 από 16)</vt:lpstr>
      <vt:lpstr>Έμμεση μέθοδος-στάδια κατασκευής  (10 από 16)</vt:lpstr>
      <vt:lpstr>Έμμεση μέθοδος-στάδια κατασκευής  (11 από 16)</vt:lpstr>
      <vt:lpstr>Έμμεση μέθοδος-στάδια κατασκευής  (12 από 16)</vt:lpstr>
      <vt:lpstr>Έμμεση μέθοδος-στάδια κατασκευής  (13 από 16)</vt:lpstr>
      <vt:lpstr>Έμμεση μέθοδος-στάδια κατασκευής  (14 από 16)</vt:lpstr>
      <vt:lpstr>Έμμεση μέθοδος-στάδια κατασκευής  (15 από 16)</vt:lpstr>
      <vt:lpstr>Έμμεση μέθοδος-στάδια κατασκευής  (16 από 16)</vt:lpstr>
      <vt:lpstr>Έμμεση μέθοδος σε πολύριζα δόντια</vt:lpstr>
      <vt:lpstr>Έμμεση μέθοδος σε πολύριζα δόντια  (1 από 12)</vt:lpstr>
      <vt:lpstr>Έμμεση μέθοδος σε πολύριζα δόντια  (2 από 12)</vt:lpstr>
      <vt:lpstr>Έμμεση μέθοδος σε πολύριζα δόντια  (3 από 12)</vt:lpstr>
      <vt:lpstr>Έμμεση μέθοδος σε πολύριζα δόντια  (4 από 12)</vt:lpstr>
      <vt:lpstr>Έμμεση μέθοδος σε πολύριζα δόντια  (5 από 12)</vt:lpstr>
      <vt:lpstr>Έμμεση μέθοδος σε πολύριζα δόντια  (6 από 12)</vt:lpstr>
      <vt:lpstr>Έμμεση μέθοδος σε πολύριζα δόντια  (7 από 12)</vt:lpstr>
      <vt:lpstr>Έμμεση μέθοδος σε πολύριζα δόντια  (8 από 12)</vt:lpstr>
      <vt:lpstr>Έμμεση μέθοδος σε πολύριζα δόντια  (9 από 12)</vt:lpstr>
      <vt:lpstr>Έμμεση μέθοδος σε πολύριζα δόντια  (10 από 12)</vt:lpstr>
      <vt:lpstr>Έμμεση μέθοδος σε πολύριζα δόντια  (11 από 12)</vt:lpstr>
      <vt:lpstr>Έμμεση μέθοδος σε πολύριζα δόντια  (12 από 12)</vt:lpstr>
      <vt:lpstr>Παραλλαγές έμμεσης μεθόδου κατασκευής ενδορριζικού άξονα σε πολύριζα δόντια</vt:lpstr>
      <vt:lpstr>Στάδια πρώτης παραλλαγής (1 από 3)</vt:lpstr>
      <vt:lpstr>Στάδια πρώτης παραλλαγής (2 από 3)</vt:lpstr>
      <vt:lpstr>Στάδια πρώτης παραλλαγής (3 από 3)</vt:lpstr>
      <vt:lpstr>Στάδια δεύτερης παραλλαγής (1 από 6)</vt:lpstr>
      <vt:lpstr>Στάδια δεύτερης παραλλαγής  (2 από 6)</vt:lpstr>
      <vt:lpstr>Στάδια δεύτερης παραλλαγής  (3 από 6)</vt:lpstr>
      <vt:lpstr>Στάδια δεύτερης παραλλαγής  (4 από 6)</vt:lpstr>
      <vt:lpstr>Στάδια δεύτερης παραλλαγής  (5 από 6)</vt:lpstr>
      <vt:lpstr>Στάδια δεύτερης παραλλαγής  (6 από 6)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51</cp:revision>
  <dcterms:created xsi:type="dcterms:W3CDTF">2014-01-02T12:44:34Z</dcterms:created>
  <dcterms:modified xsi:type="dcterms:W3CDTF">2015-03-10T14:51:03Z</dcterms:modified>
</cp:coreProperties>
</file>