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9" r:id="rId3"/>
  </p:sldMasterIdLst>
  <p:notesMasterIdLst>
    <p:notesMasterId r:id="rId34"/>
  </p:notesMasterIdLst>
  <p:handoutMasterIdLst>
    <p:handoutMasterId r:id="rId35"/>
  </p:handoutMasterIdLst>
  <p:sldIdLst>
    <p:sldId id="256" r:id="rId4"/>
    <p:sldId id="267" r:id="rId5"/>
    <p:sldId id="289" r:id="rId6"/>
    <p:sldId id="268" r:id="rId7"/>
    <p:sldId id="270" r:id="rId8"/>
    <p:sldId id="271" r:id="rId9"/>
    <p:sldId id="272" r:id="rId10"/>
    <p:sldId id="273" r:id="rId11"/>
    <p:sldId id="290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5" r:id="rId21"/>
    <p:sldId id="283" r:id="rId22"/>
    <p:sldId id="284" r:id="rId23"/>
    <p:sldId id="286" r:id="rId24"/>
    <p:sldId id="287" r:id="rId25"/>
    <p:sldId id="288" r:id="rId26"/>
    <p:sldId id="257" r:id="rId27"/>
    <p:sldId id="262" r:id="rId28"/>
    <p:sldId id="264" r:id="rId29"/>
    <p:sldId id="291" r:id="rId30"/>
    <p:sldId id="292" r:id="rId31"/>
    <p:sldId id="266" r:id="rId32"/>
    <p:sldId id="261" r:id="rId33"/>
  </p:sldIdLst>
  <p:sldSz cx="9144000" cy="6858000" type="screen4x3"/>
  <p:notesSz cx="7104063" cy="10234613"/>
  <p:custDataLst>
    <p:tags r:id="rId3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0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21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647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95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44D80F-4A34-4582-8668-DC839D3E0DC8}" type="slidenum">
              <a:rPr lang="el-GR" altLang="el-GR" smtClean="0">
                <a:solidFill>
                  <a:prstClr val="black"/>
                </a:solidFill>
              </a:rPr>
              <a:pPr eaLnBrk="1" hangingPunct="1"/>
              <a:t>15</a:t>
            </a:fld>
            <a:endParaRPr lang="el-GR" alt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C9CDEF-F242-4F3F-93A2-BD4EEE28B0DD}" type="slidenum">
              <a:rPr lang="el-GR" altLang="el-GR" smtClean="0">
                <a:solidFill>
                  <a:prstClr val="black"/>
                </a:solidFill>
              </a:rPr>
              <a:pPr eaLnBrk="1" hangingPunct="1"/>
              <a:t>17</a:t>
            </a:fld>
            <a:endParaRPr lang="el-GR" alt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38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26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8C434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5071056"/>
          </a:xfrm>
          <a:gradFill flip="none" rotWithShape="1">
            <a:gsLst>
              <a:gs pos="0">
                <a:srgbClr val="E2E2E2">
                  <a:alpha val="0"/>
                </a:srgbClr>
              </a:gs>
              <a:gs pos="8000">
                <a:srgbClr val="F5F5F5">
                  <a:alpha val="63000"/>
                </a:srgbClr>
              </a:gs>
              <a:gs pos="22000">
                <a:schemeClr val="bg1"/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>
              <a:lnSpc>
                <a:spcPct val="114000"/>
              </a:lnSpc>
              <a:defRPr/>
            </a:lvl1pPr>
          </a:lstStyle>
          <a:p>
            <a:pPr lvl="0"/>
            <a:r>
              <a:rPr lang="el-GR" sz="2400" dirty="0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1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71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08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5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7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9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2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92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28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C4582-F70E-4689-ACFE-41D6B5DE1EB8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5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3D018-21AB-463E-A531-10375A19243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34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1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9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2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6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7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2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8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3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7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0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10000"/>
        </a:lnSpc>
        <a:spcBef>
          <a:spcPts val="12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4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joy.cz/sluzby/dermatologie-skin-visiomete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Ειδική </a:t>
            </a:r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Κοσμητολογία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Μέθοδοι για την απεικόνιση της επιφάνειας του δέρματος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Δρ. Αθανασία </a:t>
            </a:r>
            <a:r>
              <a:rPr lang="el-GR" sz="2200" dirty="0" err="1" smtClean="0"/>
              <a:t>Βαρβαρέσου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Αναπληρώτρια Καθηγήτρια </a:t>
            </a:r>
            <a:r>
              <a:rPr lang="el-GR" sz="2200" dirty="0" err="1" smtClean="0"/>
              <a:t>Κοσμητολογίας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</a:t>
            </a:r>
            <a:r>
              <a:rPr lang="el-GR" sz="2200" dirty="0" err="1" smtClean="0"/>
              <a:t>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3600" dirty="0"/>
              <a:t>Οπτική </a:t>
            </a:r>
            <a:r>
              <a:rPr lang="el-GR" sz="3600" dirty="0" err="1"/>
              <a:t>περιγραμμομετρία</a:t>
            </a:r>
            <a:r>
              <a:rPr lang="el-GR" sz="3600" dirty="0"/>
              <a:t> διαπερατότητας </a:t>
            </a:r>
            <a:r>
              <a:rPr lang="el-GR" sz="3000" b="0" dirty="0" smtClean="0"/>
              <a:t>5/8</a:t>
            </a:r>
            <a:endParaRPr lang="el-GR" sz="3600" b="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14000"/>
              </a:lnSpc>
              <a:buNone/>
            </a:pPr>
            <a:r>
              <a:rPr lang="el-GR" altLang="el-GR" b="1" dirty="0" smtClean="0"/>
              <a:t>Παράμετροι που υπολογίζονται</a:t>
            </a:r>
          </a:p>
          <a:p>
            <a:pPr marL="457200" indent="-457200" eaLnBrk="1" hangingPunct="1">
              <a:lnSpc>
                <a:spcPct val="114000"/>
              </a:lnSpc>
              <a:buFont typeface="+mj-lt"/>
              <a:buAutoNum type="arabicPeriod"/>
            </a:pPr>
            <a:r>
              <a:rPr lang="el-GR" altLang="el-GR" b="1" dirty="0" smtClean="0"/>
              <a:t>Επιφάνεια (</a:t>
            </a:r>
            <a:r>
              <a:rPr lang="en-US" altLang="el-GR" b="1" dirty="0" smtClean="0"/>
              <a:t>Surface)</a:t>
            </a:r>
            <a:r>
              <a:rPr lang="el-GR" altLang="el-GR" b="1" dirty="0" smtClean="0"/>
              <a:t>: </a:t>
            </a:r>
            <a:r>
              <a:rPr lang="el-GR" altLang="el-GR" dirty="0"/>
              <a:t>Υ</a:t>
            </a:r>
            <a:r>
              <a:rPr lang="el-GR" altLang="el-GR" dirty="0" smtClean="0"/>
              <a:t>πολογίζεται το μέγεθος της ανώμαλης επιφάνειας σε σχέση με την τεντωμένη επιφάνεια. Το αποτέλεσμα εμφανίζεται σε % τιμή. Το ζητούμενο είναι η τιμή Επιφάνεια πλησιάζει τη μονάδα.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l-GR" sz="3600" dirty="0"/>
              <a:t>Οπτική </a:t>
            </a:r>
            <a:r>
              <a:rPr lang="el-GR" sz="3600" dirty="0" err="1"/>
              <a:t>περιγραμμομετρία</a:t>
            </a:r>
            <a:r>
              <a:rPr lang="el-GR" sz="3600" dirty="0"/>
              <a:t> διαπερατότητας </a:t>
            </a:r>
            <a:r>
              <a:rPr lang="el-GR" sz="3000" b="0" dirty="0" smtClean="0"/>
              <a:t>6/8</a:t>
            </a:r>
            <a:endParaRPr lang="el-GR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 startAt="2"/>
            </a:pPr>
            <a:r>
              <a:rPr lang="el-GR" altLang="el-GR" b="1" dirty="0" smtClean="0"/>
              <a:t>Όγκος (</a:t>
            </a:r>
            <a:r>
              <a:rPr lang="en-US" altLang="el-GR" b="1" dirty="0" smtClean="0"/>
              <a:t>Volume)</a:t>
            </a:r>
            <a:r>
              <a:rPr lang="el-GR" altLang="el-GR" b="1" dirty="0" smtClean="0"/>
              <a:t>: </a:t>
            </a:r>
            <a:r>
              <a:rPr lang="en-US" altLang="el-GR" dirty="0" smtClean="0"/>
              <a:t>H</a:t>
            </a:r>
            <a:r>
              <a:rPr lang="el-GR" altLang="el-GR" dirty="0" smtClean="0"/>
              <a:t> μέτρηση εκφράζεται σε </a:t>
            </a:r>
            <a:r>
              <a:rPr lang="en-US" altLang="el-GR" dirty="0" smtClean="0"/>
              <a:t>mm</a:t>
            </a:r>
            <a:r>
              <a:rPr lang="el-GR" altLang="el-GR" baseline="30000" dirty="0" smtClean="0"/>
              <a:t>3</a:t>
            </a:r>
            <a:r>
              <a:rPr lang="el-GR" altLang="el-GR" dirty="0" smtClean="0"/>
              <a:t> και αντιπροσωπεύει τον όγκο του υγρού που θα χρειαζόταν για να γεμίσουν οι κοιλάδες της εικόνας και να φτάσουν το ύψος των βουνών. Το ζητούμενο είναι η τιμή αυτή να είναι μικρή.</a:t>
            </a:r>
            <a:endParaRPr lang="en-US" alt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l-GR" sz="3600" dirty="0"/>
              <a:t>Οπτική </a:t>
            </a:r>
            <a:r>
              <a:rPr lang="el-GR" sz="3600" dirty="0" err="1"/>
              <a:t>περιγραμμομετρία</a:t>
            </a:r>
            <a:r>
              <a:rPr lang="el-GR" sz="3600" dirty="0"/>
              <a:t> διαπερατότητας </a:t>
            </a:r>
            <a:r>
              <a:rPr lang="el-GR" sz="3000" b="0" dirty="0" smtClean="0"/>
              <a:t>7/8</a:t>
            </a:r>
            <a:endParaRPr lang="el-GR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l-GR" altLang="el-GR" b="1" dirty="0" smtClean="0"/>
              <a:t>Παράμετροι τραχύ</a:t>
            </a:r>
            <a:r>
              <a:rPr lang="el-GR" altLang="el-GR" b="1" dirty="0" smtClean="0">
                <a:latin typeface="Times New Roman" pitchFamily="18" charset="0"/>
              </a:rPr>
              <a:t>τ</a:t>
            </a:r>
            <a:r>
              <a:rPr lang="el-GR" altLang="el-GR" b="1" dirty="0" smtClean="0"/>
              <a:t>ητας</a:t>
            </a:r>
            <a:endParaRPr lang="el-GR" altLang="el-GR" b="1" dirty="0" smtClean="0">
              <a:cs typeface="Arial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l-GR" sz="2200" dirty="0" smtClean="0">
                <a:cs typeface="Arial" charset="0"/>
              </a:rPr>
              <a:t>H</a:t>
            </a:r>
            <a:r>
              <a:rPr lang="el-GR" altLang="el-GR" sz="2200" dirty="0" smtClean="0">
                <a:cs typeface="Arial" charset="0"/>
              </a:rPr>
              <a:t> συσκευή παρέχει τη δυνατότητα επιλογής οριζόντιας (</a:t>
            </a:r>
            <a:r>
              <a:rPr lang="en-US" altLang="el-GR" sz="2200" dirty="0" smtClean="0">
                <a:cs typeface="Arial" charset="0"/>
              </a:rPr>
              <a:t>Horizontal Roughness</a:t>
            </a:r>
            <a:r>
              <a:rPr lang="el-GR" altLang="el-GR" sz="2200" dirty="0" smtClean="0">
                <a:cs typeface="Arial" charset="0"/>
              </a:rPr>
              <a:t>, </a:t>
            </a:r>
            <a:r>
              <a:rPr lang="en-US" altLang="el-GR" sz="2200" dirty="0" smtClean="0">
                <a:cs typeface="Arial" charset="0"/>
              </a:rPr>
              <a:t>HR</a:t>
            </a:r>
            <a:r>
              <a:rPr lang="el-GR" altLang="el-GR" sz="2200" dirty="0" smtClean="0">
                <a:cs typeface="Arial" charset="0"/>
              </a:rPr>
              <a:t>), κάθετης (</a:t>
            </a:r>
            <a:r>
              <a:rPr lang="en-US" altLang="el-GR" sz="2200" dirty="0" err="1" smtClean="0">
                <a:cs typeface="Arial" charset="0"/>
              </a:rPr>
              <a:t>Verical</a:t>
            </a:r>
            <a:r>
              <a:rPr lang="en-US" altLang="el-GR" sz="2200" dirty="0" smtClean="0">
                <a:cs typeface="Arial" charset="0"/>
              </a:rPr>
              <a:t> Roughness</a:t>
            </a:r>
            <a:r>
              <a:rPr lang="el-GR" altLang="el-GR" sz="2200" dirty="0" smtClean="0">
                <a:cs typeface="Arial" charset="0"/>
              </a:rPr>
              <a:t>, </a:t>
            </a:r>
            <a:r>
              <a:rPr lang="en-US" altLang="el-GR" sz="2200" dirty="0" smtClean="0">
                <a:cs typeface="Arial" charset="0"/>
              </a:rPr>
              <a:t>VR</a:t>
            </a:r>
            <a:r>
              <a:rPr lang="el-GR" altLang="el-GR" sz="2200" dirty="0" smtClean="0">
                <a:cs typeface="Arial" charset="0"/>
              </a:rPr>
              <a:t>) ή κυκλικής καταγραφής των γραμμών του δέρματος (</a:t>
            </a:r>
            <a:r>
              <a:rPr lang="en-US" altLang="el-GR" sz="2200" dirty="0" smtClean="0">
                <a:cs typeface="Arial" charset="0"/>
              </a:rPr>
              <a:t>Cyclic Roughness</a:t>
            </a:r>
            <a:r>
              <a:rPr lang="el-GR" altLang="el-GR" sz="2200" dirty="0" smtClean="0">
                <a:cs typeface="Arial" charset="0"/>
              </a:rPr>
              <a:t>, </a:t>
            </a:r>
            <a:r>
              <a:rPr lang="en-US" altLang="el-GR" sz="2200" dirty="0" smtClean="0">
                <a:cs typeface="Arial" charset="0"/>
              </a:rPr>
              <a:t>CR</a:t>
            </a:r>
            <a:r>
              <a:rPr lang="el-GR" altLang="el-GR" sz="2200" dirty="0" smtClean="0">
                <a:cs typeface="Arial" charset="0"/>
              </a:rPr>
              <a:t>). </a:t>
            </a:r>
            <a:endParaRPr lang="en-US" altLang="el-GR" sz="2200" dirty="0" smtClean="0">
              <a:cs typeface="Arial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l-GR" altLang="el-GR" sz="2200" dirty="0" smtClean="0">
                <a:cs typeface="Arial" charset="0"/>
              </a:rPr>
              <a:t>Η κυκλική επιλογή είναι η καλύτερη διότι έτσι η επίδραση της κατεύθυνσης των γραμμών μειώνεται, με την έννοια ότι η αντίθετες κατευθύνσεις που μπορεί να έχουν οι γραμμές π.χ. κάθετη και οριζόντια αντισταθμίζονται. </a:t>
            </a:r>
            <a:endParaRPr lang="en-US" altLang="el-GR" sz="2200" dirty="0" smtClean="0">
              <a:cs typeface="Arial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l-GR" altLang="el-GR" sz="2200" dirty="0" smtClean="0">
                <a:cs typeface="Arial" charset="0"/>
              </a:rPr>
              <a:t>Υπολογίζονται οι παράμετροι τραχύτητας: </a:t>
            </a:r>
            <a:r>
              <a:rPr lang="en-US" altLang="el-GR" sz="2200" dirty="0" smtClean="0">
                <a:cs typeface="Arial" charset="0"/>
              </a:rPr>
              <a:t>R</a:t>
            </a:r>
            <a:r>
              <a:rPr lang="el-GR" altLang="el-GR" sz="2200" dirty="0" smtClean="0">
                <a:cs typeface="Arial" charset="0"/>
              </a:rPr>
              <a:t>1, </a:t>
            </a:r>
            <a:r>
              <a:rPr lang="en-US" altLang="el-GR" sz="2200" dirty="0" smtClean="0">
                <a:cs typeface="Arial" charset="0"/>
              </a:rPr>
              <a:t>R</a:t>
            </a:r>
            <a:r>
              <a:rPr lang="el-GR" altLang="el-GR" sz="2200" dirty="0" smtClean="0">
                <a:cs typeface="Arial" charset="0"/>
              </a:rPr>
              <a:t>2, </a:t>
            </a:r>
            <a:r>
              <a:rPr lang="en-US" altLang="el-GR" sz="2200" dirty="0" smtClean="0">
                <a:cs typeface="Arial" charset="0"/>
              </a:rPr>
              <a:t>R</a:t>
            </a:r>
            <a:r>
              <a:rPr lang="el-GR" altLang="el-GR" sz="2200" dirty="0" smtClean="0">
                <a:cs typeface="Arial" charset="0"/>
              </a:rPr>
              <a:t>3, </a:t>
            </a:r>
            <a:r>
              <a:rPr lang="en-US" altLang="el-GR" sz="2200" dirty="0" smtClean="0">
                <a:cs typeface="Arial" charset="0"/>
              </a:rPr>
              <a:t>R</a:t>
            </a:r>
            <a:r>
              <a:rPr lang="el-GR" altLang="el-GR" sz="2200" dirty="0" smtClean="0">
                <a:cs typeface="Arial" charset="0"/>
              </a:rPr>
              <a:t>4 και </a:t>
            </a:r>
            <a:r>
              <a:rPr lang="en-US" altLang="el-GR" sz="2200" dirty="0" smtClean="0">
                <a:cs typeface="Arial" charset="0"/>
              </a:rPr>
              <a:t>R</a:t>
            </a:r>
            <a:r>
              <a:rPr lang="el-GR" altLang="el-GR" sz="2200" dirty="0" smtClean="0">
                <a:cs typeface="Arial" charset="0"/>
              </a:rPr>
              <a:t>5, όπου </a:t>
            </a:r>
            <a:r>
              <a:rPr lang="en-US" altLang="el-GR" sz="2200" dirty="0" smtClean="0">
                <a:cs typeface="Arial" charset="0"/>
              </a:rPr>
              <a:t>R</a:t>
            </a:r>
            <a:r>
              <a:rPr lang="el-GR" altLang="el-GR" sz="2200" dirty="0" smtClean="0">
                <a:cs typeface="Arial" charset="0"/>
              </a:rPr>
              <a:t>1</a:t>
            </a:r>
            <a:r>
              <a:rPr lang="el-GR" altLang="el-GR" sz="2200" u="sng" dirty="0" smtClean="0">
                <a:cs typeface="Arial" charset="0"/>
              </a:rPr>
              <a:t>&gt;</a:t>
            </a:r>
            <a:r>
              <a:rPr lang="el-GR" altLang="el-GR" sz="2200" dirty="0" smtClean="0">
                <a:cs typeface="Arial" charset="0"/>
              </a:rPr>
              <a:t> </a:t>
            </a:r>
            <a:r>
              <a:rPr lang="en-US" altLang="el-GR" sz="2200" dirty="0" smtClean="0">
                <a:cs typeface="Arial" charset="0"/>
              </a:rPr>
              <a:t>R</a:t>
            </a:r>
            <a:r>
              <a:rPr lang="el-GR" altLang="el-GR" sz="2200" dirty="0" smtClean="0">
                <a:cs typeface="Arial" charset="0"/>
              </a:rPr>
              <a:t>2</a:t>
            </a:r>
            <a:r>
              <a:rPr lang="el-GR" altLang="el-GR" sz="2200" u="sng" dirty="0" smtClean="0">
                <a:cs typeface="Arial" charset="0"/>
              </a:rPr>
              <a:t>&gt;</a:t>
            </a:r>
            <a:r>
              <a:rPr lang="el-GR" altLang="el-GR" sz="2200" dirty="0" smtClean="0">
                <a:cs typeface="Arial" charset="0"/>
              </a:rPr>
              <a:t> </a:t>
            </a:r>
            <a:r>
              <a:rPr lang="en-US" altLang="el-GR" sz="2200" dirty="0" smtClean="0">
                <a:cs typeface="Arial" charset="0"/>
              </a:rPr>
              <a:t>R</a:t>
            </a:r>
            <a:r>
              <a:rPr lang="el-GR" altLang="el-GR" sz="2200" dirty="0" smtClean="0">
                <a:cs typeface="Arial" charset="0"/>
              </a:rPr>
              <a:t>3</a:t>
            </a:r>
            <a:r>
              <a:rPr lang="el-GR" altLang="el-GR" sz="2200" u="sng" dirty="0" smtClean="0">
                <a:cs typeface="Arial" charset="0"/>
              </a:rPr>
              <a:t>&gt;</a:t>
            </a:r>
            <a:r>
              <a:rPr lang="el-GR" altLang="el-GR" sz="2200" dirty="0" smtClean="0">
                <a:cs typeface="Arial" charset="0"/>
              </a:rPr>
              <a:t> </a:t>
            </a:r>
            <a:r>
              <a:rPr lang="en-US" altLang="el-GR" sz="2200" dirty="0" smtClean="0">
                <a:cs typeface="Arial" charset="0"/>
              </a:rPr>
              <a:t>R</a:t>
            </a:r>
            <a:r>
              <a:rPr lang="el-GR" altLang="el-GR" sz="2200" dirty="0" smtClean="0">
                <a:cs typeface="Arial" charset="0"/>
              </a:rPr>
              <a:t>4 </a:t>
            </a:r>
            <a:r>
              <a:rPr lang="el-GR" altLang="el-GR" sz="2200" u="sng" dirty="0" smtClean="0">
                <a:cs typeface="Arial" charset="0"/>
              </a:rPr>
              <a:t>&gt;</a:t>
            </a:r>
            <a:r>
              <a:rPr lang="el-GR" altLang="el-GR" sz="2200" dirty="0" smtClean="0">
                <a:cs typeface="Arial" charset="0"/>
              </a:rPr>
              <a:t> </a:t>
            </a:r>
            <a:r>
              <a:rPr lang="en-US" altLang="el-GR" sz="2200" dirty="0" smtClean="0">
                <a:cs typeface="Arial" charset="0"/>
              </a:rPr>
              <a:t>R</a:t>
            </a:r>
            <a:r>
              <a:rPr lang="el-GR" altLang="el-GR" sz="2200" dirty="0" smtClean="0">
                <a:cs typeface="Arial" charset="0"/>
              </a:rPr>
              <a:t>5.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l-GR" sz="3600" dirty="0"/>
              <a:t>Οπτική </a:t>
            </a:r>
            <a:r>
              <a:rPr lang="el-GR" sz="3600" dirty="0" err="1"/>
              <a:t>περιγραμμομετρία</a:t>
            </a:r>
            <a:r>
              <a:rPr lang="el-GR" sz="3600" dirty="0"/>
              <a:t> διαπερατότητας </a:t>
            </a:r>
            <a:r>
              <a:rPr lang="el-GR" sz="3000" b="0" dirty="0" smtClean="0"/>
              <a:t>8/8</a:t>
            </a:r>
            <a:endParaRPr lang="el-GR" dirty="0"/>
          </a:p>
        </p:txBody>
      </p:sp>
      <p:pic>
        <p:nvPicPr>
          <p:cNvPr id="12291" name="Picture 1026" descr="replic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556792"/>
            <a:ext cx="7560840" cy="5103568"/>
          </a:xfrm>
          <a:prstGeom prst="rect">
            <a:avLst/>
          </a:prstGeom>
          <a:noFill/>
          <a:ln w="9525">
            <a:solidFill>
              <a:srgbClr val="8C434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Laser </a:t>
            </a:r>
            <a:r>
              <a:rPr lang="el-GR" sz="4400" dirty="0" err="1"/>
              <a:t>περιγραμμομετρία</a:t>
            </a:r>
            <a:r>
              <a:rPr lang="el-GR" sz="4400" dirty="0"/>
              <a:t> ανάκλασης 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 smtClean="0"/>
              <a:t>1/3</a:t>
            </a:r>
            <a:endParaRPr lang="el-GR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Λαμβάνεται το αρνητικό αντίγραφο από σιλικόνη της εξεταζόμενης περιοχής του δέρματος. 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Στο αντίγραφο προσπίπτει δέσμη από δίοδο </a:t>
            </a:r>
            <a:r>
              <a:rPr lang="en-US" altLang="el-GR" dirty="0" smtClean="0"/>
              <a:t>laser</a:t>
            </a:r>
            <a:r>
              <a:rPr lang="el-GR" altLang="el-GR" dirty="0" smtClean="0"/>
              <a:t> μέσω κινητού αντικειμενικού φακού. Η δέσμη που ανακλάται από το αντίγραφο διαβιβάζεται μέσω ανιχνευτή σε μια διαφορική </a:t>
            </a:r>
            <a:r>
              <a:rPr lang="el-GR" altLang="el-GR" dirty="0" err="1" smtClean="0"/>
              <a:t>φωτοδίοδο</a:t>
            </a:r>
            <a:r>
              <a:rPr lang="el-GR" altLang="el-GR" dirty="0" smtClean="0"/>
              <a:t>. </a:t>
            </a:r>
            <a:endParaRPr lang="en-US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Laser </a:t>
            </a:r>
            <a:r>
              <a:rPr lang="el-GR" sz="4400" dirty="0" err="1"/>
              <a:t>περιγραμμομετρία</a:t>
            </a:r>
            <a:r>
              <a:rPr lang="el-GR" sz="4400" dirty="0"/>
              <a:t> </a:t>
            </a:r>
            <a:r>
              <a:rPr lang="el-GR" sz="4400" dirty="0" smtClean="0"/>
              <a:t>ανάκλασης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2/3</a:t>
            </a:r>
            <a:endParaRPr lang="el-GR" sz="3600" b="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 απόσταση μεταξύ της επιφάνειας και του διαβιβαστή κατά τη διάρκεια της μέτρησης προκαλεί διαφορετικό φωτισμό στις διόδους. 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Η απόσταση που απαιτείται να μετακινηθεί ο φακός για να παραμείνει η δέσμη </a:t>
            </a:r>
            <a:r>
              <a:rPr lang="en-US" altLang="el-GR" dirty="0" smtClean="0"/>
              <a:t>laser</a:t>
            </a:r>
            <a:r>
              <a:rPr lang="el-GR" altLang="el-GR" dirty="0" smtClean="0"/>
              <a:t> στο αρνητικό αντίγραφο εξαρτάται από το διαφορετικό φωτισμό των διόδων. Δημιουργείται η αναπαράσταση του αντιγράφου σε τρεις διαστάσεις.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Laser </a:t>
            </a:r>
            <a:r>
              <a:rPr lang="el-GR" sz="4400" dirty="0" err="1"/>
              <a:t>περιγραμμομετρία</a:t>
            </a:r>
            <a:r>
              <a:rPr lang="el-GR" sz="4400" dirty="0"/>
              <a:t> ανάκλασης 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 smtClean="0"/>
              <a:t>3/3</a:t>
            </a:r>
            <a:endParaRPr lang="el-GR" dirty="0"/>
          </a:p>
        </p:txBody>
      </p:sp>
      <p:grpSp>
        <p:nvGrpSpPr>
          <p:cNvPr id="14366" name="Ομάδα 14365"/>
          <p:cNvGrpSpPr/>
          <p:nvPr/>
        </p:nvGrpSpPr>
        <p:grpSpPr>
          <a:xfrm>
            <a:off x="359532" y="1736812"/>
            <a:ext cx="8424936" cy="4536504"/>
            <a:chOff x="107504" y="1893789"/>
            <a:chExt cx="8424936" cy="4536504"/>
          </a:xfrm>
        </p:grpSpPr>
        <p:sp>
          <p:nvSpPr>
            <p:cNvPr id="14365" name="Στρογγυλεμένο ορθογώνιο 14364"/>
            <p:cNvSpPr/>
            <p:nvPr/>
          </p:nvSpPr>
          <p:spPr>
            <a:xfrm>
              <a:off x="107504" y="1893789"/>
              <a:ext cx="8424936" cy="453650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C43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8" name="Ευθεία γραμμή σύνδεσης 7"/>
            <p:cNvCxnSpPr/>
            <p:nvPr/>
          </p:nvCxnSpPr>
          <p:spPr>
            <a:xfrm flipH="1">
              <a:off x="827584" y="3573016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>
            <a:xfrm>
              <a:off x="827584" y="3573016"/>
              <a:ext cx="0" cy="86409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ύγραμμο βέλος σύνδεσης 11"/>
            <p:cNvCxnSpPr/>
            <p:nvPr/>
          </p:nvCxnSpPr>
          <p:spPr>
            <a:xfrm>
              <a:off x="827584" y="4437112"/>
              <a:ext cx="43204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Ισοσκελές τρίγωνο 12"/>
            <p:cNvSpPr/>
            <p:nvPr/>
          </p:nvSpPr>
          <p:spPr>
            <a:xfrm>
              <a:off x="1331640" y="4162041"/>
              <a:ext cx="1718989" cy="347079"/>
            </a:xfrm>
            <a:prstGeom prst="triangle">
              <a:avLst>
                <a:gd name="adj" fmla="val 513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motor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66530" y="3360927"/>
              <a:ext cx="1056700" cy="369332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Detector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5" name="Ορθογώνιο 14"/>
            <p:cNvSpPr/>
            <p:nvPr/>
          </p:nvSpPr>
          <p:spPr>
            <a:xfrm>
              <a:off x="4716016" y="2564904"/>
              <a:ext cx="576064" cy="432048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6" name="Ορθογώνιο 15"/>
            <p:cNvSpPr/>
            <p:nvPr/>
          </p:nvSpPr>
          <p:spPr>
            <a:xfrm>
              <a:off x="2627784" y="3359053"/>
              <a:ext cx="288032" cy="47895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black"/>
                </a:solidFill>
              </a:endParaRPr>
            </a:p>
          </p:txBody>
        </p:sp>
        <p:cxnSp>
          <p:nvCxnSpPr>
            <p:cNvPr id="22" name="Ευθεία γραμμή σύνδεσης 21"/>
            <p:cNvCxnSpPr/>
            <p:nvPr/>
          </p:nvCxnSpPr>
          <p:spPr>
            <a:xfrm>
              <a:off x="5004048" y="2996952"/>
              <a:ext cx="1152128" cy="14401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εία γραμμή σύνδεσης 23"/>
            <p:cNvCxnSpPr/>
            <p:nvPr/>
          </p:nvCxnSpPr>
          <p:spPr>
            <a:xfrm flipH="1">
              <a:off x="4860032" y="4437112"/>
              <a:ext cx="1296144" cy="11521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εία γραμμή σύνδεσης 25"/>
            <p:cNvCxnSpPr/>
            <p:nvPr/>
          </p:nvCxnSpPr>
          <p:spPr>
            <a:xfrm flipH="1" flipV="1">
              <a:off x="3707904" y="4437112"/>
              <a:ext cx="1152128" cy="11521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εία γραμμή σύνδεσης 27"/>
            <p:cNvCxnSpPr/>
            <p:nvPr/>
          </p:nvCxnSpPr>
          <p:spPr>
            <a:xfrm flipV="1">
              <a:off x="3707904" y="3359053"/>
              <a:ext cx="792088" cy="10780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εία γραμμή σύνδεσης 29"/>
            <p:cNvCxnSpPr/>
            <p:nvPr/>
          </p:nvCxnSpPr>
          <p:spPr>
            <a:xfrm flipH="1">
              <a:off x="2627784" y="3359053"/>
              <a:ext cx="1872208" cy="18466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εία γραμμή σύνδεσης 31"/>
            <p:cNvCxnSpPr>
              <a:stCxn id="15" idx="2"/>
            </p:cNvCxnSpPr>
            <p:nvPr/>
          </p:nvCxnSpPr>
          <p:spPr>
            <a:xfrm flipH="1">
              <a:off x="3851920" y="2996952"/>
              <a:ext cx="1152128" cy="14401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Ευθεία γραμμή σύνδεσης 33"/>
            <p:cNvCxnSpPr/>
            <p:nvPr/>
          </p:nvCxnSpPr>
          <p:spPr>
            <a:xfrm>
              <a:off x="3851920" y="4437112"/>
              <a:ext cx="1296144" cy="11521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Ευθεία γραμμή σύνδεσης 35"/>
            <p:cNvCxnSpPr/>
            <p:nvPr/>
          </p:nvCxnSpPr>
          <p:spPr>
            <a:xfrm flipV="1">
              <a:off x="5148064" y="4437112"/>
              <a:ext cx="1152128" cy="11521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Ευθεία γραμμή σύνδεσης 37"/>
            <p:cNvCxnSpPr/>
            <p:nvPr/>
          </p:nvCxnSpPr>
          <p:spPr>
            <a:xfrm flipH="1" flipV="1">
              <a:off x="5940152" y="4005064"/>
              <a:ext cx="360040" cy="4320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Ευθεία γραμμή σύνδεσης 39"/>
            <p:cNvCxnSpPr>
              <a:endCxn id="16" idx="1"/>
            </p:cNvCxnSpPr>
            <p:nvPr/>
          </p:nvCxnSpPr>
          <p:spPr>
            <a:xfrm flipH="1" flipV="1">
              <a:off x="2627784" y="3598529"/>
              <a:ext cx="3312368" cy="40653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Ευθεία γραμμή σύνδεσης 41"/>
            <p:cNvCxnSpPr/>
            <p:nvPr/>
          </p:nvCxnSpPr>
          <p:spPr>
            <a:xfrm flipH="1">
              <a:off x="3059832" y="3451386"/>
              <a:ext cx="1584176" cy="12163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Ευθεία γραμμή σύνδεσης 45"/>
            <p:cNvCxnSpPr/>
            <p:nvPr/>
          </p:nvCxnSpPr>
          <p:spPr>
            <a:xfrm>
              <a:off x="3059832" y="3573016"/>
              <a:ext cx="2664296" cy="32506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Ευθεία γραμμή σύνδεσης 49"/>
            <p:cNvCxnSpPr/>
            <p:nvPr/>
          </p:nvCxnSpPr>
          <p:spPr>
            <a:xfrm>
              <a:off x="4139952" y="5445224"/>
              <a:ext cx="172819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Ευθεία γραμμή σύνδεσης 51"/>
            <p:cNvCxnSpPr/>
            <p:nvPr/>
          </p:nvCxnSpPr>
          <p:spPr>
            <a:xfrm>
              <a:off x="4139952" y="5589240"/>
              <a:ext cx="1728192" cy="0"/>
            </a:xfrm>
            <a:prstGeom prst="line">
              <a:avLst/>
            </a:prstGeom>
            <a:ln w="158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Ευθεία γραμμή σύνδεσης 53"/>
            <p:cNvCxnSpPr>
              <a:endCxn id="15" idx="0"/>
            </p:cNvCxnSpPr>
            <p:nvPr/>
          </p:nvCxnSpPr>
          <p:spPr>
            <a:xfrm>
              <a:off x="5004048" y="2132856"/>
              <a:ext cx="0" cy="4320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Ευθεία γραμμή σύνδεσης 55"/>
            <p:cNvCxnSpPr/>
            <p:nvPr/>
          </p:nvCxnSpPr>
          <p:spPr>
            <a:xfrm>
              <a:off x="5004048" y="2996952"/>
              <a:ext cx="0" cy="305025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Ευθύγραμμο βέλος σύνδεσης 57"/>
            <p:cNvCxnSpPr/>
            <p:nvPr/>
          </p:nvCxnSpPr>
          <p:spPr>
            <a:xfrm>
              <a:off x="3563888" y="4437112"/>
              <a:ext cx="288032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868144" y="522920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1</a:t>
              </a:r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868144" y="552826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2</a:t>
              </a:r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444208" y="4252446"/>
              <a:ext cx="1479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Focusing Lens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278275" y="2563591"/>
              <a:ext cx="128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Laser Diode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4337" name="Ευθεία γραμμή σύνδεσης 14336"/>
            <p:cNvCxnSpPr/>
            <p:nvPr/>
          </p:nvCxnSpPr>
          <p:spPr>
            <a:xfrm>
              <a:off x="2915816" y="3157676"/>
              <a:ext cx="0" cy="8306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Ευθεία γραμμή σύνδεσης 67"/>
            <p:cNvCxnSpPr/>
            <p:nvPr/>
          </p:nvCxnSpPr>
          <p:spPr>
            <a:xfrm>
              <a:off x="2618887" y="3157677"/>
              <a:ext cx="0" cy="830677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2781003" y="28829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1</a:t>
              </a:r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484074" y="28829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2</a:t>
              </a:r>
              <a:endParaRPr lang="el-GR" sz="1200" dirty="0">
                <a:solidFill>
                  <a:prstClr val="black"/>
                </a:solidFill>
              </a:endParaRPr>
            </a:p>
          </p:txBody>
        </p:sp>
        <p:cxnSp>
          <p:nvCxnSpPr>
            <p:cNvPr id="14341" name="Ευθεία γραμμή σύνδεσης 14340"/>
            <p:cNvCxnSpPr/>
            <p:nvPr/>
          </p:nvCxnSpPr>
          <p:spPr>
            <a:xfrm>
              <a:off x="4283968" y="3248980"/>
              <a:ext cx="2016224" cy="900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50" name="Ευθύγραμμο βέλος σύνδεσης 14349"/>
            <p:cNvCxnSpPr/>
            <p:nvPr/>
          </p:nvCxnSpPr>
          <p:spPr>
            <a:xfrm>
              <a:off x="3302485" y="4261738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52" name="Ευθύγραμμο βέλος σύνδεσης 14351"/>
            <p:cNvCxnSpPr>
              <a:stCxn id="15" idx="2"/>
            </p:cNvCxnSpPr>
            <p:nvPr/>
          </p:nvCxnSpPr>
          <p:spPr>
            <a:xfrm flipH="1">
              <a:off x="4788024" y="2996952"/>
              <a:ext cx="216024" cy="25202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54" name="Ευθύγραμμο βέλος σύνδεσης 14353"/>
            <p:cNvCxnSpPr>
              <a:stCxn id="15" idx="2"/>
            </p:cNvCxnSpPr>
            <p:nvPr/>
          </p:nvCxnSpPr>
          <p:spPr>
            <a:xfrm>
              <a:off x="5004048" y="2996952"/>
              <a:ext cx="216024" cy="25202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Ευθύγραμμο βέλος σύνδεσης 85"/>
            <p:cNvCxnSpPr/>
            <p:nvPr/>
          </p:nvCxnSpPr>
          <p:spPr>
            <a:xfrm flipV="1">
              <a:off x="5148064" y="5229200"/>
              <a:ext cx="360040" cy="34203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Ευθύγραμμο βέλος σύνδεσης 86"/>
            <p:cNvCxnSpPr/>
            <p:nvPr/>
          </p:nvCxnSpPr>
          <p:spPr>
            <a:xfrm flipH="1" flipV="1">
              <a:off x="4499992" y="5229200"/>
              <a:ext cx="360040" cy="34203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62" name="Ευθύγραμμο βέλος σύνδεσης 14361"/>
            <p:cNvCxnSpPr/>
            <p:nvPr/>
          </p:nvCxnSpPr>
          <p:spPr>
            <a:xfrm flipH="1" flipV="1">
              <a:off x="4716016" y="5229200"/>
              <a:ext cx="432048" cy="34203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64" name="Ευθύγραμμο βέλος σύνδεσης 14363"/>
            <p:cNvCxnSpPr/>
            <p:nvPr/>
          </p:nvCxnSpPr>
          <p:spPr>
            <a:xfrm flipV="1">
              <a:off x="4860032" y="5229200"/>
              <a:ext cx="418243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200" dirty="0"/>
              <a:t>Υπεριώδης φωτογράφιση με απευθείας επαφή στο δέρμα </a:t>
            </a:r>
            <a:r>
              <a:rPr lang="el-GR" sz="3600" b="0" dirty="0"/>
              <a:t>(</a:t>
            </a:r>
            <a:r>
              <a:rPr lang="el-GR" sz="3600" b="0" dirty="0" err="1"/>
              <a:t>Skin</a:t>
            </a:r>
            <a:r>
              <a:rPr lang="el-GR" sz="3600" b="0" dirty="0"/>
              <a:t> </a:t>
            </a:r>
            <a:r>
              <a:rPr lang="el-GR" sz="3600" b="0" dirty="0" err="1"/>
              <a:t>visioscan</a:t>
            </a:r>
            <a:r>
              <a:rPr lang="el-GR" sz="3600" b="0" dirty="0" smtClean="0"/>
              <a:t>) 1/2</a:t>
            </a:r>
            <a:endParaRPr lang="el-GR" sz="3600" b="0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 συσκευή φέρει κάμερα </a:t>
            </a:r>
            <a:r>
              <a:rPr lang="en-US" altLang="el-GR" dirty="0" smtClean="0"/>
              <a:t>UVA</a:t>
            </a:r>
            <a:r>
              <a:rPr lang="el-GR" altLang="el-GR" dirty="0" smtClean="0"/>
              <a:t> λαμβάνεται η φωτογραφία της εξεταζόμενης περιοχής. </a:t>
            </a:r>
          </a:p>
          <a:p>
            <a:pPr marL="444500" indent="-71438" defTabSz="719138" eaLnBrk="1" hangingPunct="1">
              <a:buFont typeface="Arial" charset="0"/>
              <a:buNone/>
            </a:pPr>
            <a:r>
              <a:rPr lang="el-GR" altLang="el-GR" dirty="0" smtClean="0"/>
              <a:t>Το λογισμικό του υπολογιστή με τον οποίο είναι συνδεδεμένη η συσκευή προσδιορίζει τις παρακάτω παραμέτρους: </a:t>
            </a:r>
          </a:p>
          <a:p>
            <a:pPr marL="715963" defTabSz="719138" eaLnBrk="1" hangingPunct="1">
              <a:buFont typeface="Courier New" panose="02070309020205020404" pitchFamily="49" charset="0"/>
              <a:buChar char="o"/>
            </a:pPr>
            <a:r>
              <a:rPr lang="el-GR" altLang="el-GR" dirty="0" smtClean="0"/>
              <a:t>Παράμετροι υφής.</a:t>
            </a:r>
          </a:p>
          <a:p>
            <a:pPr marL="715963" defTabSz="719138" eaLnBrk="1" hangingPunct="1">
              <a:buFont typeface="Courier New" panose="02070309020205020404" pitchFamily="49" charset="0"/>
              <a:buChar char="o"/>
            </a:pPr>
            <a:r>
              <a:rPr lang="el-GR" altLang="el-GR" dirty="0" smtClean="0"/>
              <a:t>Παράμετροι </a:t>
            </a:r>
            <a:r>
              <a:rPr lang="en-US" altLang="el-GR" dirty="0" smtClean="0"/>
              <a:t>SELS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200" dirty="0"/>
              <a:t>Υπεριώδης φωτογράφιση με απευθείας επαφή στο δέρμα </a:t>
            </a:r>
            <a:r>
              <a:rPr lang="el-GR" sz="3600" b="0" dirty="0"/>
              <a:t>(</a:t>
            </a:r>
            <a:r>
              <a:rPr lang="el-GR" sz="3600" b="0" dirty="0" err="1"/>
              <a:t>Skin</a:t>
            </a:r>
            <a:r>
              <a:rPr lang="el-GR" sz="3600" b="0" dirty="0"/>
              <a:t> </a:t>
            </a:r>
            <a:r>
              <a:rPr lang="el-GR" sz="3600" b="0" dirty="0" err="1"/>
              <a:t>visioscan</a:t>
            </a:r>
            <a:r>
              <a:rPr lang="el-GR" sz="3600" b="0" dirty="0"/>
              <a:t>) </a:t>
            </a:r>
            <a:r>
              <a:rPr lang="el-GR" sz="36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9220" name="Picture 4" descr="C:\Documents and Settings\user\Desktop\DSC_0065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642910" y="1857364"/>
            <a:ext cx="4288351" cy="4071966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5143504" y="1857364"/>
            <a:ext cx="3474216" cy="4071966"/>
            <a:chOff x="5143504" y="1857364"/>
            <a:chExt cx="3474216" cy="4071966"/>
          </a:xfrm>
        </p:grpSpPr>
        <p:pic>
          <p:nvPicPr>
            <p:cNvPr id="3" name="Picture 2" descr="Visioscan princip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3504" y="1857364"/>
              <a:ext cx="3437640" cy="40719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5" name="Ορθογώνιο 4"/>
            <p:cNvSpPr/>
            <p:nvPr/>
          </p:nvSpPr>
          <p:spPr>
            <a:xfrm>
              <a:off x="6786578" y="5643578"/>
              <a:ext cx="183114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l-GR" sz="1200" dirty="0">
                  <a:solidFill>
                    <a:prstClr val="white"/>
                  </a:solidFill>
                  <a:latin typeface="Calibri"/>
                </a:rPr>
                <a:t>Courage and </a:t>
              </a:r>
              <a:r>
                <a:rPr lang="en-US" altLang="el-GR" sz="1200" dirty="0" err="1">
                  <a:solidFill>
                    <a:prstClr val="white"/>
                  </a:solidFill>
                  <a:latin typeface="Calibri"/>
                </a:rPr>
                <a:t>Khazaka</a:t>
              </a:r>
              <a:r>
                <a:rPr lang="en-US" altLang="el-GR" sz="1200" dirty="0">
                  <a:solidFill>
                    <a:prstClr val="white"/>
                  </a:solidFill>
                  <a:latin typeface="Calibri"/>
                </a:rPr>
                <a:t> (Ltd)</a:t>
              </a:r>
              <a:endParaRPr lang="el-GR" altLang="el-GR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43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Παράμετροι υφής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altLang="el-GR" b="1" dirty="0">
                <a:cs typeface="Times New Roman" pitchFamily="18" charset="0"/>
              </a:rPr>
              <a:t>Ε</a:t>
            </a:r>
            <a:r>
              <a:rPr lang="el-GR" altLang="el-GR" b="1" dirty="0" smtClean="0">
                <a:cs typeface="Times New Roman" pitchFamily="18" charset="0"/>
              </a:rPr>
              <a:t>νέργεια </a:t>
            </a:r>
            <a:r>
              <a:rPr lang="el-GR" altLang="el-GR" b="1" dirty="0">
                <a:cs typeface="Times New Roman" pitchFamily="18" charset="0"/>
              </a:rPr>
              <a:t>(</a:t>
            </a:r>
            <a:r>
              <a:rPr lang="en-US" altLang="el-GR" b="1" dirty="0">
                <a:cs typeface="Times New Roman" pitchFamily="18" charset="0"/>
              </a:rPr>
              <a:t>NRJ</a:t>
            </a:r>
            <a:r>
              <a:rPr lang="el-GR" altLang="el-GR" dirty="0">
                <a:cs typeface="Times New Roman" pitchFamily="18" charset="0"/>
              </a:rPr>
              <a:t>): </a:t>
            </a:r>
            <a:r>
              <a:rPr lang="en-US" altLang="el-GR" dirty="0">
                <a:cs typeface="Times New Roman" pitchFamily="18" charset="0"/>
              </a:rPr>
              <a:t>H</a:t>
            </a:r>
            <a:r>
              <a:rPr lang="el-GR" altLang="el-GR" dirty="0">
                <a:cs typeface="Times New Roman" pitchFamily="18" charset="0"/>
              </a:rPr>
              <a:t> τιμή αυτή είναι υψηλή σε νεανικά, ενυδατωμένα </a:t>
            </a:r>
            <a:r>
              <a:rPr lang="el-GR" altLang="el-GR" dirty="0" smtClean="0">
                <a:cs typeface="Times New Roman" pitchFamily="18" charset="0"/>
              </a:rPr>
              <a:t>δέρματα.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altLang="el-GR" b="1" dirty="0" smtClean="0">
                <a:cs typeface="Times New Roman" pitchFamily="18" charset="0"/>
              </a:rPr>
              <a:t>Ποικιλία </a:t>
            </a:r>
            <a:r>
              <a:rPr lang="el-GR" altLang="el-GR" b="1" dirty="0">
                <a:cs typeface="Times New Roman" pitchFamily="18" charset="0"/>
              </a:rPr>
              <a:t>(</a:t>
            </a:r>
            <a:r>
              <a:rPr lang="en-US" altLang="el-GR" b="1" dirty="0">
                <a:cs typeface="Times New Roman" pitchFamily="18" charset="0"/>
              </a:rPr>
              <a:t>VAR</a:t>
            </a:r>
            <a:r>
              <a:rPr lang="el-GR" altLang="el-GR" b="1" dirty="0">
                <a:cs typeface="Times New Roman" pitchFamily="18" charset="0"/>
              </a:rPr>
              <a:t>):</a:t>
            </a:r>
            <a:r>
              <a:rPr lang="el-GR" altLang="el-GR" dirty="0">
                <a:cs typeface="Times New Roman" pitchFamily="18" charset="0"/>
              </a:rPr>
              <a:t> Ε</a:t>
            </a:r>
            <a:r>
              <a:rPr lang="el-GR" altLang="el-GR" dirty="0" smtClean="0">
                <a:cs typeface="Times New Roman" pitchFamily="18" charset="0"/>
              </a:rPr>
              <a:t>ίναι </a:t>
            </a:r>
            <a:r>
              <a:rPr lang="el-GR" altLang="el-GR" dirty="0">
                <a:cs typeface="Times New Roman" pitchFamily="18" charset="0"/>
              </a:rPr>
              <a:t>η τοπική ποικιλία για έναν αριθμό κουκίδων της οθόνης. Ε</a:t>
            </a:r>
            <a:r>
              <a:rPr lang="el-GR" altLang="el-GR" dirty="0" smtClean="0">
                <a:cs typeface="Times New Roman" pitchFamily="18" charset="0"/>
              </a:rPr>
              <a:t>κφράζει </a:t>
            </a:r>
            <a:r>
              <a:rPr lang="el-GR" altLang="el-GR" dirty="0">
                <a:cs typeface="Times New Roman" pitchFamily="18" charset="0"/>
              </a:rPr>
              <a:t>την τραχύτητα του δέρματος. Το ζητούμενο είναι η τιμή αυτή να μειωθεί με τη χρήση καλλυντικού </a:t>
            </a:r>
            <a:r>
              <a:rPr lang="el-GR" altLang="el-GR" dirty="0" smtClean="0">
                <a:cs typeface="Times New Roman" pitchFamily="18" charset="0"/>
              </a:rPr>
              <a:t>προϊόντος.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altLang="el-GR" b="1" dirty="0" smtClean="0">
                <a:cs typeface="Times New Roman" pitchFamily="18" charset="0"/>
              </a:rPr>
              <a:t>Αντίθεση </a:t>
            </a:r>
            <a:r>
              <a:rPr lang="el-GR" altLang="el-GR" b="1" dirty="0">
                <a:cs typeface="Times New Roman" pitchFamily="18" charset="0"/>
              </a:rPr>
              <a:t>(</a:t>
            </a:r>
            <a:r>
              <a:rPr lang="en-US" altLang="el-GR" b="1" dirty="0">
                <a:cs typeface="Times New Roman" pitchFamily="18" charset="0"/>
              </a:rPr>
              <a:t>CONT</a:t>
            </a:r>
            <a:r>
              <a:rPr lang="el-GR" altLang="el-GR" b="1" dirty="0">
                <a:cs typeface="Times New Roman" pitchFamily="18" charset="0"/>
              </a:rPr>
              <a:t>):</a:t>
            </a:r>
            <a:r>
              <a:rPr lang="el-GR" altLang="el-GR" dirty="0">
                <a:cs typeface="Times New Roman" pitchFamily="18" charset="0"/>
              </a:rPr>
              <a:t> Είναι η διαφορά μεταξύ των γκρι επιπέδων δυο γειτονικών κουκίδων της οθόνης. Το ζητούμενο είναι να μειωθεί η τιμή αυτή</a:t>
            </a:r>
            <a:r>
              <a:rPr lang="el-GR" altLang="el-GR" dirty="0" smtClean="0">
                <a:cs typeface="Times New Roman" pitchFamily="18" charset="0"/>
              </a:rPr>
              <a:t>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Επιφάνεια του δέρματος </a:t>
            </a:r>
            <a:r>
              <a:rPr lang="el-GR" sz="3200" b="0" dirty="0" smtClean="0"/>
              <a:t>1/2</a:t>
            </a:r>
            <a:endParaRPr lang="el-GR" sz="3200" b="0" dirty="0">
              <a:solidFill>
                <a:srgbClr val="8C434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sz="2400" dirty="0" smtClean="0"/>
              <a:t>M</a:t>
            </a:r>
            <a:r>
              <a:rPr lang="el-GR" altLang="el-GR" sz="2400" dirty="0" err="1" smtClean="0"/>
              <a:t>ικροανάγλυφο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ή υφή του δέρματος (</a:t>
            </a:r>
            <a:r>
              <a:rPr lang="en-US" altLang="el-GR" sz="2400" dirty="0" smtClean="0"/>
              <a:t>x</a:t>
            </a:r>
            <a:r>
              <a:rPr lang="el-GR" altLang="el-GR" sz="2400" dirty="0" smtClean="0"/>
              <a:t>10).</a:t>
            </a:r>
          </a:p>
          <a:p>
            <a:r>
              <a:rPr lang="el-GR" altLang="el-GR" sz="2400" dirty="0" smtClean="0"/>
              <a:t>Πτυχές (λεπτές μικρές ρυτίδες) Αποδιοργάνωση ή και μείωση των κάθετων </a:t>
            </a:r>
            <a:r>
              <a:rPr lang="el-GR" altLang="el-GR" sz="2400" dirty="0" err="1" smtClean="0"/>
              <a:t>υποεπιδερμικών</a:t>
            </a:r>
            <a:r>
              <a:rPr lang="el-GR" altLang="el-GR" sz="2400" dirty="0" smtClean="0"/>
              <a:t> ελαστικών ινών. Εξαφανίζονται με ελαφρά έκταση.</a:t>
            </a:r>
          </a:p>
          <a:p>
            <a:r>
              <a:rPr lang="el-GR" altLang="el-GR" sz="2400" dirty="0" smtClean="0"/>
              <a:t>Αύλακες Βαθιές ρυτίδες.</a:t>
            </a:r>
          </a:p>
          <a:p>
            <a:r>
              <a:rPr lang="el-GR" altLang="el-GR" sz="2400" dirty="0" smtClean="0"/>
              <a:t>Γραμμικές ρυτίδες (λεπτές γραμμές έκτασης).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Παράμετροι υφής </a:t>
            </a:r>
            <a:r>
              <a:rPr lang="el-GR" sz="32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altLang="el-GR" b="1" dirty="0">
                <a:latin typeface="Calibri" pitchFamily="34" charset="0"/>
                <a:cs typeface="Times New Roman" pitchFamily="18" charset="0"/>
              </a:rPr>
              <a:t>Εντροπία (</a:t>
            </a:r>
            <a:r>
              <a:rPr lang="en-US" altLang="el-GR" b="1" dirty="0">
                <a:latin typeface="Calibri" pitchFamily="34" charset="0"/>
                <a:cs typeface="Times New Roman" pitchFamily="18" charset="0"/>
              </a:rPr>
              <a:t>ENT</a:t>
            </a:r>
            <a:r>
              <a:rPr lang="el-GR" altLang="el-GR" b="1" dirty="0">
                <a:latin typeface="Calibri" pitchFamily="34" charset="0"/>
                <a:cs typeface="Times New Roman" pitchFamily="18" charset="0"/>
              </a:rPr>
              <a:t>):</a:t>
            </a:r>
            <a:r>
              <a:rPr lang="el-GR" altLang="el-GR" dirty="0">
                <a:latin typeface="Calibri" pitchFamily="34" charset="0"/>
                <a:cs typeface="Times New Roman" pitchFamily="18" charset="0"/>
              </a:rPr>
              <a:t> Εκφράζει την ακαταστασία της εικόνας. Όσο πιο πολύ ενυδατωμένο είναι το δέρμα, τόσο πιο ακατάστατη  εμφανίζεται η εικόνα, το </a:t>
            </a:r>
            <a:r>
              <a:rPr lang="el-GR" altLang="el-GR" dirty="0" smtClean="0">
                <a:latin typeface="Calibri" pitchFamily="34" charset="0"/>
                <a:cs typeface="Times New Roman" pitchFamily="18" charset="0"/>
              </a:rPr>
              <a:t>γκρι </a:t>
            </a:r>
            <a:r>
              <a:rPr lang="el-GR" altLang="el-GR" dirty="0">
                <a:latin typeface="Calibri" pitchFamily="34" charset="0"/>
                <a:cs typeface="Times New Roman" pitchFamily="18" charset="0"/>
              </a:rPr>
              <a:t>χρώμα τονίζεται και η τιμή της εντροπίας είναι </a:t>
            </a:r>
            <a:r>
              <a:rPr lang="el-GR" altLang="el-GR" dirty="0" smtClean="0">
                <a:latin typeface="Calibri" pitchFamily="34" charset="0"/>
                <a:cs typeface="Times New Roman" pitchFamily="18" charset="0"/>
              </a:rPr>
              <a:t>μεγάλη.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altLang="el-GR" b="1" dirty="0" smtClean="0">
                <a:latin typeface="Calibri" pitchFamily="34" charset="0"/>
                <a:cs typeface="Times New Roman" pitchFamily="18" charset="0"/>
              </a:rPr>
              <a:t>Ομοιογένεια </a:t>
            </a:r>
            <a:r>
              <a:rPr lang="el-GR" altLang="el-GR" b="1" dirty="0">
                <a:latin typeface="Calibri" pitchFamily="34" charset="0"/>
                <a:cs typeface="Times New Roman" pitchFamily="18" charset="0"/>
              </a:rPr>
              <a:t>(</a:t>
            </a:r>
            <a:r>
              <a:rPr lang="en-US" altLang="el-GR" b="1" dirty="0">
                <a:latin typeface="Calibri" pitchFamily="34" charset="0"/>
                <a:cs typeface="Times New Roman" pitchFamily="18" charset="0"/>
              </a:rPr>
              <a:t>HOM</a:t>
            </a:r>
            <a:r>
              <a:rPr lang="el-GR" altLang="el-GR" b="1" dirty="0">
                <a:latin typeface="Calibri" pitchFamily="34" charset="0"/>
                <a:cs typeface="Times New Roman" pitchFamily="18" charset="0"/>
              </a:rPr>
              <a:t>):</a:t>
            </a:r>
            <a:r>
              <a:rPr lang="el-GR" altLang="el-GR" dirty="0">
                <a:latin typeface="Calibri" pitchFamily="34" charset="0"/>
                <a:cs typeface="Times New Roman" pitchFamily="18" charset="0"/>
              </a:rPr>
              <a:t> Είναι η ομοιομορφία της εικόνας. Όσο χαμηλότερη είναι, τόσο περισσότερο αυξάνεται η </a:t>
            </a:r>
            <a:r>
              <a:rPr lang="el-GR" altLang="el-GR" dirty="0" smtClean="0">
                <a:latin typeface="Calibri" pitchFamily="34" charset="0"/>
                <a:cs typeface="Times New Roman" pitchFamily="18" charset="0"/>
              </a:rPr>
              <a:t>γκρι </a:t>
            </a:r>
            <a:r>
              <a:rPr lang="el-GR" altLang="el-GR" dirty="0">
                <a:latin typeface="Calibri" pitchFamily="34" charset="0"/>
                <a:cs typeface="Times New Roman" pitchFamily="18" charset="0"/>
              </a:rPr>
              <a:t>απόχρωση. Ένα καλά ενυδατωμένο δέρμα έχει υψηλότερη τιμή ομοιογένειας</a:t>
            </a:r>
            <a:r>
              <a:rPr lang="el-GR" altLang="el-GR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el-GR" altLang="el-GR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Πα</a:t>
            </a:r>
            <a:r>
              <a:rPr lang="en-US" sz="4400" dirty="0" err="1"/>
              <a:t>ράμετροι</a:t>
            </a:r>
            <a:r>
              <a:rPr lang="en-US" sz="4400" dirty="0"/>
              <a:t> SELS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600" b="0" dirty="0" smtClean="0"/>
              <a:t>Surface </a:t>
            </a:r>
            <a:r>
              <a:rPr lang="en-US" sz="3600" b="0" dirty="0"/>
              <a:t>Evaluation of Living </a:t>
            </a:r>
            <a:r>
              <a:rPr lang="en-US" sz="3600" b="0" dirty="0" smtClean="0"/>
              <a:t>Skin</a:t>
            </a:r>
            <a:r>
              <a:rPr lang="el-GR" sz="3600" b="0" dirty="0"/>
              <a:t> </a:t>
            </a:r>
            <a:r>
              <a:rPr lang="el-GR" sz="3600" b="0" dirty="0" smtClean="0"/>
              <a:t>1/2</a:t>
            </a:r>
            <a:endParaRPr lang="el-GR" sz="3600" b="0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el-GR" altLang="el-GR" b="1" dirty="0" smtClean="0"/>
              <a:t>Αξιολόγηση της Επιφάνειας του ζωντανού δέρματος</a:t>
            </a:r>
            <a:endParaRPr lang="el-GR" altLang="el-GR" dirty="0" smtClean="0"/>
          </a:p>
          <a:p>
            <a:pPr eaLnBrk="1" hangingPunct="1"/>
            <a:r>
              <a:rPr lang="en-US" altLang="el-GR" dirty="0" err="1" smtClean="0"/>
              <a:t>Sesc</a:t>
            </a:r>
            <a:r>
              <a:rPr lang="el-GR" altLang="el-GR" dirty="0" smtClean="0"/>
              <a:t> (</a:t>
            </a:r>
            <a:r>
              <a:rPr lang="en-US" altLang="el-GR" dirty="0" err="1" smtClean="0"/>
              <a:t>Scaliness</a:t>
            </a:r>
            <a:r>
              <a:rPr lang="el-GR" altLang="el-GR" dirty="0" smtClean="0"/>
              <a:t>, </a:t>
            </a:r>
            <a:r>
              <a:rPr lang="en-US" altLang="el-GR" dirty="0" smtClean="0"/>
              <a:t>a</a:t>
            </a:r>
            <a:r>
              <a:rPr lang="el-GR" altLang="el-GR" dirty="0" err="1" smtClean="0"/>
              <a:t>ποφολίδωση</a:t>
            </a:r>
            <a:r>
              <a:rPr lang="el-GR" altLang="el-GR" dirty="0" smtClean="0"/>
              <a:t>): Υπολογίζει την αναλογία φωτεινών κουκίδων. Στο καλά ενυδατωμένο δέρμα η τιμή αυτή είναι </a:t>
            </a:r>
            <a:r>
              <a:rPr lang="el-GR" altLang="el-GR" b="1" dirty="0" smtClean="0"/>
              <a:t>μικρή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n-US" altLang="el-GR" dirty="0" err="1" smtClean="0"/>
              <a:t>Ser</a:t>
            </a:r>
            <a:r>
              <a:rPr lang="el-GR" altLang="el-GR" dirty="0" smtClean="0"/>
              <a:t> (</a:t>
            </a:r>
            <a:r>
              <a:rPr lang="en-US" altLang="el-GR" dirty="0" smtClean="0"/>
              <a:t>Roughness</a:t>
            </a:r>
            <a:r>
              <a:rPr lang="el-GR" altLang="el-GR" dirty="0" smtClean="0"/>
              <a:t>, τραχύτητα): </a:t>
            </a:r>
            <a:r>
              <a:rPr lang="el-GR" altLang="el-GR" dirty="0"/>
              <a:t>Υ</a:t>
            </a:r>
            <a:r>
              <a:rPr lang="el-GR" altLang="el-GR" dirty="0" smtClean="0"/>
              <a:t>πολογίζει την αναλογία σκοτεινών κουκίδων. Όσο απαλότερο είναι το δέρμα, τόσο </a:t>
            </a:r>
            <a:r>
              <a:rPr lang="el-GR" altLang="el-GR" b="1" dirty="0" smtClean="0"/>
              <a:t>χαμηλότερη</a:t>
            </a:r>
            <a:r>
              <a:rPr lang="el-GR" altLang="el-GR" dirty="0" smtClean="0"/>
              <a:t> είναι αυτή η τιμή.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Πα</a:t>
            </a:r>
            <a:r>
              <a:rPr lang="en-US" sz="4400" dirty="0" err="1"/>
              <a:t>ράμετροι</a:t>
            </a:r>
            <a:r>
              <a:rPr lang="en-US" sz="4400" dirty="0"/>
              <a:t> SELS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600" b="0" dirty="0" smtClean="0"/>
              <a:t>Surface </a:t>
            </a:r>
            <a:r>
              <a:rPr lang="en-US" sz="3600" b="0" dirty="0"/>
              <a:t>Evaluation of Living </a:t>
            </a:r>
            <a:r>
              <a:rPr lang="en-US" sz="3600" b="0" dirty="0" smtClean="0"/>
              <a:t>Skin</a:t>
            </a:r>
            <a:r>
              <a:rPr lang="el-GR" sz="3600" b="0" dirty="0"/>
              <a:t> </a:t>
            </a:r>
            <a:r>
              <a:rPr lang="el-GR" sz="3600" b="0" dirty="0" smtClean="0"/>
              <a:t>2/2</a:t>
            </a:r>
            <a:endParaRPr lang="el-GR" sz="3600" b="0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el-GR" altLang="el-GR" b="1" dirty="0" smtClean="0"/>
              <a:t>Αξιολόγηση της Επιφάνειας του ζωντανού δέρματος </a:t>
            </a:r>
            <a:r>
              <a:rPr lang="el-GR" altLang="el-GR" dirty="0" smtClean="0"/>
              <a:t>(συνέχεια)</a:t>
            </a:r>
          </a:p>
          <a:p>
            <a:pPr eaLnBrk="1" hangingPunct="1"/>
            <a:r>
              <a:rPr lang="en-US" altLang="el-GR" dirty="0" smtClean="0"/>
              <a:t>Sew</a:t>
            </a:r>
            <a:r>
              <a:rPr lang="el-GR" altLang="el-GR" dirty="0" smtClean="0"/>
              <a:t> (</a:t>
            </a:r>
            <a:r>
              <a:rPr lang="en-US" altLang="el-GR" dirty="0" smtClean="0"/>
              <a:t>Wrinkles</a:t>
            </a:r>
            <a:r>
              <a:rPr lang="el-GR" altLang="el-GR" dirty="0" smtClean="0"/>
              <a:t>): Είναι ανάλογο του αριθμού και του πλάτους των ρυτίδων. Όσο περισσότερες είναι οι ρυτίδες τόσο μεγαλύτερη η τιμή αυτή.</a:t>
            </a:r>
          </a:p>
          <a:p>
            <a:pPr eaLnBrk="1" hangingPunct="1"/>
            <a:r>
              <a:rPr lang="en-US" altLang="el-GR" dirty="0" err="1" smtClean="0"/>
              <a:t>SEsm</a:t>
            </a:r>
            <a:r>
              <a:rPr lang="el-GR" altLang="el-GR" dirty="0" smtClean="0"/>
              <a:t> (</a:t>
            </a:r>
            <a:r>
              <a:rPr lang="en-US" altLang="el-GR" dirty="0" smtClean="0"/>
              <a:t>Smoothness</a:t>
            </a:r>
            <a:r>
              <a:rPr lang="el-GR" altLang="el-GR" dirty="0" smtClean="0"/>
              <a:t>) Είναι ανάλογο του πλάτους των ρυτίδων. Όσο πιο αποτελεσματική η </a:t>
            </a:r>
            <a:r>
              <a:rPr lang="el-GR" altLang="el-GR" dirty="0" err="1" smtClean="0"/>
              <a:t>αντιγηραντική</a:t>
            </a:r>
            <a:r>
              <a:rPr lang="el-GR" altLang="el-GR" dirty="0" smtClean="0"/>
              <a:t> ή η ενυδατική θεραπεία, τόσο </a:t>
            </a:r>
            <a:r>
              <a:rPr lang="el-GR" altLang="el-GR" b="1" dirty="0" smtClean="0"/>
              <a:t>μεγαλύτερη η τιμή </a:t>
            </a:r>
            <a:r>
              <a:rPr lang="el-GR" altLang="el-GR" dirty="0" smtClean="0"/>
              <a:t>αυτή.</a:t>
            </a:r>
          </a:p>
          <a:p>
            <a:pPr eaLnBrk="1" hangingPunct="1"/>
            <a:r>
              <a:rPr lang="en-US" altLang="el-GR" dirty="0" err="1" smtClean="0"/>
              <a:t>Rku</a:t>
            </a:r>
            <a:r>
              <a:rPr lang="el-GR" altLang="el-GR" dirty="0" smtClean="0"/>
              <a:t> (</a:t>
            </a:r>
            <a:r>
              <a:rPr lang="en-US" altLang="el-GR" dirty="0" err="1" smtClean="0"/>
              <a:t>Curtosis</a:t>
            </a:r>
            <a:r>
              <a:rPr lang="el-GR" altLang="el-GR" dirty="0" smtClean="0"/>
              <a:t>) Όσο πιο κοντά είναι η τιμή αυτή </a:t>
            </a:r>
            <a:r>
              <a:rPr lang="el-GR" altLang="el-GR" b="1" dirty="0" smtClean="0"/>
              <a:t>στο 3</a:t>
            </a:r>
            <a:r>
              <a:rPr lang="el-GR" altLang="el-GR" dirty="0" smtClean="0"/>
              <a:t>, τόσο περισσότερο απαλό είναι το δέρμα.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Φωτογράφιση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dirty="0" smtClean="0">
                <a:latin typeface="Calibri" pitchFamily="34" charset="0"/>
              </a:rPr>
              <a:t>Ακριβής, αντικειμενική</a:t>
            </a:r>
            <a:r>
              <a:rPr lang="el-GR" altLang="el-GR" dirty="0">
                <a:latin typeface="Calibri" pitchFamily="34" charset="0"/>
              </a:rPr>
              <a:t>, </a:t>
            </a:r>
            <a:r>
              <a:rPr lang="el-GR" altLang="el-GR" dirty="0" smtClean="0">
                <a:latin typeface="Calibri" pitchFamily="34" charset="0"/>
              </a:rPr>
              <a:t>φθηνή και </a:t>
            </a:r>
            <a:r>
              <a:rPr lang="el-GR" altLang="el-GR" dirty="0">
                <a:latin typeface="Calibri" pitchFamily="34" charset="0"/>
              </a:rPr>
              <a:t>εύκολη μέθοδος παρουσίασης του δέρματος. Απαιτείται ρύθμιση των συνθηκών φωτισμού για να εξασφαλισθεί η </a:t>
            </a:r>
            <a:r>
              <a:rPr lang="el-GR" altLang="el-GR" dirty="0" err="1">
                <a:latin typeface="Calibri" pitchFamily="34" charset="0"/>
              </a:rPr>
              <a:t>επαναληψιμότητα</a:t>
            </a:r>
            <a:r>
              <a:rPr lang="el-GR" altLang="el-GR" dirty="0" smtClean="0">
                <a:latin typeface="Calibri" pitchFamily="34" charset="0"/>
              </a:rPr>
              <a:t>.</a:t>
            </a:r>
            <a:endParaRPr lang="el-GR" altLang="el-GR" dirty="0">
              <a:latin typeface="Calibri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Αθανασία </a:t>
            </a:r>
            <a:r>
              <a:rPr lang="el-GR" sz="2000" dirty="0" err="1" smtClean="0"/>
              <a:t>Βαρβαρέσου</a:t>
            </a:r>
            <a:r>
              <a:rPr lang="el-GR" sz="2000" dirty="0" smtClean="0"/>
              <a:t> 2014. </a:t>
            </a:r>
            <a:r>
              <a:rPr lang="el-GR" sz="2000" dirty="0"/>
              <a:t>Αθανασία </a:t>
            </a:r>
            <a:r>
              <a:rPr lang="el-GR" sz="2000" dirty="0" err="1"/>
              <a:t>Βαρβαρέσου</a:t>
            </a:r>
            <a:r>
              <a:rPr lang="el-GR" sz="2000" dirty="0"/>
              <a:t> . </a:t>
            </a:r>
            <a:r>
              <a:rPr lang="el-GR" sz="2000" dirty="0" smtClean="0"/>
              <a:t>«Ειδική </a:t>
            </a:r>
            <a:r>
              <a:rPr lang="el-GR" sz="2000" dirty="0" err="1" smtClean="0"/>
              <a:t>Κοσμητολογία</a:t>
            </a:r>
            <a:r>
              <a:rPr lang="en-US" sz="2000" dirty="0" smtClean="0"/>
              <a:t> </a:t>
            </a:r>
            <a:r>
              <a:rPr lang="el-GR" sz="2000"/>
              <a:t>(Θ).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 dirty="0"/>
              <a:t> Μέθοδοι για την απεικόνιση της επιφάνειας του δέρματος».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7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5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Επιφάνεια του δέρματος </a:t>
            </a:r>
            <a:r>
              <a:rPr lang="el-GR" sz="32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Μέθοδοι για την απεικόνιση της επιφάνειας του δέρματος: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Περιγραμμομετρικές</a:t>
            </a:r>
            <a:r>
              <a:rPr lang="el-GR" dirty="0" smtClean="0"/>
              <a:t> μέθοδοι.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Φωτογραφία (υπεριώδης φωτογραφία – σάρωση και φωτογράφιση).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Περιγραμμομετρικές</a:t>
            </a:r>
            <a:r>
              <a:rPr lang="el-GR" dirty="0" smtClean="0"/>
              <a:t> μέθοδοι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altLang="el-GR" dirty="0" smtClean="0">
                <a:latin typeface="Calibri" pitchFamily="34" charset="0"/>
              </a:rPr>
              <a:t>Κατασκευάζεται </a:t>
            </a:r>
            <a:r>
              <a:rPr lang="el-GR" altLang="el-GR" dirty="0">
                <a:latin typeface="Calibri" pitchFamily="34" charset="0"/>
              </a:rPr>
              <a:t>αρνητικό αντίγραφο-εκμαγείο από σιλικόνη της εξεταζόμενης περιοχής του δέρματος. </a:t>
            </a:r>
            <a:r>
              <a:rPr lang="en-US" altLang="el-GR" dirty="0">
                <a:latin typeface="Calibri" pitchFamily="34" charset="0"/>
              </a:rPr>
              <a:t>T</a:t>
            </a:r>
            <a:r>
              <a:rPr lang="el-GR" altLang="el-GR" dirty="0">
                <a:latin typeface="Calibri" pitchFamily="34" charset="0"/>
              </a:rPr>
              <a:t>α αντίγραφα εξετάζονται με οπτικές τεχνικές ή με τεχνικές αφής</a:t>
            </a:r>
            <a:r>
              <a:rPr lang="el-GR" altLang="el-GR" dirty="0" smtClean="0">
                <a:latin typeface="Calibri" pitchFamily="34" charset="0"/>
              </a:rPr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Μηχανική </a:t>
            </a:r>
            <a:r>
              <a:rPr lang="el-GR" altLang="el-GR" dirty="0" err="1" smtClean="0"/>
              <a:t>περιγραμμομετρία</a:t>
            </a:r>
            <a:endParaRPr lang="el-GR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Λαμβάνεται το αποτύπωμα-εκμαγείο της εξεταζόμενης περιοχής του δέρματος.</a:t>
            </a:r>
          </a:p>
          <a:p>
            <a:r>
              <a:rPr lang="el-GR" altLang="el-GR" dirty="0" smtClean="0"/>
              <a:t>Προσαρμόζεται γραφίδα η οποία κινείται κατά μήκος του εκμαγείου και οι κινήσεις της μεταφέρονται ως ηλεκτρικό σήμα και καταγράφονται.</a:t>
            </a:r>
          </a:p>
          <a:p>
            <a:r>
              <a:rPr lang="el-GR" altLang="el-GR" dirty="0" smtClean="0"/>
              <a:t>Οι μεταβολές του σήματος αντιστοιχούν στις αύλακες, ρυτίδες κτλ του εκμαγείου.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Οπτική </a:t>
            </a:r>
            <a:r>
              <a:rPr lang="el-GR" dirty="0" err="1"/>
              <a:t>περιγραμμομετρία</a:t>
            </a:r>
            <a:r>
              <a:rPr lang="el-GR" dirty="0"/>
              <a:t> </a:t>
            </a:r>
            <a:r>
              <a:rPr lang="el-GR" dirty="0" smtClean="0"/>
              <a:t>διαπερατότητας </a:t>
            </a:r>
            <a:r>
              <a:rPr lang="el-GR" sz="3300" b="0" dirty="0" smtClean="0"/>
              <a:t>1/8</a:t>
            </a:r>
            <a:endParaRPr lang="el-GR" sz="3300" b="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</a:t>
            </a:r>
            <a:r>
              <a:rPr lang="el-GR" altLang="el-GR" dirty="0" smtClean="0"/>
              <a:t>ατασκευάζεται αρνητικό αντίγραφο-εκμαγείο της εξεταζόμενης περιοχής του δέρματος από μπλε σιλικόνη. </a:t>
            </a:r>
          </a:p>
          <a:p>
            <a:r>
              <a:rPr lang="el-GR" altLang="el-GR" dirty="0" smtClean="0"/>
              <a:t>Η συγκεκριμένη σιλικόνη είναι έτσι κατασκευασμένη ώστε να γεμίζει και τα μικρότερα βάθη του δέρματος και να τα αναπαράγει λεπτομερώς. </a:t>
            </a:r>
          </a:p>
          <a:p>
            <a:r>
              <a:rPr lang="el-GR" altLang="el-GR" dirty="0" smtClean="0"/>
              <a:t>Μονοχρωματική δέσμη φωτός προσπίπτει στο αντίγραφο-εκμαγείο σιλικόνης ενώ απέναντι από το αντίγραφο είναι τοποθετημένη κάμερα.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l-GR" sz="3600" dirty="0"/>
              <a:t>Οπτική </a:t>
            </a:r>
            <a:r>
              <a:rPr lang="el-GR" sz="3600" dirty="0" err="1"/>
              <a:t>περιγραμμομετρία</a:t>
            </a:r>
            <a:r>
              <a:rPr lang="el-GR" sz="3600" dirty="0"/>
              <a:t> διαπερατότητας </a:t>
            </a:r>
            <a:r>
              <a:rPr lang="el-GR" sz="3000" b="0" dirty="0" smtClean="0"/>
              <a:t>2/8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altLang="el-GR" sz="2200" dirty="0">
                <a:cs typeface="Arial" charset="0"/>
              </a:rPr>
              <a:t>Φ</a:t>
            </a:r>
            <a:r>
              <a:rPr lang="de-DE" altLang="el-GR" sz="2200" baseline="-30000" dirty="0">
                <a:cs typeface="Arial" charset="0"/>
              </a:rPr>
              <a:t>ex</a:t>
            </a:r>
            <a:r>
              <a:rPr lang="el-GR" altLang="el-GR" sz="2200" dirty="0">
                <a:cs typeface="Arial" charset="0"/>
              </a:rPr>
              <a:t>=Φ</a:t>
            </a:r>
            <a:r>
              <a:rPr lang="de-DE" altLang="el-GR" sz="2200" baseline="-30000" dirty="0">
                <a:cs typeface="Arial" charset="0"/>
              </a:rPr>
              <a:t>in</a:t>
            </a:r>
            <a:r>
              <a:rPr lang="el-GR" altLang="el-GR" sz="2200" dirty="0">
                <a:cs typeface="Arial" charset="0"/>
              </a:rPr>
              <a:t>.</a:t>
            </a:r>
            <a:r>
              <a:rPr lang="de-DE" altLang="el-GR" sz="2200" dirty="0">
                <a:cs typeface="Arial" charset="0"/>
              </a:rPr>
              <a:t>e</a:t>
            </a:r>
            <a:r>
              <a:rPr lang="el-GR" altLang="el-GR" sz="2200" baseline="30000" dirty="0">
                <a:latin typeface="Calibri" pitchFamily="34" charset="0"/>
                <a:cs typeface="Arial" charset="0"/>
              </a:rPr>
              <a:t>–</a:t>
            </a:r>
            <a:r>
              <a:rPr lang="de-DE" altLang="el-GR" sz="2200" baseline="30000" dirty="0" err="1">
                <a:cs typeface="Arial" charset="0"/>
              </a:rPr>
              <a:t>kd</a:t>
            </a:r>
            <a:r>
              <a:rPr lang="el-GR" altLang="el-GR" sz="2200" dirty="0">
                <a:cs typeface="Arial" charset="0"/>
              </a:rPr>
              <a:t>                                                                                                       </a:t>
            </a:r>
            <a:endParaRPr lang="el-GR" altLang="el-GR" sz="2200" dirty="0"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l-GR" altLang="el-GR" sz="2200" dirty="0">
                <a:cs typeface="Arial" charset="0"/>
              </a:rPr>
              <a:t>Φ</a:t>
            </a:r>
            <a:r>
              <a:rPr lang="de-DE" altLang="el-GR" sz="2200" baseline="-30000" dirty="0">
                <a:cs typeface="Arial" charset="0"/>
              </a:rPr>
              <a:t>ex </a:t>
            </a:r>
            <a:r>
              <a:rPr lang="el-GR" altLang="el-GR" sz="2200" dirty="0">
                <a:cs typeface="Arial" charset="0"/>
              </a:rPr>
              <a:t>=</a:t>
            </a:r>
            <a:r>
              <a:rPr lang="el-GR" altLang="el-GR" sz="2200" baseline="-30000" dirty="0">
                <a:cs typeface="Arial" charset="0"/>
              </a:rPr>
              <a:t> </a:t>
            </a:r>
            <a:r>
              <a:rPr lang="el-GR" altLang="el-GR" sz="2200" dirty="0">
                <a:cs typeface="Arial" charset="0"/>
              </a:rPr>
              <a:t>Ένταση</a:t>
            </a:r>
            <a:r>
              <a:rPr lang="el-GR" altLang="el-GR" sz="2200" baseline="-30000" dirty="0">
                <a:cs typeface="Arial" charset="0"/>
              </a:rPr>
              <a:t> </a:t>
            </a:r>
            <a:r>
              <a:rPr lang="el-GR" altLang="el-GR" sz="2200" dirty="0">
                <a:cs typeface="Arial" charset="0"/>
              </a:rPr>
              <a:t>εξερχόμενης ακτινοβολίας</a:t>
            </a:r>
            <a:endParaRPr lang="el-GR" altLang="el-GR" sz="2200" dirty="0"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l-GR" altLang="el-GR" sz="2200" dirty="0">
                <a:cs typeface="Arial" charset="0"/>
              </a:rPr>
              <a:t>Φ</a:t>
            </a:r>
            <a:r>
              <a:rPr lang="de-DE" altLang="el-GR" sz="2200" baseline="-30000" dirty="0">
                <a:cs typeface="Arial" charset="0"/>
              </a:rPr>
              <a:t>in </a:t>
            </a:r>
            <a:r>
              <a:rPr lang="el-GR" altLang="el-GR" sz="2200" dirty="0">
                <a:cs typeface="Arial" charset="0"/>
              </a:rPr>
              <a:t>=</a:t>
            </a:r>
            <a:r>
              <a:rPr lang="el-GR" altLang="el-GR" sz="2200" baseline="-30000" dirty="0">
                <a:cs typeface="Arial" charset="0"/>
              </a:rPr>
              <a:t> </a:t>
            </a:r>
            <a:r>
              <a:rPr lang="el-GR" altLang="el-GR" sz="2200" dirty="0">
                <a:cs typeface="Arial" charset="0"/>
              </a:rPr>
              <a:t>Ένταση προσπίπτουσας ακτινοβολίας</a:t>
            </a:r>
            <a:endParaRPr lang="el-GR" altLang="el-GR" sz="2200" dirty="0"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el-GR" sz="2200" dirty="0">
                <a:cs typeface="Arial" charset="0"/>
              </a:rPr>
              <a:t>d</a:t>
            </a:r>
            <a:r>
              <a:rPr lang="el-GR" altLang="el-GR" sz="2200" dirty="0">
                <a:cs typeface="Arial" charset="0"/>
              </a:rPr>
              <a:t> = Πάχος υλικού</a:t>
            </a:r>
            <a:endParaRPr lang="el-GR" altLang="el-GR" sz="2200" dirty="0"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el-GR" sz="2200" dirty="0">
                <a:cs typeface="Arial" charset="0"/>
              </a:rPr>
              <a:t>k</a:t>
            </a:r>
            <a:r>
              <a:rPr lang="el-GR" altLang="el-GR" sz="2200" dirty="0">
                <a:cs typeface="Arial" charset="0"/>
              </a:rPr>
              <a:t> = Σταθερά </a:t>
            </a:r>
            <a:r>
              <a:rPr lang="el-GR" altLang="el-GR" sz="2200" dirty="0" smtClean="0">
                <a:cs typeface="Arial" charset="0"/>
              </a:rPr>
              <a:t>υλικού</a:t>
            </a:r>
          </a:p>
          <a:p>
            <a:pPr>
              <a:lnSpc>
                <a:spcPct val="100000"/>
              </a:lnSpc>
            </a:pPr>
            <a:r>
              <a:rPr lang="el-GR" altLang="el-GR" sz="2200" dirty="0">
                <a:latin typeface="Calibri" pitchFamily="34" charset="0"/>
              </a:rPr>
              <a:t>Το </a:t>
            </a:r>
            <a:r>
              <a:rPr lang="el-GR" altLang="el-GR" sz="2200" b="1" dirty="0">
                <a:latin typeface="Calibri" pitchFamily="34" charset="0"/>
              </a:rPr>
              <a:t>πάχος</a:t>
            </a:r>
            <a:r>
              <a:rPr lang="el-GR" altLang="el-GR" sz="2200" dirty="0">
                <a:latin typeface="Calibri" pitchFamily="34" charset="0"/>
              </a:rPr>
              <a:t> του αντιγράφου είναι </a:t>
            </a:r>
            <a:r>
              <a:rPr lang="el-GR" altLang="el-GR" sz="2200" b="1" dirty="0">
                <a:latin typeface="Calibri" pitchFamily="34" charset="0"/>
              </a:rPr>
              <a:t>μεγαλύτερο</a:t>
            </a:r>
            <a:r>
              <a:rPr lang="el-GR" altLang="el-GR" sz="2200" dirty="0">
                <a:latin typeface="Calibri" pitchFamily="34" charset="0"/>
              </a:rPr>
              <a:t> στα σημεία όπου υπήρχαν ρυτίδες και έτσι η </a:t>
            </a:r>
            <a:r>
              <a:rPr lang="el-GR" altLang="el-GR" sz="2200" b="1" dirty="0">
                <a:latin typeface="Calibri" pitchFamily="34" charset="0"/>
              </a:rPr>
              <a:t>απορρόφηση</a:t>
            </a:r>
            <a:r>
              <a:rPr lang="el-GR" altLang="el-GR" sz="2200" dirty="0">
                <a:latin typeface="Calibri" pitchFamily="34" charset="0"/>
              </a:rPr>
              <a:t> της προσπίπτουσας δέσμης στα σημεία αυτά είναι </a:t>
            </a:r>
            <a:r>
              <a:rPr lang="el-GR" altLang="el-GR" sz="2200" b="1" dirty="0">
                <a:latin typeface="Calibri" pitchFamily="34" charset="0"/>
              </a:rPr>
              <a:t>μεγαλύτερη</a:t>
            </a:r>
            <a:r>
              <a:rPr lang="el-GR" altLang="el-GR" sz="2200" dirty="0">
                <a:latin typeface="Calibri" pitchFamily="34" charset="0"/>
              </a:rPr>
              <a:t> και η </a:t>
            </a:r>
            <a:r>
              <a:rPr lang="el-GR" altLang="el-GR" sz="2200" b="1" dirty="0">
                <a:latin typeface="Calibri" pitchFamily="34" charset="0"/>
              </a:rPr>
              <a:t>ένταση</a:t>
            </a:r>
            <a:r>
              <a:rPr lang="el-GR" altLang="el-GR" sz="2200" dirty="0">
                <a:latin typeface="Calibri" pitchFamily="34" charset="0"/>
              </a:rPr>
              <a:t> της </a:t>
            </a:r>
            <a:r>
              <a:rPr lang="el-GR" altLang="el-GR" sz="2200" b="1" dirty="0">
                <a:latin typeface="Calibri" pitchFamily="34" charset="0"/>
              </a:rPr>
              <a:t>εξερχόμενης ακτινοβολίας</a:t>
            </a:r>
            <a:r>
              <a:rPr lang="el-GR" altLang="el-GR" sz="2200" dirty="0">
                <a:latin typeface="Calibri" pitchFamily="34" charset="0"/>
              </a:rPr>
              <a:t> </a:t>
            </a:r>
            <a:r>
              <a:rPr lang="el-GR" altLang="el-GR" sz="2200" b="1" dirty="0">
                <a:latin typeface="Calibri" pitchFamily="34" charset="0"/>
              </a:rPr>
              <a:t>μικρότερη</a:t>
            </a:r>
            <a:r>
              <a:rPr lang="el-GR" altLang="el-GR" sz="2200" dirty="0">
                <a:latin typeface="Calibri" pitchFamily="34" charset="0"/>
              </a:rPr>
              <a:t>. Οι ρυτίδες αναπαράγονται στην οθόνη ως κορυφές με 256 αποχρώσεις του </a:t>
            </a:r>
            <a:r>
              <a:rPr lang="el-GR" altLang="el-GR" sz="2200" dirty="0" err="1">
                <a:latin typeface="Calibri" pitchFamily="34" charset="0"/>
              </a:rPr>
              <a:t>γκρί</a:t>
            </a:r>
            <a:r>
              <a:rPr lang="el-GR" altLang="el-GR" sz="2200" dirty="0">
                <a:latin typeface="Calibri" pitchFamily="34" charset="0"/>
              </a:rPr>
              <a:t> και μετατρέπονται μέσω του λογισμικού σε μ</a:t>
            </a:r>
            <a:r>
              <a:rPr lang="en-US" altLang="el-GR" sz="2200" dirty="0">
                <a:latin typeface="Calibri" pitchFamily="34" charset="0"/>
              </a:rPr>
              <a:t>m</a:t>
            </a:r>
            <a:r>
              <a:rPr lang="el-GR" altLang="el-GR" sz="2200" dirty="0">
                <a:latin typeface="Calibri" pitchFamily="34" charset="0"/>
              </a:rPr>
              <a:t>. </a:t>
            </a:r>
            <a:endParaRPr lang="el-GR" altLang="el-GR" sz="2200" dirty="0"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l-GR" sz="3600" dirty="0"/>
              <a:t>Οπτική </a:t>
            </a:r>
            <a:r>
              <a:rPr lang="el-GR" sz="3600" dirty="0" err="1"/>
              <a:t>περιγραμμομετρία</a:t>
            </a:r>
            <a:r>
              <a:rPr lang="el-GR" sz="3600" dirty="0"/>
              <a:t> διαπερατότητας </a:t>
            </a:r>
            <a:r>
              <a:rPr lang="el-GR" sz="3000" b="0" dirty="0" smtClean="0"/>
              <a:t>3/8</a:t>
            </a:r>
            <a:endParaRPr lang="el-GR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buFont typeface="Arial" charset="0"/>
              <a:buNone/>
            </a:pPr>
            <a:r>
              <a:rPr lang="el-GR" altLang="el-GR" b="1" dirty="0" smtClean="0"/>
              <a:t>Πλεονέκτημα της μεθόδου</a:t>
            </a:r>
            <a:r>
              <a:rPr lang="en-US" altLang="el-GR" b="1" dirty="0" smtClean="0"/>
              <a:t>:</a:t>
            </a:r>
            <a:r>
              <a:rPr lang="el-GR" altLang="el-GR" dirty="0" smtClean="0"/>
              <a:t> </a:t>
            </a:r>
          </a:p>
          <a:p>
            <a:pPr marL="0" indent="0" eaLnBrk="1" hangingPunct="1">
              <a:lnSpc>
                <a:spcPct val="114000"/>
              </a:lnSpc>
              <a:buFont typeface="Arial" charset="0"/>
              <a:buNone/>
            </a:pPr>
            <a:r>
              <a:rPr lang="el-GR" altLang="el-GR" dirty="0" smtClean="0"/>
              <a:t>Τα αντίγραφα φυλάσσονται και μπορούν να μετρηθούν οι παράμετροι οποιαδήποτε στιγμή και να επεξεργασθούν με ποικίλους τρόπους μέχρι να βρεθεί η βέλτιστη μεθοδολογία. </a:t>
            </a:r>
          </a:p>
          <a:p>
            <a:pPr eaLnBrk="1" hangingPunct="1">
              <a:lnSpc>
                <a:spcPct val="114000"/>
              </a:lnSpc>
              <a:buFont typeface="Arial" charset="0"/>
              <a:buNone/>
            </a:pPr>
            <a:r>
              <a:rPr lang="el-GR" altLang="el-GR" b="1" dirty="0" smtClean="0"/>
              <a:t>Μειονεκτήματα</a:t>
            </a:r>
            <a:r>
              <a:rPr lang="en-US" altLang="el-GR" b="1" dirty="0" smtClean="0"/>
              <a:t>:</a:t>
            </a:r>
            <a:endParaRPr lang="el-GR" altLang="el-GR" b="1" dirty="0" smtClean="0"/>
          </a:p>
          <a:p>
            <a:pPr marL="0" indent="0" eaLnBrk="1" hangingPunct="1">
              <a:lnSpc>
                <a:spcPct val="114000"/>
              </a:lnSpc>
              <a:buFont typeface="Arial" charset="0"/>
              <a:buNone/>
            </a:pPr>
            <a:r>
              <a:rPr lang="el-GR" altLang="el-GR" dirty="0" smtClean="0"/>
              <a:t>Απαιτείται προσεκτική προετοιμασία του αντιγράφου</a:t>
            </a:r>
            <a:r>
              <a:rPr lang="en-US" altLang="el-GR" dirty="0" smtClean="0"/>
              <a:t> H</a:t>
            </a:r>
            <a:r>
              <a:rPr lang="el-GR" altLang="el-GR" dirty="0" smtClean="0"/>
              <a:t> χρήση των γκρι τόνων μειώνει τη διαχωριστική ικανότητα.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3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l-GR" sz="3600" dirty="0"/>
              <a:t>Οπτική </a:t>
            </a:r>
            <a:r>
              <a:rPr lang="el-GR" sz="3600" dirty="0" err="1"/>
              <a:t>περιγραμμομετρία</a:t>
            </a:r>
            <a:r>
              <a:rPr lang="el-GR" sz="3600" dirty="0"/>
              <a:t> διαπερατότητας </a:t>
            </a:r>
            <a:r>
              <a:rPr lang="el-GR" sz="3000" b="0" dirty="0" smtClean="0"/>
              <a:t>4/8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2050" name="Picture 2" descr="http://www.enjoy.cz/img/obrazky/skin-visi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33" y="1626164"/>
            <a:ext cx="6009534" cy="48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2286000" y="65056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enjoy.cz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25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late1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6">
  <a:themeElements>
    <a:clrScheme name="Προσαρμοσμένο 2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temlate1</Template>
  <TotalTime>34</TotalTime>
  <Words>1660</Words>
  <Application>Microsoft Office PowerPoint</Application>
  <PresentationFormat>Προβολή στην οθόνη (4:3)</PresentationFormat>
  <Paragraphs>179</Paragraphs>
  <Slides>30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30</vt:i4>
      </vt:variant>
    </vt:vector>
  </HeadingPairs>
  <TitlesOfParts>
    <vt:vector size="33" baseType="lpstr">
      <vt:lpstr>temlate1</vt:lpstr>
      <vt:lpstr>OC_template_6</vt:lpstr>
      <vt:lpstr>OC_template_updated</vt:lpstr>
      <vt:lpstr>Ειδική Κοσμητολογία (Θ)</vt:lpstr>
      <vt:lpstr>Επιφάνεια του δέρματος 1/2</vt:lpstr>
      <vt:lpstr>Επιφάνεια του δέρματος 2/2</vt:lpstr>
      <vt:lpstr>Περιγραμμομετρικές μέθοδοι</vt:lpstr>
      <vt:lpstr>Μηχανική περιγραμμομετρία</vt:lpstr>
      <vt:lpstr>Οπτική περιγραμμομετρία διαπερατότητας 1/8</vt:lpstr>
      <vt:lpstr>Οπτική περιγραμμομετρία διαπερατότητας 2/8</vt:lpstr>
      <vt:lpstr>Οπτική περιγραμμομετρία διαπερατότητας 3/8</vt:lpstr>
      <vt:lpstr>Οπτική περιγραμμομετρία διαπερατότητας 4/8</vt:lpstr>
      <vt:lpstr>Οπτική περιγραμμομετρία διαπερατότητας 5/8</vt:lpstr>
      <vt:lpstr>Οπτική περιγραμμομετρία διαπερατότητας 6/8</vt:lpstr>
      <vt:lpstr>Οπτική περιγραμμομετρία διαπερατότητας 7/8</vt:lpstr>
      <vt:lpstr>Οπτική περιγραμμομετρία διαπερατότητας 8/8</vt:lpstr>
      <vt:lpstr>Laser περιγραμμομετρία ανάκλασης  1/3</vt:lpstr>
      <vt:lpstr>Laser περιγραμμομετρία ανάκλασης  2/3</vt:lpstr>
      <vt:lpstr>Laser περιγραμμομετρία ανάκλασης  3/3</vt:lpstr>
      <vt:lpstr>Υπεριώδης φωτογράφιση με απευθείας επαφή στο δέρμα (Skin visioscan) 1/2</vt:lpstr>
      <vt:lpstr>Υπεριώδης φωτογράφιση με απευθείας επαφή στο δέρμα (Skin visioscan) 2/2</vt:lpstr>
      <vt:lpstr>Παράμετροι υφής 1/2</vt:lpstr>
      <vt:lpstr>Παράμετροι υφής 2/2</vt:lpstr>
      <vt:lpstr>Παράμετροι SELS  Surface Evaluation of Living Skin 1/2</vt:lpstr>
      <vt:lpstr>Παράμετροι SELS  Surface Evaluation of Living Skin 2/2</vt:lpstr>
      <vt:lpstr>Φωτογράφιση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Ειδική Κοσμητολογία</dc:title>
  <dc:creator>opencourses@teiath.gr</dc:creator>
  <cp:lastModifiedBy>fkaram2</cp:lastModifiedBy>
  <cp:revision>8</cp:revision>
  <dcterms:created xsi:type="dcterms:W3CDTF">2014-11-17T12:24:57Z</dcterms:created>
  <dcterms:modified xsi:type="dcterms:W3CDTF">2015-03-04T07:05:45Z</dcterms:modified>
</cp:coreProperties>
</file>