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73"/>
  </p:notesMasterIdLst>
  <p:handoutMasterIdLst>
    <p:handoutMasterId r:id="rId74"/>
  </p:handoutMasterIdLst>
  <p:sldIdLst>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84" r:id="rId65"/>
    <p:sldId id="385" r:id="rId66"/>
    <p:sldId id="262" r:id="rId67"/>
    <p:sldId id="386" r:id="rId68"/>
    <p:sldId id="269" r:id="rId69"/>
    <p:sldId id="270" r:id="rId70"/>
    <p:sldId id="266"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57B"/>
    <a:srgbClr val="2F5968"/>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87261B-4B79-4AE1-A765-FFCCEFBDE2A2}" type="slidenum">
              <a:rPr lang="en-GB" altLang="el-GR"/>
              <a:pPr/>
              <a:t>1</a:t>
            </a:fld>
            <a:endParaRPr lang="en-GB" altLang="el-GR" dirty="0"/>
          </a:p>
        </p:txBody>
      </p:sp>
      <p:sp>
        <p:nvSpPr>
          <p:cNvPr id="223234" name="Rectangle 2"/>
          <p:cNvSpPr>
            <a:spLocks noGrp="1" noRot="1" noChangeAspect="1" noChangeArrowheads="1"/>
          </p:cNvSpPr>
          <p:nvPr>
            <p:ph type="sldImg"/>
          </p:nvPr>
        </p:nvSpPr>
        <p:spPr bwMode="auto">
          <a:xfrm>
            <a:off x="1190625" y="889000"/>
            <a:ext cx="3195638" cy="2395538"/>
          </a:xfrm>
          <a:prstGeom prst="rect">
            <a:avLst/>
          </a:prstGeom>
          <a:solidFill>
            <a:srgbClr val="FFFFFF"/>
          </a:solidFill>
          <a:ln>
            <a:solidFill>
              <a:srgbClr val="000000"/>
            </a:solidFill>
            <a:miter lim="800000"/>
            <a:headEnd/>
            <a:tailEnd/>
          </a:ln>
        </p:spPr>
      </p:sp>
      <p:sp>
        <p:nvSpPr>
          <p:cNvPr id="223235" name="Rectangle 3"/>
          <p:cNvSpPr>
            <a:spLocks noGrp="1" noChangeArrowheads="1"/>
          </p:cNvSpPr>
          <p:nvPr>
            <p:ph type="body" idx="1"/>
          </p:nvPr>
        </p:nvSpPr>
        <p:spPr bwMode="auto">
          <a:xfrm>
            <a:off x="384832" y="3529121"/>
            <a:ext cx="6332697" cy="5647254"/>
          </a:xfrm>
          <a:prstGeom prst="rect">
            <a:avLst/>
          </a:prstGeom>
          <a:solidFill>
            <a:srgbClr val="FFFFFF"/>
          </a:solidFill>
          <a:ln>
            <a:solidFill>
              <a:srgbClr val="000000"/>
            </a:solidFill>
            <a:miter lim="800000"/>
            <a:headEnd/>
            <a:tailEnd/>
          </a:ln>
        </p:spPr>
        <p:txBody>
          <a:bodyPr/>
          <a:lstStyle/>
          <a:p>
            <a:endParaRPr lang="en-US" alt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4308A3E-470C-425D-ACAE-CCB4E25AD14E}" type="slidenum">
              <a:rPr lang="en-GB" altLang="el-GR"/>
              <a:pPr/>
              <a:t>46</a:t>
            </a:fld>
            <a:endParaRPr lang="en-GB" altLang="el-GR" dirty="0"/>
          </a:p>
        </p:txBody>
      </p:sp>
      <p:sp>
        <p:nvSpPr>
          <p:cNvPr id="306178" name="Rectangle 2"/>
          <p:cNvSpPr>
            <a:spLocks noGrp="1" noRot="1" noChangeAspect="1" noChangeArrowheads="1"/>
          </p:cNvSpPr>
          <p:nvPr>
            <p:ph type="sldImg"/>
          </p:nvPr>
        </p:nvSpPr>
        <p:spPr bwMode="auto">
          <a:xfrm>
            <a:off x="1190625" y="889000"/>
            <a:ext cx="3195638" cy="2395538"/>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384832" y="3529121"/>
            <a:ext cx="6332697" cy="5647254"/>
          </a:xfrm>
          <a:prstGeom prst="rect">
            <a:avLst/>
          </a:prstGeom>
          <a:solidFill>
            <a:srgbClr val="FFFFFF"/>
          </a:solidFill>
          <a:ln>
            <a:solidFill>
              <a:srgbClr val="000000"/>
            </a:solidFill>
            <a:miter lim="800000"/>
            <a:headEnd/>
            <a:tailEnd/>
          </a:ln>
        </p:spPr>
        <p:txBody>
          <a:bodyPr/>
          <a:lstStyle/>
          <a:p>
            <a:endParaRPr lang="en-US" alt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4308A3E-470C-425D-ACAE-CCB4E25AD14E}" type="slidenum">
              <a:rPr lang="en-GB" altLang="el-GR"/>
              <a:pPr/>
              <a:t>47</a:t>
            </a:fld>
            <a:endParaRPr lang="en-GB" altLang="el-GR" dirty="0"/>
          </a:p>
        </p:txBody>
      </p:sp>
      <p:sp>
        <p:nvSpPr>
          <p:cNvPr id="306178" name="Rectangle 2"/>
          <p:cNvSpPr>
            <a:spLocks noGrp="1" noRot="1" noChangeAspect="1" noChangeArrowheads="1"/>
          </p:cNvSpPr>
          <p:nvPr>
            <p:ph type="sldImg"/>
          </p:nvPr>
        </p:nvSpPr>
        <p:spPr bwMode="auto">
          <a:xfrm>
            <a:off x="1190625" y="889000"/>
            <a:ext cx="3195638" cy="2395538"/>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384832" y="3529121"/>
            <a:ext cx="6332697" cy="5647254"/>
          </a:xfrm>
          <a:prstGeom prst="rect">
            <a:avLst/>
          </a:prstGeom>
          <a:solidFill>
            <a:srgbClr val="FFFFFF"/>
          </a:solidFill>
          <a:ln>
            <a:solidFill>
              <a:srgbClr val="000000"/>
            </a:solidFill>
            <a:miter lim="800000"/>
            <a:headEnd/>
            <a:tailEnd/>
          </a:ln>
        </p:spPr>
        <p:txBody>
          <a:bodyPr/>
          <a:lstStyle/>
          <a:p>
            <a:endParaRPr lang="en-US" alt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77557B"/>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19852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buClr>
                <a:schemeClr val="accent3"/>
              </a:buClr>
              <a:buSzPct val="117000"/>
              <a:defRPr/>
            </a:lvl1pPr>
            <a:lvl2pPr marL="742950" indent="-285750">
              <a:buClr>
                <a:schemeClr val="accent2">
                  <a:lumMod val="75000"/>
                </a:schemeClr>
              </a:buClr>
              <a:buSzPct val="103000"/>
              <a:buFont typeface="Wingdings" panose="05000000000000000000" pitchFamily="2" charset="2"/>
              <a:buChar char="§"/>
              <a:defRPr/>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70413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4726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229825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73494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92566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25921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09610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8182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54982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3717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nstructional_design"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ndex.php?title=User:Kenbethea&amp;action=edit&amp;redlink=1"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Bloom_taxonomy.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ndex.php?title=User:Xristina_la&amp;action=edit&amp;redlink=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Εκπαιδευτική Τεχνολογία &amp; Διδακτική της Πληροφορικής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3</a:t>
            </a:r>
            <a:r>
              <a:rPr lang="el-GR" sz="2600" dirty="0" smtClean="0"/>
              <a:t>:</a:t>
            </a:r>
            <a:r>
              <a:rPr lang="en-US" sz="2600" dirty="0" smtClean="0"/>
              <a:t> </a:t>
            </a:r>
            <a:r>
              <a:rPr lang="el-GR" sz="2600" dirty="0" smtClean="0"/>
              <a:t>Διδακτικός σχεδιασμός</a:t>
            </a:r>
            <a:endParaRPr lang="en-US" sz="2600" dirty="0" smtClean="0"/>
          </a:p>
          <a:p>
            <a:pPr>
              <a:spcBef>
                <a:spcPts val="0"/>
              </a:spcBef>
            </a:pPr>
            <a:endParaRPr lang="el-GR" sz="2200" dirty="0" smtClean="0"/>
          </a:p>
          <a:p>
            <a:pPr>
              <a:spcBef>
                <a:spcPts val="0"/>
              </a:spcBef>
            </a:pPr>
            <a:r>
              <a:rPr lang="el-GR" sz="2200" dirty="0" smtClean="0"/>
              <a:t>Κλειώ Σγουροπούλου</a:t>
            </a:r>
            <a:endParaRPr lang="el-GR" sz="2200" dirty="0"/>
          </a:p>
          <a:p>
            <a:pPr>
              <a:spcBef>
                <a:spcPts val="0"/>
              </a:spcBef>
            </a:pPr>
            <a:r>
              <a:rPr lang="el-GR" sz="20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20768522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958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Νεότερες Διδακτικές Μέθοδοι </a:t>
            </a:r>
            <a:endParaRPr lang="el-GR" dirty="0"/>
          </a:p>
        </p:txBody>
      </p:sp>
      <p:sp>
        <p:nvSpPr>
          <p:cNvPr id="3" name="Θέση περιεχομένου 2"/>
          <p:cNvSpPr>
            <a:spLocks noGrp="1"/>
          </p:cNvSpPr>
          <p:nvPr>
            <p:ph idx="1"/>
          </p:nvPr>
        </p:nvSpPr>
        <p:spPr/>
        <p:txBody>
          <a:bodyPr>
            <a:normAutofit/>
          </a:bodyPr>
          <a:lstStyle/>
          <a:p>
            <a:pPr>
              <a:lnSpc>
                <a:spcPct val="150000"/>
              </a:lnSpc>
              <a:spcBef>
                <a:spcPts val="600"/>
              </a:spcBef>
              <a:spcAft>
                <a:spcPts val="600"/>
              </a:spcAft>
            </a:pPr>
            <a:r>
              <a:rPr lang="el-GR" altLang="el-GR" sz="2800" dirty="0"/>
              <a:t>Οι νεότερες διδακτικές μέθοδοι υποστηρίζουν ότι κύριος στόχος μιας διδασκαλίας πρέπει να είναι η συνεργασία των μαθητών μεταξύ τους καθώς και των μαθητών με τον εκπαιδευτή. Η διδασκαλία αυτή καλείται </a:t>
            </a:r>
            <a:r>
              <a:rPr lang="el-GR" altLang="el-GR" sz="2800" b="1" dirty="0">
                <a:solidFill>
                  <a:schemeClr val="accent1"/>
                </a:solidFill>
              </a:rPr>
              <a:t>συμμετοχική</a:t>
            </a:r>
            <a:r>
              <a:rPr lang="el-GR" altLang="el-GR" sz="2800" dirty="0" smtClean="0"/>
              <a:t>.</a:t>
            </a:r>
            <a:endParaRPr lang="el-GR" alt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510729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a:t>
            </a:r>
            <a:r>
              <a:rPr lang="el-GR" altLang="el-GR" dirty="0" smtClean="0"/>
              <a:t>Στρατηγικές</a:t>
            </a:r>
            <a:r>
              <a:rPr lang="en-US" altLang="el-GR" dirty="0" smtClean="0"/>
              <a:t> </a:t>
            </a:r>
            <a:r>
              <a:rPr lang="en-US" altLang="el-GR" sz="3600" b="0" dirty="0" smtClean="0"/>
              <a:t>1/5</a:t>
            </a:r>
            <a:endParaRPr lang="el-GR" dirty="0"/>
          </a:p>
        </p:txBody>
      </p:sp>
      <p:sp>
        <p:nvSpPr>
          <p:cNvPr id="3" name="Θέση περιεχομένου 2"/>
          <p:cNvSpPr>
            <a:spLocks noGrp="1"/>
          </p:cNvSpPr>
          <p:nvPr>
            <p:ph idx="1"/>
          </p:nvPr>
        </p:nvSpPr>
        <p:spPr/>
        <p:txBody>
          <a:bodyPr>
            <a:normAutofit lnSpcReduction="10000"/>
          </a:bodyPr>
          <a:lstStyle/>
          <a:p>
            <a:pPr>
              <a:lnSpc>
                <a:spcPct val="90000"/>
              </a:lnSpc>
            </a:pPr>
            <a:r>
              <a:rPr lang="el-GR" altLang="el-GR" sz="2400" dirty="0"/>
              <a:t>Άμεση διδασκαλία</a:t>
            </a:r>
            <a:br>
              <a:rPr lang="el-GR" altLang="el-GR" sz="2400" dirty="0"/>
            </a:br>
            <a:r>
              <a:rPr lang="el-GR" altLang="el-GR" sz="2000" b="1" dirty="0">
                <a:solidFill>
                  <a:schemeClr val="accent1"/>
                </a:solidFill>
              </a:rPr>
              <a:t>(</a:t>
            </a:r>
            <a:r>
              <a:rPr lang="es-ES" altLang="el-GR" sz="2000" b="1" dirty="0">
                <a:solidFill>
                  <a:schemeClr val="accent1"/>
                </a:solidFill>
              </a:rPr>
              <a:t>Direct Instruction</a:t>
            </a:r>
            <a:r>
              <a:rPr lang="el-GR" altLang="el-GR" sz="2000" b="1" dirty="0">
                <a:solidFill>
                  <a:schemeClr val="accent1"/>
                </a:solidFill>
              </a:rPr>
              <a:t>)</a:t>
            </a:r>
            <a:endParaRPr lang="es-ES" altLang="el-GR" sz="2000" b="1" dirty="0">
              <a:solidFill>
                <a:schemeClr val="accent1"/>
              </a:solidFill>
            </a:endParaRPr>
          </a:p>
          <a:p>
            <a:pPr lvl="1">
              <a:lnSpc>
                <a:spcPct val="90000"/>
              </a:lnSpc>
            </a:pPr>
            <a:r>
              <a:rPr lang="el-GR" altLang="el-GR" sz="2000" dirty="0"/>
              <a:t>Δασκαλοκεντρική στρατηγική. Περιλαμβάνει μεθόδους όπως η αφηγηματική διδασκαλία, διάλεξη, διδακτικές ερωτήσεις, εξάσκηση, επίδειξη</a:t>
            </a:r>
          </a:p>
          <a:p>
            <a:pPr lvl="1">
              <a:lnSpc>
                <a:spcPct val="90000"/>
              </a:lnSpc>
            </a:pPr>
            <a:r>
              <a:rPr lang="el-GR" altLang="el-GR" sz="2000" dirty="0"/>
              <a:t>Κατάλληλη για την παροχή πληροφοριών ή την βήμα-βήμα ανάπτυξη δεξιοτήτων. Κατάλληλη επίσης για την παρουσίαση άλλων διδακτικών μεθόδων ή την ενεργό εμπλοκή των μαθητών στην κατασκευή γνώσης</a:t>
            </a:r>
          </a:p>
          <a:p>
            <a:pPr lvl="1">
              <a:lnSpc>
                <a:spcPct val="90000"/>
              </a:lnSpc>
            </a:pPr>
            <a:r>
              <a:rPr lang="el-GR" altLang="el-GR" sz="2000" dirty="0"/>
              <a:t>Είναι συνήθως συμπερασματική: Παρουσιάζονται κανόνες και γενικεύσεις και στη συνέχεια υποστηρίζονται με παραδείγματα</a:t>
            </a:r>
          </a:p>
          <a:p>
            <a:pPr lvl="1">
              <a:lnSpc>
                <a:spcPct val="90000"/>
              </a:lnSpc>
            </a:pPr>
            <a:r>
              <a:rPr lang="el-GR" altLang="el-GR" sz="2000" dirty="0"/>
              <a:t>Χρησιμοποιείται συνήθως στις ανώτερες βαθμίδες</a:t>
            </a:r>
          </a:p>
          <a:p>
            <a:pPr lvl="1">
              <a:lnSpc>
                <a:spcPct val="90000"/>
              </a:lnSpc>
            </a:pPr>
            <a:r>
              <a:rPr lang="el-GR" altLang="el-GR" sz="2000" dirty="0"/>
              <a:t>Οι σχετικές διδακτικές μέθοδοι πρέπει να αξιολογούνται και οι εκπαιδευτές να αναγνωρίζουν τους εγγενείς περιορισμούς των μεθόδων αυτών στην ανάπτυξη ικανοτήτων, διαδικασιών και συμπεριφορών που σχετίζονται με την ανάπτυξη κριτικής σκέψης και ικανοτήτων διαπροσωπικής/ομαδικής μάθησης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94452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a:t>
            </a:r>
            <a:r>
              <a:rPr lang="el-GR" altLang="el-GR" dirty="0" smtClean="0"/>
              <a:t>Στρατηγικές</a:t>
            </a:r>
            <a:r>
              <a:rPr lang="en-US" altLang="el-GR" dirty="0" smtClean="0"/>
              <a:t> </a:t>
            </a:r>
            <a:r>
              <a:rPr lang="en-US" altLang="el-GR" dirty="0" smtClean="0">
                <a:solidFill>
                  <a:srgbClr val="8064A2">
                    <a:lumMod val="75000"/>
                  </a:srgbClr>
                </a:solidFill>
              </a:rPr>
              <a:t> </a:t>
            </a:r>
            <a:r>
              <a:rPr lang="en-US" altLang="el-GR" sz="3600" b="0" dirty="0" smtClean="0"/>
              <a:t>2/5</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sz="2400" dirty="0"/>
              <a:t>Έμμεση διδασκαλία</a:t>
            </a:r>
            <a:br>
              <a:rPr lang="el-GR" altLang="el-GR" sz="2400" dirty="0"/>
            </a:br>
            <a:r>
              <a:rPr lang="el-GR" altLang="el-GR" sz="2000" b="1" dirty="0">
                <a:solidFill>
                  <a:schemeClr val="accent1"/>
                </a:solidFill>
              </a:rPr>
              <a:t>(</a:t>
            </a:r>
            <a:r>
              <a:rPr lang="en-US" altLang="el-GR" sz="2000" b="1" dirty="0">
                <a:solidFill>
                  <a:schemeClr val="accent1"/>
                </a:solidFill>
              </a:rPr>
              <a:t>Indirect</a:t>
            </a:r>
            <a:r>
              <a:rPr lang="es-ES" altLang="el-GR" sz="2000" b="1" dirty="0">
                <a:solidFill>
                  <a:schemeClr val="accent1"/>
                </a:solidFill>
              </a:rPr>
              <a:t> </a:t>
            </a:r>
            <a:r>
              <a:rPr lang="en-US" altLang="el-GR" sz="2000" b="1" dirty="0">
                <a:solidFill>
                  <a:schemeClr val="accent1"/>
                </a:solidFill>
              </a:rPr>
              <a:t>Instruction</a:t>
            </a:r>
            <a:r>
              <a:rPr lang="el-GR" altLang="el-GR" sz="2000" b="1" dirty="0">
                <a:solidFill>
                  <a:schemeClr val="accent1"/>
                </a:solidFill>
              </a:rPr>
              <a:t>)</a:t>
            </a:r>
            <a:endParaRPr lang="es-ES" altLang="el-GR" sz="2000" b="1" dirty="0">
              <a:solidFill>
                <a:schemeClr val="accent1"/>
              </a:solidFill>
            </a:endParaRPr>
          </a:p>
          <a:p>
            <a:pPr lvl="1"/>
            <a:r>
              <a:rPr lang="el-GR" altLang="el-GR" sz="2000" dirty="0"/>
              <a:t>Μαθητοκεντρική στρατηγική. Περιλαμβάνει μεθόδους όπως η στοχαστική συζήτηση, εννοιολογική ανάπτυξη, επίλυση προβλημάτων, καθοδηγούμενη έρευνα</a:t>
            </a:r>
          </a:p>
          <a:p>
            <a:pPr lvl="1"/>
            <a:r>
              <a:rPr lang="el-GR" altLang="el-GR" sz="2000" dirty="0"/>
              <a:t>Έμφαση στην παρατήρηση, έρευνα, εξαγωγή συμπερασμάτων από δεδομένα, διαμόρφωση υποθέσεων, διερεύνηση εναλλακτικών προσεγγίσεων, επίλυση προβλημάτων. Υποστήριξη της δημιουργικότητας και της ανάπτυξης διαπροσωπικών δεξιοτήτων και ικανοτήτων</a:t>
            </a:r>
          </a:p>
          <a:p>
            <a:pPr lvl="1"/>
            <a:r>
              <a:rPr lang="el-GR" altLang="el-GR" sz="2000" dirty="0"/>
              <a:t>Ο ρόλος του καθηγητή είναι ρόλος υποστηρικτή, παροχέα πόρων </a:t>
            </a:r>
          </a:p>
          <a:p>
            <a:pPr lvl="1"/>
            <a:r>
              <a:rPr lang="el-GR" altLang="el-GR" sz="2000" dirty="0"/>
              <a:t>Μειονεκτήματα: χρονοβόρα, απώλεια πλήρους ελέγχου από τον διδάσκοντα, αποτελέσματα μη προβλέψιμα και λιγότερο ασφαλή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911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a:t>
            </a:r>
            <a:r>
              <a:rPr lang="el-GR" altLang="el-GR" dirty="0" smtClean="0"/>
              <a:t>Στρατηγικές</a:t>
            </a:r>
            <a:r>
              <a:rPr lang="en-US" altLang="el-GR" dirty="0" smtClean="0"/>
              <a:t>  </a:t>
            </a:r>
            <a:r>
              <a:rPr lang="en-US" altLang="el-GR" sz="3600" b="0" dirty="0" smtClean="0"/>
              <a:t>3/5</a:t>
            </a:r>
            <a:endParaRPr lang="el-GR" dirty="0"/>
          </a:p>
        </p:txBody>
      </p:sp>
      <p:sp>
        <p:nvSpPr>
          <p:cNvPr id="3" name="Θέση περιεχομένου 2"/>
          <p:cNvSpPr>
            <a:spLocks noGrp="1"/>
          </p:cNvSpPr>
          <p:nvPr>
            <p:ph idx="1"/>
          </p:nvPr>
        </p:nvSpPr>
        <p:spPr/>
        <p:txBody>
          <a:bodyPr/>
          <a:lstStyle/>
          <a:p>
            <a:r>
              <a:rPr lang="el-GR" altLang="el-GR" sz="2400" dirty="0"/>
              <a:t>Διαδραστική διδασκαλία</a:t>
            </a:r>
            <a:br>
              <a:rPr lang="el-GR" altLang="el-GR" sz="2400" dirty="0"/>
            </a:br>
            <a:r>
              <a:rPr lang="el-GR" altLang="el-GR" sz="2000" b="1" dirty="0">
                <a:solidFill>
                  <a:schemeClr val="accent1"/>
                </a:solidFill>
              </a:rPr>
              <a:t>(</a:t>
            </a:r>
            <a:r>
              <a:rPr lang="en-US" altLang="el-GR" sz="2000" b="1" dirty="0">
                <a:solidFill>
                  <a:schemeClr val="accent1"/>
                </a:solidFill>
              </a:rPr>
              <a:t>Interactive</a:t>
            </a:r>
            <a:r>
              <a:rPr lang="es-ES" altLang="el-GR" sz="2000" b="1" dirty="0">
                <a:solidFill>
                  <a:schemeClr val="accent1"/>
                </a:solidFill>
              </a:rPr>
              <a:t> </a:t>
            </a:r>
            <a:r>
              <a:rPr lang="en-US" altLang="el-GR" sz="2000" b="1" dirty="0">
                <a:solidFill>
                  <a:schemeClr val="accent1"/>
                </a:solidFill>
              </a:rPr>
              <a:t>Instruction</a:t>
            </a:r>
            <a:r>
              <a:rPr lang="el-GR" altLang="el-GR" sz="2000" b="1" dirty="0">
                <a:solidFill>
                  <a:schemeClr val="accent1"/>
                </a:solidFill>
              </a:rPr>
              <a:t>)</a:t>
            </a:r>
            <a:endParaRPr lang="es-ES" altLang="el-GR" sz="2000" b="1" dirty="0">
              <a:solidFill>
                <a:schemeClr val="accent1"/>
              </a:solidFill>
            </a:endParaRPr>
          </a:p>
          <a:p>
            <a:pPr lvl="1"/>
            <a:r>
              <a:rPr lang="el-GR" altLang="el-GR" sz="2000" dirty="0"/>
              <a:t>Συμμετοχική στρατηγική. Περιλαμβάνει ομαδικές και διαδραστικές μεθόδους όπως η συζήτηση και η ανάθεση έργων σε μικρές ή μεγάλες ομάδες</a:t>
            </a:r>
          </a:p>
          <a:p>
            <a:pPr lvl="1"/>
            <a:r>
              <a:rPr lang="el-GR" altLang="el-GR" sz="2000" dirty="0"/>
              <a:t>Έμφαση στην ανάπτυξη δεξιοτήτων παρατήρησης, ακρόασης, επέμβασης καθώς και διαπροσωπικών δεξιοτήτων τόσο από τους μαθητές όσο και από τον καθηγητή</a:t>
            </a:r>
          </a:p>
          <a:p>
            <a:pPr lvl="1"/>
            <a:r>
              <a:rPr lang="el-GR" altLang="el-GR" sz="2000" dirty="0"/>
              <a:t>Ο καθηγητής παίζει σημαντικό ρόλο στη διαδικασία δόμησης και στην ανάπτυξη δυναμικής εντός των ομάδων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04301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a:t>
            </a:r>
            <a:r>
              <a:rPr lang="el-GR" altLang="el-GR" dirty="0" smtClean="0"/>
              <a:t>Στρατηγικές</a:t>
            </a:r>
            <a:r>
              <a:rPr lang="en-US" altLang="el-GR" dirty="0" smtClean="0"/>
              <a:t>  </a:t>
            </a:r>
            <a:r>
              <a:rPr lang="en-US" altLang="el-GR" sz="3600" b="0" dirty="0" smtClean="0"/>
              <a:t>4/5</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400" dirty="0"/>
              <a:t>Εμπειρική μάθηση</a:t>
            </a:r>
            <a:br>
              <a:rPr lang="el-GR" altLang="el-GR" sz="2400" dirty="0"/>
            </a:br>
            <a:r>
              <a:rPr lang="el-GR" altLang="el-GR" sz="2400" b="1" dirty="0"/>
              <a:t> </a:t>
            </a:r>
            <a:r>
              <a:rPr lang="el-GR" altLang="el-GR" sz="2000" b="1" dirty="0">
                <a:solidFill>
                  <a:schemeClr val="accent1"/>
                </a:solidFill>
              </a:rPr>
              <a:t>(</a:t>
            </a:r>
            <a:r>
              <a:rPr lang="en-US" altLang="el-GR" sz="2000" b="1" dirty="0">
                <a:solidFill>
                  <a:schemeClr val="accent1"/>
                </a:solidFill>
              </a:rPr>
              <a:t>Experiential learning</a:t>
            </a:r>
            <a:r>
              <a:rPr lang="el-GR" altLang="el-GR" sz="2000" b="1" dirty="0">
                <a:solidFill>
                  <a:schemeClr val="accent1"/>
                </a:solidFill>
              </a:rPr>
              <a:t>)</a:t>
            </a:r>
            <a:endParaRPr lang="en-US" altLang="el-GR" sz="2000" b="1" dirty="0">
              <a:solidFill>
                <a:schemeClr val="accent1"/>
              </a:solidFill>
            </a:endParaRPr>
          </a:p>
          <a:p>
            <a:pPr lvl="1"/>
            <a:r>
              <a:rPr lang="el-GR" altLang="el-GR" sz="2000" dirty="0"/>
              <a:t>Μαθητοκεντρική, επαγωγική </a:t>
            </a:r>
            <a:r>
              <a:rPr lang="el-GR" altLang="el-GR" sz="2000" dirty="0" smtClean="0"/>
              <a:t>στ</a:t>
            </a:r>
            <a:r>
              <a:rPr lang="el-GR" altLang="el-GR" sz="2000" dirty="0"/>
              <a:t>ρ</a:t>
            </a:r>
            <a:r>
              <a:rPr lang="el-GR" altLang="el-GR" sz="2000" dirty="0" smtClean="0"/>
              <a:t>ατηγική</a:t>
            </a:r>
            <a:r>
              <a:rPr lang="el-GR" altLang="el-GR" sz="2000" dirty="0"/>
              <a:t>, προσανατολισμένη στη διεξαγωγή δραστηριοτήτων</a:t>
            </a:r>
          </a:p>
          <a:p>
            <a:pPr lvl="1"/>
            <a:r>
              <a:rPr lang="el-GR" altLang="el-GR" sz="2000" dirty="0"/>
              <a:t>Έμφαση στη μαθησιακή διαδικασία και όχι στο αποτέλεσμα</a:t>
            </a:r>
          </a:p>
          <a:p>
            <a:pPr lvl="1"/>
            <a:r>
              <a:rPr lang="el-GR" altLang="el-GR" sz="2000" dirty="0"/>
              <a:t>Κύκλος πέντε φάσεων</a:t>
            </a:r>
          </a:p>
          <a:p>
            <a:pPr lvl="2"/>
            <a:r>
              <a:rPr lang="el-GR" altLang="el-GR" sz="2000" b="1" dirty="0">
                <a:solidFill>
                  <a:schemeClr val="folHlink"/>
                </a:solidFill>
              </a:rPr>
              <a:t>Εμπειρία</a:t>
            </a:r>
            <a:r>
              <a:rPr lang="el-GR" altLang="el-GR" sz="2000" dirty="0"/>
              <a:t> (μέσω </a:t>
            </a:r>
            <a:r>
              <a:rPr lang="el-GR" altLang="el-GR" sz="2000" dirty="0" smtClean="0"/>
              <a:t>δραστηριότητας</a:t>
            </a:r>
            <a:r>
              <a:rPr lang="el-GR" altLang="el-GR" sz="2000" dirty="0"/>
              <a:t>)</a:t>
            </a:r>
          </a:p>
          <a:p>
            <a:pPr lvl="2"/>
            <a:r>
              <a:rPr lang="el-GR" altLang="el-GR" sz="2000" b="1" dirty="0">
                <a:solidFill>
                  <a:schemeClr val="folHlink"/>
                </a:solidFill>
              </a:rPr>
              <a:t>Διαμοιρασμός</a:t>
            </a:r>
            <a:r>
              <a:rPr lang="el-GR" altLang="el-GR" sz="2000" dirty="0"/>
              <a:t> (των παρατηρήσεων και αντιδράσεων)</a:t>
            </a:r>
          </a:p>
          <a:p>
            <a:pPr lvl="2"/>
            <a:r>
              <a:rPr lang="el-GR" altLang="el-GR" sz="2000" b="1" dirty="0">
                <a:solidFill>
                  <a:schemeClr val="folHlink"/>
                </a:solidFill>
              </a:rPr>
              <a:t>Ανάλυση</a:t>
            </a:r>
            <a:r>
              <a:rPr lang="el-GR" altLang="el-GR" sz="2000" dirty="0"/>
              <a:t> ή επεξεργασία (προτύπων και δυναμικών)</a:t>
            </a:r>
          </a:p>
          <a:p>
            <a:pPr lvl="2"/>
            <a:r>
              <a:rPr lang="el-GR" altLang="el-GR" sz="2000" b="1" dirty="0">
                <a:solidFill>
                  <a:schemeClr val="folHlink"/>
                </a:solidFill>
              </a:rPr>
              <a:t>Συμπερασμός</a:t>
            </a:r>
            <a:r>
              <a:rPr lang="el-GR" altLang="el-GR" sz="2000" b="1" dirty="0"/>
              <a:t> </a:t>
            </a:r>
            <a:r>
              <a:rPr lang="el-GR" altLang="el-GR" sz="2000" dirty="0"/>
              <a:t>ή γενίκευση (αρχών)</a:t>
            </a:r>
          </a:p>
          <a:p>
            <a:pPr lvl="2"/>
            <a:r>
              <a:rPr lang="el-GR" altLang="el-GR" sz="2000" b="1" dirty="0">
                <a:solidFill>
                  <a:schemeClr val="folHlink"/>
                </a:solidFill>
              </a:rPr>
              <a:t>Εφαρμογή</a:t>
            </a:r>
            <a:r>
              <a:rPr lang="el-GR" altLang="el-GR" sz="2000" dirty="0"/>
              <a:t> (μέσω σχεδίων, σε νέες καταστάσεις)</a:t>
            </a:r>
          </a:p>
          <a:p>
            <a:pPr lvl="1"/>
            <a:r>
              <a:rPr lang="el-GR" altLang="el-GR" sz="2000" dirty="0"/>
              <a:t>Περιορισμοί: Ασφάλεια, πόροι, χρόνος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584320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a:t>
            </a:r>
            <a:r>
              <a:rPr lang="el-GR" altLang="el-GR" dirty="0" smtClean="0"/>
              <a:t>Στρατηγικές</a:t>
            </a:r>
            <a:r>
              <a:rPr lang="en-US" altLang="el-GR" dirty="0" smtClean="0"/>
              <a:t>  </a:t>
            </a:r>
            <a:r>
              <a:rPr lang="en-US" altLang="el-GR" sz="3600" b="0" dirty="0" smtClean="0"/>
              <a:t>5/5</a:t>
            </a:r>
            <a:endParaRPr lang="el-GR" dirty="0"/>
          </a:p>
        </p:txBody>
      </p:sp>
      <p:sp>
        <p:nvSpPr>
          <p:cNvPr id="3" name="Θέση περιεχομένου 2"/>
          <p:cNvSpPr>
            <a:spLocks noGrp="1"/>
          </p:cNvSpPr>
          <p:nvPr>
            <p:ph idx="1"/>
          </p:nvPr>
        </p:nvSpPr>
        <p:spPr/>
        <p:txBody>
          <a:bodyPr/>
          <a:lstStyle/>
          <a:p>
            <a:r>
              <a:rPr lang="el-GR" altLang="el-GR" sz="2400" dirty="0"/>
              <a:t>Ανεξάρτητη μελέτη</a:t>
            </a:r>
            <a:br>
              <a:rPr lang="el-GR" altLang="el-GR" sz="2400" dirty="0"/>
            </a:br>
            <a:r>
              <a:rPr lang="el-GR" altLang="el-GR" sz="2400" b="1" dirty="0"/>
              <a:t> </a:t>
            </a:r>
            <a:r>
              <a:rPr lang="el-GR" altLang="el-GR" sz="2000" b="1" dirty="0">
                <a:solidFill>
                  <a:schemeClr val="accent1"/>
                </a:solidFill>
              </a:rPr>
              <a:t>(</a:t>
            </a:r>
            <a:r>
              <a:rPr lang="en-US" altLang="el-GR" sz="2000" b="1" dirty="0">
                <a:solidFill>
                  <a:schemeClr val="accent1"/>
                </a:solidFill>
              </a:rPr>
              <a:t>Independent study</a:t>
            </a:r>
            <a:r>
              <a:rPr lang="el-GR" altLang="el-GR" sz="2000" b="1" dirty="0">
                <a:solidFill>
                  <a:schemeClr val="accent1"/>
                </a:solidFill>
              </a:rPr>
              <a:t>)</a:t>
            </a:r>
            <a:endParaRPr lang="en-US" altLang="el-GR" sz="2000" b="1" dirty="0">
              <a:solidFill>
                <a:schemeClr val="accent1"/>
              </a:solidFill>
            </a:endParaRPr>
          </a:p>
          <a:p>
            <a:pPr lvl="1"/>
            <a:r>
              <a:rPr lang="el-GR" altLang="el-GR" sz="2000" dirty="0"/>
              <a:t>Προγραμματισμένη ατομική μελέτη, ή σε συνεργασία με άλλο μαθητή ή μικρές ομάδες υπό την καθοδήγηση του διδάσκοντα</a:t>
            </a:r>
          </a:p>
          <a:p>
            <a:pPr lvl="1"/>
            <a:r>
              <a:rPr lang="el-GR" altLang="el-GR" sz="2000" dirty="0"/>
              <a:t>Έμφαση στην ανάπτυξη της ατομικής πρωτοβουλίας, της αυτο-βελτίωσης και της αυτο-στήριξης, του συναισθήματος ευθύνης για το σχεδιασμό και τη διεξαγωγή της μάθησης (</a:t>
            </a:r>
            <a:r>
              <a:rPr lang="en-US" altLang="el-GR" sz="2000" dirty="0"/>
              <a:t>autonomous learner)</a:t>
            </a:r>
            <a:endParaRPr lang="el-GR" altLang="el-GR" sz="2000" dirty="0"/>
          </a:p>
          <a:p>
            <a:pPr lvl="1"/>
            <a:r>
              <a:rPr lang="el-GR" altLang="el-GR" sz="2000" dirty="0"/>
              <a:t>Ευέλικτη μάθηση, υποστήριξη από το διδάσκοντα για ανάπτυξη ικανοτήτων πρόσβασης και διαχείρισης πληροφορίας</a:t>
            </a:r>
          </a:p>
          <a:p>
            <a:pPr lvl="1"/>
            <a:r>
              <a:rPr lang="el-GR" altLang="el-GR" sz="2000" dirty="0"/>
              <a:t>Προϋπόθεση: επαρκείς μαθησιακοί πόροι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561908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lstStyle/>
          <a:p>
            <a:r>
              <a:rPr lang="el-GR" altLang="el-GR" dirty="0"/>
              <a:t>Διδακτικές Στρατηγικές</a:t>
            </a:r>
            <a:r>
              <a:rPr lang="en-US" altLang="el-GR" dirty="0"/>
              <a:t> &amp; </a:t>
            </a:r>
            <a:r>
              <a:rPr lang="el-GR" altLang="el-GR" dirty="0"/>
              <a:t>Μέθοδοι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11" name="Θέση περιεχομένου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836712"/>
            <a:ext cx="5979302" cy="5735009"/>
          </a:xfrm>
        </p:spPr>
      </p:pic>
    </p:spTree>
    <p:extLst>
      <p:ext uri="{BB962C8B-B14F-4D97-AF65-F5344CB8AC3E}">
        <p14:creationId xmlns:p14="http://schemas.microsoft.com/office/powerpoint/2010/main" val="3833148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Προγραμματισμός της διδασκαλίας</a:t>
            </a:r>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600"/>
              </a:spcBef>
              <a:spcAft>
                <a:spcPts val="600"/>
              </a:spcAft>
            </a:pPr>
            <a:r>
              <a:rPr lang="el-GR" altLang="el-GR" sz="2400" dirty="0"/>
              <a:t>Ο προγραμματισμός της διδασκαλίας είναι σημαντικός γιατί:</a:t>
            </a:r>
          </a:p>
          <a:p>
            <a:pPr lvl="1">
              <a:spcBef>
                <a:spcPts val="600"/>
              </a:spcBef>
              <a:spcAft>
                <a:spcPts val="600"/>
              </a:spcAft>
            </a:pPr>
            <a:r>
              <a:rPr lang="el-GR" altLang="el-GR" sz="2000" dirty="0"/>
              <a:t>Μπορεί να επιλύσει το πρόβλημα της διδασκαλίας ενός θέματος του γνωστικού αντικειμένου σε περιορισμένα χρονικά όρια,</a:t>
            </a:r>
          </a:p>
          <a:p>
            <a:pPr lvl="1">
              <a:spcBef>
                <a:spcPts val="600"/>
              </a:spcBef>
              <a:spcAft>
                <a:spcPts val="600"/>
              </a:spcAft>
            </a:pPr>
            <a:r>
              <a:rPr lang="el-GR" altLang="el-GR" sz="2000" dirty="0"/>
              <a:t>Βοηθά τον εκπαιδευτικό να φανταστεί εκ των προτέρων την εξελικτική διαδικασία της διδασκαλίας,</a:t>
            </a:r>
          </a:p>
          <a:p>
            <a:pPr lvl="1">
              <a:spcBef>
                <a:spcPts val="600"/>
              </a:spcBef>
              <a:spcAft>
                <a:spcPts val="600"/>
              </a:spcAft>
            </a:pPr>
            <a:r>
              <a:rPr lang="el-GR" altLang="el-GR" sz="2000" dirty="0"/>
              <a:t>Δίνει αίσθημα ασφάλειας και αυτοπεποίθησης στον εκπαιδευτικό,</a:t>
            </a:r>
          </a:p>
          <a:p>
            <a:pPr lvl="1">
              <a:spcBef>
                <a:spcPts val="600"/>
              </a:spcBef>
              <a:spcAft>
                <a:spcPts val="600"/>
              </a:spcAft>
            </a:pPr>
            <a:r>
              <a:rPr lang="el-GR" altLang="el-GR" sz="2000" dirty="0"/>
              <a:t>Βοηθά στην έγκαιρη πρόβλεψη των προβλημάτων,</a:t>
            </a:r>
          </a:p>
          <a:p>
            <a:pPr lvl="1">
              <a:spcBef>
                <a:spcPts val="600"/>
              </a:spcBef>
              <a:spcAft>
                <a:spcPts val="600"/>
              </a:spcAft>
            </a:pPr>
            <a:r>
              <a:rPr lang="el-GR" altLang="el-GR" sz="2000" dirty="0"/>
              <a:t>Δίνει τη δυνατότητα έγκαιρης προετοιμασίας,</a:t>
            </a:r>
          </a:p>
          <a:p>
            <a:pPr lvl="1">
              <a:spcBef>
                <a:spcPts val="600"/>
              </a:spcBef>
              <a:spcAft>
                <a:spcPts val="600"/>
              </a:spcAft>
            </a:pPr>
            <a:r>
              <a:rPr lang="el-GR" altLang="el-GR" sz="2000" dirty="0"/>
              <a:t>Συμβάλλει στην εξοικονόμηση χρόνου, </a:t>
            </a:r>
          </a:p>
          <a:p>
            <a:pPr lvl="1">
              <a:spcBef>
                <a:spcPts val="600"/>
              </a:spcBef>
              <a:spcAft>
                <a:spcPts val="600"/>
              </a:spcAft>
            </a:pPr>
            <a:r>
              <a:rPr lang="el-GR" altLang="el-GR" sz="2000" dirty="0"/>
              <a:t>Αποκαλύπτει τις παιδευτικές δυνατότητες του περιεχομένου που πρόκειται να διδαχθεί,</a:t>
            </a:r>
          </a:p>
          <a:p>
            <a:pPr lvl="1">
              <a:spcBef>
                <a:spcPts val="600"/>
              </a:spcBef>
              <a:spcAft>
                <a:spcPts val="600"/>
              </a:spcAft>
            </a:pPr>
            <a:r>
              <a:rPr lang="el-GR" altLang="el-GR" sz="2000" dirty="0"/>
              <a:t>Διευκολύνει τον αυτοέλεγχο του εκπαιδευτικού.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88863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Οι φάσεις της διδασκαλίας</a:t>
            </a:r>
            <a:endParaRPr lang="el-GR" dirty="0"/>
          </a:p>
        </p:txBody>
      </p:sp>
      <p:sp>
        <p:nvSpPr>
          <p:cNvPr id="3" name="Θέση περιεχομένου 2"/>
          <p:cNvSpPr>
            <a:spLocks noGrp="1"/>
          </p:cNvSpPr>
          <p:nvPr>
            <p:ph idx="1"/>
          </p:nvPr>
        </p:nvSpPr>
        <p:spPr/>
        <p:txBody>
          <a:bodyPr>
            <a:normAutofit/>
          </a:bodyPr>
          <a:lstStyle/>
          <a:p>
            <a:pPr marL="0" indent="0">
              <a:spcBef>
                <a:spcPts val="1200"/>
              </a:spcBef>
              <a:spcAft>
                <a:spcPts val="1200"/>
              </a:spcAft>
              <a:buNone/>
            </a:pPr>
            <a:r>
              <a:rPr lang="el-GR" altLang="el-GR" sz="2800" dirty="0"/>
              <a:t>Η διδασκαλία μπορεί να αναλυθεί στις εξής φάσεις:</a:t>
            </a:r>
          </a:p>
          <a:p>
            <a:pPr>
              <a:spcBef>
                <a:spcPts val="1200"/>
              </a:spcBef>
              <a:spcAft>
                <a:spcPts val="1200"/>
              </a:spcAft>
              <a:buFont typeface="Wingdings" pitchFamily="2" charset="2"/>
              <a:buNone/>
            </a:pPr>
            <a:endParaRPr lang="el-GR" altLang="el-GR" sz="2800" dirty="0"/>
          </a:p>
          <a:p>
            <a:pPr>
              <a:spcBef>
                <a:spcPts val="1200"/>
              </a:spcBef>
              <a:spcAft>
                <a:spcPts val="1200"/>
              </a:spcAft>
            </a:pPr>
            <a:r>
              <a:rPr lang="el-GR" altLang="el-GR" sz="2800" dirty="0"/>
              <a:t>Σχεδιασμός</a:t>
            </a:r>
          </a:p>
          <a:p>
            <a:pPr>
              <a:spcBef>
                <a:spcPts val="1200"/>
              </a:spcBef>
              <a:spcAft>
                <a:spcPts val="1200"/>
              </a:spcAft>
            </a:pPr>
            <a:r>
              <a:rPr lang="el-GR" altLang="el-GR" sz="2800" dirty="0"/>
              <a:t>Διεξαγωγή</a:t>
            </a:r>
          </a:p>
          <a:p>
            <a:pPr>
              <a:spcBef>
                <a:spcPts val="1200"/>
              </a:spcBef>
              <a:spcAft>
                <a:spcPts val="1200"/>
              </a:spcAft>
            </a:pPr>
            <a:r>
              <a:rPr lang="el-GR" altLang="el-GR" sz="2800" dirty="0"/>
              <a:t>Αξιολόγηση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68236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Μοντέλο Διδακτικού Σχεδιασμού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7" name="Θέση περιεχομένου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268760"/>
            <a:ext cx="8315416" cy="2736304"/>
          </a:xfrm>
        </p:spPr>
      </p:pic>
      <p:sp>
        <p:nvSpPr>
          <p:cNvPr id="8" name="Ορθογώνιο 7"/>
          <p:cNvSpPr/>
          <p:nvPr/>
        </p:nvSpPr>
        <p:spPr>
          <a:xfrm>
            <a:off x="467544" y="4221088"/>
            <a:ext cx="4320480" cy="276999"/>
          </a:xfrm>
          <a:prstGeom prst="rect">
            <a:avLst/>
          </a:prstGeom>
        </p:spPr>
        <p:txBody>
          <a:bodyPr wrap="square">
            <a:spAutoFit/>
          </a:bodyPr>
          <a:lstStyle/>
          <a:p>
            <a:r>
              <a:rPr lang="en-US" sz="1200" dirty="0">
                <a:latin typeface="+mn-lt"/>
              </a:rPr>
              <a:t>"</a:t>
            </a:r>
            <a:r>
              <a:rPr lang="en-US" sz="1200" dirty="0">
                <a:latin typeface="+mn-lt"/>
                <a:hlinkClick r:id="rId3"/>
              </a:rPr>
              <a:t>Dick Carey</a:t>
            </a:r>
            <a:r>
              <a:rPr lang="en-US" sz="1200" dirty="0">
                <a:latin typeface="+mn-lt"/>
              </a:rPr>
              <a:t>" </a:t>
            </a:r>
            <a:r>
              <a:rPr lang="el-GR" sz="1200" dirty="0" smtClean="0">
                <a:latin typeface="+mn-lt"/>
              </a:rPr>
              <a:t>από</a:t>
            </a:r>
            <a:r>
              <a:rPr lang="en-US" sz="1200" dirty="0" smtClean="0">
                <a:latin typeface="+mn-lt"/>
              </a:rPr>
              <a:t> </a:t>
            </a:r>
            <a:r>
              <a:rPr lang="en-US" sz="1200" dirty="0" smtClean="0">
                <a:latin typeface="+mn-lt"/>
                <a:hlinkClick r:id="rId4" tooltip="User:Kenbethea (page does not exist)"/>
              </a:rPr>
              <a:t>Kenbethea</a:t>
            </a:r>
            <a:r>
              <a:rPr lang="el-GR" sz="1200" dirty="0" smtClean="0">
                <a:latin typeface="+mn-lt"/>
              </a:rPr>
              <a:t> διαθέσιμο με άδεια </a:t>
            </a:r>
            <a:r>
              <a:rPr lang="en-US" sz="1200" dirty="0">
                <a:latin typeface="+mn-lt"/>
                <a:hlinkClick r:id="rId5"/>
              </a:rPr>
              <a:t>CC BY-SA 3.0</a:t>
            </a:r>
            <a:endParaRPr lang="el-GR" sz="1200" dirty="0">
              <a:latin typeface="+mn-lt"/>
            </a:endParaRPr>
          </a:p>
        </p:txBody>
      </p:sp>
    </p:spTree>
    <p:extLst>
      <p:ext uri="{BB962C8B-B14F-4D97-AF65-F5344CB8AC3E}">
        <p14:creationId xmlns:p14="http://schemas.microsoft.com/office/powerpoint/2010/main" val="162612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Θέση αριθμού διαφάνειας 21"/>
          <p:cNvSpPr>
            <a:spLocks noGrp="1"/>
          </p:cNvSpPr>
          <p:nvPr>
            <p:ph type="sldNum" sz="quarter" idx="12"/>
          </p:nvPr>
        </p:nvSpPr>
        <p:spPr/>
        <p:txBody>
          <a:bodyPr/>
          <a:lstStyle/>
          <a:p>
            <a:fld id="{A4AB9CE8-DF17-4E03-B9FB-3AB2087AE4EF}" type="slidenum">
              <a:rPr lang="en-US" altLang="el-GR"/>
              <a:pPr/>
              <a:t>1</a:t>
            </a:fld>
            <a:endParaRPr lang="en-US" altLang="el-GR" dirty="0"/>
          </a:p>
        </p:txBody>
      </p:sp>
      <p:sp>
        <p:nvSpPr>
          <p:cNvPr id="222210" name="Rectangle 2"/>
          <p:cNvSpPr>
            <a:spLocks noGrp="1" noChangeArrowheads="1"/>
          </p:cNvSpPr>
          <p:nvPr>
            <p:ph type="title"/>
          </p:nvPr>
        </p:nvSpPr>
        <p:spPr>
          <a:xfrm>
            <a:off x="0" y="0"/>
            <a:ext cx="9144000" cy="620688"/>
          </a:xfrm>
        </p:spPr>
        <p:txBody>
          <a:bodyPr>
            <a:normAutofit fontScale="90000"/>
          </a:bodyPr>
          <a:lstStyle/>
          <a:p>
            <a:r>
              <a:rPr lang="el-GR" altLang="el-GR" dirty="0"/>
              <a:t>Διδακτικό Πλαίσιο</a:t>
            </a:r>
          </a:p>
        </p:txBody>
      </p:sp>
      <p:sp>
        <p:nvSpPr>
          <p:cNvPr id="222213" name="Oval 5"/>
          <p:cNvSpPr>
            <a:spLocks noChangeArrowheads="1"/>
          </p:cNvSpPr>
          <p:nvPr/>
        </p:nvSpPr>
        <p:spPr bwMode="auto">
          <a:xfrm>
            <a:off x="967154" y="1282700"/>
            <a:ext cx="5999285" cy="48148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l-GR" dirty="0">
              <a:solidFill>
                <a:schemeClr val="tx2"/>
              </a:solidFill>
            </a:endParaRPr>
          </a:p>
        </p:txBody>
      </p:sp>
      <p:sp>
        <p:nvSpPr>
          <p:cNvPr id="222214" name="Text Box 6"/>
          <p:cNvSpPr txBox="1">
            <a:spLocks noChangeArrowheads="1"/>
          </p:cNvSpPr>
          <p:nvPr/>
        </p:nvSpPr>
        <p:spPr bwMode="auto">
          <a:xfrm>
            <a:off x="3266343" y="1462089"/>
            <a:ext cx="191525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t>Instructional Models</a:t>
            </a:r>
            <a:endParaRPr lang="en-US" altLang="el-GR" sz="1200" b="1" dirty="0"/>
          </a:p>
        </p:txBody>
      </p:sp>
      <p:sp>
        <p:nvSpPr>
          <p:cNvPr id="222215" name="Oval 7"/>
          <p:cNvSpPr>
            <a:spLocks noChangeArrowheads="1"/>
          </p:cNvSpPr>
          <p:nvPr/>
        </p:nvSpPr>
        <p:spPr bwMode="auto">
          <a:xfrm>
            <a:off x="2422281" y="2036764"/>
            <a:ext cx="4330211" cy="3487737"/>
          </a:xfrm>
          <a:prstGeom prst="ellipse">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sp>
        <p:nvSpPr>
          <p:cNvPr id="222216" name="Text Box 8"/>
          <p:cNvSpPr txBox="1">
            <a:spLocks noChangeArrowheads="1"/>
          </p:cNvSpPr>
          <p:nvPr/>
        </p:nvSpPr>
        <p:spPr bwMode="auto">
          <a:xfrm>
            <a:off x="3544766" y="2349500"/>
            <a:ext cx="2095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accent2"/>
                </a:solidFill>
              </a:rPr>
              <a:t>Instructional Strategies</a:t>
            </a:r>
            <a:endParaRPr lang="en-US" altLang="el-GR" sz="1200" b="1" dirty="0">
              <a:solidFill>
                <a:schemeClr val="accent2"/>
              </a:solidFill>
            </a:endParaRPr>
          </a:p>
        </p:txBody>
      </p:sp>
      <p:sp>
        <p:nvSpPr>
          <p:cNvPr id="222217" name="Oval 9"/>
          <p:cNvSpPr>
            <a:spLocks noChangeArrowheads="1"/>
          </p:cNvSpPr>
          <p:nvPr/>
        </p:nvSpPr>
        <p:spPr bwMode="auto">
          <a:xfrm>
            <a:off x="3827585" y="2865439"/>
            <a:ext cx="2732943" cy="2255837"/>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sp>
        <p:nvSpPr>
          <p:cNvPr id="222218" name="Text Box 10"/>
          <p:cNvSpPr txBox="1">
            <a:spLocks noChangeArrowheads="1"/>
          </p:cNvSpPr>
          <p:nvPr/>
        </p:nvSpPr>
        <p:spPr bwMode="auto">
          <a:xfrm>
            <a:off x="4220308" y="3098800"/>
            <a:ext cx="191525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t>Instructional Methods</a:t>
            </a:r>
            <a:endParaRPr lang="en-US" altLang="el-GR" sz="1200" b="1" dirty="0"/>
          </a:p>
        </p:txBody>
      </p:sp>
      <p:sp>
        <p:nvSpPr>
          <p:cNvPr id="222219" name="Text Box 11"/>
          <p:cNvSpPr txBox="1">
            <a:spLocks noChangeArrowheads="1"/>
          </p:cNvSpPr>
          <p:nvPr/>
        </p:nvSpPr>
        <p:spPr bwMode="auto">
          <a:xfrm>
            <a:off x="2485292" y="1857375"/>
            <a:ext cx="12734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Information Processing</a:t>
            </a:r>
            <a:endParaRPr lang="en-US" altLang="el-GR" sz="1200" b="1" dirty="0">
              <a:solidFill>
                <a:schemeClr val="bg2"/>
              </a:solidFill>
            </a:endParaRPr>
          </a:p>
        </p:txBody>
      </p:sp>
      <p:sp>
        <p:nvSpPr>
          <p:cNvPr id="222220" name="Text Box 12"/>
          <p:cNvSpPr txBox="1">
            <a:spLocks noChangeArrowheads="1"/>
          </p:cNvSpPr>
          <p:nvPr/>
        </p:nvSpPr>
        <p:spPr bwMode="auto">
          <a:xfrm>
            <a:off x="1431682" y="2765425"/>
            <a:ext cx="1273419"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Behavioural</a:t>
            </a:r>
            <a:endParaRPr lang="en-US" altLang="el-GR" sz="1200" b="1" dirty="0">
              <a:solidFill>
                <a:schemeClr val="bg2"/>
              </a:solidFill>
            </a:endParaRPr>
          </a:p>
        </p:txBody>
      </p:sp>
      <p:sp>
        <p:nvSpPr>
          <p:cNvPr id="222221" name="Text Box 13"/>
          <p:cNvSpPr txBox="1">
            <a:spLocks noChangeArrowheads="1"/>
          </p:cNvSpPr>
          <p:nvPr/>
        </p:nvSpPr>
        <p:spPr bwMode="auto">
          <a:xfrm>
            <a:off x="1269023" y="3602038"/>
            <a:ext cx="12734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Social Interaction</a:t>
            </a:r>
            <a:endParaRPr lang="en-US" altLang="el-GR" sz="1200" b="1" dirty="0">
              <a:solidFill>
                <a:schemeClr val="bg2"/>
              </a:solidFill>
            </a:endParaRPr>
          </a:p>
        </p:txBody>
      </p:sp>
      <p:sp>
        <p:nvSpPr>
          <p:cNvPr id="222222" name="Text Box 14"/>
          <p:cNvSpPr txBox="1">
            <a:spLocks noChangeArrowheads="1"/>
          </p:cNvSpPr>
          <p:nvPr/>
        </p:nvSpPr>
        <p:spPr bwMode="auto">
          <a:xfrm>
            <a:off x="1714500" y="4767264"/>
            <a:ext cx="127342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Personal</a:t>
            </a:r>
            <a:endParaRPr lang="en-US" altLang="el-GR" sz="1200" b="1" dirty="0">
              <a:solidFill>
                <a:schemeClr val="bg2"/>
              </a:solidFill>
            </a:endParaRPr>
          </a:p>
        </p:txBody>
      </p:sp>
      <p:sp>
        <p:nvSpPr>
          <p:cNvPr id="222223" name="Text Box 15"/>
          <p:cNvSpPr txBox="1">
            <a:spLocks noChangeArrowheads="1"/>
          </p:cNvSpPr>
          <p:nvPr/>
        </p:nvSpPr>
        <p:spPr bwMode="auto">
          <a:xfrm>
            <a:off x="3327890" y="2786064"/>
            <a:ext cx="83380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Direct</a:t>
            </a:r>
            <a:endParaRPr lang="en-US" altLang="el-GR" sz="1200" b="1" dirty="0">
              <a:solidFill>
                <a:schemeClr val="bg2"/>
              </a:solidFill>
            </a:endParaRPr>
          </a:p>
        </p:txBody>
      </p:sp>
      <p:sp>
        <p:nvSpPr>
          <p:cNvPr id="222224" name="Text Box 16"/>
          <p:cNvSpPr txBox="1">
            <a:spLocks noChangeArrowheads="1"/>
          </p:cNvSpPr>
          <p:nvPr/>
        </p:nvSpPr>
        <p:spPr bwMode="auto">
          <a:xfrm>
            <a:off x="2702169" y="3194050"/>
            <a:ext cx="100232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Indirect</a:t>
            </a:r>
            <a:endParaRPr lang="en-US" altLang="el-GR" sz="1200" b="1" dirty="0">
              <a:solidFill>
                <a:schemeClr val="bg2"/>
              </a:solidFill>
            </a:endParaRPr>
          </a:p>
        </p:txBody>
      </p:sp>
      <p:sp>
        <p:nvSpPr>
          <p:cNvPr id="222225" name="Text Box 17"/>
          <p:cNvSpPr txBox="1">
            <a:spLocks noChangeArrowheads="1"/>
          </p:cNvSpPr>
          <p:nvPr/>
        </p:nvSpPr>
        <p:spPr bwMode="auto">
          <a:xfrm>
            <a:off x="2517531" y="3652839"/>
            <a:ext cx="112541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Interactive</a:t>
            </a:r>
            <a:endParaRPr lang="en-US" altLang="el-GR" sz="1200" b="1" dirty="0">
              <a:solidFill>
                <a:schemeClr val="bg2"/>
              </a:solidFill>
            </a:endParaRPr>
          </a:p>
        </p:txBody>
      </p:sp>
      <p:sp>
        <p:nvSpPr>
          <p:cNvPr id="222226" name="Text Box 18"/>
          <p:cNvSpPr txBox="1">
            <a:spLocks noChangeArrowheads="1"/>
          </p:cNvSpPr>
          <p:nvPr/>
        </p:nvSpPr>
        <p:spPr bwMode="auto">
          <a:xfrm>
            <a:off x="2590800" y="4106864"/>
            <a:ext cx="1406769"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Experiential</a:t>
            </a:r>
            <a:endParaRPr lang="en-US" altLang="el-GR" sz="1200" b="1" dirty="0">
              <a:solidFill>
                <a:schemeClr val="bg2"/>
              </a:solidFill>
            </a:endParaRPr>
          </a:p>
        </p:txBody>
      </p:sp>
      <p:sp>
        <p:nvSpPr>
          <p:cNvPr id="222227" name="Text Box 19"/>
          <p:cNvSpPr txBox="1">
            <a:spLocks noChangeArrowheads="1"/>
          </p:cNvSpPr>
          <p:nvPr/>
        </p:nvSpPr>
        <p:spPr bwMode="auto">
          <a:xfrm>
            <a:off x="2955681" y="4591050"/>
            <a:ext cx="14067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l-GR" sz="1200" b="1">
                <a:solidFill>
                  <a:schemeClr val="bg2"/>
                </a:solidFill>
              </a:rPr>
              <a:t>Independent Study</a:t>
            </a:r>
            <a:endParaRPr lang="en-US" altLang="el-GR" sz="1200" b="1" dirty="0">
              <a:solidFill>
                <a:schemeClr val="bg2"/>
              </a:solidFill>
            </a:endParaRPr>
          </a:p>
        </p:txBody>
      </p:sp>
      <p:sp>
        <p:nvSpPr>
          <p:cNvPr id="222229" name="Oval 21"/>
          <p:cNvSpPr>
            <a:spLocks noChangeArrowheads="1"/>
          </p:cNvSpPr>
          <p:nvPr/>
        </p:nvSpPr>
        <p:spPr bwMode="auto">
          <a:xfrm>
            <a:off x="4489938" y="3571875"/>
            <a:ext cx="1666143" cy="1182688"/>
          </a:xfrm>
          <a:prstGeom prst="ellipse">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sp>
        <p:nvSpPr>
          <p:cNvPr id="222230" name="Text Box 22"/>
          <p:cNvSpPr txBox="1">
            <a:spLocks noChangeArrowheads="1"/>
          </p:cNvSpPr>
          <p:nvPr/>
        </p:nvSpPr>
        <p:spPr bwMode="auto">
          <a:xfrm>
            <a:off x="4589584" y="3976688"/>
            <a:ext cx="15782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l-GR" sz="1200" b="1">
                <a:solidFill>
                  <a:schemeClr val="accent2"/>
                </a:solidFill>
              </a:rPr>
              <a:t>Instructional Skills</a:t>
            </a:r>
            <a:endParaRPr lang="en-US" altLang="el-GR" sz="1200" b="1" dirty="0">
              <a:solidFill>
                <a:schemeClr val="accent2"/>
              </a:solidFill>
            </a:endParaRPr>
          </a:p>
        </p:txBody>
      </p:sp>
      <p:sp>
        <p:nvSpPr>
          <p:cNvPr id="222237" name="AutoShape 29"/>
          <p:cNvSpPr>
            <a:spLocks noChangeArrowheads="1"/>
          </p:cNvSpPr>
          <p:nvPr/>
        </p:nvSpPr>
        <p:spPr bwMode="auto">
          <a:xfrm>
            <a:off x="6642590" y="720726"/>
            <a:ext cx="2193680" cy="1109663"/>
          </a:xfrm>
          <a:prstGeom prst="wedgeRoundRectCallout">
            <a:avLst>
              <a:gd name="adj1" fmla="val -73648"/>
              <a:gd name="adj2" fmla="val 192917"/>
              <a:gd name="adj3" fmla="val 16667"/>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FontTx/>
              <a:buChar char="•"/>
            </a:pPr>
            <a:r>
              <a:rPr lang="en-US" altLang="el-GR" sz="1200" dirty="0"/>
              <a:t> Teacher-Centered</a:t>
            </a:r>
          </a:p>
          <a:p>
            <a:pPr>
              <a:spcBef>
                <a:spcPct val="50000"/>
              </a:spcBef>
              <a:buFontTx/>
              <a:buChar char="•"/>
            </a:pPr>
            <a:r>
              <a:rPr lang="en-US" altLang="el-GR" sz="1200" dirty="0"/>
              <a:t> Learner-Center</a:t>
            </a:r>
          </a:p>
          <a:p>
            <a:pPr>
              <a:spcBef>
                <a:spcPct val="50000"/>
              </a:spcBef>
              <a:buFontTx/>
              <a:buChar char="•"/>
            </a:pPr>
            <a:r>
              <a:rPr lang="en-US" altLang="el-GR" sz="1200" dirty="0"/>
              <a:t> Participative</a:t>
            </a:r>
          </a:p>
        </p:txBody>
      </p:sp>
      <p:sp>
        <p:nvSpPr>
          <p:cNvPr id="222238" name="AutoShape 30"/>
          <p:cNvSpPr>
            <a:spLocks noChangeArrowheads="1"/>
          </p:cNvSpPr>
          <p:nvPr/>
        </p:nvSpPr>
        <p:spPr bwMode="auto">
          <a:xfrm>
            <a:off x="6704135" y="4786314"/>
            <a:ext cx="1732085" cy="1925637"/>
          </a:xfrm>
          <a:prstGeom prst="wedgeRoundRectCallout">
            <a:avLst>
              <a:gd name="adj1" fmla="val -107866"/>
              <a:gd name="adj2" fmla="val -65745"/>
              <a:gd name="adj3" fmla="val 16667"/>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FontTx/>
              <a:buChar char="•"/>
            </a:pPr>
            <a:r>
              <a:rPr lang="en-US" altLang="el-GR" sz="1200" dirty="0"/>
              <a:t> Planning</a:t>
            </a:r>
          </a:p>
          <a:p>
            <a:pPr>
              <a:spcBef>
                <a:spcPct val="50000"/>
              </a:spcBef>
              <a:buFontTx/>
              <a:buChar char="•"/>
            </a:pPr>
            <a:r>
              <a:rPr lang="en-US" altLang="el-GR" sz="1200" dirty="0"/>
              <a:t> Presenting</a:t>
            </a:r>
          </a:p>
          <a:p>
            <a:pPr>
              <a:spcBef>
                <a:spcPct val="50000"/>
              </a:spcBef>
              <a:buFontTx/>
              <a:buChar char="•"/>
            </a:pPr>
            <a:r>
              <a:rPr lang="en-US" altLang="el-GR" sz="1200" dirty="0"/>
              <a:t> Demonstrating</a:t>
            </a:r>
          </a:p>
          <a:p>
            <a:pPr>
              <a:spcBef>
                <a:spcPct val="50000"/>
              </a:spcBef>
              <a:buFontTx/>
              <a:buChar char="•"/>
            </a:pPr>
            <a:r>
              <a:rPr lang="en-US" altLang="el-GR" sz="1200" dirty="0"/>
              <a:t> Direction – Giving</a:t>
            </a:r>
          </a:p>
          <a:p>
            <a:pPr>
              <a:spcBef>
                <a:spcPct val="50000"/>
              </a:spcBef>
              <a:buFontTx/>
              <a:buChar char="•"/>
            </a:pPr>
            <a:r>
              <a:rPr lang="en-US" altLang="el-GR" sz="1200" dirty="0"/>
              <a:t> Questioning</a:t>
            </a:r>
          </a:p>
          <a:p>
            <a:pPr>
              <a:spcBef>
                <a:spcPct val="50000"/>
              </a:spcBef>
              <a:buFontTx/>
              <a:buChar char="•"/>
            </a:pPr>
            <a:r>
              <a:rPr lang="en-US" altLang="el-GR" sz="1200" dirty="0"/>
              <a:t> Evaluating</a:t>
            </a:r>
          </a:p>
        </p:txBody>
      </p:sp>
    </p:spTree>
    <p:extLst>
      <p:ext uri="{BB962C8B-B14F-4D97-AF65-F5344CB8AC3E}">
        <p14:creationId xmlns:p14="http://schemas.microsoft.com/office/powerpoint/2010/main" val="4086868306"/>
      </p:ext>
    </p:extLst>
  </p:cSld>
  <p:clrMapOvr>
    <a:masterClrMapping/>
  </p:clrMapOvr>
  <mc:AlternateContent xmlns:mc="http://schemas.openxmlformats.org/markup-compatibility/2006">
    <mc:Choice xmlns:p14="http://schemas.microsoft.com/office/powerpoint/2010/main" Requires="p14">
      <p:transition p14:dur="0">
        <p:sndAc>
          <p:stSnd>
            <p:snd r:embed="rId3" name="TYPE.WAV"/>
          </p:stSnd>
        </p:sndAc>
      </p:transition>
    </mc:Choice>
    <mc:Fallback>
      <p:transition>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Σχεδιασμός της </a:t>
            </a:r>
            <a:r>
              <a:rPr lang="el-GR" altLang="el-GR" dirty="0" smtClean="0"/>
              <a:t>διδασκαλίας</a:t>
            </a:r>
            <a:r>
              <a:rPr lang="en-US" altLang="el-GR" dirty="0" smtClean="0"/>
              <a:t>  </a:t>
            </a:r>
            <a:r>
              <a:rPr lang="en-US" altLang="el-GR" sz="3600" b="0" dirty="0" smtClean="0"/>
              <a:t>1/3</a:t>
            </a:r>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600"/>
              </a:spcBef>
              <a:spcAft>
                <a:spcPts val="600"/>
              </a:spcAft>
            </a:pPr>
            <a:r>
              <a:rPr lang="el-GR" altLang="el-GR" sz="2400" dirty="0"/>
              <a:t>Η οργάνωση/σχεδιασμός της διδασκαλίας πρέπει να απαντά στα ακόλουθα ερωτήματα:</a:t>
            </a:r>
          </a:p>
          <a:p>
            <a:pPr>
              <a:spcBef>
                <a:spcPts val="600"/>
              </a:spcBef>
              <a:spcAft>
                <a:spcPts val="600"/>
              </a:spcAft>
            </a:pPr>
            <a:endParaRPr lang="el-GR" altLang="el-GR" sz="2400" dirty="0"/>
          </a:p>
          <a:p>
            <a:pPr>
              <a:spcBef>
                <a:spcPts val="600"/>
              </a:spcBef>
              <a:spcAft>
                <a:spcPts val="600"/>
              </a:spcAft>
            </a:pPr>
            <a:r>
              <a:rPr lang="el-GR" altLang="el-GR" sz="2400" b="1" dirty="0">
                <a:solidFill>
                  <a:schemeClr val="accent1"/>
                </a:solidFill>
              </a:rPr>
              <a:t>Τι</a:t>
            </a:r>
            <a:r>
              <a:rPr lang="el-GR" altLang="el-GR" sz="2400" dirty="0"/>
              <a:t> διδάσκω και </a:t>
            </a:r>
            <a:r>
              <a:rPr lang="el-GR" altLang="el-GR" sz="2400" b="1" dirty="0">
                <a:solidFill>
                  <a:schemeClr val="accent1"/>
                </a:solidFill>
              </a:rPr>
              <a:t>γιατί</a:t>
            </a:r>
            <a:r>
              <a:rPr lang="el-GR" altLang="el-GR" sz="2400" dirty="0"/>
              <a:t> το διδάσκω;</a:t>
            </a:r>
            <a:br>
              <a:rPr lang="el-GR" altLang="el-GR" sz="2400" dirty="0"/>
            </a:br>
            <a:r>
              <a:rPr lang="el-GR" altLang="el-GR" sz="2400" dirty="0"/>
              <a:t>Τίθενται συγκεκριμένοι και ξεκάθαροι στόχοι</a:t>
            </a:r>
          </a:p>
          <a:p>
            <a:pPr>
              <a:spcBef>
                <a:spcPts val="600"/>
              </a:spcBef>
              <a:spcAft>
                <a:spcPts val="600"/>
              </a:spcAft>
            </a:pPr>
            <a:r>
              <a:rPr lang="el-GR" altLang="el-GR" sz="2400" b="1" dirty="0">
                <a:solidFill>
                  <a:schemeClr val="accent1"/>
                </a:solidFill>
              </a:rPr>
              <a:t>Ποιον</a:t>
            </a:r>
            <a:r>
              <a:rPr lang="el-GR" altLang="el-GR" sz="2400" dirty="0"/>
              <a:t> διδάσκω;</a:t>
            </a:r>
          </a:p>
          <a:p>
            <a:pPr>
              <a:spcBef>
                <a:spcPts val="600"/>
              </a:spcBef>
              <a:spcAft>
                <a:spcPts val="600"/>
              </a:spcAft>
              <a:buFont typeface="Wingdings" pitchFamily="2" charset="2"/>
              <a:buNone/>
            </a:pPr>
            <a:r>
              <a:rPr lang="el-GR" altLang="el-GR" sz="2400" dirty="0"/>
              <a:t>	Λαμβάνεται υπόψη η πρότερη γνώση των μαθητών, εξασφαλίζεται η συμβατότητα με το στάδιο ανάπτυξής τους</a:t>
            </a:r>
          </a:p>
          <a:p>
            <a:pPr>
              <a:spcBef>
                <a:spcPts val="600"/>
              </a:spcBef>
              <a:spcAft>
                <a:spcPts val="600"/>
              </a:spcAft>
            </a:pPr>
            <a:r>
              <a:rPr lang="el-GR" altLang="el-GR" sz="2400" b="1" dirty="0">
                <a:solidFill>
                  <a:schemeClr val="accent1"/>
                </a:solidFill>
              </a:rPr>
              <a:t>Πως</a:t>
            </a:r>
            <a:r>
              <a:rPr lang="el-GR" altLang="el-GR" sz="2400" dirty="0"/>
              <a:t> διδάσκω;</a:t>
            </a:r>
          </a:p>
          <a:p>
            <a:pPr>
              <a:spcBef>
                <a:spcPts val="600"/>
              </a:spcBef>
              <a:spcAft>
                <a:spcPts val="600"/>
              </a:spcAft>
              <a:buFont typeface="Wingdings" pitchFamily="2" charset="2"/>
              <a:buNone/>
            </a:pPr>
            <a:r>
              <a:rPr lang="el-GR" altLang="el-GR" sz="2400" dirty="0"/>
              <a:t>	Επιδιώκεται η καλή οργάνωση και δόμηση</a:t>
            </a:r>
          </a:p>
          <a:p>
            <a:pPr>
              <a:spcBef>
                <a:spcPts val="600"/>
              </a:spcBef>
              <a:spcAft>
                <a:spcPts val="600"/>
              </a:spcAft>
            </a:pPr>
            <a:r>
              <a:rPr lang="el-GR" altLang="el-GR" sz="2400" b="1" dirty="0">
                <a:solidFill>
                  <a:schemeClr val="accent1"/>
                </a:solidFill>
              </a:rPr>
              <a:t>Ποιά</a:t>
            </a:r>
            <a:r>
              <a:rPr lang="el-GR" altLang="el-GR" sz="2400" dirty="0"/>
              <a:t> τα αναμενόμενα </a:t>
            </a:r>
            <a:r>
              <a:rPr lang="el-GR" altLang="el-GR" sz="2400" b="1" dirty="0">
                <a:solidFill>
                  <a:schemeClr val="accent1"/>
                </a:solidFill>
              </a:rPr>
              <a:t>αποτελέσματα</a:t>
            </a:r>
            <a:r>
              <a:rPr lang="el-GR" altLang="el-GR" sz="2400" dirty="0"/>
              <a:t> της διδασκαλίας;</a:t>
            </a:r>
            <a:br>
              <a:rPr lang="el-GR" altLang="el-GR" sz="2400" dirty="0"/>
            </a:br>
            <a:r>
              <a:rPr lang="el-GR" altLang="el-GR" sz="2400" dirty="0"/>
              <a:t>Δημιουργείται πλαίσιο αξιολόγησης του </a:t>
            </a:r>
            <a:r>
              <a:rPr lang="el-GR" altLang="el-GR" sz="2400" dirty="0" smtClean="0"/>
              <a:t>αποτελέσματος</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922504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Σχεδιασμός της </a:t>
            </a:r>
            <a:r>
              <a:rPr lang="el-GR" altLang="el-GR" dirty="0" smtClean="0"/>
              <a:t>διδασκαλίας</a:t>
            </a:r>
            <a:r>
              <a:rPr lang="en-US" altLang="el-GR" dirty="0" smtClean="0"/>
              <a:t>  </a:t>
            </a:r>
            <a:r>
              <a:rPr lang="en-US" altLang="el-GR" sz="3600" b="0" dirty="0" smtClean="0"/>
              <a:t>2/3</a:t>
            </a:r>
            <a:endParaRPr lang="el-GR" dirty="0"/>
          </a:p>
        </p:txBody>
      </p:sp>
      <p:sp>
        <p:nvSpPr>
          <p:cNvPr id="3" name="Θέση περιεχομένου 2"/>
          <p:cNvSpPr>
            <a:spLocks noGrp="1"/>
          </p:cNvSpPr>
          <p:nvPr>
            <p:ph idx="1"/>
          </p:nvPr>
        </p:nvSpPr>
        <p:spPr/>
        <p:txBody>
          <a:bodyPr>
            <a:normAutofit/>
          </a:bodyPr>
          <a:lstStyle/>
          <a:p>
            <a:pPr>
              <a:lnSpc>
                <a:spcPct val="150000"/>
              </a:lnSpc>
              <a:spcBef>
                <a:spcPts val="600"/>
              </a:spcBef>
              <a:spcAft>
                <a:spcPts val="600"/>
              </a:spcAft>
              <a:buFont typeface="Wingdings" pitchFamily="2" charset="2"/>
              <a:buNone/>
            </a:pPr>
            <a:r>
              <a:rPr lang="el-GR" altLang="el-GR" sz="2400" dirty="0"/>
              <a:t>Ο σχεδιασμός της διδασκαλίας περιλαμβάνει δύο φάσεις: </a:t>
            </a:r>
          </a:p>
          <a:p>
            <a:pPr>
              <a:lnSpc>
                <a:spcPct val="150000"/>
              </a:lnSpc>
              <a:spcBef>
                <a:spcPts val="600"/>
              </a:spcBef>
              <a:spcAft>
                <a:spcPts val="600"/>
              </a:spcAft>
            </a:pPr>
            <a:r>
              <a:rPr lang="el-GR" altLang="el-GR" sz="2200" dirty="0"/>
              <a:t>α) </a:t>
            </a:r>
            <a:r>
              <a:rPr lang="el-GR" altLang="el-GR" sz="2200" b="1" dirty="0"/>
              <a:t>τη φάση της μελέτης</a:t>
            </a:r>
            <a:r>
              <a:rPr lang="el-GR" altLang="el-GR" sz="2200" dirty="0"/>
              <a:t>: </a:t>
            </a:r>
          </a:p>
          <a:p>
            <a:pPr lvl="1">
              <a:lnSpc>
                <a:spcPct val="150000"/>
              </a:lnSpc>
              <a:spcBef>
                <a:spcPts val="600"/>
              </a:spcBef>
              <a:spcAft>
                <a:spcPts val="600"/>
              </a:spcAft>
            </a:pPr>
            <a:r>
              <a:rPr lang="el-GR" altLang="el-GR" sz="2000" dirty="0"/>
              <a:t>επιλογή και μελέτη του περιεχομένου της διδασκαλίας, </a:t>
            </a:r>
          </a:p>
          <a:p>
            <a:pPr lvl="1">
              <a:lnSpc>
                <a:spcPct val="150000"/>
              </a:lnSpc>
              <a:spcBef>
                <a:spcPts val="600"/>
              </a:spcBef>
              <a:spcAft>
                <a:spcPts val="600"/>
              </a:spcAft>
            </a:pPr>
            <a:r>
              <a:rPr lang="el-GR" altLang="el-GR" sz="2000" dirty="0"/>
              <a:t>εντοπισμός των βασικών εννοιών και υπο-εννοιών που το συνθέτουν, </a:t>
            </a:r>
          </a:p>
          <a:p>
            <a:pPr lvl="1">
              <a:lnSpc>
                <a:spcPct val="150000"/>
              </a:lnSpc>
              <a:spcBef>
                <a:spcPts val="600"/>
              </a:spcBef>
              <a:spcAft>
                <a:spcPts val="600"/>
              </a:spcAft>
            </a:pPr>
            <a:r>
              <a:rPr lang="el-GR" altLang="el-GR" sz="2000" dirty="0"/>
              <a:t>μελετάται από τη βιβλιογραφία, η ιστορική και επιστημολογική εξέλιξη της έννοιας καθώς και οι δυσκολίες μάθησής της από τους μαθητές</a:t>
            </a:r>
            <a:r>
              <a:rPr lang="el-GR" altLang="el-GR" sz="2000" dirty="0" smtClean="0"/>
              <a:t>.</a:t>
            </a:r>
            <a:endParaRPr lang="el-GR"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031773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Σχεδιασμός της </a:t>
            </a:r>
            <a:r>
              <a:rPr lang="el-GR" altLang="el-GR" dirty="0" smtClean="0"/>
              <a:t>διδασκαλίας</a:t>
            </a:r>
            <a:r>
              <a:rPr lang="en-US" altLang="el-GR" dirty="0" smtClean="0"/>
              <a:t>  </a:t>
            </a:r>
            <a:r>
              <a:rPr lang="en-US" altLang="el-GR" sz="3600" b="0" dirty="0"/>
              <a:t>3</a:t>
            </a:r>
            <a:r>
              <a:rPr lang="en-US" altLang="el-GR" sz="3600" b="0" dirty="0" smtClean="0"/>
              <a:t>/3</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50000"/>
              </a:lnSpc>
              <a:spcBef>
                <a:spcPts val="600"/>
              </a:spcBef>
              <a:spcAft>
                <a:spcPts val="600"/>
              </a:spcAft>
              <a:buFont typeface="Wingdings" pitchFamily="2" charset="2"/>
              <a:buNone/>
            </a:pPr>
            <a:r>
              <a:rPr lang="el-GR" altLang="el-GR" sz="2400" dirty="0"/>
              <a:t>Ο σχεδιασμός της διδασκαλίας περιλαμβάνει δύο φάσεις: </a:t>
            </a:r>
          </a:p>
          <a:p>
            <a:pPr>
              <a:lnSpc>
                <a:spcPct val="150000"/>
              </a:lnSpc>
              <a:spcBef>
                <a:spcPts val="600"/>
              </a:spcBef>
              <a:spcAft>
                <a:spcPts val="600"/>
              </a:spcAft>
            </a:pPr>
            <a:r>
              <a:rPr lang="el-GR" altLang="el-GR" sz="2200" dirty="0" smtClean="0"/>
              <a:t>β</a:t>
            </a:r>
            <a:r>
              <a:rPr lang="el-GR" altLang="el-GR" sz="2200" dirty="0"/>
              <a:t>) </a:t>
            </a:r>
            <a:r>
              <a:rPr lang="el-GR" altLang="el-GR" sz="2200" b="1" dirty="0"/>
              <a:t>τη φάση της επιλογής-οργάνωσης</a:t>
            </a:r>
            <a:r>
              <a:rPr lang="el-GR" altLang="el-GR" sz="2200" dirty="0"/>
              <a:t>: </a:t>
            </a:r>
          </a:p>
          <a:p>
            <a:pPr lvl="1">
              <a:lnSpc>
                <a:spcPct val="150000"/>
              </a:lnSpc>
              <a:spcBef>
                <a:spcPts val="600"/>
              </a:spcBef>
              <a:spcAft>
                <a:spcPts val="600"/>
              </a:spcAft>
            </a:pPr>
            <a:r>
              <a:rPr lang="el-GR" altLang="el-GR" sz="2000" dirty="0"/>
              <a:t>επιλογή της μορφής οργάνωσης της τάξης (ατομική μάθηση, ομαδοσυνεργατική μάθηση),</a:t>
            </a:r>
          </a:p>
          <a:p>
            <a:pPr lvl="1">
              <a:lnSpc>
                <a:spcPct val="150000"/>
              </a:lnSpc>
              <a:spcBef>
                <a:spcPts val="600"/>
              </a:spcBef>
              <a:spcAft>
                <a:spcPts val="600"/>
              </a:spcAft>
            </a:pPr>
            <a:r>
              <a:rPr lang="el-GR" altLang="el-GR" sz="2000" dirty="0"/>
              <a:t>διερεύνηση των μαθησιακών δυσκολιών και ανάλυση των εκπαιδευτικών αναγκών,</a:t>
            </a:r>
          </a:p>
          <a:p>
            <a:pPr lvl="1">
              <a:lnSpc>
                <a:spcPct val="150000"/>
              </a:lnSpc>
              <a:spcBef>
                <a:spcPts val="600"/>
              </a:spcBef>
              <a:spcAft>
                <a:spcPts val="600"/>
              </a:spcAft>
            </a:pPr>
            <a:r>
              <a:rPr lang="el-GR" altLang="el-GR" sz="2000" dirty="0"/>
              <a:t>προσδιορισμός του διδακτικού σκοπού και των διδακτικών στόχων,</a:t>
            </a:r>
          </a:p>
          <a:p>
            <a:pPr lvl="1">
              <a:lnSpc>
                <a:spcPct val="150000"/>
              </a:lnSpc>
              <a:spcBef>
                <a:spcPts val="600"/>
              </a:spcBef>
              <a:spcAft>
                <a:spcPts val="600"/>
              </a:spcAft>
            </a:pPr>
            <a:r>
              <a:rPr lang="el-GR" altLang="el-GR" sz="2000" dirty="0"/>
              <a:t>σχεδιασμός του περιεχομένου και της μεθοδολογίας, επιλογή της στρατηγικής της διδασκαλίας</a:t>
            </a:r>
          </a:p>
          <a:p>
            <a:pPr lvl="1">
              <a:lnSpc>
                <a:spcPct val="150000"/>
              </a:lnSpc>
              <a:spcBef>
                <a:spcPts val="600"/>
              </a:spcBef>
              <a:spcAft>
                <a:spcPts val="600"/>
              </a:spcAft>
            </a:pPr>
            <a:r>
              <a:rPr lang="el-GR" altLang="el-GR" sz="2000" dirty="0"/>
              <a:t>χειρισμός του χρόνου,</a:t>
            </a:r>
          </a:p>
          <a:p>
            <a:pPr lvl="1">
              <a:lnSpc>
                <a:spcPct val="150000"/>
              </a:lnSpc>
              <a:spcBef>
                <a:spcPts val="600"/>
              </a:spcBef>
              <a:spcAft>
                <a:spcPts val="600"/>
              </a:spcAft>
            </a:pPr>
            <a:r>
              <a:rPr lang="el-GR" altLang="el-GR" sz="2000" dirty="0"/>
              <a:t>εξασφάλιση των υλικοτεχνικών συνθηκών</a:t>
            </a:r>
            <a:r>
              <a:rPr lang="el-GR" altLang="el-GR" sz="2000" dirty="0" smtClean="0"/>
              <a:t>.</a:t>
            </a:r>
            <a:endParaRPr lang="el-GR"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37739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Ανάλυση των Εκπαιδευτικών </a:t>
            </a:r>
            <a:r>
              <a:rPr lang="el-GR" altLang="el-GR" sz="3200" dirty="0" smtClean="0"/>
              <a:t>Αναγκών</a:t>
            </a:r>
            <a:r>
              <a:rPr lang="en-US" altLang="el-GR" sz="3200" dirty="0" smtClean="0"/>
              <a:t>  </a:t>
            </a:r>
            <a:r>
              <a:rPr lang="en-US" altLang="el-GR" sz="3200" b="0" dirty="0" smtClean="0"/>
              <a:t>1/2</a:t>
            </a:r>
            <a:endParaRPr lang="el-GR" sz="3200" dirty="0"/>
          </a:p>
        </p:txBody>
      </p:sp>
      <p:sp>
        <p:nvSpPr>
          <p:cNvPr id="3" name="Θέση περιεχομένου 2"/>
          <p:cNvSpPr>
            <a:spLocks noGrp="1"/>
          </p:cNvSpPr>
          <p:nvPr>
            <p:ph idx="1"/>
          </p:nvPr>
        </p:nvSpPr>
        <p:spPr/>
        <p:txBody>
          <a:bodyPr>
            <a:normAutofit fontScale="92500" lnSpcReduction="20000"/>
          </a:bodyPr>
          <a:lstStyle/>
          <a:p>
            <a:pPr>
              <a:buFont typeface="Wingdings" pitchFamily="2" charset="2"/>
              <a:buNone/>
            </a:pPr>
            <a:r>
              <a:rPr lang="el-GR" altLang="el-GR" sz="2800" dirty="0"/>
              <a:t>Ανάλυση πλαισίου μάθησης (</a:t>
            </a:r>
            <a:r>
              <a:rPr lang="es-ES" altLang="el-GR" sz="2800" dirty="0"/>
              <a:t>learning context</a:t>
            </a:r>
            <a:r>
              <a:rPr lang="en-US" altLang="el-GR" sz="2800" dirty="0"/>
              <a:t>)</a:t>
            </a:r>
          </a:p>
          <a:p>
            <a:r>
              <a:rPr lang="el-GR" altLang="el-GR" sz="2400" dirty="0"/>
              <a:t>Περιγραφή του μαθησιακού περιβάλλοντος</a:t>
            </a:r>
          </a:p>
          <a:p>
            <a:r>
              <a:rPr lang="el-GR" altLang="el-GR" sz="2400" dirty="0"/>
              <a:t>Ανάλυση των μαθητών</a:t>
            </a:r>
          </a:p>
          <a:p>
            <a:pPr lvl="1"/>
            <a:r>
              <a:rPr lang="el-GR" altLang="el-GR" sz="2000" dirty="0"/>
              <a:t>Χαρακτηριστικά μαθητών</a:t>
            </a:r>
          </a:p>
          <a:p>
            <a:pPr lvl="2"/>
            <a:r>
              <a:rPr lang="el-GR" altLang="el-GR" sz="2000" b="1" dirty="0">
                <a:solidFill>
                  <a:schemeClr val="accent1"/>
                </a:solidFill>
              </a:rPr>
              <a:t>Γνωστικά χαρακτηριστικά</a:t>
            </a:r>
            <a:r>
              <a:rPr lang="el-GR" altLang="el-GR" sz="2000" dirty="0"/>
              <a:t>: στυλ γνωστικής επεξεργασίας, στρατηγικές μάθησης, γενικές και ειδικές, επί του αντικειμένου, γνώσεις</a:t>
            </a:r>
          </a:p>
          <a:p>
            <a:pPr lvl="2"/>
            <a:r>
              <a:rPr lang="el-GR" altLang="el-GR" sz="2000" b="1" dirty="0">
                <a:solidFill>
                  <a:schemeClr val="accent1"/>
                </a:solidFill>
              </a:rPr>
              <a:t>Ψυχο-κοινωνικά χαρακτηριστικά</a:t>
            </a:r>
            <a:r>
              <a:rPr lang="el-GR" altLang="el-GR" sz="2000" b="1" dirty="0"/>
              <a:t>: </a:t>
            </a:r>
            <a:r>
              <a:rPr lang="el-GR" altLang="el-GR" sz="2000" dirty="0"/>
              <a:t>Ενδιαφέροντα, κίνητρα μάθησης, στάση αναφορικά με το αντικείμενο, στάση αναφορικά με τη μάθηση, επίπεδο άγχους, κοινωνικο-οικονομικό υπόβαθρο, φυλετικό-εθνικό υπόβαθρο</a:t>
            </a:r>
          </a:p>
          <a:p>
            <a:pPr lvl="2"/>
            <a:r>
              <a:rPr lang="el-GR" altLang="el-GR" sz="2000" b="1" dirty="0">
                <a:solidFill>
                  <a:schemeClr val="accent1"/>
                </a:solidFill>
              </a:rPr>
              <a:t>Φυσιολογικά χαρακτηριστικά</a:t>
            </a:r>
            <a:r>
              <a:rPr lang="el-GR" altLang="el-GR" sz="2000" dirty="0"/>
              <a:t>: αισθητηριακή αντίληψη (οπτική, ακουστική, αφής, οξύνοια), υγεία, ηλικία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789389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smtClean="0"/>
              <a:t>Ανάλυση των Εκπαιδευτικών Αναγκών</a:t>
            </a:r>
            <a:r>
              <a:rPr lang="en-US" altLang="el-GR" sz="3200" dirty="0" smtClean="0"/>
              <a:t>  </a:t>
            </a:r>
            <a:r>
              <a:rPr lang="en-US" altLang="el-GR" sz="3200" b="0" dirty="0" smtClean="0"/>
              <a:t>2/2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400" dirty="0"/>
              <a:t>Διερεύνηση εκπαιδευτικών αναγκών, πρότερης γνώσης, μαθησιακών δυσκολιών μέσω:</a:t>
            </a:r>
          </a:p>
          <a:p>
            <a:pPr lvl="1"/>
            <a:r>
              <a:rPr lang="el-GR" altLang="el-GR" sz="2000" dirty="0"/>
              <a:t>Μελέτης ιδιαίτερων χαρακτηριστικών: επιστημονικά άρθρα, κείμενα για ομάδες με συγκεκριμένα γνωστικά, ψυχοκοινωνικά και φυσιολογικά χαρακτηριστικά</a:t>
            </a:r>
          </a:p>
          <a:p>
            <a:pPr lvl="1"/>
            <a:r>
              <a:rPr lang="el-GR" altLang="el-GR" sz="2000" dirty="0"/>
              <a:t>Χρήσης εργαλείων αποτίμησης, π.χ. ερωτηματολόγια που παρέχουν πληροφορίες για γνωστικές στρατηγικές, στυλ επεξεργασίας και επιθυμητούς τρόπους διδασκαλίας ή διερευνούν τη γνώση σε θέματα που έχουν παρατηρηθεί μαθησιακές δυσκολίες</a:t>
            </a:r>
          </a:p>
          <a:p>
            <a:pPr lvl="1"/>
            <a:r>
              <a:rPr lang="el-GR" altLang="el-GR" sz="2000" dirty="0" smtClean="0"/>
              <a:t>Παρατήρησης </a:t>
            </a:r>
            <a:r>
              <a:rPr lang="el-GR" altLang="el-GR" sz="2000" dirty="0"/>
              <a:t>των μαθητών</a:t>
            </a:r>
          </a:p>
          <a:p>
            <a:pPr lvl="1"/>
            <a:r>
              <a:rPr lang="el-GR" altLang="el-GR" sz="2000" dirty="0"/>
              <a:t>Συζήτησης για θέματα που οι μαθητές δεν έχουν κατανοήσει ή συναντούν δυσκολίες</a:t>
            </a:r>
          </a:p>
          <a:p>
            <a:pPr lvl="1"/>
            <a:r>
              <a:rPr lang="el-GR" altLang="el-GR" sz="2000" dirty="0"/>
              <a:t>Αξιολόγησης εργασιών/γραπτών των μαθητών</a:t>
            </a:r>
          </a:p>
          <a:p>
            <a:pPr marL="0" indent="0" algn="ctr">
              <a:buNone/>
            </a:pPr>
            <a:r>
              <a:rPr lang="el-GR" sz="2600" b="1" dirty="0"/>
              <a:t>Ρητά και </a:t>
            </a:r>
            <a:r>
              <a:rPr lang="el-GR" sz="2600" b="1" dirty="0" smtClean="0"/>
              <a:t>μ</a:t>
            </a:r>
            <a:r>
              <a:rPr lang="el-GR" sz="2600" b="1" dirty="0"/>
              <a:t>η</a:t>
            </a:r>
            <a:r>
              <a:rPr lang="el-GR" sz="2600" b="1" dirty="0" smtClean="0"/>
              <a:t> </a:t>
            </a:r>
            <a:r>
              <a:rPr lang="el-GR" sz="2600" b="1" dirty="0"/>
              <a:t>ρητά διατυπωμένες ανάγκες ατόμου/ομάδας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705836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Προσδιορισμός Διδακτικού </a:t>
            </a:r>
            <a:r>
              <a:rPr lang="el-GR" altLang="el-GR" dirty="0" smtClean="0"/>
              <a:t/>
            </a:r>
            <a:br>
              <a:rPr lang="el-GR" altLang="el-GR" dirty="0" smtClean="0"/>
            </a:br>
            <a:r>
              <a:rPr lang="el-GR" altLang="el-GR" dirty="0" smtClean="0"/>
              <a:t>Σκοπού </a:t>
            </a:r>
            <a:r>
              <a:rPr lang="el-GR" altLang="el-GR" dirty="0"/>
              <a:t>και </a:t>
            </a:r>
            <a:r>
              <a:rPr lang="el-GR" altLang="el-GR" dirty="0" smtClean="0"/>
              <a:t>Στόχων</a:t>
            </a:r>
            <a:r>
              <a:rPr lang="en-US" altLang="el-GR" dirty="0" smtClean="0"/>
              <a:t> </a:t>
            </a:r>
            <a:r>
              <a:rPr lang="en-US" altLang="el-GR" sz="3600" b="0" dirty="0" smtClean="0"/>
              <a:t>1/2</a:t>
            </a:r>
            <a:endParaRPr lang="el-GR" sz="3600" b="0" dirty="0"/>
          </a:p>
        </p:txBody>
      </p:sp>
      <p:sp>
        <p:nvSpPr>
          <p:cNvPr id="3" name="Θέση περιεχομένου 2"/>
          <p:cNvSpPr>
            <a:spLocks noGrp="1"/>
          </p:cNvSpPr>
          <p:nvPr>
            <p:ph idx="1"/>
          </p:nvPr>
        </p:nvSpPr>
        <p:spPr/>
        <p:txBody>
          <a:bodyPr>
            <a:noAutofit/>
          </a:bodyPr>
          <a:lstStyle/>
          <a:p>
            <a:pPr>
              <a:spcBef>
                <a:spcPts val="600"/>
              </a:spcBef>
              <a:spcAft>
                <a:spcPts val="600"/>
              </a:spcAft>
            </a:pPr>
            <a:r>
              <a:rPr lang="el-GR" altLang="el-GR" sz="2000" dirty="0"/>
              <a:t>Ο </a:t>
            </a:r>
            <a:r>
              <a:rPr lang="el-GR" altLang="el-GR" sz="2000" b="1" dirty="0">
                <a:solidFill>
                  <a:schemeClr val="accent1"/>
                </a:solidFill>
              </a:rPr>
              <a:t>σκοπός</a:t>
            </a:r>
            <a:r>
              <a:rPr lang="el-GR" altLang="el-GR" sz="2000" dirty="0"/>
              <a:t> και οι </a:t>
            </a:r>
            <a:r>
              <a:rPr lang="el-GR" altLang="el-GR" sz="2000" b="1" dirty="0">
                <a:solidFill>
                  <a:schemeClr val="accent1"/>
                </a:solidFill>
              </a:rPr>
              <a:t>στόχοι</a:t>
            </a:r>
            <a:r>
              <a:rPr lang="el-GR" altLang="el-GR" sz="2000" dirty="0"/>
              <a:t> που τίθενται αποτελούν τους συνδετικούς κρίκους ανάμεσα στις διαπιστωθείσες εκπαιδευτικές ανάγκες και στην πραγματοποίηση της διδασκαλίας. </a:t>
            </a:r>
          </a:p>
          <a:p>
            <a:pPr>
              <a:spcBef>
                <a:spcPts val="600"/>
              </a:spcBef>
              <a:spcAft>
                <a:spcPts val="600"/>
              </a:spcAft>
            </a:pPr>
            <a:r>
              <a:rPr lang="el-GR" altLang="el-GR" sz="2000" dirty="0"/>
              <a:t>Ο </a:t>
            </a:r>
            <a:r>
              <a:rPr lang="el-GR" altLang="el-GR" sz="2000" b="1" dirty="0">
                <a:solidFill>
                  <a:schemeClr val="accent1"/>
                </a:solidFill>
              </a:rPr>
              <a:t>διδακτικός σκοπός </a:t>
            </a:r>
            <a:r>
              <a:rPr lang="el-GR" altLang="el-GR" sz="2000" dirty="0"/>
              <a:t>αποτελεί τη </a:t>
            </a:r>
            <a:r>
              <a:rPr lang="el-GR" altLang="el-GR" sz="2000" i="1" dirty="0"/>
              <a:t>διατύπωση της γενικής πρόθεσης της διδασκαλίας</a:t>
            </a:r>
            <a:r>
              <a:rPr lang="el-GR" altLang="el-GR" sz="2000" dirty="0"/>
              <a:t> και προσδιορίζει σε γενικές γραμμές αυτό που η διδασκαλία επιδιώκει. </a:t>
            </a:r>
          </a:p>
          <a:p>
            <a:pPr>
              <a:spcBef>
                <a:spcPts val="600"/>
              </a:spcBef>
              <a:spcAft>
                <a:spcPts val="600"/>
              </a:spcAft>
            </a:pPr>
            <a:r>
              <a:rPr lang="el-GR" altLang="el-GR" sz="2000" dirty="0"/>
              <a:t>Οι </a:t>
            </a:r>
            <a:r>
              <a:rPr lang="el-GR" altLang="el-GR" sz="2000" b="1" dirty="0">
                <a:solidFill>
                  <a:schemeClr val="accent1"/>
                </a:solidFill>
              </a:rPr>
              <a:t>διδακτικοί στόχοι </a:t>
            </a:r>
            <a:r>
              <a:rPr lang="el-GR" altLang="el-GR" sz="2000" dirty="0"/>
              <a:t>προσδιορίζονται στα πλαίσια του διδακτικού σκοπού και τον εξειδικεύουν. Οι διδακτικοί στόχοι </a:t>
            </a:r>
            <a:r>
              <a:rPr lang="el-GR" altLang="el-GR" sz="2000" i="1" dirty="0"/>
              <a:t>περιγράφουν με ακρίβεια τα επιδιωκόμενα αποτελέσματα</a:t>
            </a:r>
            <a:r>
              <a:rPr lang="el-GR" altLang="el-GR" sz="2000" dirty="0"/>
              <a:t> (τί θα είναι ικανός ο εκπαιδευόμενος να κάνει όταν ολοκληρωθεί η ενότητα</a:t>
            </a:r>
            <a:r>
              <a:rPr lang="el-GR" altLang="el-GR" sz="2000" dirty="0" smtClean="0"/>
              <a:t>), τα </a:t>
            </a:r>
            <a:r>
              <a:rPr lang="el-GR" altLang="el-GR" sz="2000" dirty="0"/>
              <a:t>οποία πρέπει να προσδιορίζονται κατά τρόπο σαφή, συγκεκριμένο, παρατηρήσιμο και συνεπώς ελέγξιμο ώστε να αποτιμηθεί ο βαθμός στον οποίο επιτυγχάνονται. </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49045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Προσδιορισμός Διδακτικού </a:t>
            </a:r>
            <a:br>
              <a:rPr lang="el-GR" altLang="el-GR" dirty="0"/>
            </a:br>
            <a:r>
              <a:rPr lang="el-GR" altLang="el-GR" dirty="0"/>
              <a:t>Σκοπού και </a:t>
            </a:r>
            <a:r>
              <a:rPr lang="el-GR" altLang="el-GR" dirty="0" smtClean="0"/>
              <a:t>Στόχων</a:t>
            </a:r>
            <a:r>
              <a:rPr lang="en-US" altLang="el-GR" dirty="0" smtClean="0"/>
              <a:t> </a:t>
            </a:r>
            <a:r>
              <a:rPr lang="en-US" altLang="el-GR" sz="36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sz="2400" dirty="0"/>
              <a:t>Π.χ. </a:t>
            </a:r>
            <a:r>
              <a:rPr lang="el-GR" altLang="el-GR" sz="2400" b="1" dirty="0">
                <a:solidFill>
                  <a:schemeClr val="accent1"/>
                </a:solidFill>
              </a:rPr>
              <a:t>Στόχος</a:t>
            </a:r>
            <a:r>
              <a:rPr lang="el-GR" altLang="el-GR" sz="2400" dirty="0"/>
              <a:t> της διδασκαλίας είναι η κατανόηση της λειτουργίας του υπολογιστή μέσα από την παρουσίαση των βασικών του μονάδων και της αρχιτεκτονικής του.</a:t>
            </a:r>
          </a:p>
          <a:p>
            <a:pPr>
              <a:buFont typeface="Wingdings" pitchFamily="2" charset="2"/>
              <a:buNone/>
            </a:pPr>
            <a:r>
              <a:rPr lang="el-GR" altLang="el-GR" sz="2400" dirty="0">
                <a:solidFill>
                  <a:schemeClr val="accent1"/>
                </a:solidFill>
              </a:rPr>
              <a:t>	</a:t>
            </a:r>
            <a:r>
              <a:rPr lang="el-GR" altLang="el-GR" sz="2400" b="1" dirty="0">
                <a:solidFill>
                  <a:schemeClr val="accent1"/>
                </a:solidFill>
              </a:rPr>
              <a:t>Προσδοκώμενα αποτελέσματα</a:t>
            </a:r>
            <a:r>
              <a:rPr lang="el-GR" altLang="el-GR" sz="2400" dirty="0"/>
              <a:t>: </a:t>
            </a:r>
          </a:p>
          <a:p>
            <a:pPr>
              <a:buFont typeface="Wingdings" pitchFamily="2" charset="2"/>
              <a:buNone/>
            </a:pPr>
            <a:r>
              <a:rPr lang="el-GR" altLang="el-GR" sz="2400" dirty="0"/>
              <a:t>	</a:t>
            </a:r>
            <a:r>
              <a:rPr lang="el-GR" altLang="el-GR" sz="2400" dirty="0">
                <a:solidFill>
                  <a:schemeClr val="accent2">
                    <a:lumMod val="75000"/>
                  </a:schemeClr>
                </a:solidFill>
              </a:rPr>
              <a:t>Μετά την ολοκλήρωση του μαθήματος, οι μαθητές θα είναι ικανοί να:</a:t>
            </a:r>
          </a:p>
          <a:p>
            <a:pPr lvl="1"/>
            <a:r>
              <a:rPr lang="el-GR" altLang="el-GR" sz="2000" dirty="0">
                <a:solidFill>
                  <a:schemeClr val="accent2">
                    <a:lumMod val="75000"/>
                  </a:schemeClr>
                </a:solidFill>
              </a:rPr>
              <a:t>απαριθμούν τις βασικές μονάδες του υπολογιστή,</a:t>
            </a:r>
          </a:p>
          <a:p>
            <a:pPr lvl="1"/>
            <a:r>
              <a:rPr lang="el-GR" altLang="el-GR" sz="2000" dirty="0">
                <a:solidFill>
                  <a:schemeClr val="accent2">
                    <a:lumMod val="75000"/>
                  </a:schemeClr>
                </a:solidFill>
              </a:rPr>
              <a:t>κατηγοριοποιούν τις μονάδες του υπολογιστή σε μονάδες εισόδου, εξόδου, αποθήκευσης</a:t>
            </a:r>
          </a:p>
          <a:p>
            <a:pPr lvl="1"/>
            <a:r>
              <a:rPr lang="el-GR" altLang="el-GR" sz="2000" dirty="0">
                <a:solidFill>
                  <a:schemeClr val="accent2">
                    <a:lumMod val="75000"/>
                  </a:schemeClr>
                </a:solidFill>
              </a:rPr>
              <a:t>περιγράφουν τον τρόπο σύνδεσή τους, </a:t>
            </a:r>
          </a:p>
          <a:p>
            <a:pPr lvl="1"/>
            <a:r>
              <a:rPr lang="el-GR" altLang="el-GR" sz="2000" dirty="0">
                <a:solidFill>
                  <a:schemeClr val="accent2">
                    <a:lumMod val="75000"/>
                  </a:schemeClr>
                </a:solidFill>
              </a:rPr>
              <a:t>αναλύουν την έννοια της επεκτασιμότητας των υπολογιστών. </a:t>
            </a:r>
            <a:endParaRPr lang="el-GR" dirty="0">
              <a:solidFill>
                <a:schemeClr val="accent2">
                  <a:lumMod val="75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10174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Αναγκαιότητα Προσδιορισμού </a:t>
            </a:r>
            <a:r>
              <a:rPr lang="el-GR" altLang="el-GR" dirty="0" smtClean="0"/>
              <a:t>Διδακτικών </a:t>
            </a:r>
            <a:r>
              <a:rPr lang="el-GR" altLang="el-GR" dirty="0"/>
              <a:t>Στόχων</a:t>
            </a:r>
            <a:endParaRPr lang="el-GR" dirty="0"/>
          </a:p>
        </p:txBody>
      </p:sp>
      <p:sp>
        <p:nvSpPr>
          <p:cNvPr id="3" name="Θέση περιεχομένου 2"/>
          <p:cNvSpPr>
            <a:spLocks noGrp="1"/>
          </p:cNvSpPr>
          <p:nvPr>
            <p:ph idx="1"/>
          </p:nvPr>
        </p:nvSpPr>
        <p:spPr/>
        <p:txBody>
          <a:bodyPr>
            <a:normAutofit fontScale="92500"/>
          </a:bodyPr>
          <a:lstStyle/>
          <a:p>
            <a:r>
              <a:rPr lang="el-GR" altLang="el-GR" sz="2400" dirty="0"/>
              <a:t>Στην περίπτωση όπου δεν υπάρχουν συγκροτημένοι στόχοι τότε:</a:t>
            </a:r>
          </a:p>
          <a:p>
            <a:pPr lvl="1"/>
            <a:r>
              <a:rPr lang="el-GR" altLang="el-GR" sz="2000" dirty="0"/>
              <a:t>Ο εκπαιδευτής κινούμενος σε ασαφή πλαίσια θα αντιμετωπίσει δυσκολίες σε ότι αφορά στη διαμόρφωση του περιεχομένου της διδασκαλίας, στον υπολογισμό του χρόνου που θα χρειαστεί για τις διάφορες δραστηριότητες, στην επιλογή της κατάλληλης εκπαιδευτικής τεχνικής και των εποπτικών μέσων που θα χρησιμοποιήσει. </a:t>
            </a:r>
          </a:p>
          <a:p>
            <a:pPr lvl="1"/>
            <a:r>
              <a:rPr lang="el-GR" altLang="el-GR" sz="2000" dirty="0"/>
              <a:t>Επίσης, αν οι στόχοι είναι συγκεχυμένοι για τον εκπαιδευτή θα είναι πολύ περισσότερο ασαφείς για τους μαθητές, δε θα γνωρίζουν τι τους ζητείται και για ποιο λόγο και θα είναι δύσκολη η υποκίνηση τους ώστε να δραστηριοποιηθούν προς συγκεκριμένες κατευθύνσεις.</a:t>
            </a:r>
          </a:p>
          <a:p>
            <a:pPr lvl="1"/>
            <a:r>
              <a:rPr lang="el-GR" altLang="el-GR" sz="2000" dirty="0"/>
              <a:t>Η απουσία συγκροτημένων στόχων καθιστά αδύνατη τη διαμόρφωση κριτηρίων με βάση τα οποία θα γίνει η αξιολόγηση των αποτελεσμάτων της μάθησης.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82607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Δόμηση των Διδακτικών Στόχων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l-GR" sz="2400" dirty="0"/>
              <a:t>Οι στόχοι δε θα πρέπει να αφορούν στις ενέργειες του εκπαιδευτή αλλά στις </a:t>
            </a:r>
            <a:r>
              <a:rPr lang="el-GR" altLang="el-GR" sz="2400" b="1" dirty="0">
                <a:solidFill>
                  <a:schemeClr val="accent1"/>
                </a:solidFill>
              </a:rPr>
              <a:t>γνώσεις</a:t>
            </a:r>
            <a:r>
              <a:rPr lang="el-GR" altLang="el-GR" sz="2400" dirty="0"/>
              <a:t>, </a:t>
            </a:r>
            <a:r>
              <a:rPr lang="el-GR" altLang="el-GR" sz="2400" b="1" dirty="0">
                <a:solidFill>
                  <a:schemeClr val="accent1"/>
                </a:solidFill>
              </a:rPr>
              <a:t>δεξιότητες</a:t>
            </a:r>
            <a:r>
              <a:rPr lang="el-GR" altLang="el-GR" sz="2400" dirty="0"/>
              <a:t> και </a:t>
            </a:r>
            <a:r>
              <a:rPr lang="el-GR" altLang="el-GR" sz="2400" b="1" dirty="0">
                <a:solidFill>
                  <a:schemeClr val="accent1"/>
                </a:solidFill>
              </a:rPr>
              <a:t>στάσεις</a:t>
            </a:r>
            <a:r>
              <a:rPr lang="el-GR" altLang="el-GR" sz="2400" dirty="0"/>
              <a:t> που χρειάζεται να αποκτήσουν οι μαθητές βάσει της μελέτης αναγκών. </a:t>
            </a:r>
          </a:p>
          <a:p>
            <a:r>
              <a:rPr lang="el-GR" altLang="el-GR" sz="2400" dirty="0"/>
              <a:t>Οι στόχοι μπορεί να δομηθούν στα ακόλουθα επίπεδα:</a:t>
            </a:r>
          </a:p>
          <a:p>
            <a:pPr lvl="1"/>
            <a:r>
              <a:rPr lang="el-GR" altLang="el-GR" sz="2000" dirty="0"/>
              <a:t>α) </a:t>
            </a:r>
            <a:r>
              <a:rPr lang="el-GR" altLang="el-GR" sz="2000" b="1" dirty="0">
                <a:solidFill>
                  <a:schemeClr val="accent1"/>
                </a:solidFill>
              </a:rPr>
              <a:t>επίπεδο των γνώσεων  και δεξιοτήτων</a:t>
            </a:r>
            <a:r>
              <a:rPr lang="el-GR" altLang="el-GR" sz="2000" b="1" dirty="0"/>
              <a:t> </a:t>
            </a:r>
            <a:r>
              <a:rPr lang="el-GR" altLang="el-GR" sz="2000" dirty="0"/>
              <a:t>(γνωστικές δεξιότητες), τις οποίες επιδιώκεται να αποκτήσουν οι μαθητές (λειτουργίες κατανόησης, ανάλυσης, σύνθεσης, αξιολόγησης, εφαρμογής, κ.λπ). Πραγματοποιείται μέσω της επεξεργασίας θεωρητικών ζητημάτων, πληροφοριών, δεδομένων, πρακτικών ασκήσεων κ.ά.  </a:t>
            </a:r>
          </a:p>
          <a:p>
            <a:pPr lvl="1"/>
            <a:r>
              <a:rPr lang="el-GR" altLang="el-GR" sz="2000" dirty="0"/>
              <a:t>β) </a:t>
            </a:r>
            <a:r>
              <a:rPr lang="el-GR" altLang="el-GR" sz="2000" b="1" dirty="0">
                <a:solidFill>
                  <a:schemeClr val="accent1"/>
                </a:solidFill>
              </a:rPr>
              <a:t>επίπεδο των στάσεων</a:t>
            </a:r>
            <a:r>
              <a:rPr lang="el-GR" altLang="el-GR" sz="2000" b="1" dirty="0"/>
              <a:t> </a:t>
            </a:r>
            <a:r>
              <a:rPr lang="el-GR" altLang="el-GR" sz="2000" dirty="0"/>
              <a:t>των μαθητών, οι οποίες χρειάζεται να ενισχυθούν ή να μετασχηματιστούν (στάση είναι ένα σύνολο αξιών που υιοθετούν τα άτομα με βάση τις οποίες καθορίζεται η συμπεριφορά τους). Επιτυγχάνεται μέσω των βιωματικών τεχνικών εκπαίδευσης που διασυνδέουν τη θεωρητική προσέγγιση με την πράξη.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732147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Ενδεικτικά Ρήματα </a:t>
            </a:r>
            <a:br>
              <a:rPr lang="el-GR" altLang="el-GR" dirty="0"/>
            </a:br>
            <a:r>
              <a:rPr lang="el-GR" altLang="el-GR" dirty="0" smtClean="0"/>
              <a:t>για </a:t>
            </a:r>
            <a:r>
              <a:rPr lang="el-GR" altLang="el-GR" dirty="0"/>
              <a:t>τη Δόμηση </a:t>
            </a:r>
            <a:r>
              <a:rPr lang="el-GR" altLang="el-GR" dirty="0" smtClean="0"/>
              <a:t>Στόχων</a:t>
            </a:r>
            <a:r>
              <a:rPr lang="en-US" altLang="el-GR" dirty="0" smtClean="0"/>
              <a:t> </a:t>
            </a:r>
            <a:r>
              <a:rPr lang="en-US" altLang="el-GR" sz="3600" b="0" dirty="0" smtClean="0"/>
              <a:t>1/2</a:t>
            </a:r>
            <a:endParaRPr lang="el-GR" sz="3600" b="0" dirty="0"/>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670148800"/>
              </p:ext>
            </p:extLst>
          </p:nvPr>
        </p:nvGraphicFramePr>
        <p:xfrm>
          <a:off x="467544" y="1484784"/>
          <a:ext cx="8229600" cy="4791456"/>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l">
                        <a:lnSpc>
                          <a:spcPct val="115000"/>
                        </a:lnSpc>
                        <a:spcAft>
                          <a:spcPts val="1000"/>
                        </a:spcAft>
                      </a:pPr>
                      <a:r>
                        <a:rPr lang="el-GR" sz="1800" b="1" dirty="0">
                          <a:latin typeface="Calibri"/>
                          <a:ea typeface="Calibri"/>
                          <a:cs typeface="Times New Roman"/>
                        </a:rPr>
                        <a:t>Για στόχους που αφορούν γνώσεις</a:t>
                      </a:r>
                      <a:endParaRPr lang="el-GR" sz="1800" dirty="0">
                        <a:latin typeface="Calibri"/>
                        <a:ea typeface="Calibri"/>
                        <a:cs typeface="Times New Roman"/>
                      </a:endParaRPr>
                    </a:p>
                  </a:txBody>
                  <a:tcPr/>
                </a:tc>
                <a:tc>
                  <a:txBody>
                    <a:bodyPr/>
                    <a:lstStyle/>
                    <a:p>
                      <a:pPr algn="l">
                        <a:lnSpc>
                          <a:spcPct val="115000"/>
                        </a:lnSpc>
                        <a:spcAft>
                          <a:spcPts val="1000"/>
                        </a:spcAft>
                      </a:pPr>
                      <a:r>
                        <a:rPr lang="el-GR" sz="1800" b="1" dirty="0">
                          <a:latin typeface="Calibri"/>
                          <a:ea typeface="Calibri"/>
                          <a:cs typeface="Times New Roman"/>
                        </a:rPr>
                        <a:t>Για στόχους που αφορούν δεξιότητες</a:t>
                      </a:r>
                      <a:endParaRPr lang="el-GR" sz="1800" dirty="0">
                        <a:latin typeface="Calibri"/>
                        <a:ea typeface="Calibri"/>
                        <a:cs typeface="Times New Roman"/>
                      </a:endParaRPr>
                    </a:p>
                  </a:txBody>
                  <a:tcPr/>
                </a:tc>
                <a:tc>
                  <a:txBody>
                    <a:bodyPr/>
                    <a:lstStyle/>
                    <a:p>
                      <a:pPr algn="l">
                        <a:lnSpc>
                          <a:spcPct val="115000"/>
                        </a:lnSpc>
                        <a:spcAft>
                          <a:spcPts val="1000"/>
                        </a:spcAft>
                      </a:pPr>
                      <a:r>
                        <a:rPr lang="el-GR" sz="1800" b="1" dirty="0">
                          <a:latin typeface="Calibri"/>
                          <a:ea typeface="Calibri"/>
                          <a:cs typeface="Times New Roman"/>
                        </a:rPr>
                        <a:t>Για στόχους που αφορούν στάσεις</a:t>
                      </a:r>
                      <a:endParaRPr lang="el-GR" sz="1800" dirty="0">
                        <a:latin typeface="Calibri"/>
                        <a:ea typeface="Calibri"/>
                        <a:cs typeface="Times New Roman"/>
                      </a:endParaRPr>
                    </a:p>
                  </a:txBody>
                  <a:tcPr/>
                </a:tc>
              </a:tr>
              <a:tr h="370840">
                <a:tc>
                  <a:txBody>
                    <a:bodyPr/>
                    <a:lstStyle/>
                    <a:p>
                      <a:pPr algn="l">
                        <a:lnSpc>
                          <a:spcPct val="115000"/>
                        </a:lnSpc>
                        <a:spcAft>
                          <a:spcPts val="1000"/>
                        </a:spcAft>
                      </a:pPr>
                      <a:r>
                        <a:rPr lang="el-GR" sz="1800" dirty="0">
                          <a:latin typeface="Calibri"/>
                          <a:ea typeface="Calibri"/>
                          <a:cs typeface="Times New Roman"/>
                        </a:rPr>
                        <a:t>Αναγνωρίζω</a:t>
                      </a:r>
                    </a:p>
                  </a:txBody>
                  <a:tcPr/>
                </a:tc>
                <a:tc>
                  <a:txBody>
                    <a:bodyPr/>
                    <a:lstStyle/>
                    <a:p>
                      <a:pPr algn="l">
                        <a:lnSpc>
                          <a:spcPct val="115000"/>
                        </a:lnSpc>
                        <a:spcAft>
                          <a:spcPts val="1000"/>
                        </a:spcAft>
                      </a:pPr>
                      <a:r>
                        <a:rPr lang="el-GR" sz="1800" dirty="0">
                          <a:latin typeface="Calibri"/>
                          <a:ea typeface="Calibri"/>
                          <a:cs typeface="Times New Roman"/>
                        </a:rPr>
                        <a:t>Αποδεικνύω</a:t>
                      </a:r>
                    </a:p>
                  </a:txBody>
                  <a:tcPr/>
                </a:tc>
                <a:tc>
                  <a:txBody>
                    <a:bodyPr/>
                    <a:lstStyle/>
                    <a:p>
                      <a:pPr algn="l">
                        <a:lnSpc>
                          <a:spcPct val="115000"/>
                        </a:lnSpc>
                        <a:spcAft>
                          <a:spcPts val="1000"/>
                        </a:spcAft>
                      </a:pPr>
                      <a:r>
                        <a:rPr lang="el-GR" sz="1800" dirty="0">
                          <a:latin typeface="Calibri"/>
                          <a:ea typeface="Calibri"/>
                          <a:cs typeface="Times New Roman"/>
                        </a:rPr>
                        <a:t>Αμφισβητώ</a:t>
                      </a:r>
                    </a:p>
                  </a:txBody>
                  <a:tcPr/>
                </a:tc>
              </a:tr>
              <a:tr h="370840">
                <a:tc>
                  <a:txBody>
                    <a:bodyPr/>
                    <a:lstStyle/>
                    <a:p>
                      <a:pPr algn="l">
                        <a:lnSpc>
                          <a:spcPct val="115000"/>
                        </a:lnSpc>
                        <a:spcAft>
                          <a:spcPts val="1000"/>
                        </a:spcAft>
                      </a:pPr>
                      <a:r>
                        <a:rPr lang="el-GR" sz="1800" dirty="0">
                          <a:latin typeface="Calibri"/>
                          <a:ea typeface="Calibri"/>
                          <a:cs typeface="Times New Roman"/>
                        </a:rPr>
                        <a:t>Απαριθμώ</a:t>
                      </a:r>
                    </a:p>
                  </a:txBody>
                  <a:tcPr/>
                </a:tc>
                <a:tc>
                  <a:txBody>
                    <a:bodyPr/>
                    <a:lstStyle/>
                    <a:p>
                      <a:pPr algn="l">
                        <a:lnSpc>
                          <a:spcPct val="115000"/>
                        </a:lnSpc>
                        <a:spcAft>
                          <a:spcPts val="1000"/>
                        </a:spcAft>
                      </a:pPr>
                      <a:r>
                        <a:rPr lang="el-GR" sz="1800" dirty="0">
                          <a:latin typeface="Calibri"/>
                          <a:ea typeface="Calibri"/>
                          <a:cs typeface="Times New Roman"/>
                        </a:rPr>
                        <a:t>Επιλύω</a:t>
                      </a:r>
                    </a:p>
                  </a:txBody>
                  <a:tcPr/>
                </a:tc>
                <a:tc>
                  <a:txBody>
                    <a:bodyPr/>
                    <a:lstStyle/>
                    <a:p>
                      <a:pPr algn="l">
                        <a:lnSpc>
                          <a:spcPct val="115000"/>
                        </a:lnSpc>
                        <a:spcAft>
                          <a:spcPts val="1000"/>
                        </a:spcAft>
                      </a:pPr>
                      <a:r>
                        <a:rPr lang="el-GR" sz="1800" dirty="0">
                          <a:latin typeface="Calibri"/>
                          <a:ea typeface="Calibri"/>
                          <a:cs typeface="Times New Roman"/>
                        </a:rPr>
                        <a:t>Εφαρμόζω</a:t>
                      </a:r>
                    </a:p>
                  </a:txBody>
                  <a:tcPr/>
                </a:tc>
              </a:tr>
              <a:tr h="370840">
                <a:tc>
                  <a:txBody>
                    <a:bodyPr/>
                    <a:lstStyle/>
                    <a:p>
                      <a:pPr algn="l">
                        <a:lnSpc>
                          <a:spcPct val="115000"/>
                        </a:lnSpc>
                        <a:spcAft>
                          <a:spcPts val="1000"/>
                        </a:spcAft>
                      </a:pPr>
                      <a:r>
                        <a:rPr lang="el-GR" sz="1800" dirty="0">
                          <a:latin typeface="Calibri"/>
                          <a:ea typeface="Calibri"/>
                          <a:cs typeface="Times New Roman"/>
                        </a:rPr>
                        <a:t>Αντιπαραθέτω</a:t>
                      </a:r>
                    </a:p>
                  </a:txBody>
                  <a:tcPr/>
                </a:tc>
                <a:tc>
                  <a:txBody>
                    <a:bodyPr/>
                    <a:lstStyle/>
                    <a:p>
                      <a:pPr algn="l">
                        <a:lnSpc>
                          <a:spcPct val="115000"/>
                        </a:lnSpc>
                        <a:spcAft>
                          <a:spcPts val="1000"/>
                        </a:spcAft>
                      </a:pPr>
                      <a:r>
                        <a:rPr lang="el-GR" sz="1800" dirty="0">
                          <a:latin typeface="Calibri"/>
                          <a:ea typeface="Calibri"/>
                          <a:cs typeface="Times New Roman"/>
                        </a:rPr>
                        <a:t>Διορθώνω</a:t>
                      </a:r>
                    </a:p>
                  </a:txBody>
                  <a:tcPr/>
                </a:tc>
                <a:tc>
                  <a:txBody>
                    <a:bodyPr/>
                    <a:lstStyle/>
                    <a:p>
                      <a:pPr algn="l">
                        <a:lnSpc>
                          <a:spcPct val="115000"/>
                        </a:lnSpc>
                        <a:spcAft>
                          <a:spcPts val="1000"/>
                        </a:spcAft>
                      </a:pPr>
                      <a:r>
                        <a:rPr lang="el-GR" sz="1800" dirty="0">
                          <a:latin typeface="Calibri"/>
                          <a:ea typeface="Calibri"/>
                          <a:cs typeface="Times New Roman"/>
                        </a:rPr>
                        <a:t>Αποδέχομαι</a:t>
                      </a:r>
                    </a:p>
                  </a:txBody>
                  <a:tcPr/>
                </a:tc>
              </a:tr>
              <a:tr h="370840">
                <a:tc>
                  <a:txBody>
                    <a:bodyPr/>
                    <a:lstStyle/>
                    <a:p>
                      <a:pPr algn="l">
                        <a:lnSpc>
                          <a:spcPct val="115000"/>
                        </a:lnSpc>
                        <a:spcAft>
                          <a:spcPts val="1000"/>
                        </a:spcAft>
                      </a:pPr>
                      <a:r>
                        <a:rPr lang="el-GR" sz="1800" dirty="0">
                          <a:latin typeface="Calibri"/>
                          <a:ea typeface="Calibri"/>
                          <a:cs typeface="Times New Roman"/>
                        </a:rPr>
                        <a:t>Διαχωρίζω</a:t>
                      </a:r>
                    </a:p>
                  </a:txBody>
                  <a:tcPr/>
                </a:tc>
                <a:tc>
                  <a:txBody>
                    <a:bodyPr/>
                    <a:lstStyle/>
                    <a:p>
                      <a:pPr algn="l">
                        <a:lnSpc>
                          <a:spcPct val="115000"/>
                        </a:lnSpc>
                        <a:spcAft>
                          <a:spcPts val="1000"/>
                        </a:spcAft>
                      </a:pPr>
                      <a:r>
                        <a:rPr lang="el-GR" sz="1800" dirty="0">
                          <a:latin typeface="Calibri"/>
                          <a:ea typeface="Calibri"/>
                          <a:cs typeface="Times New Roman"/>
                        </a:rPr>
                        <a:t>Εφαρμόζω</a:t>
                      </a:r>
                    </a:p>
                  </a:txBody>
                  <a:tcPr/>
                </a:tc>
                <a:tc>
                  <a:txBody>
                    <a:bodyPr/>
                    <a:lstStyle/>
                    <a:p>
                      <a:pPr algn="l">
                        <a:lnSpc>
                          <a:spcPct val="115000"/>
                        </a:lnSpc>
                        <a:spcAft>
                          <a:spcPts val="1000"/>
                        </a:spcAft>
                      </a:pPr>
                      <a:r>
                        <a:rPr lang="el-GR" sz="1800" dirty="0">
                          <a:latin typeface="Calibri"/>
                          <a:ea typeface="Calibri"/>
                          <a:cs typeface="Times New Roman"/>
                        </a:rPr>
                        <a:t>Παροτρύνω</a:t>
                      </a:r>
                    </a:p>
                  </a:txBody>
                  <a:tcPr/>
                </a:tc>
              </a:tr>
              <a:tr h="370840">
                <a:tc>
                  <a:txBody>
                    <a:bodyPr/>
                    <a:lstStyle/>
                    <a:p>
                      <a:pPr algn="l">
                        <a:lnSpc>
                          <a:spcPct val="115000"/>
                        </a:lnSpc>
                        <a:spcAft>
                          <a:spcPts val="1000"/>
                        </a:spcAft>
                      </a:pPr>
                      <a:r>
                        <a:rPr lang="el-GR" sz="1800" dirty="0">
                          <a:latin typeface="Calibri"/>
                          <a:ea typeface="Calibri"/>
                          <a:cs typeface="Times New Roman"/>
                        </a:rPr>
                        <a:t>Επιλέγω</a:t>
                      </a:r>
                    </a:p>
                  </a:txBody>
                  <a:tcPr/>
                </a:tc>
                <a:tc>
                  <a:txBody>
                    <a:bodyPr/>
                    <a:lstStyle/>
                    <a:p>
                      <a:pPr algn="l">
                        <a:lnSpc>
                          <a:spcPct val="115000"/>
                        </a:lnSpc>
                        <a:spcAft>
                          <a:spcPts val="1000"/>
                        </a:spcAft>
                      </a:pPr>
                      <a:r>
                        <a:rPr lang="el-GR" sz="1800" dirty="0">
                          <a:latin typeface="Calibri"/>
                          <a:ea typeface="Calibri"/>
                          <a:cs typeface="Times New Roman"/>
                        </a:rPr>
                        <a:t>Ελέγχω</a:t>
                      </a:r>
                    </a:p>
                  </a:txBody>
                  <a:tcPr/>
                </a:tc>
                <a:tc>
                  <a:txBody>
                    <a:bodyPr/>
                    <a:lstStyle/>
                    <a:p>
                      <a:pPr algn="l">
                        <a:lnSpc>
                          <a:spcPct val="115000"/>
                        </a:lnSpc>
                        <a:spcAft>
                          <a:spcPts val="1000"/>
                        </a:spcAft>
                      </a:pPr>
                      <a:r>
                        <a:rPr lang="el-GR" sz="1800" dirty="0">
                          <a:latin typeface="Calibri"/>
                          <a:ea typeface="Calibri"/>
                          <a:cs typeface="Times New Roman"/>
                        </a:rPr>
                        <a:t>Απορρίπτω</a:t>
                      </a:r>
                    </a:p>
                  </a:txBody>
                  <a:tcPr/>
                </a:tc>
              </a:tr>
              <a:tr h="370840">
                <a:tc>
                  <a:txBody>
                    <a:bodyPr/>
                    <a:lstStyle/>
                    <a:p>
                      <a:pPr algn="l">
                        <a:lnSpc>
                          <a:spcPct val="115000"/>
                        </a:lnSpc>
                        <a:spcAft>
                          <a:spcPts val="1000"/>
                        </a:spcAft>
                      </a:pPr>
                      <a:r>
                        <a:rPr lang="el-GR" sz="1800" dirty="0">
                          <a:latin typeface="Calibri"/>
                          <a:ea typeface="Calibri"/>
                          <a:cs typeface="Times New Roman"/>
                        </a:rPr>
                        <a:t>Εξηγώ</a:t>
                      </a:r>
                    </a:p>
                  </a:txBody>
                  <a:tcPr/>
                </a:tc>
                <a:tc>
                  <a:txBody>
                    <a:bodyPr/>
                    <a:lstStyle/>
                    <a:p>
                      <a:pPr algn="l">
                        <a:lnSpc>
                          <a:spcPct val="115000"/>
                        </a:lnSpc>
                        <a:spcAft>
                          <a:spcPts val="1000"/>
                        </a:spcAft>
                      </a:pPr>
                      <a:r>
                        <a:rPr lang="el-GR" sz="1800" dirty="0">
                          <a:latin typeface="Calibri"/>
                          <a:ea typeface="Calibri"/>
                          <a:cs typeface="Times New Roman"/>
                        </a:rPr>
                        <a:t>Θέτω</a:t>
                      </a:r>
                    </a:p>
                  </a:txBody>
                  <a:tcPr/>
                </a:tc>
                <a:tc>
                  <a:txBody>
                    <a:bodyPr/>
                    <a:lstStyle/>
                    <a:p>
                      <a:pPr algn="l">
                        <a:lnSpc>
                          <a:spcPct val="115000"/>
                        </a:lnSpc>
                        <a:spcAft>
                          <a:spcPts val="1000"/>
                        </a:spcAft>
                      </a:pPr>
                      <a:r>
                        <a:rPr lang="el-GR" sz="1800" dirty="0">
                          <a:latin typeface="Calibri"/>
                          <a:ea typeface="Calibri"/>
                          <a:cs typeface="Times New Roman"/>
                        </a:rPr>
                        <a:t>Προτιμώ</a:t>
                      </a:r>
                    </a:p>
                  </a:txBody>
                  <a:tcPr/>
                </a:tc>
              </a:tr>
              <a:tr h="370840">
                <a:tc>
                  <a:txBody>
                    <a:bodyPr/>
                    <a:lstStyle/>
                    <a:p>
                      <a:pPr algn="l">
                        <a:lnSpc>
                          <a:spcPct val="115000"/>
                        </a:lnSpc>
                        <a:spcAft>
                          <a:spcPts val="1000"/>
                        </a:spcAft>
                      </a:pPr>
                      <a:r>
                        <a:rPr lang="el-GR" sz="1800" dirty="0">
                          <a:latin typeface="Calibri"/>
                          <a:ea typeface="Calibri"/>
                          <a:cs typeface="Times New Roman"/>
                        </a:rPr>
                        <a:t>Κατατάσσω</a:t>
                      </a:r>
                    </a:p>
                  </a:txBody>
                  <a:tcPr/>
                </a:tc>
                <a:tc>
                  <a:txBody>
                    <a:bodyPr/>
                    <a:lstStyle/>
                    <a:p>
                      <a:pPr algn="l">
                        <a:lnSpc>
                          <a:spcPct val="115000"/>
                        </a:lnSpc>
                        <a:spcAft>
                          <a:spcPts val="1000"/>
                        </a:spcAft>
                      </a:pPr>
                      <a:r>
                        <a:rPr lang="el-GR" sz="1800" dirty="0">
                          <a:latin typeface="Calibri"/>
                          <a:ea typeface="Calibri"/>
                          <a:cs typeface="Times New Roman"/>
                        </a:rPr>
                        <a:t>Επαληθεύω</a:t>
                      </a:r>
                    </a:p>
                  </a:txBody>
                  <a:tcPr/>
                </a:tc>
                <a:tc>
                  <a:txBody>
                    <a:bodyPr/>
                    <a:lstStyle/>
                    <a:p>
                      <a:pPr algn="l">
                        <a:lnSpc>
                          <a:spcPct val="115000"/>
                        </a:lnSpc>
                        <a:spcAft>
                          <a:spcPts val="1000"/>
                        </a:spcAft>
                      </a:pPr>
                      <a:r>
                        <a:rPr lang="el-GR" sz="1800" dirty="0">
                          <a:latin typeface="Calibri"/>
                          <a:ea typeface="Calibri"/>
                          <a:cs typeface="Times New Roman"/>
                        </a:rPr>
                        <a:t>Υιοθετώ</a:t>
                      </a:r>
                    </a:p>
                  </a:txBody>
                  <a:tcPr/>
                </a:tc>
              </a:tr>
              <a:tr h="370840">
                <a:tc>
                  <a:txBody>
                    <a:bodyPr/>
                    <a:lstStyle/>
                    <a:p>
                      <a:pPr algn="l">
                        <a:lnSpc>
                          <a:spcPct val="115000"/>
                        </a:lnSpc>
                        <a:spcAft>
                          <a:spcPts val="1000"/>
                        </a:spcAft>
                      </a:pPr>
                      <a:r>
                        <a:rPr lang="el-GR" sz="1800" dirty="0">
                          <a:latin typeface="Calibri"/>
                          <a:ea typeface="Calibri"/>
                          <a:cs typeface="Times New Roman"/>
                        </a:rPr>
                        <a:t>Κατηγοριοποιώ</a:t>
                      </a:r>
                    </a:p>
                  </a:txBody>
                  <a:tcPr/>
                </a:tc>
                <a:tc>
                  <a:txBody>
                    <a:bodyPr/>
                    <a:lstStyle/>
                    <a:p>
                      <a:pPr algn="l">
                        <a:lnSpc>
                          <a:spcPct val="115000"/>
                        </a:lnSpc>
                        <a:spcAft>
                          <a:spcPts val="1000"/>
                        </a:spcAft>
                      </a:pPr>
                      <a:r>
                        <a:rPr lang="el-GR" sz="1800" dirty="0">
                          <a:latin typeface="Calibri"/>
                          <a:ea typeface="Calibri"/>
                          <a:cs typeface="Times New Roman"/>
                        </a:rPr>
                        <a:t>Επεξηγώ</a:t>
                      </a:r>
                    </a:p>
                  </a:txBody>
                  <a:tcPr/>
                </a:tc>
                <a:tc>
                  <a:txBody>
                    <a:bodyPr/>
                    <a:lstStyle/>
                    <a:p>
                      <a:pPr algn="l">
                        <a:lnSpc>
                          <a:spcPct val="115000"/>
                        </a:lnSpc>
                        <a:spcAft>
                          <a:spcPts val="1000"/>
                        </a:spcAft>
                      </a:pPr>
                      <a:r>
                        <a:rPr lang="el-GR" sz="1800" dirty="0">
                          <a:latin typeface="Calibri"/>
                          <a:ea typeface="Calibri"/>
                          <a:cs typeface="Times New Roman"/>
                        </a:rPr>
                        <a:t>Υποκινώ</a:t>
                      </a:r>
                    </a:p>
                  </a:txBody>
                  <a:tcPr/>
                </a:tc>
              </a:tr>
              <a:tr h="370840">
                <a:tc>
                  <a:txBody>
                    <a:bodyPr/>
                    <a:lstStyle/>
                    <a:p>
                      <a:pPr algn="l">
                        <a:lnSpc>
                          <a:spcPct val="115000"/>
                        </a:lnSpc>
                        <a:spcAft>
                          <a:spcPts val="1000"/>
                        </a:spcAft>
                      </a:pPr>
                      <a:r>
                        <a:rPr lang="el-GR" sz="1800" dirty="0">
                          <a:latin typeface="Calibri"/>
                          <a:ea typeface="Calibri"/>
                          <a:cs typeface="Times New Roman"/>
                        </a:rPr>
                        <a:t>Κατονομάζω</a:t>
                      </a:r>
                    </a:p>
                  </a:txBody>
                  <a:tcPr/>
                </a:tc>
                <a:tc>
                  <a:txBody>
                    <a:bodyPr/>
                    <a:lstStyle/>
                    <a:p>
                      <a:pPr algn="l">
                        <a:lnSpc>
                          <a:spcPct val="115000"/>
                        </a:lnSpc>
                        <a:spcAft>
                          <a:spcPts val="1000"/>
                        </a:spcAft>
                      </a:pPr>
                      <a:r>
                        <a:rPr lang="el-GR" sz="1800" dirty="0">
                          <a:latin typeface="Calibri"/>
                          <a:ea typeface="Calibri"/>
                          <a:cs typeface="Times New Roman"/>
                        </a:rPr>
                        <a:t>Σχεδιάζω</a:t>
                      </a:r>
                    </a:p>
                  </a:txBody>
                  <a:tcPr/>
                </a:tc>
                <a:tc>
                  <a:txBody>
                    <a:bodyPr/>
                    <a:lstStyle/>
                    <a:p>
                      <a:pPr algn="l">
                        <a:lnSpc>
                          <a:spcPct val="115000"/>
                        </a:lnSpc>
                        <a:spcAft>
                          <a:spcPts val="1000"/>
                        </a:spcAft>
                      </a:pPr>
                      <a:r>
                        <a:rPr lang="el-GR" sz="1800" dirty="0">
                          <a:latin typeface="Calibri"/>
                          <a:ea typeface="Calibri"/>
                          <a:cs typeface="Times New Roman"/>
                        </a:rPr>
                        <a:t>Υποστηρίζω</a:t>
                      </a:r>
                    </a:p>
                  </a:txBody>
                  <a:tcPr/>
                </a:tc>
              </a:tr>
              <a:tr h="370840">
                <a:tc>
                  <a:txBody>
                    <a:bodyPr/>
                    <a:lstStyle/>
                    <a:p>
                      <a:pPr algn="l">
                        <a:lnSpc>
                          <a:spcPct val="115000"/>
                        </a:lnSpc>
                        <a:spcAft>
                          <a:spcPts val="1000"/>
                        </a:spcAft>
                      </a:pPr>
                      <a:r>
                        <a:rPr lang="el-GR" sz="1800" dirty="0">
                          <a:latin typeface="Calibri"/>
                          <a:ea typeface="Calibri"/>
                          <a:cs typeface="Times New Roman"/>
                        </a:rPr>
                        <a:t>Περιγράφω</a:t>
                      </a:r>
                    </a:p>
                  </a:txBody>
                  <a:tcPr/>
                </a:tc>
                <a:tc>
                  <a:txBody>
                    <a:bodyPr/>
                    <a:lstStyle/>
                    <a:p>
                      <a:pPr algn="l">
                        <a:lnSpc>
                          <a:spcPct val="115000"/>
                        </a:lnSpc>
                        <a:spcAft>
                          <a:spcPts val="1000"/>
                        </a:spcAft>
                      </a:pPr>
                      <a:r>
                        <a:rPr lang="el-GR" sz="1800" dirty="0">
                          <a:latin typeface="Calibri"/>
                          <a:ea typeface="Calibri"/>
                          <a:cs typeface="Times New Roman"/>
                        </a:rPr>
                        <a:t>Συμπληρώνω</a:t>
                      </a:r>
                    </a:p>
                  </a:txBody>
                  <a:tcPr/>
                </a:tc>
                <a:tc>
                  <a:txBody>
                    <a:bodyPr/>
                    <a:lstStyle/>
                    <a:p>
                      <a:pPr algn="l">
                        <a:lnSpc>
                          <a:spcPct val="115000"/>
                        </a:lnSpc>
                        <a:spcAft>
                          <a:spcPts val="1000"/>
                        </a:spcAft>
                      </a:pPr>
                      <a:r>
                        <a:rPr lang="el-GR" sz="1800" dirty="0">
                          <a:latin typeface="Calibri"/>
                          <a:ea typeface="Calibri"/>
                          <a:cs typeface="Times New Roman"/>
                        </a:rPr>
                        <a:t>Ενθαρρύνω</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996049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Διδακτικά </a:t>
            </a:r>
            <a:r>
              <a:rPr lang="el-GR" altLang="el-GR" dirty="0" smtClean="0"/>
              <a:t>Μοντέλα</a:t>
            </a:r>
            <a:r>
              <a:rPr lang="en-US" altLang="el-GR" dirty="0" smtClean="0"/>
              <a:t> </a:t>
            </a:r>
            <a:r>
              <a:rPr lang="en-US" altLang="el-GR" sz="3600" b="0" dirty="0" smtClean="0"/>
              <a:t>1/2</a:t>
            </a:r>
            <a:endParaRPr lang="el-GR" sz="3600" b="0" dirty="0"/>
          </a:p>
        </p:txBody>
      </p:sp>
      <p:sp>
        <p:nvSpPr>
          <p:cNvPr id="3" name="Θέση περιεχομένου 2"/>
          <p:cNvSpPr>
            <a:spLocks noGrp="1"/>
          </p:cNvSpPr>
          <p:nvPr>
            <p:ph idx="1"/>
          </p:nvPr>
        </p:nvSpPr>
        <p:spPr/>
        <p:txBody>
          <a:bodyPr>
            <a:normAutofit fontScale="85000" lnSpcReduction="10000"/>
          </a:bodyPr>
          <a:lstStyle/>
          <a:p>
            <a:r>
              <a:rPr lang="el-GR" altLang="el-GR" sz="2000" dirty="0"/>
              <a:t>Επεξεργασίας Πληροφοριών</a:t>
            </a:r>
            <a:br>
              <a:rPr lang="el-GR" altLang="el-GR" sz="2000" dirty="0"/>
            </a:br>
            <a:r>
              <a:rPr lang="el-GR" altLang="el-GR" sz="2000" b="1" dirty="0">
                <a:solidFill>
                  <a:schemeClr val="accent1"/>
                </a:solidFill>
              </a:rPr>
              <a:t>(</a:t>
            </a:r>
            <a:r>
              <a:rPr lang="en-US" altLang="el-GR" sz="2000" b="1" dirty="0">
                <a:solidFill>
                  <a:schemeClr val="accent1"/>
                </a:solidFill>
              </a:rPr>
              <a:t>Information Processing)</a:t>
            </a:r>
            <a:endParaRPr lang="el-GR" altLang="el-GR" sz="2000" b="1" dirty="0">
              <a:solidFill>
                <a:schemeClr val="accent1"/>
              </a:solidFill>
            </a:endParaRPr>
          </a:p>
          <a:p>
            <a:pPr lvl="1"/>
            <a:r>
              <a:rPr lang="el-GR" altLang="el-GR" sz="1800" dirty="0"/>
              <a:t>Έμφαση στην απόκτηση, τελειοποίηση και επεξεργασία της πληροφορίας. Στο επίκεντρο η γνωστική λειτουργία του μαθητή</a:t>
            </a:r>
          </a:p>
          <a:p>
            <a:r>
              <a:rPr lang="el-GR" altLang="el-GR" sz="2000" dirty="0"/>
              <a:t>Ανάπτυξης Προσωπικών Χαρακτηριστικών</a:t>
            </a:r>
            <a:endParaRPr lang="en-US" altLang="el-GR" sz="2000" dirty="0"/>
          </a:p>
          <a:p>
            <a:pPr>
              <a:buFont typeface="Wingdings" pitchFamily="2" charset="2"/>
              <a:buNone/>
            </a:pPr>
            <a:r>
              <a:rPr lang="en-US" altLang="el-GR" sz="2000" b="1" dirty="0"/>
              <a:t>	</a:t>
            </a:r>
            <a:r>
              <a:rPr lang="en-US" altLang="el-GR" sz="2000" b="1" dirty="0">
                <a:solidFill>
                  <a:schemeClr val="accent1"/>
                </a:solidFill>
              </a:rPr>
              <a:t>(Personal)</a:t>
            </a:r>
            <a:endParaRPr lang="el-GR" altLang="el-GR" sz="2000" b="1" dirty="0">
              <a:solidFill>
                <a:schemeClr val="accent1"/>
              </a:solidFill>
            </a:endParaRPr>
          </a:p>
          <a:p>
            <a:pPr lvl="1"/>
            <a:r>
              <a:rPr lang="el-GR" altLang="el-GR" sz="1800" dirty="0"/>
              <a:t>Έμφαση στην ανάπτυξη της αυτο-αντίληψης του ατόμου. Ανάπτυξη των διαδικασιών που χρησιμοποιεί το άτομο για να δομήσει και να οργανώσει τον ιδιαίτερο εαυτό του. Η επικέντρωση σε μια ισχυρή, ρεαλιστική αυτό-αντίληψη βοηθά στη δόμηση παραγωγικών σχέσεων με τους άλλους και το περιβάλλον</a:t>
            </a:r>
          </a:p>
          <a:p>
            <a:r>
              <a:rPr lang="el-GR" altLang="el-GR" sz="2000" dirty="0"/>
              <a:t>Ανάπτυξης Κοινωνικών Δεξιοτήτων</a:t>
            </a:r>
            <a:endParaRPr lang="en-US" altLang="el-GR" sz="2000" dirty="0"/>
          </a:p>
          <a:p>
            <a:pPr>
              <a:buFont typeface="Wingdings" pitchFamily="2" charset="2"/>
              <a:buNone/>
            </a:pPr>
            <a:r>
              <a:rPr lang="en-US" altLang="el-GR" sz="2000" dirty="0"/>
              <a:t>	</a:t>
            </a:r>
            <a:r>
              <a:rPr lang="en-US" altLang="el-GR" sz="2000" b="1" dirty="0">
                <a:solidFill>
                  <a:schemeClr val="accent1"/>
                </a:solidFill>
              </a:rPr>
              <a:t>(Social Interaction)</a:t>
            </a:r>
            <a:endParaRPr lang="el-GR" altLang="el-GR" sz="2000" b="1" dirty="0">
              <a:solidFill>
                <a:schemeClr val="accent1"/>
              </a:solidFill>
            </a:endParaRPr>
          </a:p>
          <a:p>
            <a:pPr lvl="1"/>
            <a:r>
              <a:rPr lang="el-GR" altLang="el-GR" sz="1800" dirty="0"/>
              <a:t>Έμφαση στις προσωπικές και κοινωνικές σχέσεις μεταξύ των ανθρώπων. Επίκεντρο στη βελτίωση της ικανότητας του μαθητή να δημιουργεί σχέσεις με άλλους, να εμπλέκεται σε δημοκρατικές διαδικασίες και να εργάζεται παραγωγικά στην κοινωνία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763767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Ενδεικτικά Ρήματα </a:t>
            </a:r>
            <a:br>
              <a:rPr lang="el-GR" altLang="el-GR" dirty="0"/>
            </a:br>
            <a:r>
              <a:rPr lang="el-GR" altLang="el-GR" dirty="0" smtClean="0"/>
              <a:t>για </a:t>
            </a:r>
            <a:r>
              <a:rPr lang="el-GR" altLang="el-GR" dirty="0"/>
              <a:t>τη Δόμηση </a:t>
            </a:r>
            <a:r>
              <a:rPr lang="el-GR" altLang="el-GR" dirty="0" smtClean="0"/>
              <a:t>Στόχων</a:t>
            </a:r>
            <a:r>
              <a:rPr lang="en-US" altLang="el-GR" dirty="0" smtClean="0"/>
              <a:t> </a:t>
            </a:r>
            <a:r>
              <a:rPr lang="en-US" altLang="el-GR" sz="3600" b="0" dirty="0" smtClean="0"/>
              <a:t>2/2</a:t>
            </a:r>
            <a:endParaRPr lang="el-GR" dirty="0"/>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835522106"/>
              </p:ext>
            </p:extLst>
          </p:nvPr>
        </p:nvGraphicFramePr>
        <p:xfrm>
          <a:off x="467544" y="1772816"/>
          <a:ext cx="8229600" cy="2756916"/>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l">
                        <a:lnSpc>
                          <a:spcPct val="115000"/>
                        </a:lnSpc>
                        <a:spcAft>
                          <a:spcPts val="1000"/>
                        </a:spcAft>
                      </a:pPr>
                      <a:r>
                        <a:rPr lang="el-GR" sz="1800" b="1" dirty="0">
                          <a:latin typeface="Calibri"/>
                          <a:ea typeface="Calibri"/>
                          <a:cs typeface="Times New Roman"/>
                        </a:rPr>
                        <a:t>Για στόχους που αφορούν γνώσεις</a:t>
                      </a:r>
                      <a:endParaRPr lang="el-GR" sz="1800" dirty="0">
                        <a:latin typeface="Calibri"/>
                        <a:ea typeface="Calibri"/>
                        <a:cs typeface="Times New Roman"/>
                      </a:endParaRPr>
                    </a:p>
                  </a:txBody>
                  <a:tcPr/>
                </a:tc>
                <a:tc>
                  <a:txBody>
                    <a:bodyPr/>
                    <a:lstStyle/>
                    <a:p>
                      <a:pPr algn="l">
                        <a:lnSpc>
                          <a:spcPct val="115000"/>
                        </a:lnSpc>
                        <a:spcAft>
                          <a:spcPts val="1000"/>
                        </a:spcAft>
                      </a:pPr>
                      <a:r>
                        <a:rPr lang="el-GR" sz="1800" b="1" dirty="0">
                          <a:latin typeface="Calibri"/>
                          <a:ea typeface="Calibri"/>
                          <a:cs typeface="Times New Roman"/>
                        </a:rPr>
                        <a:t>Για στόχους που αφορούν δεξιότητες</a:t>
                      </a:r>
                      <a:endParaRPr lang="el-GR" sz="1800" dirty="0">
                        <a:latin typeface="Calibri"/>
                        <a:ea typeface="Calibri"/>
                        <a:cs typeface="Times New Roman"/>
                      </a:endParaRPr>
                    </a:p>
                  </a:txBody>
                  <a:tcPr/>
                </a:tc>
                <a:tc>
                  <a:txBody>
                    <a:bodyPr/>
                    <a:lstStyle/>
                    <a:p>
                      <a:pPr algn="l">
                        <a:lnSpc>
                          <a:spcPct val="115000"/>
                        </a:lnSpc>
                        <a:spcAft>
                          <a:spcPts val="1000"/>
                        </a:spcAft>
                      </a:pPr>
                      <a:r>
                        <a:rPr lang="el-GR" sz="1800" b="1" dirty="0">
                          <a:latin typeface="Calibri"/>
                          <a:ea typeface="Calibri"/>
                          <a:cs typeface="Times New Roman"/>
                        </a:rPr>
                        <a:t>Για στόχους που αφορούν στάσεις</a:t>
                      </a:r>
                      <a:endParaRPr lang="el-GR" sz="1800" dirty="0">
                        <a:latin typeface="Calibri"/>
                        <a:ea typeface="Calibri"/>
                        <a:cs typeface="Times New Roman"/>
                      </a:endParaRPr>
                    </a:p>
                  </a:txBody>
                  <a:tcPr/>
                </a:tc>
              </a:tr>
              <a:tr h="370840">
                <a:tc>
                  <a:txBody>
                    <a:bodyPr/>
                    <a:lstStyle/>
                    <a:p>
                      <a:pPr algn="l">
                        <a:lnSpc>
                          <a:spcPct val="115000"/>
                        </a:lnSpc>
                        <a:spcAft>
                          <a:spcPts val="1000"/>
                        </a:spcAft>
                      </a:pPr>
                      <a:r>
                        <a:rPr lang="el-GR" sz="1800" dirty="0">
                          <a:latin typeface="Calibri"/>
                          <a:ea typeface="Calibri"/>
                          <a:cs typeface="Times New Roman"/>
                        </a:rPr>
                        <a:t>Προσδιορίζω</a:t>
                      </a:r>
                    </a:p>
                  </a:txBody>
                  <a:tcPr/>
                </a:tc>
                <a:tc>
                  <a:txBody>
                    <a:bodyPr/>
                    <a:lstStyle/>
                    <a:p>
                      <a:pPr algn="l">
                        <a:lnSpc>
                          <a:spcPct val="115000"/>
                        </a:lnSpc>
                        <a:spcAft>
                          <a:spcPts val="1000"/>
                        </a:spcAft>
                      </a:pPr>
                      <a:r>
                        <a:rPr lang="el-GR" sz="1800" dirty="0">
                          <a:latin typeface="Calibri"/>
                          <a:ea typeface="Calibri"/>
                          <a:cs typeface="Times New Roman"/>
                        </a:rPr>
                        <a:t>Χρησιμοποιώ</a:t>
                      </a:r>
                    </a:p>
                  </a:txBody>
                  <a:tcPr/>
                </a:tc>
                <a:tc>
                  <a:txBody>
                    <a:bodyPr/>
                    <a:lstStyle/>
                    <a:p>
                      <a:pPr algn="l">
                        <a:lnSpc>
                          <a:spcPct val="115000"/>
                        </a:lnSpc>
                        <a:spcAft>
                          <a:spcPts val="1000"/>
                        </a:spcAft>
                      </a:pPr>
                      <a:r>
                        <a:rPr lang="el-GR" sz="1800" dirty="0">
                          <a:latin typeface="Calibri"/>
                          <a:ea typeface="Calibri"/>
                          <a:cs typeface="Times New Roman"/>
                        </a:rPr>
                        <a:t>Εκτιμώ</a:t>
                      </a:r>
                    </a:p>
                  </a:txBody>
                  <a:tcPr/>
                </a:tc>
              </a:tr>
              <a:tr h="370840">
                <a:tc>
                  <a:txBody>
                    <a:bodyPr/>
                    <a:lstStyle/>
                    <a:p>
                      <a:pPr algn="l">
                        <a:lnSpc>
                          <a:spcPct val="115000"/>
                        </a:lnSpc>
                        <a:spcAft>
                          <a:spcPts val="1000"/>
                        </a:spcAft>
                      </a:pPr>
                      <a:r>
                        <a:rPr lang="el-GR" sz="1800" dirty="0">
                          <a:latin typeface="Calibri"/>
                          <a:ea typeface="Calibri"/>
                          <a:cs typeface="Times New Roman"/>
                        </a:rPr>
                        <a:t>Συγκρίνω</a:t>
                      </a:r>
                    </a:p>
                  </a:txBody>
                  <a:tcPr/>
                </a:tc>
                <a:tc>
                  <a:txBody>
                    <a:bodyPr/>
                    <a:lstStyle/>
                    <a:p>
                      <a:pPr algn="l">
                        <a:lnSpc>
                          <a:spcPct val="115000"/>
                        </a:lnSpc>
                        <a:spcAft>
                          <a:spcPts val="1000"/>
                        </a:spcAft>
                      </a:pPr>
                      <a:r>
                        <a:rPr lang="el-GR" sz="1800" dirty="0">
                          <a:latin typeface="Calibri"/>
                          <a:ea typeface="Calibri"/>
                          <a:cs typeface="Times New Roman"/>
                        </a:rPr>
                        <a:t>Επιλέγω</a:t>
                      </a:r>
                    </a:p>
                  </a:txBody>
                  <a:tcPr/>
                </a:tc>
                <a:tc>
                  <a:txBody>
                    <a:bodyPr/>
                    <a:lstStyle/>
                    <a:p>
                      <a:pPr algn="l">
                        <a:lnSpc>
                          <a:spcPct val="115000"/>
                        </a:lnSpc>
                        <a:spcAft>
                          <a:spcPts val="1000"/>
                        </a:spcAft>
                      </a:pPr>
                      <a:r>
                        <a:rPr lang="el-GR" sz="1800" dirty="0">
                          <a:latin typeface="Calibri"/>
                          <a:ea typeface="Calibri"/>
                          <a:cs typeface="Times New Roman"/>
                        </a:rPr>
                        <a:t>Διερωτώμαι</a:t>
                      </a:r>
                    </a:p>
                  </a:txBody>
                  <a:tcPr/>
                </a:tc>
              </a:tr>
              <a:tr h="370840">
                <a:tc>
                  <a:txBody>
                    <a:bodyPr/>
                    <a:lstStyle/>
                    <a:p>
                      <a:pPr algn="l">
                        <a:lnSpc>
                          <a:spcPct val="115000"/>
                        </a:lnSpc>
                        <a:spcAft>
                          <a:spcPts val="1000"/>
                        </a:spcAft>
                      </a:pPr>
                      <a:r>
                        <a:rPr lang="el-GR" sz="1800" dirty="0">
                          <a:latin typeface="Calibri"/>
                          <a:ea typeface="Calibri"/>
                          <a:cs typeface="Times New Roman"/>
                        </a:rPr>
                        <a:t>Συσχετίζω</a:t>
                      </a:r>
                    </a:p>
                  </a:txBody>
                  <a:tcPr/>
                </a:tc>
                <a:tc>
                  <a:txBody>
                    <a:bodyPr/>
                    <a:lstStyle/>
                    <a:p>
                      <a:pPr algn="l">
                        <a:lnSpc>
                          <a:spcPct val="115000"/>
                        </a:lnSpc>
                        <a:spcAft>
                          <a:spcPts val="1000"/>
                        </a:spcAft>
                      </a:pPr>
                      <a:r>
                        <a:rPr lang="el-GR" sz="1800" dirty="0">
                          <a:latin typeface="Calibri"/>
                          <a:ea typeface="Calibri"/>
                          <a:cs typeface="Times New Roman"/>
                        </a:rPr>
                        <a:t>Οργανώνω</a:t>
                      </a:r>
                      <a:r>
                        <a:rPr lang="el-GR" sz="1800" u="sng" dirty="0">
                          <a:latin typeface="Calibri"/>
                          <a:ea typeface="Calibri"/>
                          <a:cs typeface="Times New Roman"/>
                        </a:rPr>
                        <a:t> </a:t>
                      </a:r>
                      <a:endParaRPr lang="el-GR" sz="1800" dirty="0">
                        <a:latin typeface="Calibri"/>
                        <a:ea typeface="Calibri"/>
                        <a:cs typeface="Times New Roman"/>
                      </a:endParaRPr>
                    </a:p>
                  </a:txBody>
                  <a:tcPr/>
                </a:tc>
                <a:tc>
                  <a:txBody>
                    <a:bodyPr/>
                    <a:lstStyle/>
                    <a:p>
                      <a:pPr algn="l">
                        <a:lnSpc>
                          <a:spcPct val="115000"/>
                        </a:lnSpc>
                        <a:spcAft>
                          <a:spcPts val="1000"/>
                        </a:spcAft>
                      </a:pPr>
                      <a:r>
                        <a:rPr lang="el-GR" sz="1800" dirty="0">
                          <a:latin typeface="Calibri"/>
                          <a:ea typeface="Calibri"/>
                          <a:cs typeface="Times New Roman"/>
                        </a:rPr>
                        <a:t>Αρνούμαι</a:t>
                      </a:r>
                    </a:p>
                  </a:txBody>
                  <a:tcPr/>
                </a:tc>
              </a:tr>
              <a:tr h="370840">
                <a:tc>
                  <a:txBody>
                    <a:bodyPr/>
                    <a:lstStyle/>
                    <a:p>
                      <a:pPr algn="l">
                        <a:lnSpc>
                          <a:spcPct val="115000"/>
                        </a:lnSpc>
                        <a:spcAft>
                          <a:spcPts val="1000"/>
                        </a:spcAft>
                      </a:pPr>
                      <a:r>
                        <a:rPr lang="el-GR" sz="1800" dirty="0">
                          <a:latin typeface="Calibri"/>
                          <a:ea typeface="Calibri"/>
                          <a:cs typeface="Times New Roman"/>
                        </a:rPr>
                        <a:t>Ταξινομώ</a:t>
                      </a:r>
                    </a:p>
                  </a:txBody>
                  <a:tcPr/>
                </a:tc>
                <a:tc>
                  <a:txBody>
                    <a:bodyPr/>
                    <a:lstStyle/>
                    <a:p>
                      <a:pPr algn="l">
                        <a:lnSpc>
                          <a:spcPct val="115000"/>
                        </a:lnSpc>
                        <a:spcAft>
                          <a:spcPts val="1000"/>
                        </a:spcAft>
                      </a:pPr>
                      <a:r>
                        <a:rPr lang="el-GR" sz="1800" dirty="0">
                          <a:latin typeface="Calibri"/>
                          <a:ea typeface="Calibri"/>
                          <a:cs typeface="Times New Roman"/>
                        </a:rPr>
                        <a:t>Επιδεικνύω</a:t>
                      </a:r>
                    </a:p>
                  </a:txBody>
                  <a:tcPr/>
                </a:tc>
                <a:tc>
                  <a:txBody>
                    <a:bodyPr/>
                    <a:lstStyle/>
                    <a:p>
                      <a:pPr algn="l">
                        <a:lnSpc>
                          <a:spcPct val="115000"/>
                        </a:lnSpc>
                      </a:pPr>
                      <a:endParaRPr lang="el-GR" sz="1800" dirty="0">
                        <a:latin typeface="Calibri"/>
                        <a:ea typeface="Times New Roman"/>
                      </a:endParaRPr>
                    </a:p>
                  </a:txBody>
                  <a:tcPr/>
                </a:tc>
              </a:tr>
              <a:tr h="370840">
                <a:tc>
                  <a:txBody>
                    <a:bodyPr/>
                    <a:lstStyle/>
                    <a:p>
                      <a:pPr algn="l">
                        <a:lnSpc>
                          <a:spcPct val="115000"/>
                        </a:lnSpc>
                        <a:spcAft>
                          <a:spcPts val="1000"/>
                        </a:spcAft>
                      </a:pPr>
                      <a:r>
                        <a:rPr lang="el-GR" sz="1800" dirty="0">
                          <a:latin typeface="Calibri"/>
                          <a:ea typeface="Calibri"/>
                          <a:cs typeface="Times New Roman"/>
                        </a:rPr>
                        <a:t>Συντάσσω</a:t>
                      </a:r>
                    </a:p>
                  </a:txBody>
                  <a:tcPr/>
                </a:tc>
                <a:tc>
                  <a:txBody>
                    <a:bodyPr/>
                    <a:lstStyle/>
                    <a:p>
                      <a:pPr algn="l">
                        <a:lnSpc>
                          <a:spcPct val="115000"/>
                        </a:lnSpc>
                      </a:pPr>
                      <a:endParaRPr lang="el-GR" sz="1800" dirty="0">
                        <a:latin typeface="Calibri"/>
                        <a:ea typeface="Times New Roman"/>
                      </a:endParaRPr>
                    </a:p>
                  </a:txBody>
                  <a:tcPr/>
                </a:tc>
                <a:tc>
                  <a:txBody>
                    <a:bodyPr/>
                    <a:lstStyle/>
                    <a:p>
                      <a:pPr algn="l">
                        <a:lnSpc>
                          <a:spcPct val="115000"/>
                        </a:lnSpc>
                      </a:pPr>
                      <a:endParaRPr lang="el-GR" sz="1800" dirty="0">
                        <a:latin typeface="Calibri"/>
                        <a:ea typeface="Times New Roman"/>
                      </a:endParaRP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688838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1/9</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a:lnSpc>
                <a:spcPct val="150000"/>
              </a:lnSpc>
              <a:spcBef>
                <a:spcPts val="600"/>
              </a:spcBef>
              <a:spcAft>
                <a:spcPts val="600"/>
              </a:spcAft>
            </a:pPr>
            <a:r>
              <a:rPr lang="el-GR" altLang="el-GR" sz="2800" dirty="0"/>
              <a:t>Οι στόχοι (προσδοκώμενα αποτελέσματα) πρέπει στο σύνολό τους να καλύπτουν όλες τις απαιτήσεις που θα έχει ο διδάσκων, προκειμένου να αξιολογήσει επιτυχώς το μαθητή. </a:t>
            </a:r>
          </a:p>
          <a:p>
            <a:pPr>
              <a:lnSpc>
                <a:spcPct val="150000"/>
              </a:lnSpc>
              <a:spcBef>
                <a:spcPts val="600"/>
              </a:spcBef>
              <a:spcAft>
                <a:spcPts val="600"/>
              </a:spcAft>
            </a:pPr>
            <a:r>
              <a:rPr lang="el-GR" altLang="el-GR" sz="2800" dirty="0"/>
              <a:t>Το σύνολο των προσδοκώμενων αποτελεσμάτων /στόχων αποτελεί στην ουσία μια σαφή περιγραφή του συνόλου των ικανοτήτων που θα έχει αναπτύξει ο μαθητής έχοντας μελετήσει το υλικό/παρακολουθήσει τη διδασκαλία.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836302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2/9</a:t>
            </a:r>
            <a:endParaRPr lang="el-GR" sz="3600" b="0" dirty="0"/>
          </a:p>
        </p:txBody>
      </p:sp>
      <p:sp>
        <p:nvSpPr>
          <p:cNvPr id="3" name="Θέση περιεχομένου 2"/>
          <p:cNvSpPr>
            <a:spLocks noGrp="1"/>
          </p:cNvSpPr>
          <p:nvPr>
            <p:ph idx="1"/>
          </p:nvPr>
        </p:nvSpPr>
        <p:spPr>
          <a:xfrm>
            <a:off x="457200" y="1196752"/>
            <a:ext cx="8229600" cy="3240360"/>
          </a:xfrm>
        </p:spPr>
        <p:txBody>
          <a:bodyPr>
            <a:normAutofit fontScale="92500" lnSpcReduction="20000"/>
          </a:bodyPr>
          <a:lstStyle/>
          <a:p>
            <a:r>
              <a:rPr lang="el-GR" altLang="el-GR" sz="2800" dirty="0" smtClean="0">
                <a:solidFill>
                  <a:schemeClr val="accent1"/>
                </a:solidFill>
              </a:rPr>
              <a:t>Ανατομία ενός στόχου – 3 μέρη</a:t>
            </a:r>
          </a:p>
          <a:p>
            <a:pPr lvl="1"/>
            <a:r>
              <a:rPr lang="el-GR" altLang="el-GR" sz="2400" dirty="0" smtClean="0"/>
              <a:t>Συνθήκες</a:t>
            </a:r>
          </a:p>
          <a:p>
            <a:pPr lvl="2"/>
            <a:r>
              <a:rPr lang="el-GR" altLang="el-GR" dirty="0" smtClean="0"/>
              <a:t>τι παρέχεται στο μαθητή</a:t>
            </a:r>
          </a:p>
          <a:p>
            <a:pPr lvl="1"/>
            <a:r>
              <a:rPr lang="el-GR" altLang="el-GR" sz="2400" dirty="0" smtClean="0"/>
              <a:t>Ενέργεια</a:t>
            </a:r>
          </a:p>
          <a:p>
            <a:pPr lvl="2"/>
            <a:r>
              <a:rPr lang="el-GR" altLang="el-GR" dirty="0" smtClean="0"/>
              <a:t>ένα ρήμα και το αντικείμενό του</a:t>
            </a:r>
          </a:p>
          <a:p>
            <a:pPr lvl="1"/>
            <a:r>
              <a:rPr lang="el-GR" altLang="el-GR" sz="2400" dirty="0" smtClean="0"/>
              <a:t>Κριτήρια</a:t>
            </a:r>
          </a:p>
          <a:p>
            <a:pPr lvl="2"/>
            <a:r>
              <a:rPr lang="el-GR" altLang="el-GR" dirty="0" smtClean="0"/>
              <a:t>κριτήρια για αποδεκτή εκτέλεση της ενέργειας</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grpSp>
        <p:nvGrpSpPr>
          <p:cNvPr id="5" name="4 - Ομάδα"/>
          <p:cNvGrpSpPr/>
          <p:nvPr/>
        </p:nvGrpSpPr>
        <p:grpSpPr>
          <a:xfrm>
            <a:off x="1853712" y="4722813"/>
            <a:ext cx="5397012" cy="1789113"/>
            <a:chOff x="1853712" y="4722813"/>
            <a:chExt cx="5397012" cy="1789113"/>
          </a:xfrm>
        </p:grpSpPr>
        <p:sp>
          <p:nvSpPr>
            <p:cNvPr id="6" name="Rectangle 4"/>
            <p:cNvSpPr>
              <a:spLocks noChangeArrowheads="1"/>
            </p:cNvSpPr>
            <p:nvPr/>
          </p:nvSpPr>
          <p:spPr bwMode="auto">
            <a:xfrm>
              <a:off x="1853712" y="5111751"/>
              <a:ext cx="1790700" cy="1400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sp>
          <p:nvSpPr>
            <p:cNvPr id="7" name="Rectangle 5"/>
            <p:cNvSpPr>
              <a:spLocks noChangeArrowheads="1"/>
            </p:cNvSpPr>
            <p:nvPr/>
          </p:nvSpPr>
          <p:spPr bwMode="auto">
            <a:xfrm>
              <a:off x="3657600" y="5111751"/>
              <a:ext cx="1790700" cy="1400175"/>
            </a:xfrm>
            <a:prstGeom prst="rect">
              <a:avLst/>
            </a:prstGeom>
            <a:solidFill>
              <a:schemeClr val="tx2">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sp>
          <p:nvSpPr>
            <p:cNvPr id="8" name="Rectangle 6"/>
            <p:cNvSpPr>
              <a:spLocks noChangeArrowheads="1"/>
            </p:cNvSpPr>
            <p:nvPr/>
          </p:nvSpPr>
          <p:spPr bwMode="auto">
            <a:xfrm>
              <a:off x="5460024" y="5111751"/>
              <a:ext cx="1790700" cy="1400175"/>
            </a:xfrm>
            <a:prstGeom prst="rect">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p>
          </p:txBody>
        </p:sp>
        <p:sp>
          <p:nvSpPr>
            <p:cNvPr id="9" name="Text Box 7"/>
            <p:cNvSpPr txBox="1">
              <a:spLocks noChangeArrowheads="1"/>
            </p:cNvSpPr>
            <p:nvPr/>
          </p:nvSpPr>
          <p:spPr bwMode="auto">
            <a:xfrm>
              <a:off x="1918189" y="5307014"/>
              <a:ext cx="16881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b="1" dirty="0">
                  <a:solidFill>
                    <a:schemeClr val="bg1"/>
                  </a:solidFill>
                </a:rPr>
                <a:t>Δεδομένου του σφάλματος που παρέχει ο μεταγλωττιστής,</a:t>
              </a:r>
              <a:endParaRPr lang="en-US" altLang="el-GR" sz="1400" b="1" dirty="0">
                <a:solidFill>
                  <a:schemeClr val="bg1"/>
                </a:solidFill>
              </a:endParaRPr>
            </a:p>
          </p:txBody>
        </p:sp>
        <p:sp>
          <p:nvSpPr>
            <p:cNvPr id="10" name="Text Box 8"/>
            <p:cNvSpPr txBox="1">
              <a:spLocks noChangeArrowheads="1"/>
            </p:cNvSpPr>
            <p:nvPr/>
          </p:nvSpPr>
          <p:spPr bwMode="auto">
            <a:xfrm>
              <a:off x="3733800" y="5194301"/>
              <a:ext cx="1560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b="1" dirty="0">
                  <a:solidFill>
                    <a:schemeClr val="bg1"/>
                  </a:solidFill>
                </a:rPr>
                <a:t>θα μπορείς να διαγνώσεις </a:t>
              </a:r>
              <a:endParaRPr lang="en-US" altLang="el-GR" sz="1400" b="1" dirty="0">
                <a:solidFill>
                  <a:schemeClr val="bg1"/>
                </a:solidFill>
              </a:endParaRPr>
            </a:p>
          </p:txBody>
        </p:sp>
        <p:sp>
          <p:nvSpPr>
            <p:cNvPr id="11" name="Text Box 9"/>
            <p:cNvSpPr txBox="1">
              <a:spLocks noChangeArrowheads="1"/>
            </p:cNvSpPr>
            <p:nvPr/>
          </p:nvSpPr>
          <p:spPr bwMode="auto">
            <a:xfrm>
              <a:off x="3810000" y="5762625"/>
              <a:ext cx="15606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b="1" dirty="0">
                  <a:solidFill>
                    <a:schemeClr val="bg1"/>
                  </a:solidFill>
                </a:rPr>
                <a:t>το </a:t>
              </a:r>
              <a:r>
                <a:rPr lang="el-GR" altLang="el-GR" sz="1400" b="1" dirty="0" smtClean="0">
                  <a:solidFill>
                    <a:schemeClr val="bg1"/>
                  </a:solidFill>
                </a:rPr>
                <a:t>συντακτικό </a:t>
              </a:r>
              <a:r>
                <a:rPr lang="el-GR" altLang="el-GR" sz="1400" b="1" dirty="0">
                  <a:solidFill>
                    <a:schemeClr val="bg1"/>
                  </a:solidFill>
                </a:rPr>
                <a:t>σφάλμα του προγράμματος,</a:t>
              </a:r>
              <a:endParaRPr lang="en-US" altLang="el-GR" sz="1400" b="1" dirty="0">
                <a:solidFill>
                  <a:schemeClr val="bg1"/>
                </a:solidFill>
              </a:endParaRPr>
            </a:p>
          </p:txBody>
        </p:sp>
        <p:sp>
          <p:nvSpPr>
            <p:cNvPr id="12" name="Text Box 10"/>
            <p:cNvSpPr txBox="1">
              <a:spLocks noChangeArrowheads="1"/>
            </p:cNvSpPr>
            <p:nvPr/>
          </p:nvSpPr>
          <p:spPr bwMode="auto">
            <a:xfrm>
              <a:off x="5587513" y="5319714"/>
              <a:ext cx="1560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b="1" dirty="0">
                  <a:solidFill>
                    <a:schemeClr val="bg1"/>
                  </a:solidFill>
                </a:rPr>
                <a:t>το πολύ με 2 προσπάθειες</a:t>
              </a:r>
              <a:endParaRPr lang="en-US" altLang="el-GR" sz="1400" b="1" dirty="0">
                <a:solidFill>
                  <a:schemeClr val="bg1"/>
                </a:solidFill>
              </a:endParaRPr>
            </a:p>
          </p:txBody>
        </p:sp>
        <p:sp>
          <p:nvSpPr>
            <p:cNvPr id="13" name="Text Box 12"/>
            <p:cNvSpPr txBox="1">
              <a:spLocks noChangeArrowheads="1"/>
            </p:cNvSpPr>
            <p:nvPr/>
          </p:nvSpPr>
          <p:spPr bwMode="auto">
            <a:xfrm>
              <a:off x="2249366" y="4722813"/>
              <a:ext cx="114006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Συνθήκη</a:t>
              </a:r>
              <a:endParaRPr lang="en-US" altLang="el-GR" sz="1600" b="1" dirty="0"/>
            </a:p>
          </p:txBody>
        </p:sp>
        <p:sp>
          <p:nvSpPr>
            <p:cNvPr id="14" name="Text Box 13"/>
            <p:cNvSpPr txBox="1">
              <a:spLocks noChangeArrowheads="1"/>
            </p:cNvSpPr>
            <p:nvPr/>
          </p:nvSpPr>
          <p:spPr bwMode="auto">
            <a:xfrm>
              <a:off x="3938954" y="4737100"/>
              <a:ext cx="114006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Ενέργεια</a:t>
              </a:r>
              <a:endParaRPr lang="en-US" altLang="el-GR" sz="1600" b="1" dirty="0"/>
            </a:p>
          </p:txBody>
        </p:sp>
        <p:sp>
          <p:nvSpPr>
            <p:cNvPr id="15" name="Text Box 14"/>
            <p:cNvSpPr txBox="1">
              <a:spLocks noChangeArrowheads="1"/>
            </p:cNvSpPr>
            <p:nvPr/>
          </p:nvSpPr>
          <p:spPr bwMode="auto">
            <a:xfrm>
              <a:off x="5848351" y="4737100"/>
              <a:ext cx="114006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t>Κριτήριο</a:t>
              </a:r>
              <a:endParaRPr lang="en-US" altLang="el-GR" sz="1600" b="1" dirty="0"/>
            </a:p>
          </p:txBody>
        </p:sp>
      </p:grpSp>
    </p:spTree>
    <p:extLst>
      <p:ext uri="{BB962C8B-B14F-4D97-AF65-F5344CB8AC3E}">
        <p14:creationId xmlns:p14="http://schemas.microsoft.com/office/powerpoint/2010/main" val="1486930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3/9</a:t>
            </a:r>
            <a:r>
              <a:rPr lang="el-GR" altLang="el-GR" dirty="0" smtClean="0"/>
              <a:t> </a:t>
            </a:r>
            <a:endParaRPr lang="el-GR" dirty="0"/>
          </a:p>
        </p:txBody>
      </p:sp>
      <p:sp>
        <p:nvSpPr>
          <p:cNvPr id="3" name="Θέση περιεχομένου 2"/>
          <p:cNvSpPr>
            <a:spLocks noGrp="1"/>
          </p:cNvSpPr>
          <p:nvPr>
            <p:ph idx="1"/>
          </p:nvPr>
        </p:nvSpPr>
        <p:spPr/>
        <p:txBody>
          <a:bodyPr/>
          <a:lstStyle/>
          <a:p>
            <a:pPr>
              <a:lnSpc>
                <a:spcPct val="150000"/>
              </a:lnSpc>
              <a:spcBef>
                <a:spcPts val="600"/>
              </a:spcBef>
              <a:spcAft>
                <a:spcPts val="600"/>
              </a:spcAft>
            </a:pPr>
            <a:r>
              <a:rPr lang="el-GR" altLang="el-GR" sz="2800" dirty="0">
                <a:solidFill>
                  <a:schemeClr val="accent1"/>
                </a:solidFill>
              </a:rPr>
              <a:t>Χρήση των 3 μερών</a:t>
            </a:r>
          </a:p>
          <a:p>
            <a:pPr lvl="1">
              <a:lnSpc>
                <a:spcPct val="150000"/>
              </a:lnSpc>
              <a:spcBef>
                <a:spcPts val="600"/>
              </a:spcBef>
              <a:spcAft>
                <a:spcPts val="600"/>
              </a:spcAft>
            </a:pPr>
            <a:r>
              <a:rPr lang="el-GR" altLang="el-GR" sz="2400" dirty="0"/>
              <a:t>η </a:t>
            </a:r>
            <a:r>
              <a:rPr lang="el-GR" altLang="el-GR" sz="2400" b="1" dirty="0"/>
              <a:t>ενέργεια</a:t>
            </a:r>
            <a:r>
              <a:rPr lang="el-GR" altLang="el-GR" sz="2400" dirty="0"/>
              <a:t> αναφέρεται πάντα</a:t>
            </a:r>
          </a:p>
          <a:p>
            <a:pPr lvl="1">
              <a:lnSpc>
                <a:spcPct val="150000"/>
              </a:lnSpc>
              <a:spcBef>
                <a:spcPts val="600"/>
              </a:spcBef>
              <a:spcAft>
                <a:spcPts val="600"/>
              </a:spcAft>
            </a:pPr>
            <a:r>
              <a:rPr lang="el-GR" altLang="el-GR" sz="2400" dirty="0"/>
              <a:t>οι </a:t>
            </a:r>
            <a:r>
              <a:rPr lang="el-GR" altLang="el-GR" sz="2400" b="1" dirty="0"/>
              <a:t>συνθήκες</a:t>
            </a:r>
            <a:r>
              <a:rPr lang="el-GR" altLang="el-GR" sz="2400" i="1" dirty="0"/>
              <a:t> </a:t>
            </a:r>
            <a:r>
              <a:rPr lang="el-GR" altLang="el-GR" sz="2400" dirty="0"/>
              <a:t>και τα </a:t>
            </a:r>
            <a:r>
              <a:rPr lang="el-GR" altLang="el-GR" sz="2400" b="1" dirty="0"/>
              <a:t>κριτήρια</a:t>
            </a:r>
            <a:r>
              <a:rPr lang="el-GR" altLang="el-GR" sz="2400" dirty="0"/>
              <a:t> αναφέρονται κατά βούληση με σκοπό την απόδοση πληρέστερης σαφήνειας, τόσο για τους μαθητές όσο και για τους καθηγητές</a:t>
            </a:r>
            <a:endParaRPr lang="el-GR" altLang="el-GR" sz="2400" i="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051067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4/9</a:t>
            </a:r>
            <a:endParaRPr lang="el-GR" dirty="0"/>
          </a:p>
        </p:txBody>
      </p:sp>
      <p:sp>
        <p:nvSpPr>
          <p:cNvPr id="3" name="Θέση περιεχομένου 2"/>
          <p:cNvSpPr>
            <a:spLocks noGrp="1"/>
          </p:cNvSpPr>
          <p:nvPr>
            <p:ph idx="1"/>
          </p:nvPr>
        </p:nvSpPr>
        <p:spPr/>
        <p:txBody>
          <a:bodyPr/>
          <a:lstStyle/>
          <a:p>
            <a:r>
              <a:rPr lang="el-GR" altLang="el-GR" dirty="0">
                <a:solidFill>
                  <a:schemeClr val="accent1"/>
                </a:solidFill>
              </a:rPr>
              <a:t>Ταξινομία </a:t>
            </a:r>
            <a:r>
              <a:rPr lang="es-ES" altLang="el-GR" dirty="0">
                <a:solidFill>
                  <a:schemeClr val="accent1"/>
                </a:solidFill>
              </a:rPr>
              <a:t>Bloom</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5" name="4 - Εικόνα" descr="Bloom_taxonomy.jpg"/>
          <p:cNvPicPr>
            <a:picLocks noChangeAspect="1"/>
          </p:cNvPicPr>
          <p:nvPr/>
        </p:nvPicPr>
        <p:blipFill>
          <a:blip r:embed="rId2" cstate="print"/>
          <a:stretch>
            <a:fillRect/>
          </a:stretch>
        </p:blipFill>
        <p:spPr>
          <a:xfrm>
            <a:off x="3505200" y="2500312"/>
            <a:ext cx="2555704" cy="2224832"/>
          </a:xfrm>
          <a:prstGeom prst="rect">
            <a:avLst/>
          </a:prstGeom>
        </p:spPr>
      </p:pic>
      <p:sp>
        <p:nvSpPr>
          <p:cNvPr id="6" name="5 - Ορθογώνιο"/>
          <p:cNvSpPr/>
          <p:nvPr/>
        </p:nvSpPr>
        <p:spPr>
          <a:xfrm>
            <a:off x="2483768" y="4826675"/>
            <a:ext cx="4572000" cy="276999"/>
          </a:xfrm>
          <a:prstGeom prst="rect">
            <a:avLst/>
          </a:prstGeom>
        </p:spPr>
        <p:txBody>
          <a:bodyPr>
            <a:spAutoFit/>
          </a:bodyPr>
          <a:lstStyle/>
          <a:p>
            <a:r>
              <a:rPr lang="en-US" sz="1200" dirty="0" smtClean="0">
                <a:solidFill>
                  <a:schemeClr val="tx1">
                    <a:lumMod val="50000"/>
                    <a:lumOff val="50000"/>
                  </a:schemeClr>
                </a:solidFill>
                <a:latin typeface="+mn-lt"/>
                <a:hlinkClick r:id="rId3"/>
              </a:rPr>
              <a:t>“Bloom taxonomy</a:t>
            </a:r>
            <a:r>
              <a:rPr lang="en-US" sz="1200" dirty="0" smtClean="0">
                <a:solidFill>
                  <a:schemeClr val="tx1">
                    <a:lumMod val="50000"/>
                    <a:lumOff val="50000"/>
                  </a:schemeClr>
                </a:solidFill>
                <a:latin typeface="+mn-lt"/>
              </a:rPr>
              <a:t>” </a:t>
            </a:r>
            <a:r>
              <a:rPr lang="el-GR" sz="1200" dirty="0" smtClean="0">
                <a:solidFill>
                  <a:schemeClr val="tx1">
                    <a:lumMod val="50000"/>
                    <a:lumOff val="50000"/>
                  </a:schemeClr>
                </a:solidFill>
                <a:latin typeface="+mn-lt"/>
              </a:rPr>
              <a:t>από</a:t>
            </a:r>
            <a:r>
              <a:rPr lang="en-US" sz="1200" dirty="0" smtClean="0">
                <a:solidFill>
                  <a:schemeClr val="tx1">
                    <a:lumMod val="50000"/>
                    <a:lumOff val="50000"/>
                  </a:schemeClr>
                </a:solidFill>
                <a:latin typeface="+mn-lt"/>
              </a:rPr>
              <a:t> </a:t>
            </a:r>
            <a:r>
              <a:rPr lang="en-US" sz="1200" dirty="0" smtClean="0">
                <a:solidFill>
                  <a:schemeClr val="tx1">
                    <a:lumMod val="50000"/>
                    <a:lumOff val="50000"/>
                  </a:schemeClr>
                </a:solidFill>
                <a:latin typeface="+mn-lt"/>
                <a:hlinkClick r:id="rId4"/>
              </a:rPr>
              <a:t>Xristina la</a:t>
            </a:r>
            <a:r>
              <a:rPr lang="en-US" sz="1200" dirty="0" smtClean="0">
                <a:solidFill>
                  <a:schemeClr val="tx1">
                    <a:lumMod val="50000"/>
                    <a:lumOff val="50000"/>
                  </a:schemeClr>
                </a:solidFill>
                <a:latin typeface="+mn-lt"/>
              </a:rPr>
              <a:t> </a:t>
            </a:r>
            <a:r>
              <a:rPr lang="el-GR" sz="1200" dirty="0" smtClean="0">
                <a:solidFill>
                  <a:schemeClr val="tx1">
                    <a:lumMod val="50000"/>
                    <a:lumOff val="50000"/>
                  </a:schemeClr>
                </a:solidFill>
                <a:latin typeface="+mn-lt"/>
              </a:rPr>
              <a:t>διαθέσιμο με άδεια </a:t>
            </a:r>
            <a:r>
              <a:rPr lang="en-GB" sz="1200" dirty="0" smtClean="0">
                <a:solidFill>
                  <a:schemeClr val="tx1">
                    <a:lumMod val="50000"/>
                    <a:lumOff val="50000"/>
                  </a:schemeClr>
                </a:solidFill>
                <a:latin typeface="+mn-lt"/>
                <a:hlinkClick r:id="rId5"/>
              </a:rPr>
              <a:t>CC BY-SA 3.0</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1395784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5/9</a:t>
            </a:r>
            <a:endParaRPr lang="el-GR" dirty="0"/>
          </a:p>
        </p:txBody>
      </p:sp>
      <p:sp>
        <p:nvSpPr>
          <p:cNvPr id="3" name="Θέση περιεχομένου 2"/>
          <p:cNvSpPr>
            <a:spLocks noGrp="1"/>
          </p:cNvSpPr>
          <p:nvPr>
            <p:ph idx="1"/>
          </p:nvPr>
        </p:nvSpPr>
        <p:spPr/>
        <p:txBody>
          <a:bodyPr/>
          <a:lstStyle/>
          <a:p>
            <a:r>
              <a:rPr lang="en-US" altLang="el-GR" sz="2800" b="1" dirty="0">
                <a:solidFill>
                  <a:schemeClr val="accent1"/>
                </a:solidFill>
              </a:rPr>
              <a:t>Learned Capabilities (Gagne)</a:t>
            </a:r>
            <a:endParaRPr lang="el-GR" altLang="el-GR" sz="2800" b="1" dirty="0">
              <a:solidFill>
                <a:schemeClr val="accent1"/>
              </a:solidFill>
            </a:endParaRPr>
          </a:p>
          <a:p>
            <a:pPr lvl="1">
              <a:buNone/>
            </a:pPr>
            <a:endParaRPr lang="el-GR" altLang="el-GR" i="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graphicFrame>
        <p:nvGraphicFramePr>
          <p:cNvPr id="5" name="4 - Πίνακας"/>
          <p:cNvGraphicFramePr>
            <a:graphicFrameLocks noGrp="1"/>
          </p:cNvGraphicFramePr>
          <p:nvPr/>
        </p:nvGraphicFramePr>
        <p:xfrm>
          <a:off x="971600" y="1916567"/>
          <a:ext cx="7488831" cy="4438661"/>
        </p:xfrm>
        <a:graphic>
          <a:graphicData uri="http://schemas.openxmlformats.org/drawingml/2006/table">
            <a:tbl>
              <a:tblPr firstRow="1" bandRow="1">
                <a:tableStyleId>{5C22544A-7EE6-4342-B048-85BDC9FD1C3A}</a:tableStyleId>
              </a:tblPr>
              <a:tblGrid>
                <a:gridCol w="1872208"/>
                <a:gridCol w="1872208"/>
                <a:gridCol w="3744415"/>
              </a:tblGrid>
              <a:tr h="370692">
                <a:tc>
                  <a:txBody>
                    <a:bodyPr/>
                    <a:lstStyle/>
                    <a:p>
                      <a:pPr>
                        <a:spcAft>
                          <a:spcPts val="0"/>
                        </a:spcAft>
                        <a:tabLst>
                          <a:tab pos="228600" algn="l"/>
                        </a:tabLst>
                      </a:pPr>
                      <a:r>
                        <a:rPr lang="en-US" sz="1200" b="1" dirty="0">
                          <a:latin typeface="+mn-lt"/>
                          <a:ea typeface="Times New Roman"/>
                          <a:cs typeface="Times New Roman"/>
                        </a:rPr>
                        <a:t>Capability</a:t>
                      </a:r>
                      <a:endParaRPr lang="el-GR" sz="1200" dirty="0">
                        <a:latin typeface="+mn-lt"/>
                        <a:ea typeface="Times New Roman"/>
                        <a:cs typeface="Times New Roman"/>
                      </a:endParaRPr>
                    </a:p>
                  </a:txBody>
                  <a:tcPr marL="68580" marR="68580" marT="0" marB="0"/>
                </a:tc>
                <a:tc>
                  <a:txBody>
                    <a:bodyPr/>
                    <a:lstStyle/>
                    <a:p>
                      <a:pPr>
                        <a:spcAft>
                          <a:spcPts val="0"/>
                        </a:spcAft>
                      </a:pPr>
                      <a:r>
                        <a:rPr lang="en-US" sz="1200" b="1" dirty="0">
                          <a:solidFill>
                            <a:srgbClr val="FFFF99"/>
                          </a:solidFill>
                          <a:latin typeface="+mn-lt"/>
                          <a:ea typeface="Times New Roman"/>
                          <a:cs typeface="Times New Roman"/>
                        </a:rPr>
                        <a:t>Verb</a:t>
                      </a:r>
                      <a:endParaRPr lang="el-GR" sz="1200" b="1" dirty="0">
                        <a:solidFill>
                          <a:srgbClr val="FFFF99"/>
                        </a:solidFill>
                        <a:latin typeface="+mn-lt"/>
                        <a:ea typeface="Times New Roman"/>
                        <a:cs typeface="Times New Roman"/>
                      </a:endParaRPr>
                    </a:p>
                  </a:txBody>
                  <a:tcPr marL="68580" marR="68580" marT="0" marB="0"/>
                </a:tc>
                <a:tc>
                  <a:txBody>
                    <a:bodyPr/>
                    <a:lstStyle/>
                    <a:p>
                      <a:pPr>
                        <a:spcAft>
                          <a:spcPts val="0"/>
                        </a:spcAft>
                      </a:pPr>
                      <a:r>
                        <a:rPr lang="en-US" sz="1200" b="1" dirty="0">
                          <a:latin typeface="+mn-lt"/>
                          <a:ea typeface="Times New Roman"/>
                          <a:cs typeface="Times New Roman"/>
                        </a:rPr>
                        <a:t>Example</a:t>
                      </a:r>
                      <a:endParaRPr lang="el-GR" sz="1200" dirty="0">
                        <a:latin typeface="+mn-lt"/>
                        <a:ea typeface="Times New Roman"/>
                        <a:cs typeface="Times New Roman"/>
                      </a:endParaRPr>
                    </a:p>
                  </a:txBody>
                  <a:tcPr marL="68580" marR="68580" marT="0" marB="0"/>
                </a:tc>
              </a:tr>
              <a:tr h="370692">
                <a:tc>
                  <a:txBody>
                    <a:bodyPr/>
                    <a:lstStyle/>
                    <a:p>
                      <a:pPr>
                        <a:spcAft>
                          <a:spcPts val="0"/>
                        </a:spcAft>
                        <a:tabLst>
                          <a:tab pos="228600" algn="l"/>
                        </a:tabLst>
                      </a:pPr>
                      <a:r>
                        <a:rPr lang="en-US" sz="1400" b="1" i="1" kern="0" dirty="0">
                          <a:latin typeface="+mn-lt"/>
                          <a:ea typeface="Times New Roman"/>
                          <a:cs typeface="Times New Roman"/>
                        </a:rPr>
                        <a:t>Intellectual Skills</a:t>
                      </a:r>
                      <a:endParaRPr lang="el-GR" sz="1400" b="1" i="1" kern="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discriminates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Discriminates by matching French sounds of u and ou</a:t>
                      </a:r>
                      <a:endParaRPr lang="el-GR" sz="1400" dirty="0">
                        <a:latin typeface="+mn-lt"/>
                        <a:ea typeface="Times New Roman"/>
                        <a:cs typeface="Times New Roman"/>
                      </a:endParaRPr>
                    </a:p>
                  </a:txBody>
                  <a:tcPr marL="68580" marR="68580" marT="0" marB="0"/>
                </a:tc>
              </a:tr>
              <a:tr h="502720">
                <a:tc>
                  <a:txBody>
                    <a:bodyPr/>
                    <a:lstStyle/>
                    <a:p>
                      <a:pPr marL="228600">
                        <a:spcAft>
                          <a:spcPts val="0"/>
                        </a:spcAft>
                        <a:tabLst>
                          <a:tab pos="228600" algn="l"/>
                        </a:tabLst>
                      </a:pPr>
                      <a:r>
                        <a:rPr lang="en-US" sz="1400" dirty="0">
                          <a:latin typeface="+mn-lt"/>
                          <a:ea typeface="Times New Roman"/>
                          <a:cs typeface="Times New Roman"/>
                        </a:rPr>
                        <a:t>Concrete Concept</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identifies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Identifies by naming the root, leaf and stem of representative plants</a:t>
                      </a:r>
                      <a:endParaRPr lang="el-GR" sz="1400" dirty="0">
                        <a:latin typeface="+mn-lt"/>
                        <a:ea typeface="Times New Roman"/>
                        <a:cs typeface="Times New Roman"/>
                      </a:endParaRPr>
                    </a:p>
                  </a:txBody>
                  <a:tcPr marL="68580" marR="68580" marT="0" marB="0"/>
                </a:tc>
              </a:tr>
              <a:tr h="670293">
                <a:tc>
                  <a:txBody>
                    <a:bodyPr/>
                    <a:lstStyle/>
                    <a:p>
                      <a:pPr marL="228600">
                        <a:spcAft>
                          <a:spcPts val="0"/>
                        </a:spcAft>
                        <a:tabLst>
                          <a:tab pos="228600" algn="l"/>
                        </a:tabLst>
                      </a:pPr>
                      <a:r>
                        <a:rPr lang="en-US" sz="1400" dirty="0">
                          <a:latin typeface="+mn-lt"/>
                          <a:ea typeface="Times New Roman"/>
                          <a:cs typeface="Times New Roman"/>
                        </a:rPr>
                        <a:t>Defined Concept Rule</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Classifies, demonstrates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Classifies by using a definition</a:t>
                      </a:r>
                      <a:endParaRPr lang="el-GR" sz="1400" dirty="0">
                        <a:latin typeface="+mn-lt"/>
                        <a:ea typeface="Times New Roman"/>
                        <a:cs typeface="Times New Roman"/>
                      </a:endParaRPr>
                    </a:p>
                    <a:p>
                      <a:pPr>
                        <a:spcAft>
                          <a:spcPts val="0"/>
                        </a:spcAft>
                      </a:pPr>
                      <a:r>
                        <a:rPr lang="en-US" sz="1400" dirty="0">
                          <a:latin typeface="+mn-lt"/>
                          <a:ea typeface="Times New Roman"/>
                          <a:cs typeface="Times New Roman"/>
                        </a:rPr>
                        <a:t>Demonstrates by solving verbally stated examples, the addition of positive and negative numbers</a:t>
                      </a:r>
                      <a:endParaRPr lang="el-GR" sz="1400" dirty="0">
                        <a:latin typeface="+mn-lt"/>
                        <a:ea typeface="Times New Roman"/>
                        <a:cs typeface="Times New Roman"/>
                      </a:endParaRPr>
                    </a:p>
                  </a:txBody>
                  <a:tcPr marL="68580" marR="68580" marT="0" marB="0"/>
                </a:tc>
              </a:tr>
              <a:tr h="670293">
                <a:tc>
                  <a:txBody>
                    <a:bodyPr/>
                    <a:lstStyle/>
                    <a:p>
                      <a:pPr marL="228600">
                        <a:spcAft>
                          <a:spcPts val="0"/>
                        </a:spcAft>
                        <a:tabLst>
                          <a:tab pos="228600" algn="l"/>
                        </a:tabLst>
                      </a:pPr>
                      <a:r>
                        <a:rPr lang="en-US" sz="1400" dirty="0">
                          <a:latin typeface="+mn-lt"/>
                          <a:ea typeface="Times New Roman"/>
                          <a:cs typeface="Times New Roman"/>
                        </a:rPr>
                        <a:t>High-Order Rule</a:t>
                      </a:r>
                      <a:endParaRPr lang="el-GR" sz="1400" dirty="0">
                        <a:latin typeface="+mn-lt"/>
                        <a:ea typeface="Times New Roman"/>
                        <a:cs typeface="Times New Roman"/>
                      </a:endParaRPr>
                    </a:p>
                    <a:p>
                      <a:pPr marL="228600">
                        <a:spcAft>
                          <a:spcPts val="0"/>
                        </a:spcAft>
                        <a:tabLst>
                          <a:tab pos="228600" algn="l"/>
                        </a:tabLst>
                      </a:pPr>
                      <a:r>
                        <a:rPr lang="en-US" sz="1400" dirty="0">
                          <a:latin typeface="+mn-lt"/>
                          <a:ea typeface="Times New Roman"/>
                          <a:cs typeface="Times New Roman"/>
                        </a:rPr>
                        <a:t>(Problem-Solving)</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generates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Generates by synthesizing applicable rules, a paragraph describing a person’s action in a situation of fear</a:t>
                      </a:r>
                      <a:endParaRPr lang="el-GR" sz="1400" dirty="0">
                        <a:latin typeface="+mn-lt"/>
                        <a:ea typeface="Times New Roman"/>
                        <a:cs typeface="Times New Roman"/>
                      </a:endParaRPr>
                    </a:p>
                  </a:txBody>
                  <a:tcPr marL="68580" marR="68580" marT="0" marB="0"/>
                </a:tc>
              </a:tr>
              <a:tr h="502720">
                <a:tc>
                  <a:txBody>
                    <a:bodyPr/>
                    <a:lstStyle/>
                    <a:p>
                      <a:pPr>
                        <a:spcAft>
                          <a:spcPts val="0"/>
                        </a:spcAft>
                        <a:tabLst>
                          <a:tab pos="228600" algn="l"/>
                        </a:tabLst>
                      </a:pPr>
                      <a:r>
                        <a:rPr lang="en-US" sz="1400" b="1" i="1" kern="0" dirty="0">
                          <a:latin typeface="+mn-lt"/>
                          <a:ea typeface="Times New Roman"/>
                          <a:cs typeface="Times New Roman"/>
                        </a:rPr>
                        <a:t>Cognitive Strategy</a:t>
                      </a:r>
                      <a:endParaRPr lang="el-GR" sz="1400" b="1" i="1" kern="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adopts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Adopts a strategy of imaging a map to recall the regions in writing a list</a:t>
                      </a:r>
                      <a:endParaRPr lang="el-GR" sz="1400" dirty="0">
                        <a:latin typeface="+mn-lt"/>
                        <a:ea typeface="Times New Roman"/>
                        <a:cs typeface="Times New Roman"/>
                      </a:endParaRPr>
                    </a:p>
                  </a:txBody>
                  <a:tcPr marL="68580" marR="68580" marT="0" marB="0"/>
                </a:tc>
              </a:tr>
              <a:tr h="370692">
                <a:tc>
                  <a:txBody>
                    <a:bodyPr/>
                    <a:lstStyle/>
                    <a:p>
                      <a:pPr>
                        <a:spcAft>
                          <a:spcPts val="0"/>
                        </a:spcAft>
                        <a:tabLst>
                          <a:tab pos="228600" algn="l"/>
                        </a:tabLst>
                      </a:pPr>
                      <a:r>
                        <a:rPr lang="en-US" sz="1400" b="1" i="1" kern="0" dirty="0">
                          <a:latin typeface="+mn-lt"/>
                          <a:ea typeface="Times New Roman"/>
                          <a:cs typeface="Times New Roman"/>
                        </a:rPr>
                        <a:t>Verbal Information</a:t>
                      </a:r>
                      <a:endParaRPr lang="el-GR" sz="1400" b="1" i="1" kern="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states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States orally the major issues in a history event</a:t>
                      </a:r>
                      <a:endParaRPr lang="el-GR" sz="1400" dirty="0">
                        <a:latin typeface="+mn-lt"/>
                        <a:ea typeface="Times New Roman"/>
                        <a:cs typeface="Times New Roman"/>
                      </a:endParaRPr>
                    </a:p>
                  </a:txBody>
                  <a:tcPr marL="68580" marR="68580" marT="0" marB="0"/>
                </a:tc>
              </a:tr>
              <a:tr h="370692">
                <a:tc>
                  <a:txBody>
                    <a:bodyPr/>
                    <a:lstStyle/>
                    <a:p>
                      <a:pPr>
                        <a:spcAft>
                          <a:spcPts val="0"/>
                        </a:spcAft>
                        <a:tabLst>
                          <a:tab pos="228600" algn="l"/>
                        </a:tabLst>
                      </a:pPr>
                      <a:r>
                        <a:rPr lang="en-US" sz="1400" b="1" i="1" kern="0" dirty="0">
                          <a:latin typeface="+mn-lt"/>
                          <a:ea typeface="Times New Roman"/>
                          <a:cs typeface="Times New Roman"/>
                        </a:rPr>
                        <a:t>Motor Skill</a:t>
                      </a:r>
                      <a:endParaRPr lang="el-GR" sz="1400" b="1" i="1" kern="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executes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Executes by backing a car into a driveway</a:t>
                      </a:r>
                      <a:endParaRPr lang="el-GR" sz="1400" dirty="0">
                        <a:latin typeface="+mn-lt"/>
                        <a:ea typeface="Times New Roman"/>
                        <a:cs typeface="Times New Roman"/>
                      </a:endParaRPr>
                    </a:p>
                  </a:txBody>
                  <a:tcPr marL="68580" marR="68580" marT="0" marB="0"/>
                </a:tc>
              </a:tr>
              <a:tr h="370692">
                <a:tc>
                  <a:txBody>
                    <a:bodyPr/>
                    <a:lstStyle/>
                    <a:p>
                      <a:pPr>
                        <a:spcAft>
                          <a:spcPts val="0"/>
                        </a:spcAft>
                        <a:tabLst>
                          <a:tab pos="228600" algn="l"/>
                        </a:tabLst>
                      </a:pPr>
                      <a:r>
                        <a:rPr lang="en-US" sz="1400" i="1" dirty="0">
                          <a:latin typeface="+mn-lt"/>
                          <a:ea typeface="Times New Roman"/>
                          <a:cs typeface="Times New Roman"/>
                        </a:rPr>
                        <a:t>Attitude</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chooses</a:t>
                      </a:r>
                      <a:endParaRPr lang="el-GR" sz="1400" dirty="0">
                        <a:latin typeface="+mn-lt"/>
                        <a:ea typeface="Times New Roman"/>
                        <a:cs typeface="Times New Roman"/>
                      </a:endParaRPr>
                    </a:p>
                  </a:txBody>
                  <a:tcPr marL="68580" marR="68580" marT="0" marB="0"/>
                </a:tc>
                <a:tc>
                  <a:txBody>
                    <a:bodyPr/>
                    <a:lstStyle/>
                    <a:p>
                      <a:pPr>
                        <a:spcAft>
                          <a:spcPts val="0"/>
                        </a:spcAft>
                      </a:pPr>
                      <a:r>
                        <a:rPr lang="en-US" sz="1400" dirty="0">
                          <a:latin typeface="+mn-lt"/>
                          <a:ea typeface="Times New Roman"/>
                          <a:cs typeface="Times New Roman"/>
                        </a:rPr>
                        <a:t>Chooses by playing golf as a leisure activity</a:t>
                      </a:r>
                      <a:endParaRPr lang="el-GR" sz="1400" dirty="0">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35577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6/9</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90000"/>
              </a:lnSpc>
              <a:spcBef>
                <a:spcPts val="600"/>
              </a:spcBef>
              <a:spcAft>
                <a:spcPts val="600"/>
              </a:spcAft>
            </a:pPr>
            <a:r>
              <a:rPr lang="el-GR" altLang="el-GR" sz="2800" b="1" dirty="0"/>
              <a:t>Βασικοί κανόνες</a:t>
            </a:r>
          </a:p>
          <a:p>
            <a:pPr lvl="1">
              <a:spcBef>
                <a:spcPts val="600"/>
              </a:spcBef>
              <a:spcAft>
                <a:spcPts val="600"/>
              </a:spcAft>
            </a:pPr>
            <a:r>
              <a:rPr lang="el-GR" altLang="el-GR" sz="2600" dirty="0"/>
              <a:t>Ένα προσδοκώμενο αποτέλεσμα πρέπει να διατυπώνεται με τέτοιο τρόπο ώστε ο μαθητής να μπορεί ο ίδιος να αντιληφθεί αν πράγματι το πέτυχε π.χ. ένα </a:t>
            </a:r>
            <a:r>
              <a:rPr lang="el-GR" altLang="el-GR" sz="2600" b="1" dirty="0">
                <a:solidFill>
                  <a:schemeClr val="accent1"/>
                </a:solidFill>
              </a:rPr>
              <a:t>κακοδιατυπωμένο</a:t>
            </a:r>
            <a:r>
              <a:rPr lang="el-GR" altLang="el-GR" sz="2600" dirty="0"/>
              <a:t> προσδοκώμενο αποτέλεσμα είναι:</a:t>
            </a:r>
          </a:p>
          <a:p>
            <a:pPr marL="914400" lvl="2" indent="0">
              <a:spcBef>
                <a:spcPts val="600"/>
              </a:spcBef>
              <a:spcAft>
                <a:spcPts val="600"/>
              </a:spcAft>
              <a:buNone/>
            </a:pPr>
            <a:r>
              <a:rPr lang="el-GR" altLang="el-GR" sz="2200" dirty="0">
                <a:solidFill>
                  <a:schemeClr val="folHlink"/>
                </a:solidFill>
              </a:rPr>
              <a:t>«Όταν θα ολοκληρωθεί η διδασκαλία της ενότητας, θα μπορείτε να καταλάβετε τη σημασία της μορφοποίησης χαρακτήρων και παραγράφων»</a:t>
            </a:r>
          </a:p>
          <a:p>
            <a:pPr lvl="1">
              <a:spcBef>
                <a:spcPts val="600"/>
              </a:spcBef>
              <a:spcAft>
                <a:spcPts val="600"/>
              </a:spcAft>
            </a:pPr>
            <a:r>
              <a:rPr lang="el-GR" altLang="el-GR" sz="2600" dirty="0"/>
              <a:t>Τα προσδοκώμενα αποτελέσματα πρέπει να είναι σύντομα ώστε να μπορεί ο μαθητής να τα θυμάται καθώς μελετά το σχετικό κεφάλαιο/παρακολουθεί τη διδασκαλία και να ξέρει ανά πάσα στιγμή τι προσπαθεί να πετύχει.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357747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7/9</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10000"/>
              </a:lnSpc>
              <a:spcBef>
                <a:spcPts val="600"/>
              </a:spcBef>
              <a:spcAft>
                <a:spcPts val="600"/>
              </a:spcAft>
            </a:pPr>
            <a:r>
              <a:rPr lang="el-GR" sz="2800" b="1" dirty="0"/>
              <a:t>Βασικοί κανόνες</a:t>
            </a:r>
          </a:p>
          <a:p>
            <a:pPr lvl="1">
              <a:lnSpc>
                <a:spcPct val="110000"/>
              </a:lnSpc>
              <a:spcBef>
                <a:spcPts val="600"/>
              </a:spcBef>
              <a:spcAft>
                <a:spcPts val="600"/>
              </a:spcAft>
            </a:pPr>
            <a:r>
              <a:rPr lang="el-GR" sz="2400" dirty="0"/>
              <a:t>Το προσδοκώμενο αποτέλεσμα πρέπει να περιγράφει με όσο το δυνατόν σαφέστερο και ακριβή τρόπο αυτό που θα μπορεί να κάνει ο μαθητής έτσι ώστε αυτός να μπορεί να εκτιμήσει το επίπεδο των ικανοτήτων που αποκτά π.χ. Αντί να γράψουμε </a:t>
            </a:r>
          </a:p>
          <a:p>
            <a:pPr marL="914400" lvl="2" indent="0">
              <a:lnSpc>
                <a:spcPct val="110000"/>
              </a:lnSpc>
              <a:spcBef>
                <a:spcPts val="600"/>
              </a:spcBef>
              <a:spcAft>
                <a:spcPts val="600"/>
              </a:spcAft>
              <a:buNone/>
            </a:pPr>
            <a:r>
              <a:rPr lang="el-GR" sz="2200" dirty="0">
                <a:solidFill>
                  <a:schemeClr val="folHlink"/>
                </a:solidFill>
              </a:rPr>
              <a:t>«Όταν θα ολοκληρωθεί η διδασκαλία θα μπορείτε να αναφέρετε παραδείγματα…….., να κατασκευάσετε………, να προτείνετε λόγους για τους οποίους ……..» </a:t>
            </a:r>
          </a:p>
          <a:p>
            <a:pPr marL="914400" lvl="2" indent="0">
              <a:lnSpc>
                <a:spcPct val="110000"/>
              </a:lnSpc>
              <a:spcBef>
                <a:spcPts val="600"/>
              </a:spcBef>
              <a:spcAft>
                <a:spcPts val="600"/>
              </a:spcAft>
              <a:buNone/>
            </a:pPr>
            <a:r>
              <a:rPr lang="el-GR" dirty="0" smtClean="0"/>
              <a:t>θα </a:t>
            </a:r>
            <a:r>
              <a:rPr lang="el-GR" dirty="0"/>
              <a:t>ήταν καλύτερο να διατυπώσουμε τα παραπάνω προσδοκώμενα αποτελέσματα ως εξής:  </a:t>
            </a:r>
            <a:endParaRPr lang="el-GR" dirty="0" smtClean="0"/>
          </a:p>
          <a:p>
            <a:pPr marL="914400" lvl="2" indent="0">
              <a:lnSpc>
                <a:spcPct val="110000"/>
              </a:lnSpc>
              <a:spcBef>
                <a:spcPts val="600"/>
              </a:spcBef>
              <a:spcAft>
                <a:spcPts val="600"/>
              </a:spcAft>
              <a:buNone/>
            </a:pPr>
            <a:r>
              <a:rPr lang="el-GR" dirty="0"/>
              <a:t/>
            </a:r>
            <a:br>
              <a:rPr lang="el-GR" dirty="0"/>
            </a:br>
            <a:r>
              <a:rPr lang="el-GR" sz="2200" dirty="0">
                <a:solidFill>
                  <a:schemeClr val="folHlink"/>
                </a:solidFill>
              </a:rPr>
              <a:t>«Όταν θα ολοκληρωθεί η διδασκαλία θα μπορείτε να αναφέρετε πέντε παραδείγματα…….., να κατασκευάσετε μέσα σε 1 ώρα………, να προτείνετε τουλάχιστον 3 λόγους για τους οποίους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361750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8/9</a:t>
            </a:r>
            <a:endParaRPr lang="el-GR" dirty="0"/>
          </a:p>
        </p:txBody>
      </p:sp>
      <p:sp>
        <p:nvSpPr>
          <p:cNvPr id="3" name="Θέση περιεχομένου 2"/>
          <p:cNvSpPr>
            <a:spLocks noGrp="1"/>
          </p:cNvSpPr>
          <p:nvPr>
            <p:ph idx="1"/>
          </p:nvPr>
        </p:nvSpPr>
        <p:spPr/>
        <p:txBody>
          <a:bodyPr/>
          <a:lstStyle/>
          <a:p>
            <a:r>
              <a:rPr lang="el-GR" altLang="el-GR" sz="2600" b="1" dirty="0"/>
              <a:t>Βασικοί κανόνες</a:t>
            </a:r>
          </a:p>
          <a:p>
            <a:pPr lvl="1"/>
            <a:r>
              <a:rPr lang="el-GR" altLang="el-GR" sz="2200" dirty="0"/>
              <a:t>Πρέπει να είναι πλήρως </a:t>
            </a:r>
            <a:r>
              <a:rPr lang="el-GR" altLang="el-GR" sz="2200" dirty="0"/>
              <a:t>κατανοητ</a:t>
            </a:r>
            <a:r>
              <a:rPr lang="en-US" altLang="el-GR" sz="2200" dirty="0"/>
              <a:t>o</a:t>
            </a:r>
            <a:r>
              <a:rPr lang="el-GR" altLang="el-GR" sz="2200" dirty="0"/>
              <a:t>ί στο μαθητή  - Δεν πρέπει στη διατύπωσή τους να περιλαμβάνονται όροι που δεν είναι γνωστοί στο μαθητή</a:t>
            </a:r>
          </a:p>
          <a:p>
            <a:pPr lvl="1"/>
            <a:r>
              <a:rPr lang="el-GR" altLang="el-GR" sz="2200" dirty="0"/>
              <a:t>Πρέπει να διατυπώνονται σε φιλικό προς το μαθητή ύφος π.χ. </a:t>
            </a:r>
            <a:r>
              <a:rPr lang="el-GR" altLang="el-GR" dirty="0"/>
              <a:t/>
            </a:r>
            <a:br>
              <a:rPr lang="el-GR" altLang="el-GR" dirty="0"/>
            </a:br>
            <a:r>
              <a:rPr lang="el-GR" altLang="el-GR" sz="2000" dirty="0"/>
              <a:t>αντί να γράψουμε </a:t>
            </a:r>
            <a:br>
              <a:rPr lang="el-GR" altLang="el-GR" sz="2000" dirty="0"/>
            </a:br>
            <a:r>
              <a:rPr lang="el-GR" altLang="el-GR" sz="2000" dirty="0">
                <a:solidFill>
                  <a:schemeClr val="folHlink"/>
                </a:solidFill>
              </a:rPr>
              <a:t>«Το προσδοκώμενο αποτέλεσμα της ενότητας είναι ότι ο μαθητής θα μπορεί να …….»</a:t>
            </a:r>
            <a:r>
              <a:rPr lang="el-GR" altLang="el-GR" sz="2000" dirty="0"/>
              <a:t>, </a:t>
            </a:r>
          </a:p>
          <a:p>
            <a:pPr lvl="1">
              <a:buNone/>
            </a:pPr>
            <a:r>
              <a:rPr lang="el-GR" altLang="el-GR" sz="2200" dirty="0"/>
              <a:t>	θα ήταν καλύτερο να προτιμήσουμε τον πιο άμεσο και φιλικό τρόπο </a:t>
            </a:r>
          </a:p>
          <a:p>
            <a:pPr lvl="1">
              <a:buNone/>
            </a:pPr>
            <a:r>
              <a:rPr lang="el-GR" altLang="el-GR" sz="2000" dirty="0"/>
              <a:t>	</a:t>
            </a:r>
            <a:r>
              <a:rPr lang="el-GR" altLang="el-GR" sz="2000" dirty="0">
                <a:solidFill>
                  <a:schemeClr val="folHlink"/>
                </a:solidFill>
              </a:rPr>
              <a:t>«Όταν θα ολοκληρωθεί η διδασκαλία, θα μπορείτε να …..»</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056540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Σύνθεση - Διατύπωση </a:t>
            </a:r>
            <a:r>
              <a:rPr lang="el-GR" altLang="el-GR" dirty="0" smtClean="0"/>
              <a:t>Στόχων </a:t>
            </a:r>
            <a:r>
              <a:rPr lang="el-GR" altLang="el-GR" sz="3600" b="0" dirty="0" smtClean="0"/>
              <a:t>9/9</a:t>
            </a:r>
            <a:endParaRPr lang="el-GR"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600" b="1" dirty="0"/>
              <a:t>Βασικοί κανόνες</a:t>
            </a:r>
          </a:p>
          <a:p>
            <a:pPr lvl="1">
              <a:spcBef>
                <a:spcPts val="600"/>
              </a:spcBef>
              <a:spcAft>
                <a:spcPts val="600"/>
              </a:spcAft>
            </a:pPr>
            <a:r>
              <a:rPr lang="el-GR" altLang="el-GR" sz="2400" dirty="0"/>
              <a:t>Να </a:t>
            </a:r>
            <a:r>
              <a:rPr lang="el-GR" altLang="el-GR" sz="2400" b="1" dirty="0">
                <a:solidFill>
                  <a:schemeClr val="accent1"/>
                </a:solidFill>
              </a:rPr>
              <a:t>αποφεύγονται</a:t>
            </a:r>
            <a:r>
              <a:rPr lang="el-GR" altLang="el-GR" sz="2400" dirty="0"/>
              <a:t> τα ρήματα όπως : καταλάβετε, γνωρίσετε, αφομοιώσετε, αντιληφθείτε, εκτιμήσετε, συνειδητοποιήσετε, έχετε μια σφαιρική εικόνα, πιστέψετε και </a:t>
            </a:r>
          </a:p>
          <a:p>
            <a:pPr lvl="1">
              <a:spcBef>
                <a:spcPts val="600"/>
              </a:spcBef>
              <a:spcAft>
                <a:spcPts val="600"/>
              </a:spcAft>
            </a:pPr>
            <a:r>
              <a:rPr lang="el-GR" altLang="el-GR" sz="2400" dirty="0"/>
              <a:t>να </a:t>
            </a:r>
            <a:r>
              <a:rPr lang="el-GR" altLang="el-GR" sz="2400" b="1" dirty="0">
                <a:solidFill>
                  <a:schemeClr val="accent1"/>
                </a:solidFill>
              </a:rPr>
              <a:t>προτιμούνται</a:t>
            </a:r>
            <a:r>
              <a:rPr lang="el-GR" altLang="el-GR" sz="2400" dirty="0"/>
              <a:t> τα ρήματα όπως: </a:t>
            </a:r>
            <a:br>
              <a:rPr lang="el-GR" altLang="el-GR" sz="2400" dirty="0"/>
            </a:br>
            <a:r>
              <a:rPr lang="el-GR" altLang="el-GR" sz="2400" dirty="0"/>
              <a:t>αναφέρετε, περιγράψετε, δώστε παραδείγματα, προτείνετε εσείς, εξηγήσετε, επιλέξετε, διακρίνετε μεταξύ, συγκρίνετε, αποδείξετε, αναλύσετε, κατασκευάσετε, σχεδιάσετε, κάνετε, κτλ</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58599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Διδακτικά </a:t>
            </a:r>
            <a:r>
              <a:rPr lang="el-GR" altLang="el-GR" dirty="0" smtClean="0"/>
              <a:t>Μοντέλα</a:t>
            </a:r>
            <a:r>
              <a:rPr lang="en-US" altLang="el-GR" dirty="0" smtClean="0"/>
              <a:t> </a:t>
            </a:r>
            <a:r>
              <a:rPr lang="en-US" altLang="el-GR" sz="3600" b="0" dirty="0" smtClean="0"/>
              <a:t>2/2</a:t>
            </a:r>
            <a:endParaRPr lang="el-GR" dirty="0"/>
          </a:p>
        </p:txBody>
      </p:sp>
      <p:sp>
        <p:nvSpPr>
          <p:cNvPr id="3" name="Θέση περιεχομένου 2"/>
          <p:cNvSpPr>
            <a:spLocks noGrp="1"/>
          </p:cNvSpPr>
          <p:nvPr>
            <p:ph idx="1"/>
          </p:nvPr>
        </p:nvSpPr>
        <p:spPr/>
        <p:txBody>
          <a:bodyPr/>
          <a:lstStyle/>
          <a:p>
            <a:r>
              <a:rPr lang="el-GR" altLang="el-GR" sz="2000" dirty="0"/>
              <a:t>Ανάπτυξης Αγωγής συμπεριφοράς</a:t>
            </a:r>
            <a:endParaRPr lang="en-US" altLang="el-GR" sz="2000" dirty="0"/>
          </a:p>
          <a:p>
            <a:pPr>
              <a:buFont typeface="Wingdings" pitchFamily="2" charset="2"/>
              <a:buNone/>
            </a:pPr>
            <a:r>
              <a:rPr lang="en-US" altLang="el-GR" sz="2000" dirty="0"/>
              <a:t>	</a:t>
            </a:r>
            <a:r>
              <a:rPr lang="en-US" altLang="el-GR" sz="2000" b="1" dirty="0">
                <a:solidFill>
                  <a:schemeClr val="accent1"/>
                </a:solidFill>
              </a:rPr>
              <a:t>(Behavioral)</a:t>
            </a:r>
            <a:endParaRPr lang="el-GR" altLang="el-GR" sz="2000" b="1" dirty="0">
              <a:solidFill>
                <a:schemeClr val="accent1"/>
              </a:solidFill>
            </a:endParaRPr>
          </a:p>
          <a:p>
            <a:pPr lvl="1"/>
            <a:r>
              <a:rPr lang="el-GR" altLang="el-GR" sz="1800" dirty="0"/>
              <a:t>Έμφαση στην αλλαγή της ορατής συμπεριφοράς του μαθητή ώστε να είναι συνεπής με τη δική του αυτο-αντίληψη. Ως αποτέλεσμα της βάσης του στις θεωρίες ελέγχου/ενίσχυσης ερεθίσματος, το συμπεριφορικό μοντέλο διδασκαλίας τονίζει την αναγκαιότητα τεμαχισμού των μαθησιακών δραστηριοτήτων σε μια σειρά από μικρές, διαδοχικές δραστηριότητες και συμπεριφορές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60976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Σχεδιασμός </a:t>
            </a:r>
            <a:br>
              <a:rPr lang="el-GR" altLang="el-GR" dirty="0"/>
            </a:br>
            <a:r>
              <a:rPr lang="el-GR" altLang="el-GR" dirty="0"/>
              <a:t>περιεχομένου και μεθοδολογίας</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sz="2400" dirty="0"/>
              <a:t>Με βάση τους διδακτικούς στόχους, σχεδιάζεται το περιεχόμενο και η μεθοδολογία μιας διδασκαλίας, δηλαδή προσδιορίζονται:</a:t>
            </a:r>
          </a:p>
          <a:p>
            <a:pPr lvl="1">
              <a:lnSpc>
                <a:spcPct val="90000"/>
              </a:lnSpc>
            </a:pPr>
            <a:r>
              <a:rPr lang="el-GR" altLang="el-GR" sz="2200" dirty="0"/>
              <a:t>τα βασικά στάδια της διδασκαλίας και οι εκπαιδευτικές ενέργειες που περιέχει το καθένα, </a:t>
            </a:r>
          </a:p>
          <a:p>
            <a:pPr lvl="1">
              <a:lnSpc>
                <a:spcPct val="90000"/>
              </a:lnSpc>
            </a:pPr>
            <a:r>
              <a:rPr lang="el-GR" altLang="el-GR" sz="2200" dirty="0"/>
              <a:t>προσδιορίζεται ο χρόνος που θα χρειαστεί για κάθε στάδιο και </a:t>
            </a:r>
          </a:p>
          <a:p>
            <a:pPr lvl="1">
              <a:lnSpc>
                <a:spcPct val="90000"/>
              </a:lnSpc>
            </a:pPr>
            <a:r>
              <a:rPr lang="el-GR" altLang="el-GR" sz="2200" dirty="0"/>
              <a:t>επιλέγονται οι διδακτικές μέθοδοι και τα εποπτικά μέσα που ταιριάζουν σε κάθε περίπτωση. </a:t>
            </a:r>
          </a:p>
          <a:p>
            <a:pPr>
              <a:lnSpc>
                <a:spcPct val="90000"/>
              </a:lnSpc>
            </a:pPr>
            <a:r>
              <a:rPr lang="el-GR" altLang="el-GR" sz="2400" dirty="0" smtClean="0"/>
              <a:t>Ο </a:t>
            </a:r>
            <a:r>
              <a:rPr lang="el-GR" altLang="el-GR" sz="2400" dirty="0"/>
              <a:t>εκπαιδευτής χρειάζεται να έχει την ετοιμότητα στη διάρκεια της εκπαιδευτικής πράξης να επιφέρει τροποποιήσεις στον αρχικό του προγραμματισμό, ανάλογα με τις αντιδράσεις των μαθητών, τις δυσκολίες που προκύπτουν και το κλίμα που διαμορφώνεται.</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361601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Παράδειγμα – Σχεδιασμός Σταδίων</a:t>
            </a:r>
            <a:endParaRPr lang="el-GR" dirty="0"/>
          </a:p>
        </p:txBody>
      </p:sp>
      <p:graphicFrame>
        <p:nvGraphicFramePr>
          <p:cNvPr id="5" name="4 - Θέση περιεχομένου"/>
          <p:cNvGraphicFramePr>
            <a:graphicFrameLocks noGrp="1"/>
          </p:cNvGraphicFramePr>
          <p:nvPr>
            <p:ph idx="1"/>
          </p:nvPr>
        </p:nvGraphicFramePr>
        <p:xfrm>
          <a:off x="457200" y="1196975"/>
          <a:ext cx="8229600" cy="4412488"/>
        </p:xfrm>
        <a:graphic>
          <a:graphicData uri="http://schemas.openxmlformats.org/drawingml/2006/table">
            <a:tbl>
              <a:tblPr firstRow="1" bandRow="1">
                <a:tableStyleId>{5C22544A-7EE6-4342-B048-85BDC9FD1C3A}</a:tableStyleId>
              </a:tblPr>
              <a:tblGrid>
                <a:gridCol w="1450504"/>
                <a:gridCol w="1292696"/>
                <a:gridCol w="1371600"/>
                <a:gridCol w="1371600"/>
                <a:gridCol w="1371600"/>
                <a:gridCol w="1371600"/>
              </a:tblGrid>
              <a:tr h="370840">
                <a:tc>
                  <a:txBody>
                    <a:bodyPr/>
                    <a:lstStyle/>
                    <a:p>
                      <a:pPr>
                        <a:lnSpc>
                          <a:spcPct val="115000"/>
                        </a:lnSpc>
                        <a:spcAft>
                          <a:spcPts val="1000"/>
                        </a:spcAft>
                      </a:pPr>
                      <a:r>
                        <a:rPr lang="el-GR" sz="1600" b="1" dirty="0">
                          <a:latin typeface="Calibri"/>
                          <a:ea typeface="Calibri"/>
                          <a:cs typeface="Times New Roman"/>
                        </a:rPr>
                        <a:t>Εκπαιδευτικοί στόχοι που επιδιώκονται</a:t>
                      </a:r>
                      <a:endParaRPr lang="el-GR" sz="1600" dirty="0">
                        <a:latin typeface="Calibri"/>
                        <a:ea typeface="Calibri"/>
                        <a:cs typeface="Times New Roman"/>
                      </a:endParaRPr>
                    </a:p>
                  </a:txBody>
                  <a:tcPr/>
                </a:tc>
                <a:tc>
                  <a:txBody>
                    <a:bodyPr/>
                    <a:lstStyle/>
                    <a:p>
                      <a:pPr>
                        <a:lnSpc>
                          <a:spcPct val="115000"/>
                        </a:lnSpc>
                        <a:spcAft>
                          <a:spcPts val="1000"/>
                        </a:spcAft>
                      </a:pPr>
                      <a:r>
                        <a:rPr lang="el-GR" sz="1600" b="1" dirty="0">
                          <a:latin typeface="Calibri"/>
                          <a:ea typeface="Calibri"/>
                          <a:cs typeface="Times New Roman"/>
                        </a:rPr>
                        <a:t>1ο στάδιο</a:t>
                      </a:r>
                      <a:endParaRPr lang="el-GR" sz="1600" dirty="0">
                        <a:latin typeface="Calibri"/>
                        <a:ea typeface="Calibri"/>
                        <a:cs typeface="Times New Roman"/>
                      </a:endParaRPr>
                    </a:p>
                  </a:txBody>
                  <a:tcPr/>
                </a:tc>
                <a:tc>
                  <a:txBody>
                    <a:bodyPr/>
                    <a:lstStyle/>
                    <a:p>
                      <a:pPr>
                        <a:lnSpc>
                          <a:spcPct val="115000"/>
                        </a:lnSpc>
                        <a:spcAft>
                          <a:spcPts val="1000"/>
                        </a:spcAft>
                      </a:pPr>
                      <a:r>
                        <a:rPr lang="el-GR" sz="1600" b="1" dirty="0">
                          <a:latin typeface="Calibri"/>
                          <a:ea typeface="Calibri"/>
                          <a:cs typeface="Times New Roman"/>
                        </a:rPr>
                        <a:t>2ο στάδιο</a:t>
                      </a:r>
                      <a:endParaRPr lang="el-GR" sz="1600" dirty="0">
                        <a:latin typeface="Calibri"/>
                        <a:ea typeface="Calibri"/>
                        <a:cs typeface="Times New Roman"/>
                      </a:endParaRPr>
                    </a:p>
                  </a:txBody>
                  <a:tcPr/>
                </a:tc>
                <a:tc>
                  <a:txBody>
                    <a:bodyPr/>
                    <a:lstStyle/>
                    <a:p>
                      <a:pPr>
                        <a:lnSpc>
                          <a:spcPct val="115000"/>
                        </a:lnSpc>
                        <a:spcAft>
                          <a:spcPts val="1000"/>
                        </a:spcAft>
                      </a:pPr>
                      <a:r>
                        <a:rPr lang="el-GR" sz="1600" b="1" dirty="0">
                          <a:latin typeface="Calibri"/>
                          <a:ea typeface="Calibri"/>
                          <a:cs typeface="Times New Roman"/>
                        </a:rPr>
                        <a:t>3ο στάδιο</a:t>
                      </a:r>
                      <a:endParaRPr lang="el-GR" sz="1600" dirty="0">
                        <a:latin typeface="Calibri"/>
                        <a:ea typeface="Calibri"/>
                        <a:cs typeface="Times New Roman"/>
                      </a:endParaRPr>
                    </a:p>
                  </a:txBody>
                  <a:tcPr/>
                </a:tc>
                <a:tc>
                  <a:txBody>
                    <a:bodyPr/>
                    <a:lstStyle/>
                    <a:p>
                      <a:pPr>
                        <a:lnSpc>
                          <a:spcPct val="115000"/>
                        </a:lnSpc>
                        <a:spcAft>
                          <a:spcPts val="1000"/>
                        </a:spcAft>
                      </a:pPr>
                      <a:r>
                        <a:rPr lang="el-GR" sz="1600" b="1" dirty="0">
                          <a:latin typeface="Calibri"/>
                          <a:ea typeface="Calibri"/>
                          <a:cs typeface="Times New Roman"/>
                        </a:rPr>
                        <a:t>Διάλειμμα</a:t>
                      </a:r>
                      <a:endParaRPr lang="el-GR" sz="1600" dirty="0">
                        <a:latin typeface="Calibri"/>
                        <a:ea typeface="Calibri"/>
                        <a:cs typeface="Times New Roman"/>
                      </a:endParaRPr>
                    </a:p>
                  </a:txBody>
                  <a:tcPr/>
                </a:tc>
                <a:tc>
                  <a:txBody>
                    <a:bodyPr/>
                    <a:lstStyle/>
                    <a:p>
                      <a:pPr>
                        <a:lnSpc>
                          <a:spcPct val="115000"/>
                        </a:lnSpc>
                        <a:spcAft>
                          <a:spcPts val="1000"/>
                        </a:spcAft>
                      </a:pPr>
                      <a:r>
                        <a:rPr lang="el-GR" sz="1600" b="1" dirty="0">
                          <a:latin typeface="Calibri"/>
                          <a:ea typeface="Calibri"/>
                          <a:cs typeface="Times New Roman"/>
                        </a:rPr>
                        <a:t>4ο στάδιο</a:t>
                      </a:r>
                      <a:endParaRPr lang="el-GR" sz="1600" dirty="0">
                        <a:latin typeface="Calibri"/>
                        <a:ea typeface="Calibri"/>
                        <a:cs typeface="Times New Roman"/>
                      </a:endParaRPr>
                    </a:p>
                  </a:txBody>
                  <a:tcPr/>
                </a:tc>
              </a:tr>
              <a:tr h="370840">
                <a:tc>
                  <a:txBody>
                    <a:bodyPr/>
                    <a:lstStyle/>
                    <a:p>
                      <a:pPr>
                        <a:lnSpc>
                          <a:spcPct val="115000"/>
                        </a:lnSpc>
                        <a:spcAft>
                          <a:spcPts val="1000"/>
                        </a:spcAft>
                      </a:pPr>
                      <a:r>
                        <a:rPr lang="el-GR" sz="1600" b="1" dirty="0">
                          <a:latin typeface="Calibri"/>
                          <a:ea typeface="Calibri"/>
                          <a:cs typeface="Times New Roman"/>
                        </a:rPr>
                        <a:t>Περιεχόμενο</a:t>
                      </a:r>
                      <a:endParaRPr lang="el-GR" sz="1600" dirty="0">
                        <a:latin typeface="Calibri"/>
                        <a:ea typeface="Calibri"/>
                        <a:cs typeface="Times New Roman"/>
                      </a:endParaRP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pPr>
                        <a:lnSpc>
                          <a:spcPct val="115000"/>
                        </a:lnSpc>
                        <a:spcAft>
                          <a:spcPts val="1000"/>
                        </a:spcAft>
                      </a:pPr>
                      <a:r>
                        <a:rPr lang="el-GR" sz="1600" b="1" dirty="0">
                          <a:latin typeface="Calibri"/>
                          <a:ea typeface="Calibri"/>
                          <a:cs typeface="Times New Roman"/>
                        </a:rPr>
                        <a:t>Α) Γνώσεις</a:t>
                      </a:r>
                      <a:endParaRPr lang="el-GR" sz="1600" dirty="0">
                        <a:latin typeface="Calibri"/>
                        <a:ea typeface="Calibri"/>
                        <a:cs typeface="Times New Roman"/>
                      </a:endParaRPr>
                    </a:p>
                    <a:p>
                      <a:pPr>
                        <a:lnSpc>
                          <a:spcPct val="115000"/>
                        </a:lnSpc>
                        <a:spcAft>
                          <a:spcPts val="1000"/>
                        </a:spcAft>
                      </a:pPr>
                      <a:r>
                        <a:rPr lang="el-GR" sz="1600" b="1" dirty="0">
                          <a:latin typeface="Calibri"/>
                          <a:ea typeface="Calibri"/>
                          <a:cs typeface="Times New Roman"/>
                        </a:rPr>
                        <a:t>Β) Δεξιότητες</a:t>
                      </a:r>
                      <a:endParaRPr lang="el-GR" sz="1600" dirty="0">
                        <a:latin typeface="Calibri"/>
                        <a:ea typeface="Calibri"/>
                        <a:cs typeface="Times New Roman"/>
                      </a:endParaRP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pPr>
                        <a:lnSpc>
                          <a:spcPct val="115000"/>
                        </a:lnSpc>
                        <a:spcAft>
                          <a:spcPts val="1000"/>
                        </a:spcAft>
                      </a:pPr>
                      <a:r>
                        <a:rPr lang="el-GR" sz="1600" b="1" dirty="0">
                          <a:latin typeface="Calibri"/>
                          <a:ea typeface="Calibri"/>
                          <a:cs typeface="Times New Roman"/>
                        </a:rPr>
                        <a:t>Γ) Στάσεις</a:t>
                      </a:r>
                      <a:endParaRPr lang="el-GR" sz="1600" dirty="0">
                        <a:latin typeface="Calibri"/>
                        <a:ea typeface="Calibri"/>
                        <a:cs typeface="Times New Roman"/>
                      </a:endParaRP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pPr>
                        <a:lnSpc>
                          <a:spcPct val="115000"/>
                        </a:lnSpc>
                        <a:spcAft>
                          <a:spcPts val="1000"/>
                        </a:spcAft>
                      </a:pPr>
                      <a:r>
                        <a:rPr lang="el-GR" sz="1600" b="1" dirty="0">
                          <a:latin typeface="Calibri"/>
                          <a:ea typeface="Calibri"/>
                          <a:cs typeface="Times New Roman"/>
                        </a:rPr>
                        <a:t>Χρονική Διάρκεια</a:t>
                      </a:r>
                      <a:endParaRPr lang="el-GR" sz="1600" dirty="0">
                        <a:latin typeface="Calibri"/>
                        <a:ea typeface="Calibri"/>
                        <a:cs typeface="Times New Roman"/>
                      </a:endParaRP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pPr>
                        <a:lnSpc>
                          <a:spcPct val="115000"/>
                        </a:lnSpc>
                        <a:spcAft>
                          <a:spcPts val="1000"/>
                        </a:spcAft>
                      </a:pPr>
                      <a:r>
                        <a:rPr lang="el-GR" sz="1600" b="1" dirty="0">
                          <a:latin typeface="Calibri"/>
                          <a:ea typeface="Calibri"/>
                          <a:cs typeface="Times New Roman"/>
                        </a:rPr>
                        <a:t>Εκπαιδευτικές τεχνικές</a:t>
                      </a:r>
                      <a:endParaRPr lang="el-GR" sz="1600" dirty="0">
                        <a:latin typeface="Calibri"/>
                        <a:ea typeface="Calibri"/>
                        <a:cs typeface="Times New Roman"/>
                      </a:endParaRP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pPr>
                        <a:lnSpc>
                          <a:spcPct val="115000"/>
                        </a:lnSpc>
                        <a:spcAft>
                          <a:spcPts val="1000"/>
                        </a:spcAft>
                      </a:pPr>
                      <a:r>
                        <a:rPr lang="el-GR" sz="1600" b="1" dirty="0">
                          <a:latin typeface="Calibri"/>
                          <a:ea typeface="Calibri"/>
                          <a:cs typeface="Times New Roman"/>
                        </a:rPr>
                        <a:t>Εποπτικά μέσα</a:t>
                      </a:r>
                      <a:endParaRPr lang="el-GR" sz="1600" dirty="0">
                        <a:latin typeface="Calibri"/>
                        <a:ea typeface="Calibri"/>
                        <a:cs typeface="Times New Roman"/>
                      </a:endParaRP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846754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Χειρισμός του </a:t>
            </a:r>
            <a:r>
              <a:rPr lang="el-GR" altLang="el-GR" dirty="0" smtClean="0"/>
              <a:t>χρόνου </a:t>
            </a:r>
            <a:r>
              <a:rPr lang="el-GR" altLang="el-GR" sz="3600" b="0" dirty="0" smtClean="0"/>
              <a:t>1/2</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10000"/>
              </a:lnSpc>
            </a:pPr>
            <a:r>
              <a:rPr lang="el-GR" altLang="el-GR" sz="2400" dirty="0"/>
              <a:t>Μια πρακτική μέθοδος, για να διασφαλιστεί η προσέγγιση των σημαντικών σημείων για την επίτευξη των διδακτικών στόχων, είναι να χωριστούν οι ενέργειες της διδασκαλίας σε τρεις κατηγορίες: </a:t>
            </a:r>
          </a:p>
          <a:p>
            <a:pPr lvl="1">
              <a:lnSpc>
                <a:spcPct val="110000"/>
              </a:lnSpc>
            </a:pPr>
            <a:r>
              <a:rPr lang="el-GR" altLang="el-GR" sz="2000" b="1" dirty="0">
                <a:solidFill>
                  <a:schemeClr val="accent1"/>
                </a:solidFill>
              </a:rPr>
              <a:t>αναγκαίες ενέργειες</a:t>
            </a:r>
            <a:r>
              <a:rPr lang="el-GR" altLang="el-GR" sz="2000" dirty="0"/>
              <a:t>: π.χ. μέρη μιας εισήγησης που παρουσιάζει τη βασική θεωρία που συνδέεται με το εξεταζόμενο ζήτημα, ασκήσεις, διάλογος σε ολομέλεια μετά τη θεωρητική παρουσίαση κ.ά,</a:t>
            </a:r>
          </a:p>
          <a:p>
            <a:pPr lvl="1">
              <a:lnSpc>
                <a:spcPct val="110000"/>
              </a:lnSpc>
            </a:pPr>
            <a:r>
              <a:rPr lang="el-GR" altLang="el-GR" sz="2000" b="1" dirty="0">
                <a:solidFill>
                  <a:schemeClr val="accent1"/>
                </a:solidFill>
              </a:rPr>
              <a:t>χρήσιμες ενέργειες</a:t>
            </a:r>
            <a:r>
              <a:rPr lang="el-GR" altLang="el-GR" sz="2000" dirty="0"/>
              <a:t>: τα σημεία που πλαισιώνουν με τρόπο γενικό και χρήσιμο τις αναγκαίες ενέργειες π.χ. παραδείγματα, περαιτέρω διάλογος, και </a:t>
            </a:r>
          </a:p>
          <a:p>
            <a:pPr lvl="1">
              <a:lnSpc>
                <a:spcPct val="110000"/>
              </a:lnSpc>
            </a:pPr>
            <a:r>
              <a:rPr lang="el-GR" altLang="el-GR" sz="2000" b="1" dirty="0">
                <a:solidFill>
                  <a:schemeClr val="accent1"/>
                </a:solidFill>
              </a:rPr>
              <a:t>σχετικές ενέργειες</a:t>
            </a:r>
            <a:r>
              <a:rPr lang="el-GR" altLang="el-GR" sz="2000" dirty="0"/>
              <a:t>: σημεία που συνδέονται με το αντικείμενο της μάθησης αλλά είναι ήσσονος σημασίας σε σχέση με τους διδακτικούς στόχους π.χ. παρουσίαση συναφών θεωρητικών προσεγγίσεων, σχολιασμός συναφούς αρθρογραφίας κ.ά.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911265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Χειρισμός του </a:t>
            </a:r>
            <a:r>
              <a:rPr lang="el-GR" altLang="el-GR" dirty="0" smtClean="0"/>
              <a:t>χρόνου </a:t>
            </a:r>
            <a:r>
              <a:rPr lang="el-GR" altLang="el-GR" sz="3600" b="0" dirty="0" smtClean="0"/>
              <a:t>2/2</a:t>
            </a:r>
            <a:endParaRPr lang="el-GR" dirty="0"/>
          </a:p>
        </p:txBody>
      </p:sp>
      <p:sp>
        <p:nvSpPr>
          <p:cNvPr id="3" name="Θέση περιεχομένου 2"/>
          <p:cNvSpPr>
            <a:spLocks noGrp="1"/>
          </p:cNvSpPr>
          <p:nvPr>
            <p:ph idx="1"/>
          </p:nvPr>
        </p:nvSpPr>
        <p:spPr/>
        <p:txBody>
          <a:bodyPr>
            <a:normAutofit/>
          </a:bodyPr>
          <a:lstStyle/>
          <a:p>
            <a:pPr>
              <a:spcBef>
                <a:spcPts val="600"/>
              </a:spcBef>
              <a:spcAft>
                <a:spcPts val="600"/>
              </a:spcAft>
            </a:pPr>
            <a:r>
              <a:rPr lang="el-GR" altLang="el-GR" sz="2200" dirty="0"/>
              <a:t>Επίσης, θα πρέπει να προβλεφτεί εύλογο ποσοστό χρόνου (15-20%) που θα καλυφθεί από απρόβλεπτα συμβάντα όπως επίμονες ερωτήσεις ή αντιρρήσεις των μαθητών, επέκταση της θεματολογικής παρουσίασης από την πλευρά του εκπαιδευτή, προέκταση του διαλείμματος κτλ. </a:t>
            </a:r>
          </a:p>
          <a:p>
            <a:pPr>
              <a:spcBef>
                <a:spcPts val="600"/>
              </a:spcBef>
              <a:spcAft>
                <a:spcPts val="600"/>
              </a:spcAft>
            </a:pPr>
            <a:r>
              <a:rPr lang="el-GR" altLang="el-GR" sz="2200" dirty="0"/>
              <a:t>Θα πρέπει ο χρόνος που προγραμματίζεται για τις πρακτικές ασκήσεις να είναι επαρκής και αυτό γιατί η πρακτική άσκηση πρέπει να θεωρείται ως αναγκαία ενέργεια. Επίσης, θα πρέπει να προγραμματίζεται αρκετός χρόνος για την επίτευξη του στόχου που αφορά στις στάσεις. Δε θα πρέπει οι ενέργειες του διδάσκοντος να επικεντρώνονται μόνο στη μεταβίβαση γνώσεων και στην απόκτηση δεξιοτήτων.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663228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a:t>
            </a:r>
            <a:r>
              <a:rPr lang="el-GR" altLang="el-GR" dirty="0" smtClean="0"/>
              <a:t>Μέθοδοι </a:t>
            </a:r>
            <a:r>
              <a:rPr lang="el-GR" altLang="el-GR" sz="3600" b="0" dirty="0" smtClean="0"/>
              <a:t>1/16</a:t>
            </a:r>
            <a:endParaRPr lang="el-GR" dirty="0"/>
          </a:p>
        </p:txBody>
      </p:sp>
      <p:sp>
        <p:nvSpPr>
          <p:cNvPr id="3" name="Θέση περιεχομένου 2"/>
          <p:cNvSpPr>
            <a:spLocks noGrp="1"/>
          </p:cNvSpPr>
          <p:nvPr>
            <p:ph idx="1"/>
          </p:nvPr>
        </p:nvSpPr>
        <p:spPr/>
        <p:txBody>
          <a:bodyPr>
            <a:normAutofit fontScale="92500"/>
          </a:bodyPr>
          <a:lstStyle/>
          <a:p>
            <a:pPr>
              <a:lnSpc>
                <a:spcPct val="120000"/>
              </a:lnSpc>
              <a:spcBef>
                <a:spcPts val="600"/>
              </a:spcBef>
              <a:spcAft>
                <a:spcPts val="600"/>
              </a:spcAft>
            </a:pPr>
            <a:r>
              <a:rPr lang="el-GR" altLang="el-GR" sz="2800" dirty="0"/>
              <a:t>Μέσα από ένα φάσμα διδακτικών μεθόδων (εκπαιδευτικών τεχνικών) επιδιώκεται οι μαθητές:</a:t>
            </a:r>
          </a:p>
          <a:p>
            <a:pPr lvl="1">
              <a:lnSpc>
                <a:spcPct val="120000"/>
              </a:lnSpc>
              <a:spcBef>
                <a:spcPts val="600"/>
              </a:spcBef>
              <a:spcAft>
                <a:spcPts val="600"/>
              </a:spcAft>
            </a:pPr>
            <a:r>
              <a:rPr lang="el-GR" altLang="el-GR" sz="2400" dirty="0"/>
              <a:t>να σκεφτούν, να γράψουν, να συνδιαλλαγούν, να ακούσουν, να σχολιάσουν και να ασκηθούν ατομικά και ομαδικά. </a:t>
            </a:r>
          </a:p>
          <a:p>
            <a:pPr>
              <a:lnSpc>
                <a:spcPct val="120000"/>
              </a:lnSpc>
              <a:spcBef>
                <a:spcPts val="600"/>
              </a:spcBef>
              <a:spcAft>
                <a:spcPts val="600"/>
              </a:spcAft>
            </a:pPr>
            <a:r>
              <a:rPr lang="el-GR" altLang="el-GR" sz="2600" dirty="0"/>
              <a:t>Συνίσταται να επιλέγονται εκπαιδευτικές τεχνικές που εστιάζουν στην ενεργοποίηση των γνωστικών λειτουργιών των μαθητών με στόχο την κατάκτηση υψηλού επιπέδου νοητικών ενεργειών και κριτικής σκέψης στις ειδικές έννοιες του περιεχομένου της διδασκαλίας.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39439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l-GR" altLang="el-GR" sz="3600" b="0" dirty="0" smtClean="0"/>
              <a:t>2/16</a:t>
            </a:r>
            <a:endParaRPr lang="el-GR" dirty="0"/>
          </a:p>
        </p:txBody>
      </p:sp>
      <p:sp>
        <p:nvSpPr>
          <p:cNvPr id="3" name="Θέση περιεχομένου 2"/>
          <p:cNvSpPr>
            <a:spLocks noGrp="1"/>
          </p:cNvSpPr>
          <p:nvPr>
            <p:ph idx="1"/>
          </p:nvPr>
        </p:nvSpPr>
        <p:spPr/>
        <p:txBody>
          <a:bodyPr>
            <a:normAutofit fontScale="92500"/>
          </a:bodyPr>
          <a:lstStyle/>
          <a:p>
            <a:pPr>
              <a:spcBef>
                <a:spcPts val="600"/>
              </a:spcBef>
              <a:spcAft>
                <a:spcPts val="600"/>
              </a:spcAft>
            </a:pPr>
            <a:r>
              <a:rPr lang="el-GR" altLang="el-GR" sz="3000" b="1" dirty="0">
                <a:solidFill>
                  <a:schemeClr val="accent1"/>
                </a:solidFill>
              </a:rPr>
              <a:t>Εισήγηση</a:t>
            </a:r>
            <a:r>
              <a:rPr lang="el-GR" altLang="el-GR" sz="3000" b="1" dirty="0"/>
              <a:t> </a:t>
            </a:r>
          </a:p>
          <a:p>
            <a:pPr lvl="1">
              <a:spcBef>
                <a:spcPts val="600"/>
              </a:spcBef>
              <a:spcAft>
                <a:spcPts val="600"/>
              </a:spcAft>
            </a:pPr>
            <a:r>
              <a:rPr lang="el-GR" altLang="el-GR" sz="2600" dirty="0"/>
              <a:t>Παρουσίαση πληροφοριών σε περιορισμένο χρόνο. </a:t>
            </a:r>
            <a:r>
              <a:rPr lang="el-GR" altLang="el-GR" dirty="0"/>
              <a:t>	</a:t>
            </a:r>
          </a:p>
          <a:p>
            <a:pPr lvl="1">
              <a:spcBef>
                <a:spcPts val="600"/>
              </a:spcBef>
              <a:spcAft>
                <a:spcPts val="600"/>
              </a:spcAft>
            </a:pPr>
            <a:r>
              <a:rPr lang="el-GR" altLang="el-GR" sz="2600" b="1" dirty="0">
                <a:solidFill>
                  <a:schemeClr val="folHlink"/>
                </a:solidFill>
              </a:rPr>
              <a:t>Πλεονέκτημα</a:t>
            </a:r>
            <a:r>
              <a:rPr lang="el-GR" altLang="el-GR" sz="2600" dirty="0"/>
              <a:t>: καθιστά δυνατή τη μετάδοση συγκροτημένων γνώσεων και την ανάλυση εννοιών σε σχετικά σύντομο χρονικό διάστημα. Η προετοιμασία και πραγματοποίησή της είναι ευκολότερη από άλλες εναλλακτικές εκπαιδευτικές τεχνικές και οι μαθητές συχνά αισθάνονται ασφαλέστερα όταν απλώς παρακολουθούν τον εκπαιδευτή και κρατούν σημειώσεις παρά όταν προσπαθούν να επεξεργαστούν απόψεις ή ζητήματα μόνοι τους ή με άλλους</a:t>
            </a:r>
            <a:r>
              <a:rPr lang="el-GR" altLang="el-GR" sz="2600" dirty="0" smtClean="0"/>
              <a:t>.</a:t>
            </a:r>
            <a:endParaRPr lang="el-GR" alt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284784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l-GR" altLang="el-GR" sz="3600" b="0" dirty="0" smtClean="0"/>
              <a:t>3/16</a:t>
            </a:r>
            <a:endParaRPr lang="el-GR" dirty="0"/>
          </a:p>
        </p:txBody>
      </p:sp>
      <p:sp>
        <p:nvSpPr>
          <p:cNvPr id="3" name="Θέση περιεχομένου 2"/>
          <p:cNvSpPr>
            <a:spLocks noGrp="1"/>
          </p:cNvSpPr>
          <p:nvPr>
            <p:ph idx="1"/>
          </p:nvPr>
        </p:nvSpPr>
        <p:spPr/>
        <p:txBody>
          <a:bodyPr>
            <a:normAutofit/>
          </a:bodyPr>
          <a:lstStyle/>
          <a:p>
            <a:pPr>
              <a:spcBef>
                <a:spcPts val="600"/>
              </a:spcBef>
              <a:spcAft>
                <a:spcPts val="600"/>
              </a:spcAft>
            </a:pPr>
            <a:r>
              <a:rPr lang="el-GR" altLang="el-GR" sz="2800" b="1" dirty="0">
                <a:solidFill>
                  <a:schemeClr val="accent1"/>
                </a:solidFill>
              </a:rPr>
              <a:t>Εισήγηση</a:t>
            </a:r>
            <a:endParaRPr lang="el-GR" altLang="el-GR" sz="2800" b="1" dirty="0"/>
          </a:p>
          <a:p>
            <a:pPr lvl="1">
              <a:spcBef>
                <a:spcPts val="600"/>
              </a:spcBef>
              <a:spcAft>
                <a:spcPts val="600"/>
              </a:spcAft>
            </a:pPr>
            <a:r>
              <a:rPr lang="el-GR" altLang="el-GR" sz="2400" dirty="0"/>
              <a:t>Η αποτελεσματικότητα της εισήγησης ως τεχνική μπορεί να βελτιωθεί εφαρμόζοντας μερικούς από τους ακόλουθους τρόπους: </a:t>
            </a:r>
          </a:p>
          <a:p>
            <a:pPr lvl="2">
              <a:spcBef>
                <a:spcPts val="600"/>
              </a:spcBef>
              <a:spcAft>
                <a:spcPts val="600"/>
              </a:spcAft>
            </a:pPr>
            <a:r>
              <a:rPr lang="el-GR" altLang="el-GR" sz="2000" dirty="0"/>
              <a:t>Διανομή των κύριων σημείων της εισήγησης στους μαθητές ώστε να γνωρίζουν τη ροή της. </a:t>
            </a:r>
          </a:p>
          <a:p>
            <a:pPr lvl="2">
              <a:spcBef>
                <a:spcPts val="600"/>
              </a:spcBef>
              <a:spcAft>
                <a:spcPts val="600"/>
              </a:spcAft>
            </a:pPr>
            <a:r>
              <a:rPr lang="el-GR" altLang="el-GR" sz="2000" dirty="0"/>
              <a:t>Η εισήγηση περιορίζεται στα «αναγκαία στοιχεία» και δεν υπεισέρχεται σε λεπτομέρειες (το πολύ 20 λεπτά). </a:t>
            </a:r>
          </a:p>
          <a:p>
            <a:pPr lvl="2">
              <a:spcBef>
                <a:spcPts val="600"/>
              </a:spcBef>
              <a:spcAft>
                <a:spcPts val="600"/>
              </a:spcAft>
            </a:pPr>
            <a:r>
              <a:rPr lang="el-GR" altLang="el-GR" sz="2000" dirty="0"/>
              <a:t>Η εισήγηση εμπλουτίζεται με παραδείγματα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581629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l-GR" altLang="el-GR" dirty="0"/>
              <a:t>Διδακτικές Μέθοδοι </a:t>
            </a:r>
            <a:r>
              <a:rPr lang="el-GR" altLang="el-GR" sz="3600" b="0" dirty="0" smtClean="0"/>
              <a:t>4/16</a:t>
            </a:r>
            <a:endParaRPr lang="el-GR" altLang="el-GR" dirty="0"/>
          </a:p>
        </p:txBody>
      </p:sp>
      <p:sp>
        <p:nvSpPr>
          <p:cNvPr id="305155" name="Rectangle 3"/>
          <p:cNvSpPr>
            <a:spLocks noGrp="1" noChangeArrowheads="1"/>
          </p:cNvSpPr>
          <p:nvPr>
            <p:ph idx="1"/>
          </p:nvPr>
        </p:nvSpPr>
        <p:spPr/>
        <p:txBody>
          <a:bodyPr/>
          <a:lstStyle/>
          <a:p>
            <a:pPr>
              <a:spcBef>
                <a:spcPts val="600"/>
              </a:spcBef>
              <a:spcAft>
                <a:spcPts val="600"/>
              </a:spcAft>
            </a:pPr>
            <a:r>
              <a:rPr lang="el-GR" altLang="el-GR" sz="2800" b="1" dirty="0">
                <a:solidFill>
                  <a:schemeClr val="accent1"/>
                </a:solidFill>
              </a:rPr>
              <a:t>Πρακτική Άσκηση</a:t>
            </a:r>
            <a:endParaRPr lang="el-GR" altLang="el-GR" sz="2800" b="1" dirty="0"/>
          </a:p>
          <a:p>
            <a:pPr lvl="1">
              <a:spcBef>
                <a:spcPts val="600"/>
              </a:spcBef>
              <a:spcAft>
                <a:spcPts val="600"/>
              </a:spcAft>
            </a:pPr>
            <a:r>
              <a:rPr lang="el-GR" altLang="el-GR" sz="2400" dirty="0"/>
              <a:t>Πρόκειται για ατομική ή συλλογική εργασία και συνίσταται είτε στην επεξεργασία ενός ζητήματος είτε στην επίλυση ενός προβλήματος είτε στη διεξαγωγή κάποιου πειράματος είτε στην κατασκευή αντικειμένων </a:t>
            </a:r>
            <a:r>
              <a:rPr lang="el-GR" altLang="el-GR" sz="2400" dirty="0" smtClean="0"/>
              <a:t>κ.α  </a:t>
            </a:r>
            <a:r>
              <a:rPr lang="el-GR" altLang="el-GR" sz="2400" dirty="0"/>
              <a:t>κάτω από την επίβλεψη του εκπαιδευτή. </a:t>
            </a:r>
          </a:p>
        </p:txBody>
      </p:sp>
      <p:sp>
        <p:nvSpPr>
          <p:cNvPr id="4" name="Θέση αριθμού διαφάνειας 3"/>
          <p:cNvSpPr>
            <a:spLocks noGrp="1"/>
          </p:cNvSpPr>
          <p:nvPr>
            <p:ph type="sldNum" sz="quarter" idx="12"/>
          </p:nvPr>
        </p:nvSpPr>
        <p:spPr/>
        <p:txBody>
          <a:bodyPr/>
          <a:lstStyle/>
          <a:p>
            <a:fld id="{3FA8B940-C40A-45A7-A2EE-B452E1639CC9}" type="slidenum">
              <a:rPr lang="en-US" altLang="el-GR"/>
              <a:pPr/>
              <a:t>46</a:t>
            </a:fld>
            <a:endParaRPr lang="en-US" altLang="el-GR" dirty="0"/>
          </a:p>
        </p:txBody>
      </p:sp>
    </p:spTree>
    <p:extLst>
      <p:ext uri="{BB962C8B-B14F-4D97-AF65-F5344CB8AC3E}">
        <p14:creationId xmlns:p14="http://schemas.microsoft.com/office/powerpoint/2010/main" val="1831371120"/>
      </p:ext>
    </p:extLst>
  </p:cSld>
  <p:clrMapOvr>
    <a:masterClrMapping/>
  </p:clrMapOvr>
  <mc:AlternateContent xmlns:mc="http://schemas.openxmlformats.org/markup-compatibility/2006">
    <mc:Choice xmlns:p14="http://schemas.microsoft.com/office/powerpoint/2010/main" Requires="p14">
      <p:transition p14:dur="0">
        <p:sndAc>
          <p:stSnd>
            <p:snd r:embed="rId3" name="TYPE.WAV"/>
          </p:stSnd>
        </p:sndAc>
      </p:transition>
    </mc:Choice>
    <mc:Fallback>
      <p:transition>
        <p:sndAc>
          <p:stSnd>
            <p:snd r:embed="rId3" name="TYPE.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l-GR" altLang="el-GR" dirty="0"/>
              <a:t>Διδακτικές Μέθοδοι </a:t>
            </a:r>
            <a:r>
              <a:rPr lang="el-GR" altLang="el-GR" sz="3600" b="0" dirty="0" smtClean="0"/>
              <a:t>5/16</a:t>
            </a:r>
            <a:endParaRPr lang="el-GR" altLang="el-GR" dirty="0"/>
          </a:p>
        </p:txBody>
      </p:sp>
      <p:sp>
        <p:nvSpPr>
          <p:cNvPr id="305155" name="Rectangle 3"/>
          <p:cNvSpPr>
            <a:spLocks noGrp="1" noChangeArrowheads="1"/>
          </p:cNvSpPr>
          <p:nvPr>
            <p:ph idx="1"/>
          </p:nvPr>
        </p:nvSpPr>
        <p:spPr/>
        <p:txBody>
          <a:bodyPr>
            <a:normAutofit fontScale="92500" lnSpcReduction="10000"/>
          </a:bodyPr>
          <a:lstStyle/>
          <a:p>
            <a:pPr>
              <a:spcBef>
                <a:spcPts val="600"/>
              </a:spcBef>
              <a:spcAft>
                <a:spcPts val="600"/>
              </a:spcAft>
            </a:pPr>
            <a:r>
              <a:rPr lang="el-GR" altLang="el-GR" sz="3000" b="1" dirty="0">
                <a:solidFill>
                  <a:schemeClr val="accent1"/>
                </a:solidFill>
              </a:rPr>
              <a:t>Δραστηριότητες &amp; ασκήσεις</a:t>
            </a:r>
            <a:r>
              <a:rPr lang="el-GR" altLang="el-GR" sz="3000" b="1" dirty="0"/>
              <a:t> </a:t>
            </a:r>
          </a:p>
          <a:p>
            <a:pPr lvl="1">
              <a:spcBef>
                <a:spcPts val="600"/>
              </a:spcBef>
              <a:spcAft>
                <a:spcPts val="600"/>
              </a:spcAft>
            </a:pPr>
            <a:r>
              <a:rPr lang="el-GR" altLang="el-GR" sz="2600" dirty="0"/>
              <a:t>Οι δραστηριότητες και οι ασκήσεις πρέπει να σχετίζονται άμεσα με τα προσδοκώμενα αποτελέσματα/διδακτικούς στόχους και να δίνουν τη δυνατότητα στο  μαθητή να μάθει «κάνοντας». </a:t>
            </a:r>
          </a:p>
          <a:p>
            <a:pPr lvl="1">
              <a:spcBef>
                <a:spcPts val="600"/>
              </a:spcBef>
              <a:spcAft>
                <a:spcPts val="600"/>
              </a:spcAft>
            </a:pPr>
            <a:r>
              <a:rPr lang="el-GR" altLang="el-GR" sz="2600" dirty="0"/>
              <a:t>Βασικά στοιχεία μιας δραστηριότητας ή μιας άσκησης αυτοαξιολόγησης είναι:</a:t>
            </a:r>
          </a:p>
          <a:p>
            <a:pPr lvl="2">
              <a:spcBef>
                <a:spcPts val="600"/>
              </a:spcBef>
              <a:spcAft>
                <a:spcPts val="600"/>
              </a:spcAft>
            </a:pPr>
            <a:r>
              <a:rPr lang="el-GR" altLang="el-GR" sz="2000" dirty="0"/>
              <a:t>Οδηγίες για το τι πρέπει να κάνει ο μαθητής</a:t>
            </a:r>
          </a:p>
          <a:p>
            <a:pPr lvl="2">
              <a:spcBef>
                <a:spcPts val="600"/>
              </a:spcBef>
              <a:spcAft>
                <a:spcPts val="600"/>
              </a:spcAft>
            </a:pPr>
            <a:r>
              <a:rPr lang="el-GR" altLang="el-GR" sz="2000" dirty="0"/>
              <a:t>Επεξηγήσεις γιατί θα το κάνει</a:t>
            </a:r>
          </a:p>
          <a:p>
            <a:pPr lvl="2">
              <a:spcBef>
                <a:spcPts val="600"/>
              </a:spcBef>
              <a:spcAft>
                <a:spcPts val="600"/>
              </a:spcAft>
            </a:pPr>
            <a:r>
              <a:rPr lang="el-GR" altLang="el-GR" sz="2000" dirty="0"/>
              <a:t>Οδηγίες για το πώς θα το κάνει (λέξεις/έκταση/χρόνος)</a:t>
            </a:r>
          </a:p>
          <a:p>
            <a:pPr lvl="2">
              <a:spcBef>
                <a:spcPts val="600"/>
              </a:spcBef>
              <a:spcAft>
                <a:spcPts val="600"/>
              </a:spcAft>
            </a:pPr>
            <a:r>
              <a:rPr lang="el-GR" altLang="el-GR" sz="2000" dirty="0"/>
              <a:t>Ανατροφοδότηση που μπορεί να τον βοηθήσει</a:t>
            </a:r>
          </a:p>
        </p:txBody>
      </p:sp>
      <p:sp>
        <p:nvSpPr>
          <p:cNvPr id="4" name="Θέση αριθμού διαφάνειας 3"/>
          <p:cNvSpPr>
            <a:spLocks noGrp="1"/>
          </p:cNvSpPr>
          <p:nvPr>
            <p:ph type="sldNum" sz="quarter" idx="12"/>
          </p:nvPr>
        </p:nvSpPr>
        <p:spPr/>
        <p:txBody>
          <a:bodyPr/>
          <a:lstStyle/>
          <a:p>
            <a:fld id="{3FA8B940-C40A-45A7-A2EE-B452E1639CC9}" type="slidenum">
              <a:rPr lang="en-US" altLang="el-GR"/>
              <a:pPr/>
              <a:t>47</a:t>
            </a:fld>
            <a:endParaRPr lang="en-US" altLang="el-GR" dirty="0"/>
          </a:p>
        </p:txBody>
      </p:sp>
    </p:spTree>
    <p:extLst>
      <p:ext uri="{BB962C8B-B14F-4D97-AF65-F5344CB8AC3E}">
        <p14:creationId xmlns:p14="http://schemas.microsoft.com/office/powerpoint/2010/main" val="2827631859"/>
      </p:ext>
    </p:extLst>
  </p:cSld>
  <p:clrMapOvr>
    <a:masterClrMapping/>
  </p:clrMapOvr>
  <mc:AlternateContent xmlns:mc="http://schemas.openxmlformats.org/markup-compatibility/2006">
    <mc:Choice xmlns:p14="http://schemas.microsoft.com/office/powerpoint/2010/main" Requires="p14">
      <p:transition p14:dur="0">
        <p:sndAc>
          <p:stSnd>
            <p:snd r:embed="rId3" name="TYPE.WAV"/>
          </p:stSnd>
        </p:sndAc>
      </p:transition>
    </mc:Choice>
    <mc:Fallback>
      <p:transition>
        <p:sndAc>
          <p:stSnd>
            <p:snd r:embed="rId3" name="TYPE.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l-GR" altLang="el-GR" sz="3600" b="0" dirty="0" smtClean="0"/>
              <a:t>6/16</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20000"/>
              </a:lnSpc>
            </a:pPr>
            <a:r>
              <a:rPr lang="el-GR" altLang="el-GR" sz="2600" dirty="0"/>
              <a:t>Οι δραστηριότητες μπορούν να ζητούν από το μαθητή:</a:t>
            </a:r>
          </a:p>
          <a:p>
            <a:pPr lvl="1">
              <a:lnSpc>
                <a:spcPct val="120000"/>
              </a:lnSpc>
            </a:pPr>
            <a:r>
              <a:rPr lang="el-GR" altLang="el-GR" sz="2000" dirty="0"/>
              <a:t>να συγκεντρώσει και να συνοψίσει τα σημαντικότερα σημεία κάποιου τμήματος της ύλης, </a:t>
            </a:r>
          </a:p>
          <a:p>
            <a:pPr lvl="1">
              <a:lnSpc>
                <a:spcPct val="120000"/>
              </a:lnSpc>
            </a:pPr>
            <a:r>
              <a:rPr lang="el-GR" altLang="el-GR" sz="2000" dirty="0"/>
              <a:t>να εντοπίσει και να αναλύσει έννοιες, να αναλύσει δεδομένα, πληροφορίες, πίνακες, διαγράμματα, </a:t>
            </a:r>
          </a:p>
          <a:p>
            <a:pPr lvl="1">
              <a:lnSpc>
                <a:spcPct val="120000"/>
              </a:lnSpc>
            </a:pPr>
            <a:r>
              <a:rPr lang="el-GR" altLang="el-GR" sz="2000" dirty="0"/>
              <a:t>να συγκρίνει δύο ή περισσότερες απόψεις, να επεξεργαστεί βιβλιογραφικές αναφορές και να προβεί σε σύνθεσή τους, να εντοπίσει προβλήματα προς επίλυση, να προτείνει ένα σχέδιο ενεργειών για την αντιμετώπιση κάποιας κατάστασης, </a:t>
            </a:r>
          </a:p>
          <a:p>
            <a:pPr lvl="1">
              <a:lnSpc>
                <a:spcPct val="120000"/>
              </a:lnSpc>
            </a:pPr>
            <a:r>
              <a:rPr lang="el-GR" altLang="el-GR" sz="2000" dirty="0"/>
              <a:t>να εντοπίσει λάθη, εσφαλμένα επιχειρήματα ή αδυναμίες σε θεωρίες, να επεξεργαστεί μελέτες περίπτωσης, διατυπώνοντας τις προσωπικές του κρίσεις για τον τρόπο που αντιμετωπίστηκε κάποια κατάσταση ή κάποιο θέμα προτείνοντας καλύτερους ή εναλλακτικούς τρόπους για την αντιμετώπισή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780940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dirty="0"/>
              <a:t>Παραδοσιακές μέθοδοι</a:t>
            </a:r>
          </a:p>
          <a:p>
            <a:pPr lvl="1">
              <a:lnSpc>
                <a:spcPct val="90000"/>
              </a:lnSpc>
            </a:pPr>
            <a:r>
              <a:rPr lang="el-GR" altLang="el-GR" dirty="0"/>
              <a:t>Αν και οι μέθοδοι διδασκαλίας που δίνουν </a:t>
            </a:r>
            <a:r>
              <a:rPr lang="el-GR" altLang="el-GR" b="1" dirty="0">
                <a:solidFill>
                  <a:schemeClr val="accent1"/>
                </a:solidFill>
              </a:rPr>
              <a:t>έμφαση στο μαθητή</a:t>
            </a:r>
            <a:r>
              <a:rPr lang="el-GR" altLang="el-GR" b="1" dirty="0"/>
              <a:t> </a:t>
            </a:r>
            <a:r>
              <a:rPr lang="el-GR" altLang="el-GR" dirty="0"/>
              <a:t>έχουν προταθεί εδώ και πολλά χρόνια (π.χ. σωκρατική μέθοδος που εστιάζεται στην έρευνα), εν τούτοις οι παραδοσιακές </a:t>
            </a:r>
            <a:r>
              <a:rPr lang="el-GR" altLang="el-GR" b="1" dirty="0">
                <a:solidFill>
                  <a:schemeClr val="accent1"/>
                </a:solidFill>
              </a:rPr>
              <a:t>δασκαλοκεντρικές μέθοδοι</a:t>
            </a:r>
            <a:r>
              <a:rPr lang="el-GR" altLang="el-GR" b="1" dirty="0"/>
              <a:t> </a:t>
            </a:r>
            <a:r>
              <a:rPr lang="el-GR" altLang="el-GR" dirty="0"/>
              <a:t>εφαρμόζονται σταθερά.</a:t>
            </a:r>
          </a:p>
          <a:p>
            <a:pPr lvl="1">
              <a:lnSpc>
                <a:spcPct val="90000"/>
              </a:lnSpc>
            </a:pPr>
            <a:r>
              <a:rPr lang="el-GR" altLang="el-GR" dirty="0"/>
              <a:t>Συνήθως, το μοντέλο που εφαρμόζεται στις παραδοσιακές μεθόδους διδασκαλίας είναι το μοντέλο της μεταφοράς, σύμφωνα με το οποίο, ο δάσκαλος γνωρίζει το αντικείμενο που διδάσκει, οι μαθητές δε γνωρίζουν τίποτα και θα πρέπει για να μάθουν ένα θέμα, να το αναπτύξει ομιλώντας ο δάσκαλος (Hargreaves, 1982).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541158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a:t>7</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lnSpcReduction="10000"/>
          </a:bodyPr>
          <a:lstStyle/>
          <a:p>
            <a:pPr>
              <a:lnSpc>
                <a:spcPct val="120000"/>
              </a:lnSpc>
            </a:pPr>
            <a:r>
              <a:rPr lang="el-GR" altLang="el-GR" sz="2400" dirty="0"/>
              <a:t>Οι δραστηριότητες μπορούν να ζητούν από το μαθητή:</a:t>
            </a:r>
          </a:p>
          <a:p>
            <a:pPr lvl="1">
              <a:lnSpc>
                <a:spcPct val="120000"/>
              </a:lnSpc>
            </a:pPr>
            <a:r>
              <a:rPr lang="el-GR" altLang="el-GR" sz="2000" dirty="0"/>
              <a:t>να διατυπώσει τεκμηριωμένα δικές του σκέψεις για ένα ζήτημα, να ανατρέξει στην εμπειρία του αναζητώντας καταστάσεις τις οποίες είτε θεωρεί όμοιες με κάποια δοσμένη κατάσταση είτε θα χειριζόταν τώρα διαφορετικά υπό το πρίσμα των γνώσεων και δεξιοτήτων που απέκτησε, </a:t>
            </a:r>
          </a:p>
          <a:p>
            <a:pPr lvl="1">
              <a:lnSpc>
                <a:spcPct val="120000"/>
              </a:lnSpc>
            </a:pPr>
            <a:r>
              <a:rPr lang="el-GR" altLang="el-GR" sz="2000" dirty="0"/>
              <a:t>να θυμηθεί κάτι από το προηγούμενο κείμενο π.χ. ορισμός, να διατυπώσει ένα κείμενο με δικά του λόγια π.χ. να συνθέσει μια περίληψη επισημαίνοντας τα σημαντικότερα σημεία, </a:t>
            </a:r>
          </a:p>
          <a:p>
            <a:pPr lvl="1">
              <a:lnSpc>
                <a:spcPct val="120000"/>
              </a:lnSpc>
            </a:pPr>
            <a:r>
              <a:rPr lang="el-GR" altLang="el-GR" sz="2000" dirty="0"/>
              <a:t>να εφαρμόσει αυτά που έχει μάθει π.χ. να λύσει προβλήματα, να αποφασίσει π.χ. να επιλέξει τη σωστή απάντηση, να προτείνει δικά του παραδείγματα και ιδέες,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564471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a:t>8</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lstStyle/>
          <a:p>
            <a:pPr>
              <a:lnSpc>
                <a:spcPct val="120000"/>
              </a:lnSpc>
            </a:pPr>
            <a:r>
              <a:rPr lang="el-GR" altLang="el-GR" sz="2400" dirty="0"/>
              <a:t>Οι δραστηριότητες μπορούν να ζητούν από το μαθητή:</a:t>
            </a:r>
          </a:p>
          <a:p>
            <a:pPr lvl="1">
              <a:lnSpc>
                <a:spcPct val="120000"/>
              </a:lnSpc>
            </a:pPr>
            <a:r>
              <a:rPr lang="el-GR" altLang="el-GR" sz="2000" dirty="0"/>
              <a:t>να εξετάσει νέα δεδομένα υπό το φως των όσων έμαθε μέχρι τώρα ή και να επανεξετάσει προηγούμενες γνώσεις μέσα από το πρίσμα νέων δεδομένων, </a:t>
            </a:r>
          </a:p>
          <a:p>
            <a:pPr lvl="1">
              <a:lnSpc>
                <a:spcPct val="120000"/>
              </a:lnSpc>
            </a:pPr>
            <a:r>
              <a:rPr lang="el-GR" altLang="el-GR" sz="2000" dirty="0"/>
              <a:t>να εκτελέσει μια πρακτική εργασία, να συζητήσει με άλλους ανθρώπους π.χ. να συγκεντρώσει τις απόψεις τους για ένα θέμα και να τις επεξεργαστεί κατάλληλα, </a:t>
            </a:r>
          </a:p>
          <a:p>
            <a:pPr lvl="1">
              <a:lnSpc>
                <a:spcPct val="120000"/>
              </a:lnSpc>
            </a:pPr>
            <a:r>
              <a:rPr lang="el-GR" altLang="el-GR" sz="2000" dirty="0"/>
              <a:t>να μαντέψει, να πιθανολογήσει π.χ. να προτείνει τα πιθανά αίτια ενός γεγονότος.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496768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a:t>9</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10000"/>
              </a:lnSpc>
            </a:pPr>
            <a:r>
              <a:rPr lang="el-GR" altLang="el-GR" sz="2400" b="1" dirty="0">
                <a:solidFill>
                  <a:schemeClr val="accent1"/>
                </a:solidFill>
              </a:rPr>
              <a:t>Μελέτη περίπτωσης</a:t>
            </a:r>
            <a:endParaRPr lang="el-GR" altLang="el-GR" sz="2400" b="1" dirty="0"/>
          </a:p>
          <a:p>
            <a:pPr lvl="1">
              <a:lnSpc>
                <a:spcPct val="110000"/>
              </a:lnSpc>
            </a:pPr>
            <a:r>
              <a:rPr lang="el-GR" altLang="el-GR" sz="2000" dirty="0"/>
              <a:t>Ένα πραγματικό ή υποθετικό παράδειγμα που αντανακλά μια ευρύτερη κατάσταση παρουσιάζεται στους μαθητές με σκοπό να αναλυθεί σε βάθος και να διερευνηθούν οι εναλλακτικές λύσεις στα προβλήματα που αναδύονται. </a:t>
            </a:r>
          </a:p>
          <a:p>
            <a:pPr lvl="1">
              <a:lnSpc>
                <a:spcPct val="110000"/>
              </a:lnSpc>
            </a:pPr>
            <a:r>
              <a:rPr lang="el-GR" altLang="el-GR" sz="2000" dirty="0"/>
              <a:t>Έχει στόχο να γίνει εφαρμογή των θεωρητικών γνώσεων που έχουν αποκτηθεί και χρησιμοποιείται όταν δεν έχει ολοκληρωθεί η απόκτηση των απαιτούμενων γνώσεων και στόχος είναι να υποκινηθεί η ευρετική πορεία προς τη μάθηση. </a:t>
            </a:r>
          </a:p>
          <a:p>
            <a:pPr lvl="1">
              <a:lnSpc>
                <a:spcPct val="110000"/>
              </a:lnSpc>
            </a:pPr>
            <a:r>
              <a:rPr lang="el-GR" altLang="el-GR" sz="2000" dirty="0"/>
              <a:t>Αναπτύσσεται η ενεργοποίηση και η συμμετοχή των μαθητών, η ικανότητά τους να επιλύουν προβλήματα καθώς και η κριτική και αναλυτική τους σκέψη. </a:t>
            </a:r>
          </a:p>
          <a:p>
            <a:pPr lvl="1">
              <a:lnSpc>
                <a:spcPct val="110000"/>
              </a:lnSpc>
            </a:pPr>
            <a:r>
              <a:rPr lang="el-GR" altLang="el-GR" sz="2000" dirty="0"/>
              <a:t>Αν η περίπτωση αντανακλά πραγματικές καταστάσεις, η άσκηση συμβάλλει και προς την κατεύθυνση του μετασχηματισμού των στάσεων.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434116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10</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10000"/>
              </a:lnSpc>
            </a:pPr>
            <a:r>
              <a:rPr lang="el-GR" altLang="el-GR" sz="2400" b="1" dirty="0">
                <a:solidFill>
                  <a:schemeClr val="accent1"/>
                </a:solidFill>
              </a:rPr>
              <a:t>Μελέτη περίπτωσης</a:t>
            </a:r>
            <a:r>
              <a:rPr lang="el-GR" altLang="el-GR" sz="2400" b="1" dirty="0"/>
              <a:t> </a:t>
            </a:r>
            <a:r>
              <a:rPr lang="el-GR" altLang="el-GR" sz="2400" dirty="0"/>
              <a:t/>
            </a:r>
            <a:br>
              <a:rPr lang="el-GR" altLang="el-GR" sz="2400" dirty="0"/>
            </a:br>
            <a:r>
              <a:rPr lang="el-GR" altLang="el-GR" sz="2400" dirty="0"/>
              <a:t>Οι μελέτες περίπτωσης μπορούν να βοηθήσουν το μαθητή:</a:t>
            </a:r>
          </a:p>
          <a:p>
            <a:pPr lvl="1">
              <a:lnSpc>
                <a:spcPct val="110000"/>
              </a:lnSpc>
            </a:pPr>
            <a:r>
              <a:rPr lang="el-GR" altLang="el-GR" sz="2000" dirty="0"/>
              <a:t>να γνωρίσει τον τρόπο με τον οποίο εφαρμόζονται στην πράξη οι γνώσεις που αποκτά, </a:t>
            </a:r>
          </a:p>
          <a:p>
            <a:pPr lvl="1">
              <a:lnSpc>
                <a:spcPct val="110000"/>
              </a:lnSpc>
            </a:pPr>
            <a:r>
              <a:rPr lang="el-GR" altLang="el-GR" sz="2000" dirty="0"/>
              <a:t>να αποκτήσει θετική στάση απέναντι σε κάποια θεωρία ή πρακτική, γνωρίζοντας τη χρησιμότητα της εφαρμογής της, </a:t>
            </a:r>
          </a:p>
          <a:p>
            <a:pPr lvl="1">
              <a:lnSpc>
                <a:spcPct val="110000"/>
              </a:lnSpc>
            </a:pPr>
            <a:r>
              <a:rPr lang="el-GR" altLang="el-GR" sz="2000" dirty="0"/>
              <a:t>να αντιληφθεί τις δυσμενείς συνέπειες λανθασμένων ενεργειών ή εκτιμήσεων, </a:t>
            </a:r>
          </a:p>
          <a:p>
            <a:pPr lvl="1">
              <a:lnSpc>
                <a:spcPct val="110000"/>
              </a:lnSpc>
            </a:pPr>
            <a:r>
              <a:rPr lang="el-GR" altLang="el-GR" sz="2000" dirty="0"/>
              <a:t>να συνειδητοποιήσει τα κριτήρια για τη λήψη συγκεκριμένων αποφάσεων, </a:t>
            </a:r>
          </a:p>
          <a:p>
            <a:pPr lvl="1">
              <a:lnSpc>
                <a:spcPct val="110000"/>
              </a:lnSpc>
            </a:pPr>
            <a:r>
              <a:rPr lang="el-GR" altLang="el-GR" sz="2000" dirty="0"/>
              <a:t>να εμπεδώσει τις προϋποθέσεις και τις συνθήκες που πρέπει να πληρούνται ώστε να είναι δυνατή η εφαρμογή θεωριών, νόμων κανονισμών και ενεργειών, </a:t>
            </a:r>
          </a:p>
          <a:p>
            <a:pPr lvl="1">
              <a:lnSpc>
                <a:spcPct val="110000"/>
              </a:lnSpc>
            </a:pPr>
            <a:r>
              <a:rPr lang="el-GR" altLang="el-GR" sz="2000" dirty="0"/>
              <a:t>να αποκτήσει εμπειρία και κριτική σκέψη.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220408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11</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10000"/>
              </a:lnSpc>
            </a:pPr>
            <a:r>
              <a:rPr lang="el-GR" altLang="el-GR" sz="2400" b="1" dirty="0">
                <a:solidFill>
                  <a:schemeClr val="accent1"/>
                </a:solidFill>
              </a:rPr>
              <a:t>Ερωτήσεις - Απαντήσεις</a:t>
            </a:r>
            <a:r>
              <a:rPr lang="el-GR" altLang="el-GR" sz="2400" b="1" dirty="0"/>
              <a:t> </a:t>
            </a:r>
            <a:r>
              <a:rPr lang="el-GR" altLang="el-GR" sz="2400" dirty="0"/>
              <a:t/>
            </a:r>
            <a:br>
              <a:rPr lang="el-GR" altLang="el-GR" sz="2400" dirty="0"/>
            </a:br>
            <a:r>
              <a:rPr lang="el-GR" altLang="el-GR" sz="2000" dirty="0"/>
              <a:t>Συνίσταται στο ότι η πρόσβαση προς το αντικείμενο της μάθησης γίνεται μέσω ερωταποκρίσεων. Οι ερωτήσεις τίθενται συνήθως από τον εκπαιδευτή, εκείνος όμως ενθαρρύνει τη διατύπωση ερωτήσεων από τους μαθητές. Συνήθως συνδυάζεται και εναλλάσσεται με την άσκηση ή την εισήγηση γεγονός που προσδίδει ποικιλία και ενδιαφέρον στη μαθησιακή διεργασία. Ορισμένες ερωτήσεις οι οποίες δίνουν την ευκαιρία στους μαθητές να εκφράσουν τη γνώμη τους και να αντιληφθούν ότι ο εκπαιδευτής υπολογίζει τις γνώμες τους είναι:</a:t>
            </a:r>
          </a:p>
          <a:p>
            <a:pPr lvl="1">
              <a:lnSpc>
                <a:spcPct val="110000"/>
              </a:lnSpc>
            </a:pPr>
            <a:r>
              <a:rPr lang="el-GR" altLang="el-GR" sz="1800" dirty="0"/>
              <a:t>Πως θα απαντήσουμε σε αυτές τις ερωτήσεις εξετάσεων;</a:t>
            </a:r>
          </a:p>
          <a:p>
            <a:pPr lvl="1">
              <a:lnSpc>
                <a:spcPct val="110000"/>
              </a:lnSpc>
            </a:pPr>
            <a:r>
              <a:rPr lang="el-GR" altLang="el-GR" sz="1800" dirty="0"/>
              <a:t>Ποια νομίζετε ότι πρέπει να είναι η προθεσμία για αυτή τη δουλειά;</a:t>
            </a:r>
          </a:p>
          <a:p>
            <a:pPr lvl="1">
              <a:lnSpc>
                <a:spcPct val="110000"/>
              </a:lnSpc>
            </a:pPr>
            <a:r>
              <a:rPr lang="el-GR" altLang="el-GR" sz="1800" dirty="0"/>
              <a:t>Τι θα μπορούσαμε να κάνουμε σε αυτό το πρόβλημα;</a:t>
            </a:r>
          </a:p>
          <a:p>
            <a:pPr lvl="1">
              <a:lnSpc>
                <a:spcPct val="110000"/>
              </a:lnSpc>
            </a:pPr>
            <a:r>
              <a:rPr lang="el-GR" altLang="el-GR" sz="1800" dirty="0"/>
              <a:t>Τι αισθήματα σας προκαλεί αυτό το θέμα;</a:t>
            </a:r>
          </a:p>
          <a:p>
            <a:pPr lvl="1">
              <a:lnSpc>
                <a:spcPct val="110000"/>
              </a:lnSpc>
            </a:pPr>
            <a:r>
              <a:rPr lang="el-GR" altLang="el-GR" sz="1800" dirty="0"/>
              <a:t>Ποιος θέλει να εξηγήσει πρώτος την εργασία που έχει αναλάβει η ομάδα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4251587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12</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110000"/>
              </a:lnSpc>
            </a:pPr>
            <a:r>
              <a:rPr lang="el-GR" altLang="el-GR" sz="2800" b="1" dirty="0">
                <a:solidFill>
                  <a:schemeClr val="accent1"/>
                </a:solidFill>
              </a:rPr>
              <a:t>Συζήτηση</a:t>
            </a:r>
            <a:r>
              <a:rPr lang="el-GR" altLang="el-GR" sz="2800" dirty="0"/>
              <a:t/>
            </a:r>
            <a:br>
              <a:rPr lang="el-GR" altLang="el-GR" sz="2800" dirty="0"/>
            </a:br>
            <a:r>
              <a:rPr lang="el-GR" altLang="el-GR" sz="2400" dirty="0"/>
              <a:t>Οι μαθητές ανταλλάσσουν πληροφορίες ή απόψεις σε κάποιο θέμα ή πρόβλημα με σκοπό να φτάσουν σε συμπεράσματα ή σε αποφάσεις.</a:t>
            </a:r>
          </a:p>
          <a:p>
            <a:pPr>
              <a:lnSpc>
                <a:spcPct val="110000"/>
              </a:lnSpc>
            </a:pPr>
            <a:r>
              <a:rPr lang="el-GR" altLang="el-GR" sz="2800" b="1" dirty="0" smtClean="0">
                <a:solidFill>
                  <a:schemeClr val="accent1"/>
                </a:solidFill>
              </a:rPr>
              <a:t>Χιονοστιβάδα</a:t>
            </a:r>
            <a:r>
              <a:rPr lang="el-GR" altLang="el-GR" sz="2400" b="1" dirty="0" smtClean="0"/>
              <a:t> </a:t>
            </a:r>
            <a:r>
              <a:rPr lang="el-GR" altLang="el-GR" sz="2400" dirty="0"/>
              <a:t/>
            </a:r>
            <a:br>
              <a:rPr lang="el-GR" altLang="el-GR" sz="2400" dirty="0"/>
            </a:br>
            <a:r>
              <a:rPr lang="el-GR" altLang="el-GR" sz="2400" dirty="0"/>
              <a:t>Αποσκοπεί στην ανταλλαγή απόψεων με στόχο την προώθηση και διεύρυνση του προβληματισμού γύρω από ένα ζήτημα. Η μεθοδολογία όμως είναι διαφορετική από εκείνη της συζήτησης. Αποφασίζεται το ζήτημα προς επεξεργασία από την ομάδα των μαθητών. Κάθε μαθητής ατομικά σχολιάζει γραπτά το ζήτημα και στη συνέχεια συγκρίνει τα σχόλιά του με έναν άλλο μαθητή εντοπίζοντας κοινά σημεία, διαφορές, προβαίνοντας σε αλληλοσυμπλήρωση κτλ. Η δραστηριότητα επαναλαμβάνεται μέσα σε ομάδες περισσότερων ατόμων και οι απόψεις της ομάδας παρουσιάζονται στην ολομέλεια, γίνεται σύνθεση και εξάγονται συμπεράσματα.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19329360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13</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a:bodyPr>
          <a:lstStyle/>
          <a:p>
            <a:pPr>
              <a:lnSpc>
                <a:spcPts val="3360"/>
              </a:lnSpc>
              <a:spcBef>
                <a:spcPts val="600"/>
              </a:spcBef>
              <a:spcAft>
                <a:spcPts val="600"/>
              </a:spcAft>
            </a:pPr>
            <a:r>
              <a:rPr lang="el-GR" altLang="el-GR" sz="2400" b="1" dirty="0" smtClean="0">
                <a:solidFill>
                  <a:schemeClr val="accent1"/>
                </a:solidFill>
              </a:rPr>
              <a:t>Καταιγισμός ιδεών</a:t>
            </a:r>
            <a:r>
              <a:rPr lang="el-GR" altLang="el-GR" sz="2800" dirty="0" smtClean="0"/>
              <a:t/>
            </a:r>
            <a:br>
              <a:rPr lang="el-GR" altLang="el-GR" sz="2800" dirty="0" smtClean="0"/>
            </a:br>
            <a:r>
              <a:rPr lang="el-GR" altLang="el-GR" sz="2000" dirty="0" smtClean="0"/>
              <a:t>Συνίσταται </a:t>
            </a:r>
            <a:r>
              <a:rPr lang="el-GR" altLang="el-GR" sz="2000" dirty="0"/>
              <a:t>στην πολυεπίπεδη εξέταση ενός ζητήματος ή μιας κεντρικής έννοιας μέσω της υποκίνησης των μαθητών να προβούν σε ελεύθερη, αυθόρμητη έκφραση ιδεών. Ζητούμενο είναι να συμβάλλουν στην εξέταση του ζητήματος με όποια ιδέα ή πρόταση έρχεται στο μυαλό τους. Δε γίνεται κριτική όσο παρουσιάζονται οι ιδέες, ωστόσο οι μαθητές θα κληθούν αργότερα να τις εξηγήσουν. Μέσω της καταγραφής στον πίνακα και του σχολιασμού που έπεται αποσκοπείται η αποκάλυψη των πολλαπλών πτυχών ενός ζητήματος, η επίλυση ενός προβλήματος, ο εμπλουτισμός γνώσεων, η αλλαγή ή η εδραίωση πεποιθήσεων.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784671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14</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lnSpcReduction="10000"/>
          </a:bodyPr>
          <a:lstStyle/>
          <a:p>
            <a:pPr>
              <a:lnSpc>
                <a:spcPct val="110000"/>
              </a:lnSpc>
            </a:pPr>
            <a:r>
              <a:rPr lang="el-GR" altLang="el-GR" sz="2400" b="1" dirty="0" smtClean="0">
                <a:solidFill>
                  <a:schemeClr val="accent1"/>
                </a:solidFill>
              </a:rPr>
              <a:t>Επίδειξη</a:t>
            </a:r>
            <a:r>
              <a:rPr lang="el-GR" altLang="el-GR" sz="2800" dirty="0" smtClean="0"/>
              <a:t/>
            </a:r>
            <a:br>
              <a:rPr lang="el-GR" altLang="el-GR" sz="2800" dirty="0" smtClean="0"/>
            </a:br>
            <a:r>
              <a:rPr lang="el-GR" altLang="el-GR" sz="2000" dirty="0" smtClean="0"/>
              <a:t>Μέσω </a:t>
            </a:r>
            <a:r>
              <a:rPr lang="el-GR" altLang="el-GR" sz="2000" dirty="0"/>
              <a:t>της επίδειξης οι μαθητές μαθαίνουν, παρατηρώντας πρώτα τον εκπαιδευτή να εκτελεί ή να παρουσιάζει μια εκπαιδευτική πράξη και ύστερα επαναλαμβάνοντας οι ίδιοι, υπό την καθοδήγηση, την πράξη της οποίας υπήρξαν θεατές. </a:t>
            </a:r>
            <a:endParaRPr lang="el-GR" altLang="el-GR" sz="2000" dirty="0" smtClean="0"/>
          </a:p>
          <a:p>
            <a:pPr>
              <a:lnSpc>
                <a:spcPct val="110000"/>
              </a:lnSpc>
            </a:pPr>
            <a:r>
              <a:rPr lang="el-GR" altLang="el-GR" sz="2400" b="1" dirty="0">
                <a:solidFill>
                  <a:schemeClr val="accent1"/>
                </a:solidFill>
              </a:rPr>
              <a:t>Ομαδικές εργασίες</a:t>
            </a:r>
          </a:p>
          <a:p>
            <a:pPr>
              <a:lnSpc>
                <a:spcPct val="110000"/>
              </a:lnSpc>
            </a:pPr>
            <a:r>
              <a:rPr lang="el-GR" altLang="el-GR" sz="2400" b="1" dirty="0">
                <a:solidFill>
                  <a:schemeClr val="accent1"/>
                </a:solidFill>
              </a:rPr>
              <a:t>Πειραματισμός </a:t>
            </a:r>
            <a:r>
              <a:rPr lang="el-GR" altLang="el-GR" sz="2400" dirty="0">
                <a:solidFill>
                  <a:schemeClr val="accent1"/>
                </a:solidFill>
              </a:rPr>
              <a:t/>
            </a:r>
            <a:br>
              <a:rPr lang="el-GR" altLang="el-GR" sz="2400" dirty="0">
                <a:solidFill>
                  <a:schemeClr val="accent1"/>
                </a:solidFill>
              </a:rPr>
            </a:br>
            <a:r>
              <a:rPr lang="el-GR" altLang="el-GR" sz="2000" dirty="0"/>
              <a:t>Ο μαθητής συμμετέχει σε μια δραστηριότητα ακολουθώντας οδηγίες (η ανάλυση των αποτελεσμάτων θα του επιτρέψει να βγάλει συμπεράσματα από αυτήν την εμπειρία).</a:t>
            </a:r>
          </a:p>
          <a:p>
            <a:pPr>
              <a:lnSpc>
                <a:spcPct val="110000"/>
              </a:lnSpc>
            </a:pPr>
            <a:r>
              <a:rPr lang="el-GR" altLang="el-GR" sz="2400" b="1" dirty="0">
                <a:solidFill>
                  <a:schemeClr val="accent1"/>
                </a:solidFill>
              </a:rPr>
              <a:t>Αξιολόγηση</a:t>
            </a:r>
            <a:r>
              <a:rPr lang="el-GR" altLang="el-GR" sz="2400" dirty="0">
                <a:solidFill>
                  <a:schemeClr val="accent1"/>
                </a:solidFill>
              </a:rPr>
              <a:t/>
            </a:r>
            <a:br>
              <a:rPr lang="el-GR" altLang="el-GR" sz="2400" dirty="0">
                <a:solidFill>
                  <a:schemeClr val="accent1"/>
                </a:solidFill>
              </a:rPr>
            </a:br>
            <a:r>
              <a:rPr lang="el-GR" altLang="el-GR" sz="2000" dirty="0"/>
              <a:t>εξετάζονται συμπεριφορές, οι επιτεύξεις, οι δυσκολίες που προέκυψαν – είναι μέσο ενθάρρυνσης των ατόμων</a:t>
            </a:r>
          </a:p>
          <a:p>
            <a:pPr>
              <a:lnSpc>
                <a:spcPct val="110000"/>
              </a:lnSpc>
            </a:pPr>
            <a:endParaRPr lang="el-GR"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4221161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15</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a:bodyPr>
          <a:lstStyle/>
          <a:p>
            <a:pPr>
              <a:lnSpc>
                <a:spcPts val="3360"/>
              </a:lnSpc>
              <a:spcBef>
                <a:spcPts val="600"/>
              </a:spcBef>
              <a:spcAft>
                <a:spcPts val="600"/>
              </a:spcAft>
            </a:pPr>
            <a:r>
              <a:rPr lang="el-GR" altLang="el-GR" sz="2400" b="1" dirty="0">
                <a:solidFill>
                  <a:schemeClr val="accent1"/>
                </a:solidFill>
              </a:rPr>
              <a:t>Παίξιμο ρόλων</a:t>
            </a:r>
            <a:r>
              <a:rPr lang="el-GR" altLang="el-GR" sz="2800" dirty="0">
                <a:solidFill>
                  <a:schemeClr val="accent1"/>
                </a:solidFill>
              </a:rPr>
              <a:t/>
            </a:r>
            <a:br>
              <a:rPr lang="el-GR" altLang="el-GR" sz="2800" dirty="0">
                <a:solidFill>
                  <a:schemeClr val="accent1"/>
                </a:solidFill>
              </a:rPr>
            </a:br>
            <a:r>
              <a:rPr lang="el-GR" altLang="el-GR" sz="2000" dirty="0"/>
              <a:t>Οι μαθητές υποδύονται ρόλους που συνδέονται με μια εξεταζόμενη κατάσταση στον επαγγελματικό ή στον κοινωνικό τομέα με στόχο μέσα από το βίωμα να κατανοήσουν βαθύτερα τόσο την κατάσταση όσο και τις αντιδράσεις τους απέναντί της. Με την τεχνική αυτή προκαλείται η πλήρης ενεργοποίηση των συμμετεχόντων</a:t>
            </a:r>
            <a:r>
              <a:rPr lang="el-GR" altLang="el-GR" sz="2000" dirty="0" smtClean="0"/>
              <a:t>.</a:t>
            </a:r>
            <a:endParaRPr lang="el-GR"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333769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Διδακτικές Μέθοδοι </a:t>
            </a:r>
            <a:r>
              <a:rPr lang="en-US" altLang="el-GR" sz="3600" b="0" dirty="0" smtClean="0"/>
              <a:t>16</a:t>
            </a:r>
            <a:r>
              <a:rPr lang="el-GR" altLang="el-GR" sz="3600" b="0" dirty="0" smtClean="0"/>
              <a:t>/</a:t>
            </a:r>
            <a:r>
              <a:rPr lang="en-US" altLang="el-GR" sz="3600" b="0" dirty="0" smtClean="0"/>
              <a:t>16</a:t>
            </a:r>
            <a:endParaRPr lang="el-GR" dirty="0"/>
          </a:p>
        </p:txBody>
      </p:sp>
      <p:sp>
        <p:nvSpPr>
          <p:cNvPr id="3" name="Θέση περιεχομένου 2"/>
          <p:cNvSpPr>
            <a:spLocks noGrp="1"/>
          </p:cNvSpPr>
          <p:nvPr>
            <p:ph idx="1"/>
          </p:nvPr>
        </p:nvSpPr>
        <p:spPr/>
        <p:txBody>
          <a:bodyPr>
            <a:normAutofit/>
          </a:bodyPr>
          <a:lstStyle/>
          <a:p>
            <a:pPr>
              <a:lnSpc>
                <a:spcPct val="150000"/>
              </a:lnSpc>
              <a:spcBef>
                <a:spcPts val="600"/>
              </a:spcBef>
              <a:spcAft>
                <a:spcPts val="600"/>
              </a:spcAft>
            </a:pPr>
            <a:r>
              <a:rPr lang="el-GR" altLang="el-GR" sz="2400" dirty="0"/>
              <a:t>Οι εκπαιδευτικές τεχνικές χρησιμοποιούνται εναλλακτικά ανάλογα με τις συνθήκες και τις απαιτήσεις ούτως ώστε να επιτυγχάνονται τα βέλτιστα εκπαιδευτικά αποτελέσματα και να μη χάνουν οι μαθητές το ενδιαφέρον τους. </a:t>
            </a:r>
          </a:p>
          <a:p>
            <a:pPr>
              <a:lnSpc>
                <a:spcPct val="150000"/>
              </a:lnSpc>
              <a:spcBef>
                <a:spcPts val="600"/>
              </a:spcBef>
              <a:spcAft>
                <a:spcPts val="600"/>
              </a:spcAft>
            </a:pPr>
            <a:r>
              <a:rPr lang="el-GR" altLang="el-GR" sz="2400" dirty="0"/>
              <a:t>Οι εκπαιδευτικές τεχνικές θα πρέπει να συνδέουν τη σκέψη με τη δράση.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80018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Μαθητοκεντρική &amp; Δασκαλοκεντρική</a:t>
            </a:r>
            <a:br>
              <a:rPr lang="el-GR" altLang="el-GR" dirty="0"/>
            </a:br>
            <a:r>
              <a:rPr lang="el-GR" altLang="el-GR" dirty="0"/>
              <a:t> Προσέγγιση </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388050589"/>
              </p:ext>
            </p:extLst>
          </p:nvPr>
        </p:nvGraphicFramePr>
        <p:xfrm>
          <a:off x="457200" y="1196975"/>
          <a:ext cx="8229600" cy="5328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Μαθητοκεντρική Προσέγγιση</a:t>
                      </a:r>
                      <a:endParaRPr lang="el-GR" dirty="0"/>
                    </a:p>
                  </a:txBody>
                  <a:tcPr/>
                </a:tc>
                <a:tc>
                  <a:txBody>
                    <a:bodyPr/>
                    <a:lstStyle/>
                    <a:p>
                      <a:r>
                        <a:rPr lang="el-GR" dirty="0" smtClean="0"/>
                        <a:t>Δασκαλοκεντρική</a:t>
                      </a:r>
                      <a:r>
                        <a:rPr lang="el-GR" baseline="0" dirty="0" smtClean="0"/>
                        <a:t> Προσέγγιση</a:t>
                      </a:r>
                      <a:endParaRPr lang="el-GR" dirty="0"/>
                    </a:p>
                  </a:txBody>
                  <a:tcPr/>
                </a:tc>
              </a:tr>
              <a:tr h="370840">
                <a:tc>
                  <a:txBody>
                    <a:bodyPr/>
                    <a:lstStyle/>
                    <a:p>
                      <a:r>
                        <a:rPr lang="el-GR" dirty="0" smtClean="0"/>
                        <a:t>Διεπιστημονικό εκπαιδευτικό</a:t>
                      </a:r>
                      <a:r>
                        <a:rPr lang="el-GR" baseline="0" dirty="0" smtClean="0"/>
                        <a:t> υλικό</a:t>
                      </a:r>
                      <a:endParaRPr lang="el-GR" dirty="0"/>
                    </a:p>
                  </a:txBody>
                  <a:tcPr/>
                </a:tc>
                <a:tc>
                  <a:txBody>
                    <a:bodyPr/>
                    <a:lstStyle/>
                    <a:p>
                      <a:r>
                        <a:rPr lang="el-GR" dirty="0" smtClean="0"/>
                        <a:t>Εκπαιδευτικό υλικό διαιρεμένο σε ενότητες</a:t>
                      </a:r>
                      <a:endParaRPr lang="el-GR" dirty="0"/>
                    </a:p>
                  </a:txBody>
                  <a:tcPr/>
                </a:tc>
              </a:tr>
              <a:tr h="370840">
                <a:tc>
                  <a:txBody>
                    <a:bodyPr/>
                    <a:lstStyle/>
                    <a:p>
                      <a:r>
                        <a:rPr lang="el-GR" dirty="0" smtClean="0"/>
                        <a:t>Η μαθησιακή εμπειρία</a:t>
                      </a:r>
                      <a:r>
                        <a:rPr lang="el-GR" baseline="0" dirty="0" smtClean="0"/>
                        <a:t> καθοδηγείται από το διδάσκοντα</a:t>
                      </a:r>
                      <a:endParaRPr lang="el-GR" dirty="0"/>
                    </a:p>
                  </a:txBody>
                  <a:tcPr/>
                </a:tc>
                <a:tc>
                  <a:txBody>
                    <a:bodyPr/>
                    <a:lstStyle/>
                    <a:p>
                      <a:r>
                        <a:rPr lang="el-GR" dirty="0" smtClean="0"/>
                        <a:t>Η γνώση μεταφέρεται από το διδάσκοντα</a:t>
                      </a:r>
                      <a:endParaRPr lang="el-GR" dirty="0"/>
                    </a:p>
                  </a:txBody>
                  <a:tcPr/>
                </a:tc>
              </a:tr>
              <a:tr h="370840">
                <a:tc>
                  <a:txBody>
                    <a:bodyPr/>
                    <a:lstStyle/>
                    <a:p>
                      <a:r>
                        <a:rPr lang="el-GR" dirty="0" smtClean="0"/>
                        <a:t>Ενεργητικός ρόλος του μαθητή</a:t>
                      </a:r>
                      <a:endParaRPr lang="el-GR" dirty="0"/>
                    </a:p>
                  </a:txBody>
                  <a:tcPr/>
                </a:tc>
                <a:tc>
                  <a:txBody>
                    <a:bodyPr/>
                    <a:lstStyle/>
                    <a:p>
                      <a:r>
                        <a:rPr lang="el-GR" dirty="0" smtClean="0"/>
                        <a:t>Παθητικός ρόλος του μαθητή</a:t>
                      </a:r>
                      <a:endParaRPr lang="el-GR" dirty="0"/>
                    </a:p>
                  </a:txBody>
                  <a:tcPr/>
                </a:tc>
              </a:tr>
              <a:tr h="370840">
                <a:tc>
                  <a:txBody>
                    <a:bodyPr/>
                    <a:lstStyle/>
                    <a:p>
                      <a:r>
                        <a:rPr lang="el-GR" dirty="0" smtClean="0"/>
                        <a:t>Συμμετοχή</a:t>
                      </a:r>
                      <a:r>
                        <a:rPr lang="el-GR" baseline="0" dirty="0" smtClean="0"/>
                        <a:t> των μαθητών στον εκπαιδευτικό σχεδιασμό</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Μη συμμετοχή των μαθητών στον </a:t>
                      </a:r>
                      <a:r>
                        <a:rPr lang="el-GR" baseline="0" dirty="0" smtClean="0"/>
                        <a:t>εκπαιδευτικό σχεδιασμό</a:t>
                      </a:r>
                      <a:endParaRPr lang="el-GR" dirty="0" smtClean="0"/>
                    </a:p>
                  </a:txBody>
                  <a:tcPr/>
                </a:tc>
              </a:tr>
              <a:tr h="370840">
                <a:tc>
                  <a:txBody>
                    <a:bodyPr/>
                    <a:lstStyle/>
                    <a:p>
                      <a:r>
                        <a:rPr lang="el-GR" dirty="0" smtClean="0"/>
                        <a:t>Εφαρμογή ανακαλυπτικών εκπαιδευτικών τεχνικών- Ενθαρρύνονται οι ομαδοσυνεργατικές</a:t>
                      </a:r>
                      <a:r>
                        <a:rPr lang="el-GR" baseline="0" dirty="0" smtClean="0"/>
                        <a:t> δραστηριότητες</a:t>
                      </a:r>
                      <a:endParaRPr lang="el-GR" dirty="0"/>
                    </a:p>
                  </a:txBody>
                  <a:tcPr/>
                </a:tc>
                <a:tc>
                  <a:txBody>
                    <a:bodyPr/>
                    <a:lstStyle/>
                    <a:p>
                      <a:r>
                        <a:rPr lang="el-GR" dirty="0" smtClean="0"/>
                        <a:t>Εξάσκηση της μνήμης</a:t>
                      </a:r>
                      <a:r>
                        <a:rPr lang="el-GR" baseline="0" dirty="0" smtClean="0"/>
                        <a:t> και της πρακτικής</a:t>
                      </a:r>
                      <a:endParaRPr lang="el-GR" dirty="0"/>
                    </a:p>
                  </a:txBody>
                  <a:tcPr/>
                </a:tc>
              </a:tr>
              <a:tr h="370840">
                <a:tc>
                  <a:txBody>
                    <a:bodyPr/>
                    <a:lstStyle/>
                    <a:p>
                      <a:r>
                        <a:rPr lang="el-GR" dirty="0" smtClean="0"/>
                        <a:t>Μικρός αριθμός διαγωνισμάτων</a:t>
                      </a:r>
                      <a:endParaRPr lang="el-GR" dirty="0"/>
                    </a:p>
                  </a:txBody>
                  <a:tcPr/>
                </a:tc>
                <a:tc>
                  <a:txBody>
                    <a:bodyPr/>
                    <a:lstStyle/>
                    <a:p>
                      <a:r>
                        <a:rPr lang="el-GR" dirty="0" smtClean="0"/>
                        <a:t>Μεγάλος αριθμός</a:t>
                      </a:r>
                      <a:r>
                        <a:rPr lang="el-GR" baseline="0" dirty="0" smtClean="0"/>
                        <a:t> διαγωνισμάτων</a:t>
                      </a:r>
                      <a:endParaRPr lang="el-GR" dirty="0"/>
                    </a:p>
                  </a:txBody>
                  <a:tcPr/>
                </a:tc>
              </a:tr>
              <a:tr h="370840">
                <a:tc>
                  <a:txBody>
                    <a:bodyPr/>
                    <a:lstStyle/>
                    <a:p>
                      <a:r>
                        <a:rPr lang="el-GR" dirty="0" smtClean="0"/>
                        <a:t>Έμφαση στη δημιουργική</a:t>
                      </a:r>
                      <a:r>
                        <a:rPr lang="el-GR" baseline="0" dirty="0" smtClean="0"/>
                        <a:t> έκφραση</a:t>
                      </a:r>
                      <a:endParaRPr lang="el-GR" dirty="0"/>
                    </a:p>
                  </a:txBody>
                  <a:tcPr/>
                </a:tc>
                <a:tc>
                  <a:txBody>
                    <a:bodyPr/>
                    <a:lstStyle/>
                    <a:p>
                      <a:r>
                        <a:rPr lang="el-GR" dirty="0" smtClean="0"/>
                        <a:t>Έμφαση</a:t>
                      </a:r>
                      <a:r>
                        <a:rPr lang="el-GR" baseline="0" dirty="0" smtClean="0"/>
                        <a:t> στην αποστήθιση</a:t>
                      </a:r>
                      <a:endParaRPr lang="el-GR" dirty="0"/>
                    </a:p>
                  </a:txBody>
                  <a:tcPr/>
                </a:tc>
              </a:tr>
              <a:tr h="370840">
                <a:tc>
                  <a:txBody>
                    <a:bodyPr/>
                    <a:lstStyle/>
                    <a:p>
                      <a:r>
                        <a:rPr lang="el-GR" dirty="0" smtClean="0"/>
                        <a:t>Αξιολογείται η διαδικασία</a:t>
                      </a:r>
                      <a:endParaRPr lang="el-GR" dirty="0"/>
                    </a:p>
                  </a:txBody>
                  <a:tcPr/>
                </a:tc>
                <a:tc>
                  <a:txBody>
                    <a:bodyPr/>
                    <a:lstStyle/>
                    <a:p>
                      <a:r>
                        <a:rPr lang="el-GR" dirty="0" smtClean="0"/>
                        <a:t>Αξιολογείται το αποτέλεσμα</a:t>
                      </a:r>
                      <a:endParaRPr lang="el-GR" dirty="0"/>
                    </a:p>
                  </a:txBody>
                  <a:tcPr/>
                </a:tc>
              </a:tr>
              <a:tr h="370840">
                <a:tc>
                  <a:txBody>
                    <a:bodyPr/>
                    <a:lstStyle/>
                    <a:p>
                      <a:r>
                        <a:rPr lang="el-GR" dirty="0" smtClean="0"/>
                        <a:t>Καλλιέργεια</a:t>
                      </a:r>
                      <a:r>
                        <a:rPr lang="el-GR" baseline="0" dirty="0" smtClean="0"/>
                        <a:t> της γνωστικής και συναισθηματικής ανάπτυξης</a:t>
                      </a:r>
                      <a:endParaRPr lang="el-GR" dirty="0"/>
                    </a:p>
                  </a:txBody>
                  <a:tcPr/>
                </a:tc>
                <a:tc>
                  <a:txBody>
                    <a:bodyPr/>
                    <a:lstStyle/>
                    <a:p>
                      <a:r>
                        <a:rPr lang="el-GR" dirty="0" smtClean="0"/>
                        <a:t>Καλλιέργεια της γνωστικής ανάπτυξης</a:t>
                      </a:r>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386403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διεξαγωγή της </a:t>
            </a:r>
            <a:r>
              <a:rPr lang="el-GR" altLang="el-GR" dirty="0" smtClean="0"/>
              <a:t>διδασκαλίας </a:t>
            </a:r>
            <a:r>
              <a:rPr lang="el-GR" altLang="el-GR" sz="3600" b="0" dirty="0" smtClean="0"/>
              <a:t>1/2</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20000"/>
              </a:lnSpc>
            </a:pPr>
            <a:r>
              <a:rPr lang="el-GR" altLang="el-GR" sz="2400" b="1" dirty="0">
                <a:solidFill>
                  <a:schemeClr val="accent1"/>
                </a:solidFill>
              </a:rPr>
              <a:t>1</a:t>
            </a:r>
            <a:r>
              <a:rPr lang="el-GR" altLang="el-GR" sz="2400" b="1" baseline="30000" dirty="0">
                <a:solidFill>
                  <a:schemeClr val="accent1"/>
                </a:solidFill>
              </a:rPr>
              <a:t>η</a:t>
            </a:r>
            <a:r>
              <a:rPr lang="el-GR" altLang="el-GR" sz="2400" b="1" dirty="0">
                <a:solidFill>
                  <a:schemeClr val="accent1"/>
                </a:solidFill>
              </a:rPr>
              <a:t> φάση</a:t>
            </a:r>
          </a:p>
          <a:p>
            <a:pPr lvl="1">
              <a:lnSpc>
                <a:spcPct val="120000"/>
              </a:lnSpc>
            </a:pPr>
            <a:r>
              <a:rPr lang="el-GR" altLang="el-GR" sz="2000" dirty="0"/>
              <a:t>Καλλιέργεια θετικού ψυχολογικού κλίματος</a:t>
            </a:r>
          </a:p>
          <a:p>
            <a:pPr lvl="1">
              <a:lnSpc>
                <a:spcPct val="120000"/>
              </a:lnSpc>
            </a:pPr>
            <a:r>
              <a:rPr lang="el-GR" altLang="el-GR" sz="2000" dirty="0"/>
              <a:t>Πρόκληση του ενδιαφέροντος του μαθητή</a:t>
            </a:r>
          </a:p>
          <a:p>
            <a:pPr lvl="1">
              <a:lnSpc>
                <a:spcPct val="120000"/>
              </a:lnSpc>
            </a:pPr>
            <a:r>
              <a:rPr lang="el-GR" altLang="el-GR" sz="2000" dirty="0"/>
              <a:t>Γνωστοποίηση των στόχων του μαθήματος</a:t>
            </a:r>
          </a:p>
          <a:p>
            <a:pPr lvl="1">
              <a:lnSpc>
                <a:spcPct val="120000"/>
              </a:lnSpc>
            </a:pPr>
            <a:r>
              <a:rPr lang="el-GR" altLang="el-GR" sz="2000" dirty="0"/>
              <a:t>Διερεύνηση των πρότερων αντιλήψεων του μαθητή</a:t>
            </a:r>
          </a:p>
          <a:p>
            <a:pPr>
              <a:lnSpc>
                <a:spcPct val="120000"/>
              </a:lnSpc>
            </a:pPr>
            <a:r>
              <a:rPr lang="el-GR" altLang="el-GR" sz="2400" b="1" dirty="0">
                <a:solidFill>
                  <a:schemeClr val="accent1"/>
                </a:solidFill>
              </a:rPr>
              <a:t>2</a:t>
            </a:r>
            <a:r>
              <a:rPr lang="el-GR" altLang="el-GR" sz="2400" b="1" baseline="30000" dirty="0">
                <a:solidFill>
                  <a:schemeClr val="accent1"/>
                </a:solidFill>
              </a:rPr>
              <a:t>η</a:t>
            </a:r>
            <a:r>
              <a:rPr lang="el-GR" altLang="el-GR" sz="2400" b="1" dirty="0">
                <a:solidFill>
                  <a:schemeClr val="accent1"/>
                </a:solidFill>
              </a:rPr>
              <a:t> φάση</a:t>
            </a:r>
          </a:p>
          <a:p>
            <a:pPr lvl="1">
              <a:lnSpc>
                <a:spcPct val="120000"/>
              </a:lnSpc>
            </a:pPr>
            <a:r>
              <a:rPr lang="el-GR" altLang="el-GR" sz="2000" dirty="0"/>
              <a:t>Επαφή  με τα δεδομένα του μαθήματος</a:t>
            </a:r>
          </a:p>
          <a:p>
            <a:pPr lvl="1">
              <a:lnSpc>
                <a:spcPct val="120000"/>
              </a:lnSpc>
            </a:pPr>
            <a:r>
              <a:rPr lang="el-GR" altLang="el-GR" sz="2000" dirty="0"/>
              <a:t>Το μάθημα αντιμετωπίζεται ως πρόβλημα το οποίο καλούνται οι μαθητές να επιλύσουν στην τάξη</a:t>
            </a:r>
          </a:p>
          <a:p>
            <a:pPr lvl="1">
              <a:lnSpc>
                <a:spcPct val="120000"/>
              </a:lnSpc>
            </a:pPr>
            <a:r>
              <a:rPr lang="el-GR" altLang="el-GR" sz="2000" dirty="0"/>
              <a:t>Εφαρμόζονται διάφορες εκπαιδευτικές τεχνικές ώστε να προκαλείται το ενδιαφέρον των μαθητών και να κινητοποιούνται οι γνωστικές τους λειτουργίες.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165010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διεξαγωγή της </a:t>
            </a:r>
            <a:r>
              <a:rPr lang="el-GR" altLang="el-GR" dirty="0" smtClean="0"/>
              <a:t>διδασκαλίας </a:t>
            </a:r>
            <a:r>
              <a:rPr lang="el-GR" altLang="el-GR" sz="3600" b="0" dirty="0" smtClean="0"/>
              <a:t>2/2</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20000"/>
              </a:lnSpc>
            </a:pPr>
            <a:r>
              <a:rPr lang="el-GR" altLang="el-GR" sz="2400" b="1" dirty="0">
                <a:solidFill>
                  <a:schemeClr val="accent1"/>
                </a:solidFill>
              </a:rPr>
              <a:t>3</a:t>
            </a:r>
            <a:r>
              <a:rPr lang="el-GR" altLang="el-GR" sz="2400" b="1" baseline="30000" dirty="0">
                <a:solidFill>
                  <a:schemeClr val="accent1"/>
                </a:solidFill>
              </a:rPr>
              <a:t>η</a:t>
            </a:r>
            <a:r>
              <a:rPr lang="el-GR" altLang="el-GR" sz="2400" b="1" dirty="0">
                <a:solidFill>
                  <a:schemeClr val="accent1"/>
                </a:solidFill>
              </a:rPr>
              <a:t> φάση</a:t>
            </a:r>
          </a:p>
          <a:p>
            <a:pPr lvl="1">
              <a:lnSpc>
                <a:spcPct val="120000"/>
              </a:lnSpc>
            </a:pPr>
            <a:r>
              <a:rPr lang="el-GR" altLang="el-GR" sz="2000" dirty="0"/>
              <a:t>Επεξεργασία των δεδομένων σε συνδυασμό με το επικοινωνιακό περιβάλλον της τάξης και εξαγωγή συμπερασμάτων</a:t>
            </a:r>
          </a:p>
          <a:p>
            <a:pPr lvl="1">
              <a:lnSpc>
                <a:spcPct val="120000"/>
              </a:lnSpc>
            </a:pPr>
            <a:r>
              <a:rPr lang="el-GR" altLang="el-GR" sz="2000" dirty="0"/>
              <a:t>Στήριξη του μαθητή από το δάσκαλο για ενεργητική κατασκευή γνώσης από το μαθητή</a:t>
            </a:r>
          </a:p>
          <a:p>
            <a:pPr lvl="1">
              <a:lnSpc>
                <a:spcPct val="120000"/>
              </a:lnSpc>
            </a:pPr>
            <a:r>
              <a:rPr lang="el-GR" altLang="el-GR" sz="2000" dirty="0"/>
              <a:t>Όχι παροχή έτοιμης γνώσης, αλλά επιχειρηματολογημένη τοποθέτηση, εναλλακτικές προτάσεις, προβληματισμός, διερεύνηση, κριτική τοποθέτηση</a:t>
            </a:r>
          </a:p>
          <a:p>
            <a:pPr>
              <a:lnSpc>
                <a:spcPct val="120000"/>
              </a:lnSpc>
            </a:pPr>
            <a:r>
              <a:rPr lang="el-GR" altLang="el-GR" sz="2400" b="1" dirty="0">
                <a:solidFill>
                  <a:schemeClr val="accent1"/>
                </a:solidFill>
              </a:rPr>
              <a:t>4</a:t>
            </a:r>
            <a:r>
              <a:rPr lang="el-GR" altLang="el-GR" sz="2400" b="1" baseline="30000" dirty="0">
                <a:solidFill>
                  <a:schemeClr val="accent1"/>
                </a:solidFill>
              </a:rPr>
              <a:t>η</a:t>
            </a:r>
            <a:r>
              <a:rPr lang="el-GR" altLang="el-GR" sz="2400" b="1" dirty="0">
                <a:solidFill>
                  <a:schemeClr val="accent1"/>
                </a:solidFill>
              </a:rPr>
              <a:t> φάση: Μεταγνωστική</a:t>
            </a:r>
          </a:p>
          <a:p>
            <a:pPr lvl="1">
              <a:lnSpc>
                <a:spcPct val="120000"/>
              </a:lnSpc>
            </a:pPr>
            <a:r>
              <a:rPr lang="el-GR" altLang="el-GR" sz="2000" dirty="0"/>
              <a:t>Ανακεφαλαίωση</a:t>
            </a:r>
          </a:p>
          <a:p>
            <a:pPr lvl="1">
              <a:lnSpc>
                <a:spcPct val="120000"/>
              </a:lnSpc>
            </a:pPr>
            <a:r>
              <a:rPr lang="el-GR" altLang="el-GR" sz="2000" dirty="0"/>
              <a:t>Σχηματική συνόψιση</a:t>
            </a:r>
          </a:p>
          <a:p>
            <a:pPr lvl="1">
              <a:lnSpc>
                <a:spcPct val="120000"/>
              </a:lnSpc>
            </a:pPr>
            <a:r>
              <a:rPr lang="el-GR" altLang="el-GR" sz="2000" dirty="0"/>
              <a:t>Παραγωγή γενικεύσεων</a:t>
            </a:r>
          </a:p>
          <a:p>
            <a:pPr lvl="1">
              <a:lnSpc>
                <a:spcPct val="120000"/>
              </a:lnSpc>
            </a:pPr>
            <a:r>
              <a:rPr lang="el-GR" altLang="el-GR" sz="2000" dirty="0"/>
              <a:t>Εξαγωγή συμπερασμάτων</a:t>
            </a:r>
          </a:p>
          <a:p>
            <a:pPr lvl="1">
              <a:lnSpc>
                <a:spcPct val="120000"/>
              </a:lnSpc>
            </a:pPr>
            <a:r>
              <a:rPr lang="el-GR" altLang="el-GR" sz="2000" dirty="0"/>
              <a:t>Διατύπωση κρίσεων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3421895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T</a:t>
            </a:r>
            <a:r>
              <a:rPr lang="el-GR" altLang="el-GR" dirty="0"/>
              <a:t>α 9 διδακτικά </a:t>
            </a:r>
            <a:r>
              <a:rPr lang="el-GR" altLang="el-GR" dirty="0" smtClean="0"/>
              <a:t>γεγόνοτα </a:t>
            </a:r>
            <a:r>
              <a:rPr lang="el-GR" altLang="el-GR" sz="3200" i="1" dirty="0"/>
              <a:t>(</a:t>
            </a:r>
            <a:r>
              <a:rPr lang="en-US" altLang="el-GR" sz="3200" i="1" dirty="0"/>
              <a:t>Gagné</a:t>
            </a:r>
            <a:r>
              <a:rPr lang="el-GR" altLang="el-GR" sz="3200" i="1" dirty="0"/>
              <a:t>)</a:t>
            </a:r>
            <a:endParaRPr lang="el-GR" dirty="0"/>
          </a:p>
        </p:txBody>
      </p:sp>
      <p:sp>
        <p:nvSpPr>
          <p:cNvPr id="3" name="Θέση περιεχομένου 2"/>
          <p:cNvSpPr>
            <a:spLocks noGrp="1"/>
          </p:cNvSpPr>
          <p:nvPr>
            <p:ph idx="1"/>
          </p:nvPr>
        </p:nvSpPr>
        <p:spPr/>
        <p:txBody>
          <a:bodyPr>
            <a:normAutofit fontScale="62500" lnSpcReduction="20000"/>
          </a:bodyPr>
          <a:lstStyle/>
          <a:p>
            <a:pPr>
              <a:lnSpc>
                <a:spcPct val="90000"/>
              </a:lnSpc>
            </a:pPr>
            <a:r>
              <a:rPr lang="en-US" altLang="el-GR" sz="2400" b="1" dirty="0">
                <a:solidFill>
                  <a:schemeClr val="accent1"/>
                </a:solidFill>
              </a:rPr>
              <a:t>Gain attention</a:t>
            </a:r>
          </a:p>
          <a:p>
            <a:pPr lvl="1">
              <a:lnSpc>
                <a:spcPct val="90000"/>
              </a:lnSpc>
            </a:pPr>
            <a:r>
              <a:rPr lang="en-US" altLang="el-GR" sz="2000" dirty="0"/>
              <a:t>Thought-provoking questions, graphics,audio, video material</a:t>
            </a:r>
          </a:p>
          <a:p>
            <a:pPr>
              <a:lnSpc>
                <a:spcPct val="90000"/>
              </a:lnSpc>
            </a:pPr>
            <a:r>
              <a:rPr lang="en-US" altLang="el-GR" sz="2400" b="1" dirty="0">
                <a:solidFill>
                  <a:schemeClr val="accent1"/>
                </a:solidFill>
              </a:rPr>
              <a:t>Inform learners of objectives</a:t>
            </a:r>
          </a:p>
          <a:p>
            <a:pPr>
              <a:lnSpc>
                <a:spcPct val="90000"/>
              </a:lnSpc>
            </a:pPr>
            <a:r>
              <a:rPr lang="en-US" altLang="el-GR" sz="2400" b="1" dirty="0">
                <a:solidFill>
                  <a:schemeClr val="accent1"/>
                </a:solidFill>
              </a:rPr>
              <a:t>Stimulate recall of prior learning</a:t>
            </a:r>
          </a:p>
          <a:p>
            <a:pPr lvl="1">
              <a:lnSpc>
                <a:spcPct val="90000"/>
              </a:lnSpc>
            </a:pPr>
            <a:r>
              <a:rPr lang="en-US" altLang="el-GR" sz="2000" dirty="0"/>
              <a:t>Ask questions concerning personal experience</a:t>
            </a:r>
          </a:p>
          <a:p>
            <a:pPr>
              <a:lnSpc>
                <a:spcPct val="90000"/>
              </a:lnSpc>
            </a:pPr>
            <a:r>
              <a:rPr lang="en-US" altLang="el-GR" sz="2400" b="1" dirty="0">
                <a:solidFill>
                  <a:schemeClr val="accent1"/>
                </a:solidFill>
              </a:rPr>
              <a:t>Present the content</a:t>
            </a:r>
          </a:p>
          <a:p>
            <a:pPr lvl="1">
              <a:lnSpc>
                <a:spcPct val="90000"/>
              </a:lnSpc>
            </a:pPr>
            <a:r>
              <a:rPr lang="en-US" altLang="el-GR" sz="2000" dirty="0"/>
              <a:t>Lecture, variety of media, web</a:t>
            </a:r>
          </a:p>
          <a:p>
            <a:pPr>
              <a:lnSpc>
                <a:spcPct val="90000"/>
              </a:lnSpc>
            </a:pPr>
            <a:r>
              <a:rPr lang="en-US" altLang="el-GR" sz="2400" b="1" dirty="0">
                <a:solidFill>
                  <a:schemeClr val="accent1"/>
                </a:solidFill>
              </a:rPr>
              <a:t>Provide learner guidance</a:t>
            </a:r>
          </a:p>
          <a:p>
            <a:pPr lvl="1">
              <a:lnSpc>
                <a:spcPct val="90000"/>
              </a:lnSpc>
            </a:pPr>
            <a:r>
              <a:rPr lang="en-US" altLang="el-GR" sz="2000" dirty="0"/>
              <a:t>resources</a:t>
            </a:r>
          </a:p>
          <a:p>
            <a:pPr>
              <a:lnSpc>
                <a:spcPct val="90000"/>
              </a:lnSpc>
            </a:pPr>
            <a:r>
              <a:rPr lang="en-US" altLang="el-GR" sz="2400" b="1" dirty="0">
                <a:solidFill>
                  <a:schemeClr val="accent1"/>
                </a:solidFill>
              </a:rPr>
              <a:t>Elicit learning/practice</a:t>
            </a:r>
          </a:p>
          <a:p>
            <a:pPr lvl="1">
              <a:lnSpc>
                <a:spcPct val="90000"/>
              </a:lnSpc>
            </a:pPr>
            <a:r>
              <a:rPr lang="en-US" altLang="el-GR" sz="2000" dirty="0"/>
              <a:t>Simulations, role playing, hands-on laboratory work</a:t>
            </a:r>
          </a:p>
          <a:p>
            <a:pPr>
              <a:lnSpc>
                <a:spcPct val="90000"/>
              </a:lnSpc>
            </a:pPr>
            <a:r>
              <a:rPr lang="en-US" altLang="el-GR" sz="2400" b="1" dirty="0">
                <a:solidFill>
                  <a:schemeClr val="accent1"/>
                </a:solidFill>
              </a:rPr>
              <a:t>Provide feedback</a:t>
            </a:r>
          </a:p>
          <a:p>
            <a:pPr lvl="1">
              <a:lnSpc>
                <a:spcPct val="90000"/>
              </a:lnSpc>
            </a:pPr>
            <a:r>
              <a:rPr lang="en-US" altLang="el-GR" sz="2000" dirty="0"/>
              <a:t>Provoke discussions, use for revision of instruction</a:t>
            </a:r>
          </a:p>
          <a:p>
            <a:pPr>
              <a:lnSpc>
                <a:spcPct val="90000"/>
              </a:lnSpc>
            </a:pPr>
            <a:r>
              <a:rPr lang="en-US" altLang="el-GR" sz="2400" b="1" dirty="0">
                <a:solidFill>
                  <a:schemeClr val="accent1"/>
                </a:solidFill>
              </a:rPr>
              <a:t>Assess learning</a:t>
            </a:r>
          </a:p>
          <a:p>
            <a:pPr>
              <a:lnSpc>
                <a:spcPct val="90000"/>
              </a:lnSpc>
            </a:pPr>
            <a:r>
              <a:rPr lang="en-US" altLang="el-GR" sz="2400" b="1" dirty="0">
                <a:solidFill>
                  <a:schemeClr val="accent1"/>
                </a:solidFill>
              </a:rPr>
              <a:t>Enhance retention and transfer</a:t>
            </a:r>
          </a:p>
          <a:p>
            <a:pPr lvl="1">
              <a:lnSpc>
                <a:spcPct val="90000"/>
              </a:lnSpc>
            </a:pPr>
            <a:r>
              <a:rPr lang="en-US" altLang="el-GR" sz="2000" dirty="0"/>
              <a:t>Review, summarize, use metaphors and analogies, connect with career, work, life experiences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2064132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Βιβλιογραφία</a:t>
            </a:r>
            <a:endParaRPr lang="el-GR" dirty="0"/>
          </a:p>
        </p:txBody>
      </p:sp>
      <p:sp>
        <p:nvSpPr>
          <p:cNvPr id="3" name="Θέση περιεχομένου 2"/>
          <p:cNvSpPr>
            <a:spLocks noGrp="1"/>
          </p:cNvSpPr>
          <p:nvPr>
            <p:ph idx="1"/>
          </p:nvPr>
        </p:nvSpPr>
        <p:spPr/>
        <p:txBody>
          <a:bodyPr>
            <a:noAutofit/>
          </a:bodyPr>
          <a:lstStyle/>
          <a:p>
            <a:pPr>
              <a:spcBef>
                <a:spcPts val="600"/>
              </a:spcBef>
              <a:spcAft>
                <a:spcPts val="600"/>
              </a:spcAft>
            </a:pPr>
            <a:r>
              <a:rPr lang="el-GR" altLang="el-GR" sz="1600" dirty="0"/>
              <a:t>Ματσαγγούρας, Η., «Στρατηγικές Διδασκαλίας, Η Κριτική Σκέψη στη Διδακτική Πράξη», Gutenberg</a:t>
            </a:r>
          </a:p>
          <a:p>
            <a:pPr>
              <a:spcBef>
                <a:spcPts val="600"/>
              </a:spcBef>
              <a:spcAft>
                <a:spcPts val="600"/>
              </a:spcAft>
            </a:pPr>
            <a:r>
              <a:rPr lang="el-GR" altLang="el-GR" sz="1600" dirty="0"/>
              <a:t>Κορδάκη, Μ., «Σημειώσεις για το μάθημα – Διδακτική της Πληροφορικής», Πανεπιστήμιο Πατρών.</a:t>
            </a:r>
            <a:endParaRPr lang="en-US" altLang="el-GR" sz="1600" dirty="0"/>
          </a:p>
          <a:p>
            <a:pPr>
              <a:spcBef>
                <a:spcPts val="600"/>
              </a:spcBef>
              <a:spcAft>
                <a:spcPts val="600"/>
              </a:spcAft>
            </a:pPr>
            <a:r>
              <a:rPr lang="el-GR" altLang="el-GR" sz="1600" dirty="0"/>
              <a:t>Παπανικολάου, Κ. «Σημειώσεις για το μάθημα – Εκοαιδευτική Τεχνολογία», Πανεπιστήμιο Πειραιά</a:t>
            </a:r>
          </a:p>
          <a:p>
            <a:pPr>
              <a:spcBef>
                <a:spcPts val="600"/>
              </a:spcBef>
              <a:spcAft>
                <a:spcPts val="600"/>
              </a:spcAft>
            </a:pPr>
            <a:r>
              <a:rPr lang="el-GR" altLang="el-GR" sz="1600" dirty="0"/>
              <a:t>Βεργίδης, Δ., Λιοναράκης, Α., Λυκουργιώτης, Α., Μακράκης, Β., Ματραλής, Χ., «Ανοικτή και εξ αποστάσεως εκπαίδευση, Θεσμοί και λειτουργίες», Ελληνικό Ανοικτό Πανεπιστήμιο,  Τόμος Α, 1999.</a:t>
            </a:r>
          </a:p>
          <a:p>
            <a:pPr>
              <a:spcBef>
                <a:spcPts val="600"/>
              </a:spcBef>
              <a:spcAft>
                <a:spcPts val="600"/>
              </a:spcAft>
            </a:pPr>
            <a:r>
              <a:rPr lang="el-GR" altLang="el-GR" sz="1600" dirty="0"/>
              <a:t>Κόκκος, Α., Λιοναράκης, Α., «Ανοικτή και εξ αποστάσεως εκπαίδευση, Σχέσεις διδασκόντων-διδασκομένων», Ελληνικό Ανοικτό Πανεπιστήμιο,  Τόμος Β, 1999. </a:t>
            </a:r>
          </a:p>
          <a:p>
            <a:pPr>
              <a:spcBef>
                <a:spcPts val="600"/>
              </a:spcBef>
              <a:spcAft>
                <a:spcPts val="600"/>
              </a:spcAft>
            </a:pPr>
            <a:r>
              <a:rPr lang="el-GR" altLang="el-GR" sz="1600" dirty="0"/>
              <a:t>Κόκκος, Α., «Πρακτικός Οδηγός του Εκπαιδευτή»</a:t>
            </a:r>
          </a:p>
          <a:p>
            <a:pPr>
              <a:spcBef>
                <a:spcPts val="600"/>
              </a:spcBef>
              <a:spcAft>
                <a:spcPts val="600"/>
              </a:spcAft>
            </a:pPr>
            <a:r>
              <a:rPr lang="es-ES" altLang="el-GR" sz="1600" dirty="0"/>
              <a:t>Gagné</a:t>
            </a:r>
            <a:r>
              <a:rPr lang="el-GR" altLang="el-GR" sz="1600" dirty="0"/>
              <a:t>, </a:t>
            </a:r>
            <a:r>
              <a:rPr lang="es-ES" altLang="el-GR" sz="1600" dirty="0"/>
              <a:t>R</a:t>
            </a:r>
            <a:r>
              <a:rPr lang="el-GR" altLang="el-GR" sz="1600" dirty="0"/>
              <a:t>.,</a:t>
            </a:r>
            <a:r>
              <a:rPr lang="es-ES" altLang="el-GR" sz="1600" dirty="0"/>
              <a:t> Briggs, L., Wager, W.</a:t>
            </a:r>
            <a:r>
              <a:rPr lang="el-GR" altLang="el-GR" sz="1600" dirty="0"/>
              <a:t> «</a:t>
            </a:r>
            <a:r>
              <a:rPr lang="es-ES" altLang="el-GR" sz="1600" dirty="0"/>
              <a:t>Principles of Instructional Design</a:t>
            </a:r>
            <a:r>
              <a:rPr lang="el-GR" altLang="el-GR" sz="1600" dirty="0"/>
              <a:t>», </a:t>
            </a:r>
            <a:r>
              <a:rPr lang="es-ES" altLang="el-GR" sz="1600" dirty="0"/>
              <a:t>1992</a:t>
            </a:r>
          </a:p>
          <a:p>
            <a:pPr>
              <a:spcBef>
                <a:spcPts val="600"/>
              </a:spcBef>
              <a:spcAft>
                <a:spcPts val="600"/>
              </a:spcAft>
            </a:pPr>
            <a:r>
              <a:rPr lang="es-ES" altLang="el-GR" sz="1600" dirty="0"/>
              <a:t>IEEE Education, </a:t>
            </a:r>
            <a:r>
              <a:rPr lang="el-GR" altLang="el-GR" sz="1600" dirty="0"/>
              <a:t>«</a:t>
            </a:r>
            <a:r>
              <a:rPr lang="en-US" altLang="el-GR" sz="1600" dirty="0"/>
              <a:t>Reference Guide for Instructional Design and Development</a:t>
            </a:r>
            <a:r>
              <a:rPr lang="el-GR" altLang="el-GR" sz="1600" dirty="0"/>
              <a:t>»</a:t>
            </a:r>
            <a:r>
              <a:rPr lang="en-US" altLang="el-GR" sz="1600" dirty="0"/>
              <a:t>, 2001</a:t>
            </a:r>
            <a:endParaRPr lang="el-GR" altLang="el-GR" sz="1600" dirty="0"/>
          </a:p>
          <a:p>
            <a:pPr>
              <a:spcBef>
                <a:spcPts val="600"/>
              </a:spcBef>
              <a:spcAft>
                <a:spcPts val="600"/>
              </a:spcAft>
            </a:pPr>
            <a:r>
              <a:rPr lang="el-GR" altLang="el-GR" sz="1600" dirty="0"/>
              <a:t>Saskatchewan Education, </a:t>
            </a:r>
            <a:r>
              <a:rPr lang="en-US" altLang="el-GR" sz="1600" dirty="0"/>
              <a:t>Canada, </a:t>
            </a:r>
            <a:r>
              <a:rPr lang="el-GR" altLang="el-GR" sz="1600" dirty="0"/>
              <a:t>«Instructional Approaches: A Framework for Professional Practice»</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556192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Κλειώ Σγουροπούλου</a:t>
            </a:r>
          </a:p>
          <a:p>
            <a:pPr marL="0" indent="0">
              <a:buNone/>
            </a:pPr>
            <a:r>
              <a:rPr lang="el-GR" sz="2000" dirty="0" smtClean="0"/>
              <a:t>2014</a:t>
            </a:r>
            <a:r>
              <a:rPr lang="el-GR" sz="2000" dirty="0"/>
              <a:t>. Κλειώ </a:t>
            </a:r>
            <a:r>
              <a:rPr lang="el-GR" sz="2000" dirty="0" smtClean="0"/>
              <a:t>Σγουροπούλου. «Εκπαιδευτική Τεχνολογία &amp; Διδακτική της Πληροφορικής. Ενότητα 3</a:t>
            </a:r>
            <a:r>
              <a:rPr lang="en-US" sz="2000" dirty="0" smtClean="0"/>
              <a:t>:</a:t>
            </a:r>
            <a:r>
              <a:rPr lang="el-GR" sz="2000" dirty="0" smtClean="0"/>
              <a:t> Διδακτικός σχεδιασμός».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591440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Κλασσικές Διδακτικές Μέθοδοι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l-GR" sz="2400" dirty="0"/>
              <a:t>Οι διδακτικές μέθοδοι ποικίλουν ως προς το σύστημα των διαδοχικών ενεργειών που προτείνουν για την ολοκλήρωση μιας διδακτικής διαδικασίας. </a:t>
            </a:r>
          </a:p>
          <a:p>
            <a:r>
              <a:rPr lang="el-GR" altLang="el-GR" sz="2400" dirty="0"/>
              <a:t>Δύο από τις παλαιότερες διδακτικές μεθόδους είναι η μέθοδος του </a:t>
            </a:r>
            <a:r>
              <a:rPr lang="el-GR" altLang="el-GR" sz="2400" b="1" dirty="0">
                <a:solidFill>
                  <a:schemeClr val="accent1"/>
                </a:solidFill>
              </a:rPr>
              <a:t>Herbart</a:t>
            </a:r>
            <a:r>
              <a:rPr lang="el-GR" altLang="el-GR" sz="2400" dirty="0"/>
              <a:t> και η μέθοδος του </a:t>
            </a:r>
            <a:r>
              <a:rPr lang="el-GR" altLang="el-GR" sz="2400" b="1" dirty="0">
                <a:solidFill>
                  <a:schemeClr val="accent1"/>
                </a:solidFill>
              </a:rPr>
              <a:t>Dewey</a:t>
            </a:r>
            <a:r>
              <a:rPr lang="el-GR" altLang="el-GR" sz="2400" dirty="0"/>
              <a:t>.</a:t>
            </a:r>
          </a:p>
          <a:p>
            <a:pPr lvl="1"/>
            <a:r>
              <a:rPr lang="el-GR" altLang="el-GR" sz="2000" dirty="0"/>
              <a:t>Η διδακτική μέθοδος του </a:t>
            </a:r>
            <a:r>
              <a:rPr lang="el-GR" altLang="el-GR" sz="2000" b="1" dirty="0">
                <a:solidFill>
                  <a:schemeClr val="accent1"/>
                </a:solidFill>
              </a:rPr>
              <a:t>Herbart</a:t>
            </a:r>
            <a:r>
              <a:rPr lang="el-GR" altLang="el-GR" sz="2000" dirty="0"/>
              <a:t> υποστηρίζει ότι κάθε μάθημα θα πρέπει να αποτελεί μια ολότητα και ότι η διδασκαλία του θα πρέπει να είναι ανεξάρτητη τόσο από το προηγούμενο όσο και από το επόμενο μάθημα. </a:t>
            </a:r>
          </a:p>
          <a:p>
            <a:pPr lvl="1"/>
            <a:r>
              <a:rPr lang="el-GR" altLang="el-GR" sz="2000" dirty="0"/>
              <a:t>Η διδακτική μέθοδος του </a:t>
            </a:r>
            <a:r>
              <a:rPr lang="el-GR" altLang="el-GR" sz="2000" b="1" dirty="0">
                <a:solidFill>
                  <a:schemeClr val="accent1"/>
                </a:solidFill>
              </a:rPr>
              <a:t>Dewey</a:t>
            </a:r>
            <a:r>
              <a:rPr lang="el-GR" altLang="el-GR" sz="2000" dirty="0"/>
              <a:t> υποστηρίζει ότι η μάθηση επιτυγχάνεται μέσα από την πράξη. Ο μαθητής μαθαίνει μόνο με ενεργό συμμετοχή στη διδακτική πράξη και ο εκπαιδευτικός πρέπει να παροτρύνει τους μαθητές να μετέχουν ενεργά και συνειδητά σε όλη την διδακτική διαδικασία.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13951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Στάδια Κλασσικών </a:t>
            </a:r>
            <a:r>
              <a:rPr lang="el-GR" altLang="el-GR" dirty="0" smtClean="0"/>
              <a:t>Μεθόδων</a:t>
            </a:r>
            <a:r>
              <a:rPr lang="en-US" altLang="el-GR" dirty="0" smtClean="0"/>
              <a:t> </a:t>
            </a:r>
            <a:r>
              <a:rPr lang="en-US" altLang="el-GR" sz="3600" b="0" dirty="0" smtClean="0"/>
              <a:t>1/2</a:t>
            </a:r>
            <a:r>
              <a:rPr lang="el-GR" altLang="el-GR" dirty="0" smtClean="0"/>
              <a:t> </a:t>
            </a:r>
            <a:endParaRPr lang="el-GR" dirty="0"/>
          </a:p>
        </p:txBody>
      </p:sp>
      <p:sp>
        <p:nvSpPr>
          <p:cNvPr id="3" name="Θέση περιεχομένου 2"/>
          <p:cNvSpPr>
            <a:spLocks noGrp="1"/>
          </p:cNvSpPr>
          <p:nvPr>
            <p:ph idx="1"/>
          </p:nvPr>
        </p:nvSpPr>
        <p:spPr/>
        <p:txBody>
          <a:bodyPr/>
          <a:lstStyle/>
          <a:p>
            <a:pPr>
              <a:lnSpc>
                <a:spcPct val="150000"/>
              </a:lnSpc>
              <a:spcBef>
                <a:spcPts val="600"/>
              </a:spcBef>
              <a:spcAft>
                <a:spcPts val="600"/>
              </a:spcAft>
            </a:pPr>
            <a:r>
              <a:rPr lang="el-GR" altLang="el-GR" sz="2000" dirty="0"/>
              <a:t>Η τεχνική της μεθόδου που πρότεινε ο </a:t>
            </a:r>
            <a:r>
              <a:rPr lang="el-GR" altLang="el-GR" sz="2000" b="1" dirty="0">
                <a:solidFill>
                  <a:schemeClr val="accent1"/>
                </a:solidFill>
              </a:rPr>
              <a:t>Herbart</a:t>
            </a:r>
            <a:r>
              <a:rPr lang="el-GR" altLang="el-GR" sz="2000" b="1" dirty="0"/>
              <a:t> </a:t>
            </a:r>
            <a:r>
              <a:rPr lang="el-GR" altLang="el-GR" sz="2000" dirty="0"/>
              <a:t>περιλαμβάνει τα εξής στάδια:</a:t>
            </a:r>
          </a:p>
          <a:p>
            <a:pPr lvl="1">
              <a:lnSpc>
                <a:spcPct val="150000"/>
              </a:lnSpc>
              <a:spcBef>
                <a:spcPts val="600"/>
              </a:spcBef>
              <a:spcAft>
                <a:spcPts val="600"/>
              </a:spcAft>
            </a:pPr>
            <a:r>
              <a:rPr lang="el-GR" altLang="el-GR" sz="1800" dirty="0"/>
              <a:t>Α) Προετοιμασία των μαθητών για τη νέα ενότητα</a:t>
            </a:r>
          </a:p>
          <a:p>
            <a:pPr lvl="1">
              <a:lnSpc>
                <a:spcPct val="150000"/>
              </a:lnSpc>
              <a:spcBef>
                <a:spcPts val="600"/>
              </a:spcBef>
              <a:spcAft>
                <a:spcPts val="600"/>
              </a:spcAft>
            </a:pPr>
            <a:r>
              <a:rPr lang="el-GR" altLang="el-GR" sz="1800" dirty="0"/>
              <a:t>Β) Παρουσίαση –επεξεργασία του νέου μαθήματος</a:t>
            </a:r>
          </a:p>
          <a:p>
            <a:pPr lvl="1">
              <a:lnSpc>
                <a:spcPct val="150000"/>
              </a:lnSpc>
              <a:spcBef>
                <a:spcPts val="600"/>
              </a:spcBef>
              <a:spcAft>
                <a:spcPts val="600"/>
              </a:spcAft>
            </a:pPr>
            <a:r>
              <a:rPr lang="el-GR" altLang="el-GR" sz="1800" dirty="0"/>
              <a:t>Γ) Σύγκριση –ταξινόμηση των νέων στοιχείων που διδάχτηκαν οι μαθητές με τις έννοιες που είχαν ήδη διδαχθεί σε προηγούμενα μαθήματα</a:t>
            </a:r>
          </a:p>
          <a:p>
            <a:pPr lvl="1">
              <a:lnSpc>
                <a:spcPct val="150000"/>
              </a:lnSpc>
              <a:spcBef>
                <a:spcPts val="600"/>
              </a:spcBef>
              <a:spcAft>
                <a:spcPts val="600"/>
              </a:spcAft>
            </a:pPr>
            <a:r>
              <a:rPr lang="el-GR" altLang="el-GR" sz="1800" dirty="0"/>
              <a:t>Δ) Γενίκευση-σύνοψη της διδακτικής διαδικασίας</a:t>
            </a:r>
          </a:p>
          <a:p>
            <a:pPr lvl="1">
              <a:lnSpc>
                <a:spcPct val="150000"/>
              </a:lnSpc>
              <a:spcBef>
                <a:spcPts val="600"/>
              </a:spcBef>
              <a:spcAft>
                <a:spcPts val="600"/>
              </a:spcAft>
            </a:pPr>
            <a:r>
              <a:rPr lang="el-GR" altLang="el-GR" sz="1800" dirty="0"/>
              <a:t>Ε) Εφαρμογή των στοιχείων που διδάχτηκαν για εμπέδωση της γνώσης</a:t>
            </a:r>
          </a:p>
          <a:p>
            <a:pPr>
              <a:lnSpc>
                <a:spcPct val="150000"/>
              </a:lnSpc>
              <a:spcBef>
                <a:spcPts val="600"/>
              </a:spcBef>
              <a:spcAft>
                <a:spcPts val="600"/>
              </a:spcAft>
            </a:pPr>
            <a:endParaRPr lang="el-GR" altLang="el-GR" sz="1800" dirty="0"/>
          </a:p>
          <a:p>
            <a:pPr>
              <a:lnSpc>
                <a:spcPct val="150000"/>
              </a:lnSpc>
              <a:spcBef>
                <a:spcPts val="600"/>
              </a:spcBef>
              <a:spcAft>
                <a:spcPts val="600"/>
              </a:spcAft>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479084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Στάδια Κλασσικών </a:t>
            </a:r>
            <a:r>
              <a:rPr lang="el-GR" altLang="el-GR" dirty="0" smtClean="0"/>
              <a:t>Μεθόδων</a:t>
            </a:r>
            <a:r>
              <a:rPr lang="en-US" altLang="el-GR" dirty="0" smtClean="0"/>
              <a:t> </a:t>
            </a:r>
            <a:r>
              <a:rPr lang="en-US" altLang="el-GR" sz="3600" b="0" dirty="0" smtClean="0"/>
              <a:t>2/2</a:t>
            </a:r>
            <a:r>
              <a:rPr lang="el-GR" altLang="el-GR" dirty="0" smtClean="0"/>
              <a:t> </a:t>
            </a:r>
            <a:endParaRPr lang="el-GR" dirty="0"/>
          </a:p>
        </p:txBody>
      </p:sp>
      <p:sp>
        <p:nvSpPr>
          <p:cNvPr id="3" name="Θέση περιεχομένου 2"/>
          <p:cNvSpPr>
            <a:spLocks noGrp="1"/>
          </p:cNvSpPr>
          <p:nvPr>
            <p:ph idx="1"/>
          </p:nvPr>
        </p:nvSpPr>
        <p:spPr/>
        <p:txBody>
          <a:bodyPr/>
          <a:lstStyle/>
          <a:p>
            <a:pPr>
              <a:lnSpc>
                <a:spcPct val="150000"/>
              </a:lnSpc>
              <a:spcBef>
                <a:spcPts val="600"/>
              </a:spcBef>
              <a:spcAft>
                <a:spcPts val="600"/>
              </a:spcAft>
            </a:pPr>
            <a:r>
              <a:rPr lang="el-GR" altLang="el-GR" sz="2000" dirty="0" smtClean="0"/>
              <a:t>Η </a:t>
            </a:r>
            <a:r>
              <a:rPr lang="el-GR" altLang="el-GR" sz="2000" dirty="0"/>
              <a:t>τεχνική της μεθόδου που πρότεινε ο </a:t>
            </a:r>
            <a:r>
              <a:rPr lang="el-GR" altLang="el-GR" sz="2000" b="1" dirty="0">
                <a:solidFill>
                  <a:schemeClr val="accent1"/>
                </a:solidFill>
              </a:rPr>
              <a:t>Dewey</a:t>
            </a:r>
            <a:r>
              <a:rPr lang="el-GR" altLang="el-GR" sz="2000" dirty="0"/>
              <a:t> περιλαμβάνει τα εξής στάδια:</a:t>
            </a:r>
          </a:p>
          <a:p>
            <a:pPr lvl="1">
              <a:lnSpc>
                <a:spcPct val="150000"/>
              </a:lnSpc>
              <a:spcBef>
                <a:spcPts val="600"/>
              </a:spcBef>
              <a:spcAft>
                <a:spcPts val="600"/>
              </a:spcAft>
            </a:pPr>
            <a:r>
              <a:rPr lang="el-GR" altLang="el-GR" sz="1800" dirty="0"/>
              <a:t>Α) Έλεγχο των εμπειριών και των γνώσεων των μαθητών</a:t>
            </a:r>
          </a:p>
          <a:p>
            <a:pPr lvl="1">
              <a:lnSpc>
                <a:spcPct val="150000"/>
              </a:lnSpc>
              <a:spcBef>
                <a:spcPts val="600"/>
              </a:spcBef>
              <a:spcAft>
                <a:spcPts val="600"/>
              </a:spcAft>
            </a:pPr>
            <a:r>
              <a:rPr lang="el-GR" altLang="el-GR" sz="1800" dirty="0"/>
              <a:t>Β) Σύνδεση παλαιών και νέων γνώσεων των μαθητών</a:t>
            </a:r>
          </a:p>
          <a:p>
            <a:pPr lvl="1">
              <a:lnSpc>
                <a:spcPct val="150000"/>
              </a:lnSpc>
              <a:spcBef>
                <a:spcPts val="600"/>
              </a:spcBef>
              <a:spcAft>
                <a:spcPts val="600"/>
              </a:spcAft>
            </a:pPr>
            <a:r>
              <a:rPr lang="el-GR" altLang="el-GR" sz="1800" dirty="0"/>
              <a:t>Γ) Ταξινόμηση των δεδομένων και των ζητουμένων του προβλήματος</a:t>
            </a:r>
          </a:p>
          <a:p>
            <a:pPr lvl="1">
              <a:lnSpc>
                <a:spcPct val="150000"/>
              </a:lnSpc>
              <a:spcBef>
                <a:spcPts val="600"/>
              </a:spcBef>
              <a:spcAft>
                <a:spcPts val="600"/>
              </a:spcAft>
            </a:pPr>
            <a:r>
              <a:rPr lang="el-GR" altLang="el-GR" sz="1800" dirty="0"/>
              <a:t>Δ) Σχεδιασμό της διδακτικής πορείας για τη λύση του προβλήματος</a:t>
            </a:r>
          </a:p>
          <a:p>
            <a:pPr lvl="1">
              <a:lnSpc>
                <a:spcPct val="150000"/>
              </a:lnSpc>
              <a:spcBef>
                <a:spcPts val="600"/>
              </a:spcBef>
              <a:spcAft>
                <a:spcPts val="600"/>
              </a:spcAft>
            </a:pPr>
            <a:r>
              <a:rPr lang="el-GR" altLang="el-GR" sz="1800" dirty="0"/>
              <a:t>Ε) Έλεγχο των στοιχείων της λύσης με πείραμα</a:t>
            </a:r>
          </a:p>
          <a:p>
            <a:pPr lvl="1">
              <a:lnSpc>
                <a:spcPct val="150000"/>
              </a:lnSpc>
              <a:spcBef>
                <a:spcPts val="600"/>
              </a:spcBef>
              <a:spcAft>
                <a:spcPts val="600"/>
              </a:spcAft>
            </a:pPr>
            <a:r>
              <a:rPr lang="el-GR" altLang="el-GR" sz="1800" dirty="0"/>
              <a:t>ΣΤ) Αξιολόγηση των αποτελεσμάτων της διδακτικής πράξης</a:t>
            </a:r>
          </a:p>
          <a:p>
            <a:pPr>
              <a:lnSpc>
                <a:spcPct val="150000"/>
              </a:lnSpc>
              <a:spcBef>
                <a:spcPts val="600"/>
              </a:spcBef>
              <a:spcAft>
                <a:spcPts val="600"/>
              </a:spcAft>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919694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Εκπαιδευτική Τεχνολογία &amp; Διδακτική της Πληροφορικής">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78</TotalTime>
  <Words>4230</Words>
  <Application>Microsoft Office PowerPoint</Application>
  <PresentationFormat>Προβολή στην οθόνη (4:3)</PresentationFormat>
  <Paragraphs>609</Paragraphs>
  <Slides>69</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69</vt:i4>
      </vt:variant>
    </vt:vector>
  </HeadingPairs>
  <TitlesOfParts>
    <vt:vector size="72" baseType="lpstr">
      <vt:lpstr>template</vt:lpstr>
      <vt:lpstr>OC_template_updated</vt:lpstr>
      <vt:lpstr>Εκπαιδευτική Τεχνολογία &amp; Διδακτική της Πληροφορικής</vt:lpstr>
      <vt:lpstr>Εκπαιδευτική Τεχνολογία &amp; Διδακτική της Πληροφορικής</vt:lpstr>
      <vt:lpstr>Διδακτικό Πλαίσιο</vt:lpstr>
      <vt:lpstr>Διδακτικά Μοντέλα 1/2</vt:lpstr>
      <vt:lpstr>Διδακτικά Μοντέλα 2/2</vt:lpstr>
      <vt:lpstr>Διδακτικές Μέθοδοι</vt:lpstr>
      <vt:lpstr>Μαθητοκεντρική &amp; Δασκαλοκεντρική  Προσέγγιση </vt:lpstr>
      <vt:lpstr>Κλασσικές Διδακτικές Μέθοδοι </vt:lpstr>
      <vt:lpstr>Στάδια Κλασσικών Μεθόδων 1/2 </vt:lpstr>
      <vt:lpstr>Στάδια Κλασσικών Μεθόδων 2/2 </vt:lpstr>
      <vt:lpstr>Νεότερες Διδακτικές Μέθοδοι </vt:lpstr>
      <vt:lpstr>Διδακτικές Στρατηγικές 1/5</vt:lpstr>
      <vt:lpstr>Διδακτικές Στρατηγικές  2/5</vt:lpstr>
      <vt:lpstr>Διδακτικές Στρατηγικές  3/5</vt:lpstr>
      <vt:lpstr>Διδακτικές Στρατηγικές  4/5</vt:lpstr>
      <vt:lpstr>Διδακτικές Στρατηγικές  5/5</vt:lpstr>
      <vt:lpstr>Διδακτικές Στρατηγικές &amp; Μέθοδοι</vt:lpstr>
      <vt:lpstr>Προγραμματισμός της διδασκαλίας</vt:lpstr>
      <vt:lpstr>Οι φάσεις της διδασκαλίας</vt:lpstr>
      <vt:lpstr>Μοντέλο Διδακτικού Σχεδιασμού</vt:lpstr>
      <vt:lpstr>Σχεδιασμός της διδασκαλίας  1/3</vt:lpstr>
      <vt:lpstr>Σχεδιασμός της διδασκαλίας  2/3</vt:lpstr>
      <vt:lpstr>Σχεδιασμός της διδασκαλίας  3/3</vt:lpstr>
      <vt:lpstr>Ανάλυση των Εκπαιδευτικών Αναγκών  1/2</vt:lpstr>
      <vt:lpstr>Ανάλυση των Εκπαιδευτικών Αναγκών  2/2</vt:lpstr>
      <vt:lpstr>Προσδιορισμός Διδακτικού  Σκοπού και Στόχων 1/2</vt:lpstr>
      <vt:lpstr>Προσδιορισμός Διδακτικού  Σκοπού και Στόχων 2/2</vt:lpstr>
      <vt:lpstr>Αναγκαιότητα Προσδιορισμού Διδακτικών Στόχων</vt:lpstr>
      <vt:lpstr>Δόμηση των Διδακτικών Στόχων</vt:lpstr>
      <vt:lpstr>Ενδεικτικά Ρήματα  για τη Δόμηση Στόχων 1/2</vt:lpstr>
      <vt:lpstr>Ενδεικτικά Ρήματα  για τη Δόμηση Στόχων 2/2</vt:lpstr>
      <vt:lpstr>Σύνθεση - Διατύπωση Στόχων 1/9</vt:lpstr>
      <vt:lpstr>Σύνθεση - Διατύπωση Στόχων 2/9</vt:lpstr>
      <vt:lpstr>Σύνθεση - Διατύπωση Στόχων 3/9 </vt:lpstr>
      <vt:lpstr>Σύνθεση - Διατύπωση Στόχων 4/9</vt:lpstr>
      <vt:lpstr>Σύνθεση - Διατύπωση Στόχων 5/9</vt:lpstr>
      <vt:lpstr>Σύνθεση - Διατύπωση Στόχων 6/9</vt:lpstr>
      <vt:lpstr>Σύνθεση - Διατύπωση Στόχων 7/9</vt:lpstr>
      <vt:lpstr>Σύνθεση - Διατύπωση Στόχων 8/9</vt:lpstr>
      <vt:lpstr>Σύνθεση - Διατύπωση Στόχων 9/9</vt:lpstr>
      <vt:lpstr>Σχεδιασμός  περιεχομένου και μεθοδολογίας</vt:lpstr>
      <vt:lpstr>Παράδειγμα – Σχεδιασμός Σταδίων</vt:lpstr>
      <vt:lpstr>Χειρισμός του χρόνου 1/2</vt:lpstr>
      <vt:lpstr>Χειρισμός του χρόνου 2/2</vt:lpstr>
      <vt:lpstr>Διδακτικές Μέθοδοι 1/16</vt:lpstr>
      <vt:lpstr>Διδακτικές Μέθοδοι 2/16</vt:lpstr>
      <vt:lpstr>Διδακτικές Μέθοδοι 3/16</vt:lpstr>
      <vt:lpstr>Διδακτικές Μέθοδοι 4/16</vt:lpstr>
      <vt:lpstr>Διδακτικές Μέθοδοι 5/16</vt:lpstr>
      <vt:lpstr>Διδακτικές Μέθοδοι 6/16</vt:lpstr>
      <vt:lpstr>Διδακτικές Μέθοδοι 7/16</vt:lpstr>
      <vt:lpstr>Διδακτικές Μέθοδοι 8/16</vt:lpstr>
      <vt:lpstr>Διδακτικές Μέθοδοι 9/16</vt:lpstr>
      <vt:lpstr>Διδακτικές Μέθοδοι 10/16</vt:lpstr>
      <vt:lpstr>Διδακτικές Μέθοδοι 11/16</vt:lpstr>
      <vt:lpstr>Διδακτικές Μέθοδοι 12/16</vt:lpstr>
      <vt:lpstr>Διδακτικές Μέθοδοι 13/16</vt:lpstr>
      <vt:lpstr>Διδακτικές Μέθοδοι 14/16</vt:lpstr>
      <vt:lpstr>Διδακτικές Μέθοδοι 15/16</vt:lpstr>
      <vt:lpstr>Διδακτικές Μέθοδοι 16/16</vt:lpstr>
      <vt:lpstr>Η διεξαγωγή της διδασκαλίας 1/2</vt:lpstr>
      <vt:lpstr>Η διεξαγωγή της διδασκαλίας 2/2</vt:lpstr>
      <vt:lpstr>Tα 9 διδακτικά γεγόνοτα (Gagné)</vt:lpstr>
      <vt:lpstr>Βιβλιογραφία</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natasakar new</cp:lastModifiedBy>
  <cp:revision>5</cp:revision>
  <dcterms:created xsi:type="dcterms:W3CDTF">2015-05-11T08:50:26Z</dcterms:created>
  <dcterms:modified xsi:type="dcterms:W3CDTF">2015-05-11T10:13:24Z</dcterms:modified>
</cp:coreProperties>
</file>