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 id="2147483719" r:id="rId4"/>
  </p:sldMasterIdLst>
  <p:notesMasterIdLst>
    <p:notesMasterId r:id="rId157"/>
  </p:notesMasterIdLst>
  <p:handoutMasterIdLst>
    <p:handoutMasterId r:id="rId158"/>
  </p:handoutMasterIdLst>
  <p:sldIdLst>
    <p:sldId id="256"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1" r:id="rId116"/>
    <p:sldId id="382" r:id="rId117"/>
    <p:sldId id="383" r:id="rId118"/>
    <p:sldId id="384" r:id="rId119"/>
    <p:sldId id="385" r:id="rId120"/>
    <p:sldId id="386" r:id="rId121"/>
    <p:sldId id="387" r:id="rId122"/>
    <p:sldId id="388" r:id="rId123"/>
    <p:sldId id="389" r:id="rId124"/>
    <p:sldId id="390" r:id="rId125"/>
    <p:sldId id="391" r:id="rId126"/>
    <p:sldId id="392" r:id="rId127"/>
    <p:sldId id="393" r:id="rId128"/>
    <p:sldId id="394" r:id="rId129"/>
    <p:sldId id="395" r:id="rId130"/>
    <p:sldId id="396" r:id="rId131"/>
    <p:sldId id="397" r:id="rId132"/>
    <p:sldId id="398" r:id="rId133"/>
    <p:sldId id="399" r:id="rId134"/>
    <p:sldId id="400" r:id="rId135"/>
    <p:sldId id="401" r:id="rId136"/>
    <p:sldId id="402" r:id="rId137"/>
    <p:sldId id="403" r:id="rId138"/>
    <p:sldId id="404" r:id="rId139"/>
    <p:sldId id="405" r:id="rId140"/>
    <p:sldId id="406" r:id="rId141"/>
    <p:sldId id="407" r:id="rId142"/>
    <p:sldId id="408" r:id="rId143"/>
    <p:sldId id="409" r:id="rId144"/>
    <p:sldId id="410" r:id="rId145"/>
    <p:sldId id="411" r:id="rId146"/>
    <p:sldId id="412" r:id="rId147"/>
    <p:sldId id="413" r:id="rId148"/>
    <p:sldId id="414" r:id="rId149"/>
    <p:sldId id="257" r:id="rId150"/>
    <p:sldId id="262" r:id="rId151"/>
    <p:sldId id="264" r:id="rId152"/>
    <p:sldId id="267" r:id="rId153"/>
    <p:sldId id="268" r:id="rId154"/>
    <p:sldId id="269" r:id="rId155"/>
    <p:sldId id="270" r:id="rId156"/>
  </p:sldIdLst>
  <p:sldSz cx="9144000" cy="6858000" type="screen4x3"/>
  <p:notesSz cx="7104063" cy="10234613"/>
  <p:custDataLst>
    <p:tags r:id="rId15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tags" Target="tags/tag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presProps" Target="pres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84</a:t>
            </a:fld>
            <a:endParaRPr lang="el-GR" dirty="0">
              <a:solidFill>
                <a:prstClr val="black"/>
              </a:solidFill>
            </a:endParaRPr>
          </a:p>
        </p:txBody>
      </p:sp>
    </p:spTree>
    <p:extLst>
      <p:ext uri="{BB962C8B-B14F-4D97-AF65-F5344CB8AC3E}">
        <p14:creationId xmlns:p14="http://schemas.microsoft.com/office/powerpoint/2010/main" val="411044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90</a:t>
            </a:fld>
            <a:endParaRPr lang="el-GR" dirty="0">
              <a:solidFill>
                <a:prstClr val="black"/>
              </a:solidFill>
            </a:endParaRPr>
          </a:p>
        </p:txBody>
      </p:sp>
    </p:spTree>
    <p:extLst>
      <p:ext uri="{BB962C8B-B14F-4D97-AF65-F5344CB8AC3E}">
        <p14:creationId xmlns:p14="http://schemas.microsoft.com/office/powerpoint/2010/main" val="526110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0"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92</a:t>
            </a:fld>
            <a:endParaRPr lang="el-GR" dirty="0">
              <a:solidFill>
                <a:prstClr val="black"/>
              </a:solidFill>
            </a:endParaRPr>
          </a:p>
        </p:txBody>
      </p:sp>
    </p:spTree>
    <p:extLst>
      <p:ext uri="{BB962C8B-B14F-4D97-AF65-F5344CB8AC3E}">
        <p14:creationId xmlns:p14="http://schemas.microsoft.com/office/powerpoint/2010/main" val="2153863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0"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96</a:t>
            </a:fld>
            <a:endParaRPr lang="el-GR" dirty="0">
              <a:solidFill>
                <a:prstClr val="black"/>
              </a:solidFill>
            </a:endParaRPr>
          </a:p>
        </p:txBody>
      </p:sp>
    </p:spTree>
    <p:extLst>
      <p:ext uri="{BB962C8B-B14F-4D97-AF65-F5344CB8AC3E}">
        <p14:creationId xmlns:p14="http://schemas.microsoft.com/office/powerpoint/2010/main" val="1365908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110</a:t>
            </a:fld>
            <a:endParaRPr lang="el-GR" dirty="0">
              <a:solidFill>
                <a:prstClr val="black"/>
              </a:solidFill>
            </a:endParaRPr>
          </a:p>
        </p:txBody>
      </p:sp>
    </p:spTree>
    <p:extLst>
      <p:ext uri="{BB962C8B-B14F-4D97-AF65-F5344CB8AC3E}">
        <p14:creationId xmlns:p14="http://schemas.microsoft.com/office/powerpoint/2010/main" val="2664215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119</a:t>
            </a:fld>
            <a:endParaRPr lang="el-GR" dirty="0">
              <a:solidFill>
                <a:prstClr val="black"/>
              </a:solidFill>
            </a:endParaRPr>
          </a:p>
        </p:txBody>
      </p:sp>
    </p:spTree>
    <p:extLst>
      <p:ext uri="{BB962C8B-B14F-4D97-AF65-F5344CB8AC3E}">
        <p14:creationId xmlns:p14="http://schemas.microsoft.com/office/powerpoint/2010/main" val="2180058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148</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0"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3815159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150</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151</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101031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1493422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2400508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3141953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3473958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816412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73</a:t>
            </a:fld>
            <a:endParaRPr lang="el-GR" dirty="0">
              <a:solidFill>
                <a:prstClr val="black"/>
              </a:solidFill>
            </a:endParaRPr>
          </a:p>
        </p:txBody>
      </p:sp>
    </p:spTree>
    <p:extLst>
      <p:ext uri="{BB962C8B-B14F-4D97-AF65-F5344CB8AC3E}">
        <p14:creationId xmlns:p14="http://schemas.microsoft.com/office/powerpoint/2010/main" val="3980055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80566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496772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733461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04823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811804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70562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080740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932154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16119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marL="1257300" indent="-342900">
              <a:lnSpc>
                <a:spcPct val="112000"/>
              </a:lnSpc>
              <a:spcBef>
                <a:spcPts val="1200"/>
              </a:spcBef>
              <a:buFont typeface="Wingdings" panose="05000000000000000000" pitchFamily="2" charset="2"/>
              <a:buChar char="ü"/>
              <a:defRPr sz="24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768938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089324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73668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970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22278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77308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96999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387252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68737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2548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934911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DA58F3-DCEE-4848-8220-850F08BD47B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02619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6794676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1535314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075801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7051191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2926973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231168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7021498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76854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8148135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26336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794943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378998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448089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2.xml.rels><?xml version="1.0" encoding="UTF-8" standalone="yes"?>
<Relationships xmlns="http://schemas.openxmlformats.org/package/2006/relationships"><Relationship Id="rId3" Type="http://schemas.openxmlformats.org/officeDocument/2006/relationships/hyperlink" Target="http://commons.wikimedia.org/wiki/File:Olfactory_system.svg" TargetMode="External"/><Relationship Id="rId2" Type="http://schemas.openxmlformats.org/officeDocument/2006/relationships/image" Target="../media/image41.png"/><Relationship Id="rId1" Type="http://schemas.openxmlformats.org/officeDocument/2006/relationships/slideLayout" Target="../slideLayouts/slideLayout33.xml"/><Relationship Id="rId5" Type="http://schemas.openxmlformats.org/officeDocument/2006/relationships/hyperlink" Target="http://creativecommons.org/licenses/by-sa/2.5/deed.en" TargetMode="External"/><Relationship Id="rId4" Type="http://schemas.openxmlformats.org/officeDocument/2006/relationships/hyperlink" Target="http://commons.wikimedia.org/wiki/User:Ignacio_Icke"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commons.wikimedia.org/wiki/File:Olfact_epithelium.svg" TargetMode="External"/><Relationship Id="rId2" Type="http://schemas.openxmlformats.org/officeDocument/2006/relationships/image" Target="../media/image42.png"/><Relationship Id="rId1" Type="http://schemas.openxmlformats.org/officeDocument/2006/relationships/slideLayout" Target="../slideLayouts/slideLayout33.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Joanna_Ko%C5%9Bmider"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www.boundless.com/biology/sensory-systems/taste-and-smell/reception-and-transduction/" TargetMode="External"/><Relationship Id="rId2" Type="http://schemas.openxmlformats.org/officeDocument/2006/relationships/image" Target="../media/image43.jpeg"/><Relationship Id="rId1" Type="http://schemas.openxmlformats.org/officeDocument/2006/relationships/slideLayout" Target="../slideLayouts/slideLayout3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0.xml.rels><?xml version="1.0" encoding="UTF-8" standalone="yes"?>
<Relationships xmlns="http://schemas.openxmlformats.org/package/2006/relationships"><Relationship Id="rId3" Type="http://schemas.openxmlformats.org/officeDocument/2006/relationships/hyperlink" Target="http://commons.wikimedia.org/wiki/File:Blausen_0614_LimbicSystem.png" TargetMode="External"/><Relationship Id="rId2" Type="http://schemas.openxmlformats.org/officeDocument/2006/relationships/image" Target="../media/image44.png"/><Relationship Id="rId1" Type="http://schemas.openxmlformats.org/officeDocument/2006/relationships/slideLayout" Target="../slideLayouts/slideLayout33.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hyperlink" Target="http://creativecommons.org/licenses/by/2.5/deed.en" TargetMode="External"/><Relationship Id="rId5" Type="http://schemas.openxmlformats.org/officeDocument/2006/relationships/hyperlink" Target="http://commons.wikimedia.org/wiki/User:Beao" TargetMode="External"/><Relationship Id="rId4" Type="http://schemas.openxmlformats.org/officeDocument/2006/relationships/hyperlink" Target="http://commons.wikimedia.org/wiki/File:Head_deep_facial_trigeminal.png" TargetMode="Externa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5.xml.rels><?xml version="1.0" encoding="UTF-8" standalone="yes"?>
<Relationships xmlns="http://schemas.openxmlformats.org/package/2006/relationships"><Relationship Id="rId3" Type="http://schemas.openxmlformats.org/officeDocument/2006/relationships/hyperlink" Target="http://commons.wikimedia.org/wiki/File:Taste_buds.svg" TargetMode="External"/><Relationship Id="rId2" Type="http://schemas.openxmlformats.org/officeDocument/2006/relationships/image" Target="../media/image46.png"/><Relationship Id="rId1" Type="http://schemas.openxmlformats.org/officeDocument/2006/relationships/slideLayout" Target="../slideLayouts/slideLayout33.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MesserWoland"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commons.wikimedia.org/wiki/File:1402_The_Tongue.jpg" TargetMode="External"/><Relationship Id="rId2" Type="http://schemas.openxmlformats.org/officeDocument/2006/relationships/image" Target="../media/image47.jpeg"/><Relationship Id="rId1" Type="http://schemas.openxmlformats.org/officeDocument/2006/relationships/slideLayout" Target="../slideLayouts/slideLayout33.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commons.wikimedia.org/wiki/File:Taste_bud.svg" TargetMode="External"/><Relationship Id="rId2" Type="http://schemas.openxmlformats.org/officeDocument/2006/relationships/image" Target="../media/image48.png"/><Relationship Id="rId1" Type="http://schemas.openxmlformats.org/officeDocument/2006/relationships/slideLayout" Target="../slideLayouts/slideLayout33.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NEUROtiker"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9.xml.rels><?xml version="1.0" encoding="UTF-8" standalone="yes"?>
<Relationships xmlns="http://schemas.openxmlformats.org/package/2006/relationships"><Relationship Id="rId3" Type="http://schemas.openxmlformats.org/officeDocument/2006/relationships/hyperlink" Target="http://www.nidcr.nih.gov/slavkin/slav1099.htm" TargetMode="External"/><Relationship Id="rId2" Type="http://schemas.openxmlformats.org/officeDocument/2006/relationships/image" Target="../media/image49.jpe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1414_Rods_and_Cones.jpg" TargetMode="External"/><Relationship Id="rId2" Type="http://schemas.openxmlformats.org/officeDocument/2006/relationships/image" Target="../media/image6.jpeg"/><Relationship Id="rId1" Type="http://schemas.openxmlformats.org/officeDocument/2006/relationships/slideLayout" Target="../slideLayouts/slideLayout33.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1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33.xml"/><Relationship Id="rId5" Type="http://schemas.openxmlformats.org/officeDocument/2006/relationships/hyperlink" Target="http://openi.nlm.nih.gov/detailedresult.php?img=3274227_sensors-10-03411f1&amp;req=4" TargetMode="External"/><Relationship Id="rId4" Type="http://schemas.microsoft.com/office/2007/relationships/hdphoto" Target="../media/hdphoto2.wdp"/></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8.xml.rels><?xml version="1.0" encoding="UTF-8" standalone="yes"?>
<Relationships xmlns="http://schemas.openxmlformats.org/package/2006/relationships"><Relationship Id="rId3" Type="http://schemas.openxmlformats.org/officeDocument/2006/relationships/hyperlink" Target="http://commons.wikimedia.org/wiki/File:Biological_clock_human.svg" TargetMode="External"/><Relationship Id="rId2" Type="http://schemas.openxmlformats.org/officeDocument/2006/relationships/image" Target="../media/image51.jpeg"/><Relationship Id="rId1" Type="http://schemas.openxmlformats.org/officeDocument/2006/relationships/slideLayout" Target="../slideLayouts/slideLayout33.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Addicted04"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neurowiki2013.wikidot.com/individual:neurotransmitter-system-and-neural-circuits-gover" TargetMode="External"/><Relationship Id="rId2" Type="http://schemas.openxmlformats.org/officeDocument/2006/relationships/image" Target="../media/image52.jpe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hyperlink" Target="http://www.cse.iitk.ac.in/users/amit/books/schwartz-2009-visual-perception-clinical.html"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5.xml.rels><?xml version="1.0" encoding="UTF-8" standalone="yes"?>
<Relationships xmlns="http://schemas.openxmlformats.org/package/2006/relationships"><Relationship Id="rId3" Type="http://schemas.openxmlformats.org/officeDocument/2006/relationships/hyperlink" Target="http://commons.wikimedia.org/wiki/File:Effects_of_sleep_deprivation.svg" TargetMode="External"/><Relationship Id="rId2" Type="http://schemas.openxmlformats.org/officeDocument/2006/relationships/image" Target="../media/image53.png"/><Relationship Id="rId1" Type="http://schemas.openxmlformats.org/officeDocument/2006/relationships/slideLayout" Target="../slideLayouts/slideLayout33.xml"/><Relationship Id="rId4" Type="http://schemas.openxmlformats.org/officeDocument/2006/relationships/hyperlink" Target="http://commons.wikimedia.org/wiki/User:Mikael_H%C3%A4ggstr%C3%B6m" TargetMode="Externa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hyperlink" Target="http://www.webexhibits.org/causesofcolor/1G.html" TargetMode="External"/><Relationship Id="rId2" Type="http://schemas.openxmlformats.org/officeDocument/2006/relationships/image" Target="../media/image8.jpeg"/><Relationship Id="rId1" Type="http://schemas.openxmlformats.org/officeDocument/2006/relationships/slideLayout" Target="../slideLayouts/slideLayout33.xml"/><Relationship Id="rId4" Type="http://schemas.openxmlformats.org/officeDocument/2006/relationships/hyperlink" Target="http://creativecommons.org/licenses/by-nc-nd/3.0/" TargetMode="Externa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commons.wikimedia.org/wiki/File:Cone_cell_en.png" TargetMode="External"/><Relationship Id="rId2" Type="http://schemas.openxmlformats.org/officeDocument/2006/relationships/image" Target="../media/image9.png"/><Relationship Id="rId1" Type="http://schemas.openxmlformats.org/officeDocument/2006/relationships/slideLayout" Target="../slideLayouts/slideLayout33.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Kruusam%C3%A4gi" TargetMode="Externa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15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http://commons.wikimedia.org/wiki/File:1420_Optical_Fields.jpg" TargetMode="External"/><Relationship Id="rId2" Type="http://schemas.openxmlformats.org/officeDocument/2006/relationships/image" Target="../media/image10.jpeg"/><Relationship Id="rId1" Type="http://schemas.openxmlformats.org/officeDocument/2006/relationships/slideLayout" Target="../slideLayouts/slideLayout33.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Wiley_Human_Visual_System.gif" TargetMode="External"/><Relationship Id="rId2" Type="http://schemas.openxmlformats.org/officeDocument/2006/relationships/image" Target="../media/image11.gif"/><Relationship Id="rId1" Type="http://schemas.openxmlformats.org/officeDocument/2006/relationships/slideLayout" Target="../slideLayouts/slideLayout33.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Pa042003&amp;action=edit&amp;redlink=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ki/File:Gray722.png" TargetMode="External"/><Relationship Id="rId2" Type="http://schemas.openxmlformats.org/officeDocument/2006/relationships/image" Target="../media/image12.png"/><Relationship Id="rId1" Type="http://schemas.openxmlformats.org/officeDocument/2006/relationships/slideLayout" Target="../slideLayouts/slideLayout33.xml"/><Relationship Id="rId4" Type="http://schemas.openxmlformats.org/officeDocument/2006/relationships/hyperlink" Target="http://commons.wikimedia.org/wiki/User:Pngbo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hyperlink" Target="http://misteriosdocerebro.wordpress.com/2011/02/01/124/" TargetMode="External"/><Relationship Id="rId2" Type="http://schemas.openxmlformats.org/officeDocument/2006/relationships/image" Target="../media/image13.jpe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hyperlink" Target="http://openwetware.org/wiki/BIO254:Phototransduction" TargetMode="External"/><Relationship Id="rId2" Type="http://schemas.openxmlformats.org/officeDocument/2006/relationships/image" Target="../media/image14.jpe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hyperlink" Target="http://commons.wikimedia.org/wiki/File:Phototransduction.png" TargetMode="External"/><Relationship Id="rId2" Type="http://schemas.openxmlformats.org/officeDocument/2006/relationships/image" Target="../media/image15.png"/><Relationship Id="rId1" Type="http://schemas.openxmlformats.org/officeDocument/2006/relationships/slideLayout" Target="../slideLayouts/slideLayout33.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ndex.php?title=User:Thomas.haslwanter&amp;action=edit&amp;redlink=1"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bioslawek.wordpress.com/2014/page/3/" TargetMode="External"/><Relationship Id="rId2" Type="http://schemas.openxmlformats.org/officeDocument/2006/relationships/image" Target="../media/image16.jpe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hyperlink" Target="http://openi.nlm.nih.gov/detailedresult.php?img=1274284_pmed.0020402.g001&amp;req=4" TargetMode="External"/><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8" Type="http://schemas.openxmlformats.org/officeDocument/2006/relationships/hyperlink" Target="http://commons.wikimedia.org/wiki/User:Dcoetzee" TargetMode="External"/><Relationship Id="rId3" Type="http://schemas.openxmlformats.org/officeDocument/2006/relationships/image" Target="../media/image19.jpeg"/><Relationship Id="rId7" Type="http://schemas.openxmlformats.org/officeDocument/2006/relationships/hyperlink" Target="http://commons.wikimedia.org/wiki/File:Eye_orbit_anterior.jpg" TargetMode="External"/><Relationship Id="rId2" Type="http://schemas.openxmlformats.org/officeDocument/2006/relationships/image" Target="../media/image18.jpeg"/><Relationship Id="rId1" Type="http://schemas.openxmlformats.org/officeDocument/2006/relationships/slideLayout" Target="../slideLayouts/slideLayout33.xml"/><Relationship Id="rId6" Type="http://schemas.openxmlformats.org/officeDocument/2006/relationships/hyperlink" Target="http://creativecommons.org/licenses/by/2.5/deed.en" TargetMode="External"/><Relationship Id="rId5" Type="http://schemas.openxmlformats.org/officeDocument/2006/relationships/hyperlink" Target="http://commons.wikimedia.org/wiki/User:Hic_et_nunc" TargetMode="External"/><Relationship Id="rId4" Type="http://schemas.openxmlformats.org/officeDocument/2006/relationships/hyperlink" Target="http://commons.wikimedia.org/wiki/File:Lateral_orbit_nerves.jp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8" Type="http://schemas.openxmlformats.org/officeDocument/2006/relationships/hyperlink" Target="http://commons.wikimedia.org/wiki/User:PAR" TargetMode="External"/><Relationship Id="rId3" Type="http://schemas.openxmlformats.org/officeDocument/2006/relationships/image" Target="../media/image20.png"/><Relationship Id="rId7" Type="http://schemas.openxmlformats.org/officeDocument/2006/relationships/hyperlink" Target="http://commons.wikimedia.org/wiki/File:CIE_1931_Luminosity.png" TargetMode="External"/><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hyperlink" Target="http://commons.wikimedia.org/wiki/User:Qef" TargetMode="External"/><Relationship Id="rId5" Type="http://schemas.openxmlformats.org/officeDocument/2006/relationships/hyperlink" Target="http://commons.wikimedia.org/wiki/File:CIE_1951_scotopic_luminosity_function.svg" TargetMode="Externa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HHahn" TargetMode="External"/><Relationship Id="rId4" Type="http://schemas.openxmlformats.org/officeDocument/2006/relationships/hyperlink" Target="http://commons.wikimedia.org/wiki/File:LuminosityCurve1.sv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commons.wikimedia.org/wiki/File:Eye_scheme_mulitlingual.svg" TargetMode="External"/><Relationship Id="rId2" Type="http://schemas.openxmlformats.org/officeDocument/2006/relationships/image" Target="../media/image23.png"/><Relationship Id="rId1" Type="http://schemas.openxmlformats.org/officeDocument/2006/relationships/slideLayout" Target="../slideLayouts/slideLayout33.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Jakov"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1414_Rods_and_Cones.jp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3" Type="http://schemas.openxmlformats.org/officeDocument/2006/relationships/hyperlink" Target="http://commons.wikimedia.org/wiki/File:Fundus_photograph_of_normal_left_eye.jpg" TargetMode="External"/><Relationship Id="rId2" Type="http://schemas.openxmlformats.org/officeDocument/2006/relationships/image" Target="../media/image24.jpeg"/><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User:Badseed" TargetMode="External"/><Relationship Id="rId2" Type="http://schemas.openxmlformats.org/officeDocument/2006/relationships/hyperlink" Target="http://commons.wikimedia.org/wiki/File:Schematic_diagram_of_the_human_eye_el.svg" TargetMode="Externa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3" Type="http://schemas.openxmlformats.org/officeDocument/2006/relationships/image" Target="../media/image26.gif"/><Relationship Id="rId7" Type="http://schemas.openxmlformats.org/officeDocument/2006/relationships/hyperlink" Target="http://commons.wikimedia.org/wiki/File:Myopia.gif" TargetMode="External"/><Relationship Id="rId2" Type="http://schemas.openxmlformats.org/officeDocument/2006/relationships/image" Target="../media/image25.gif"/><Relationship Id="rId1" Type="http://schemas.openxmlformats.org/officeDocument/2006/relationships/slideLayout" Target="../slideLayouts/slideLayout33.xml"/><Relationship Id="rId6" Type="http://schemas.openxmlformats.org/officeDocument/2006/relationships/hyperlink" Target="http://commons.wikimedia.org/wiki/File:Hyperopia.gif" TargetMode="External"/><Relationship Id="rId5" Type="http://schemas.openxmlformats.org/officeDocument/2006/relationships/hyperlink" Target="http://commons.wikimedia.org/wiki/File:Refractive_errors.jpg" TargetMode="External"/><Relationship Id="rId4" Type="http://schemas.openxmlformats.org/officeDocument/2006/relationships/image" Target="../media/image27.jpeg"/></Relationships>
</file>

<file path=ppt/slides/_rels/slide53.xml.rels><?xml version="1.0" encoding="UTF-8" standalone="yes"?>
<Relationships xmlns="http://schemas.openxmlformats.org/package/2006/relationships"><Relationship Id="rId3" Type="http://schemas.openxmlformats.org/officeDocument/2006/relationships/hyperlink" Target="http://www.zuniv.net/physiology/book/chapter5.html" TargetMode="External"/><Relationship Id="rId2" Type="http://schemas.openxmlformats.org/officeDocument/2006/relationships/image" Target="../media/image28.jpeg"/><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3" Type="http://schemas.openxmlformats.org/officeDocument/2006/relationships/hyperlink" Target="wine4soul.com" TargetMode="External"/><Relationship Id="rId2" Type="http://schemas.openxmlformats.org/officeDocument/2006/relationships/image" Target="../media/image29.jpeg"/><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33.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TAKASUGI_Shinji" TargetMode="External"/><Relationship Id="rId4" Type="http://schemas.openxmlformats.org/officeDocument/2006/relationships/hyperlink" Target="http://commons.wikimedia.org/wiki/File:Cone-response.svg"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3" Type="http://schemas.openxmlformats.org/officeDocument/2006/relationships/hyperlink" Target="http://thestudiofiles.com/?p=454" TargetMode="External"/><Relationship Id="rId2" Type="http://schemas.openxmlformats.org/officeDocument/2006/relationships/image" Target="../media/image31.png"/><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3" Type="http://schemas.openxmlformats.org/officeDocument/2006/relationships/hyperlink" Target="http://commons.wikimedia.org/wiki/File:1404_The_Structures_of_the_Ear.jpg" TargetMode="External"/><Relationship Id="rId2" Type="http://schemas.openxmlformats.org/officeDocument/2006/relationships/image" Target="../media/image32.jpeg"/><Relationship Id="rId1" Type="http://schemas.openxmlformats.org/officeDocument/2006/relationships/slideLayout" Target="../slideLayouts/slideLayout33.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hyperlink" Target="http://creativecommons.org/licenses/by/2.5/deed.en" TargetMode="External"/><Relationship Id="rId5" Type="http://schemas.openxmlformats.org/officeDocument/2006/relationships/hyperlink" Target="http://commons.wikimedia.org/wiki/User:Mike.lifeguard" TargetMode="External"/><Relationship Id="rId4" Type="http://schemas.openxmlformats.org/officeDocument/2006/relationships/hyperlink" Target="http://commons.wikimedia.org/wiki/File:Inner_ear_pathology_in_MPS_IIIB_mice_at_30_wks-A.png"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3" Type="http://schemas.openxmlformats.org/officeDocument/2006/relationships/hyperlink" Target="http://commons.wikimedia.org/wiki/File:Organ_of_corti.svg" TargetMode="External"/><Relationship Id="rId2" Type="http://schemas.openxmlformats.org/officeDocument/2006/relationships/image" Target="../media/image34.png"/><Relationship Id="rId1" Type="http://schemas.openxmlformats.org/officeDocument/2006/relationships/slideLayout" Target="../slideLayouts/slideLayout33.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Madhero88"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commons.wikimedia.org/wiki/File:Cochlea-crosssection.png" TargetMode="External"/><Relationship Id="rId2" Type="http://schemas.openxmlformats.org/officeDocument/2006/relationships/image" Target="../media/image35.png"/><Relationship Id="rId1" Type="http://schemas.openxmlformats.org/officeDocument/2006/relationships/slideLayout" Target="../slideLayouts/slideLayout33.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Dicklyon&amp;action=edit&amp;redlink=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0.xml.rels><?xml version="1.0" encoding="UTF-8" standalone="yes"?>
<Relationships xmlns="http://schemas.openxmlformats.org/package/2006/relationships"><Relationship Id="rId3" Type="http://schemas.openxmlformats.org/officeDocument/2006/relationships/hyperlink" Target="http://cnx.org/content/m42297/latest/?collection=col11406/1.7" TargetMode="External"/><Relationship Id="rId2" Type="http://schemas.openxmlformats.org/officeDocument/2006/relationships/image" Target="../media/image36.jpeg"/><Relationship Id="rId1" Type="http://schemas.openxmlformats.org/officeDocument/2006/relationships/slideLayout" Target="../slideLayouts/slideLayout33.xml"/></Relationships>
</file>

<file path=ppt/slides/_rels/slide9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Welleschik" TargetMode="External"/><Relationship Id="rId4" Type="http://schemas.openxmlformats.org/officeDocument/2006/relationships/hyperlink" Target="http://commons.wikimedia.org/wiki/File:Tonaud_w_norm.jpg"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commons.wikimedia.org/wiki/File:Ath-byage.png" TargetMode="External"/><Relationship Id="rId2" Type="http://schemas.openxmlformats.org/officeDocument/2006/relationships/image" Target="../media/image38.png"/><Relationship Id="rId1" Type="http://schemas.openxmlformats.org/officeDocument/2006/relationships/slideLayout" Target="../slideLayouts/slideLayout33.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Kordas"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2.xml"/><Relationship Id="rId7" Type="http://schemas.openxmlformats.org/officeDocument/2006/relationships/hyperlink" Target="http://www.youtube.com/channel/UCSGJMcNSM5iAwugLwO4ANOQ" TargetMode="Externa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www.youtube.com/watch?v=vTiGskc1o48" TargetMode="External"/><Relationship Id="rId5" Type="http://schemas.openxmlformats.org/officeDocument/2006/relationships/notesSlide" Target="../notesSlides/notesSlide13.xml"/><Relationship Id="rId4" Type="http://schemas.openxmlformats.org/officeDocument/2006/relationships/slideLayout" Target="../slideLayouts/slideLayout3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err="1" smtClean="0">
                <a:solidFill>
                  <a:schemeClr val="tx1"/>
                </a:solidFill>
                <a:latin typeface="+mn-lt"/>
              </a:rPr>
              <a:t>Νευροφυσιολογία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520280"/>
          </a:xfrm>
        </p:spPr>
        <p:txBody>
          <a:bodyPr>
            <a:normAutofit/>
          </a:bodyPr>
          <a:lstStyle/>
          <a:p>
            <a:pPr>
              <a:spcBef>
                <a:spcPts val="0"/>
              </a:spcBef>
              <a:spcAft>
                <a:spcPts val="1800"/>
              </a:spcAft>
            </a:pPr>
            <a:r>
              <a:rPr lang="el-GR" sz="2600" b="1" dirty="0" smtClean="0"/>
              <a:t>Ενότητα </a:t>
            </a:r>
            <a:r>
              <a:rPr lang="en-US" sz="2600" b="1" dirty="0" smtClean="0"/>
              <a:t>3</a:t>
            </a:r>
            <a:r>
              <a:rPr lang="el-GR" sz="2600" dirty="0" smtClean="0"/>
              <a:t>:</a:t>
            </a:r>
            <a:r>
              <a:rPr lang="en-US" sz="2600" dirty="0" smtClean="0"/>
              <a:t> </a:t>
            </a:r>
            <a:r>
              <a:rPr lang="el-GR" sz="2600" dirty="0"/>
              <a:t>Νευρικό σύστημα (γ’ </a:t>
            </a:r>
            <a:r>
              <a:rPr lang="el-GR" sz="2600" dirty="0" smtClean="0"/>
              <a:t>μέρος)</a:t>
            </a:r>
            <a:r>
              <a:rPr lang="en-US" sz="2600" dirty="0" smtClean="0"/>
              <a:t> - </a:t>
            </a:r>
            <a:r>
              <a:rPr lang="el-GR" sz="2600" dirty="0" smtClean="0"/>
              <a:t>Ειδικές </a:t>
            </a:r>
            <a:r>
              <a:rPr lang="el-GR" sz="2600" dirty="0"/>
              <a:t>αισθήσεις – </a:t>
            </a:r>
            <a:r>
              <a:rPr lang="el-GR" sz="2600" dirty="0" smtClean="0"/>
              <a:t>Ύπνος</a:t>
            </a:r>
            <a:endParaRPr lang="en-US" sz="2600" dirty="0" smtClean="0"/>
          </a:p>
          <a:p>
            <a:pPr>
              <a:spcBef>
                <a:spcPts val="0"/>
              </a:spcBef>
            </a:pPr>
            <a:r>
              <a:rPr lang="el-GR" sz="2200" dirty="0" err="1"/>
              <a:t>Mαρία</a:t>
            </a:r>
            <a:r>
              <a:rPr lang="el-GR" sz="2200" dirty="0"/>
              <a:t> </a:t>
            </a:r>
            <a:r>
              <a:rPr lang="el-GR" sz="2200" dirty="0" err="1"/>
              <a:t>Bενετίκου</a:t>
            </a:r>
            <a:r>
              <a:rPr lang="el-GR" sz="2200" dirty="0"/>
              <a:t>, MD, </a:t>
            </a:r>
            <a:r>
              <a:rPr lang="el-GR" sz="2200" dirty="0" err="1"/>
              <a:t>MSc</a:t>
            </a:r>
            <a:r>
              <a:rPr lang="el-GR" sz="2200" dirty="0"/>
              <a:t>, </a:t>
            </a:r>
            <a:r>
              <a:rPr lang="el-GR" sz="2200" dirty="0" err="1"/>
              <a:t>DipEndo</a:t>
            </a:r>
            <a:r>
              <a:rPr lang="el-GR" sz="2200" dirty="0"/>
              <a:t>, </a:t>
            </a:r>
            <a:r>
              <a:rPr lang="el-GR" sz="2200" dirty="0" err="1"/>
              <a:t>PhD</a:t>
            </a:r>
            <a:r>
              <a:rPr lang="el-GR" sz="2200" dirty="0"/>
              <a:t>,</a:t>
            </a:r>
          </a:p>
          <a:p>
            <a:pPr>
              <a:spcBef>
                <a:spcPts val="0"/>
              </a:spcBef>
            </a:pPr>
            <a:r>
              <a:rPr lang="el-GR" sz="2200" dirty="0"/>
              <a:t>Ιατρός ενδοκρινολόγος, καθηγήτρια </a:t>
            </a:r>
            <a:r>
              <a:rPr lang="el-GR" sz="2200" dirty="0" err="1"/>
              <a:t>παθοφυσιολογίας</a:t>
            </a:r>
            <a:r>
              <a:rPr lang="el-GR" sz="2200" dirty="0"/>
              <a:t> – νοσολογίας, διδάκτωρ πανεπιστήμιου Αθηνών και Λονδίνου</a:t>
            </a:r>
          </a:p>
          <a:p>
            <a:pPr>
              <a:spcBef>
                <a:spcPts val="0"/>
              </a:spcBef>
            </a:pPr>
            <a:r>
              <a:rPr lang="el-GR" sz="2200" dirty="0"/>
              <a:t>Τμήμα </a:t>
            </a:r>
            <a:r>
              <a:rPr lang="el-GR" sz="2200" dirty="0" smtClean="0"/>
              <a:t>Φυσικοθεραπείας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363272" cy="5400600"/>
          </a:xfrm>
        </p:spPr>
        <p:txBody>
          <a:bodyPr>
            <a:normAutofit/>
          </a:bodyPr>
          <a:lstStyle/>
          <a:p>
            <a:r>
              <a:rPr lang="el-GR" sz="2200" dirty="0"/>
              <a:t>3 </a:t>
            </a:r>
            <a:r>
              <a:rPr lang="en-US" sz="2200" dirty="0"/>
              <a:t>mm</a:t>
            </a:r>
            <a:r>
              <a:rPr lang="el-GR" sz="2200" dirty="0"/>
              <a:t> από το μέσον του οπισθίου πόλου του οφθαλμού βγαίνουν το νεύρο και τα αγγεία του αμφιβληστροειδούς.  Στην οφθαλμοσκόπηση αυτό το σημείο λέγεται </a:t>
            </a:r>
            <a:r>
              <a:rPr lang="el-GR" sz="2200" b="1" dirty="0"/>
              <a:t>οπτικός δίσκος.  Στον δίσκο δεν υπάρχουν οπτικοί υποδοχείς κι έτσι η περιοχή λέγεται τυφλή κηλίδα.  </a:t>
            </a:r>
            <a:endParaRPr lang="el-GR" sz="2200" b="1" dirty="0" smtClean="0"/>
          </a:p>
          <a:p>
            <a:r>
              <a:rPr lang="el-GR" sz="2200" dirty="0" smtClean="0"/>
              <a:t>Επίσης </a:t>
            </a:r>
            <a:r>
              <a:rPr lang="el-GR" sz="2200" dirty="0"/>
              <a:t>στον οπίσθιο πόλο του οφθαλμού, υπάρχει μία κιτρινωπή περιοχή, </a:t>
            </a:r>
            <a:r>
              <a:rPr lang="el-GR" sz="2200" b="1" dirty="0"/>
              <a:t>η ωχρά κηλίδα.  </a:t>
            </a:r>
            <a:r>
              <a:rPr lang="el-GR" sz="2200" dirty="0"/>
              <a:t>Εκεί και το </a:t>
            </a:r>
            <a:r>
              <a:rPr lang="el-GR" sz="2200" b="1" dirty="0"/>
              <a:t>κεντρικό βοθρίο, </a:t>
            </a:r>
            <a:r>
              <a:rPr lang="el-GR" sz="2200" dirty="0"/>
              <a:t>το οποίο είναι η </a:t>
            </a:r>
            <a:r>
              <a:rPr lang="el-GR" sz="2200" b="1" dirty="0"/>
              <a:t>περιοχή του αμφιβληστροειδούς που στερείται ραβδίων αλλά υπάρχουν πολλά κωνία, λίγα κύτταρα και όχι αγγεία.  </a:t>
            </a:r>
            <a:r>
              <a:rPr lang="el-GR" sz="2200" dirty="0"/>
              <a:t>Το </a:t>
            </a:r>
            <a:r>
              <a:rPr lang="el-GR" sz="2200" dirty="0" smtClean="0"/>
              <a:t>βοθρίο </a:t>
            </a:r>
            <a:r>
              <a:rPr lang="el-GR" sz="2200" dirty="0"/>
              <a:t>είναι πολύ ανεπτυγμένο στους ανθρώπους, </a:t>
            </a:r>
            <a:r>
              <a:rPr lang="el-GR" sz="2200" b="1" dirty="0"/>
              <a:t>και εκεί η οπτική </a:t>
            </a:r>
            <a:r>
              <a:rPr lang="el-GR" sz="2200" b="1" dirty="0" smtClean="0"/>
              <a:t>οξύτητα </a:t>
            </a:r>
            <a:r>
              <a:rPr lang="el-GR" sz="2200" b="1" dirty="0"/>
              <a:t>είναι μεγίστη.  </a:t>
            </a:r>
            <a:endParaRPr lang="el-GR" sz="2200" b="1" dirty="0" smtClean="0"/>
          </a:p>
          <a:p>
            <a:r>
              <a:rPr lang="el-GR" sz="2200" dirty="0" smtClean="0"/>
              <a:t>Όταν </a:t>
            </a:r>
            <a:r>
              <a:rPr lang="el-GR" sz="2200" dirty="0"/>
              <a:t>εστιάζουμε σε ένα αντικείμενο, οι οφθαλμοί κινούνται έτσι ώστε να πέσει το φως στο βοθρίο</a:t>
            </a:r>
            <a:r>
              <a:rPr lang="el-GR" sz="2200" dirty="0" smtClean="0"/>
              <a:t>!</a:t>
            </a:r>
            <a:endParaRPr lang="en-US" sz="2200" dirty="0"/>
          </a:p>
        </p:txBody>
      </p:sp>
      <p:sp>
        <p:nvSpPr>
          <p:cNvPr id="4" name="Τίτλος 3"/>
          <p:cNvSpPr>
            <a:spLocks noGrp="1"/>
          </p:cNvSpPr>
          <p:nvPr>
            <p:ph type="title"/>
          </p:nvPr>
        </p:nvSpPr>
        <p:spPr/>
        <p:txBody>
          <a:bodyPr/>
          <a:lstStyle/>
          <a:p>
            <a:r>
              <a:rPr lang="el-GR" dirty="0"/>
              <a:t>Αμφιβληστροειδής </a:t>
            </a:r>
            <a:r>
              <a:rPr lang="el-GR" sz="3200" b="0" dirty="0" smtClean="0"/>
              <a:t>5/6</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101319431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Κάθε νευρών έχει ένα κοντό δενδρίτη με μια εκτεταμένη τελική περιοχή, όπου υπάρχουν τριχίδια που προεξέχουν στην επιφάνεια της </a:t>
            </a:r>
            <a:r>
              <a:rPr lang="el-GR" dirty="0" smtClean="0"/>
              <a:t>βλέννας </a:t>
            </a:r>
            <a:r>
              <a:rPr lang="el-GR" dirty="0"/>
              <a:t>(άρα οι οσφρητικοί υποδοχείς είναι </a:t>
            </a:r>
            <a:r>
              <a:rPr lang="el-GR" b="1" dirty="0"/>
              <a:t>δίπολα νευρικά </a:t>
            </a:r>
            <a:r>
              <a:rPr lang="el-GR" dirty="0"/>
              <a:t>κύτταρα). </a:t>
            </a:r>
            <a:r>
              <a:rPr lang="el-GR" dirty="0" smtClean="0"/>
              <a:t>Οι </a:t>
            </a:r>
            <a:r>
              <a:rPr lang="el-GR" dirty="0"/>
              <a:t>άξονες των οσφρητικών διπόλων κυττάρων διαπερνούν το ηθμοειδές οστούν και εισέρχονται στους </a:t>
            </a:r>
            <a:r>
              <a:rPr lang="el-GR" b="1" dirty="0"/>
              <a:t>οσφρητικούς βολβούς. </a:t>
            </a:r>
            <a:r>
              <a:rPr lang="el-GR" dirty="0" smtClean="0"/>
              <a:t>Στους </a:t>
            </a:r>
            <a:r>
              <a:rPr lang="el-GR" dirty="0"/>
              <a:t>οσφρητικούς βολβούς, τα κύτταρα συνδέονται με τους δενδρίτες ενός άλλου τύπου κυττάρων τα </a:t>
            </a:r>
            <a:r>
              <a:rPr lang="el-GR" b="1" dirty="0"/>
              <a:t>μιτροειδή </a:t>
            </a:r>
            <a:r>
              <a:rPr lang="el-GR" dirty="0"/>
              <a:t>(</a:t>
            </a:r>
            <a:r>
              <a:rPr lang="en-US" dirty="0"/>
              <a:t>mitral cells</a:t>
            </a:r>
            <a:r>
              <a:rPr lang="el-GR" dirty="0"/>
              <a:t>) και σχηματίζουν περίπλοκες συνάψεις που καλούνται </a:t>
            </a:r>
            <a:r>
              <a:rPr lang="el-GR" b="1" dirty="0"/>
              <a:t>οσφρητικά σπειράματα </a:t>
            </a:r>
            <a:r>
              <a:rPr lang="el-GR" dirty="0"/>
              <a:t>(</a:t>
            </a:r>
            <a:r>
              <a:rPr lang="en-US" dirty="0"/>
              <a:t>olfactory glomeruli</a:t>
            </a:r>
            <a:r>
              <a:rPr lang="el-GR" dirty="0"/>
              <a:t>). </a:t>
            </a:r>
            <a:r>
              <a:rPr lang="el-GR" dirty="0" smtClean="0"/>
              <a:t>Περίπου </a:t>
            </a:r>
            <a:r>
              <a:rPr lang="el-GR" dirty="0"/>
              <a:t>26.000 άξονες από αισθητικούς υποδοχείς φτάνουν </a:t>
            </a:r>
            <a:r>
              <a:rPr lang="el-GR" dirty="0" smtClean="0"/>
              <a:t>σε ένα σπείραμα.</a:t>
            </a:r>
            <a:endParaRPr lang="en-US" dirty="0"/>
          </a:p>
        </p:txBody>
      </p:sp>
      <p:sp>
        <p:nvSpPr>
          <p:cNvPr id="4" name="Τίτλος 3"/>
          <p:cNvSpPr>
            <a:spLocks noGrp="1"/>
          </p:cNvSpPr>
          <p:nvPr>
            <p:ph type="title"/>
          </p:nvPr>
        </p:nvSpPr>
        <p:spPr/>
        <p:txBody>
          <a:bodyPr/>
          <a:lstStyle/>
          <a:p>
            <a:r>
              <a:rPr lang="el-GR" dirty="0"/>
              <a:t>Οσφρητικοί υποδοχείς </a:t>
            </a:r>
            <a:r>
              <a:rPr lang="el-GR" sz="3200" b="0" dirty="0" smtClean="0"/>
              <a:t>2/3</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99</a:t>
            </a:fld>
            <a:endParaRPr lang="el-GR" dirty="0">
              <a:solidFill>
                <a:prstClr val="black"/>
              </a:solidFill>
            </a:endParaRPr>
          </a:p>
        </p:txBody>
      </p:sp>
    </p:spTree>
    <p:extLst>
      <p:ext uri="{BB962C8B-B14F-4D97-AF65-F5344CB8AC3E}">
        <p14:creationId xmlns:p14="http://schemas.microsoft.com/office/powerpoint/2010/main" val="1418612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a:t>Οι άξονες των μιτροειδών κυττάρων περνούν προς τα πίσω, δημιουργούν το ενδιάμεσο και πλάγιο </a:t>
            </a:r>
            <a:r>
              <a:rPr lang="el-GR" b="1" dirty="0"/>
              <a:t>οσφρητικό δεμάτιο </a:t>
            </a:r>
            <a:r>
              <a:rPr lang="el-GR" dirty="0"/>
              <a:t>και από κει πηγαίνουν </a:t>
            </a:r>
            <a:r>
              <a:rPr lang="el-GR" b="1" dirty="0"/>
              <a:t>στον οσφρητικό φλοιό.</a:t>
            </a:r>
            <a:endParaRPr lang="el-GR" dirty="0"/>
          </a:p>
          <a:p>
            <a:pPr hangingPunct="0"/>
            <a:r>
              <a:rPr lang="el-GR" dirty="0"/>
              <a:t>Ο πρωτογενής οσφρητικός φλοιός περιλαμβάνει </a:t>
            </a:r>
            <a:r>
              <a:rPr lang="el-GR" b="1" dirty="0"/>
              <a:t>το άγκιστρο</a:t>
            </a:r>
            <a:r>
              <a:rPr lang="el-GR" dirty="0"/>
              <a:t> και το πρόσθιο τέλος της </a:t>
            </a:r>
            <a:r>
              <a:rPr lang="el-GR" b="1" dirty="0"/>
              <a:t>παραϊπποκάμπειας έλικας.</a:t>
            </a:r>
            <a:endParaRPr lang="el-GR" dirty="0"/>
          </a:p>
          <a:p>
            <a:pPr hangingPunct="0"/>
            <a:r>
              <a:rPr lang="el-GR" dirty="0"/>
              <a:t>Η συνειρμική οσφρητική περιοχή (ενδορινική) βρίσκεται πιο πίσω κι έρχεται σε επαφή με τα </a:t>
            </a:r>
            <a:r>
              <a:rPr lang="el-GR" b="1" dirty="0"/>
              <a:t>αμύγδαλα, υποθάλαμο και θάλαμο.</a:t>
            </a:r>
            <a:endParaRPr lang="el-GR" dirty="0"/>
          </a:p>
          <a:p>
            <a:endParaRPr lang="en-US" dirty="0"/>
          </a:p>
        </p:txBody>
      </p:sp>
      <p:sp>
        <p:nvSpPr>
          <p:cNvPr id="4" name="Τίτλος 3"/>
          <p:cNvSpPr>
            <a:spLocks noGrp="1"/>
          </p:cNvSpPr>
          <p:nvPr>
            <p:ph type="title"/>
          </p:nvPr>
        </p:nvSpPr>
        <p:spPr/>
        <p:txBody>
          <a:bodyPr/>
          <a:lstStyle/>
          <a:p>
            <a:r>
              <a:rPr lang="el-GR" dirty="0"/>
              <a:t>Οσφρητικοί υποδοχείς </a:t>
            </a:r>
            <a:r>
              <a:rPr lang="el-GR" sz="3200" b="0" dirty="0" smtClean="0"/>
              <a:t>3/3</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100</a:t>
            </a:fld>
            <a:endParaRPr lang="el-GR" dirty="0">
              <a:solidFill>
                <a:prstClr val="black"/>
              </a:solidFill>
            </a:endParaRPr>
          </a:p>
        </p:txBody>
      </p:sp>
    </p:spTree>
    <p:extLst>
      <p:ext uri="{BB962C8B-B14F-4D97-AF65-F5344CB8AC3E}">
        <p14:creationId xmlns:p14="http://schemas.microsoft.com/office/powerpoint/2010/main" val="225763399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67544" y="116632"/>
            <a:ext cx="8229600" cy="1008112"/>
          </a:xfrm>
        </p:spPr>
        <p:txBody>
          <a:bodyPr>
            <a:normAutofit fontScale="90000"/>
          </a:bodyPr>
          <a:lstStyle/>
          <a:p>
            <a:r>
              <a:rPr lang="el-GR" dirty="0"/>
              <a:t>Το σύστημα της όσφρησης, κύτταρα, πορεία </a:t>
            </a:r>
          </a:p>
        </p:txBody>
      </p:sp>
      <p:pic>
        <p:nvPicPr>
          <p:cNvPr id="4098" name="Picture 2" descr="File:Olfactory system.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628800"/>
            <a:ext cx="7620000" cy="41052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26"/>
          <p:cNvSpPr/>
          <p:nvPr/>
        </p:nvSpPr>
        <p:spPr>
          <a:xfrm>
            <a:off x="2054508" y="5892069"/>
            <a:ext cx="5034983" cy="276999"/>
          </a:xfrm>
          <a:prstGeom prst="rect">
            <a:avLst/>
          </a:prstGeom>
        </p:spPr>
        <p:txBody>
          <a:bodyPr wrap="square">
            <a:spAutoFit/>
          </a:bodyPr>
          <a:lstStyle/>
          <a:p>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Olfactory </a:t>
            </a:r>
            <a:r>
              <a:rPr lang="en-US" sz="1200" dirty="0" smtClean="0">
                <a:solidFill>
                  <a:prstClr val="black"/>
                </a:solidFill>
                <a:latin typeface="Calibri"/>
                <a:hlinkClick r:id="rId3"/>
              </a:rPr>
              <a:t>system</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Ignacio Icke"/>
              </a:rPr>
              <a:t>Ignacio </a:t>
            </a:r>
            <a:r>
              <a:rPr lang="en-US" sz="1200" dirty="0" smtClean="0">
                <a:solidFill>
                  <a:prstClr val="black"/>
                </a:solidFill>
                <a:latin typeface="Calibri"/>
                <a:hlinkClick r:id="rId4" tooltip="User:Ignacio Icke"/>
              </a:rPr>
              <a:t>Icke</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CC BY-SA 2.5</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101</a:t>
            </a:fld>
            <a:endParaRPr lang="el-GR" dirty="0">
              <a:solidFill>
                <a:prstClr val="black"/>
              </a:solidFill>
            </a:endParaRPr>
          </a:p>
        </p:txBody>
      </p:sp>
    </p:spTree>
    <p:extLst>
      <p:ext uri="{BB962C8B-B14F-4D97-AF65-F5344CB8AC3E}">
        <p14:creationId xmlns:p14="http://schemas.microsoft.com/office/powerpoint/2010/main" val="193962045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ile:Olfact epithelium.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1196752"/>
            <a:ext cx="3412302" cy="49133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6"/>
          <p:cNvSpPr/>
          <p:nvPr/>
        </p:nvSpPr>
        <p:spPr>
          <a:xfrm>
            <a:off x="2104475" y="6309319"/>
            <a:ext cx="5034983"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Olfact </a:t>
            </a:r>
            <a:r>
              <a:rPr lang="en-US" sz="1200" dirty="0" smtClean="0">
                <a:solidFill>
                  <a:prstClr val="black"/>
                </a:solidFill>
                <a:latin typeface="Calibri"/>
                <a:hlinkClick r:id="rId3"/>
              </a:rPr>
              <a:t>epithelium</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Joanna Kośmider"/>
              </a:rPr>
              <a:t>Joanna Kośmider</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sp>
        <p:nvSpPr>
          <p:cNvPr id="8" name="Τίτλος 7"/>
          <p:cNvSpPr>
            <a:spLocks noGrp="1"/>
          </p:cNvSpPr>
          <p:nvPr>
            <p:ph type="title"/>
          </p:nvPr>
        </p:nvSpPr>
        <p:spPr/>
        <p:txBody>
          <a:bodyPr/>
          <a:lstStyle/>
          <a:p>
            <a:r>
              <a:rPr lang="el-GR" dirty="0"/>
              <a:t>Οσφρητικό επιθήλιο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102</a:t>
            </a:fld>
            <a:endParaRPr lang="el-GR" dirty="0">
              <a:solidFill>
                <a:prstClr val="black"/>
              </a:solidFill>
            </a:endParaRPr>
          </a:p>
        </p:txBody>
      </p:sp>
    </p:spTree>
    <p:extLst>
      <p:ext uri="{BB962C8B-B14F-4D97-AF65-F5344CB8AC3E}">
        <p14:creationId xmlns:p14="http://schemas.microsoft.com/office/powerpoint/2010/main" val="56914643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figures.boundless.com/19575/full/figure-36-03-01.j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268760"/>
            <a:ext cx="7620000" cy="52863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Τίτλος 4"/>
          <p:cNvSpPr>
            <a:spLocks noGrp="1"/>
          </p:cNvSpPr>
          <p:nvPr>
            <p:ph type="title"/>
          </p:nvPr>
        </p:nvSpPr>
        <p:spPr>
          <a:xfrm>
            <a:off x="467544" y="116632"/>
            <a:ext cx="8229600" cy="1080120"/>
          </a:xfrm>
        </p:spPr>
        <p:txBody>
          <a:bodyPr>
            <a:normAutofit fontScale="90000"/>
          </a:bodyPr>
          <a:lstStyle/>
          <a:p>
            <a:r>
              <a:rPr lang="el-GR" dirty="0"/>
              <a:t>Πορεία οσφρητικών νεύρων προς τον εγκέφαλο </a:t>
            </a:r>
          </a:p>
        </p:txBody>
      </p:sp>
      <p:sp>
        <p:nvSpPr>
          <p:cNvPr id="6" name="Ορθογώνιο 5"/>
          <p:cNvSpPr/>
          <p:nvPr/>
        </p:nvSpPr>
        <p:spPr>
          <a:xfrm>
            <a:off x="2286000" y="6551437"/>
            <a:ext cx="4572000" cy="276999"/>
          </a:xfrm>
          <a:prstGeom prst="rect">
            <a:avLst/>
          </a:prstGeom>
        </p:spPr>
        <p:txBody>
          <a:bodyPr>
            <a:spAutoFit/>
          </a:bodyPr>
          <a:lstStyle/>
          <a:p>
            <a:pPr algn="ctr"/>
            <a:r>
              <a:rPr lang="en-US" sz="1200" dirty="0" smtClean="0">
                <a:solidFill>
                  <a:prstClr val="black"/>
                </a:solidFill>
                <a:latin typeface="Calibri"/>
                <a:hlinkClick r:id="rId3"/>
              </a:rPr>
              <a:t>boundless.com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103</a:t>
            </a:fld>
            <a:endParaRPr lang="el-GR" dirty="0">
              <a:solidFill>
                <a:prstClr val="black"/>
              </a:solidFill>
            </a:endParaRPr>
          </a:p>
        </p:txBody>
      </p:sp>
    </p:spTree>
    <p:extLst>
      <p:ext uri="{BB962C8B-B14F-4D97-AF65-F5344CB8AC3E}">
        <p14:creationId xmlns:p14="http://schemas.microsoft.com/office/powerpoint/2010/main" val="191407117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Μεταιχμιακό σύστημα και όσφρηση</a:t>
            </a:r>
            <a:endParaRPr lang="en-US" sz="3600" b="1" dirty="0"/>
          </a:p>
        </p:txBody>
      </p:sp>
      <p:sp>
        <p:nvSpPr>
          <p:cNvPr id="3" name="2 - Θέση περιεχομένου"/>
          <p:cNvSpPr>
            <a:spLocks noGrp="1"/>
          </p:cNvSpPr>
          <p:nvPr>
            <p:ph idx="1"/>
          </p:nvPr>
        </p:nvSpPr>
        <p:spPr>
          <a:xfrm>
            <a:off x="457200" y="1196752"/>
            <a:ext cx="8363272" cy="5472608"/>
          </a:xfrm>
        </p:spPr>
        <p:txBody>
          <a:bodyPr>
            <a:normAutofit/>
          </a:bodyPr>
          <a:lstStyle/>
          <a:p>
            <a:pPr hangingPunct="0">
              <a:spcAft>
                <a:spcPts val="1200"/>
              </a:spcAft>
            </a:pPr>
            <a:r>
              <a:rPr lang="el-GR" dirty="0"/>
              <a:t>Η όσφρηση αναπαριστάται </a:t>
            </a:r>
            <a:r>
              <a:rPr lang="el-GR" b="1" dirty="0"/>
              <a:t>σε αρχέγονα</a:t>
            </a:r>
            <a:r>
              <a:rPr lang="el-GR" dirty="0"/>
              <a:t> εγκεφαλικά κέντρα (</a:t>
            </a:r>
            <a:r>
              <a:rPr lang="el-GR" b="1" dirty="0"/>
              <a:t>αρχέγονη</a:t>
            </a:r>
            <a:r>
              <a:rPr lang="el-GR" dirty="0"/>
              <a:t> αίσθηση) και η </a:t>
            </a:r>
            <a:r>
              <a:rPr lang="el-GR" dirty="0" smtClean="0"/>
              <a:t>εκπροσώπηση </a:t>
            </a:r>
            <a:r>
              <a:rPr lang="el-GR" dirty="0"/>
              <a:t>αυτή την συνδέει με το </a:t>
            </a:r>
            <a:r>
              <a:rPr lang="el-GR" b="1" dirty="0"/>
              <a:t>μεταιχμιακό</a:t>
            </a:r>
            <a:r>
              <a:rPr lang="el-GR" dirty="0"/>
              <a:t>* σύστημα).</a:t>
            </a:r>
          </a:p>
          <a:p>
            <a:pPr marL="355600" indent="0" hangingPunct="0">
              <a:buNone/>
            </a:pPr>
            <a:r>
              <a:rPr lang="el-GR" sz="2200" b="1" dirty="0" smtClean="0"/>
              <a:t>*</a:t>
            </a:r>
            <a:r>
              <a:rPr lang="el-GR" sz="2200" b="1" dirty="0"/>
              <a:t>Το μεταιχμιακό (</a:t>
            </a:r>
            <a:r>
              <a:rPr lang="en-US" sz="2200" b="1" dirty="0"/>
              <a:t>limbic</a:t>
            </a:r>
            <a:r>
              <a:rPr lang="el-GR" sz="2200" b="1" dirty="0"/>
              <a:t>) σύστημα</a:t>
            </a:r>
            <a:r>
              <a:rPr lang="el-GR" sz="2200" dirty="0"/>
              <a:t> ονομάστηκε έτσι γιατί βρίσκεται μεταξύ διεγκεφάλου και μεσεγκεφάλου.  Λειτουργικά βρίσκεται μεταξύ των </a:t>
            </a:r>
            <a:r>
              <a:rPr lang="el-GR" sz="2200" dirty="0" smtClean="0"/>
              <a:t>συγκινησιακών </a:t>
            </a:r>
            <a:r>
              <a:rPr lang="el-GR" sz="2200" dirty="0"/>
              <a:t>και γνωστικών συστατικών της συνείδησης.  </a:t>
            </a:r>
            <a:r>
              <a:rPr lang="el-GR" sz="2200" b="1" dirty="0"/>
              <a:t>Αισθητικά ερεθίσματα</a:t>
            </a:r>
            <a:r>
              <a:rPr lang="el-GR" sz="2200" dirty="0"/>
              <a:t> έρχονται στο μεταιχμιακό σύστημα μέσω του </a:t>
            </a:r>
            <a:r>
              <a:rPr lang="el-GR" sz="2200" b="1" dirty="0"/>
              <a:t>θαλάμου και υποθαλάμου </a:t>
            </a:r>
            <a:r>
              <a:rPr lang="el-GR" sz="2200" dirty="0"/>
              <a:t>και πιστεύεται ότι βοηθούν την διατήρηση του είδους και του ατόμου.  Το μεταιχμιακό συνδέεται και με την </a:t>
            </a:r>
            <a:r>
              <a:rPr lang="el-GR" sz="2200" b="1" dirty="0"/>
              <a:t>μνήμη</a:t>
            </a:r>
            <a:r>
              <a:rPr lang="el-GR" sz="2200" dirty="0"/>
              <a:t> καθώς και την </a:t>
            </a:r>
            <a:r>
              <a:rPr lang="el-GR" sz="2200" b="1" dirty="0"/>
              <a:t>ανταμοιβή και τιμωρία</a:t>
            </a:r>
            <a:r>
              <a:rPr lang="el-GR" sz="2200" b="1"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104</a:t>
            </a:fld>
            <a:endParaRPr lang="el-GR" dirty="0">
              <a:solidFill>
                <a:prstClr val="black"/>
              </a:solidFill>
            </a:endParaRPr>
          </a:p>
        </p:txBody>
      </p:sp>
    </p:spTree>
    <p:extLst>
      <p:ext uri="{BB962C8B-B14F-4D97-AF65-F5344CB8AC3E}">
        <p14:creationId xmlns:p14="http://schemas.microsoft.com/office/powerpoint/2010/main" val="58895805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Ανατομικά στοιχεία του μεταιχμιακού</a:t>
            </a:r>
            <a:endParaRPr lang="en-US" sz="3600" b="1" dirty="0"/>
          </a:p>
        </p:txBody>
      </p:sp>
      <p:sp>
        <p:nvSpPr>
          <p:cNvPr id="3" name="2 - Θέση περιεχομένου"/>
          <p:cNvSpPr>
            <a:spLocks noGrp="1"/>
          </p:cNvSpPr>
          <p:nvPr>
            <p:ph idx="1"/>
          </p:nvPr>
        </p:nvSpPr>
        <p:spPr/>
        <p:txBody>
          <a:bodyPr>
            <a:normAutofit/>
          </a:bodyPr>
          <a:lstStyle/>
          <a:p>
            <a:pPr marL="0" indent="0" hangingPunct="0">
              <a:buNone/>
            </a:pPr>
            <a:r>
              <a:rPr lang="el-GR" b="1" dirty="0"/>
              <a:t>Τα </a:t>
            </a:r>
            <a:r>
              <a:rPr lang="el-GR" b="1" dirty="0" smtClean="0"/>
              <a:t>κυριότερα </a:t>
            </a:r>
            <a:r>
              <a:rPr lang="el-GR" b="1" dirty="0"/>
              <a:t>τμήματα του μεταιχμιακού είναι</a:t>
            </a:r>
            <a:r>
              <a:rPr lang="el-GR" dirty="0"/>
              <a:t>:</a:t>
            </a:r>
          </a:p>
          <a:p>
            <a:pPr marL="457200" indent="-457200" hangingPunct="0">
              <a:buFont typeface="+mj-lt"/>
              <a:buAutoNum type="arabicPeriod"/>
            </a:pPr>
            <a:r>
              <a:rPr lang="el-GR" dirty="0" smtClean="0"/>
              <a:t>Διάφραγμα </a:t>
            </a:r>
            <a:r>
              <a:rPr lang="el-GR" dirty="0"/>
              <a:t>εγκεφάλου, </a:t>
            </a:r>
          </a:p>
          <a:p>
            <a:pPr marL="457200" indent="-457200" hangingPunct="0">
              <a:buFont typeface="+mj-lt"/>
              <a:buAutoNum type="arabicPeriod"/>
            </a:pPr>
            <a:r>
              <a:rPr lang="el-GR" dirty="0" smtClean="0"/>
              <a:t>Αγκιστρωτή έλικα, </a:t>
            </a:r>
            <a:endParaRPr lang="el-GR" dirty="0"/>
          </a:p>
          <a:p>
            <a:pPr marL="457200" indent="-457200" hangingPunct="0">
              <a:buFont typeface="+mj-lt"/>
              <a:buAutoNum type="arabicPeriod"/>
            </a:pPr>
            <a:r>
              <a:rPr lang="el-GR" dirty="0" smtClean="0"/>
              <a:t>Παραϊπποκάμπεια έλικα,    </a:t>
            </a:r>
            <a:endParaRPr lang="el-GR" dirty="0"/>
          </a:p>
          <a:p>
            <a:pPr marL="457200" indent="-457200" hangingPunct="0">
              <a:buFont typeface="+mj-lt"/>
              <a:buAutoNum type="arabicPeriod"/>
            </a:pPr>
            <a:r>
              <a:rPr lang="el-GR" dirty="0" smtClean="0"/>
              <a:t>Ιπποκάμπειος </a:t>
            </a:r>
            <a:r>
              <a:rPr lang="el-GR" dirty="0"/>
              <a:t>σχηματισμός,</a:t>
            </a:r>
          </a:p>
          <a:p>
            <a:pPr marL="457200" indent="-457200" hangingPunct="0">
              <a:buFont typeface="+mj-lt"/>
              <a:buAutoNum type="arabicPeriod"/>
            </a:pPr>
            <a:r>
              <a:rPr lang="el-GR" dirty="0" smtClean="0"/>
              <a:t>Αμυγδαλοειδείς </a:t>
            </a:r>
            <a:r>
              <a:rPr lang="el-GR" dirty="0"/>
              <a:t>πυρήνες, </a:t>
            </a:r>
          </a:p>
          <a:p>
            <a:pPr marL="457200" indent="-457200" hangingPunct="0">
              <a:buFont typeface="+mj-lt"/>
              <a:buAutoNum type="arabicPeriod"/>
            </a:pPr>
            <a:r>
              <a:rPr lang="el-GR" dirty="0" smtClean="0"/>
              <a:t>Μαστία </a:t>
            </a:r>
            <a:r>
              <a:rPr lang="el-GR" dirty="0"/>
              <a:t>και     </a:t>
            </a:r>
          </a:p>
          <a:p>
            <a:pPr marL="457200" indent="-457200" hangingPunct="0">
              <a:buFont typeface="+mj-lt"/>
              <a:buAutoNum type="arabicPeriod"/>
            </a:pPr>
            <a:r>
              <a:rPr lang="el-GR" dirty="0" smtClean="0"/>
              <a:t>Πρόσθιοι </a:t>
            </a:r>
            <a:r>
              <a:rPr lang="el-GR" dirty="0"/>
              <a:t>θαλαμικοί πυρήνες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105</a:t>
            </a:fld>
            <a:endParaRPr lang="el-GR" dirty="0">
              <a:solidFill>
                <a:prstClr val="black"/>
              </a:solidFill>
            </a:endParaRPr>
          </a:p>
        </p:txBody>
      </p:sp>
    </p:spTree>
    <p:extLst>
      <p:ext uri="{BB962C8B-B14F-4D97-AF65-F5344CB8AC3E}">
        <p14:creationId xmlns:p14="http://schemas.microsoft.com/office/powerpoint/2010/main" val="170400697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sz="3600" b="1" dirty="0" smtClean="0"/>
              <a:t>Σχέση οσφρητικού φλοιού και μεταιχμιακού συστήματος</a:t>
            </a:r>
            <a:endParaRPr lang="en-US" sz="3600" b="1" dirty="0"/>
          </a:p>
        </p:txBody>
      </p:sp>
      <p:sp>
        <p:nvSpPr>
          <p:cNvPr id="3" name="2 - Θέση περιεχομένου"/>
          <p:cNvSpPr>
            <a:spLocks noGrp="1"/>
          </p:cNvSpPr>
          <p:nvPr>
            <p:ph idx="1"/>
          </p:nvPr>
        </p:nvSpPr>
        <p:spPr>
          <a:xfrm>
            <a:off x="457200" y="1556792"/>
            <a:ext cx="8229600" cy="4680520"/>
          </a:xfrm>
        </p:spPr>
        <p:txBody>
          <a:bodyPr>
            <a:normAutofit/>
          </a:bodyPr>
          <a:lstStyle/>
          <a:p>
            <a:pPr hangingPunct="0"/>
            <a:r>
              <a:rPr lang="el-GR" sz="2200" dirty="0" smtClean="0"/>
              <a:t>Το </a:t>
            </a:r>
            <a:r>
              <a:rPr lang="el-GR" sz="2200" dirty="0"/>
              <a:t>μεταιχμιακό σύστημα έχει πτωχές συνδέσεις με τον φλοιό, αλλά συνδέεται στενά με τον </a:t>
            </a:r>
            <a:r>
              <a:rPr lang="el-GR" sz="2200" b="1" dirty="0"/>
              <a:t>υποθάλαμο, </a:t>
            </a:r>
            <a:r>
              <a:rPr lang="el-GR" sz="2200" dirty="0"/>
              <a:t>που </a:t>
            </a:r>
            <a:r>
              <a:rPr lang="el-GR" sz="2200" dirty="0" smtClean="0"/>
              <a:t>παρότι </a:t>
            </a:r>
            <a:r>
              <a:rPr lang="el-GR" sz="2200" dirty="0"/>
              <a:t>είναι ξεχωριστή δομή και ανατομικά δεν ανήκει στο μεταιχμιακό, λειτουργεί σε στενή συνεργασία μαζί του (μάλλον λειτουργεί </a:t>
            </a:r>
            <a:r>
              <a:rPr lang="el-GR" sz="2200" b="1" dirty="0"/>
              <a:t>στο κέντρο του)</a:t>
            </a:r>
            <a:r>
              <a:rPr lang="el-GR" sz="2200" dirty="0"/>
              <a:t> και ρυθμίζει </a:t>
            </a:r>
            <a:r>
              <a:rPr lang="el-GR" sz="2200" b="1" dirty="0"/>
              <a:t>αυτόνομες</a:t>
            </a:r>
            <a:r>
              <a:rPr lang="el-GR" sz="2200" dirty="0"/>
              <a:t> λειτουργίες και </a:t>
            </a:r>
            <a:r>
              <a:rPr lang="el-GR" sz="2200" b="1" dirty="0"/>
              <a:t>συναισθηματικές </a:t>
            </a:r>
            <a:r>
              <a:rPr lang="el-GR" sz="2200" dirty="0"/>
              <a:t>λειτουργίες.</a:t>
            </a:r>
          </a:p>
          <a:p>
            <a:r>
              <a:rPr lang="el-GR" sz="2200" dirty="0"/>
              <a:t>Οι οσφρητικοί υποδοχείς απαντούν μόνο σε ουσίες που βρίσκονται σε επαφή με το οσφρητικό επιθήλιο και διαλύονται στην λεπτή στοιβάδα </a:t>
            </a:r>
            <a:r>
              <a:rPr lang="el-GR" sz="2200" dirty="0" smtClean="0"/>
              <a:t>βλέννας </a:t>
            </a:r>
            <a:r>
              <a:rPr lang="el-GR" sz="2200" dirty="0"/>
              <a:t>του.  Ο άνθρωπος διακρίνει </a:t>
            </a:r>
            <a:r>
              <a:rPr lang="el-GR" sz="2200" b="1" dirty="0"/>
              <a:t>2000-4000</a:t>
            </a:r>
            <a:r>
              <a:rPr lang="el-GR" sz="2200" dirty="0"/>
              <a:t> διαφορετικές οσμές.</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106</a:t>
            </a:fld>
            <a:endParaRPr lang="el-GR" dirty="0">
              <a:solidFill>
                <a:prstClr val="black"/>
              </a:solidFill>
            </a:endParaRPr>
          </a:p>
        </p:txBody>
      </p:sp>
    </p:spTree>
    <p:extLst>
      <p:ext uri="{BB962C8B-B14F-4D97-AF65-F5344CB8AC3E}">
        <p14:creationId xmlns:p14="http://schemas.microsoft.com/office/powerpoint/2010/main" val="309727388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Διάκριση οσμών</a:t>
            </a:r>
            <a:endParaRPr lang="en-US" sz="3600" b="1" dirty="0"/>
          </a:p>
        </p:txBody>
      </p:sp>
      <p:sp>
        <p:nvSpPr>
          <p:cNvPr id="3" name="2 - Θέση περιεχομένου"/>
          <p:cNvSpPr>
            <a:spLocks noGrp="1"/>
          </p:cNvSpPr>
          <p:nvPr>
            <p:ph idx="1"/>
          </p:nvPr>
        </p:nvSpPr>
        <p:spPr/>
        <p:txBody>
          <a:bodyPr>
            <a:normAutofit fontScale="92500" lnSpcReduction="10000"/>
          </a:bodyPr>
          <a:lstStyle/>
          <a:p>
            <a:r>
              <a:rPr lang="el-GR" b="1" dirty="0"/>
              <a:t>Διάκριση</a:t>
            </a:r>
            <a:r>
              <a:rPr lang="el-GR" dirty="0"/>
              <a:t> όμως </a:t>
            </a:r>
            <a:r>
              <a:rPr lang="el-GR" b="1" dirty="0"/>
              <a:t>έντασης </a:t>
            </a:r>
            <a:r>
              <a:rPr lang="el-GR" dirty="0"/>
              <a:t>οσμών στον άνθρωπο </a:t>
            </a:r>
            <a:r>
              <a:rPr lang="el-GR" b="1" dirty="0"/>
              <a:t>είναι πτωχή</a:t>
            </a:r>
            <a:r>
              <a:rPr lang="el-GR" dirty="0"/>
              <a:t>.  Η συγκέντρωση μιας ουσίας πρέπει </a:t>
            </a:r>
            <a:r>
              <a:rPr lang="el-GR" b="1" dirty="0"/>
              <a:t>να αλλάξει 30%</a:t>
            </a:r>
            <a:r>
              <a:rPr lang="el-GR" dirty="0"/>
              <a:t> για να το αντιληφθούμε. Σε σχέση με την όραση η διακριτική ικανότης είναι τέτοια που αλλαγή 1% στην ένταση του φωτός γίνεται αντιληπτή.  Τα μόρια που προκαλούν όσφρηση είναι συνήθως </a:t>
            </a:r>
            <a:r>
              <a:rPr lang="el-GR" b="1" dirty="0"/>
              <a:t>μικρά </a:t>
            </a:r>
            <a:r>
              <a:rPr lang="el-GR" dirty="0"/>
              <a:t>(3-4 μέχρι 18-20 άτομα </a:t>
            </a:r>
            <a:r>
              <a:rPr lang="en-US" dirty="0"/>
              <a:t>C</a:t>
            </a:r>
            <a:r>
              <a:rPr lang="el-GR" dirty="0"/>
              <a:t>).  Χαρακτηριστικά οι ουσίες που γίνονται αντιληπτές είναι </a:t>
            </a:r>
            <a:r>
              <a:rPr lang="el-GR" b="1" dirty="0"/>
              <a:t>λιποδιαλυτές </a:t>
            </a:r>
            <a:r>
              <a:rPr lang="el-GR" dirty="0"/>
              <a:t>και έχουν υψηλή ποσότητα ύδατος.  Στα περισσότερα είδη υπάρχει </a:t>
            </a:r>
            <a:r>
              <a:rPr lang="el-GR" b="1" dirty="0"/>
              <a:t>σχέση μεταξύ όσφρησης και σεξουαλικής λειτουργίας </a:t>
            </a:r>
            <a:r>
              <a:rPr lang="el-GR" dirty="0"/>
              <a:t>και αυτό φαίνεται και σε μας με τις διαφημίσεις των αρωμάτων.  Η αίσθηση της όσφρησης λέγεται ότι είναι οξύτερη σε </a:t>
            </a:r>
            <a:r>
              <a:rPr lang="el-GR" b="1" dirty="0"/>
              <a:t>γυναίκες</a:t>
            </a:r>
            <a:r>
              <a:rPr lang="el-GR" dirty="0"/>
              <a:t> </a:t>
            </a:r>
            <a:r>
              <a:rPr lang="el-GR" dirty="0" smtClean="0"/>
              <a:t>από ότι </a:t>
            </a:r>
            <a:r>
              <a:rPr lang="el-GR" dirty="0"/>
              <a:t>στους άνδρες, και τόσο η γεύση όσο κι η όσφρηση έχουν την ικανότητα να διεγείρουν </a:t>
            </a:r>
            <a:r>
              <a:rPr lang="el-GR" b="1" dirty="0"/>
              <a:t>μακροπρόθεσμες μνήμες </a:t>
            </a:r>
            <a:r>
              <a:rPr lang="el-GR" dirty="0"/>
              <a:t>που έχουν περιγραφεί κατά καιρούς από λογοτέχνες.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107</a:t>
            </a:fld>
            <a:endParaRPr lang="el-GR" dirty="0">
              <a:solidFill>
                <a:prstClr val="black"/>
              </a:solidFill>
            </a:endParaRPr>
          </a:p>
        </p:txBody>
      </p:sp>
    </p:spTree>
    <p:extLst>
      <p:ext uri="{BB962C8B-B14F-4D97-AF65-F5344CB8AC3E}">
        <p14:creationId xmlns:p14="http://schemas.microsoft.com/office/powerpoint/2010/main" val="227675896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Διαταραχές όσφρησης</a:t>
            </a:r>
            <a:endParaRPr lang="en-US" sz="3600" b="1" dirty="0"/>
          </a:p>
        </p:txBody>
      </p:sp>
      <p:sp>
        <p:nvSpPr>
          <p:cNvPr id="3" name="2 - Θέση περιεχομένου"/>
          <p:cNvSpPr>
            <a:spLocks noGrp="1"/>
          </p:cNvSpPr>
          <p:nvPr>
            <p:ph idx="1"/>
          </p:nvPr>
        </p:nvSpPr>
        <p:spPr/>
        <p:txBody>
          <a:bodyPr>
            <a:normAutofit/>
          </a:bodyPr>
          <a:lstStyle/>
          <a:p>
            <a:pPr hangingPunct="0"/>
            <a:r>
              <a:rPr lang="el-GR" dirty="0"/>
              <a:t>Οι οσφρητικοί υποδοχείς </a:t>
            </a:r>
            <a:r>
              <a:rPr lang="el-GR" b="1" dirty="0" smtClean="0"/>
              <a:t>εξοικειώνονται </a:t>
            </a:r>
            <a:r>
              <a:rPr lang="el-GR" dirty="0"/>
              <a:t>εύκολα και γρήγορα.  Η εξοικείωση συμβαίνει στην οσμή που μυρίζουμε εκείνη την στιγμή και ο ουδός παραμένει αναλλοίωτος για τις άλλες.</a:t>
            </a:r>
          </a:p>
          <a:p>
            <a:pPr hangingPunct="0"/>
            <a:r>
              <a:rPr lang="el-GR" b="1" dirty="0"/>
              <a:t>Ανωμαλίες</a:t>
            </a:r>
            <a:endParaRPr lang="el-GR" dirty="0"/>
          </a:p>
          <a:p>
            <a:pPr marL="857250" lvl="1" indent="-457200" hangingPunct="0">
              <a:buFont typeface="+mj-lt"/>
              <a:buAutoNum type="arabicPeriod"/>
            </a:pPr>
            <a:r>
              <a:rPr lang="el-GR" dirty="0" smtClean="0"/>
              <a:t>Ανοσμία.</a:t>
            </a:r>
            <a:endParaRPr lang="el-GR" dirty="0"/>
          </a:p>
          <a:p>
            <a:pPr marL="857250" lvl="1" indent="-457200" hangingPunct="0">
              <a:buFont typeface="+mj-lt"/>
              <a:buAutoNum type="arabicPeriod"/>
            </a:pPr>
            <a:r>
              <a:rPr lang="el-GR" dirty="0" smtClean="0"/>
              <a:t>Υποσμία.</a:t>
            </a:r>
            <a:endParaRPr lang="el-GR" dirty="0"/>
          </a:p>
          <a:p>
            <a:pPr hangingPunct="0"/>
            <a:r>
              <a:rPr lang="el-GR" dirty="0"/>
              <a:t>Ανοσμία μπορεί να συνδυαστεί με υπογοναδισμό (σύνδρομο </a:t>
            </a:r>
            <a:r>
              <a:rPr lang="en-US" dirty="0"/>
              <a:t>Kallman</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108</a:t>
            </a:fld>
            <a:endParaRPr lang="el-GR" dirty="0">
              <a:solidFill>
                <a:prstClr val="black"/>
              </a:solidFill>
            </a:endParaRPr>
          </a:p>
        </p:txBody>
      </p:sp>
    </p:spTree>
    <p:extLst>
      <p:ext uri="{BB962C8B-B14F-4D97-AF65-F5344CB8AC3E}">
        <p14:creationId xmlns:p14="http://schemas.microsoft.com/office/powerpoint/2010/main" val="661924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Οι αρτηρίες, τα αρτηρίδια και οι φλέβες στις επιφανειακές στοιβάδες του αμφιβληστροειδούς κοντά στην επιφάνεια του υαλώδους σώματος μπορεί να φανούν στο οφθαλμοσκόπιο.  Επειδή, αυτή είναι μια περιοχή του σώματος όπου αρτηρίδια μπορεί να φανούν, η οφθαλμοσκόπηση είναι μεγάλης αξίας στο </a:t>
            </a:r>
            <a:r>
              <a:rPr lang="el-GR" b="1" dirty="0"/>
              <a:t>σακχαρώδη διαβήτη, </a:t>
            </a:r>
            <a:r>
              <a:rPr lang="el-GR" dirty="0"/>
              <a:t>στην </a:t>
            </a:r>
            <a:r>
              <a:rPr lang="el-GR" b="1" dirty="0"/>
              <a:t>υπέρταση</a:t>
            </a:r>
            <a:r>
              <a:rPr lang="el-GR" dirty="0"/>
              <a:t> και άλλες νόσους που έχουν επίδραση στα αγγεία. </a:t>
            </a:r>
            <a:r>
              <a:rPr lang="el-GR" dirty="0" smtClean="0"/>
              <a:t>Τα </a:t>
            </a:r>
            <a:r>
              <a:rPr lang="el-GR" dirty="0"/>
              <a:t>αγγεία του αμφιβληστροειδούς δίνουν αίμα στα δίπολα και στα γαγγλιακά κύτταρα αλλά οι υποδοχείς τρέφονται από αγγεία του χοριοειδή χιτώνα.</a:t>
            </a:r>
          </a:p>
          <a:p>
            <a:endParaRPr lang="en-US" dirty="0"/>
          </a:p>
        </p:txBody>
      </p:sp>
      <p:sp>
        <p:nvSpPr>
          <p:cNvPr id="4" name="Τίτλος 3"/>
          <p:cNvSpPr>
            <a:spLocks noGrp="1"/>
          </p:cNvSpPr>
          <p:nvPr>
            <p:ph type="title"/>
          </p:nvPr>
        </p:nvSpPr>
        <p:spPr/>
        <p:txBody>
          <a:bodyPr/>
          <a:lstStyle/>
          <a:p>
            <a:r>
              <a:rPr lang="el-GR" dirty="0"/>
              <a:t>Αμφιβληστροειδής </a:t>
            </a:r>
            <a:r>
              <a:rPr lang="el-GR" sz="3200" b="0" dirty="0" smtClean="0"/>
              <a:t>6/6</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66546964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Μεταιχμιακό </a:t>
            </a:r>
            <a:r>
              <a:rPr lang="el-GR" dirty="0" smtClean="0"/>
              <a:t>σύστημα</a:t>
            </a:r>
            <a:endParaRPr lang="el-GR" dirty="0"/>
          </a:p>
        </p:txBody>
      </p:sp>
      <p:pic>
        <p:nvPicPr>
          <p:cNvPr id="8194" name="Picture 2" descr="File:Blausen 0614 LimbicSyste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268760"/>
            <a:ext cx="7620000" cy="50768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979712" y="6441565"/>
            <a:ext cx="5184576"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Blausen 0614 </a:t>
            </a:r>
            <a:r>
              <a:rPr lang="en-US" sz="1200" dirty="0" smtClean="0">
                <a:solidFill>
                  <a:prstClr val="black"/>
                </a:solidFill>
                <a:latin typeface="Calibri"/>
                <a:hlinkClick r:id="rId3"/>
              </a:rPr>
              <a:t>LimbicSystem</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BruceBlaus"/>
              </a:rPr>
              <a:t>BruceBlaus</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109</a:t>
            </a:fld>
            <a:endParaRPr lang="el-GR" dirty="0">
              <a:solidFill>
                <a:prstClr val="black"/>
              </a:solidFill>
            </a:endParaRPr>
          </a:p>
        </p:txBody>
      </p:sp>
    </p:spTree>
    <p:extLst>
      <p:ext uri="{BB962C8B-B14F-4D97-AF65-F5344CB8AC3E}">
        <p14:creationId xmlns:p14="http://schemas.microsoft.com/office/powerpoint/2010/main" val="322989771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Γεύση</a:t>
            </a:r>
            <a:endParaRPr lang="en-US" sz="3600" b="1" dirty="0"/>
          </a:p>
        </p:txBody>
      </p:sp>
      <p:pic>
        <p:nvPicPr>
          <p:cNvPr id="1026" name="Picture 2" descr="File:Head deep facial trigem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4113" y="882352"/>
            <a:ext cx="5210175"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p:nvPr/>
        </p:nvSpPr>
        <p:spPr>
          <a:xfrm>
            <a:off x="1966912" y="6597352"/>
            <a:ext cx="5184576"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Head deep facial </a:t>
            </a:r>
            <a:r>
              <a:rPr lang="en-US" sz="1200" dirty="0" smtClean="0">
                <a:solidFill>
                  <a:prstClr val="black"/>
                </a:solidFill>
                <a:latin typeface="Calibri"/>
                <a:hlinkClick r:id="rId4"/>
              </a:rPr>
              <a:t>trigeminal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5" tooltip="User:Beao"/>
              </a:rPr>
              <a:t>Beao</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6"/>
              </a:rPr>
              <a:t>CC BY 2.5</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110</a:t>
            </a:fld>
            <a:endParaRPr lang="el-GR" dirty="0">
              <a:solidFill>
                <a:prstClr val="black"/>
              </a:solidFill>
            </a:endParaRPr>
          </a:p>
        </p:txBody>
      </p:sp>
    </p:spTree>
    <p:extLst>
      <p:ext uri="{BB962C8B-B14F-4D97-AF65-F5344CB8AC3E}">
        <p14:creationId xmlns:p14="http://schemas.microsoft.com/office/powerpoint/2010/main" val="122269367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Όργανα της γεύσης </a:t>
            </a:r>
            <a:r>
              <a:rPr lang="el-GR" sz="3200" b="0" dirty="0" smtClean="0"/>
              <a:t>1/2</a:t>
            </a:r>
            <a:endParaRPr lang="en-US" sz="3200" b="0" dirty="0"/>
          </a:p>
        </p:txBody>
      </p:sp>
      <p:sp>
        <p:nvSpPr>
          <p:cNvPr id="3" name="2 - Θέση περιεχομένου"/>
          <p:cNvSpPr>
            <a:spLocks noGrp="1"/>
          </p:cNvSpPr>
          <p:nvPr>
            <p:ph idx="1"/>
          </p:nvPr>
        </p:nvSpPr>
        <p:spPr/>
        <p:txBody>
          <a:bodyPr>
            <a:normAutofit fontScale="92500"/>
          </a:bodyPr>
          <a:lstStyle/>
          <a:p>
            <a:pPr hangingPunct="0"/>
            <a:r>
              <a:rPr lang="el-GR" b="1" dirty="0"/>
              <a:t>Γευστικές κάλυκες:  </a:t>
            </a:r>
            <a:r>
              <a:rPr lang="el-GR" dirty="0"/>
              <a:t>Οι γευστικοί </a:t>
            </a:r>
            <a:r>
              <a:rPr lang="el-GR" b="1" dirty="0"/>
              <a:t>κάλυκες</a:t>
            </a:r>
            <a:r>
              <a:rPr lang="el-GR" dirty="0"/>
              <a:t> είναι αισθητικοί υποδοχείς και έχουν ωοειδές σχήμα και αποτελούνται από 4 είδη κυττάρων.</a:t>
            </a:r>
          </a:p>
          <a:p>
            <a:pPr hangingPunct="0"/>
            <a:r>
              <a:rPr lang="el-GR" dirty="0"/>
              <a:t>Ο </a:t>
            </a:r>
            <a:r>
              <a:rPr lang="el-GR" b="1" dirty="0"/>
              <a:t>τύπος 3 </a:t>
            </a:r>
            <a:r>
              <a:rPr lang="el-GR" dirty="0"/>
              <a:t>είναι οι αισθητικοί υποδοχείς (αλλά τα 1, 2, 3 έχουν </a:t>
            </a:r>
            <a:r>
              <a:rPr lang="el-GR" b="1" dirty="0"/>
              <a:t>μικρολάχνες</a:t>
            </a:r>
            <a:r>
              <a:rPr lang="el-GR" dirty="0"/>
              <a:t> που προβάλλουν στον γευστικό πόρο.  Όλα τα είδη κυττάρων συνδέονται με ενώσεις κενού (</a:t>
            </a:r>
            <a:r>
              <a:rPr lang="en-US" dirty="0"/>
              <a:t>gap junctions</a:t>
            </a:r>
            <a:r>
              <a:rPr lang="el-GR" dirty="0"/>
              <a:t>) και τα 1, 2, 3 εξέχουν με τις μικρολάχνες στον πόρο.  Κάθε κάλυκας </a:t>
            </a:r>
            <a:r>
              <a:rPr lang="el-GR" dirty="0" smtClean="0"/>
              <a:t>νευρώνεται </a:t>
            </a:r>
            <a:r>
              <a:rPr lang="el-GR" dirty="0"/>
              <a:t>από 50 νευρικές ίνες και κάθε ίνα δέχεται «</a:t>
            </a:r>
            <a:r>
              <a:rPr lang="en-US" dirty="0"/>
              <a:t>input</a:t>
            </a:r>
            <a:r>
              <a:rPr lang="el-GR" dirty="0"/>
              <a:t>» από 5 κάλυκες.  Οι υποδοχείς (3 κύτταρα) αναγεννώνται ανά 10ήμερο (μέση ζωή).  Στον άνθρωπο οι κάλυκες βρίσκονται στον βλεννογόνο της επιγλωτίδος, υπερώας, </a:t>
            </a:r>
            <a:r>
              <a:rPr lang="el-GR" dirty="0" smtClean="0"/>
              <a:t>φάρυγγα, </a:t>
            </a:r>
            <a:r>
              <a:rPr lang="el-GR" dirty="0"/>
              <a:t>και στις θηλές της γλώσσης.  </a:t>
            </a:r>
            <a:r>
              <a:rPr lang="el-GR" dirty="0" smtClean="0"/>
              <a:t>Έχουμε </a:t>
            </a:r>
            <a:r>
              <a:rPr lang="el-GR" dirty="0">
                <a:sym typeface="Symbol"/>
              </a:rPr>
              <a:t></a:t>
            </a:r>
            <a:r>
              <a:rPr lang="el-GR" dirty="0"/>
              <a:t> 10.000 γευστικούς κάλυκες.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111</a:t>
            </a:fld>
            <a:endParaRPr lang="el-GR" dirty="0">
              <a:solidFill>
                <a:prstClr val="black"/>
              </a:solidFill>
            </a:endParaRPr>
          </a:p>
        </p:txBody>
      </p:sp>
    </p:spTree>
    <p:extLst>
      <p:ext uri="{BB962C8B-B14F-4D97-AF65-F5344CB8AC3E}">
        <p14:creationId xmlns:p14="http://schemas.microsoft.com/office/powerpoint/2010/main" val="151049439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Όργανα της γεύσης </a:t>
            </a:r>
            <a:r>
              <a:rPr lang="el-GR" sz="3200" b="0" dirty="0" smtClean="0"/>
              <a:t>2/2</a:t>
            </a:r>
            <a:endParaRPr lang="en-US" sz="3600" dirty="0"/>
          </a:p>
        </p:txBody>
      </p:sp>
      <p:sp>
        <p:nvSpPr>
          <p:cNvPr id="3" name="2 - Θέση περιεχομένου"/>
          <p:cNvSpPr>
            <a:spLocks noGrp="1"/>
          </p:cNvSpPr>
          <p:nvPr>
            <p:ph idx="1"/>
          </p:nvPr>
        </p:nvSpPr>
        <p:spPr/>
        <p:txBody>
          <a:bodyPr>
            <a:normAutofit/>
          </a:bodyPr>
          <a:lstStyle/>
          <a:p>
            <a:r>
              <a:rPr lang="el-GR" dirty="0"/>
              <a:t>Οι αισθητικές ίνες από το έμπροσθεν της γλώσσης (2/3) πηγαίνουν</a:t>
            </a:r>
            <a:r>
              <a:rPr lang="el-GR" b="1" dirty="0"/>
              <a:t> με το (</a:t>
            </a:r>
            <a:r>
              <a:rPr lang="en-US" b="1" dirty="0"/>
              <a:t>VII</a:t>
            </a:r>
            <a:r>
              <a:rPr lang="el-GR" b="1" dirty="0"/>
              <a:t>) προσωπικό </a:t>
            </a:r>
            <a:r>
              <a:rPr lang="el-GR" dirty="0"/>
              <a:t>νεύρο, ενώ εκείνες από το οπίσθιο 1/3 πηγαίνουν με το </a:t>
            </a:r>
            <a:r>
              <a:rPr lang="el-GR" b="1" dirty="0"/>
              <a:t>(</a:t>
            </a:r>
            <a:r>
              <a:rPr lang="en-US" b="1" dirty="0"/>
              <a:t>IX</a:t>
            </a:r>
            <a:r>
              <a:rPr lang="el-GR" b="1" dirty="0"/>
              <a:t>) γλωσσοφαρυγγικό.  </a:t>
            </a:r>
            <a:r>
              <a:rPr lang="el-GR" dirty="0"/>
              <a:t>Από υπερώα, φάρυγγα κ.λπ. φεύγουν με το </a:t>
            </a:r>
            <a:r>
              <a:rPr lang="el-GR" b="1" dirty="0"/>
              <a:t>πνευμονογαστρικό (</a:t>
            </a:r>
            <a:r>
              <a:rPr lang="el-GR" b="1" dirty="0" smtClean="0"/>
              <a:t>Χ). </a:t>
            </a:r>
            <a:r>
              <a:rPr lang="el-GR" dirty="0" smtClean="0"/>
              <a:t>Από </a:t>
            </a:r>
            <a:r>
              <a:rPr lang="el-GR" dirty="0"/>
              <a:t>τον προμήκη, πηγαίνουν με το μονοπάτι του μέσου </a:t>
            </a:r>
            <a:r>
              <a:rPr lang="el-GR" b="1" dirty="0"/>
              <a:t>λημνίσκου</a:t>
            </a:r>
            <a:r>
              <a:rPr lang="el-GR" dirty="0"/>
              <a:t> στον </a:t>
            </a:r>
            <a:r>
              <a:rPr lang="el-GR" b="1" dirty="0"/>
              <a:t>θάλαμο </a:t>
            </a:r>
            <a:r>
              <a:rPr lang="el-GR" dirty="0"/>
              <a:t>κι από κει στον </a:t>
            </a:r>
            <a:r>
              <a:rPr lang="el-GR" b="1" dirty="0"/>
              <a:t>αισθητικό φλοιό (οπίσθια κεντρική έλικα) </a:t>
            </a:r>
            <a:r>
              <a:rPr lang="el-GR" dirty="0"/>
              <a:t>όπως οι υπόλοιπες γενικές αισθήσεις.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112</a:t>
            </a:fld>
            <a:endParaRPr lang="el-GR" dirty="0">
              <a:solidFill>
                <a:prstClr val="black"/>
              </a:solidFill>
            </a:endParaRPr>
          </a:p>
        </p:txBody>
      </p:sp>
    </p:spTree>
    <p:extLst>
      <p:ext uri="{BB962C8B-B14F-4D97-AF65-F5344CB8AC3E}">
        <p14:creationId xmlns:p14="http://schemas.microsoft.com/office/powerpoint/2010/main" val="41799440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Είδη γεύσεων</a:t>
            </a:r>
            <a:endParaRPr lang="en-US" sz="3600" b="1" dirty="0"/>
          </a:p>
        </p:txBody>
      </p:sp>
      <p:sp>
        <p:nvSpPr>
          <p:cNvPr id="3" name="2 - Θέση περιεχομένου"/>
          <p:cNvSpPr>
            <a:spLocks noGrp="1"/>
          </p:cNvSpPr>
          <p:nvPr>
            <p:ph idx="1"/>
          </p:nvPr>
        </p:nvSpPr>
        <p:spPr/>
        <p:txBody>
          <a:bodyPr/>
          <a:lstStyle/>
          <a:p>
            <a:r>
              <a:rPr lang="el-GR" dirty="0"/>
              <a:t>Η γεύση δεν έχει εξειδικευμένη φλοιϊκή περιοχή εκπροσώπησης.  Στον άνθρωπο υπάρχουν </a:t>
            </a:r>
            <a:r>
              <a:rPr lang="el-GR" b="1" dirty="0"/>
              <a:t>4 </a:t>
            </a:r>
            <a:r>
              <a:rPr lang="el-GR" b="1" dirty="0" smtClean="0"/>
              <a:t>γεύσεις:</a:t>
            </a:r>
          </a:p>
          <a:p>
            <a:pPr lvl="1" indent="-387350"/>
            <a:r>
              <a:rPr lang="el-GR" dirty="0" smtClean="0"/>
              <a:t>πικρό,</a:t>
            </a:r>
          </a:p>
          <a:p>
            <a:pPr lvl="1" indent="-387350"/>
            <a:r>
              <a:rPr lang="el-GR" dirty="0" smtClean="0"/>
              <a:t>γλυκό,</a:t>
            </a:r>
          </a:p>
          <a:p>
            <a:pPr lvl="1" indent="-387350"/>
            <a:r>
              <a:rPr lang="el-GR" dirty="0" smtClean="0"/>
              <a:t>ξινό,</a:t>
            </a:r>
          </a:p>
          <a:p>
            <a:pPr lvl="1" indent="-387350"/>
            <a:r>
              <a:rPr lang="el-GR" dirty="0" smtClean="0"/>
              <a:t>αλμυρό.</a:t>
            </a:r>
          </a:p>
          <a:p>
            <a:r>
              <a:rPr lang="el-GR" dirty="0" smtClean="0"/>
              <a:t>Το </a:t>
            </a:r>
            <a:r>
              <a:rPr lang="el-GR" dirty="0"/>
              <a:t>πικρό το αισθανόμαστε στο πίσω της γλώσσης, το ξυνό προς τις άκρες, το γλυκό μπροστά στην γλώσσα και το αλμυρό αμέσως πίσω από το </a:t>
            </a:r>
            <a:r>
              <a:rPr lang="el-GR" dirty="0" smtClean="0"/>
              <a:t>γλυκό.</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113</a:t>
            </a:fld>
            <a:endParaRPr lang="el-GR" dirty="0">
              <a:solidFill>
                <a:prstClr val="black"/>
              </a:solidFill>
            </a:endParaRPr>
          </a:p>
        </p:txBody>
      </p:sp>
    </p:spTree>
    <p:extLst>
      <p:ext uri="{BB962C8B-B14F-4D97-AF65-F5344CB8AC3E}">
        <p14:creationId xmlns:p14="http://schemas.microsoft.com/office/powerpoint/2010/main" val="281424114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Γεύσεις στην γλώσσα </a:t>
            </a:r>
          </a:p>
        </p:txBody>
      </p:sp>
      <p:pic>
        <p:nvPicPr>
          <p:cNvPr id="11266" name="Picture 2" descr="File:Taste buds.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196752"/>
            <a:ext cx="3047416" cy="51918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99592" y="2132856"/>
            <a:ext cx="1425390" cy="2139047"/>
          </a:xfrm>
          <a:prstGeom prst="rect">
            <a:avLst/>
          </a:prstGeom>
          <a:noFill/>
        </p:spPr>
        <p:txBody>
          <a:bodyPr wrap="none" rtlCol="0">
            <a:spAutoFit/>
          </a:bodyPr>
          <a:lstStyle/>
          <a:p>
            <a:pPr marL="342900" indent="-342900">
              <a:spcBef>
                <a:spcPts val="1800"/>
              </a:spcBef>
              <a:buFont typeface="+mj-lt"/>
              <a:buAutoNum type="arabicPeriod"/>
            </a:pPr>
            <a:r>
              <a:rPr lang="el-GR" sz="2200" dirty="0" smtClean="0">
                <a:solidFill>
                  <a:prstClr val="black"/>
                </a:solidFill>
                <a:latin typeface="Calibri"/>
              </a:rPr>
              <a:t>Πικρό</a:t>
            </a:r>
          </a:p>
          <a:p>
            <a:pPr marL="342900" indent="-342900">
              <a:spcBef>
                <a:spcPts val="1800"/>
              </a:spcBef>
              <a:buFont typeface="+mj-lt"/>
              <a:buAutoNum type="arabicPeriod"/>
            </a:pPr>
            <a:r>
              <a:rPr lang="el-GR" sz="2200" dirty="0" smtClean="0">
                <a:solidFill>
                  <a:prstClr val="black"/>
                </a:solidFill>
                <a:latin typeface="Calibri"/>
              </a:rPr>
              <a:t>Ξινό</a:t>
            </a:r>
          </a:p>
          <a:p>
            <a:pPr marL="342900" indent="-342900">
              <a:spcBef>
                <a:spcPts val="1800"/>
              </a:spcBef>
              <a:buFont typeface="+mj-lt"/>
              <a:buAutoNum type="arabicPeriod"/>
            </a:pPr>
            <a:r>
              <a:rPr lang="el-GR" sz="2200" dirty="0" smtClean="0">
                <a:solidFill>
                  <a:prstClr val="black"/>
                </a:solidFill>
                <a:latin typeface="Calibri"/>
              </a:rPr>
              <a:t>Αλμυρό</a:t>
            </a:r>
          </a:p>
          <a:p>
            <a:pPr marL="342900" indent="-342900">
              <a:spcBef>
                <a:spcPts val="1800"/>
              </a:spcBef>
              <a:buFont typeface="+mj-lt"/>
              <a:buAutoNum type="arabicPeriod"/>
            </a:pPr>
            <a:r>
              <a:rPr lang="el-GR" sz="2200" dirty="0" smtClean="0">
                <a:solidFill>
                  <a:prstClr val="black"/>
                </a:solidFill>
                <a:latin typeface="Calibri"/>
              </a:rPr>
              <a:t>Γλυκό</a:t>
            </a:r>
            <a:endParaRPr lang="el-GR" sz="2200" dirty="0">
              <a:solidFill>
                <a:prstClr val="black"/>
              </a:solidFill>
              <a:latin typeface="Calibri"/>
            </a:endParaRPr>
          </a:p>
        </p:txBody>
      </p:sp>
      <p:sp>
        <p:nvSpPr>
          <p:cNvPr id="8" name="Rectangle 26"/>
          <p:cNvSpPr/>
          <p:nvPr/>
        </p:nvSpPr>
        <p:spPr>
          <a:xfrm>
            <a:off x="2104475" y="6464369"/>
            <a:ext cx="5034983"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Taste </a:t>
            </a:r>
            <a:r>
              <a:rPr lang="en-US" sz="1200" dirty="0" smtClean="0">
                <a:solidFill>
                  <a:prstClr val="black"/>
                </a:solidFill>
                <a:latin typeface="Calibri"/>
                <a:hlinkClick r:id="rId3"/>
              </a:rPr>
              <a:t>buds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smtClean="0">
                <a:solidFill>
                  <a:prstClr val="black"/>
                </a:solidFill>
                <a:latin typeface="Calibri"/>
                <a:hlinkClick r:id="rId4" tooltip="User:MesserWoland"/>
              </a:rPr>
              <a:t>MesserWoland</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114</a:t>
            </a:fld>
            <a:endParaRPr lang="el-GR" dirty="0">
              <a:solidFill>
                <a:prstClr val="black"/>
              </a:solidFill>
            </a:endParaRPr>
          </a:p>
        </p:txBody>
      </p:sp>
    </p:spTree>
    <p:extLst>
      <p:ext uri="{BB962C8B-B14F-4D97-AF65-F5344CB8AC3E}">
        <p14:creationId xmlns:p14="http://schemas.microsoft.com/office/powerpoint/2010/main" val="9406870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a:t>Γευστικές θηλές στο γευστικό επιθήλιο </a:t>
            </a:r>
          </a:p>
        </p:txBody>
      </p:sp>
      <p:pic>
        <p:nvPicPr>
          <p:cNvPr id="10242" name="Picture 2" descr="File:1402 The Tong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6338" y="908720"/>
            <a:ext cx="6791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76338" y="6525344"/>
            <a:ext cx="4896544"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1402 The </a:t>
            </a:r>
            <a:r>
              <a:rPr lang="en-US" sz="1200" dirty="0" smtClean="0">
                <a:solidFill>
                  <a:prstClr val="black"/>
                </a:solidFill>
                <a:latin typeface="Calibri"/>
                <a:hlinkClick r:id="rId3"/>
              </a:rPr>
              <a:t>Tongue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CFCF"/>
              </a:rPr>
              <a:t>CFCF</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115</a:t>
            </a:fld>
            <a:endParaRPr lang="el-GR" dirty="0">
              <a:solidFill>
                <a:prstClr val="black"/>
              </a:solidFill>
            </a:endParaRPr>
          </a:p>
        </p:txBody>
      </p:sp>
    </p:spTree>
    <p:extLst>
      <p:ext uri="{BB962C8B-B14F-4D97-AF65-F5344CB8AC3E}">
        <p14:creationId xmlns:p14="http://schemas.microsoft.com/office/powerpoint/2010/main" val="271492547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Γευστική θηλή στο γευστικό επιθήλιο</a:t>
            </a:r>
          </a:p>
        </p:txBody>
      </p:sp>
      <p:pic>
        <p:nvPicPr>
          <p:cNvPr id="9218" name="Picture 2" descr="File:Taste bud.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660" y="1201627"/>
            <a:ext cx="6120680" cy="51797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26"/>
          <p:cNvSpPr/>
          <p:nvPr/>
        </p:nvSpPr>
        <p:spPr>
          <a:xfrm>
            <a:off x="2104475" y="6464369"/>
            <a:ext cx="5034983"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Taste </a:t>
            </a:r>
            <a:r>
              <a:rPr lang="en-US" sz="1200" dirty="0" smtClean="0">
                <a:solidFill>
                  <a:prstClr val="black"/>
                </a:solidFill>
                <a:latin typeface="Calibri"/>
                <a:hlinkClick r:id="rId3"/>
              </a:rPr>
              <a:t>bud</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4" tooltip="User:NEUROtiker"/>
              </a:rPr>
              <a:t>NEUROtiker</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116</a:t>
            </a:fld>
            <a:endParaRPr lang="el-GR" dirty="0">
              <a:solidFill>
                <a:prstClr val="black"/>
              </a:solidFill>
            </a:endParaRPr>
          </a:p>
        </p:txBody>
      </p:sp>
    </p:spTree>
    <p:extLst>
      <p:ext uri="{BB962C8B-B14F-4D97-AF65-F5344CB8AC3E}">
        <p14:creationId xmlns:p14="http://schemas.microsoft.com/office/powerpoint/2010/main" val="428578160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a:t>Ο </a:t>
            </a:r>
            <a:r>
              <a:rPr lang="el-GR" dirty="0" smtClean="0"/>
              <a:t>φάρυγγας </a:t>
            </a:r>
            <a:r>
              <a:rPr lang="el-GR" dirty="0"/>
              <a:t>και </a:t>
            </a:r>
            <a:r>
              <a:rPr lang="el-GR" dirty="0" smtClean="0"/>
              <a:t>επιγλωττίδα </a:t>
            </a:r>
            <a:r>
              <a:rPr lang="el-GR" dirty="0"/>
              <a:t>αισθάνονται και αυτοί τις 4 γεύσεις.  Οι διαφορές από περιοχή σε περιοχή δεν οφείλονται σε διαφορετικά κύτταρα αλλά </a:t>
            </a:r>
            <a:r>
              <a:rPr lang="el-GR" b="1" dirty="0"/>
              <a:t>διαφορετικά δυναμικά.  </a:t>
            </a:r>
            <a:r>
              <a:rPr lang="el-GR" dirty="0"/>
              <a:t>Η ικανότητα των ανθρώπων να διακρίνουν γεύσεις είναι σχετικά όπως η όσφρηση </a:t>
            </a:r>
            <a:r>
              <a:rPr lang="el-GR" b="1" dirty="0"/>
              <a:t>αδρή.  </a:t>
            </a:r>
            <a:r>
              <a:rPr lang="el-GR" dirty="0"/>
              <a:t>Μία αλλαγή 30% χρειάζεται για να διακριθεί μια γεύση από άλλη. </a:t>
            </a:r>
          </a:p>
          <a:p>
            <a:pPr hangingPunct="0">
              <a:buNone/>
            </a:pPr>
            <a:endParaRPr lang="el-GR" dirty="0"/>
          </a:p>
          <a:p>
            <a:endParaRPr lang="en-US" dirty="0"/>
          </a:p>
        </p:txBody>
      </p:sp>
      <p:sp>
        <p:nvSpPr>
          <p:cNvPr id="4" name="Τίτλος 3"/>
          <p:cNvSpPr>
            <a:spLocks noGrp="1"/>
          </p:cNvSpPr>
          <p:nvPr>
            <p:ph type="title"/>
          </p:nvPr>
        </p:nvSpPr>
        <p:spPr/>
        <p:txBody>
          <a:bodyPr/>
          <a:lstStyle/>
          <a:p>
            <a:r>
              <a:rPr lang="el-GR" dirty="0"/>
              <a:t>Άλλα όργανα στην γεύση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117</a:t>
            </a:fld>
            <a:endParaRPr lang="el-GR" dirty="0">
              <a:solidFill>
                <a:prstClr val="black"/>
              </a:solidFill>
            </a:endParaRPr>
          </a:p>
        </p:txBody>
      </p:sp>
    </p:spTree>
    <p:extLst>
      <p:ext uri="{BB962C8B-B14F-4D97-AF65-F5344CB8AC3E}">
        <p14:creationId xmlns:p14="http://schemas.microsoft.com/office/powerpoint/2010/main" val="229772644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www.bio.davidson.edu/courses/molbio/molstudents/spring2000/kazama/restricted/tastegram.jpg"/>
          <p:cNvPicPr>
            <a:picLocks noGrp="1"/>
          </p:cNvPicPr>
          <p:nvPr>
            <p:ph idx="1"/>
          </p:nvPr>
        </p:nvPicPr>
        <p:blipFill>
          <a:blip r:embed="rId2" cstate="print"/>
          <a:stretch>
            <a:fillRect/>
          </a:stretch>
        </p:blipFill>
        <p:spPr bwMode="auto">
          <a:xfrm>
            <a:off x="1295201" y="1352024"/>
            <a:ext cx="6553598" cy="5040313"/>
          </a:xfrm>
          <a:prstGeom prst="rect">
            <a:avLst/>
          </a:prstGeom>
          <a:noFill/>
          <a:ln w="9525">
            <a:noFill/>
            <a:miter lim="800000"/>
            <a:headEnd/>
            <a:tailEnd/>
          </a:ln>
        </p:spPr>
      </p:pic>
      <p:sp>
        <p:nvSpPr>
          <p:cNvPr id="5" name="Τίτλος 4"/>
          <p:cNvSpPr>
            <a:spLocks noGrp="1"/>
          </p:cNvSpPr>
          <p:nvPr>
            <p:ph type="title"/>
          </p:nvPr>
        </p:nvSpPr>
        <p:spPr>
          <a:xfrm>
            <a:off x="467544" y="116632"/>
            <a:ext cx="8229600" cy="1008112"/>
          </a:xfrm>
        </p:spPr>
        <p:txBody>
          <a:bodyPr>
            <a:normAutofit fontScale="90000"/>
          </a:bodyPr>
          <a:lstStyle/>
          <a:p>
            <a:r>
              <a:rPr lang="el-GR" dirty="0"/>
              <a:t>Μοριακά συμβάντα στις μεμβράνες των γευστικών </a:t>
            </a:r>
            <a:r>
              <a:rPr lang="el-GR" dirty="0" smtClean="0"/>
              <a:t>υποδοχέων </a:t>
            </a:r>
            <a:r>
              <a:rPr lang="el-GR" sz="3300" b="0" dirty="0" smtClean="0"/>
              <a:t>1/2</a:t>
            </a:r>
            <a:r>
              <a:rPr lang="el-GR" dirty="0" smtClean="0"/>
              <a:t> </a:t>
            </a:r>
            <a:endParaRPr lang="el-GR" dirty="0"/>
          </a:p>
        </p:txBody>
      </p:sp>
      <p:sp>
        <p:nvSpPr>
          <p:cNvPr id="6" name="Ορθογώνιο 5"/>
          <p:cNvSpPr/>
          <p:nvPr/>
        </p:nvSpPr>
        <p:spPr>
          <a:xfrm>
            <a:off x="2286000" y="6464369"/>
            <a:ext cx="4572000" cy="276999"/>
          </a:xfrm>
          <a:prstGeom prst="rect">
            <a:avLst/>
          </a:prstGeom>
        </p:spPr>
        <p:txBody>
          <a:bodyPr>
            <a:spAutoFit/>
          </a:bodyPr>
          <a:lstStyle/>
          <a:p>
            <a:pPr algn="ctr"/>
            <a:r>
              <a:rPr lang="en-US" sz="1200" dirty="0" smtClean="0">
                <a:solidFill>
                  <a:prstClr val="black"/>
                </a:solidFill>
                <a:latin typeface="Calibri"/>
                <a:hlinkClick r:id="rId3"/>
              </a:rPr>
              <a:t>nidcr.nih.gov</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118</a:t>
            </a:fld>
            <a:endParaRPr lang="el-GR" dirty="0">
              <a:solidFill>
                <a:prstClr val="black"/>
              </a:solidFill>
            </a:endParaRPr>
          </a:p>
        </p:txBody>
      </p:sp>
    </p:spTree>
    <p:extLst>
      <p:ext uri="{BB962C8B-B14F-4D97-AF65-F5344CB8AC3E}">
        <p14:creationId xmlns:p14="http://schemas.microsoft.com/office/powerpoint/2010/main" val="528129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638103" y="260648"/>
            <a:ext cx="4269160" cy="1296144"/>
          </a:xfrm>
        </p:spPr>
        <p:txBody>
          <a:bodyPr>
            <a:normAutofit fontScale="90000"/>
          </a:bodyPr>
          <a:lstStyle/>
          <a:p>
            <a:r>
              <a:rPr lang="el-GR" dirty="0"/>
              <a:t>Αμφιβληστροειδής - κωνία και ραβδία</a:t>
            </a:r>
          </a:p>
        </p:txBody>
      </p:sp>
      <p:pic>
        <p:nvPicPr>
          <p:cNvPr id="2050" name="Picture 2" descr="File:1414 Rods and C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624"/>
            <a:ext cx="4716016" cy="68047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51920" y="6260281"/>
            <a:ext cx="2408807"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1414 Rods and </a:t>
            </a:r>
            <a:r>
              <a:rPr lang="en-US" sz="1200" dirty="0" smtClean="0">
                <a:solidFill>
                  <a:prstClr val="black"/>
                </a:solidFill>
                <a:latin typeface="Calibri"/>
                <a:hlinkClick r:id="rId3"/>
              </a:rPr>
              <a:t>Cones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CFCF"/>
              </a:rPr>
              <a:t>CFCF</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147770486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a:t>Μοριακά συμβάντα στις μεμβράνες των γευστικών υποδοχέων </a:t>
            </a:r>
            <a:r>
              <a:rPr lang="el-GR" sz="3000" b="0" dirty="0" smtClean="0"/>
              <a:t>2/2</a:t>
            </a:r>
            <a:r>
              <a:rPr lang="el-GR" sz="3600" dirty="0" smtClean="0"/>
              <a:t> </a:t>
            </a:r>
            <a:endParaRPr lang="en-US" sz="3600" dirty="0"/>
          </a:p>
        </p:txBody>
      </p:sp>
      <p:pic>
        <p:nvPicPr>
          <p:cNvPr id="2050" name="Picture 2" descr="Taste receptors for five basic taste qualities and signal transduction pathways. G, GTP-binding protein; PLC, phospholipase C-type β 2; IP3, inositol 1,4,5-trisphosphate; IP3R3, 1,4,5-trisphosphate receptor type 3; TRPM5, transient receptor potential cation channel, subfamily M, member 5. For details, see references [38–49]."/>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496" y="1988840"/>
            <a:ext cx="9065920"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279094" y="5589240"/>
            <a:ext cx="4572000" cy="276999"/>
          </a:xfrm>
          <a:prstGeom prst="rect">
            <a:avLst/>
          </a:prstGeom>
        </p:spPr>
        <p:txBody>
          <a:bodyPr>
            <a:spAutoFit/>
          </a:bodyPr>
          <a:lstStyle/>
          <a:p>
            <a:pPr algn="ctr"/>
            <a:r>
              <a:rPr lang="en-US" sz="1200" dirty="0" smtClean="0">
                <a:solidFill>
                  <a:prstClr val="black"/>
                </a:solidFill>
                <a:latin typeface="Calibri"/>
                <a:hlinkClick r:id="rId5"/>
              </a:rPr>
              <a:t>openi.nlm.nih.gov</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119</a:t>
            </a:fld>
            <a:endParaRPr lang="el-GR" dirty="0">
              <a:solidFill>
                <a:prstClr val="black"/>
              </a:solidFill>
            </a:endParaRPr>
          </a:p>
        </p:txBody>
      </p:sp>
    </p:spTree>
    <p:extLst>
      <p:ext uri="{BB962C8B-B14F-4D97-AF65-F5344CB8AC3E}">
        <p14:creationId xmlns:p14="http://schemas.microsoft.com/office/powerpoint/2010/main" val="230761329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hangingPunct="0"/>
            <a:r>
              <a:rPr lang="el-GR" b="1" dirty="0" smtClean="0"/>
              <a:t>Αγευσία</a:t>
            </a:r>
            <a:r>
              <a:rPr lang="el-GR" b="1" dirty="0"/>
              <a:t>, </a:t>
            </a:r>
            <a:endParaRPr lang="el-GR" b="1" dirty="0" smtClean="0"/>
          </a:p>
          <a:p>
            <a:pPr hangingPunct="0"/>
            <a:r>
              <a:rPr lang="el-GR" b="1" dirty="0" smtClean="0"/>
              <a:t>Υπογευσία</a:t>
            </a:r>
            <a:r>
              <a:rPr lang="el-GR" b="1" dirty="0"/>
              <a:t>, </a:t>
            </a:r>
            <a:endParaRPr lang="el-GR" b="1" dirty="0" smtClean="0"/>
          </a:p>
          <a:p>
            <a:pPr hangingPunct="0"/>
            <a:r>
              <a:rPr lang="el-GR" b="1" dirty="0" smtClean="0"/>
              <a:t>Δυσγευσία</a:t>
            </a:r>
            <a:r>
              <a:rPr lang="el-GR" b="1" dirty="0"/>
              <a:t>.</a:t>
            </a:r>
            <a:endParaRPr lang="el-GR" dirty="0"/>
          </a:p>
          <a:p>
            <a:pPr hangingPunct="0"/>
            <a:endParaRPr lang="el-GR" dirty="0"/>
          </a:p>
          <a:p>
            <a:endParaRPr lang="en-US" dirty="0"/>
          </a:p>
        </p:txBody>
      </p:sp>
      <p:sp>
        <p:nvSpPr>
          <p:cNvPr id="4" name="Τίτλος 3"/>
          <p:cNvSpPr>
            <a:spLocks noGrp="1"/>
          </p:cNvSpPr>
          <p:nvPr>
            <p:ph type="title"/>
          </p:nvPr>
        </p:nvSpPr>
        <p:spPr/>
        <p:txBody>
          <a:bodyPr/>
          <a:lstStyle/>
          <a:p>
            <a:r>
              <a:rPr lang="el-GR" dirty="0"/>
              <a:t>Διαταραχές γεύσης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120</a:t>
            </a:fld>
            <a:endParaRPr lang="el-GR" dirty="0">
              <a:solidFill>
                <a:prstClr val="black"/>
              </a:solidFill>
            </a:endParaRPr>
          </a:p>
        </p:txBody>
      </p:sp>
    </p:spTree>
    <p:extLst>
      <p:ext uri="{BB962C8B-B14F-4D97-AF65-F5344CB8AC3E}">
        <p14:creationId xmlns:p14="http://schemas.microsoft.com/office/powerpoint/2010/main" val="46105545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Ύπνος </a:t>
            </a:r>
            <a:r>
              <a:rPr lang="el-GR" sz="3000" b="0" dirty="0" smtClean="0"/>
              <a:t>1/6</a:t>
            </a:r>
            <a:endParaRPr lang="en-US" sz="3000" b="0" dirty="0"/>
          </a:p>
        </p:txBody>
      </p:sp>
      <p:sp>
        <p:nvSpPr>
          <p:cNvPr id="3" name="2 - Θέση περιεχομένου"/>
          <p:cNvSpPr>
            <a:spLocks noGrp="1"/>
          </p:cNvSpPr>
          <p:nvPr>
            <p:ph idx="1"/>
          </p:nvPr>
        </p:nvSpPr>
        <p:spPr/>
        <p:txBody>
          <a:bodyPr/>
          <a:lstStyle/>
          <a:p>
            <a:pPr hangingPunct="0"/>
            <a:r>
              <a:rPr lang="el-GR" b="1" dirty="0" smtClean="0"/>
              <a:t>Ο </a:t>
            </a:r>
            <a:r>
              <a:rPr lang="el-GR" b="1" dirty="0"/>
              <a:t>ύπνος </a:t>
            </a:r>
            <a:r>
              <a:rPr lang="el-GR" dirty="0"/>
              <a:t>είναι μια κατάσταση </a:t>
            </a:r>
            <a:r>
              <a:rPr lang="el-GR" b="1" dirty="0"/>
              <a:t>αυξημένου ουδού </a:t>
            </a:r>
            <a:r>
              <a:rPr lang="el-GR" dirty="0"/>
              <a:t>στις εξωτερικές επιδράσεις.  </a:t>
            </a:r>
          </a:p>
          <a:p>
            <a:pPr hangingPunct="0"/>
            <a:r>
              <a:rPr lang="el-GR" dirty="0" smtClean="0"/>
              <a:t>Διακρίνουμε:</a:t>
            </a:r>
          </a:p>
          <a:p>
            <a:pPr lvl="1" hangingPunct="0"/>
            <a:r>
              <a:rPr lang="el-GR" b="1" dirty="0" smtClean="0"/>
              <a:t>τον </a:t>
            </a:r>
            <a:r>
              <a:rPr lang="en-US" b="1" dirty="0"/>
              <a:t>REM</a:t>
            </a:r>
            <a:r>
              <a:rPr lang="el-GR" b="1" dirty="0"/>
              <a:t> (</a:t>
            </a:r>
            <a:r>
              <a:rPr lang="en-US" b="1" dirty="0"/>
              <a:t>Rapid eye movements</a:t>
            </a:r>
            <a:r>
              <a:rPr lang="el-GR" b="1" dirty="0"/>
              <a:t>)</a:t>
            </a:r>
            <a:r>
              <a:rPr lang="el-GR" dirty="0"/>
              <a:t> και </a:t>
            </a:r>
            <a:r>
              <a:rPr lang="el-GR" dirty="0" smtClean="0"/>
              <a:t> τον</a:t>
            </a:r>
          </a:p>
          <a:p>
            <a:pPr lvl="1" hangingPunct="0"/>
            <a:r>
              <a:rPr lang="en-US" b="1" dirty="0" smtClean="0"/>
              <a:t>Non</a:t>
            </a:r>
            <a:r>
              <a:rPr lang="el-GR" b="1" dirty="0"/>
              <a:t>-</a:t>
            </a:r>
            <a:r>
              <a:rPr lang="en-US" b="1" dirty="0"/>
              <a:t>R</a:t>
            </a:r>
            <a:r>
              <a:rPr lang="el-GR" b="1" dirty="0"/>
              <a:t>ΕΜ ύπνο</a:t>
            </a:r>
            <a:r>
              <a:rPr lang="el-GR" b="1"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121</a:t>
            </a:fld>
            <a:endParaRPr lang="el-GR" dirty="0">
              <a:solidFill>
                <a:prstClr val="black"/>
              </a:solidFill>
            </a:endParaRPr>
          </a:p>
        </p:txBody>
      </p:sp>
    </p:spTree>
    <p:extLst>
      <p:ext uri="{BB962C8B-B14F-4D97-AF65-F5344CB8AC3E}">
        <p14:creationId xmlns:p14="http://schemas.microsoft.com/office/powerpoint/2010/main" val="155484156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Ύπνος </a:t>
            </a:r>
            <a:r>
              <a:rPr lang="el-GR" sz="3000" b="0" dirty="0" smtClean="0"/>
              <a:t>2/6</a:t>
            </a:r>
            <a:endParaRPr lang="en-US" sz="3600" dirty="0"/>
          </a:p>
        </p:txBody>
      </p:sp>
      <p:sp>
        <p:nvSpPr>
          <p:cNvPr id="3" name="2 - Θέση περιεχομένου"/>
          <p:cNvSpPr>
            <a:spLocks noGrp="1"/>
          </p:cNvSpPr>
          <p:nvPr>
            <p:ph idx="1"/>
          </p:nvPr>
        </p:nvSpPr>
        <p:spPr>
          <a:xfrm>
            <a:off x="395536" y="1196752"/>
            <a:ext cx="8640960" cy="5616624"/>
          </a:xfrm>
        </p:spPr>
        <p:txBody>
          <a:bodyPr>
            <a:noAutofit/>
          </a:bodyPr>
          <a:lstStyle/>
          <a:p>
            <a:pPr marL="0" indent="0" hangingPunct="0">
              <a:lnSpc>
                <a:spcPct val="105000"/>
              </a:lnSpc>
              <a:spcBef>
                <a:spcPts val="600"/>
              </a:spcBef>
              <a:buNone/>
            </a:pPr>
            <a:r>
              <a:rPr lang="el-GR" sz="2200" b="1" dirty="0"/>
              <a:t>Ο Ν</a:t>
            </a:r>
            <a:r>
              <a:rPr lang="en-US" sz="2200" b="1" dirty="0"/>
              <a:t>on</a:t>
            </a:r>
            <a:r>
              <a:rPr lang="el-GR" sz="2200" b="1" dirty="0"/>
              <a:t>-</a:t>
            </a:r>
            <a:r>
              <a:rPr lang="en-US" sz="2200" b="1" dirty="0"/>
              <a:t>R</a:t>
            </a:r>
            <a:r>
              <a:rPr lang="el-GR" sz="2200" b="1" dirty="0"/>
              <a:t>ΕΜ</a:t>
            </a:r>
            <a:r>
              <a:rPr lang="el-GR" sz="2200" dirty="0"/>
              <a:t> ύπνος διακρίνεται σε 4 στάδια:</a:t>
            </a:r>
          </a:p>
          <a:p>
            <a:pPr hangingPunct="0">
              <a:lnSpc>
                <a:spcPct val="105000"/>
              </a:lnSpc>
              <a:spcBef>
                <a:spcPts val="600"/>
              </a:spcBef>
            </a:pPr>
            <a:r>
              <a:rPr lang="el-GR" sz="2200" b="1" dirty="0"/>
              <a:t>Στάδιο Ι: </a:t>
            </a:r>
            <a:r>
              <a:rPr lang="el-GR" sz="2200" dirty="0"/>
              <a:t>Το ελαφρότερο - είσοδος στον ύπνο - διαρκεί μερικά δευτερόλεπτα (</a:t>
            </a:r>
            <a:r>
              <a:rPr lang="en-US" sz="2200" dirty="0"/>
              <a:t>drowsiness</a:t>
            </a:r>
            <a:r>
              <a:rPr lang="el-GR" sz="2200" dirty="0"/>
              <a:t>) χαρακτηρίζεται στο ΗΕΓ από δυναμικά κανονικά, βραδέα τύπου </a:t>
            </a:r>
            <a:r>
              <a:rPr lang="el-GR" sz="2200" dirty="0" smtClean="0"/>
              <a:t>θ, </a:t>
            </a:r>
            <a:r>
              <a:rPr lang="el-GR" sz="2200" dirty="0"/>
              <a:t>συχνότητος 3-7 </a:t>
            </a:r>
            <a:r>
              <a:rPr lang="en-US" sz="2200" dirty="0"/>
              <a:t>c</a:t>
            </a:r>
            <a:r>
              <a:rPr lang="el-GR" sz="2200" dirty="0"/>
              <a:t>/</a:t>
            </a:r>
            <a:r>
              <a:rPr lang="en-US" sz="2200" dirty="0"/>
              <a:t>sec</a:t>
            </a:r>
            <a:r>
              <a:rPr lang="el-GR" sz="2200" dirty="0"/>
              <a:t>.</a:t>
            </a:r>
          </a:p>
          <a:p>
            <a:pPr hangingPunct="0">
              <a:lnSpc>
                <a:spcPct val="105000"/>
              </a:lnSpc>
              <a:spcBef>
                <a:spcPts val="600"/>
              </a:spcBef>
            </a:pPr>
            <a:r>
              <a:rPr lang="el-GR" sz="2200" b="1" dirty="0"/>
              <a:t>Στάδιο ΙΙ: </a:t>
            </a:r>
            <a:r>
              <a:rPr lang="el-GR" sz="2200" dirty="0"/>
              <a:t>Επικρατεί ρυθμός 12-14 </a:t>
            </a:r>
            <a:r>
              <a:rPr lang="en-US" sz="2200" dirty="0"/>
              <a:t>c</a:t>
            </a:r>
            <a:r>
              <a:rPr lang="el-GR" sz="2200" dirty="0"/>
              <a:t>/</a:t>
            </a:r>
            <a:r>
              <a:rPr lang="en-US" sz="2200" dirty="0"/>
              <a:t>sec</a:t>
            </a:r>
            <a:r>
              <a:rPr lang="el-GR" sz="2200" dirty="0"/>
              <a:t>, ενώ παρεμβαίνουν συχνά βραδέα τριφασικά </a:t>
            </a:r>
            <a:r>
              <a:rPr lang="el-GR" sz="2200" dirty="0" smtClean="0"/>
              <a:t>κύματα </a:t>
            </a:r>
            <a:r>
              <a:rPr lang="el-GR" sz="2200" dirty="0"/>
              <a:t>(</a:t>
            </a:r>
            <a:r>
              <a:rPr lang="en-US" sz="2200" dirty="0" smtClean="0"/>
              <a:t>K</a:t>
            </a:r>
            <a:r>
              <a:rPr lang="el-GR" sz="2200" dirty="0" smtClean="0"/>
              <a:t> </a:t>
            </a:r>
            <a:r>
              <a:rPr lang="en-US" sz="2200" dirty="0" smtClean="0"/>
              <a:t>complexes</a:t>
            </a:r>
            <a:r>
              <a:rPr lang="el-GR" sz="2200" dirty="0"/>
              <a:t>) και συχνά  εμφανίζονται ψηλότερα κύματα (</a:t>
            </a:r>
            <a:r>
              <a:rPr lang="en-US" sz="2200" dirty="0"/>
              <a:t>spindles</a:t>
            </a:r>
            <a:r>
              <a:rPr lang="el-GR" sz="2200" dirty="0"/>
              <a:t>).</a:t>
            </a:r>
          </a:p>
          <a:p>
            <a:pPr hangingPunct="0">
              <a:lnSpc>
                <a:spcPct val="105000"/>
              </a:lnSpc>
              <a:spcBef>
                <a:spcPts val="600"/>
              </a:spcBef>
            </a:pPr>
            <a:r>
              <a:rPr lang="el-GR" sz="2200" b="1" dirty="0"/>
              <a:t>Στάδιο ΙΙΙ: </a:t>
            </a:r>
            <a:r>
              <a:rPr lang="el-GR" sz="2200" dirty="0"/>
              <a:t>Επικρατούν δ </a:t>
            </a:r>
            <a:r>
              <a:rPr lang="el-GR" sz="2200" dirty="0" smtClean="0"/>
              <a:t>κύματα </a:t>
            </a:r>
            <a:r>
              <a:rPr lang="el-GR" sz="2200" dirty="0"/>
              <a:t>(δυναμικό &gt; 75 μ</a:t>
            </a:r>
            <a:r>
              <a:rPr lang="en-US" sz="2200" dirty="0"/>
              <a:t>Volt</a:t>
            </a:r>
            <a:r>
              <a:rPr lang="el-GR" sz="2200" dirty="0"/>
              <a:t>) </a:t>
            </a:r>
            <a:r>
              <a:rPr lang="el-GR" sz="2200" dirty="0" smtClean="0"/>
              <a:t>συχνότητα </a:t>
            </a:r>
            <a:r>
              <a:rPr lang="el-GR" sz="2200" dirty="0"/>
              <a:t>0.5-2.5 </a:t>
            </a:r>
            <a:r>
              <a:rPr lang="en-US" sz="2200" dirty="0"/>
              <a:t>c</a:t>
            </a:r>
            <a:r>
              <a:rPr lang="el-GR" sz="2200" dirty="0"/>
              <a:t>/</a:t>
            </a:r>
            <a:r>
              <a:rPr lang="en-US" sz="2200" dirty="0"/>
              <a:t>sec</a:t>
            </a:r>
            <a:r>
              <a:rPr lang="el-GR" sz="2200" dirty="0"/>
              <a:t>.  Ο δέλτα ρυθμός εδώ είναι &lt; του 50% του ΗΕΓ.</a:t>
            </a:r>
          </a:p>
          <a:p>
            <a:pPr hangingPunct="0">
              <a:lnSpc>
                <a:spcPct val="105000"/>
              </a:lnSpc>
              <a:spcBef>
                <a:spcPts val="600"/>
              </a:spcBef>
            </a:pPr>
            <a:r>
              <a:rPr lang="el-GR" sz="2200" b="1" dirty="0"/>
              <a:t>Στάδιο </a:t>
            </a:r>
            <a:r>
              <a:rPr lang="en-US" sz="2200" b="1" dirty="0"/>
              <a:t>IV</a:t>
            </a:r>
            <a:r>
              <a:rPr lang="el-GR" sz="2200" b="1" dirty="0"/>
              <a:t>:	</a:t>
            </a:r>
            <a:r>
              <a:rPr lang="el-GR" sz="2200" dirty="0"/>
              <a:t>Παρατηρείται ρυθμός δ σε &gt; 50% του ΗΕΓ</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122</a:t>
            </a:fld>
            <a:endParaRPr lang="el-GR" dirty="0">
              <a:solidFill>
                <a:prstClr val="black"/>
              </a:solidFill>
            </a:endParaRPr>
          </a:p>
        </p:txBody>
      </p:sp>
    </p:spTree>
    <p:extLst>
      <p:ext uri="{BB962C8B-B14F-4D97-AF65-F5344CB8AC3E}">
        <p14:creationId xmlns:p14="http://schemas.microsoft.com/office/powerpoint/2010/main" val="373155685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291264" cy="5328592"/>
          </a:xfrm>
        </p:spPr>
        <p:txBody>
          <a:bodyPr>
            <a:normAutofit/>
          </a:bodyPr>
          <a:lstStyle/>
          <a:p>
            <a:pPr hangingPunct="0">
              <a:lnSpc>
                <a:spcPct val="105000"/>
              </a:lnSpc>
              <a:spcBef>
                <a:spcPts val="600"/>
              </a:spcBef>
              <a:buFont typeface="Courier New" panose="02070309020205020404" pitchFamily="49" charset="0"/>
              <a:buChar char="o"/>
            </a:pPr>
            <a:r>
              <a:rPr lang="el-GR" sz="2200" dirty="0"/>
              <a:t>Τα Στάδια ΙΙΙ + </a:t>
            </a:r>
            <a:r>
              <a:rPr lang="en-US" sz="2200" dirty="0"/>
              <a:t>IV</a:t>
            </a:r>
            <a:r>
              <a:rPr lang="el-GR" sz="2200" dirty="0"/>
              <a:t> καλούνται και ύπνος βραδέων </a:t>
            </a:r>
            <a:r>
              <a:rPr lang="el-GR" sz="2200" dirty="0" smtClean="0"/>
              <a:t>κυμάτων </a:t>
            </a:r>
            <a:r>
              <a:rPr lang="el-GR" sz="2200" b="1" dirty="0"/>
              <a:t>(</a:t>
            </a:r>
            <a:r>
              <a:rPr lang="en-US" sz="2200" b="1" dirty="0"/>
              <a:t>SWS</a:t>
            </a:r>
            <a:r>
              <a:rPr lang="el-GR" sz="2200" b="1" dirty="0"/>
              <a:t>) = </a:t>
            </a:r>
            <a:r>
              <a:rPr lang="en-US" sz="2200" b="1" dirty="0"/>
              <a:t>slow wave sleep</a:t>
            </a:r>
            <a:r>
              <a:rPr lang="el-GR" sz="2200" b="1" dirty="0"/>
              <a:t>).</a:t>
            </a:r>
            <a:endParaRPr lang="el-GR" sz="2200" dirty="0"/>
          </a:p>
          <a:p>
            <a:pPr hangingPunct="0">
              <a:lnSpc>
                <a:spcPct val="105000"/>
              </a:lnSpc>
              <a:spcBef>
                <a:spcPts val="600"/>
              </a:spcBef>
              <a:buFont typeface="Courier New" panose="02070309020205020404" pitchFamily="49" charset="0"/>
              <a:buChar char="o"/>
            </a:pPr>
            <a:r>
              <a:rPr lang="el-GR" sz="2200" dirty="0"/>
              <a:t>Στην αρχή του ύπνου, τα στάδια, Ι, ΙΙ, ΙΙΙ, </a:t>
            </a:r>
            <a:r>
              <a:rPr lang="en-US" sz="2200" dirty="0"/>
              <a:t>IV</a:t>
            </a:r>
            <a:r>
              <a:rPr lang="el-GR" sz="2200" dirty="0"/>
              <a:t> συμπληρώνονται στα 15΄ λεπτά</a:t>
            </a:r>
            <a:r>
              <a:rPr lang="el-GR" sz="2200" dirty="0" smtClean="0"/>
              <a:t>.</a:t>
            </a:r>
          </a:p>
          <a:p>
            <a:pPr>
              <a:buFont typeface="Courier New" panose="02070309020205020404" pitchFamily="49" charset="0"/>
              <a:buChar char="o"/>
            </a:pPr>
            <a:r>
              <a:rPr lang="el-GR" sz="2200" dirty="0" smtClean="0"/>
              <a:t>Τα </a:t>
            </a:r>
            <a:r>
              <a:rPr lang="el-GR" sz="2200" dirty="0"/>
              <a:t>στάδια Ι, ΙΙ, ΙΙΙ, </a:t>
            </a:r>
            <a:r>
              <a:rPr lang="en-US" sz="2200" dirty="0"/>
              <a:t>IV</a:t>
            </a:r>
            <a:r>
              <a:rPr lang="el-GR" sz="2200" dirty="0"/>
              <a:t> συνιστούν τον μη </a:t>
            </a:r>
            <a:r>
              <a:rPr lang="en-US" sz="2200" dirty="0"/>
              <a:t>REM</a:t>
            </a:r>
            <a:r>
              <a:rPr lang="el-GR" sz="2200" dirty="0"/>
              <a:t> (</a:t>
            </a:r>
            <a:r>
              <a:rPr lang="en-US" sz="2200" dirty="0"/>
              <a:t>non</a:t>
            </a:r>
            <a:r>
              <a:rPr lang="el-GR" sz="2200" dirty="0"/>
              <a:t>-</a:t>
            </a:r>
            <a:r>
              <a:rPr lang="en-US" sz="2200" dirty="0"/>
              <a:t>REM</a:t>
            </a:r>
            <a:r>
              <a:rPr lang="el-GR" sz="2200" dirty="0"/>
              <a:t>-</a:t>
            </a:r>
            <a:r>
              <a:rPr lang="el-GR" sz="2200" b="1" dirty="0"/>
              <a:t>ορθόδοξο </a:t>
            </a:r>
            <a:r>
              <a:rPr lang="el-GR" sz="2200" dirty="0"/>
              <a:t>ύπνο). </a:t>
            </a:r>
            <a:r>
              <a:rPr lang="el-GR" sz="2200" dirty="0" smtClean="0"/>
              <a:t>Είναι </a:t>
            </a:r>
            <a:r>
              <a:rPr lang="el-GR" sz="2200" dirty="0"/>
              <a:t>ήσυχος, με ελαττωμένο παλμό, ελαττωμένη αρτηριακή πίεση, </a:t>
            </a:r>
            <a:r>
              <a:rPr lang="el-GR" sz="2200" dirty="0" smtClean="0"/>
              <a:t>ελάττωση </a:t>
            </a:r>
            <a:r>
              <a:rPr lang="el-GR" sz="2200" dirty="0"/>
              <a:t>της αιματικής ροής και της εγκεφαλικής ροής, δείχνει κανονικότητα και ήσυχη βραδεία αναπνοή.  Κατά την διάρκεια του ορθόδοξου ύπνου δεν έχουμε κινήσεις του οφθαλμού, ούτε όνειρα, ούτε στύση.  Εάν το άτομο βρίσκεται στο στάδιο ΙΙΙ και </a:t>
            </a:r>
            <a:r>
              <a:rPr lang="en-US" sz="2200" dirty="0"/>
              <a:t>IV</a:t>
            </a:r>
            <a:r>
              <a:rPr lang="el-GR" sz="2200" dirty="0"/>
              <a:t> αφυπνισθεί υπάρχει αποπροσανατολισμός, αποδιοργάνωση και αμνησία (συνήθως</a:t>
            </a:r>
            <a:r>
              <a:rPr lang="el-GR" sz="2200" dirty="0" smtClean="0"/>
              <a:t>).</a:t>
            </a:r>
            <a:endParaRPr lang="en-US" sz="2200" dirty="0"/>
          </a:p>
        </p:txBody>
      </p:sp>
      <p:sp>
        <p:nvSpPr>
          <p:cNvPr id="4" name="Τίτλος 3"/>
          <p:cNvSpPr>
            <a:spLocks noGrp="1"/>
          </p:cNvSpPr>
          <p:nvPr>
            <p:ph type="title"/>
          </p:nvPr>
        </p:nvSpPr>
        <p:spPr/>
        <p:txBody>
          <a:bodyPr/>
          <a:lstStyle/>
          <a:p>
            <a:r>
              <a:rPr lang="el-GR" sz="3600" dirty="0"/>
              <a:t>Ύπνος </a:t>
            </a:r>
            <a:r>
              <a:rPr lang="el-GR" sz="3000" b="0" dirty="0" smtClean="0"/>
              <a:t>3/6</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123</a:t>
            </a:fld>
            <a:endParaRPr lang="el-GR" dirty="0">
              <a:solidFill>
                <a:prstClr val="black"/>
              </a:solidFill>
            </a:endParaRPr>
          </a:p>
        </p:txBody>
      </p:sp>
    </p:spTree>
    <p:extLst>
      <p:ext uri="{BB962C8B-B14F-4D97-AF65-F5344CB8AC3E}">
        <p14:creationId xmlns:p14="http://schemas.microsoft.com/office/powerpoint/2010/main" val="187114929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buFont typeface="Courier New" panose="02070309020205020404" pitchFamily="49" charset="0"/>
              <a:buChar char="o"/>
            </a:pPr>
            <a:r>
              <a:rPr lang="el-GR" dirty="0"/>
              <a:t>Ο ορθόδοξος ύπνος (</a:t>
            </a:r>
            <a:r>
              <a:rPr lang="en-US" dirty="0"/>
              <a:t>non</a:t>
            </a:r>
            <a:r>
              <a:rPr lang="el-GR" dirty="0"/>
              <a:t>-</a:t>
            </a:r>
            <a:r>
              <a:rPr lang="en-US" dirty="0"/>
              <a:t>REM</a:t>
            </a:r>
            <a:r>
              <a:rPr lang="el-GR" dirty="0"/>
              <a:t>) είναι τα 75% του ύπνου στους ενήλικες.  </a:t>
            </a:r>
            <a:endParaRPr lang="el-GR" dirty="0" smtClean="0"/>
          </a:p>
          <a:p>
            <a:pPr>
              <a:buFont typeface="Courier New" panose="02070309020205020404" pitchFamily="49" charset="0"/>
              <a:buChar char="o"/>
            </a:pPr>
            <a:r>
              <a:rPr lang="el-GR" dirty="0" smtClean="0"/>
              <a:t>Στον </a:t>
            </a:r>
            <a:r>
              <a:rPr lang="el-GR" dirty="0"/>
              <a:t>ορθόδοξο ύπνο το στάδιο Ι διαρκεί 5%, το στάδιο ΙΙ 45%, το στάδιο ΙΙΙ 12% και το στάδιο </a:t>
            </a:r>
            <a:r>
              <a:rPr lang="en-US" dirty="0"/>
              <a:t>IV</a:t>
            </a:r>
            <a:r>
              <a:rPr lang="el-GR" dirty="0"/>
              <a:t> 14%, άρα το ΙΙ παίρνει τον περισσότερο </a:t>
            </a:r>
            <a:r>
              <a:rPr lang="el-GR" dirty="0" smtClean="0"/>
              <a:t>χρόνο.</a:t>
            </a:r>
            <a:endParaRPr lang="en-US" dirty="0"/>
          </a:p>
        </p:txBody>
      </p:sp>
      <p:sp>
        <p:nvSpPr>
          <p:cNvPr id="4" name="Τίτλος 3"/>
          <p:cNvSpPr>
            <a:spLocks noGrp="1"/>
          </p:cNvSpPr>
          <p:nvPr>
            <p:ph type="title"/>
          </p:nvPr>
        </p:nvSpPr>
        <p:spPr/>
        <p:txBody>
          <a:bodyPr/>
          <a:lstStyle/>
          <a:p>
            <a:r>
              <a:rPr lang="el-GR" sz="3600" dirty="0"/>
              <a:t>Ύπνος </a:t>
            </a:r>
            <a:r>
              <a:rPr lang="el-GR" sz="3000" b="0" dirty="0" smtClean="0"/>
              <a:t>4/6</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124</a:t>
            </a:fld>
            <a:endParaRPr lang="el-GR" dirty="0">
              <a:solidFill>
                <a:prstClr val="black"/>
              </a:solidFill>
            </a:endParaRPr>
          </a:p>
        </p:txBody>
      </p:sp>
    </p:spTree>
    <p:extLst>
      <p:ext uri="{BB962C8B-B14F-4D97-AF65-F5344CB8AC3E}">
        <p14:creationId xmlns:p14="http://schemas.microsoft.com/office/powerpoint/2010/main" val="196126543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Ύπνος </a:t>
            </a:r>
            <a:r>
              <a:rPr lang="el-GR" sz="3000" b="0" dirty="0" smtClean="0"/>
              <a:t>5/6</a:t>
            </a:r>
            <a:endParaRPr lang="en-US" sz="3600" dirty="0"/>
          </a:p>
        </p:txBody>
      </p:sp>
      <p:sp>
        <p:nvSpPr>
          <p:cNvPr id="3" name="2 - Θέση περιεχομένου"/>
          <p:cNvSpPr>
            <a:spLocks noGrp="1"/>
          </p:cNvSpPr>
          <p:nvPr>
            <p:ph idx="1"/>
          </p:nvPr>
        </p:nvSpPr>
        <p:spPr>
          <a:xfrm>
            <a:off x="251520" y="980728"/>
            <a:ext cx="8892480" cy="5760640"/>
          </a:xfrm>
        </p:spPr>
        <p:txBody>
          <a:bodyPr>
            <a:noAutofit/>
          </a:bodyPr>
          <a:lstStyle/>
          <a:p>
            <a:pPr marL="0" indent="0" hangingPunct="0">
              <a:buNone/>
            </a:pPr>
            <a:r>
              <a:rPr lang="el-GR" sz="2200" b="1" dirty="0"/>
              <a:t>Ύπνος </a:t>
            </a:r>
            <a:r>
              <a:rPr lang="en-US" sz="2200" b="1" dirty="0"/>
              <a:t>REM </a:t>
            </a:r>
            <a:endParaRPr lang="el-GR" sz="2200" dirty="0"/>
          </a:p>
          <a:p>
            <a:pPr hangingPunct="0"/>
            <a:r>
              <a:rPr lang="el-GR" sz="2200" dirty="0"/>
              <a:t>Καλείται και </a:t>
            </a:r>
            <a:r>
              <a:rPr lang="el-GR" sz="2200" b="1" dirty="0"/>
              <a:t>παράδοξος </a:t>
            </a:r>
            <a:r>
              <a:rPr lang="el-GR" sz="2200" dirty="0"/>
              <a:t>ύπνος, </a:t>
            </a:r>
            <a:r>
              <a:rPr lang="el-GR" sz="2200" b="1" dirty="0"/>
              <a:t>μοιάζει με την εγρήγορση</a:t>
            </a:r>
            <a:r>
              <a:rPr lang="el-GR" sz="2200" dirty="0"/>
              <a:t> εκτός του ότι </a:t>
            </a:r>
            <a:r>
              <a:rPr lang="el-GR" sz="2200" b="1" dirty="0"/>
              <a:t>ο μυϊκός τόνος είναι ελαττωμένος.  </a:t>
            </a:r>
            <a:r>
              <a:rPr lang="el-GR" sz="2200" dirty="0"/>
              <a:t>Σε σχέση με τον </a:t>
            </a:r>
            <a:r>
              <a:rPr lang="en-US" sz="2200" dirty="0"/>
              <a:t>non</a:t>
            </a:r>
            <a:r>
              <a:rPr lang="el-GR" sz="2200" dirty="0"/>
              <a:t>-</a:t>
            </a:r>
            <a:r>
              <a:rPr lang="en-US" sz="2200" dirty="0"/>
              <a:t>REM</a:t>
            </a:r>
            <a:r>
              <a:rPr lang="el-GR" sz="2200" dirty="0"/>
              <a:t>, υπάρχει αύξηση της πίεσης, αύξηση των παλμών, της αναπνοής, του οξυγόνου, ποικιλοθερμία.  (</a:t>
            </a:r>
            <a:r>
              <a:rPr lang="el-GR" sz="2200" dirty="0" smtClean="0"/>
              <a:t>Ειδικά, πίεση </a:t>
            </a:r>
            <a:r>
              <a:rPr lang="el-GR" sz="2200" dirty="0"/>
              <a:t>και σφύξεις ποικίλλουν).  Επέρχεται </a:t>
            </a:r>
            <a:r>
              <a:rPr lang="el-GR" sz="2200" b="1" dirty="0"/>
              <a:t>κυκλικά </a:t>
            </a:r>
            <a:r>
              <a:rPr lang="el-GR" sz="2200" dirty="0"/>
              <a:t>στην διάρκεια του ύπνου ανά 90-100 </a:t>
            </a:r>
            <a:r>
              <a:rPr lang="en-US" sz="2200" dirty="0"/>
              <a:t>min</a:t>
            </a:r>
            <a:r>
              <a:rPr lang="el-GR" sz="2200" dirty="0"/>
              <a:t> και αυτό επαναλαμβάνεται στην διάρκεια του ύπνου.  Το πρώτο επεισόδιο </a:t>
            </a:r>
            <a:r>
              <a:rPr lang="en-US" sz="2200" dirty="0"/>
              <a:t>REM</a:t>
            </a:r>
            <a:r>
              <a:rPr lang="el-GR" sz="2200" dirty="0"/>
              <a:t> αρχίζει 90 </a:t>
            </a:r>
            <a:r>
              <a:rPr lang="en-US" sz="2200" dirty="0"/>
              <a:t>min</a:t>
            </a:r>
            <a:r>
              <a:rPr lang="el-GR" sz="2200" dirty="0"/>
              <a:t> μετά την αρχή του ύπνου και διαρκεί &lt; 10 </a:t>
            </a:r>
            <a:r>
              <a:rPr lang="en-US" sz="2200" dirty="0"/>
              <a:t>min</a:t>
            </a:r>
            <a:r>
              <a:rPr lang="el-GR" sz="2200" dirty="0"/>
              <a:t> ενώ αργότερα στην νύκτα, ο </a:t>
            </a:r>
            <a:r>
              <a:rPr lang="en-US" sz="2200" dirty="0"/>
              <a:t>REM</a:t>
            </a:r>
            <a:r>
              <a:rPr lang="el-GR" sz="2200" dirty="0"/>
              <a:t> διαρκεί 15-40 </a:t>
            </a:r>
            <a:r>
              <a:rPr lang="en-US" sz="2200" dirty="0"/>
              <a:t>min</a:t>
            </a:r>
            <a:r>
              <a:rPr lang="el-GR" sz="2200" dirty="0"/>
              <a:t> την φορά.  Ά</a:t>
            </a:r>
            <a:r>
              <a:rPr lang="el-GR" sz="2200" dirty="0" smtClean="0"/>
              <a:t>ρα </a:t>
            </a:r>
            <a:r>
              <a:rPr lang="el-GR" sz="2200" dirty="0"/>
              <a:t>περισσότερος </a:t>
            </a:r>
            <a:r>
              <a:rPr lang="en-US" sz="2200" dirty="0"/>
              <a:t>REM</a:t>
            </a:r>
            <a:r>
              <a:rPr lang="el-GR" sz="2200" dirty="0"/>
              <a:t> συμβαίνει στο </a:t>
            </a:r>
            <a:r>
              <a:rPr lang="el-GR" sz="2200" b="1" dirty="0"/>
              <a:t>δεύτερο μισό </a:t>
            </a:r>
            <a:r>
              <a:rPr lang="el-GR" sz="2200" dirty="0"/>
              <a:t>της νύχτας.  Στον </a:t>
            </a:r>
            <a:r>
              <a:rPr lang="en-US" sz="2200" dirty="0"/>
              <a:t>REM</a:t>
            </a:r>
            <a:r>
              <a:rPr lang="el-GR" sz="2200" dirty="0"/>
              <a:t> παρατηρούνται </a:t>
            </a:r>
            <a:r>
              <a:rPr lang="el-GR" sz="2200" b="1" dirty="0"/>
              <a:t>βολβοστροφικές κινήσεις</a:t>
            </a:r>
            <a:r>
              <a:rPr lang="el-GR" sz="2200" dirty="0"/>
              <a:t> των οφθαλμών και στύσεις.</a:t>
            </a:r>
          </a:p>
          <a:p>
            <a:pPr hangingPunct="0"/>
            <a:r>
              <a:rPr lang="el-GR" sz="2200" dirty="0"/>
              <a:t>Επίσης ο </a:t>
            </a:r>
            <a:r>
              <a:rPr lang="en-US" sz="2200" dirty="0"/>
              <a:t>REM</a:t>
            </a:r>
            <a:r>
              <a:rPr lang="el-GR" sz="2200" dirty="0"/>
              <a:t> χαρακτηρίζεται ότι συνοδεύεται από </a:t>
            </a:r>
            <a:r>
              <a:rPr lang="el-GR" sz="2200" b="1" dirty="0"/>
              <a:t>όνειρα.</a:t>
            </a:r>
            <a:r>
              <a:rPr lang="el-GR" sz="2200" dirty="0"/>
              <a:t>  Στο </a:t>
            </a:r>
            <a:r>
              <a:rPr lang="el-GR" sz="2200" b="1" dirty="0"/>
              <a:t>ΗΕΓ </a:t>
            </a:r>
            <a:r>
              <a:rPr lang="el-GR" sz="2200" dirty="0"/>
              <a:t>εμφανίζει γρήγορη δραστηριότητα χαμηλού δυναμικού (β) (μπορεί να μοιάζει με εγρήγορση</a:t>
            </a:r>
            <a:r>
              <a:rPr lang="el-GR" sz="2200" dirty="0" smtClean="0"/>
              <a:t>).</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125</a:t>
            </a:fld>
            <a:endParaRPr lang="el-GR" dirty="0">
              <a:solidFill>
                <a:prstClr val="black"/>
              </a:solidFill>
            </a:endParaRPr>
          </a:p>
        </p:txBody>
      </p:sp>
    </p:spTree>
    <p:extLst>
      <p:ext uri="{BB962C8B-B14F-4D97-AF65-F5344CB8AC3E}">
        <p14:creationId xmlns:p14="http://schemas.microsoft.com/office/powerpoint/2010/main" val="236094415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Ύπνος </a:t>
            </a:r>
            <a:r>
              <a:rPr lang="el-GR" sz="3000" b="0" dirty="0" smtClean="0"/>
              <a:t>6/6</a:t>
            </a:r>
            <a:endParaRPr lang="en-US" sz="3600" dirty="0"/>
          </a:p>
        </p:txBody>
      </p:sp>
      <p:sp>
        <p:nvSpPr>
          <p:cNvPr id="3" name="2 - Θέση περιεχομένου"/>
          <p:cNvSpPr>
            <a:spLocks noGrp="1"/>
          </p:cNvSpPr>
          <p:nvPr>
            <p:ph idx="1"/>
          </p:nvPr>
        </p:nvSpPr>
        <p:spPr>
          <a:xfrm>
            <a:off x="457200" y="1196752"/>
            <a:ext cx="8363272" cy="5256584"/>
          </a:xfrm>
        </p:spPr>
        <p:txBody>
          <a:bodyPr>
            <a:normAutofit/>
          </a:bodyPr>
          <a:lstStyle/>
          <a:p>
            <a:pPr hangingPunct="0"/>
            <a:r>
              <a:rPr lang="el-GR" sz="2200" b="1" dirty="0" smtClean="0"/>
              <a:t>Πυκνότητα </a:t>
            </a:r>
            <a:r>
              <a:rPr lang="el-GR" sz="2200" dirty="0" smtClean="0"/>
              <a:t>του </a:t>
            </a:r>
            <a:r>
              <a:rPr lang="en-US" sz="2200" dirty="0"/>
              <a:t>REM</a:t>
            </a:r>
            <a:r>
              <a:rPr lang="el-GR" sz="2200" dirty="0"/>
              <a:t>:  (</a:t>
            </a:r>
            <a:r>
              <a:rPr lang="en-US" sz="2200" dirty="0"/>
              <a:t>Re</a:t>
            </a:r>
            <a:r>
              <a:rPr lang="el-GR" sz="2200" dirty="0"/>
              <a:t>Μ </a:t>
            </a:r>
            <a:r>
              <a:rPr lang="en-US" sz="2200" dirty="0"/>
              <a:t>density</a:t>
            </a:r>
            <a:r>
              <a:rPr lang="el-GR" sz="2200" dirty="0"/>
              <a:t>) = καλείται ο αριθμός των οφθαλμικών κινήσεων ανά </a:t>
            </a:r>
            <a:r>
              <a:rPr lang="en-US" sz="2200" dirty="0"/>
              <a:t>REM</a:t>
            </a:r>
            <a:r>
              <a:rPr lang="el-GR" sz="2200" dirty="0"/>
              <a:t> επεισόδιο.</a:t>
            </a:r>
          </a:p>
          <a:p>
            <a:pPr hangingPunct="0"/>
            <a:r>
              <a:rPr lang="el-GR" sz="2200" dirty="0"/>
              <a:t>Στους ενήλικες ο </a:t>
            </a:r>
            <a:r>
              <a:rPr lang="en-US" sz="2200" dirty="0"/>
              <a:t>REM</a:t>
            </a:r>
            <a:r>
              <a:rPr lang="el-GR" sz="2200" dirty="0"/>
              <a:t> αποτελεί το </a:t>
            </a:r>
            <a:r>
              <a:rPr lang="el-GR" sz="2200" b="1" dirty="0"/>
              <a:t>25%</a:t>
            </a:r>
            <a:r>
              <a:rPr lang="el-GR" sz="2200" dirty="0"/>
              <a:t> του ύπνου.</a:t>
            </a:r>
          </a:p>
          <a:p>
            <a:pPr hangingPunct="0"/>
            <a:r>
              <a:rPr lang="el-GR" sz="2200" dirty="0"/>
              <a:t>Ο ύπνος ελέγχεται από πολλούς </a:t>
            </a:r>
            <a:r>
              <a:rPr lang="el-GR" sz="2200" b="1" dirty="0"/>
              <a:t>νευρομεταβιβαστές </a:t>
            </a:r>
            <a:r>
              <a:rPr lang="el-GR" sz="2200" dirty="0"/>
              <a:t>και τον υποθάλαμο.  Κυρίως συνεργούν </a:t>
            </a:r>
            <a:r>
              <a:rPr lang="el-GR" sz="2200" b="1" dirty="0"/>
              <a:t>η σεροτονίνη </a:t>
            </a:r>
            <a:r>
              <a:rPr lang="el-GR" sz="2200" dirty="0"/>
              <a:t>μέσω του ραφιαίου πυρήνος που ελέγχει τον ύπνο βραδέων κυμάτων (</a:t>
            </a:r>
            <a:r>
              <a:rPr lang="en-US" sz="2200" dirty="0"/>
              <a:t>SWS</a:t>
            </a:r>
            <a:r>
              <a:rPr lang="el-GR" sz="2200" dirty="0"/>
              <a:t>) και </a:t>
            </a:r>
            <a:r>
              <a:rPr lang="el-GR" sz="2200" b="1" dirty="0"/>
              <a:t>η ΝΑ</a:t>
            </a:r>
            <a:r>
              <a:rPr lang="el-GR" sz="2200" dirty="0"/>
              <a:t> (νοραδρεναλίνη) που μέσω του πυρήνα του μέλανος τόπου ελέγχει τον </a:t>
            </a:r>
            <a:r>
              <a:rPr lang="en-US" sz="2200" dirty="0"/>
              <a:t>REM</a:t>
            </a:r>
            <a:r>
              <a:rPr lang="el-GR" sz="2200" dirty="0"/>
              <a:t> ύπνο.  Στους ηλικιωμένους ο ύπνος ελαττώνεται (τόσο ο </a:t>
            </a:r>
            <a:r>
              <a:rPr lang="en-US" sz="2200" dirty="0"/>
              <a:t>REM</a:t>
            </a:r>
            <a:r>
              <a:rPr lang="el-GR" sz="2200" dirty="0"/>
              <a:t> όσο και ο </a:t>
            </a:r>
            <a:r>
              <a:rPr lang="en-US" sz="2200" dirty="0"/>
              <a:t>SWS</a:t>
            </a:r>
            <a:r>
              <a:rPr lang="el-GR" sz="2200" dirty="0"/>
              <a:t>).</a:t>
            </a:r>
          </a:p>
          <a:p>
            <a:pPr lvl="1" indent="-387350" hangingPunct="0"/>
            <a:r>
              <a:rPr lang="el-GR" sz="2200" dirty="0" smtClean="0"/>
              <a:t>Πιο </a:t>
            </a:r>
            <a:r>
              <a:rPr lang="el-GR" sz="2200" dirty="0"/>
              <a:t>δύσκολα αφυπνίζεται το άτομο από το στάδιο </a:t>
            </a:r>
            <a:r>
              <a:rPr lang="en-US" sz="2200" dirty="0"/>
              <a:t>IV</a:t>
            </a:r>
            <a:r>
              <a:rPr lang="el-GR" sz="2200" dirty="0"/>
              <a:t> του </a:t>
            </a:r>
            <a:r>
              <a:rPr lang="en-US" sz="2200" dirty="0"/>
              <a:t>SWS</a:t>
            </a:r>
            <a:r>
              <a:rPr lang="el-GR" sz="2200" dirty="0"/>
              <a:t>.</a:t>
            </a:r>
          </a:p>
          <a:p>
            <a:pPr lvl="1" indent="-387350" hangingPunct="0"/>
            <a:r>
              <a:rPr lang="el-GR" sz="2200" dirty="0" smtClean="0"/>
              <a:t>Πιο </a:t>
            </a:r>
            <a:r>
              <a:rPr lang="el-GR" sz="2200" dirty="0"/>
              <a:t>πολύς </a:t>
            </a:r>
            <a:r>
              <a:rPr lang="en-US" sz="2200" dirty="0"/>
              <a:t>SWS</a:t>
            </a:r>
            <a:r>
              <a:rPr lang="el-GR" sz="2200" dirty="0"/>
              <a:t> το πρώτο ήμισυ της νύχτας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126</a:t>
            </a:fld>
            <a:endParaRPr lang="el-GR" dirty="0">
              <a:solidFill>
                <a:prstClr val="black"/>
              </a:solidFill>
            </a:endParaRPr>
          </a:p>
        </p:txBody>
      </p:sp>
    </p:spTree>
    <p:extLst>
      <p:ext uri="{BB962C8B-B14F-4D97-AF65-F5344CB8AC3E}">
        <p14:creationId xmlns:p14="http://schemas.microsoft.com/office/powerpoint/2010/main" val="415900752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www.wellnessforce.com/wp-content/uploads/2010/10/CIRCADIAN-RYTHM-.jpg"/>
          <p:cNvPicPr>
            <a:picLocks noGrp="1"/>
          </p:cNvPicPr>
          <p:nvPr>
            <p:ph idx="1"/>
          </p:nvPr>
        </p:nvPicPr>
        <p:blipFill rotWithShape="1">
          <a:blip r:embed="rId2" cstate="print"/>
          <a:srcRect b="9723"/>
          <a:stretch/>
        </p:blipFill>
        <p:spPr bwMode="auto">
          <a:xfrm>
            <a:off x="359532" y="1412776"/>
            <a:ext cx="8424936" cy="4810471"/>
          </a:xfrm>
          <a:prstGeom prst="rect">
            <a:avLst/>
          </a:prstGeom>
          <a:noFill/>
          <a:ln w="9525">
            <a:noFill/>
            <a:miter lim="800000"/>
            <a:headEnd/>
            <a:tailEnd/>
          </a:ln>
        </p:spPr>
      </p:pic>
      <p:sp>
        <p:nvSpPr>
          <p:cNvPr id="5" name="Rectangle 6"/>
          <p:cNvSpPr/>
          <p:nvPr/>
        </p:nvSpPr>
        <p:spPr>
          <a:xfrm>
            <a:off x="2123728" y="6517275"/>
            <a:ext cx="4896544"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Biological clock </a:t>
            </a:r>
            <a:r>
              <a:rPr lang="en-US" sz="1200" dirty="0" smtClean="0">
                <a:solidFill>
                  <a:prstClr val="black"/>
                </a:solidFill>
                <a:latin typeface="Calibri"/>
                <a:hlinkClick r:id="rId3"/>
              </a:rPr>
              <a:t>human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Addicted04"/>
              </a:rPr>
              <a:t>Addicted04</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
        <p:nvSpPr>
          <p:cNvPr id="3" name="Τίτλος 2"/>
          <p:cNvSpPr>
            <a:spLocks noGrp="1"/>
          </p:cNvSpPr>
          <p:nvPr>
            <p:ph type="title"/>
          </p:nvPr>
        </p:nvSpPr>
        <p:spPr/>
        <p:txBody>
          <a:bodyPr>
            <a:normAutofit fontScale="90000"/>
          </a:bodyPr>
          <a:lstStyle/>
          <a:p>
            <a:r>
              <a:rPr lang="el-GR" dirty="0"/>
              <a:t>Κύκλος την ημέρα και την νύχτα (Κιρκάδιος) -Χαρακτηριστικά</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127</a:t>
            </a:fld>
            <a:endParaRPr lang="el-GR" dirty="0">
              <a:solidFill>
                <a:prstClr val="black"/>
              </a:solidFill>
            </a:endParaRPr>
          </a:p>
        </p:txBody>
      </p:sp>
    </p:spTree>
    <p:extLst>
      <p:ext uri="{BB962C8B-B14F-4D97-AF65-F5344CB8AC3E}">
        <p14:creationId xmlns:p14="http://schemas.microsoft.com/office/powerpoint/2010/main" val="34355012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brainfacts.org/sensing-thinking-behaving/sleep/articles/2012/the-sleep-wakefulness-cycle/~/media/Brainfacts/Article%20Multimedia/Sensing%20Thinking%20and%20Behaving/Senses%20and%20Perception/Sleep/Sleep.ashx"/>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330" r="20880"/>
          <a:stretch/>
        </p:blipFill>
        <p:spPr bwMode="auto">
          <a:xfrm>
            <a:off x="1960973" y="1438121"/>
            <a:ext cx="5222054" cy="50152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Τίτλος 4"/>
          <p:cNvSpPr>
            <a:spLocks noGrp="1"/>
          </p:cNvSpPr>
          <p:nvPr>
            <p:ph type="title"/>
          </p:nvPr>
        </p:nvSpPr>
        <p:spPr>
          <a:xfrm>
            <a:off x="467544" y="116632"/>
            <a:ext cx="8229600" cy="1008112"/>
          </a:xfrm>
        </p:spPr>
        <p:txBody>
          <a:bodyPr>
            <a:normAutofit fontScale="90000"/>
          </a:bodyPr>
          <a:lstStyle/>
          <a:p>
            <a:r>
              <a:rPr lang="el-GR" dirty="0"/>
              <a:t>Περιοχές εγκεφάλου που εμπλέκονται στον ύπνο</a:t>
            </a:r>
          </a:p>
        </p:txBody>
      </p:sp>
      <p:sp>
        <p:nvSpPr>
          <p:cNvPr id="6" name="Ορθογώνιο 5"/>
          <p:cNvSpPr/>
          <p:nvPr/>
        </p:nvSpPr>
        <p:spPr>
          <a:xfrm>
            <a:off x="2286000" y="6536377"/>
            <a:ext cx="4572000" cy="276999"/>
          </a:xfrm>
          <a:prstGeom prst="rect">
            <a:avLst/>
          </a:prstGeom>
        </p:spPr>
        <p:txBody>
          <a:bodyPr>
            <a:spAutoFit/>
          </a:bodyPr>
          <a:lstStyle/>
          <a:p>
            <a:pPr algn="ctr"/>
            <a:r>
              <a:rPr lang="en-US" sz="1200" dirty="0" smtClean="0">
                <a:solidFill>
                  <a:prstClr val="black"/>
                </a:solidFill>
                <a:latin typeface="Calibri"/>
                <a:hlinkClick r:id="rId3"/>
              </a:rPr>
              <a:t>neurowiki2013.wikidot.com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128</a:t>
            </a:fld>
            <a:endParaRPr lang="el-GR" dirty="0">
              <a:solidFill>
                <a:prstClr val="black"/>
              </a:solidFill>
            </a:endParaRPr>
          </a:p>
        </p:txBody>
      </p:sp>
    </p:spTree>
    <p:extLst>
      <p:ext uri="{BB962C8B-B14F-4D97-AF65-F5344CB8AC3E}">
        <p14:creationId xmlns:p14="http://schemas.microsoft.com/office/powerpoint/2010/main" val="693823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www.cse.iitk.ac.in/users/amit/books/img/schwartz-perception-p281_primate-retina-layered-structure.jpg"/>
          <p:cNvPicPr>
            <a:picLocks noGrp="1"/>
          </p:cNvPicPr>
          <p:nvPr>
            <p:ph idx="1"/>
          </p:nvPr>
        </p:nvPicPr>
        <p:blipFill>
          <a:blip r:embed="rId3" cstate="print"/>
          <a:stretch>
            <a:fillRect/>
          </a:stretch>
        </p:blipFill>
        <p:spPr bwMode="auto">
          <a:xfrm>
            <a:off x="1043608" y="1412776"/>
            <a:ext cx="7051705" cy="5040313"/>
          </a:xfrm>
          <a:prstGeom prst="rect">
            <a:avLst/>
          </a:prstGeom>
          <a:noFill/>
          <a:ln w="9525">
            <a:noFill/>
            <a:miter lim="800000"/>
            <a:headEnd/>
            <a:tailEnd/>
          </a:ln>
        </p:spPr>
      </p:pic>
      <p:sp>
        <p:nvSpPr>
          <p:cNvPr id="3" name="Ορθογώνιο 2"/>
          <p:cNvSpPr/>
          <p:nvPr/>
        </p:nvSpPr>
        <p:spPr>
          <a:xfrm>
            <a:off x="2483768" y="6525344"/>
            <a:ext cx="4572000" cy="276999"/>
          </a:xfrm>
          <a:prstGeom prst="rect">
            <a:avLst/>
          </a:prstGeom>
        </p:spPr>
        <p:txBody>
          <a:bodyPr>
            <a:spAutoFit/>
          </a:bodyPr>
          <a:lstStyle/>
          <a:p>
            <a:pPr algn="ctr"/>
            <a:r>
              <a:rPr lang="en-US" sz="1200" dirty="0" smtClean="0">
                <a:solidFill>
                  <a:prstClr val="black"/>
                </a:solidFill>
                <a:latin typeface="Calibri"/>
                <a:hlinkClick r:id="rId4"/>
              </a:rPr>
              <a:t>cse.iitk.ac.in</a:t>
            </a:r>
            <a:endParaRPr lang="el-GR" sz="1200" dirty="0">
              <a:solidFill>
                <a:prstClr val="black"/>
              </a:solidFill>
              <a:latin typeface="Calibri"/>
            </a:endParaRPr>
          </a:p>
        </p:txBody>
      </p:sp>
      <p:sp>
        <p:nvSpPr>
          <p:cNvPr id="5" name="Τίτλος 4"/>
          <p:cNvSpPr>
            <a:spLocks noGrp="1"/>
          </p:cNvSpPr>
          <p:nvPr>
            <p:ph type="title"/>
          </p:nvPr>
        </p:nvSpPr>
        <p:spPr/>
        <p:txBody>
          <a:bodyPr>
            <a:normAutofit fontScale="90000"/>
          </a:bodyPr>
          <a:lstStyle/>
          <a:p>
            <a:r>
              <a:rPr lang="el-GR" dirty="0"/>
              <a:t>Στοιβάδες κυττάρων του αμφιβληστροειδούς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87436011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Διαταραχές του ύπνου </a:t>
            </a:r>
          </a:p>
        </p:txBody>
      </p:sp>
      <p:sp>
        <p:nvSpPr>
          <p:cNvPr id="3" name="Θέση περιεχομένου 2"/>
          <p:cNvSpPr>
            <a:spLocks noGrp="1"/>
          </p:cNvSpPr>
          <p:nvPr>
            <p:ph idx="1"/>
          </p:nvPr>
        </p:nvSpPr>
        <p:spPr>
          <a:xfrm>
            <a:off x="457200" y="1556792"/>
            <a:ext cx="8229600" cy="4680520"/>
          </a:xfrm>
        </p:spPr>
        <p:txBody>
          <a:bodyPr>
            <a:normAutofit/>
          </a:bodyPr>
          <a:lstStyle/>
          <a:p>
            <a:pPr>
              <a:spcBef>
                <a:spcPts val="3600"/>
              </a:spcBef>
            </a:pPr>
            <a:r>
              <a:rPr lang="el-GR" sz="2800" dirty="0" smtClean="0"/>
              <a:t>Αϋπνίες,</a:t>
            </a:r>
          </a:p>
          <a:p>
            <a:pPr>
              <a:spcBef>
                <a:spcPts val="3600"/>
              </a:spcBef>
            </a:pPr>
            <a:r>
              <a:rPr lang="el-GR" sz="2800" dirty="0" smtClean="0"/>
              <a:t>Υπερυπνίες,</a:t>
            </a:r>
          </a:p>
          <a:p>
            <a:pPr>
              <a:spcBef>
                <a:spcPts val="3600"/>
              </a:spcBef>
            </a:pPr>
            <a:r>
              <a:rPr lang="el-GR" sz="2800" dirty="0" smtClean="0"/>
              <a:t>Παραϋπνίες</a:t>
            </a:r>
            <a:r>
              <a:rPr lang="el-GR" sz="28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129</a:t>
            </a:fld>
            <a:endParaRPr lang="el-GR" dirty="0">
              <a:solidFill>
                <a:prstClr val="black"/>
              </a:solidFill>
            </a:endParaRPr>
          </a:p>
        </p:txBody>
      </p:sp>
    </p:spTree>
    <p:extLst>
      <p:ext uri="{BB962C8B-B14F-4D97-AF65-F5344CB8AC3E}">
        <p14:creationId xmlns:p14="http://schemas.microsoft.com/office/powerpoint/2010/main" val="48822547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b="1" dirty="0" smtClean="0"/>
              <a:t>ΑΥΠΝΙΑ</a:t>
            </a:r>
            <a:r>
              <a:rPr lang="el-GR" b="1" dirty="0"/>
              <a:t>:  </a:t>
            </a:r>
            <a:r>
              <a:rPr lang="el-GR" dirty="0"/>
              <a:t>Συχνότης 10-20%.  Συνήθως δευτεροπαθής, (85%) σε καταστάσεις πόνου, σε κατάθλιψη, αγχογόνες διαταραχές, υπερβολική χρήση </a:t>
            </a:r>
            <a:r>
              <a:rPr lang="el-GR" dirty="0" smtClean="0"/>
              <a:t>καφεΐνης, </a:t>
            </a:r>
            <a:r>
              <a:rPr lang="el-GR" dirty="0"/>
              <a:t>αλκοόλ, ή διακοπή υπερβολικής χρήσης αλκοόλ, ηρεμιστικών.  Στο 15% πρωτογενής.</a:t>
            </a:r>
          </a:p>
          <a:p>
            <a:r>
              <a:rPr lang="el-GR" dirty="0"/>
              <a:t>Οι γυναίκες παραπονούνται για αϋπνία σε διπλάσιο ποσοστό </a:t>
            </a:r>
            <a:r>
              <a:rPr lang="el-GR" dirty="0" smtClean="0"/>
              <a:t>από ότι </a:t>
            </a:r>
            <a:r>
              <a:rPr lang="el-GR" dirty="0"/>
              <a:t>οι άνδρες.  Οι ηλικιωμένοι περισσότερο από τους νέους.  Συνήθως από κείνους που παραπονούνται για αϋπνία (π.χ. ύπνο 3-4 ωρών), οι περισσότεροι κοιμούνται περισσότερες ώρες </a:t>
            </a:r>
            <a:r>
              <a:rPr lang="el-GR" dirty="0" smtClean="0"/>
              <a:t>από ότι νομίζουν.</a:t>
            </a:r>
            <a:endParaRPr lang="en-US" dirty="0"/>
          </a:p>
        </p:txBody>
      </p:sp>
      <p:sp>
        <p:nvSpPr>
          <p:cNvPr id="4" name="Τίτλος 3"/>
          <p:cNvSpPr>
            <a:spLocks noGrp="1"/>
          </p:cNvSpPr>
          <p:nvPr>
            <p:ph type="title"/>
          </p:nvPr>
        </p:nvSpPr>
        <p:spPr/>
        <p:txBody>
          <a:bodyPr/>
          <a:lstStyle/>
          <a:p>
            <a:r>
              <a:rPr lang="el-GR" dirty="0" smtClean="0"/>
              <a:t>Αϋπνία </a:t>
            </a:r>
            <a:r>
              <a:rPr lang="el-GR" sz="3200" b="0" dirty="0" smtClean="0"/>
              <a:t>1/4</a:t>
            </a:r>
            <a:r>
              <a:rPr lang="el-GR" dirty="0" smtClean="0"/>
              <a:t> </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130</a:t>
            </a:fld>
            <a:endParaRPr lang="el-GR" dirty="0">
              <a:solidFill>
                <a:prstClr val="black"/>
              </a:solidFill>
            </a:endParaRPr>
          </a:p>
        </p:txBody>
      </p:sp>
    </p:spTree>
    <p:extLst>
      <p:ext uri="{BB962C8B-B14F-4D97-AF65-F5344CB8AC3E}">
        <p14:creationId xmlns:p14="http://schemas.microsoft.com/office/powerpoint/2010/main" val="135191751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smtClean="0"/>
              <a:t>Οι </a:t>
            </a:r>
            <a:r>
              <a:rPr lang="el-GR" dirty="0"/>
              <a:t>περισσότεροι ιδίως νέοι, αποδίδουν την αϋπνία σε άγχος και οικογενειακά προβλήματα.  Μετά από μεγάλη απώλεια βάρους, και σε ακραίες περιπτώσεις (π.χ. νευρογενούς ανορεξίας), ο ύπνος είναι πιο </a:t>
            </a:r>
            <a:r>
              <a:rPr lang="el-GR" dirty="0" smtClean="0"/>
              <a:t>διακεκομμένος </a:t>
            </a:r>
            <a:r>
              <a:rPr lang="el-GR" dirty="0"/>
              <a:t>και λιγοστός ή υπάρχει </a:t>
            </a:r>
            <a:r>
              <a:rPr lang="el-GR" dirty="0" smtClean="0"/>
              <a:t>πρωινή </a:t>
            </a:r>
            <a:r>
              <a:rPr lang="el-GR" dirty="0"/>
              <a:t>αφύπνιση νωρίτερα του κανονικού.  Από επιδημιολογικά δεδομένα, εκείνοι που κοιμούνται καλύτερα, θεωρούν τον εαυτό τους πιο ευτυχισμένο.  Οι καπνιστές βρίσκουν τον ύπνο τους κατά ½ ώρα λιγότερο των μη καπνιστών.  Ο ύπνος των καταθλιπτικών παρουσιάζει την ιδιομορφία του ότι αυτοί ξυπνούν πολύ πρωί (</a:t>
            </a:r>
            <a:r>
              <a:rPr lang="en-US" dirty="0"/>
              <a:t>early morning wakening</a:t>
            </a:r>
            <a:r>
              <a:rPr lang="el-GR" dirty="0"/>
              <a:t>) και κάθονται χωρίς να μπορούν να ξανακοιμηθούν «αναμασώντας» καταθλιπτικές σκέψεις.</a:t>
            </a:r>
          </a:p>
          <a:p>
            <a:endParaRPr lang="en-US" dirty="0"/>
          </a:p>
        </p:txBody>
      </p:sp>
      <p:sp>
        <p:nvSpPr>
          <p:cNvPr id="4" name="Τίτλος 3"/>
          <p:cNvSpPr>
            <a:spLocks noGrp="1"/>
          </p:cNvSpPr>
          <p:nvPr>
            <p:ph type="title"/>
          </p:nvPr>
        </p:nvSpPr>
        <p:spPr/>
        <p:txBody>
          <a:bodyPr/>
          <a:lstStyle/>
          <a:p>
            <a:r>
              <a:rPr lang="el-GR" dirty="0"/>
              <a:t>Αϋπνία </a:t>
            </a:r>
            <a:r>
              <a:rPr lang="el-GR" sz="3200" b="0" dirty="0" smtClean="0"/>
              <a:t>2/4</a:t>
            </a:r>
            <a:r>
              <a:rPr lang="el-GR" dirty="0" smtClean="0"/>
              <a:t> </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131</a:t>
            </a:fld>
            <a:endParaRPr lang="el-GR" dirty="0">
              <a:solidFill>
                <a:prstClr val="black"/>
              </a:solidFill>
            </a:endParaRPr>
          </a:p>
        </p:txBody>
      </p:sp>
    </p:spTree>
    <p:extLst>
      <p:ext uri="{BB962C8B-B14F-4D97-AF65-F5344CB8AC3E}">
        <p14:creationId xmlns:p14="http://schemas.microsoft.com/office/powerpoint/2010/main" val="98460386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Επειδή, ένας πολύ βασικός βιολογικός μας ρυθμός είναι ο κύκλος ύπνου-εγρήγορσης, δεν είναι παράδοξο το ότι εύκολα διαταράσσεται από τις ψυχιατρικές νόσους και τις επώδυνες σωματικές οχλήσεις.  [Είναι σημαντικό επίσης να θυμηθούμε εδώ </a:t>
            </a:r>
            <a:r>
              <a:rPr lang="el-GR" b="1" dirty="0"/>
              <a:t>ότι αναβολικές </a:t>
            </a:r>
            <a:r>
              <a:rPr lang="el-GR" dirty="0"/>
              <a:t>ορμόνες όπως αυξητική ορμόνη και τεστοστερόνη εκκρίνονται ως επί το πλείστον στον ύπνο, ενώ επέρχεται ελάττωση των καταβολικών όπως κορτιζόλης και αδρεναλίνης.  Ο ύπνος επίσης </a:t>
            </a:r>
            <a:r>
              <a:rPr lang="el-GR" b="1" dirty="0"/>
              <a:t>χαρακτηρίζεται </a:t>
            </a:r>
            <a:r>
              <a:rPr lang="el-GR" dirty="0"/>
              <a:t>από την έκκριση της μελατονίνης που αυξάνεται αποκλειστικά στο σκοτάδι ενώ είναι κατασταλμένη την μέρα].</a:t>
            </a:r>
          </a:p>
          <a:p>
            <a:endParaRPr lang="en-US" dirty="0"/>
          </a:p>
        </p:txBody>
      </p:sp>
      <p:sp>
        <p:nvSpPr>
          <p:cNvPr id="4" name="Τίτλος 3"/>
          <p:cNvSpPr>
            <a:spLocks noGrp="1"/>
          </p:cNvSpPr>
          <p:nvPr>
            <p:ph type="title"/>
          </p:nvPr>
        </p:nvSpPr>
        <p:spPr/>
        <p:txBody>
          <a:bodyPr/>
          <a:lstStyle/>
          <a:p>
            <a:r>
              <a:rPr lang="el-GR" dirty="0"/>
              <a:t>Αϋπνία </a:t>
            </a:r>
            <a:r>
              <a:rPr lang="el-GR" sz="3200" b="0" dirty="0" smtClean="0"/>
              <a:t>3/4</a:t>
            </a:r>
            <a:r>
              <a:rPr lang="el-GR" dirty="0" smtClean="0"/>
              <a:t> </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132</a:t>
            </a:fld>
            <a:endParaRPr lang="el-GR" dirty="0">
              <a:solidFill>
                <a:prstClr val="black"/>
              </a:solidFill>
            </a:endParaRPr>
          </a:p>
        </p:txBody>
      </p:sp>
    </p:spTree>
    <p:extLst>
      <p:ext uri="{BB962C8B-B14F-4D97-AF65-F5344CB8AC3E}">
        <p14:creationId xmlns:p14="http://schemas.microsoft.com/office/powerpoint/2010/main" val="108766196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a:bodyPr>
          <a:lstStyle/>
          <a:p>
            <a:r>
              <a:rPr lang="el-GR" dirty="0"/>
              <a:t>Για την καταπολέμηση της </a:t>
            </a:r>
            <a:r>
              <a:rPr lang="el-GR" b="1" dirty="0"/>
              <a:t>αϋπνίας</a:t>
            </a:r>
            <a:r>
              <a:rPr lang="el-GR" dirty="0"/>
              <a:t>:  καλόν είναι να υπάρχει ένας </a:t>
            </a:r>
            <a:r>
              <a:rPr lang="el-GR" b="1" dirty="0"/>
              <a:t>«ρυθμός» </a:t>
            </a:r>
            <a:r>
              <a:rPr lang="el-GR" dirty="0" smtClean="0"/>
              <a:t>ύπνου-εγρήγορσης </a:t>
            </a:r>
            <a:r>
              <a:rPr lang="el-GR" dirty="0"/>
              <a:t>/ με </a:t>
            </a:r>
            <a:r>
              <a:rPr lang="el-GR" b="1" dirty="0"/>
              <a:t>πειθαρχία και κανονικότητα </a:t>
            </a:r>
            <a:r>
              <a:rPr lang="el-GR" dirty="0"/>
              <a:t>στις συνήθειες του ύπνου.  Η </a:t>
            </a:r>
            <a:r>
              <a:rPr lang="el-GR" b="1" dirty="0"/>
              <a:t>άσκηση </a:t>
            </a:r>
            <a:r>
              <a:rPr lang="el-GR" dirty="0"/>
              <a:t>και κατόπιν η </a:t>
            </a:r>
            <a:r>
              <a:rPr lang="el-GR" b="1" dirty="0"/>
              <a:t>χαλάρωση </a:t>
            </a:r>
            <a:r>
              <a:rPr lang="el-GR" dirty="0"/>
              <a:t>είναι βοηθητικά.  Αντίθετα τα </a:t>
            </a:r>
            <a:r>
              <a:rPr lang="el-GR" b="1" dirty="0"/>
              <a:t>ηρεμιστικά </a:t>
            </a:r>
            <a:r>
              <a:rPr lang="el-GR" dirty="0"/>
              <a:t>και υπνωτικά φάρμακα </a:t>
            </a:r>
            <a:r>
              <a:rPr lang="el-GR" b="1" dirty="0"/>
              <a:t>αντενδείκνυνται για μακροχρόνια </a:t>
            </a:r>
            <a:r>
              <a:rPr lang="el-GR" dirty="0"/>
              <a:t>διαστήματα [διότι ενώ ευνοούν τον ύπνο, όταν διακοπούν απότομα εμφανίζεται ξανά ανησυχία, αϋπνία (</a:t>
            </a:r>
            <a:r>
              <a:rPr lang="en-US" dirty="0"/>
              <a:t>rebound</a:t>
            </a:r>
            <a:r>
              <a:rPr lang="el-GR" dirty="0"/>
              <a:t>), άγχος, διακοπτόμενος ύπνος, ιδίως εάν αυτά τα φάρμακα έχουν εθισθεί.  Κάθε ηρεμιστικό του τύπου της βενζοδιαζεπίνης ή τα </a:t>
            </a:r>
            <a:r>
              <a:rPr lang="el-GR" dirty="0" smtClean="0"/>
              <a:t>παλιότερα </a:t>
            </a:r>
            <a:r>
              <a:rPr lang="el-GR" dirty="0"/>
              <a:t>βαρβιτουρικά, μπορούν να </a:t>
            </a:r>
            <a:r>
              <a:rPr lang="el-GR" b="1" dirty="0"/>
              <a:t>εθισθούν </a:t>
            </a:r>
            <a:r>
              <a:rPr lang="el-GR" dirty="0"/>
              <a:t>και μετά την διακοπή τους να προκαλέσουν σύνδρομο </a:t>
            </a:r>
            <a:r>
              <a:rPr lang="el-GR" b="1" dirty="0"/>
              <a:t>στέρησης </a:t>
            </a:r>
            <a:r>
              <a:rPr lang="el-GR" dirty="0"/>
              <a:t>με αϋπνία, </a:t>
            </a:r>
            <a:r>
              <a:rPr lang="el-GR" dirty="0" smtClean="0"/>
              <a:t>διακεκομμένο </a:t>
            </a:r>
            <a:r>
              <a:rPr lang="el-GR" dirty="0"/>
              <a:t>ύπνο και εφιάλτες. </a:t>
            </a:r>
            <a:r>
              <a:rPr lang="el-GR" dirty="0" smtClean="0"/>
              <a:t>Το </a:t>
            </a:r>
            <a:r>
              <a:rPr lang="el-GR" dirty="0"/>
              <a:t>αυτό παρατηρείται μετά από διακοπή μακροχρόνιας χρήσης αλκοόλ].</a:t>
            </a:r>
          </a:p>
          <a:p>
            <a:pPr>
              <a:buNone/>
            </a:pPr>
            <a:endParaRPr lang="en-US" dirty="0"/>
          </a:p>
        </p:txBody>
      </p:sp>
      <p:sp>
        <p:nvSpPr>
          <p:cNvPr id="4" name="Τίτλος 3"/>
          <p:cNvSpPr>
            <a:spLocks noGrp="1"/>
          </p:cNvSpPr>
          <p:nvPr>
            <p:ph type="title"/>
          </p:nvPr>
        </p:nvSpPr>
        <p:spPr/>
        <p:txBody>
          <a:bodyPr/>
          <a:lstStyle/>
          <a:p>
            <a:r>
              <a:rPr lang="el-GR" dirty="0"/>
              <a:t>Αϋπνία </a:t>
            </a:r>
            <a:r>
              <a:rPr lang="el-GR" sz="3200" b="0" dirty="0" smtClean="0"/>
              <a:t>4/4</a:t>
            </a:r>
            <a:r>
              <a:rPr lang="el-GR" dirty="0" smtClean="0"/>
              <a:t> </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133</a:t>
            </a:fld>
            <a:endParaRPr lang="el-GR" dirty="0">
              <a:solidFill>
                <a:prstClr val="black"/>
              </a:solidFill>
            </a:endParaRPr>
          </a:p>
        </p:txBody>
      </p:sp>
    </p:spTree>
    <p:extLst>
      <p:ext uri="{BB962C8B-B14F-4D97-AF65-F5344CB8AC3E}">
        <p14:creationId xmlns:p14="http://schemas.microsoft.com/office/powerpoint/2010/main" val="204086987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upload.wikimedia.org/wikipedia/commons/thumb/b/b9/Effects_of_sleep_deprivation.svg/450px-Effects_of_sleep_deprivation.svg.png"/>
          <p:cNvPicPr>
            <a:picLocks noGrp="1"/>
          </p:cNvPicPr>
          <p:nvPr>
            <p:ph idx="1"/>
          </p:nvPr>
        </p:nvPicPr>
        <p:blipFill>
          <a:blip r:embed="rId2" cstate="print"/>
          <a:stretch>
            <a:fillRect/>
          </a:stretch>
        </p:blipFill>
        <p:spPr bwMode="auto">
          <a:xfrm>
            <a:off x="1043608" y="1124744"/>
            <a:ext cx="7056784" cy="5400600"/>
          </a:xfrm>
          <a:prstGeom prst="rect">
            <a:avLst/>
          </a:prstGeom>
          <a:noFill/>
          <a:ln w="9525">
            <a:solidFill>
              <a:schemeClr val="tx1"/>
            </a:solidFill>
            <a:miter lim="800000"/>
            <a:headEnd/>
            <a:tailEnd/>
          </a:ln>
        </p:spPr>
      </p:pic>
      <p:sp>
        <p:nvSpPr>
          <p:cNvPr id="3" name="Τίτλος 2"/>
          <p:cNvSpPr>
            <a:spLocks noGrp="1"/>
          </p:cNvSpPr>
          <p:nvPr>
            <p:ph type="title"/>
          </p:nvPr>
        </p:nvSpPr>
        <p:spPr/>
        <p:txBody>
          <a:bodyPr/>
          <a:lstStyle/>
          <a:p>
            <a:r>
              <a:rPr lang="el-GR" dirty="0"/>
              <a:t>Συμπτώματα έλλειψης ύπνου</a:t>
            </a:r>
          </a:p>
        </p:txBody>
      </p:sp>
      <p:sp>
        <p:nvSpPr>
          <p:cNvPr id="6" name="Rectangle 7"/>
          <p:cNvSpPr/>
          <p:nvPr/>
        </p:nvSpPr>
        <p:spPr>
          <a:xfrm>
            <a:off x="1006431" y="6525344"/>
            <a:ext cx="7091671"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Effects of sleep </a:t>
            </a:r>
            <a:r>
              <a:rPr lang="en-US" sz="1200" dirty="0" smtClean="0">
                <a:solidFill>
                  <a:prstClr val="black"/>
                </a:solidFill>
                <a:latin typeface="Calibri"/>
                <a:hlinkClick r:id="rId3"/>
              </a:rPr>
              <a:t>deprivation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Mikael Häggström"/>
              </a:rPr>
              <a:t>Mikael </a:t>
            </a:r>
            <a:r>
              <a:rPr lang="en-US" sz="1200" dirty="0" smtClean="0">
                <a:solidFill>
                  <a:prstClr val="black"/>
                </a:solidFill>
                <a:latin typeface="Calibri"/>
                <a:hlinkClick r:id="rId4" tooltip="User:Mikael Häggström"/>
              </a:rPr>
              <a:t>Häggström</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134</a:t>
            </a:fld>
            <a:endParaRPr lang="el-GR" dirty="0">
              <a:solidFill>
                <a:prstClr val="black"/>
              </a:solidFill>
            </a:endParaRPr>
          </a:p>
        </p:txBody>
      </p:sp>
    </p:spTree>
    <p:extLst>
      <p:ext uri="{BB962C8B-B14F-4D97-AF65-F5344CB8AC3E}">
        <p14:creationId xmlns:p14="http://schemas.microsoft.com/office/powerpoint/2010/main" val="324266168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0040" y="1268760"/>
            <a:ext cx="8820472" cy="5400600"/>
          </a:xfrm>
        </p:spPr>
        <p:txBody>
          <a:bodyPr>
            <a:noAutofit/>
          </a:bodyPr>
          <a:lstStyle/>
          <a:p>
            <a:pPr hangingPunct="0">
              <a:lnSpc>
                <a:spcPct val="105000"/>
              </a:lnSpc>
              <a:spcBef>
                <a:spcPts val="600"/>
              </a:spcBef>
            </a:pPr>
            <a:r>
              <a:rPr lang="el-GR" sz="2100" b="1" dirty="0" smtClean="0"/>
              <a:t>ΝΑΡΚΟΛΗΨΙΑ</a:t>
            </a:r>
            <a:r>
              <a:rPr lang="el-GR" sz="2100" dirty="0"/>
              <a:t>:  Είναι μια παθολογική κατάσταση υπερβολικής υπνηλίας που χαρακτηρίζεται από </a:t>
            </a:r>
            <a:r>
              <a:rPr lang="el-GR" sz="2100" b="1" dirty="0"/>
              <a:t>επεισόδια ακατανίκητου ύπνου.  </a:t>
            </a:r>
            <a:r>
              <a:rPr lang="el-GR" sz="2100" dirty="0"/>
              <a:t>Συνήθως είναι περίοδοι </a:t>
            </a:r>
            <a:r>
              <a:rPr lang="el-GR" sz="2100" dirty="0">
                <a:sym typeface="Symbol"/>
              </a:rPr>
              <a:t></a:t>
            </a:r>
            <a:r>
              <a:rPr lang="el-GR" sz="2100" dirty="0"/>
              <a:t> 10 </a:t>
            </a:r>
            <a:r>
              <a:rPr lang="en-US" sz="2100" dirty="0"/>
              <a:t>min</a:t>
            </a:r>
            <a:r>
              <a:rPr lang="el-GR" sz="2100" dirty="0"/>
              <a:t> με υπνηλία/ύπνο, που συμβαίνουν 2-3 φορές την </a:t>
            </a:r>
            <a:r>
              <a:rPr lang="el-GR" sz="2100" b="1" dirty="0"/>
              <a:t>μέρα.  </a:t>
            </a:r>
            <a:r>
              <a:rPr lang="el-GR" sz="2100" dirty="0"/>
              <a:t>Συμβαίνει σε άτομα 10-20 ετών σπάνια στην μέση ηλικία, πιο συχνά σε άρρενες.  Στις πιο πολλές περιπτώσεις συνοδεύεται από </a:t>
            </a:r>
            <a:r>
              <a:rPr lang="el-GR" sz="2100" b="1" dirty="0"/>
              <a:t>καταπληξία </a:t>
            </a:r>
            <a:r>
              <a:rPr lang="el-GR" sz="2100" dirty="0"/>
              <a:t>(δηλ. απότομη απώλεια μυϊκού τόνου σε μέρος / ή ολόκληρο το σώμα που διαρκεί </a:t>
            </a:r>
            <a:r>
              <a:rPr lang="en-US" sz="2100" dirty="0"/>
              <a:t>secs</a:t>
            </a:r>
            <a:r>
              <a:rPr lang="el-GR" sz="2100" dirty="0"/>
              <a:t> έως </a:t>
            </a:r>
            <a:r>
              <a:rPr lang="en-US" sz="2100" dirty="0"/>
              <a:t>mins</a:t>
            </a:r>
            <a:r>
              <a:rPr lang="el-GR" sz="2100" dirty="0"/>
              <a:t> και προκαλείται από συγκινησιακά ενοχλήματα).  25% δείχνουν </a:t>
            </a:r>
            <a:r>
              <a:rPr lang="el-GR" sz="2100" b="1" dirty="0"/>
              <a:t>υπνική παράλυση </a:t>
            </a:r>
            <a:r>
              <a:rPr lang="el-GR" sz="2100" dirty="0"/>
              <a:t>(παροδική απώλεια μυϊκού τόνου και αδυναμία κίνησης μεταξύ ύπνου/αφύπνισης) και 25% δείχνουν </a:t>
            </a:r>
            <a:r>
              <a:rPr lang="el-GR" sz="2100" b="1" dirty="0"/>
              <a:t>υπναγωγικές ψευδαισθήσεις </a:t>
            </a:r>
            <a:r>
              <a:rPr lang="el-GR" sz="2100" dirty="0"/>
              <a:t>(οπτικές ή ακουστικές). 30% δείχνουν </a:t>
            </a:r>
            <a:r>
              <a:rPr lang="el-GR" sz="2100" b="1" dirty="0"/>
              <a:t>οικογενειακό </a:t>
            </a:r>
            <a:r>
              <a:rPr lang="el-GR" sz="2100" dirty="0"/>
              <a:t>ιστορικό.  Συνδέεται με το χρωμόσωμα </a:t>
            </a:r>
            <a:r>
              <a:rPr lang="el-GR" sz="2100" b="1" dirty="0"/>
              <a:t>6</a:t>
            </a:r>
            <a:r>
              <a:rPr lang="el-GR" sz="2100" dirty="0"/>
              <a:t> (</a:t>
            </a:r>
            <a:r>
              <a:rPr lang="el-GR" sz="2100" dirty="0" smtClean="0"/>
              <a:t>αντιγόνο </a:t>
            </a:r>
            <a:r>
              <a:rPr lang="en-US" sz="2100" dirty="0"/>
              <a:t>DR</a:t>
            </a:r>
            <a:r>
              <a:rPr lang="el-GR" sz="2100" baseline="-25000" dirty="0"/>
              <a:t>2</a:t>
            </a:r>
            <a:r>
              <a:rPr lang="en-US" sz="2100" dirty="0"/>
              <a:t>HLA</a:t>
            </a:r>
            <a:r>
              <a:rPr lang="el-GR" sz="2100" dirty="0"/>
              <a:t>).  </a:t>
            </a:r>
          </a:p>
          <a:p>
            <a:pPr>
              <a:lnSpc>
                <a:spcPct val="105000"/>
              </a:lnSpc>
              <a:spcBef>
                <a:spcPts val="600"/>
              </a:spcBef>
            </a:pPr>
            <a:r>
              <a:rPr lang="el-GR" sz="2100" dirty="0"/>
              <a:t>Τα άτομα που πάσχουν από ναρκοληψία συνήθως εμφανίζουν τα επεισόδια ακατανίκητου ύπνου, όταν είναι ήρεμοι, σε ζεστό και ήσυχο δωμάτιο, ασχολούμενοι με βαρετή ασχολία ή όταν ευρίσκονται σε καταστάσεις παθητικότητας (δηλ. διαλέξεις, θέατρο, τηλεόραση).</a:t>
            </a:r>
            <a:endParaRPr lang="en-US" sz="2100" dirty="0"/>
          </a:p>
        </p:txBody>
      </p:sp>
      <p:sp>
        <p:nvSpPr>
          <p:cNvPr id="4" name="Τίτλος 3"/>
          <p:cNvSpPr>
            <a:spLocks noGrp="1"/>
          </p:cNvSpPr>
          <p:nvPr>
            <p:ph type="title"/>
          </p:nvPr>
        </p:nvSpPr>
        <p:spPr/>
        <p:txBody>
          <a:bodyPr/>
          <a:lstStyle/>
          <a:p>
            <a:r>
              <a:rPr lang="el-GR" dirty="0" smtClean="0"/>
              <a:t>Υπερυπνίες </a:t>
            </a:r>
            <a:r>
              <a:rPr lang="el-GR" sz="3200" b="0" dirty="0" smtClean="0"/>
              <a:t>1/5</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135</a:t>
            </a:fld>
            <a:endParaRPr lang="el-GR" dirty="0">
              <a:solidFill>
                <a:prstClr val="black"/>
              </a:solidFill>
            </a:endParaRPr>
          </a:p>
        </p:txBody>
      </p:sp>
    </p:spTree>
    <p:extLst>
      <p:ext uri="{BB962C8B-B14F-4D97-AF65-F5344CB8AC3E}">
        <p14:creationId xmlns:p14="http://schemas.microsoft.com/office/powerpoint/2010/main" val="6078645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Η βιβλιογραφία βέβαια βρίθει εντυπωσιακών περιγραφών ασθενών που πέφτουν σε ύπνο στις πιο απίθανες καταστάσεις (π.χ. όταν τρώγουν, περπατούν, συνομιλούν ή οδηγούν).  Αναφέρεται περίπτωση χειρουργού που κοιμήθηκε σε ώρα επέμβασης για αορτικό ανεύρισμα!).   Χαρακτηριστικό είναι ότι στην ναρκοληψία το άτομο πέφτει </a:t>
            </a:r>
            <a:r>
              <a:rPr lang="el-GR" dirty="0" smtClean="0"/>
              <a:t>κατευθείαν </a:t>
            </a:r>
            <a:r>
              <a:rPr lang="el-GR" dirty="0"/>
              <a:t>σε ύπνο </a:t>
            </a:r>
            <a:r>
              <a:rPr lang="en-US" dirty="0"/>
              <a:t>REM</a:t>
            </a:r>
            <a:r>
              <a:rPr lang="el-GR" dirty="0"/>
              <a:t> και δεν μεσολαβεί το 90 </a:t>
            </a:r>
            <a:r>
              <a:rPr lang="en-US" dirty="0"/>
              <a:t>min</a:t>
            </a:r>
            <a:r>
              <a:rPr lang="el-GR" dirty="0"/>
              <a:t> διάστημα </a:t>
            </a:r>
            <a:r>
              <a:rPr lang="en-US" dirty="0"/>
              <a:t>non</a:t>
            </a:r>
            <a:r>
              <a:rPr lang="el-GR" dirty="0"/>
              <a:t>-</a:t>
            </a:r>
            <a:r>
              <a:rPr lang="en-US" dirty="0"/>
              <a:t>REM</a:t>
            </a:r>
            <a:r>
              <a:rPr lang="el-GR" dirty="0"/>
              <a:t> ύπνου όπως στους φυσιολογικούς πριν αρχίσει ο </a:t>
            </a:r>
            <a:r>
              <a:rPr lang="en-US" dirty="0" smtClean="0"/>
              <a:t>REM</a:t>
            </a:r>
            <a:r>
              <a:rPr lang="el-GR" dirty="0" smtClean="0"/>
              <a:t>.</a:t>
            </a:r>
            <a:endParaRPr lang="el-GR" dirty="0"/>
          </a:p>
          <a:p>
            <a:pPr>
              <a:buNone/>
            </a:pPr>
            <a:endParaRPr lang="en-US" dirty="0"/>
          </a:p>
        </p:txBody>
      </p:sp>
      <p:sp>
        <p:nvSpPr>
          <p:cNvPr id="4" name="Τίτλος 3"/>
          <p:cNvSpPr>
            <a:spLocks noGrp="1"/>
          </p:cNvSpPr>
          <p:nvPr>
            <p:ph type="title"/>
          </p:nvPr>
        </p:nvSpPr>
        <p:spPr/>
        <p:txBody>
          <a:bodyPr/>
          <a:lstStyle/>
          <a:p>
            <a:r>
              <a:rPr lang="el-GR" dirty="0"/>
              <a:t>Υπερυπνίες </a:t>
            </a:r>
            <a:r>
              <a:rPr lang="el-GR" sz="3200" b="0" dirty="0" smtClean="0"/>
              <a:t>2/5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136</a:t>
            </a:fld>
            <a:endParaRPr lang="el-GR" dirty="0">
              <a:solidFill>
                <a:prstClr val="black"/>
              </a:solidFill>
            </a:endParaRPr>
          </a:p>
        </p:txBody>
      </p:sp>
    </p:spTree>
    <p:extLst>
      <p:ext uri="{BB962C8B-B14F-4D97-AF65-F5344CB8AC3E}">
        <p14:creationId xmlns:p14="http://schemas.microsoft.com/office/powerpoint/2010/main" val="427301280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a:t>Για την θεραπεία της ναρκοληψίας, </a:t>
            </a:r>
            <a:r>
              <a:rPr lang="el-GR" b="1" dirty="0"/>
              <a:t>αμφεταμίνες (μεθυλφαινυδάτη)</a:t>
            </a:r>
            <a:r>
              <a:rPr lang="el-GR" dirty="0"/>
              <a:t> και για την θεραπεία της καταπληξίας </a:t>
            </a:r>
            <a:r>
              <a:rPr lang="el-GR" b="1" dirty="0"/>
              <a:t>κλομιπραμίνη.</a:t>
            </a:r>
            <a:endParaRPr lang="el-GR" dirty="0"/>
          </a:p>
          <a:p>
            <a:pPr>
              <a:buNone/>
            </a:pPr>
            <a:endParaRPr lang="en-US" dirty="0"/>
          </a:p>
        </p:txBody>
      </p:sp>
      <p:sp>
        <p:nvSpPr>
          <p:cNvPr id="4" name="Τίτλος 3"/>
          <p:cNvSpPr>
            <a:spLocks noGrp="1"/>
          </p:cNvSpPr>
          <p:nvPr>
            <p:ph type="title"/>
          </p:nvPr>
        </p:nvSpPr>
        <p:spPr/>
        <p:txBody>
          <a:bodyPr/>
          <a:lstStyle/>
          <a:p>
            <a:r>
              <a:rPr lang="el-GR" dirty="0"/>
              <a:t>Υπερυπνίες </a:t>
            </a:r>
            <a:r>
              <a:rPr lang="el-GR" sz="3200" b="0" dirty="0" smtClean="0"/>
              <a:t>3/5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137</a:t>
            </a:fld>
            <a:endParaRPr lang="el-GR" dirty="0">
              <a:solidFill>
                <a:prstClr val="black"/>
              </a:solidFill>
            </a:endParaRPr>
          </a:p>
        </p:txBody>
      </p:sp>
    </p:spTree>
    <p:extLst>
      <p:ext uri="{BB962C8B-B14F-4D97-AF65-F5344CB8AC3E}">
        <p14:creationId xmlns:p14="http://schemas.microsoft.com/office/powerpoint/2010/main" val="2288979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b="1" dirty="0" smtClean="0"/>
              <a:t>ΙΔΙΟΠΑΘΗΣ </a:t>
            </a:r>
            <a:r>
              <a:rPr lang="el-GR" b="1" dirty="0"/>
              <a:t>ΥΠΕΡΥΠΝΙΑ</a:t>
            </a:r>
            <a:r>
              <a:rPr lang="el-GR" b="1" i="1" dirty="0"/>
              <a:t>:  </a:t>
            </a:r>
            <a:r>
              <a:rPr lang="el-GR" dirty="0"/>
              <a:t>Υπάρχει έντονη επιθυμία για ύπνο στην διάρκεια της </a:t>
            </a:r>
            <a:r>
              <a:rPr lang="el-GR" dirty="0" smtClean="0"/>
              <a:t>ημέρας</a:t>
            </a:r>
            <a:r>
              <a:rPr lang="el-GR" dirty="0"/>
              <a:t>.  Δεν κοιμούνται σε ασυνήθιστες ώρες π.χ. όταν τρώγουν ή ομιλούν.  Αν όμως διακόψουν την δραστηριότητά τους και καθίσουν λίγο ή ξαπλώσουν κοιμούνται κατά την διάρκεια της μέρας.  Στα άτομα που πάσχουν από υπερυπνία, ο </a:t>
            </a:r>
            <a:r>
              <a:rPr lang="el-GR" dirty="0" smtClean="0"/>
              <a:t>βραδινός </a:t>
            </a:r>
            <a:r>
              <a:rPr lang="el-GR" dirty="0"/>
              <a:t>ύπνος επέρχεται γρήγορα, είναι βαθύς, παρατεταμένος και το </a:t>
            </a:r>
            <a:r>
              <a:rPr lang="el-GR" dirty="0" smtClean="0"/>
              <a:t>πρωινό </a:t>
            </a:r>
            <a:r>
              <a:rPr lang="el-GR" dirty="0"/>
              <a:t>ξύπνημα είναι δυσχερές.  Μπορεί να χρειασθεί ο πάσχων μια ώρα για να σηκωθεί, συχνά δε απαιτούνται και 4 ώρες μέχρι να προσαρμοσθεί στις συνθήκες εγρήγορσης.  Για την εικόνα που παρουσιάζει ο ασθενής το πρωί έχει χρησιμοποιηθεί ο όρος </a:t>
            </a:r>
            <a:r>
              <a:rPr lang="el-GR" b="1" dirty="0"/>
              <a:t>υπνική μέθη (</a:t>
            </a:r>
            <a:r>
              <a:rPr lang="en-US" b="1" dirty="0"/>
              <a:t>sleep drunkness</a:t>
            </a:r>
            <a:r>
              <a:rPr lang="el-GR" b="1" dirty="0"/>
              <a:t>).</a:t>
            </a:r>
            <a:endParaRPr lang="el-GR" dirty="0"/>
          </a:p>
          <a:p>
            <a:pPr>
              <a:buNone/>
            </a:pPr>
            <a:endParaRPr lang="en-US" dirty="0"/>
          </a:p>
        </p:txBody>
      </p:sp>
      <p:sp>
        <p:nvSpPr>
          <p:cNvPr id="4" name="Τίτλος 3"/>
          <p:cNvSpPr>
            <a:spLocks noGrp="1"/>
          </p:cNvSpPr>
          <p:nvPr>
            <p:ph type="title"/>
          </p:nvPr>
        </p:nvSpPr>
        <p:spPr/>
        <p:txBody>
          <a:bodyPr/>
          <a:lstStyle/>
          <a:p>
            <a:r>
              <a:rPr lang="el-GR" dirty="0"/>
              <a:t>Υπερυπνίες </a:t>
            </a:r>
            <a:r>
              <a:rPr lang="el-GR" sz="3200" b="0" dirty="0" smtClean="0"/>
              <a:t>4/5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138</a:t>
            </a:fld>
            <a:endParaRPr lang="el-GR" dirty="0">
              <a:solidFill>
                <a:prstClr val="black"/>
              </a:solidFill>
            </a:endParaRPr>
          </a:p>
        </p:txBody>
      </p:sp>
    </p:spTree>
    <p:extLst>
      <p:ext uri="{BB962C8B-B14F-4D97-AF65-F5344CB8AC3E}">
        <p14:creationId xmlns:p14="http://schemas.microsoft.com/office/powerpoint/2010/main" val="1569184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www.webexhibits.org/causesofcolor/images/content/26z.jpg"/>
          <p:cNvPicPr>
            <a:picLocks noGrp="1"/>
          </p:cNvPicPr>
          <p:nvPr>
            <p:ph idx="1"/>
          </p:nvPr>
        </p:nvPicPr>
        <p:blipFill>
          <a:blip r:embed="rId2" cstate="print"/>
          <a:stretch>
            <a:fillRect/>
          </a:stretch>
        </p:blipFill>
        <p:spPr bwMode="auto">
          <a:xfrm>
            <a:off x="638175" y="1735931"/>
            <a:ext cx="7867650" cy="3962400"/>
          </a:xfrm>
          <a:prstGeom prst="rect">
            <a:avLst/>
          </a:prstGeom>
          <a:noFill/>
          <a:ln w="9525">
            <a:solidFill>
              <a:schemeClr val="tx1"/>
            </a:solidFill>
            <a:miter lim="800000"/>
            <a:headEnd/>
            <a:tailEnd/>
          </a:ln>
        </p:spPr>
      </p:pic>
      <p:sp>
        <p:nvSpPr>
          <p:cNvPr id="3" name="Τίτλος 2"/>
          <p:cNvSpPr>
            <a:spLocks noGrp="1"/>
          </p:cNvSpPr>
          <p:nvPr>
            <p:ph type="title"/>
          </p:nvPr>
        </p:nvSpPr>
        <p:spPr/>
        <p:txBody>
          <a:bodyPr>
            <a:normAutofit fontScale="90000"/>
          </a:bodyPr>
          <a:lstStyle/>
          <a:p>
            <a:r>
              <a:rPr lang="el-GR" dirty="0"/>
              <a:t>Κωνία και ραβδία, πυκνότητα των υποδοχέων</a:t>
            </a:r>
          </a:p>
        </p:txBody>
      </p:sp>
      <p:sp>
        <p:nvSpPr>
          <p:cNvPr id="5" name="Ορθογώνιο 4"/>
          <p:cNvSpPr/>
          <p:nvPr/>
        </p:nvSpPr>
        <p:spPr>
          <a:xfrm>
            <a:off x="2275147" y="5877272"/>
            <a:ext cx="4572000" cy="276999"/>
          </a:xfrm>
          <a:prstGeom prst="rect">
            <a:avLst/>
          </a:prstGeom>
        </p:spPr>
        <p:txBody>
          <a:bodyPr>
            <a:spAutoFit/>
          </a:bodyPr>
          <a:lstStyle/>
          <a:p>
            <a:pPr algn="ctr"/>
            <a:r>
              <a:rPr lang="el-GR" sz="1200" dirty="0" smtClean="0">
                <a:solidFill>
                  <a:prstClr val="black"/>
                </a:solidFill>
                <a:latin typeface="Calibri"/>
              </a:rPr>
              <a:t>Από </a:t>
            </a:r>
            <a:r>
              <a:rPr lang="en-US" sz="1200" dirty="0" smtClean="0">
                <a:solidFill>
                  <a:prstClr val="black"/>
                </a:solidFill>
                <a:latin typeface="Calibri"/>
                <a:hlinkClick r:id="rId3"/>
              </a:rPr>
              <a:t>webexhibits.org</a:t>
            </a:r>
            <a:r>
              <a:rPr lang="el-GR" sz="1200" dirty="0" smtClean="0">
                <a:solidFill>
                  <a:prstClr val="black"/>
                </a:solidFill>
                <a:latin typeface="Calibri"/>
              </a:rPr>
              <a:t> διαθέσιμο με άδεια </a:t>
            </a:r>
            <a:r>
              <a:rPr lang="en-US" sz="1200" dirty="0">
                <a:solidFill>
                  <a:prstClr val="black"/>
                </a:solidFill>
                <a:latin typeface="Calibri"/>
                <a:hlinkClick r:id="rId4"/>
              </a:rPr>
              <a:t>CC BY-NC-ND </a:t>
            </a:r>
            <a:r>
              <a:rPr lang="en-US" sz="1200" dirty="0" smtClean="0">
                <a:solidFill>
                  <a:prstClr val="black"/>
                </a:solidFill>
                <a:latin typeface="Calibri"/>
                <a:hlinkClick r:id="rId4"/>
              </a:rPr>
              <a:t>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204398099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b="1" dirty="0" smtClean="0"/>
              <a:t>Άπνοια:</a:t>
            </a:r>
            <a:r>
              <a:rPr lang="el-GR" b="1" i="1" dirty="0" smtClean="0"/>
              <a:t>   </a:t>
            </a:r>
            <a:r>
              <a:rPr lang="el-GR" dirty="0" smtClean="0"/>
              <a:t>Συνδυάζεται </a:t>
            </a:r>
            <a:r>
              <a:rPr lang="el-GR" dirty="0"/>
              <a:t>με απόφραξη ή εμπόδιο στην άνω αναπνευστική οδό, χαρακτηρίζεται από έντονο και παρατεταμένο ροχαλητό στον ύπνο, περιόδους άπνοιας στον ύπνο και μεγάλη υπνηλία στην διάρκεια της μέρας.  Συνδυάζεται και με μεγάλη παχυσαρκία.  Τυπική εικόνα «</a:t>
            </a:r>
            <a:r>
              <a:rPr lang="en-US" dirty="0"/>
              <a:t>the Pickwick boy</a:t>
            </a:r>
            <a:r>
              <a:rPr lang="el-GR" dirty="0"/>
              <a:t>» στο Βιβλίο του Καρόλου </a:t>
            </a:r>
            <a:r>
              <a:rPr lang="en-US" dirty="0"/>
              <a:t>Dickens</a:t>
            </a:r>
            <a:r>
              <a:rPr lang="el-GR" dirty="0"/>
              <a:t>:  «</a:t>
            </a:r>
            <a:r>
              <a:rPr lang="en-US" dirty="0"/>
              <a:t>the Pickwick Papers</a:t>
            </a:r>
            <a:r>
              <a:rPr lang="el-GR" dirty="0"/>
              <a:t>».  Αρχικά η άπνοια είχε ονομασθεί «</a:t>
            </a:r>
            <a:r>
              <a:rPr lang="en-US" dirty="0"/>
              <a:t>Pickwick syndrome</a:t>
            </a:r>
            <a:r>
              <a:rPr lang="el-GR" dirty="0"/>
              <a:t>».</a:t>
            </a:r>
            <a:endParaRPr lang="en-US" dirty="0"/>
          </a:p>
        </p:txBody>
      </p:sp>
      <p:sp>
        <p:nvSpPr>
          <p:cNvPr id="4" name="Τίτλος 3"/>
          <p:cNvSpPr>
            <a:spLocks noGrp="1"/>
          </p:cNvSpPr>
          <p:nvPr>
            <p:ph type="title"/>
          </p:nvPr>
        </p:nvSpPr>
        <p:spPr/>
        <p:txBody>
          <a:bodyPr/>
          <a:lstStyle/>
          <a:p>
            <a:r>
              <a:rPr lang="el-GR" dirty="0"/>
              <a:t>Υπερυπνίες </a:t>
            </a:r>
            <a:r>
              <a:rPr lang="el-GR" sz="3200" b="0" dirty="0" smtClean="0"/>
              <a:t>5/5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139</a:t>
            </a:fld>
            <a:endParaRPr lang="el-GR" dirty="0">
              <a:solidFill>
                <a:prstClr val="black"/>
              </a:solidFill>
            </a:endParaRPr>
          </a:p>
        </p:txBody>
      </p:sp>
    </p:spTree>
    <p:extLst>
      <p:ext uri="{BB962C8B-B14F-4D97-AF65-F5344CB8AC3E}">
        <p14:creationId xmlns:p14="http://schemas.microsoft.com/office/powerpoint/2010/main" val="125592202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b="1" dirty="0" smtClean="0"/>
              <a:t>Εφιάλτες:  </a:t>
            </a:r>
            <a:r>
              <a:rPr lang="el-GR" dirty="0" smtClean="0"/>
              <a:t>Έντονο </a:t>
            </a:r>
            <a:r>
              <a:rPr lang="el-GR" dirty="0"/>
              <a:t>όνειρο, με περιεχόμενο άγχους, που συμβαίνει στην περίοδο </a:t>
            </a:r>
            <a:r>
              <a:rPr lang="en-US" dirty="0"/>
              <a:t>REM</a:t>
            </a:r>
            <a:r>
              <a:rPr lang="el-GR" dirty="0"/>
              <a:t>, συνήθως αργά στον ύπνο και κατά την αφύπνιση ανακαλείται από τον ονειρευόμενο με ακρίβεια.  Συμβαίνει σε όλους τους φυσιολογικούς ανθρώπους, αλλά η συχνότητα των εφιαλτών αυξάνεται κυρίως σε καταστάσεις άγχους, κατάθλιψης και κατάχρησης αλκοόλ</a:t>
            </a:r>
            <a:endParaRPr lang="en-US" dirty="0"/>
          </a:p>
        </p:txBody>
      </p:sp>
      <p:sp>
        <p:nvSpPr>
          <p:cNvPr id="4" name="Τίτλος 3"/>
          <p:cNvSpPr>
            <a:spLocks noGrp="1"/>
          </p:cNvSpPr>
          <p:nvPr>
            <p:ph type="title"/>
          </p:nvPr>
        </p:nvSpPr>
        <p:spPr/>
        <p:txBody>
          <a:bodyPr/>
          <a:lstStyle/>
          <a:p>
            <a:r>
              <a:rPr lang="el-GR" dirty="0" smtClean="0"/>
              <a:t>Παραϋπνίες </a:t>
            </a:r>
            <a:r>
              <a:rPr lang="el-GR" sz="3200" b="0" dirty="0" smtClean="0"/>
              <a:t>1/3</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140</a:t>
            </a:fld>
            <a:endParaRPr lang="el-GR" dirty="0">
              <a:solidFill>
                <a:prstClr val="black"/>
              </a:solidFill>
            </a:endParaRPr>
          </a:p>
        </p:txBody>
      </p:sp>
    </p:spTree>
    <p:extLst>
      <p:ext uri="{BB962C8B-B14F-4D97-AF65-F5344CB8AC3E}">
        <p14:creationId xmlns:p14="http://schemas.microsoft.com/office/powerpoint/2010/main" val="311094566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lnSpcReduction="10000"/>
          </a:bodyPr>
          <a:lstStyle/>
          <a:p>
            <a:r>
              <a:rPr lang="el-GR" b="1" dirty="0" smtClean="0"/>
              <a:t>Νυχτερινοί τρόμοι</a:t>
            </a:r>
            <a:r>
              <a:rPr lang="en-US" b="1" i="1" dirty="0" smtClean="0"/>
              <a:t>: </a:t>
            </a:r>
            <a:r>
              <a:rPr lang="en-US" dirty="0" smtClean="0"/>
              <a:t>(</a:t>
            </a:r>
            <a:r>
              <a:rPr lang="en-US" dirty="0"/>
              <a:t>PARVOR NOCTURNUS) (NIGHT TERRORS).  </a:t>
            </a:r>
            <a:r>
              <a:rPr lang="el-GR" dirty="0"/>
              <a:t>Πιο σπάνιο από τους εφιάλτες.  Πιο σύνηθες στην παιδική ηλικία.  Συμβαίνει στον </a:t>
            </a:r>
            <a:r>
              <a:rPr lang="en-US" dirty="0"/>
              <a:t>Non</a:t>
            </a:r>
            <a:r>
              <a:rPr lang="el-GR" dirty="0"/>
              <a:t>-</a:t>
            </a:r>
            <a:r>
              <a:rPr lang="en-US" dirty="0"/>
              <a:t>REM</a:t>
            </a:r>
            <a:r>
              <a:rPr lang="el-GR" dirty="0"/>
              <a:t> (</a:t>
            </a:r>
            <a:r>
              <a:rPr lang="en-US" dirty="0"/>
              <a:t>SWS</a:t>
            </a:r>
            <a:r>
              <a:rPr lang="el-GR" dirty="0"/>
              <a:t>) ύπνο και όσο πιο βαθύς ο ύπνος τόσο πιο έντονος ο τρόμος.  Τυπικά, το παιδί αφυπνίζεται ξαφνικά, στην αρχή της νύχτας, αλλά είναι αποπροσανατολισμένο, με ανοιχτά και “φιξαρισμένα” τα μάτια και μπορεί να φωνάζει.  Συνυπάρχει </a:t>
            </a:r>
            <a:r>
              <a:rPr lang="el-GR" dirty="0" smtClean="0">
                <a:sym typeface="Symbol"/>
              </a:rPr>
              <a:t>αύξηση</a:t>
            </a:r>
            <a:r>
              <a:rPr lang="el-GR" dirty="0" smtClean="0"/>
              <a:t> </a:t>
            </a:r>
            <a:r>
              <a:rPr lang="el-GR" dirty="0"/>
              <a:t>της καρδιακής συχνότητας και της αναπνοής </a:t>
            </a:r>
            <a:r>
              <a:rPr lang="el-GR" dirty="0" smtClean="0"/>
              <a:t>(</a:t>
            </a:r>
            <a:r>
              <a:rPr lang="el-GR" dirty="0" smtClean="0">
                <a:sym typeface="Symbol"/>
              </a:rPr>
              <a:t>αύξηση </a:t>
            </a:r>
            <a:r>
              <a:rPr lang="el-GR" dirty="0" smtClean="0"/>
              <a:t>διέγερσης </a:t>
            </a:r>
            <a:r>
              <a:rPr lang="el-GR" dirty="0"/>
              <a:t>του αυτόνομου νευρικού συστήματος).  Διαρκεί 1-2 λεπτά χωρίς το άτομο να ανακαλεί όνειρο και είναι εύκολο να καθησυχασθεί</a:t>
            </a:r>
            <a:r>
              <a:rPr lang="el-GR" dirty="0" smtClean="0"/>
              <a:t>.</a:t>
            </a:r>
          </a:p>
          <a:p>
            <a:r>
              <a:rPr lang="el-GR" dirty="0"/>
              <a:t>Σπάνια διαρκεί στην εφηβεία - Δεν έχει σχέση με επιληψία</a:t>
            </a:r>
            <a:r>
              <a:rPr lang="el-GR" dirty="0" smtClean="0"/>
              <a:t>.</a:t>
            </a:r>
            <a:endParaRPr lang="el-GR" dirty="0"/>
          </a:p>
          <a:p>
            <a:pPr>
              <a:buNone/>
            </a:pPr>
            <a:endParaRPr lang="en-US" dirty="0"/>
          </a:p>
        </p:txBody>
      </p:sp>
      <p:sp>
        <p:nvSpPr>
          <p:cNvPr id="4" name="Τίτλος 3"/>
          <p:cNvSpPr>
            <a:spLocks noGrp="1"/>
          </p:cNvSpPr>
          <p:nvPr>
            <p:ph type="title"/>
          </p:nvPr>
        </p:nvSpPr>
        <p:spPr/>
        <p:txBody>
          <a:bodyPr/>
          <a:lstStyle/>
          <a:p>
            <a:r>
              <a:rPr lang="el-GR" dirty="0"/>
              <a:t>Παραϋπνίες </a:t>
            </a:r>
            <a:r>
              <a:rPr lang="el-GR" sz="3200" b="0" dirty="0" smtClean="0"/>
              <a:t>2/3</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141</a:t>
            </a:fld>
            <a:endParaRPr lang="el-GR" dirty="0">
              <a:solidFill>
                <a:prstClr val="black"/>
              </a:solidFill>
            </a:endParaRPr>
          </a:p>
        </p:txBody>
      </p:sp>
    </p:spTree>
    <p:extLst>
      <p:ext uri="{BB962C8B-B14F-4D97-AF65-F5344CB8AC3E}">
        <p14:creationId xmlns:p14="http://schemas.microsoft.com/office/powerpoint/2010/main" val="95148176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b="1" dirty="0" smtClean="0"/>
              <a:t>Υπνοβασία:  </a:t>
            </a:r>
            <a:r>
              <a:rPr lang="el-GR" dirty="0" smtClean="0"/>
              <a:t>Συμβαίνει </a:t>
            </a:r>
            <a:r>
              <a:rPr lang="el-GR" dirty="0"/>
              <a:t>στον </a:t>
            </a:r>
            <a:r>
              <a:rPr lang="en-US" dirty="0"/>
              <a:t>non</a:t>
            </a:r>
            <a:r>
              <a:rPr lang="el-GR" dirty="0"/>
              <a:t>-</a:t>
            </a:r>
            <a:r>
              <a:rPr lang="en-US" dirty="0"/>
              <a:t>REM</a:t>
            </a:r>
            <a:r>
              <a:rPr lang="el-GR" dirty="0"/>
              <a:t> (</a:t>
            </a:r>
            <a:r>
              <a:rPr lang="en-US" dirty="0"/>
              <a:t>SWS</a:t>
            </a:r>
            <a:r>
              <a:rPr lang="el-GR" dirty="0"/>
              <a:t>), συνήθως στην αρχή της νύχτας.  Συνδυάζεται με νυχτερινό τρόμο και μπορεί να έχει οικογενειακή επίπτωση.  Συνήθως τα άτομα δεν βαδίζουν </a:t>
            </a:r>
            <a:r>
              <a:rPr lang="el-GR" dirty="0" smtClean="0"/>
              <a:t>αλλά κάθονται </a:t>
            </a:r>
            <a:r>
              <a:rPr lang="el-GR" dirty="0"/>
              <a:t>και κάνουν </a:t>
            </a:r>
            <a:r>
              <a:rPr lang="el-GR" dirty="0" smtClean="0"/>
              <a:t>επαναληπτικές </a:t>
            </a:r>
            <a:r>
              <a:rPr lang="el-GR" dirty="0"/>
              <a:t>κινήσεις.  Δεν απαντούν σε ερωτήσεις και είναι δύσκολο να </a:t>
            </a:r>
            <a:r>
              <a:rPr lang="el-GR" dirty="0" smtClean="0"/>
              <a:t>ξυπνήσουν. </a:t>
            </a:r>
            <a:r>
              <a:rPr lang="el-GR" dirty="0"/>
              <a:t>Εάν </a:t>
            </a:r>
            <a:r>
              <a:rPr lang="el-GR" dirty="0" smtClean="0"/>
              <a:t>περπατήσουν συνήθως </a:t>
            </a:r>
            <a:r>
              <a:rPr lang="el-GR" dirty="0"/>
              <a:t>τα μάτια παραμένουν ανοιχτά.  Μπορεί να τραυματιστούν.  Εάν η υπνοβασία προέρχεται από νυχτερινό τρόμο, μπορεί να έχει πιο δραματική κλινική εικόνα, και οι πιθανότητες τραυματισμών είναι πιο αυξημένες</a:t>
            </a:r>
            <a:r>
              <a:rPr lang="el-GR" dirty="0" smtClean="0"/>
              <a:t>! </a:t>
            </a:r>
            <a:r>
              <a:rPr lang="el-GR" dirty="0"/>
              <a:t>Το ΗΕΓ δείχνει κύματα </a:t>
            </a:r>
            <a:r>
              <a:rPr lang="en-US" dirty="0"/>
              <a:t>SWS</a:t>
            </a:r>
            <a:r>
              <a:rPr lang="el-GR" dirty="0"/>
              <a:t>.</a:t>
            </a:r>
          </a:p>
          <a:p>
            <a:pPr hangingPunct="0">
              <a:buNone/>
            </a:pPr>
            <a:endParaRPr lang="el-GR" dirty="0"/>
          </a:p>
        </p:txBody>
      </p:sp>
      <p:sp>
        <p:nvSpPr>
          <p:cNvPr id="4" name="Τίτλος 3"/>
          <p:cNvSpPr>
            <a:spLocks noGrp="1"/>
          </p:cNvSpPr>
          <p:nvPr>
            <p:ph type="title"/>
          </p:nvPr>
        </p:nvSpPr>
        <p:spPr/>
        <p:txBody>
          <a:bodyPr/>
          <a:lstStyle/>
          <a:p>
            <a:r>
              <a:rPr lang="el-GR" dirty="0"/>
              <a:t>Παραϋπνίες </a:t>
            </a:r>
            <a:r>
              <a:rPr lang="el-GR" sz="3200" b="0" dirty="0" smtClean="0"/>
              <a:t>3/3</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142</a:t>
            </a:fld>
            <a:endParaRPr lang="el-GR" dirty="0">
              <a:solidFill>
                <a:prstClr val="black"/>
              </a:solidFill>
            </a:endParaRPr>
          </a:p>
        </p:txBody>
      </p:sp>
    </p:spTree>
    <p:extLst>
      <p:ext uri="{BB962C8B-B14F-4D97-AF65-F5344CB8AC3E}">
        <p14:creationId xmlns:p14="http://schemas.microsoft.com/office/powerpoint/2010/main" val="189926737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solidFill>
                  <a:srgbClr val="004A82"/>
                </a:solidFill>
              </a:rPr>
              <a:t>Φαινόμενα στον </a:t>
            </a:r>
            <a:r>
              <a:rPr lang="en-US" dirty="0">
                <a:solidFill>
                  <a:srgbClr val="004A82"/>
                </a:solidFill>
              </a:rPr>
              <a:t>Non REM</a:t>
            </a:r>
            <a:endParaRPr lang="el-GR" dirty="0">
              <a:solidFill>
                <a:srgbClr val="004A82"/>
              </a:solidFill>
            </a:endParaRPr>
          </a:p>
        </p:txBody>
      </p:sp>
      <p:sp>
        <p:nvSpPr>
          <p:cNvPr id="3" name="2 - Θέση περιεχομένου"/>
          <p:cNvSpPr>
            <a:spLocks noGrp="1"/>
          </p:cNvSpPr>
          <p:nvPr>
            <p:ph sz="half" idx="1"/>
          </p:nvPr>
        </p:nvSpPr>
        <p:spPr>
          <a:xfrm>
            <a:off x="457200" y="1484784"/>
            <a:ext cx="4038600" cy="5040560"/>
          </a:xfrm>
        </p:spPr>
        <p:txBody>
          <a:bodyPr>
            <a:normAutofit/>
          </a:bodyPr>
          <a:lstStyle/>
          <a:p>
            <a:pPr hangingPunct="0"/>
            <a:r>
              <a:rPr lang="el-GR" sz="2400" b="1" dirty="0" smtClean="0"/>
              <a:t>Νυχτερινός Τρόμος.</a:t>
            </a:r>
            <a:endParaRPr lang="el-GR" sz="2400" dirty="0"/>
          </a:p>
          <a:p>
            <a:pPr hangingPunct="0"/>
            <a:r>
              <a:rPr lang="el-GR" sz="2400" b="1" dirty="0" smtClean="0"/>
              <a:t>Υπνοβασία.</a:t>
            </a:r>
            <a:endParaRPr lang="el-GR" sz="2400" dirty="0"/>
          </a:p>
          <a:p>
            <a:pPr hangingPunct="0"/>
            <a:r>
              <a:rPr lang="el-GR" sz="2400" b="1" dirty="0" smtClean="0"/>
              <a:t>Παραμιλητό.</a:t>
            </a:r>
            <a:endParaRPr lang="el-GR" sz="2400" dirty="0"/>
          </a:p>
          <a:p>
            <a:pPr hangingPunct="0"/>
            <a:r>
              <a:rPr lang="el-GR" sz="2400" dirty="0"/>
              <a:t>Πρώτη ώρα </a:t>
            </a:r>
            <a:r>
              <a:rPr lang="el-GR" sz="2400" dirty="0" smtClean="0"/>
              <a:t>νύχτας.</a:t>
            </a:r>
            <a:endParaRPr lang="el-GR" sz="2400" dirty="0"/>
          </a:p>
          <a:p>
            <a:pPr hangingPunct="0"/>
            <a:r>
              <a:rPr lang="el-GR" sz="2400" dirty="0"/>
              <a:t>Δύσκολο να </a:t>
            </a:r>
            <a:r>
              <a:rPr lang="el-GR" sz="2400" dirty="0" smtClean="0"/>
              <a:t>ξυπνήσουν.</a:t>
            </a:r>
            <a:endParaRPr lang="el-GR" sz="2400" dirty="0"/>
          </a:p>
          <a:p>
            <a:pPr hangingPunct="0"/>
            <a:r>
              <a:rPr lang="el-GR" sz="2400" dirty="0"/>
              <a:t>Εάν ξυπνήσουν </a:t>
            </a:r>
            <a:r>
              <a:rPr lang="el-GR" sz="2400" dirty="0" smtClean="0"/>
              <a:t>– αποπροσανατολισμός.</a:t>
            </a:r>
            <a:endParaRPr lang="el-GR" sz="2400" dirty="0"/>
          </a:p>
        </p:txBody>
      </p:sp>
      <p:sp>
        <p:nvSpPr>
          <p:cNvPr id="5" name="Θέση περιεχομένου 4"/>
          <p:cNvSpPr>
            <a:spLocks noGrp="1"/>
          </p:cNvSpPr>
          <p:nvPr>
            <p:ph sz="half" idx="2"/>
          </p:nvPr>
        </p:nvSpPr>
        <p:spPr>
          <a:xfrm>
            <a:off x="4648200" y="1484784"/>
            <a:ext cx="4316288" cy="5040560"/>
          </a:xfrm>
        </p:spPr>
        <p:txBody>
          <a:bodyPr>
            <a:noAutofit/>
          </a:bodyPr>
          <a:lstStyle/>
          <a:p>
            <a:pPr lvl="0" hangingPunct="0"/>
            <a:r>
              <a:rPr lang="el-GR" sz="2400" dirty="0" smtClean="0">
                <a:solidFill>
                  <a:prstClr val="black"/>
                </a:solidFill>
              </a:rPr>
              <a:t>Φόβος.</a:t>
            </a:r>
            <a:endParaRPr lang="el-GR" sz="2400" dirty="0">
              <a:solidFill>
                <a:prstClr val="black"/>
              </a:solidFill>
            </a:endParaRPr>
          </a:p>
          <a:p>
            <a:pPr lvl="0" hangingPunct="0"/>
            <a:r>
              <a:rPr lang="el-GR" sz="2400" dirty="0" smtClean="0">
                <a:solidFill>
                  <a:prstClr val="black"/>
                </a:solidFill>
              </a:rPr>
              <a:t>Αμνησία.</a:t>
            </a:r>
            <a:endParaRPr lang="el-GR" sz="2400" dirty="0">
              <a:solidFill>
                <a:prstClr val="black"/>
              </a:solidFill>
            </a:endParaRPr>
          </a:p>
          <a:p>
            <a:pPr lvl="0" hangingPunct="0"/>
            <a:r>
              <a:rPr lang="el-GR" sz="2400" dirty="0">
                <a:solidFill>
                  <a:prstClr val="black"/>
                </a:solidFill>
              </a:rPr>
              <a:t>Δεν διαρκούν πολύ (1-2 </a:t>
            </a:r>
            <a:r>
              <a:rPr lang="en-US" sz="2400" dirty="0">
                <a:solidFill>
                  <a:prstClr val="black"/>
                </a:solidFill>
              </a:rPr>
              <a:t>min</a:t>
            </a:r>
            <a:r>
              <a:rPr lang="el-GR" sz="2400" dirty="0" smtClean="0">
                <a:solidFill>
                  <a:prstClr val="black"/>
                </a:solidFill>
              </a:rPr>
              <a:t>).</a:t>
            </a:r>
            <a:endParaRPr lang="el-GR" sz="2400" dirty="0">
              <a:solidFill>
                <a:prstClr val="black"/>
              </a:solidFill>
            </a:endParaRPr>
          </a:p>
          <a:p>
            <a:pPr lvl="0" hangingPunct="0"/>
            <a:r>
              <a:rPr lang="el-GR" sz="2400" dirty="0">
                <a:solidFill>
                  <a:prstClr val="black"/>
                </a:solidFill>
              </a:rPr>
              <a:t>Αυξημένη διέγερση </a:t>
            </a:r>
            <a:r>
              <a:rPr lang="el-GR" sz="2400" dirty="0" smtClean="0">
                <a:solidFill>
                  <a:prstClr val="black"/>
                </a:solidFill>
              </a:rPr>
              <a:t>ΑΝΣ.</a:t>
            </a:r>
            <a:endParaRPr lang="el-GR" sz="2400" dirty="0">
              <a:solidFill>
                <a:prstClr val="black"/>
              </a:solidFill>
            </a:endParaRPr>
          </a:p>
          <a:p>
            <a:pPr lvl="0" hangingPunct="0"/>
            <a:r>
              <a:rPr lang="el-GR" sz="2400" dirty="0">
                <a:solidFill>
                  <a:prstClr val="black"/>
                </a:solidFill>
              </a:rPr>
              <a:t>Τα μάτια ανοιχτά!</a:t>
            </a:r>
          </a:p>
          <a:p>
            <a:pPr lvl="0" hangingPunct="0"/>
            <a:r>
              <a:rPr lang="el-GR" sz="2400" dirty="0">
                <a:solidFill>
                  <a:prstClr val="black"/>
                </a:solidFill>
              </a:rPr>
              <a:t>Θετικό Οικογενειακό </a:t>
            </a:r>
            <a:r>
              <a:rPr lang="el-GR" sz="2400" dirty="0" smtClean="0">
                <a:solidFill>
                  <a:prstClr val="black"/>
                </a:solidFill>
              </a:rPr>
              <a:t>Αναμνηστικό.</a:t>
            </a:r>
            <a:endParaRPr lang="el-GR" sz="2400" dirty="0">
              <a:solidFill>
                <a:prstClr val="black"/>
              </a:solidFill>
            </a:endParaRPr>
          </a:p>
          <a:p>
            <a:pPr lvl="0" hangingPunct="0"/>
            <a:r>
              <a:rPr lang="el-GR" sz="2400" dirty="0">
                <a:solidFill>
                  <a:prstClr val="black"/>
                </a:solidFill>
                <a:sym typeface="Symbol"/>
              </a:rPr>
              <a:t></a:t>
            </a:r>
            <a:r>
              <a:rPr lang="el-GR" sz="2400" dirty="0">
                <a:solidFill>
                  <a:prstClr val="black"/>
                </a:solidFill>
              </a:rPr>
              <a:t> </a:t>
            </a:r>
            <a:r>
              <a:rPr lang="el-GR" sz="2400" dirty="0" smtClean="0">
                <a:solidFill>
                  <a:prstClr val="black"/>
                </a:solidFill>
              </a:rPr>
              <a:t>Ενούρηση.</a:t>
            </a:r>
            <a:endParaRPr lang="el-GR" sz="2400" dirty="0">
              <a:solidFill>
                <a:prstClr val="black"/>
              </a:solidFill>
            </a:endParaRPr>
          </a:p>
          <a:p>
            <a:pPr lvl="0" hangingPunct="0"/>
            <a:r>
              <a:rPr lang="el-GR" sz="2400" dirty="0">
                <a:solidFill>
                  <a:prstClr val="black"/>
                </a:solidFill>
              </a:rPr>
              <a:t>Παρέρχονται με την </a:t>
            </a:r>
            <a:r>
              <a:rPr lang="el-GR" sz="2400" dirty="0" smtClean="0">
                <a:solidFill>
                  <a:prstClr val="black"/>
                </a:solidFill>
              </a:rPr>
              <a:t>ηλικία.</a:t>
            </a:r>
            <a:endParaRPr lang="en-US" sz="2400" dirty="0">
              <a:solidFill>
                <a:prstClr val="black"/>
              </a:solidFill>
            </a:endParaRPr>
          </a:p>
        </p:txBody>
      </p:sp>
      <p:cxnSp>
        <p:nvCxnSpPr>
          <p:cNvPr id="7" name="Ευθεία γραμμή σύνδεσης 6"/>
          <p:cNvCxnSpPr/>
          <p:nvPr/>
        </p:nvCxnSpPr>
        <p:spPr>
          <a:xfrm>
            <a:off x="4355976" y="1556792"/>
            <a:ext cx="0" cy="4176464"/>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143</a:t>
            </a:fld>
            <a:endParaRPr lang="el-GR" dirty="0">
              <a:solidFill>
                <a:prstClr val="black"/>
              </a:solidFill>
            </a:endParaRPr>
          </a:p>
        </p:txBody>
      </p:sp>
    </p:spTree>
    <p:extLst>
      <p:ext uri="{BB962C8B-B14F-4D97-AF65-F5344CB8AC3E}">
        <p14:creationId xmlns:p14="http://schemas.microsoft.com/office/powerpoint/2010/main" val="257767975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10000"/>
          </a:bodyPr>
          <a:lstStyle/>
          <a:p>
            <a:pPr hangingPunct="0"/>
            <a:r>
              <a:rPr lang="el-GR" b="1" dirty="0" smtClean="0"/>
              <a:t>Εφιάλτες.</a:t>
            </a:r>
            <a:endParaRPr lang="el-GR" dirty="0"/>
          </a:p>
          <a:p>
            <a:pPr hangingPunct="0"/>
            <a:r>
              <a:rPr lang="el-GR" dirty="0"/>
              <a:t>Αργά την </a:t>
            </a:r>
            <a:r>
              <a:rPr lang="el-GR" dirty="0" smtClean="0"/>
              <a:t>νύχτα.</a:t>
            </a:r>
            <a:endParaRPr lang="el-GR" dirty="0"/>
          </a:p>
          <a:p>
            <a:pPr hangingPunct="0"/>
            <a:r>
              <a:rPr lang="el-GR" dirty="0"/>
              <a:t>Ξυπνούν απότομα και </a:t>
            </a:r>
            <a:r>
              <a:rPr lang="el-GR" dirty="0" smtClean="0"/>
              <a:t>αυθόρμητα.</a:t>
            </a:r>
            <a:endParaRPr lang="el-GR" dirty="0"/>
          </a:p>
          <a:p>
            <a:pPr hangingPunct="0"/>
            <a:r>
              <a:rPr lang="el-GR" dirty="0"/>
              <a:t>Καθησυχάζονται </a:t>
            </a:r>
            <a:r>
              <a:rPr lang="el-GR" dirty="0" smtClean="0"/>
              <a:t>εύκολα.</a:t>
            </a:r>
            <a:endParaRPr lang="el-GR" dirty="0"/>
          </a:p>
          <a:p>
            <a:pPr hangingPunct="0"/>
            <a:r>
              <a:rPr lang="el-GR" dirty="0"/>
              <a:t>Θυμούνται έντονα το </a:t>
            </a:r>
            <a:r>
              <a:rPr lang="el-GR" dirty="0" smtClean="0"/>
              <a:t>όνειρο.</a:t>
            </a:r>
            <a:endParaRPr lang="el-GR" dirty="0"/>
          </a:p>
          <a:p>
            <a:pPr hangingPunct="0"/>
            <a:r>
              <a:rPr lang="el-GR" dirty="0"/>
              <a:t>Διαρκεί πολλά </a:t>
            </a:r>
            <a:r>
              <a:rPr lang="el-GR" dirty="0" smtClean="0"/>
              <a:t>λεπτά.</a:t>
            </a:r>
            <a:endParaRPr lang="el-GR" dirty="0"/>
          </a:p>
          <a:p>
            <a:pPr hangingPunct="0"/>
            <a:r>
              <a:rPr lang="el-GR" dirty="0"/>
              <a:t>Δεν έχουμε διέγερση </a:t>
            </a:r>
            <a:r>
              <a:rPr lang="el-GR" dirty="0" smtClean="0"/>
              <a:t>ΑΝΣ.</a:t>
            </a:r>
            <a:endParaRPr lang="el-GR" dirty="0"/>
          </a:p>
          <a:p>
            <a:pPr hangingPunct="0"/>
            <a:r>
              <a:rPr lang="el-GR" dirty="0"/>
              <a:t>Τα μάτια κλειστά!</a:t>
            </a:r>
          </a:p>
          <a:p>
            <a:pPr hangingPunct="0"/>
            <a:r>
              <a:rPr lang="el-GR" dirty="0"/>
              <a:t>Όχι θετικό </a:t>
            </a:r>
            <a:r>
              <a:rPr lang="el-GR" dirty="0" smtClean="0"/>
              <a:t>οικογενειακό αναμνηστικό.</a:t>
            </a:r>
            <a:endParaRPr lang="el-GR" dirty="0"/>
          </a:p>
          <a:p>
            <a:pPr hangingPunct="0"/>
            <a:r>
              <a:rPr lang="el-GR" dirty="0"/>
              <a:t>Δεν παρέρχονται αναγκαστικά με την </a:t>
            </a:r>
            <a:r>
              <a:rPr lang="el-GR" dirty="0" smtClean="0"/>
              <a:t>ηλικία.</a:t>
            </a:r>
            <a:endParaRPr lang="el-GR" dirty="0"/>
          </a:p>
          <a:p>
            <a:pPr hangingPunct="0"/>
            <a:endParaRPr lang="el-GR" dirty="0"/>
          </a:p>
        </p:txBody>
      </p:sp>
      <p:sp>
        <p:nvSpPr>
          <p:cNvPr id="4" name="Τίτλος 3"/>
          <p:cNvSpPr>
            <a:spLocks noGrp="1"/>
          </p:cNvSpPr>
          <p:nvPr>
            <p:ph type="title"/>
          </p:nvPr>
        </p:nvSpPr>
        <p:spPr/>
        <p:txBody>
          <a:bodyPr/>
          <a:lstStyle/>
          <a:p>
            <a:r>
              <a:rPr lang="el-GR" dirty="0"/>
              <a:t>Φαινόμενα στον </a:t>
            </a:r>
            <a:r>
              <a:rPr lang="en-US" dirty="0"/>
              <a:t>REM</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144</a:t>
            </a:fld>
            <a:endParaRPr lang="el-GR" dirty="0">
              <a:solidFill>
                <a:prstClr val="black"/>
              </a:solidFill>
            </a:endParaRPr>
          </a:p>
        </p:txBody>
      </p:sp>
    </p:spTree>
    <p:extLst>
      <p:ext uri="{BB962C8B-B14F-4D97-AF65-F5344CB8AC3E}">
        <p14:creationId xmlns:p14="http://schemas.microsoft.com/office/powerpoint/2010/main" val="236806165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Μαρία </a:t>
            </a:r>
            <a:r>
              <a:rPr lang="el-GR" sz="2000" dirty="0" err="1" smtClean="0"/>
              <a:t>Βενετίκου</a:t>
            </a:r>
            <a:r>
              <a:rPr lang="el-GR" sz="2000" dirty="0" smtClean="0"/>
              <a:t> 2014. Μαρία </a:t>
            </a:r>
            <a:r>
              <a:rPr lang="el-GR" sz="2000" dirty="0" err="1" smtClean="0"/>
              <a:t>Βενετίκου</a:t>
            </a:r>
            <a:r>
              <a:rPr lang="el-GR" sz="2000" dirty="0" smtClean="0"/>
              <a:t>. </a:t>
            </a:r>
            <a:r>
              <a:rPr lang="el-GR" sz="2000" dirty="0"/>
              <a:t>«</a:t>
            </a:r>
            <a:r>
              <a:rPr lang="el-GR" sz="2000" dirty="0" err="1"/>
              <a:t>Νευροφυσιολογία</a:t>
            </a:r>
            <a:r>
              <a:rPr lang="el-GR" sz="2000" dirty="0"/>
              <a:t>. </a:t>
            </a:r>
            <a:r>
              <a:rPr lang="el-GR" sz="2000" dirty="0" smtClean="0"/>
              <a:t>Ενότητα </a:t>
            </a:r>
            <a:r>
              <a:rPr lang="en-US" sz="2000" dirty="0" smtClean="0"/>
              <a:t>3:</a:t>
            </a:r>
            <a:r>
              <a:rPr lang="el-GR" sz="2000" dirty="0"/>
              <a:t> Νευρικό σύστημα (γ’ μέρος) - Ειδικές αισθήσεις – </a:t>
            </a:r>
            <a:r>
              <a:rPr lang="el-GR" sz="2000" dirty="0" smtClean="0"/>
              <a:t>Ύπνος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154257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Λεπτομέρεια στα </a:t>
            </a:r>
            <a:r>
              <a:rPr lang="el-GR" dirty="0" smtClean="0"/>
              <a:t>κωνία</a:t>
            </a:r>
            <a:endParaRPr lang="el-GR" dirty="0"/>
          </a:p>
        </p:txBody>
      </p:sp>
      <p:pic>
        <p:nvPicPr>
          <p:cNvPr id="3074" name="Picture 2" descr="File:Cone cell 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8413" y="1035892"/>
            <a:ext cx="4067175" cy="57054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345448" y="6236837"/>
            <a:ext cx="2520280"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Cone cell </a:t>
            </a:r>
            <a:r>
              <a:rPr lang="en-US" sz="1200" dirty="0" smtClean="0">
                <a:solidFill>
                  <a:prstClr val="black"/>
                </a:solidFill>
                <a:latin typeface="Calibri"/>
                <a:hlinkClick r:id="rId3"/>
              </a:rPr>
              <a:t>en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Kruusamägi"/>
              </a:rPr>
              <a:t>Kruusamägi</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5"/>
              </a:rPr>
              <a:t>CC BY-SA 3.0</a:t>
            </a:r>
            <a:endParaRPr lang="en-US" sz="1200" dirty="0" smtClean="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17477359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8135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65954082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56081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Νευρικές οδοί </a:t>
            </a:r>
            <a:r>
              <a:rPr lang="el-GR" dirty="0" smtClean="0"/>
              <a:t>όρασης</a:t>
            </a:r>
            <a:endParaRPr lang="el-GR" dirty="0"/>
          </a:p>
        </p:txBody>
      </p:sp>
      <p:pic>
        <p:nvPicPr>
          <p:cNvPr id="4098" name="Picture 2" descr="File:1420 Optical Fiel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908720"/>
            <a:ext cx="5448300" cy="57054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55590" y="6581001"/>
            <a:ext cx="4896544"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1420 Optical </a:t>
            </a:r>
            <a:r>
              <a:rPr lang="en-US" sz="1200" dirty="0" smtClean="0">
                <a:solidFill>
                  <a:prstClr val="black"/>
                </a:solidFill>
                <a:latin typeface="Calibri"/>
                <a:hlinkClick r:id="rId3"/>
              </a:rPr>
              <a:t>Fields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CFCF"/>
              </a:rPr>
              <a:t>CFCF</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969969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ile:Wiley Human Visual Syste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3188" y="1052736"/>
            <a:ext cx="3857625" cy="57054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7544" y="6296547"/>
            <a:ext cx="3042976"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Wiley Human Visual </a:t>
            </a:r>
            <a:r>
              <a:rPr lang="en-US" sz="1200" dirty="0" smtClean="0">
                <a:solidFill>
                  <a:prstClr val="black"/>
                </a:solidFill>
                <a:latin typeface="Calibri"/>
                <a:hlinkClick r:id="rId3"/>
              </a:rPr>
              <a:t>System</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Pa042003 (page does not exist)"/>
              </a:rPr>
              <a:t>Pa042003</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5"/>
              </a:rPr>
              <a:t>CC BY-SA 3.0</a:t>
            </a:r>
            <a:endParaRPr lang="en-US" sz="1200" dirty="0" smtClean="0">
              <a:solidFill>
                <a:prstClr val="black"/>
              </a:solidFill>
              <a:latin typeface="Calibri"/>
            </a:endParaRPr>
          </a:p>
        </p:txBody>
      </p:sp>
      <p:sp>
        <p:nvSpPr>
          <p:cNvPr id="8" name="Τίτλος 7"/>
          <p:cNvSpPr>
            <a:spLocks noGrp="1"/>
          </p:cNvSpPr>
          <p:nvPr>
            <p:ph type="title"/>
          </p:nvPr>
        </p:nvSpPr>
        <p:spPr/>
        <p:txBody>
          <a:bodyPr>
            <a:normAutofit fontScale="90000"/>
          </a:bodyPr>
          <a:lstStyle/>
          <a:p>
            <a:r>
              <a:rPr lang="el-GR" dirty="0"/>
              <a:t>Νευρικές οδοί και προβολές στον οπτικό φλοιό</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3205310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le:Gray72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218434"/>
            <a:ext cx="3861048" cy="5362567"/>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4"/>
          <p:cNvSpPr>
            <a:spLocks noGrp="1"/>
          </p:cNvSpPr>
          <p:nvPr>
            <p:ph type="title"/>
          </p:nvPr>
        </p:nvSpPr>
        <p:spPr/>
        <p:txBody>
          <a:bodyPr>
            <a:normAutofit fontScale="90000"/>
          </a:bodyPr>
          <a:lstStyle/>
          <a:p>
            <a:r>
              <a:rPr lang="el-GR" dirty="0"/>
              <a:t>Εικόνα των νευρικών οδών στον εγκέφαλο </a:t>
            </a:r>
          </a:p>
        </p:txBody>
      </p:sp>
      <p:sp>
        <p:nvSpPr>
          <p:cNvPr id="7" name="Rectangle 7"/>
          <p:cNvSpPr/>
          <p:nvPr/>
        </p:nvSpPr>
        <p:spPr>
          <a:xfrm>
            <a:off x="1026164" y="6581001"/>
            <a:ext cx="7091671"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3"/>
              </a:rPr>
              <a:t>Gray722</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Pngbot"/>
              </a:rPr>
              <a:t>Pngbot</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3961550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marL="457200" indent="-457200">
              <a:buFont typeface="+mj-lt"/>
              <a:buAutoNum type="arabicPeriod"/>
            </a:pPr>
            <a:r>
              <a:rPr lang="el-GR" dirty="0" smtClean="0"/>
              <a:t>Οι </a:t>
            </a:r>
            <a:r>
              <a:rPr lang="el-GR" dirty="0"/>
              <a:t>άξονες των γαγγλιακών κυττάρων περνούν </a:t>
            </a:r>
            <a:r>
              <a:rPr lang="el-GR" b="1" dirty="0"/>
              <a:t>στο οπτικό νεύρο και οπτικό δεμάτιο </a:t>
            </a:r>
            <a:r>
              <a:rPr lang="el-GR" dirty="0"/>
              <a:t>για να φτάσουν στο </a:t>
            </a:r>
            <a:r>
              <a:rPr lang="el-GR" b="1" dirty="0"/>
              <a:t>πλάγιο γονατώδες </a:t>
            </a:r>
            <a:r>
              <a:rPr lang="el-GR" dirty="0"/>
              <a:t>σώμα που είναι μέρος του </a:t>
            </a:r>
            <a:r>
              <a:rPr lang="el-GR" b="1" dirty="0"/>
              <a:t>θαλάμου</a:t>
            </a:r>
            <a:r>
              <a:rPr lang="el-GR" b="1" dirty="0" smtClean="0"/>
              <a:t>. </a:t>
            </a:r>
            <a:r>
              <a:rPr lang="el-GR" dirty="0"/>
              <a:t>Οι ίνες από κάθε </a:t>
            </a:r>
            <a:r>
              <a:rPr lang="el-GR" b="1" dirty="0"/>
              <a:t>ρινικό </a:t>
            </a:r>
            <a:r>
              <a:rPr lang="el-GR" dirty="0"/>
              <a:t>τμήμα του αμφιβληστροειδή </a:t>
            </a:r>
            <a:r>
              <a:rPr lang="el-GR" b="1" dirty="0"/>
              <a:t>χιάζονται </a:t>
            </a:r>
            <a:r>
              <a:rPr lang="el-GR" dirty="0"/>
              <a:t>στο οπτικό χίασμα. </a:t>
            </a:r>
            <a:r>
              <a:rPr lang="el-GR" dirty="0" smtClean="0"/>
              <a:t>Στο </a:t>
            </a:r>
            <a:r>
              <a:rPr lang="el-GR" dirty="0"/>
              <a:t>γονατώδες σώμα, οι ίνες από το ρινικό μισό του ενός αμφιβληστροειδή και το κροταφικό μισό του άλλου ενώνονται με άλλους νευρώνες και σχηματίζεται το </a:t>
            </a:r>
            <a:r>
              <a:rPr lang="el-GR" b="1" dirty="0"/>
              <a:t>δεμάτιο γονατώδους </a:t>
            </a:r>
            <a:r>
              <a:rPr lang="el-GR" b="1" dirty="0" smtClean="0"/>
              <a:t>σώματος-πληκτραίας </a:t>
            </a:r>
            <a:r>
              <a:rPr lang="el-GR" b="1" dirty="0"/>
              <a:t>σχισμής</a:t>
            </a:r>
            <a:r>
              <a:rPr lang="el-GR" b="1" dirty="0" smtClean="0"/>
              <a:t>. </a:t>
            </a:r>
            <a:r>
              <a:rPr lang="el-GR" b="1" dirty="0"/>
              <a:t>Αυτό </a:t>
            </a:r>
            <a:r>
              <a:rPr lang="el-GR" dirty="0"/>
              <a:t>πηγαίνει στον </a:t>
            </a:r>
            <a:r>
              <a:rPr lang="el-GR" b="1" dirty="0"/>
              <a:t>ινιακό </a:t>
            </a:r>
            <a:r>
              <a:rPr lang="el-GR" dirty="0"/>
              <a:t>λοβό του εγκεφαλικού φλοιού, στην </a:t>
            </a:r>
            <a:r>
              <a:rPr lang="el-GR" b="1" dirty="0"/>
              <a:t>οπτική</a:t>
            </a:r>
            <a:r>
              <a:rPr lang="el-GR" dirty="0"/>
              <a:t> περιοχή (</a:t>
            </a:r>
            <a:r>
              <a:rPr lang="el-GR" dirty="0" smtClean="0"/>
              <a:t>πρωτογενής</a:t>
            </a:r>
            <a:r>
              <a:rPr lang="en-US" dirty="0" smtClean="0"/>
              <a:t> </a:t>
            </a:r>
            <a:r>
              <a:rPr lang="el-GR" dirty="0" smtClean="0"/>
              <a:t>φλοιός, </a:t>
            </a:r>
            <a:r>
              <a:rPr lang="el-GR" dirty="0"/>
              <a:t>ή </a:t>
            </a:r>
            <a:r>
              <a:rPr lang="el-GR" dirty="0" smtClean="0"/>
              <a:t>περιοχή </a:t>
            </a:r>
            <a:r>
              <a:rPr lang="en-US" dirty="0" smtClean="0"/>
              <a:t>Brodmann</a:t>
            </a:r>
            <a:r>
              <a:rPr lang="el-GR" dirty="0" smtClean="0"/>
              <a:t>’</a:t>
            </a:r>
            <a:r>
              <a:rPr lang="en-US" dirty="0" smtClean="0"/>
              <a:t>s </a:t>
            </a:r>
            <a:r>
              <a:rPr lang="el-GR" dirty="0" smtClean="0"/>
              <a:t>17</a:t>
            </a:r>
            <a:r>
              <a:rPr lang="el-GR" dirty="0"/>
              <a:t>).  Αυτή βρίσκεται στα </a:t>
            </a:r>
            <a:r>
              <a:rPr lang="el-GR" b="1" dirty="0"/>
              <a:t>τοιχώματα της πληκτραίας σχισμής.</a:t>
            </a:r>
            <a:r>
              <a:rPr lang="el-GR" dirty="0"/>
              <a:t>	</a:t>
            </a:r>
          </a:p>
          <a:p>
            <a:endParaRPr lang="en-US" dirty="0"/>
          </a:p>
        </p:txBody>
      </p:sp>
      <p:sp>
        <p:nvSpPr>
          <p:cNvPr id="4" name="Τίτλος 3"/>
          <p:cNvSpPr>
            <a:spLocks noGrp="1"/>
          </p:cNvSpPr>
          <p:nvPr>
            <p:ph type="title"/>
          </p:nvPr>
        </p:nvSpPr>
        <p:spPr/>
        <p:txBody>
          <a:bodyPr/>
          <a:lstStyle/>
          <a:p>
            <a:r>
              <a:rPr lang="el-GR" dirty="0"/>
              <a:t>Προβολή στον φλοιό </a:t>
            </a:r>
            <a:r>
              <a:rPr lang="el-GR" sz="3200" b="0" dirty="0" smtClean="0"/>
              <a:t>1/2</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1363449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363272" cy="5040560"/>
          </a:xfrm>
        </p:spPr>
        <p:txBody>
          <a:bodyPr>
            <a:normAutofit/>
          </a:bodyPr>
          <a:lstStyle/>
          <a:p>
            <a:r>
              <a:rPr lang="el-GR" sz="2200" dirty="0" smtClean="0"/>
              <a:t>Τα </a:t>
            </a:r>
            <a:r>
              <a:rPr lang="el-GR" sz="2200" dirty="0"/>
              <a:t>μάτια είναι πολύπλοκα αισθητήρια που εξελίχθηκαν από πρωτόγονες ευαίσθητες «φωτοκηλίδες» στην επιφάνεια των ασπονδύλων. </a:t>
            </a:r>
            <a:r>
              <a:rPr lang="el-GR" sz="2200" dirty="0" smtClean="0"/>
              <a:t>Κάθε </a:t>
            </a:r>
            <a:r>
              <a:rPr lang="el-GR" sz="2200" dirty="0"/>
              <a:t>μάτι, έχει μια στοιβάδα υποδοχέων, ένα σύστημα φακών που εστιάζει το φως πάνω </a:t>
            </a:r>
            <a:r>
              <a:rPr lang="el-GR" sz="2200" dirty="0" smtClean="0"/>
              <a:t>σε αυτούς </a:t>
            </a:r>
            <a:r>
              <a:rPr lang="el-GR" sz="2200" dirty="0"/>
              <a:t>τους υποδοχείς, κι ένα σύστημα νεύρων που οδηγεί ώσεις από τους υποδοχείς αυτούς στον εγκέφαλο. </a:t>
            </a:r>
            <a:r>
              <a:rPr lang="el-GR" sz="2200" dirty="0" smtClean="0"/>
              <a:t>Η </a:t>
            </a:r>
            <a:r>
              <a:rPr lang="el-GR" sz="2200" dirty="0"/>
              <a:t>εξωτερική προστατευτική του στοιβάδα είναι </a:t>
            </a:r>
            <a:r>
              <a:rPr lang="el-GR" sz="2200" b="1" dirty="0"/>
              <a:t>ο σκληρός </a:t>
            </a:r>
            <a:r>
              <a:rPr lang="el-GR" sz="2200" dirty="0"/>
              <a:t>χιτώνας που μπροστά μετατρέπεται στον </a:t>
            </a:r>
            <a:r>
              <a:rPr lang="el-GR" sz="2200" b="1" dirty="0"/>
              <a:t>κερατοειδή </a:t>
            </a:r>
            <a:r>
              <a:rPr lang="el-GR" sz="2200" dirty="0"/>
              <a:t>από όπου το φως περνά στον οφθαλμό.  Μέσα από τον σκληρό υπάρχει ο </a:t>
            </a:r>
            <a:r>
              <a:rPr lang="el-GR" sz="2200" b="1" dirty="0"/>
              <a:t>χοριοειδής </a:t>
            </a:r>
            <a:r>
              <a:rPr lang="el-GR" sz="2200" dirty="0"/>
              <a:t>χιτώνας που περιέχει πολλά αγγεία για διατροφή του οφθαλμού. </a:t>
            </a:r>
            <a:r>
              <a:rPr lang="el-GR" sz="2200" dirty="0" smtClean="0"/>
              <a:t>Μέσα </a:t>
            </a:r>
            <a:r>
              <a:rPr lang="el-GR" sz="2200" dirty="0"/>
              <a:t>από τον χοριοειδή, κι επικαλύπτοντας τα 2/3 του χοριοειδούς είναι ο </a:t>
            </a:r>
            <a:r>
              <a:rPr lang="el-GR" sz="2200" b="1" dirty="0"/>
              <a:t>αμφιβληστροειδής</a:t>
            </a:r>
            <a:r>
              <a:rPr lang="el-GR" sz="2200" dirty="0"/>
              <a:t>, ο νευρικός χιτώνας με τα κύτταρα των </a:t>
            </a:r>
            <a:r>
              <a:rPr lang="el-GR" sz="2200" dirty="0" smtClean="0"/>
              <a:t>υποδοχέων.</a:t>
            </a:r>
            <a:endParaRPr lang="en-US" sz="2200" dirty="0"/>
          </a:p>
        </p:txBody>
      </p:sp>
      <p:sp>
        <p:nvSpPr>
          <p:cNvPr id="4" name="Τίτλος 3"/>
          <p:cNvSpPr>
            <a:spLocks noGrp="1"/>
          </p:cNvSpPr>
          <p:nvPr>
            <p:ph type="title"/>
          </p:nvPr>
        </p:nvSpPr>
        <p:spPr/>
        <p:txBody>
          <a:bodyPr/>
          <a:lstStyle/>
          <a:p>
            <a:r>
              <a:rPr lang="el-GR" dirty="0"/>
              <a:t>Όραση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2732838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marL="457200" indent="-457200" hangingPunct="0">
              <a:buFont typeface="+mj-lt"/>
              <a:buAutoNum type="arabicPeriod" startAt="2"/>
            </a:pPr>
            <a:r>
              <a:rPr lang="el-GR" dirty="0" smtClean="0"/>
              <a:t>Μερικές </a:t>
            </a:r>
            <a:r>
              <a:rPr lang="el-GR" dirty="0"/>
              <a:t>ίνες του οπτικού νεύρου πηγαίνουν προς τετράδυμο </a:t>
            </a:r>
            <a:r>
              <a:rPr lang="el-GR" b="1" dirty="0"/>
              <a:t>(άνω τετράδυμο) </a:t>
            </a:r>
            <a:r>
              <a:rPr lang="el-GR" dirty="0"/>
              <a:t>και διά μέσου αυτών (προσαγωγός οδός) δημιουργούνται τα αντανακλαστικά </a:t>
            </a:r>
            <a:r>
              <a:rPr lang="el-GR" b="1" dirty="0"/>
              <a:t>της κόρης </a:t>
            </a:r>
            <a:r>
              <a:rPr lang="el-GR" dirty="0"/>
              <a:t>(απαγωγό 3</a:t>
            </a:r>
            <a:r>
              <a:rPr lang="el-GR" baseline="30000" dirty="0"/>
              <a:t>ο</a:t>
            </a:r>
            <a:r>
              <a:rPr lang="el-GR" dirty="0"/>
              <a:t> νεύρο).</a:t>
            </a:r>
          </a:p>
          <a:p>
            <a:pPr marL="457200" indent="-457200" hangingPunct="0">
              <a:buFont typeface="+mj-lt"/>
              <a:buAutoNum type="arabicPeriod" startAt="2"/>
            </a:pPr>
            <a:r>
              <a:rPr lang="el-GR" dirty="0" smtClean="0"/>
              <a:t>Μερικές </a:t>
            </a:r>
            <a:r>
              <a:rPr lang="el-GR" dirty="0"/>
              <a:t>ίνες από το οπτικό νεύρο πηγαίνουν προς </a:t>
            </a:r>
            <a:r>
              <a:rPr lang="el-GR" b="1" dirty="0"/>
              <a:t>υποθάλαμο</a:t>
            </a:r>
            <a:r>
              <a:rPr lang="el-GR" dirty="0"/>
              <a:t> </a:t>
            </a:r>
            <a:r>
              <a:rPr lang="el-GR" dirty="0" smtClean="0"/>
              <a:t>σε έναν </a:t>
            </a:r>
            <a:r>
              <a:rPr lang="el-GR" dirty="0"/>
              <a:t>πυρήνα του τον </a:t>
            </a:r>
            <a:r>
              <a:rPr lang="el-GR" b="1" dirty="0"/>
              <a:t>υπερχιασματικό, </a:t>
            </a:r>
            <a:r>
              <a:rPr lang="el-GR" dirty="0"/>
              <a:t>που είναι το </a:t>
            </a:r>
            <a:r>
              <a:rPr lang="el-GR" b="1" dirty="0"/>
              <a:t>βιολογικό</a:t>
            </a:r>
            <a:r>
              <a:rPr lang="el-GR" dirty="0"/>
              <a:t> μας </a:t>
            </a:r>
            <a:r>
              <a:rPr lang="el-GR" dirty="0" smtClean="0"/>
              <a:t>ρολόι </a:t>
            </a:r>
            <a:r>
              <a:rPr lang="el-GR" dirty="0"/>
              <a:t>και συγχρονίζει </a:t>
            </a:r>
            <a:r>
              <a:rPr lang="el-GR" b="1" dirty="0"/>
              <a:t>ενδοκρινικές </a:t>
            </a:r>
            <a:r>
              <a:rPr lang="el-GR" dirty="0"/>
              <a:t>λειτουργίες και τους </a:t>
            </a:r>
            <a:r>
              <a:rPr lang="el-GR" b="1" dirty="0" smtClean="0"/>
              <a:t>βιορυθμούς </a:t>
            </a:r>
            <a:r>
              <a:rPr lang="el-GR" dirty="0"/>
              <a:t>μας (τον κύκλο - φωτός σκότους).</a:t>
            </a:r>
          </a:p>
          <a:p>
            <a:pPr hangingPunct="0"/>
            <a:endParaRPr lang="en-US" dirty="0"/>
          </a:p>
        </p:txBody>
      </p:sp>
      <p:sp>
        <p:nvSpPr>
          <p:cNvPr id="4" name="Τίτλος 3"/>
          <p:cNvSpPr>
            <a:spLocks noGrp="1"/>
          </p:cNvSpPr>
          <p:nvPr>
            <p:ph type="title"/>
          </p:nvPr>
        </p:nvSpPr>
        <p:spPr/>
        <p:txBody>
          <a:bodyPr/>
          <a:lstStyle/>
          <a:p>
            <a:r>
              <a:rPr lang="el-GR" dirty="0"/>
              <a:t>Προβολή στον φλοιό </a:t>
            </a:r>
            <a:r>
              <a:rPr lang="el-GR" sz="3200" b="0" dirty="0"/>
              <a:t>2</a:t>
            </a:r>
            <a:r>
              <a:rPr lang="el-GR" sz="3200" b="0" dirty="0" smtClean="0"/>
              <a:t>/2</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1067981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smtClean="0"/>
              <a:t>Κάθε </a:t>
            </a:r>
            <a:r>
              <a:rPr lang="el-GR" dirty="0"/>
              <a:t>ραβδίο και κωνίο διαχωρίζεται σε ένα </a:t>
            </a:r>
            <a:r>
              <a:rPr lang="el-GR" b="1" dirty="0"/>
              <a:t>εξωτερικό </a:t>
            </a:r>
            <a:r>
              <a:rPr lang="el-GR" dirty="0"/>
              <a:t>κι ένα </a:t>
            </a:r>
            <a:r>
              <a:rPr lang="el-GR" b="1" dirty="0"/>
              <a:t>εσωτερικό</a:t>
            </a:r>
            <a:r>
              <a:rPr lang="el-GR" dirty="0"/>
              <a:t> τμήμα. </a:t>
            </a:r>
            <a:r>
              <a:rPr lang="el-GR" dirty="0" smtClean="0"/>
              <a:t>Το </a:t>
            </a:r>
            <a:r>
              <a:rPr lang="el-GR" dirty="0"/>
              <a:t>εξωτερικό τμήμα είναι τροποποιημένες «βλεφαρίδες» φτιαγμένες από σακοειδείς διευρύνσεις ή «δίσκους» από μεμβράνη</a:t>
            </a:r>
            <a:r>
              <a:rPr lang="el-GR" dirty="0" smtClean="0"/>
              <a:t>. </a:t>
            </a:r>
            <a:r>
              <a:rPr lang="el-GR" dirty="0"/>
              <a:t>Αυτοί οι «σακοειδείς σχηματισμοί ή δίσκοι» περιέχουν φωτοευαίσθητα στοιχεία που αντιδρούν στο φως αρχίζοντας δυναμικά ενέργειας στις οπτικές οδούς.  Τα εσωτερικά τμήματα έχουν μία πυρηνική περιοχή και μια συναπτική ζώνη</a:t>
            </a:r>
            <a:r>
              <a:rPr lang="el-GR" dirty="0" smtClean="0"/>
              <a:t>. </a:t>
            </a:r>
            <a:r>
              <a:rPr lang="el-GR" dirty="0"/>
              <a:t>Τα εσωτερικά τμήματα είναι πλούσια σε μιτοχόνδρια.</a:t>
            </a:r>
          </a:p>
          <a:p>
            <a:pPr>
              <a:buNone/>
            </a:pPr>
            <a:endParaRPr lang="en-US" dirty="0"/>
          </a:p>
        </p:txBody>
      </p:sp>
      <p:sp>
        <p:nvSpPr>
          <p:cNvPr id="4" name="Τίτλος 3"/>
          <p:cNvSpPr>
            <a:spLocks noGrp="1"/>
          </p:cNvSpPr>
          <p:nvPr>
            <p:ph type="title"/>
          </p:nvPr>
        </p:nvSpPr>
        <p:spPr/>
        <p:txBody>
          <a:bodyPr/>
          <a:lstStyle/>
          <a:p>
            <a:r>
              <a:rPr lang="el-GR" dirty="0"/>
              <a:t>Υποδοχείς όρασης </a:t>
            </a:r>
            <a:r>
              <a:rPr lang="el-GR" sz="3200" b="0" dirty="0" smtClean="0"/>
              <a:t>1/5</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3913662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smtClean="0"/>
              <a:t>Τα </a:t>
            </a:r>
            <a:r>
              <a:rPr lang="el-GR" dirty="0"/>
              <a:t>ραβδία ονομάστηκαν από την </a:t>
            </a:r>
            <a:r>
              <a:rPr lang="el-GR" b="1" dirty="0"/>
              <a:t>λεπτή, σαν ραβδί </a:t>
            </a:r>
            <a:r>
              <a:rPr lang="el-GR" dirty="0"/>
              <a:t>εμφάνισή τους στο εξωτερικό τους τμήμα.  Τα εξωτερικά τμήματα των ραβδίων ανανεώνονται συνέχεια με την δημιουργία </a:t>
            </a:r>
            <a:r>
              <a:rPr lang="el-GR" b="1" dirty="0"/>
              <a:t>νέων δίσκων </a:t>
            </a:r>
            <a:r>
              <a:rPr lang="el-GR" dirty="0"/>
              <a:t>στο εσωτερικό τμήμα του εξωτερικού τμήματος και με φαγοκυττάρωση των δίσκων που βρίσκονται κοντά στο μελάγχρουν επιθήλιο.  Το κεντρικό βοθρίο δεν περιέχει ραβδία.  Υπάρχουν </a:t>
            </a:r>
            <a:r>
              <a:rPr lang="el-GR" b="1" dirty="0"/>
              <a:t>120 εκατομμύρια</a:t>
            </a:r>
            <a:r>
              <a:rPr lang="el-GR" dirty="0"/>
              <a:t> ραβδία σε κάθε οφθαλμό.  Τα ραβδία είναι πολύ ευαίσθητα στο φως και είναι οι υποδοχείς για την </a:t>
            </a:r>
            <a:r>
              <a:rPr lang="el-GR" b="1" dirty="0" smtClean="0"/>
              <a:t>βραδινή </a:t>
            </a:r>
            <a:r>
              <a:rPr lang="el-GR" b="1" dirty="0"/>
              <a:t>όραση </a:t>
            </a:r>
            <a:r>
              <a:rPr lang="el-GR" dirty="0"/>
              <a:t>(σκοτοπτική όραση).  Αυτή η όραση δεν είναι ικανή να δει τα όρια και τις λεπτομέρειες των αντικειμένων καθώς και τα χρώματα.</a:t>
            </a:r>
            <a:endParaRPr lang="en-US" dirty="0"/>
          </a:p>
        </p:txBody>
      </p:sp>
      <p:sp>
        <p:nvSpPr>
          <p:cNvPr id="4" name="Τίτλος 3"/>
          <p:cNvSpPr>
            <a:spLocks noGrp="1"/>
          </p:cNvSpPr>
          <p:nvPr>
            <p:ph type="title"/>
          </p:nvPr>
        </p:nvSpPr>
        <p:spPr/>
        <p:txBody>
          <a:bodyPr/>
          <a:lstStyle/>
          <a:p>
            <a:r>
              <a:rPr lang="el-GR" dirty="0"/>
              <a:t>Υποδοχείς όρασης </a:t>
            </a:r>
            <a:r>
              <a:rPr lang="el-GR" sz="3200" b="0" dirty="0" smtClean="0"/>
              <a:t>2/5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3577704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363272" cy="5328592"/>
          </a:xfrm>
        </p:spPr>
        <p:txBody>
          <a:bodyPr>
            <a:normAutofit fontScale="92500" lnSpcReduction="10000"/>
          </a:bodyPr>
          <a:lstStyle/>
          <a:p>
            <a:pPr hangingPunct="0"/>
            <a:r>
              <a:rPr lang="el-GR" dirty="0"/>
              <a:t>Τα κωνία γενικά έχουν πεπαχυσμένα εσωτερικά τμήματα και κωνικά εξωτερικά τμήματα, </a:t>
            </a:r>
            <a:r>
              <a:rPr lang="el-GR" dirty="0" smtClean="0"/>
              <a:t>παρότι </a:t>
            </a:r>
            <a:r>
              <a:rPr lang="el-GR" dirty="0"/>
              <a:t>η μορφολογία τους ποικίλλει ανάλογα με την θέση τους στον αμφιβληστροειδή</a:t>
            </a:r>
            <a:r>
              <a:rPr lang="el-GR" dirty="0" smtClean="0"/>
              <a:t>. </a:t>
            </a:r>
            <a:r>
              <a:rPr lang="el-GR" dirty="0"/>
              <a:t>Στα κωνία οι </a:t>
            </a:r>
            <a:r>
              <a:rPr lang="el-GR" b="1" dirty="0"/>
              <a:t>σακοειδείς </a:t>
            </a:r>
            <a:r>
              <a:rPr lang="el-GR" dirty="0"/>
              <a:t>διευρύνσεις γίνονται στο εξωτερικό τμήμα από την ίδια την μεμβράνη.  Ενώ στα ραβδία, οι «δίσκοι» είναι ανεξάρτητα φτιαγμένοι.  Η ανανέωση στα κωνία σε αντίθεση με τα ραβδία είναι πιο διάχυτη διεργασία και συμβαίνει σε πολλές περιοχές στα εξωτερικά τους τμήματα.</a:t>
            </a:r>
          </a:p>
          <a:p>
            <a:r>
              <a:rPr lang="el-GR" dirty="0"/>
              <a:t>Κάθε κωνίο στο κεντρικό βοθρίο έχει σαν σύνδεσμο ένα δίπολο κύτταρο που συνδέεται με ένα γαγγλιακό κύτταρο, δηλ. κάθε κωνίο του κεντρικού βοθρίου συνδέεται με μία ίνα του οπτικού νεύρου.  Εν αντιθέσει με άλλες περιοχές του αμφιβληστροειδούς όπου τα ραβδία είναι υπεράριθμα, στο κεντρικό βοθρίο δεν υπάρχουν ραβδία.</a:t>
            </a:r>
            <a:endParaRPr lang="en-US" dirty="0"/>
          </a:p>
        </p:txBody>
      </p:sp>
      <p:sp>
        <p:nvSpPr>
          <p:cNvPr id="4" name="Τίτλος 3"/>
          <p:cNvSpPr>
            <a:spLocks noGrp="1"/>
          </p:cNvSpPr>
          <p:nvPr>
            <p:ph type="title"/>
          </p:nvPr>
        </p:nvSpPr>
        <p:spPr/>
        <p:txBody>
          <a:bodyPr/>
          <a:lstStyle/>
          <a:p>
            <a:r>
              <a:rPr lang="el-GR" dirty="0"/>
              <a:t>Υποδοχείς όρασης </a:t>
            </a:r>
            <a:r>
              <a:rPr lang="el-GR" sz="3200" b="0" dirty="0" smtClean="0"/>
              <a:t>3/5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128968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Υπάρχουν 6 εκατομμύρια κωνία στον αμφιβληστροειδή.  </a:t>
            </a:r>
            <a:r>
              <a:rPr lang="el-GR" dirty="0" smtClean="0"/>
              <a:t>Έχουμε </a:t>
            </a:r>
            <a:r>
              <a:rPr lang="el-GR" dirty="0"/>
              <a:t>120 εκατομμύρια ραβδία, 6 εκατομμύρια κωνία και μόνον 1,2 εκατομμύρια νευρικές ίνες σε κάθε οπτικό νεύρο, και υπάρχει</a:t>
            </a:r>
            <a:r>
              <a:rPr lang="el-GR" b="1" dirty="0"/>
              <a:t> «σύγκλειση»</a:t>
            </a:r>
            <a:r>
              <a:rPr lang="el-GR" dirty="0"/>
              <a:t> υποδοχέων προς δίπολα και γαγγλιακά κύτταρα σε αναλογία 105:1.  Εν τούτοις, από το σημείο του νεύρου και μετά υπάρχει </a:t>
            </a:r>
            <a:r>
              <a:rPr lang="el-GR" b="1" dirty="0" smtClean="0"/>
              <a:t>απόκλιση </a:t>
            </a:r>
            <a:r>
              <a:rPr lang="el-GR" dirty="0"/>
              <a:t>διότι υπάρχουν διπλάσιες ίνες στο </a:t>
            </a:r>
            <a:r>
              <a:rPr lang="el-GR" dirty="0" smtClean="0"/>
              <a:t>γονατώδες </a:t>
            </a:r>
            <a:r>
              <a:rPr lang="el-GR" dirty="0"/>
              <a:t>σώμα και στα πληκτραία δεμάτια </a:t>
            </a:r>
            <a:r>
              <a:rPr lang="el-GR" dirty="0" smtClean="0"/>
              <a:t>από ότι </a:t>
            </a:r>
            <a:r>
              <a:rPr lang="el-GR" dirty="0"/>
              <a:t>στα οπτικά νεύρα και στην </a:t>
            </a:r>
            <a:r>
              <a:rPr lang="el-GR" dirty="0" smtClean="0"/>
              <a:t>οπτική </a:t>
            </a:r>
            <a:r>
              <a:rPr lang="el-GR" dirty="0"/>
              <a:t>περιοχή του φλοιού, ο αριθμός των νευρώνων που σχετίζεται με την όραση είναι 1000 φορές εκείνων των οπτικών </a:t>
            </a:r>
            <a:r>
              <a:rPr lang="el-GR" dirty="0" smtClean="0"/>
              <a:t>νεύρων.</a:t>
            </a:r>
            <a:endParaRPr lang="en-US" dirty="0"/>
          </a:p>
        </p:txBody>
      </p:sp>
      <p:sp>
        <p:nvSpPr>
          <p:cNvPr id="4" name="Τίτλος 3"/>
          <p:cNvSpPr>
            <a:spLocks noGrp="1"/>
          </p:cNvSpPr>
          <p:nvPr>
            <p:ph type="title"/>
          </p:nvPr>
        </p:nvSpPr>
        <p:spPr/>
        <p:txBody>
          <a:bodyPr/>
          <a:lstStyle/>
          <a:p>
            <a:r>
              <a:rPr lang="el-GR" dirty="0"/>
              <a:t>Υποδοχείς όρασης </a:t>
            </a:r>
            <a:r>
              <a:rPr lang="el-GR" sz="3200" b="0" dirty="0" smtClean="0"/>
              <a:t>4/5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009400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b="1" dirty="0"/>
              <a:t>Τα κωνία </a:t>
            </a:r>
            <a:r>
              <a:rPr lang="el-GR" dirty="0"/>
              <a:t>αποτελούν το σύστημα της όρασης που σχετίζεται με την όραση </a:t>
            </a:r>
            <a:r>
              <a:rPr lang="el-GR" b="1" dirty="0"/>
              <a:t>στο λαμπρό φως </a:t>
            </a:r>
            <a:r>
              <a:rPr lang="el-GR" dirty="0"/>
              <a:t>(φωτοπική όραση) και για τα χρώματα.</a:t>
            </a:r>
          </a:p>
          <a:p>
            <a:pPr hangingPunct="0"/>
            <a:r>
              <a:rPr lang="el-GR" dirty="0"/>
              <a:t>Έτσι με τα κωνία και τα ραβδία, δύο τύποι ερεθισμάτων φτάνουν στο ΚΝΣ, </a:t>
            </a:r>
            <a:r>
              <a:rPr lang="el-GR" dirty="0" smtClean="0"/>
              <a:t>κάθε ένα </a:t>
            </a:r>
            <a:r>
              <a:rPr lang="el-GR" dirty="0"/>
              <a:t>αντικαθρεφτίζοντας διαφορετικούς φωτισμούς.  Η ύπαρξη των 2 αυτών συστημάτων καλείται και </a:t>
            </a:r>
            <a:r>
              <a:rPr lang="el-GR" b="1" dirty="0"/>
              <a:t>θεωρία της διπολικότητας (</a:t>
            </a:r>
            <a:r>
              <a:rPr lang="en-US" b="1" dirty="0"/>
              <a:t>duplicity theory</a:t>
            </a:r>
            <a:r>
              <a:rPr lang="el-GR" b="1" dirty="0"/>
              <a:t>).</a:t>
            </a:r>
            <a:endParaRPr lang="el-GR" dirty="0"/>
          </a:p>
          <a:p>
            <a:endParaRPr lang="en-US" dirty="0"/>
          </a:p>
        </p:txBody>
      </p:sp>
      <p:sp>
        <p:nvSpPr>
          <p:cNvPr id="4" name="Τίτλος 3"/>
          <p:cNvSpPr>
            <a:spLocks noGrp="1"/>
          </p:cNvSpPr>
          <p:nvPr>
            <p:ph type="title"/>
          </p:nvPr>
        </p:nvSpPr>
        <p:spPr/>
        <p:txBody>
          <a:bodyPr/>
          <a:lstStyle/>
          <a:p>
            <a:r>
              <a:rPr lang="el-GR" dirty="0"/>
              <a:t>Υποδοχείς όρασης </a:t>
            </a:r>
            <a:r>
              <a:rPr lang="el-GR" sz="3200" b="0" dirty="0" smtClean="0"/>
              <a:t>5/5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11603907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misteriosdocerebro.files.wordpress.com/2011/01/untitled23.jpg"/>
          <p:cNvPicPr>
            <a:picLocks noGrp="1"/>
          </p:cNvPicPr>
          <p:nvPr>
            <p:ph idx="1"/>
          </p:nvPr>
        </p:nvPicPr>
        <p:blipFill>
          <a:blip r:embed="rId2" cstate="print"/>
          <a:stretch>
            <a:fillRect/>
          </a:stretch>
        </p:blipFill>
        <p:spPr bwMode="auto">
          <a:xfrm>
            <a:off x="1838271" y="1196975"/>
            <a:ext cx="5467458" cy="5040313"/>
          </a:xfrm>
          <a:prstGeom prst="rect">
            <a:avLst/>
          </a:prstGeom>
          <a:noFill/>
          <a:ln w="9525">
            <a:noFill/>
            <a:miter lim="800000"/>
            <a:headEnd/>
            <a:tailEnd/>
          </a:ln>
        </p:spPr>
      </p:pic>
      <p:sp>
        <p:nvSpPr>
          <p:cNvPr id="3" name="Ορθογώνιο 2"/>
          <p:cNvSpPr/>
          <p:nvPr/>
        </p:nvSpPr>
        <p:spPr>
          <a:xfrm>
            <a:off x="2286000" y="6463827"/>
            <a:ext cx="4572000" cy="276999"/>
          </a:xfrm>
          <a:prstGeom prst="rect">
            <a:avLst/>
          </a:prstGeom>
        </p:spPr>
        <p:txBody>
          <a:bodyPr>
            <a:spAutoFit/>
          </a:bodyPr>
          <a:lstStyle/>
          <a:p>
            <a:pPr algn="ctr"/>
            <a:r>
              <a:rPr lang="en-US" sz="1200" dirty="0" smtClean="0">
                <a:solidFill>
                  <a:prstClr val="black"/>
                </a:solidFill>
                <a:latin typeface="Calibri"/>
                <a:hlinkClick r:id="rId3"/>
              </a:rPr>
              <a:t>misteriosdocerebro.wordpress.com</a:t>
            </a:r>
            <a:endParaRPr lang="el-GR" sz="1200" dirty="0">
              <a:solidFill>
                <a:prstClr val="black"/>
              </a:solidFill>
              <a:latin typeface="Calibri"/>
            </a:endParaRPr>
          </a:p>
        </p:txBody>
      </p:sp>
      <p:sp>
        <p:nvSpPr>
          <p:cNvPr id="5" name="Τίτλος 4"/>
          <p:cNvSpPr>
            <a:spLocks noGrp="1"/>
          </p:cNvSpPr>
          <p:nvPr>
            <p:ph type="title"/>
          </p:nvPr>
        </p:nvSpPr>
        <p:spPr/>
        <p:txBody>
          <a:bodyPr/>
          <a:lstStyle/>
          <a:p>
            <a:r>
              <a:rPr lang="el-GR" dirty="0"/>
              <a:t>Από το φως στους υποδοχείς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2537394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archives.evergreen.edu/webpages/curricular/2011-2012/m2o1112/web/images/rods_photo_transduction.jpg"/>
          <p:cNvPicPr>
            <a:picLocks noGrp="1"/>
          </p:cNvPicPr>
          <p:nvPr>
            <p:ph idx="1"/>
          </p:nvPr>
        </p:nvPicPr>
        <p:blipFill>
          <a:blip r:embed="rId2" cstate="print"/>
          <a:stretch>
            <a:fillRect/>
          </a:stretch>
        </p:blipFill>
        <p:spPr bwMode="auto">
          <a:xfrm>
            <a:off x="457200" y="1492624"/>
            <a:ext cx="8229600" cy="3872752"/>
          </a:xfrm>
          <a:prstGeom prst="rect">
            <a:avLst/>
          </a:prstGeom>
          <a:noFill/>
          <a:ln w="9525">
            <a:solidFill>
              <a:schemeClr val="tx1"/>
            </a:solidFill>
            <a:miter lim="800000"/>
            <a:headEnd/>
            <a:tailEnd/>
          </a:ln>
        </p:spPr>
      </p:pic>
      <p:sp>
        <p:nvSpPr>
          <p:cNvPr id="3" name="Ορθογώνιο 2"/>
          <p:cNvSpPr/>
          <p:nvPr/>
        </p:nvSpPr>
        <p:spPr>
          <a:xfrm>
            <a:off x="2339752" y="5445224"/>
            <a:ext cx="4572000" cy="276999"/>
          </a:xfrm>
          <a:prstGeom prst="rect">
            <a:avLst/>
          </a:prstGeom>
        </p:spPr>
        <p:txBody>
          <a:bodyPr>
            <a:spAutoFit/>
          </a:bodyPr>
          <a:lstStyle/>
          <a:p>
            <a:pPr algn="ctr"/>
            <a:r>
              <a:rPr lang="en-US" sz="1200" dirty="0" smtClean="0">
                <a:solidFill>
                  <a:prstClr val="black"/>
                </a:solidFill>
                <a:latin typeface="Calibri"/>
                <a:hlinkClick r:id="rId3"/>
              </a:rPr>
              <a:t>openwetware.org</a:t>
            </a:r>
            <a:endParaRPr lang="el-GR" sz="1200" dirty="0">
              <a:solidFill>
                <a:prstClr val="black"/>
              </a:solidFill>
              <a:latin typeface="Calibri"/>
            </a:endParaRPr>
          </a:p>
        </p:txBody>
      </p:sp>
      <p:sp>
        <p:nvSpPr>
          <p:cNvPr id="5" name="Τίτλος 4"/>
          <p:cNvSpPr>
            <a:spLocks noGrp="1"/>
          </p:cNvSpPr>
          <p:nvPr>
            <p:ph type="title"/>
          </p:nvPr>
        </p:nvSpPr>
        <p:spPr>
          <a:xfrm>
            <a:off x="0" y="116632"/>
            <a:ext cx="9144000" cy="908720"/>
          </a:xfrm>
        </p:spPr>
        <p:txBody>
          <a:bodyPr>
            <a:normAutofit/>
          </a:bodyPr>
          <a:lstStyle/>
          <a:p>
            <a:r>
              <a:rPr lang="el-GR" dirty="0"/>
              <a:t>Ενεργοποίηση υποδοχέων </a:t>
            </a:r>
            <a:r>
              <a:rPr lang="el-GR" dirty="0" smtClean="0"/>
              <a:t>όρασης </a:t>
            </a:r>
            <a:r>
              <a:rPr lang="el-GR" sz="3200" b="0" dirty="0" smtClean="0"/>
              <a:t>1/2</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41884095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upload.wikimedia.org/wikipedia/commons/d/de/Phototransduction.png"/>
          <p:cNvPicPr>
            <a:picLocks noGrp="1"/>
          </p:cNvPicPr>
          <p:nvPr>
            <p:ph idx="1"/>
          </p:nvPr>
        </p:nvPicPr>
        <p:blipFill>
          <a:blip r:embed="rId2" cstate="print"/>
          <a:stretch>
            <a:fillRect/>
          </a:stretch>
        </p:blipFill>
        <p:spPr bwMode="auto">
          <a:xfrm>
            <a:off x="527638" y="2007344"/>
            <a:ext cx="8088724" cy="3419574"/>
          </a:xfrm>
          <a:prstGeom prst="rect">
            <a:avLst/>
          </a:prstGeom>
          <a:noFill/>
          <a:ln w="9525">
            <a:solidFill>
              <a:schemeClr val="tx1"/>
            </a:solidFill>
            <a:miter lim="800000"/>
            <a:headEnd/>
            <a:tailEnd/>
          </a:ln>
        </p:spPr>
      </p:pic>
      <p:sp>
        <p:nvSpPr>
          <p:cNvPr id="5" name="Rectangle 6"/>
          <p:cNvSpPr/>
          <p:nvPr/>
        </p:nvSpPr>
        <p:spPr>
          <a:xfrm>
            <a:off x="1832744" y="5733255"/>
            <a:ext cx="5472608"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Phototransduction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Thomas.haslwanter (page does not exist)"/>
              </a:rPr>
              <a:t>Thomas.haslwanter</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
        <p:nvSpPr>
          <p:cNvPr id="3" name="Τίτλος 2"/>
          <p:cNvSpPr>
            <a:spLocks noGrp="1"/>
          </p:cNvSpPr>
          <p:nvPr>
            <p:ph type="title"/>
          </p:nvPr>
        </p:nvSpPr>
        <p:spPr>
          <a:xfrm>
            <a:off x="0" y="116632"/>
            <a:ext cx="9144000" cy="908720"/>
          </a:xfrm>
        </p:spPr>
        <p:txBody>
          <a:bodyPr/>
          <a:lstStyle/>
          <a:p>
            <a:r>
              <a:rPr lang="el-GR" dirty="0"/>
              <a:t>Ενεργοποίηση υποδοχέων όρασης </a:t>
            </a:r>
            <a:r>
              <a:rPr lang="el-GR" sz="3200" b="0" dirty="0" smtClean="0"/>
              <a:t>2/2</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3250437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Ραβδίο, ενεργοποίηση, συμβάντα στην μεμβράνη</a:t>
            </a:r>
          </a:p>
        </p:txBody>
      </p:sp>
      <p:pic>
        <p:nvPicPr>
          <p:cNvPr id="8194" name="Picture 2" descr="Q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004" y="1340768"/>
            <a:ext cx="8043992" cy="51320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105979" y="6488668"/>
            <a:ext cx="5400600" cy="276999"/>
          </a:xfrm>
          <a:prstGeom prst="rect">
            <a:avLst/>
          </a:prstGeom>
        </p:spPr>
        <p:txBody>
          <a:bodyPr wrap="square">
            <a:spAutoFit/>
          </a:bodyPr>
          <a:lstStyle/>
          <a:p>
            <a:pPr algn="ctr"/>
            <a:r>
              <a:rPr lang="en-US" sz="1200" dirty="0" smtClean="0">
                <a:solidFill>
                  <a:prstClr val="black"/>
                </a:solidFill>
                <a:latin typeface="Calibri"/>
                <a:hlinkClick r:id="rId3"/>
              </a:rPr>
              <a:t>bioslawek.wordpress.com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490545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200" b="1" dirty="0"/>
              <a:t>Ο φακός</a:t>
            </a:r>
            <a:r>
              <a:rPr lang="el-GR" sz="2200" dirty="0"/>
              <a:t> του οφθαλμού, είναι μια διαφανής δομή που συγκρατείται στην θέση του </a:t>
            </a:r>
            <a:r>
              <a:rPr lang="el-GR" sz="2200" b="1" dirty="0" smtClean="0"/>
              <a:t>με ένα </a:t>
            </a:r>
            <a:r>
              <a:rPr lang="el-GR" sz="2200" b="1" dirty="0"/>
              <a:t>ακτινωτό </a:t>
            </a:r>
            <a:r>
              <a:rPr lang="el-GR" sz="2200" dirty="0"/>
              <a:t>σύνδεσμο του φακού. </a:t>
            </a:r>
            <a:r>
              <a:rPr lang="el-GR" sz="2200" dirty="0" smtClean="0"/>
              <a:t>Ο </a:t>
            </a:r>
            <a:r>
              <a:rPr lang="el-GR" sz="2200" dirty="0"/>
              <a:t>σύνδεσμος αυτός συνδέεται στην πεπαχυσμένη πρόσθια μοίρα του χοριοειδούς που καλείται </a:t>
            </a:r>
            <a:r>
              <a:rPr lang="el-GR" sz="2200" b="1" dirty="0"/>
              <a:t>ακτινωτό </a:t>
            </a:r>
            <a:r>
              <a:rPr lang="el-GR" sz="2200" dirty="0"/>
              <a:t>σώμα. </a:t>
            </a:r>
            <a:r>
              <a:rPr lang="el-GR" sz="2200" dirty="0" smtClean="0"/>
              <a:t>Το </a:t>
            </a:r>
            <a:r>
              <a:rPr lang="el-GR" sz="2200" b="1" dirty="0"/>
              <a:t>ακτινωτό </a:t>
            </a:r>
            <a:r>
              <a:rPr lang="el-GR" sz="2200" dirty="0"/>
              <a:t>σώμα περιέχει ίνες κυκλοτερείς και επιμήκεις που συνδέονται κοντά στην ένωση κερατοειδούς και σκληρού</a:t>
            </a:r>
            <a:r>
              <a:rPr lang="el-GR" sz="2200" dirty="0" smtClean="0"/>
              <a:t>. </a:t>
            </a:r>
            <a:r>
              <a:rPr lang="el-GR" sz="2200" dirty="0"/>
              <a:t>Μπροστά από τον φακό, βρίσκεται </a:t>
            </a:r>
            <a:r>
              <a:rPr lang="el-GR" sz="2200" b="1" dirty="0"/>
              <a:t>η ίριδα</a:t>
            </a:r>
            <a:r>
              <a:rPr lang="el-GR" sz="2200" dirty="0"/>
              <a:t> (αδιαφανής και χρωματιστή) που περιέχει κυκλοτερείς ίνες που συσπούν και ακτινωτές που διαστέλλουν </a:t>
            </a:r>
            <a:r>
              <a:rPr lang="el-GR" sz="2200" b="1" dirty="0"/>
              <a:t>την κόρη. </a:t>
            </a:r>
            <a:r>
              <a:rPr lang="el-GR" sz="2200" dirty="0" smtClean="0"/>
              <a:t>Οι </a:t>
            </a:r>
            <a:r>
              <a:rPr lang="el-GR" sz="2200" dirty="0"/>
              <a:t>διαφορές στην διάμετρο της κόρης μπορούν να προκαλέσουν αλλαγές μέχρι και 5 φορές στο ποσό του φωτός που φτάνει στον </a:t>
            </a:r>
            <a:r>
              <a:rPr lang="el-GR" sz="2200" dirty="0" smtClean="0"/>
              <a:t>αμφιβληστροειδή.</a:t>
            </a:r>
            <a:endParaRPr lang="en-US" sz="2200" dirty="0"/>
          </a:p>
        </p:txBody>
      </p:sp>
      <p:sp>
        <p:nvSpPr>
          <p:cNvPr id="4" name="Τίτλος 3"/>
          <p:cNvSpPr>
            <a:spLocks noGrp="1"/>
          </p:cNvSpPr>
          <p:nvPr>
            <p:ph type="title"/>
          </p:nvPr>
        </p:nvSpPr>
        <p:spPr/>
        <p:txBody>
          <a:bodyPr/>
          <a:lstStyle/>
          <a:p>
            <a:r>
              <a:rPr lang="el-GR" dirty="0"/>
              <a:t>Ανατομία οφθαλμού </a:t>
            </a:r>
            <a:r>
              <a:rPr lang="el-GR" sz="3200" b="0" dirty="0" smtClean="0"/>
              <a:t>1/2</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786275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harmacological and rAAV Gene Therapy Rescue of the Retinoid Cyc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2516" y="1196752"/>
            <a:ext cx="6418968" cy="52251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286000" y="6503334"/>
            <a:ext cx="4572000" cy="276999"/>
          </a:xfrm>
          <a:prstGeom prst="rect">
            <a:avLst/>
          </a:prstGeom>
        </p:spPr>
        <p:txBody>
          <a:bodyPr>
            <a:spAutoFit/>
          </a:bodyPr>
          <a:lstStyle/>
          <a:p>
            <a:pPr algn="ctr"/>
            <a:r>
              <a:rPr lang="en-US" sz="1200" dirty="0" smtClean="0">
                <a:solidFill>
                  <a:prstClr val="black"/>
                </a:solidFill>
                <a:latin typeface="Calibri"/>
                <a:hlinkClick r:id="rId3"/>
              </a:rPr>
              <a:t>openi.nlm.nih.gov</a:t>
            </a:r>
            <a:endParaRPr lang="el-GR" sz="1200" dirty="0">
              <a:solidFill>
                <a:prstClr val="black"/>
              </a:solidFill>
              <a:latin typeface="Calibri"/>
            </a:endParaRPr>
          </a:p>
        </p:txBody>
      </p:sp>
      <p:sp>
        <p:nvSpPr>
          <p:cNvPr id="6" name="Τίτλος 5"/>
          <p:cNvSpPr>
            <a:spLocks noGrp="1"/>
          </p:cNvSpPr>
          <p:nvPr>
            <p:ph type="title"/>
          </p:nvPr>
        </p:nvSpPr>
        <p:spPr/>
        <p:txBody>
          <a:bodyPr/>
          <a:lstStyle/>
          <a:p>
            <a:r>
              <a:rPr lang="el-GR" dirty="0"/>
              <a:t>Κύκλος της ροδοψίνης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3579732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a:t>Υπάρχουν 7 μύες στον οφθαλμό:  </a:t>
            </a:r>
            <a:r>
              <a:rPr lang="el-GR" b="1" dirty="0"/>
              <a:t>1) </a:t>
            </a:r>
            <a:r>
              <a:rPr lang="el-GR" dirty="0"/>
              <a:t>ο ανελκτήρ των βλεφάρων, </a:t>
            </a:r>
            <a:r>
              <a:rPr lang="el-GR" b="1" dirty="0"/>
              <a:t>2) </a:t>
            </a:r>
            <a:r>
              <a:rPr lang="el-GR" dirty="0"/>
              <a:t>ο άνω λοξός, </a:t>
            </a:r>
            <a:r>
              <a:rPr lang="el-GR" b="1" dirty="0"/>
              <a:t>3) </a:t>
            </a:r>
            <a:r>
              <a:rPr lang="el-GR" dirty="0"/>
              <a:t>ο κάτω λοξός, </a:t>
            </a:r>
            <a:r>
              <a:rPr lang="el-GR" b="1" dirty="0"/>
              <a:t>4) </a:t>
            </a:r>
            <a:r>
              <a:rPr lang="el-GR" dirty="0"/>
              <a:t>άνω ορθός, </a:t>
            </a:r>
            <a:r>
              <a:rPr lang="el-GR" b="1" dirty="0"/>
              <a:t>5) </a:t>
            </a:r>
            <a:r>
              <a:rPr lang="el-GR" dirty="0"/>
              <a:t>ο κάτω ορθός,</a:t>
            </a:r>
            <a:r>
              <a:rPr lang="el-GR" b="1" dirty="0"/>
              <a:t> 6) </a:t>
            </a:r>
            <a:r>
              <a:rPr lang="el-GR" dirty="0"/>
              <a:t>ο μέσος ορθός και </a:t>
            </a:r>
            <a:r>
              <a:rPr lang="el-GR" b="1" dirty="0"/>
              <a:t>7) </a:t>
            </a:r>
            <a:r>
              <a:rPr lang="el-GR" dirty="0"/>
              <a:t>ο πλάγιος ορθός.  Οι 2, 3, 4, 5, 6, 7 κινούν τον οφθαλμό και ο 1 τα βλέφαρα.  Νευρώνονται από το 3 (κοινό κινητικό), 4 (τροχιλιακό) και 6 (απαγωγό) νεύρο.</a:t>
            </a:r>
          </a:p>
          <a:p>
            <a:pPr hangingPunct="0"/>
            <a:r>
              <a:rPr lang="el-GR" dirty="0"/>
              <a:t>Το 3 νευρώνει όλους </a:t>
            </a:r>
            <a:r>
              <a:rPr lang="el-GR" dirty="0" smtClean="0"/>
              <a:t>πλην </a:t>
            </a:r>
            <a:r>
              <a:rPr lang="el-GR" dirty="0"/>
              <a:t>άνω λοξού και πλάγιου </a:t>
            </a:r>
            <a:r>
              <a:rPr lang="el-GR" dirty="0" smtClean="0"/>
              <a:t>ορθού.</a:t>
            </a:r>
            <a:endParaRPr lang="el-GR" dirty="0"/>
          </a:p>
          <a:p>
            <a:pPr hangingPunct="0"/>
            <a:r>
              <a:rPr lang="el-GR" dirty="0"/>
              <a:t>Το 4 νευρώνει τον άνω λοξό μυ (τροχιλιακό</a:t>
            </a:r>
            <a:r>
              <a:rPr lang="el-GR" dirty="0" smtClean="0"/>
              <a:t>).</a:t>
            </a:r>
            <a:endParaRPr lang="el-GR" dirty="0"/>
          </a:p>
          <a:p>
            <a:pPr hangingPunct="0"/>
            <a:r>
              <a:rPr lang="el-GR" dirty="0"/>
              <a:t>Το 6 νευρώνει τον πλάγιο ορθό μυ (απαγωγό</a:t>
            </a:r>
            <a:r>
              <a:rPr lang="el-GR" dirty="0" smtClean="0"/>
              <a:t>).</a:t>
            </a:r>
            <a:endParaRPr lang="el-GR" dirty="0"/>
          </a:p>
          <a:p>
            <a:endParaRPr lang="en-US" dirty="0"/>
          </a:p>
        </p:txBody>
      </p:sp>
      <p:sp>
        <p:nvSpPr>
          <p:cNvPr id="5" name="Τίτλος 4"/>
          <p:cNvSpPr>
            <a:spLocks noGrp="1"/>
          </p:cNvSpPr>
          <p:nvPr>
            <p:ph type="title"/>
          </p:nvPr>
        </p:nvSpPr>
        <p:spPr/>
        <p:txBody>
          <a:bodyPr/>
          <a:lstStyle/>
          <a:p>
            <a:r>
              <a:rPr lang="el-GR" dirty="0"/>
              <a:t>Μύες του οφθαλμού </a:t>
            </a:r>
            <a:r>
              <a:rPr lang="el-GR" sz="3200" b="0" dirty="0" smtClean="0"/>
              <a:t>1/2</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2014932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Μύες του οφθαλμού </a:t>
            </a:r>
            <a:r>
              <a:rPr lang="el-GR" sz="3200" b="0" dirty="0"/>
              <a:t>2</a:t>
            </a:r>
            <a:r>
              <a:rPr lang="el-GR" sz="3200" b="0" dirty="0" smtClean="0"/>
              <a:t>/2</a:t>
            </a:r>
            <a:endParaRPr lang="el-GR" dirty="0"/>
          </a:p>
        </p:txBody>
      </p:sp>
      <p:pic>
        <p:nvPicPr>
          <p:cNvPr id="11266" name="Picture 2" descr="File:Eye orbit anteri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573016"/>
            <a:ext cx="4692575" cy="31264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268" name="Picture 4" descr="File:Lateral orbit nerv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1392" y="1124744"/>
            <a:ext cx="4739680" cy="30926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6506839" y="4217385"/>
            <a:ext cx="2637161"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Lateral orbit </a:t>
            </a:r>
            <a:r>
              <a:rPr lang="en-US" sz="1200" dirty="0" smtClean="0">
                <a:solidFill>
                  <a:prstClr val="black"/>
                </a:solidFill>
                <a:latin typeface="Calibri"/>
                <a:hlinkClick r:id="rId4"/>
              </a:rPr>
              <a:t>nerves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5" tooltip="User:Hic et nunc"/>
              </a:rPr>
              <a:t>Hic et nunc</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6"/>
              </a:rPr>
              <a:t>CC BY 2.5</a:t>
            </a:r>
            <a:endParaRPr lang="en-US" sz="1200" dirty="0">
              <a:solidFill>
                <a:prstClr val="black"/>
              </a:solidFill>
              <a:latin typeface="Calibri"/>
            </a:endParaRPr>
          </a:p>
        </p:txBody>
      </p:sp>
      <p:sp>
        <p:nvSpPr>
          <p:cNvPr id="7" name="Rectangle 6"/>
          <p:cNvSpPr/>
          <p:nvPr/>
        </p:nvSpPr>
        <p:spPr>
          <a:xfrm>
            <a:off x="4716016" y="6239778"/>
            <a:ext cx="2364209"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7"/>
              </a:rPr>
              <a:t>Eye orbit </a:t>
            </a:r>
            <a:r>
              <a:rPr lang="en-US" sz="1200" dirty="0" smtClean="0">
                <a:solidFill>
                  <a:prstClr val="black"/>
                </a:solidFill>
                <a:latin typeface="Calibri"/>
                <a:hlinkClick r:id="rId7"/>
              </a:rPr>
              <a:t>anterior</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smtClean="0">
                <a:solidFill>
                  <a:prstClr val="black"/>
                </a:solidFill>
                <a:latin typeface="Calibri"/>
                <a:hlinkClick r:id="rId8" tooltip="User:Dcoetzee"/>
              </a:rPr>
              <a:t>Dcoetzee</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6"/>
              </a:rPr>
              <a:t>CC BY 2.5</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6981335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smtClean="0"/>
              <a:t>Το </a:t>
            </a:r>
            <a:r>
              <a:rPr lang="el-GR" dirty="0"/>
              <a:t>μάτι προστατεύεται από τον </a:t>
            </a:r>
            <a:r>
              <a:rPr lang="el-GR" b="1" dirty="0"/>
              <a:t>κόγχο.  </a:t>
            </a:r>
            <a:endParaRPr lang="el-GR" b="1" dirty="0" smtClean="0"/>
          </a:p>
          <a:p>
            <a:pPr hangingPunct="0"/>
            <a:r>
              <a:rPr lang="el-GR" dirty="0" smtClean="0"/>
              <a:t>Ο </a:t>
            </a:r>
            <a:r>
              <a:rPr lang="el-GR" dirty="0"/>
              <a:t>κερατοειδής </a:t>
            </a:r>
            <a:r>
              <a:rPr lang="el-GR" dirty="0" smtClean="0"/>
              <a:t>χιτώνας </a:t>
            </a:r>
            <a:r>
              <a:rPr lang="el-GR" dirty="0"/>
              <a:t>υγροποιείται και διατηρείται καθαρός από τα </a:t>
            </a:r>
            <a:r>
              <a:rPr lang="el-GR" b="1" dirty="0"/>
              <a:t>δάκρυα </a:t>
            </a:r>
            <a:r>
              <a:rPr lang="el-GR" dirty="0"/>
              <a:t>που δημιουργούνται στον δακρυϊκό αδένα στο πάνω μέρος του κόγχου και μεταφέρονται με τον δακρυϊκό πόρο στην μύτη.  </a:t>
            </a:r>
            <a:endParaRPr lang="el-GR" dirty="0" smtClean="0"/>
          </a:p>
          <a:p>
            <a:pPr hangingPunct="0"/>
            <a:r>
              <a:rPr lang="el-GR" dirty="0" smtClean="0"/>
              <a:t>Η </a:t>
            </a:r>
            <a:r>
              <a:rPr lang="el-GR" b="1" dirty="0"/>
              <a:t>κίνηση των βλεφάρων </a:t>
            </a:r>
            <a:r>
              <a:rPr lang="el-GR" dirty="0"/>
              <a:t>βοηθά στο να διατηρείται υγρός ο κερατοειδής.</a:t>
            </a:r>
          </a:p>
          <a:p>
            <a:endParaRPr lang="en-US" dirty="0"/>
          </a:p>
        </p:txBody>
      </p:sp>
      <p:sp>
        <p:nvSpPr>
          <p:cNvPr id="4" name="Τίτλος 3"/>
          <p:cNvSpPr>
            <a:spLocks noGrp="1"/>
          </p:cNvSpPr>
          <p:nvPr>
            <p:ph type="title"/>
          </p:nvPr>
        </p:nvSpPr>
        <p:spPr/>
        <p:txBody>
          <a:bodyPr/>
          <a:lstStyle/>
          <a:p>
            <a:r>
              <a:rPr lang="el-GR" dirty="0"/>
              <a:t>Προστασία οφθαλμού</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12455538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smtClean="0"/>
              <a:t>Οι </a:t>
            </a:r>
            <a:r>
              <a:rPr lang="el-GR" dirty="0"/>
              <a:t>οφθαλμοί μετατρέπουν </a:t>
            </a:r>
            <a:r>
              <a:rPr lang="el-GR" dirty="0" smtClean="0"/>
              <a:t>την ηλεκτρομαγνητική ενέργεια του ορατού φάσματος, </a:t>
            </a:r>
            <a:r>
              <a:rPr lang="el-GR" dirty="0"/>
              <a:t>σε </a:t>
            </a:r>
            <a:r>
              <a:rPr lang="el-GR" dirty="0" smtClean="0"/>
              <a:t>ηλεκτρικά δυναμικά </a:t>
            </a:r>
            <a:r>
              <a:rPr lang="el-GR" dirty="0"/>
              <a:t>στο οπτικό νεύρο.  Το μήκος κύματος του ορατού φωτός κυμαίνεται από </a:t>
            </a:r>
            <a:r>
              <a:rPr lang="el-GR" dirty="0">
                <a:sym typeface="Symbol"/>
              </a:rPr>
              <a:t></a:t>
            </a:r>
            <a:r>
              <a:rPr lang="el-GR" b="1" dirty="0"/>
              <a:t>397 </a:t>
            </a:r>
            <a:r>
              <a:rPr lang="en-US" b="1" dirty="0"/>
              <a:t>nm</a:t>
            </a:r>
            <a:r>
              <a:rPr lang="el-GR" b="1" dirty="0"/>
              <a:t> στα 723 </a:t>
            </a:r>
            <a:r>
              <a:rPr lang="en-US" b="1" dirty="0"/>
              <a:t>nm</a:t>
            </a:r>
            <a:r>
              <a:rPr lang="el-GR" dirty="0"/>
              <a:t>.  Οι εικόνες των αντικειμένων </a:t>
            </a:r>
            <a:r>
              <a:rPr lang="el-GR" b="1" dirty="0"/>
              <a:t>εστιάζονται </a:t>
            </a:r>
            <a:r>
              <a:rPr lang="el-GR" dirty="0"/>
              <a:t>στον αμφιβληστροειδή.   </a:t>
            </a:r>
            <a:endParaRPr lang="el-GR" dirty="0" smtClean="0"/>
          </a:p>
          <a:p>
            <a:r>
              <a:rPr lang="el-GR" dirty="0" smtClean="0"/>
              <a:t>Καθώς </a:t>
            </a:r>
            <a:r>
              <a:rPr lang="el-GR" dirty="0"/>
              <a:t>οι ακτίνες του φωτός πέφτουν στον αμφιβληστροειδή χιτώνα, </a:t>
            </a:r>
            <a:r>
              <a:rPr lang="el-GR" b="1" dirty="0"/>
              <a:t>στα κωνία και ραβδία </a:t>
            </a:r>
            <a:r>
              <a:rPr lang="el-GR" dirty="0"/>
              <a:t>δημιουργούνται </a:t>
            </a:r>
            <a:r>
              <a:rPr lang="el-GR" b="1" dirty="0"/>
              <a:t>δυναμικά</a:t>
            </a:r>
            <a:r>
              <a:rPr lang="el-GR" dirty="0"/>
              <a:t> ενέργειας.  Αυτά, μέσω των νεύρων και των άλλων οδών φτάνουν στο φλοιό, όπου δημιουργούν την αίσθηση της </a:t>
            </a:r>
            <a:r>
              <a:rPr lang="el-GR" dirty="0" smtClean="0"/>
              <a:t>όρασης.</a:t>
            </a:r>
            <a:endParaRPr lang="en-US" dirty="0"/>
          </a:p>
        </p:txBody>
      </p:sp>
      <p:sp>
        <p:nvSpPr>
          <p:cNvPr id="4" name="Τίτλος 3"/>
          <p:cNvSpPr>
            <a:spLocks noGrp="1"/>
          </p:cNvSpPr>
          <p:nvPr>
            <p:ph type="title"/>
          </p:nvPr>
        </p:nvSpPr>
        <p:spPr/>
        <p:txBody>
          <a:bodyPr/>
          <a:lstStyle/>
          <a:p>
            <a:r>
              <a:rPr lang="el-GR" dirty="0"/>
              <a:t>Πώς σχηματίζεται η οπτική εικόνα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1957094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Μήκος κύματος ενεργοποίησης </a:t>
            </a:r>
            <a:r>
              <a:rPr lang="el-GR" sz="3200" b="0" dirty="0" smtClean="0"/>
              <a:t>1/2</a:t>
            </a:r>
            <a:endParaRPr lang="el-GR" sz="3200" b="0" dirty="0"/>
          </a:p>
        </p:txBody>
      </p:sp>
      <p:pic>
        <p:nvPicPr>
          <p:cNvPr id="1026" name="Picture 2" descr="File:CIE 1931 Luminos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772816"/>
            <a:ext cx="432048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CIE 1951 scotopic luminosity func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6323" y="1772816"/>
            <a:ext cx="4428492" cy="29523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5160957" y="5145000"/>
            <a:ext cx="3059223"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5"/>
              </a:rPr>
              <a:t>CIE 1951 scotopic luminosity </a:t>
            </a:r>
            <a:r>
              <a:rPr lang="en-US" sz="1200" dirty="0" smtClean="0">
                <a:solidFill>
                  <a:prstClr val="black"/>
                </a:solidFill>
                <a:latin typeface="Calibri"/>
                <a:hlinkClick r:id="rId5"/>
              </a:rPr>
              <a:t>function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6" tooltip="User:Qef"/>
              </a:rPr>
              <a:t>Qef</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9" name="Rectangle 7"/>
          <p:cNvSpPr/>
          <p:nvPr/>
        </p:nvSpPr>
        <p:spPr>
          <a:xfrm>
            <a:off x="1299828" y="5145001"/>
            <a:ext cx="2223863"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7"/>
              </a:rPr>
              <a:t>CIE 1931 </a:t>
            </a:r>
            <a:r>
              <a:rPr lang="en-US" sz="1200" dirty="0" smtClean="0">
                <a:solidFill>
                  <a:prstClr val="black"/>
                </a:solidFill>
                <a:latin typeface="Calibri"/>
                <a:hlinkClick r:id="rId7"/>
              </a:rPr>
              <a:t>Luminosity</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8" tooltip="User:PAR"/>
              </a:rPr>
              <a:t>PAR</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33034422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3"/>
          <p:cNvGrpSpPr/>
          <p:nvPr/>
        </p:nvGrpSpPr>
        <p:grpSpPr>
          <a:xfrm>
            <a:off x="1240042" y="1486266"/>
            <a:ext cx="6823006" cy="4648735"/>
            <a:chOff x="1240042" y="1767948"/>
            <a:chExt cx="6823006" cy="4648735"/>
          </a:xfrm>
        </p:grpSpPr>
        <p:pic>
          <p:nvPicPr>
            <p:cNvPr id="7" name="Picture 3" descr="C:\Users\alex\Desktop\sensitiv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5535" y="2247215"/>
              <a:ext cx="5801378" cy="3727839"/>
            </a:xfrm>
            <a:prstGeom prst="rect">
              <a:avLst/>
            </a:prstGeom>
            <a:noFill/>
            <a:extLst>
              <a:ext uri="{909E8E84-426E-40DD-AFC4-6F175D3DCCD1}">
                <a14:hiddenFill xmlns:a14="http://schemas.microsoft.com/office/drawing/2010/main">
                  <a:solidFill>
                    <a:srgbClr val="FFFFFF"/>
                  </a:solidFill>
                </a14:hiddenFill>
              </a:ext>
            </a:extLst>
          </p:spPr>
        </p:pic>
        <p:sp>
          <p:nvSpPr>
            <p:cNvPr id="8" name="Right Brace 6"/>
            <p:cNvSpPr/>
            <p:nvPr/>
          </p:nvSpPr>
          <p:spPr>
            <a:xfrm rot="16200000">
              <a:off x="3959404" y="2027018"/>
              <a:ext cx="325116" cy="54008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solidFill>
                  <a:prstClr val="black"/>
                </a:solidFill>
              </a:endParaRPr>
            </a:p>
          </p:txBody>
        </p:sp>
        <p:sp>
          <p:nvSpPr>
            <p:cNvPr id="9" name="TextBox 8"/>
            <p:cNvSpPr txBox="1"/>
            <p:nvPr/>
          </p:nvSpPr>
          <p:spPr>
            <a:xfrm>
              <a:off x="3156821" y="1767948"/>
              <a:ext cx="2063251" cy="400110"/>
            </a:xfrm>
            <a:prstGeom prst="rect">
              <a:avLst/>
            </a:prstGeom>
            <a:noFill/>
          </p:spPr>
          <p:txBody>
            <a:bodyPr wrap="square" rtlCol="0">
              <a:spAutoFit/>
            </a:bodyPr>
            <a:lstStyle/>
            <a:p>
              <a:r>
                <a:rPr lang="el-GR" sz="2000" dirty="0" smtClean="0">
                  <a:solidFill>
                    <a:prstClr val="black"/>
                  </a:solidFill>
                  <a:latin typeface="Calibri"/>
                </a:rPr>
                <a:t>510 </a:t>
              </a:r>
              <a:r>
                <a:rPr lang="en-US" sz="2000" dirty="0" smtClean="0">
                  <a:solidFill>
                    <a:prstClr val="black"/>
                  </a:solidFill>
                  <a:latin typeface="Calibri"/>
                </a:rPr>
                <a:t>nm – 554 nm</a:t>
              </a:r>
              <a:endParaRPr lang="el-GR" sz="2000" dirty="0">
                <a:solidFill>
                  <a:prstClr val="black"/>
                </a:solidFill>
                <a:latin typeface="Calibri"/>
              </a:endParaRPr>
            </a:p>
          </p:txBody>
        </p:sp>
        <p:sp>
          <p:nvSpPr>
            <p:cNvPr id="10" name="TextBox 9"/>
            <p:cNvSpPr txBox="1"/>
            <p:nvPr/>
          </p:nvSpPr>
          <p:spPr>
            <a:xfrm>
              <a:off x="1240042" y="1934446"/>
              <a:ext cx="2196245" cy="400110"/>
            </a:xfrm>
            <a:prstGeom prst="rect">
              <a:avLst/>
            </a:prstGeom>
            <a:noFill/>
          </p:spPr>
          <p:txBody>
            <a:bodyPr wrap="square" rtlCol="0">
              <a:spAutoFit/>
            </a:bodyPr>
            <a:lstStyle/>
            <a:p>
              <a:r>
                <a:rPr lang="el-GR" sz="2000" b="1" dirty="0" smtClean="0">
                  <a:solidFill>
                    <a:prstClr val="black"/>
                  </a:solidFill>
                  <a:latin typeface="Calibri"/>
                </a:rPr>
                <a:t>Σκοτοπική Όραση</a:t>
              </a:r>
              <a:endParaRPr lang="en-US" sz="2000" b="1" dirty="0">
                <a:solidFill>
                  <a:prstClr val="black"/>
                </a:solidFill>
                <a:latin typeface="Calibri"/>
              </a:endParaRPr>
            </a:p>
          </p:txBody>
        </p:sp>
        <p:sp>
          <p:nvSpPr>
            <p:cNvPr id="11" name="TextBox 10"/>
            <p:cNvSpPr txBox="1"/>
            <p:nvPr/>
          </p:nvSpPr>
          <p:spPr>
            <a:xfrm>
              <a:off x="5830800" y="2345496"/>
              <a:ext cx="2232248" cy="400110"/>
            </a:xfrm>
            <a:prstGeom prst="rect">
              <a:avLst/>
            </a:prstGeom>
            <a:solidFill>
              <a:schemeClr val="bg1"/>
            </a:solidFill>
          </p:spPr>
          <p:txBody>
            <a:bodyPr wrap="square" rtlCol="0">
              <a:spAutoFit/>
            </a:bodyPr>
            <a:lstStyle/>
            <a:p>
              <a:r>
                <a:rPr lang="el-GR" sz="2000" b="1" dirty="0" smtClean="0">
                  <a:solidFill>
                    <a:prstClr val="black"/>
                  </a:solidFill>
                  <a:latin typeface="Calibri"/>
                </a:rPr>
                <a:t>Φωτοπική Όραση</a:t>
              </a:r>
              <a:endParaRPr lang="en-US" sz="2000" b="1" dirty="0">
                <a:solidFill>
                  <a:prstClr val="black"/>
                </a:solidFill>
                <a:latin typeface="Calibri"/>
              </a:endParaRPr>
            </a:p>
          </p:txBody>
        </p:sp>
        <p:cxnSp>
          <p:nvCxnSpPr>
            <p:cNvPr id="12" name="Straight Arrow Connector 21"/>
            <p:cNvCxnSpPr/>
            <p:nvPr/>
          </p:nvCxnSpPr>
          <p:spPr>
            <a:xfrm flipH="1">
              <a:off x="5040280" y="2638811"/>
              <a:ext cx="790520" cy="658907"/>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22"/>
            <p:cNvCxnSpPr/>
            <p:nvPr/>
          </p:nvCxnSpPr>
          <p:spPr>
            <a:xfrm>
              <a:off x="2414075" y="2345496"/>
              <a:ext cx="734180" cy="1157411"/>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24"/>
            <p:cNvSpPr/>
            <p:nvPr/>
          </p:nvSpPr>
          <p:spPr>
            <a:xfrm>
              <a:off x="2447992" y="5955018"/>
              <a:ext cx="432048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4"/>
                </a:rPr>
                <a:t>LuminosityCurve1</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5"/>
                </a:rPr>
                <a:t>Hhahn</a:t>
              </a:r>
              <a:r>
                <a:rPr lang="el-GR" sz="1200" dirty="0" smtClean="0">
                  <a:solidFill>
                    <a:prstClr val="black">
                      <a:lumMod val="65000"/>
                      <a:lumOff val="35000"/>
                    </a:prstClr>
                  </a:solidFill>
                  <a:latin typeface="Calibri"/>
                </a:rPr>
                <a:t>  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6"/>
                </a:rPr>
                <a:t>CC BY-SA 3.0</a:t>
              </a:r>
              <a:endParaRPr lang="en-US" sz="1200" dirty="0">
                <a:solidFill>
                  <a:prstClr val="black">
                    <a:lumMod val="65000"/>
                    <a:lumOff val="35000"/>
                  </a:prstClr>
                </a:solidFill>
                <a:latin typeface="Calibri"/>
              </a:endParaRPr>
            </a:p>
          </p:txBody>
        </p:sp>
        <p:cxnSp>
          <p:nvCxnSpPr>
            <p:cNvPr id="15" name="Straight Arrow Connector 5"/>
            <p:cNvCxnSpPr/>
            <p:nvPr/>
          </p:nvCxnSpPr>
          <p:spPr>
            <a:xfrm flipV="1">
              <a:off x="2104367" y="2459617"/>
              <a:ext cx="0" cy="2772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6"/>
            <p:cNvCxnSpPr/>
            <p:nvPr/>
          </p:nvCxnSpPr>
          <p:spPr>
            <a:xfrm>
              <a:off x="2104367" y="5159091"/>
              <a:ext cx="53325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252987" y="3645561"/>
              <a:ext cx="2444227" cy="400110"/>
            </a:xfrm>
            <a:prstGeom prst="rect">
              <a:avLst/>
            </a:prstGeom>
            <a:noFill/>
          </p:spPr>
          <p:txBody>
            <a:bodyPr wrap="square" rtlCol="0">
              <a:spAutoFit/>
            </a:bodyPr>
            <a:lstStyle/>
            <a:p>
              <a:r>
                <a:rPr lang="el-GR" sz="2000" b="1" dirty="0" smtClean="0">
                  <a:solidFill>
                    <a:prstClr val="black"/>
                  </a:solidFill>
                  <a:latin typeface="Calibri"/>
                </a:rPr>
                <a:t>Σχετική Ευαισθησία</a:t>
              </a:r>
              <a:endParaRPr lang="el-GR" sz="2000" b="1" dirty="0">
                <a:solidFill>
                  <a:prstClr val="black"/>
                </a:solidFill>
                <a:latin typeface="Calibri"/>
              </a:endParaRPr>
            </a:p>
          </p:txBody>
        </p:sp>
        <p:sp>
          <p:nvSpPr>
            <p:cNvPr id="18" name="TextBox 17"/>
            <p:cNvSpPr txBox="1"/>
            <p:nvPr/>
          </p:nvSpPr>
          <p:spPr>
            <a:xfrm>
              <a:off x="3652367" y="5329939"/>
              <a:ext cx="2444227" cy="400110"/>
            </a:xfrm>
            <a:prstGeom prst="rect">
              <a:avLst/>
            </a:prstGeom>
            <a:noFill/>
          </p:spPr>
          <p:txBody>
            <a:bodyPr wrap="square" rtlCol="0">
              <a:spAutoFit/>
            </a:bodyPr>
            <a:lstStyle/>
            <a:p>
              <a:r>
                <a:rPr lang="el-GR" sz="2000" b="1" dirty="0" smtClean="0">
                  <a:solidFill>
                    <a:prstClr val="black"/>
                  </a:solidFill>
                  <a:latin typeface="Calibri"/>
                </a:rPr>
                <a:t>Μήκος κύματος</a:t>
              </a:r>
              <a:endParaRPr lang="el-GR" sz="2000" b="1" dirty="0">
                <a:solidFill>
                  <a:prstClr val="black"/>
                </a:solidFill>
                <a:latin typeface="Calibri"/>
              </a:endParaRPr>
            </a:p>
          </p:txBody>
        </p:sp>
        <p:cxnSp>
          <p:nvCxnSpPr>
            <p:cNvPr id="19" name="Straight Connector 29"/>
            <p:cNvCxnSpPr/>
            <p:nvPr/>
          </p:nvCxnSpPr>
          <p:spPr>
            <a:xfrm>
              <a:off x="3851920" y="2545551"/>
              <a:ext cx="0" cy="261354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35"/>
            <p:cNvCxnSpPr/>
            <p:nvPr/>
          </p:nvCxnSpPr>
          <p:spPr>
            <a:xfrm>
              <a:off x="4392000" y="2545551"/>
              <a:ext cx="0" cy="261354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1" name="Τίτλος 20"/>
          <p:cNvSpPr>
            <a:spLocks noGrp="1"/>
          </p:cNvSpPr>
          <p:nvPr>
            <p:ph type="title"/>
          </p:nvPr>
        </p:nvSpPr>
        <p:spPr/>
        <p:txBody>
          <a:bodyPr/>
          <a:lstStyle/>
          <a:p>
            <a:r>
              <a:rPr lang="el-GR" dirty="0"/>
              <a:t>Μήκος κύματος ενεργοποίησης </a:t>
            </a:r>
            <a:r>
              <a:rPr lang="el-GR" sz="3200" b="0" dirty="0" smtClean="0"/>
              <a:t>2/2</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28573930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Ομάδα 22"/>
          <p:cNvGrpSpPr/>
          <p:nvPr/>
        </p:nvGrpSpPr>
        <p:grpSpPr>
          <a:xfrm>
            <a:off x="107504" y="2093718"/>
            <a:ext cx="8542346" cy="3287941"/>
            <a:chOff x="107504" y="2093718"/>
            <a:chExt cx="8542346" cy="3287941"/>
          </a:xfrm>
        </p:grpSpPr>
        <p:grpSp>
          <p:nvGrpSpPr>
            <p:cNvPr id="5" name="Group 10"/>
            <p:cNvGrpSpPr/>
            <p:nvPr/>
          </p:nvGrpSpPr>
          <p:grpSpPr>
            <a:xfrm rot="223183">
              <a:off x="469148" y="2093718"/>
              <a:ext cx="6776326" cy="3193591"/>
              <a:chOff x="1691680" y="1784591"/>
              <a:chExt cx="6776326" cy="3193591"/>
            </a:xfrm>
          </p:grpSpPr>
          <p:sp>
            <p:nvSpPr>
              <p:cNvPr id="6" name="Trapezoid 15"/>
              <p:cNvSpPr/>
              <p:nvPr/>
            </p:nvSpPr>
            <p:spPr>
              <a:xfrm rot="15961237">
                <a:off x="5909301" y="1130175"/>
                <a:ext cx="870364" cy="4247046"/>
              </a:xfrm>
              <a:prstGeom prst="trapezoid">
                <a:avLst>
                  <a:gd name="adj" fmla="val 4298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rapezoid 16"/>
              <p:cNvSpPr/>
              <p:nvPr/>
            </p:nvSpPr>
            <p:spPr>
              <a:xfrm rot="16460973">
                <a:off x="6262698" y="1836595"/>
                <a:ext cx="755713" cy="3644301"/>
              </a:xfrm>
              <a:prstGeom prst="trapezoid">
                <a:avLst>
                  <a:gd name="adj" fmla="val 42810"/>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rapezoid 8"/>
              <p:cNvSpPr/>
              <p:nvPr/>
            </p:nvSpPr>
            <p:spPr>
              <a:xfrm rot="15450416">
                <a:off x="5062521" y="-3264"/>
                <a:ext cx="790703" cy="5904656"/>
              </a:xfrm>
              <a:prstGeom prst="trapezoid">
                <a:avLst>
                  <a:gd name="adj" fmla="val 422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2" descr="C:\Users\alex\Desktop\Eye_scheme_mulitlingua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784591"/>
                <a:ext cx="3477940" cy="319359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11"/>
            <p:cNvSpPr/>
            <p:nvPr/>
          </p:nvSpPr>
          <p:spPr>
            <a:xfrm>
              <a:off x="7065674" y="2447999"/>
              <a:ext cx="1584176" cy="79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black"/>
                  </a:solidFill>
                </a:rPr>
                <a:t>Ορατό</a:t>
              </a:r>
            </a:p>
            <a:p>
              <a:pPr algn="ctr"/>
              <a:r>
                <a:rPr lang="el-GR" sz="2000" dirty="0" smtClean="0">
                  <a:solidFill>
                    <a:prstClr val="black"/>
                  </a:solidFill>
                </a:rPr>
                <a:t>400 - </a:t>
              </a:r>
              <a:endParaRPr lang="en-US" sz="2000" dirty="0">
                <a:solidFill>
                  <a:prstClr val="black"/>
                </a:solidFill>
              </a:endParaRPr>
            </a:p>
          </p:txBody>
        </p:sp>
        <p:cxnSp>
          <p:nvCxnSpPr>
            <p:cNvPr id="11" name="Straight Connector 31"/>
            <p:cNvCxnSpPr/>
            <p:nvPr/>
          </p:nvCxnSpPr>
          <p:spPr>
            <a:xfrm flipV="1">
              <a:off x="971600" y="3955384"/>
              <a:ext cx="312905" cy="10569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9"/>
            <p:cNvSpPr/>
            <p:nvPr/>
          </p:nvSpPr>
          <p:spPr>
            <a:xfrm>
              <a:off x="7065674" y="3239999"/>
              <a:ext cx="1584176" cy="693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black"/>
                  </a:solidFill>
                </a:rPr>
                <a:t>UVA</a:t>
              </a:r>
              <a:endParaRPr lang="el-GR" sz="2000" dirty="0" smtClean="0">
                <a:solidFill>
                  <a:prstClr val="black"/>
                </a:solidFill>
              </a:endParaRPr>
            </a:p>
            <a:p>
              <a:pPr algn="ctr"/>
              <a:r>
                <a:rPr lang="en-US" sz="2000" dirty="0" smtClean="0">
                  <a:solidFill>
                    <a:prstClr val="black"/>
                  </a:solidFill>
                </a:rPr>
                <a:t>320 - 400</a:t>
              </a:r>
              <a:r>
                <a:rPr lang="el-GR" sz="2000" dirty="0" smtClean="0">
                  <a:solidFill>
                    <a:prstClr val="black"/>
                  </a:solidFill>
                </a:rPr>
                <a:t> </a:t>
              </a:r>
              <a:endParaRPr lang="en-US" sz="2000" dirty="0">
                <a:solidFill>
                  <a:prstClr val="black"/>
                </a:solidFill>
              </a:endParaRPr>
            </a:p>
          </p:txBody>
        </p:sp>
        <p:sp>
          <p:nvSpPr>
            <p:cNvPr id="13" name="Rectangle 20"/>
            <p:cNvSpPr/>
            <p:nvPr/>
          </p:nvSpPr>
          <p:spPr>
            <a:xfrm>
              <a:off x="7065674" y="3933055"/>
              <a:ext cx="1584176" cy="745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UVB</a:t>
              </a:r>
              <a:endParaRPr lang="el-GR" dirty="0" smtClean="0">
                <a:solidFill>
                  <a:prstClr val="black"/>
                </a:solidFill>
              </a:endParaRPr>
            </a:p>
            <a:p>
              <a:pPr algn="ctr"/>
              <a:r>
                <a:rPr lang="en-US" dirty="0" smtClean="0">
                  <a:solidFill>
                    <a:prstClr val="black"/>
                  </a:solidFill>
                </a:rPr>
                <a:t>280- 320</a:t>
              </a:r>
              <a:r>
                <a:rPr lang="el-GR" dirty="0" smtClean="0">
                  <a:solidFill>
                    <a:prstClr val="black"/>
                  </a:solidFill>
                </a:rPr>
                <a:t> </a:t>
              </a:r>
              <a:endParaRPr lang="en-US" dirty="0">
                <a:solidFill>
                  <a:prstClr val="black"/>
                </a:solidFill>
              </a:endParaRPr>
            </a:p>
          </p:txBody>
        </p:sp>
        <p:sp>
          <p:nvSpPr>
            <p:cNvPr id="14" name="TextBox 13"/>
            <p:cNvSpPr txBox="1"/>
            <p:nvPr/>
          </p:nvSpPr>
          <p:spPr>
            <a:xfrm>
              <a:off x="107504" y="5012327"/>
              <a:ext cx="2481333" cy="369332"/>
            </a:xfrm>
            <a:prstGeom prst="rect">
              <a:avLst/>
            </a:prstGeom>
            <a:noFill/>
          </p:spPr>
          <p:txBody>
            <a:bodyPr wrap="square" rtlCol="0">
              <a:spAutoFit/>
            </a:bodyPr>
            <a:lstStyle/>
            <a:p>
              <a:r>
                <a:rPr lang="el-GR" dirty="0" smtClean="0">
                  <a:solidFill>
                    <a:prstClr val="black"/>
                  </a:solidFill>
                  <a:latin typeface="Calibri"/>
                </a:rPr>
                <a:t>Αμφιβληστροειδής</a:t>
              </a:r>
              <a:endParaRPr lang="en-US" dirty="0">
                <a:solidFill>
                  <a:prstClr val="black"/>
                </a:solidFill>
                <a:latin typeface="Calibri"/>
              </a:endParaRPr>
            </a:p>
          </p:txBody>
        </p:sp>
        <p:sp>
          <p:nvSpPr>
            <p:cNvPr id="15" name="Rectangle 22"/>
            <p:cNvSpPr/>
            <p:nvPr/>
          </p:nvSpPr>
          <p:spPr>
            <a:xfrm>
              <a:off x="1456850" y="2870667"/>
              <a:ext cx="1661032" cy="369332"/>
            </a:xfrm>
            <a:prstGeom prst="rect">
              <a:avLst/>
            </a:prstGeom>
          </p:spPr>
          <p:txBody>
            <a:bodyPr wrap="none">
              <a:spAutoFit/>
            </a:bodyPr>
            <a:lstStyle/>
            <a:p>
              <a:r>
                <a:rPr lang="el-GR" dirty="0" smtClean="0">
                  <a:solidFill>
                    <a:prstClr val="black"/>
                  </a:solidFill>
                  <a:latin typeface="Calibri"/>
                </a:rPr>
                <a:t>Υαλοειδές </a:t>
              </a:r>
              <a:r>
                <a:rPr lang="el-GR" dirty="0">
                  <a:solidFill>
                    <a:prstClr val="black"/>
                  </a:solidFill>
                  <a:latin typeface="Calibri"/>
                </a:rPr>
                <a:t>υγρό</a:t>
              </a:r>
              <a:endParaRPr lang="en-US" dirty="0">
                <a:solidFill>
                  <a:prstClr val="black"/>
                </a:solidFill>
                <a:latin typeface="Calibri"/>
              </a:endParaRPr>
            </a:p>
          </p:txBody>
        </p:sp>
        <p:sp>
          <p:nvSpPr>
            <p:cNvPr id="16" name="TextBox 15"/>
            <p:cNvSpPr txBox="1"/>
            <p:nvPr/>
          </p:nvSpPr>
          <p:spPr>
            <a:xfrm>
              <a:off x="3600172" y="2454825"/>
              <a:ext cx="900639" cy="369332"/>
            </a:xfrm>
            <a:prstGeom prst="rect">
              <a:avLst/>
            </a:prstGeom>
            <a:noFill/>
          </p:spPr>
          <p:txBody>
            <a:bodyPr wrap="square" rtlCol="0">
              <a:spAutoFit/>
            </a:bodyPr>
            <a:lstStyle/>
            <a:p>
              <a:r>
                <a:rPr lang="el-GR" dirty="0" smtClean="0">
                  <a:solidFill>
                    <a:prstClr val="black"/>
                  </a:solidFill>
                  <a:latin typeface="Calibri"/>
                </a:rPr>
                <a:t>Ίριδα</a:t>
              </a:r>
              <a:endParaRPr lang="en-US" dirty="0">
                <a:solidFill>
                  <a:prstClr val="black"/>
                </a:solidFill>
                <a:latin typeface="Calibri"/>
              </a:endParaRPr>
            </a:p>
          </p:txBody>
        </p:sp>
        <p:sp>
          <p:nvSpPr>
            <p:cNvPr id="17" name="Rectangle 24"/>
            <p:cNvSpPr/>
            <p:nvPr/>
          </p:nvSpPr>
          <p:spPr>
            <a:xfrm>
              <a:off x="1488727" y="3786106"/>
              <a:ext cx="2027264" cy="338554"/>
            </a:xfrm>
            <a:prstGeom prst="rect">
              <a:avLst/>
            </a:prstGeom>
          </p:spPr>
          <p:txBody>
            <a:bodyPr wrap="square">
              <a:spAutoFit/>
            </a:bodyPr>
            <a:lstStyle/>
            <a:p>
              <a:r>
                <a:rPr lang="el-GR" sz="1600" dirty="0" smtClean="0">
                  <a:solidFill>
                    <a:prstClr val="black"/>
                  </a:solidFill>
                  <a:latin typeface="Calibri"/>
                </a:rPr>
                <a:t>Κρυσταλλοειδής</a:t>
              </a:r>
              <a:endParaRPr lang="en-US" sz="1600" dirty="0">
                <a:solidFill>
                  <a:prstClr val="black"/>
                </a:solidFill>
                <a:latin typeface="Calibri"/>
              </a:endParaRPr>
            </a:p>
          </p:txBody>
        </p:sp>
        <p:sp>
          <p:nvSpPr>
            <p:cNvPr id="18" name="Rectangle 25"/>
            <p:cNvSpPr/>
            <p:nvPr/>
          </p:nvSpPr>
          <p:spPr>
            <a:xfrm>
              <a:off x="3362515" y="4513766"/>
              <a:ext cx="1375954" cy="369332"/>
            </a:xfrm>
            <a:prstGeom prst="rect">
              <a:avLst/>
            </a:prstGeom>
          </p:spPr>
          <p:txBody>
            <a:bodyPr wrap="none">
              <a:spAutoFit/>
            </a:bodyPr>
            <a:lstStyle/>
            <a:p>
              <a:r>
                <a:rPr lang="el-GR" dirty="0" smtClean="0">
                  <a:solidFill>
                    <a:prstClr val="black"/>
                  </a:solidFill>
                  <a:latin typeface="Calibri"/>
                </a:rPr>
                <a:t>Κερατοειδής</a:t>
              </a:r>
              <a:endParaRPr lang="en-US" dirty="0">
                <a:solidFill>
                  <a:prstClr val="black"/>
                </a:solidFill>
                <a:latin typeface="Calibri"/>
              </a:endParaRPr>
            </a:p>
          </p:txBody>
        </p:sp>
        <p:cxnSp>
          <p:nvCxnSpPr>
            <p:cNvPr id="19" name="Straight Connector 17"/>
            <p:cNvCxnSpPr/>
            <p:nvPr/>
          </p:nvCxnSpPr>
          <p:spPr>
            <a:xfrm flipV="1">
              <a:off x="2929145" y="3786106"/>
              <a:ext cx="168889" cy="957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30"/>
            <p:cNvCxnSpPr/>
            <p:nvPr/>
          </p:nvCxnSpPr>
          <p:spPr>
            <a:xfrm flipV="1">
              <a:off x="3347864" y="2772084"/>
              <a:ext cx="276171" cy="5115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35"/>
            <p:cNvCxnSpPr/>
            <p:nvPr/>
          </p:nvCxnSpPr>
          <p:spPr>
            <a:xfrm>
              <a:off x="3566546" y="4124660"/>
              <a:ext cx="312905" cy="4328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Rectangle 26"/>
          <p:cNvSpPr/>
          <p:nvPr/>
        </p:nvSpPr>
        <p:spPr>
          <a:xfrm>
            <a:off x="2411760" y="5945783"/>
            <a:ext cx="374441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Derivative work of “</a:t>
            </a:r>
            <a:r>
              <a:rPr lang="en-US" sz="1200" dirty="0" smtClean="0">
                <a:solidFill>
                  <a:prstClr val="black">
                    <a:lumMod val="65000"/>
                    <a:lumOff val="35000"/>
                  </a:prstClr>
                </a:solidFill>
                <a:latin typeface="Calibri"/>
                <a:hlinkClick r:id="rId3"/>
              </a:rPr>
              <a:t>Eye scheme mulitlingual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4"/>
              </a:rPr>
              <a:t>Jacov</a:t>
            </a:r>
            <a:r>
              <a:rPr lang="el-GR"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lumMod val="65000"/>
                    <a:lumOff val="35000"/>
                  </a:prstClr>
                </a:solidFill>
                <a:latin typeface="Calibri"/>
                <a:hlinkClick r:id="rId5"/>
              </a:rPr>
              <a:t>CC </a:t>
            </a:r>
            <a:r>
              <a:rPr lang="en-US" sz="1200" dirty="0">
                <a:solidFill>
                  <a:prstClr val="black">
                    <a:lumMod val="65000"/>
                    <a:lumOff val="35000"/>
                  </a:prstClr>
                </a:solidFill>
                <a:latin typeface="Calibri"/>
                <a:hlinkClick r:id="rId5"/>
              </a:rPr>
              <a:t>BY-SA 3.0</a:t>
            </a:r>
            <a:endParaRPr lang="en-US" sz="1200" dirty="0">
              <a:solidFill>
                <a:prstClr val="black">
                  <a:lumMod val="65000"/>
                  <a:lumOff val="35000"/>
                </a:prstClr>
              </a:solidFill>
              <a:latin typeface="Calibri"/>
            </a:endParaRPr>
          </a:p>
        </p:txBody>
      </p:sp>
      <p:sp>
        <p:nvSpPr>
          <p:cNvPr id="24" name="Τίτλος 23"/>
          <p:cNvSpPr>
            <a:spLocks noGrp="1"/>
          </p:cNvSpPr>
          <p:nvPr>
            <p:ph type="title"/>
          </p:nvPr>
        </p:nvSpPr>
        <p:spPr/>
        <p:txBody>
          <a:bodyPr>
            <a:normAutofit fontScale="90000"/>
          </a:bodyPr>
          <a:lstStyle/>
          <a:p>
            <a:r>
              <a:rPr lang="el-GR" dirty="0"/>
              <a:t>Εστίαση της εικόνας στον αμφιβληστροειδή</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31179991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363272" cy="5328592"/>
          </a:xfrm>
        </p:spPr>
        <p:txBody>
          <a:bodyPr>
            <a:normAutofit/>
          </a:bodyPr>
          <a:lstStyle/>
          <a:p>
            <a:r>
              <a:rPr lang="el-GR" sz="2200" dirty="0"/>
              <a:t>Οι ακτίνες του φωτός </a:t>
            </a:r>
            <a:r>
              <a:rPr lang="el-GR" sz="2200" b="1" dirty="0"/>
              <a:t>διαθλώνται </a:t>
            </a:r>
            <a:r>
              <a:rPr lang="el-GR" sz="2200" dirty="0"/>
              <a:t>όταν περνούν από ένα μέσον, </a:t>
            </a:r>
            <a:r>
              <a:rPr lang="el-GR" sz="2200" dirty="0" smtClean="0"/>
              <a:t>σε ένα </a:t>
            </a:r>
            <a:r>
              <a:rPr lang="el-GR" sz="2200" dirty="0"/>
              <a:t>μέσον </a:t>
            </a:r>
            <a:r>
              <a:rPr lang="el-GR" sz="2200" b="1" dirty="0"/>
              <a:t>διαφορετικής πυκνότητας, εκτός </a:t>
            </a:r>
            <a:r>
              <a:rPr lang="el-GR" sz="2200" dirty="0"/>
              <a:t>αν πέφτουν κάθετα προς την επιφάνειά του.  </a:t>
            </a:r>
            <a:endParaRPr lang="el-GR" sz="2200" dirty="0" smtClean="0"/>
          </a:p>
          <a:p>
            <a:r>
              <a:rPr lang="el-GR" sz="2200" b="1" dirty="0" smtClean="0"/>
              <a:t>Παράλληλες </a:t>
            </a:r>
            <a:r>
              <a:rPr lang="el-GR" sz="2200" dirty="0"/>
              <a:t>ακτίνες, όταν χτυπούν ένα αμφίκυρτο φακό, </a:t>
            </a:r>
            <a:r>
              <a:rPr lang="el-GR" sz="2200" b="1" dirty="0"/>
              <a:t>διαθλώνται </a:t>
            </a:r>
            <a:r>
              <a:rPr lang="el-GR" sz="2200" dirty="0"/>
              <a:t>και συναντώνται σε ένα σημείο, πίσω από τον φακό </a:t>
            </a:r>
            <a:r>
              <a:rPr lang="el-GR" sz="2200" b="1" dirty="0"/>
              <a:t>(εστία).  </a:t>
            </a:r>
            <a:r>
              <a:rPr lang="el-GR" sz="2200" dirty="0"/>
              <a:t>Η εστία βρίσκεται σε μία ορατή γραμμή που περνά από το κέντρο του φακού, </a:t>
            </a:r>
            <a:r>
              <a:rPr lang="el-GR" sz="2200" b="1" dirty="0"/>
              <a:t>τον άξονα.  </a:t>
            </a:r>
            <a:r>
              <a:rPr lang="el-GR" sz="2200" dirty="0"/>
              <a:t>Η απόσταση από τον φακό στην εστία, λέγεται </a:t>
            </a:r>
            <a:r>
              <a:rPr lang="el-GR" sz="2200" b="1" dirty="0"/>
              <a:t>εστιακή απόσταση.  </a:t>
            </a:r>
            <a:endParaRPr lang="el-GR" sz="2200" b="1" dirty="0" smtClean="0"/>
          </a:p>
          <a:p>
            <a:r>
              <a:rPr lang="el-GR" sz="2200" dirty="0" smtClean="0"/>
              <a:t>Για </a:t>
            </a:r>
            <a:r>
              <a:rPr lang="el-GR" sz="2200" dirty="0"/>
              <a:t>πρακτικούς λόγους, όταν οι ακτίνες χτυπούν ένα φακό από απόσταση &gt; 6</a:t>
            </a:r>
            <a:r>
              <a:rPr lang="en-US" sz="2200" dirty="0"/>
              <a:t>m</a:t>
            </a:r>
            <a:r>
              <a:rPr lang="el-GR" sz="2200" dirty="0"/>
              <a:t>, θεωρούνται παράλληλες, ενώ από &lt;6</a:t>
            </a:r>
            <a:r>
              <a:rPr lang="en-US" sz="2200" dirty="0"/>
              <a:t>m</a:t>
            </a:r>
            <a:r>
              <a:rPr lang="el-GR" sz="2200" dirty="0"/>
              <a:t> θεωρούνται ότι </a:t>
            </a:r>
            <a:r>
              <a:rPr lang="el-GR" sz="2200" dirty="0" smtClean="0"/>
              <a:t>αποκλίνουν </a:t>
            </a:r>
            <a:r>
              <a:rPr lang="el-GR" sz="2200" dirty="0"/>
              <a:t>κι έτσι συγκεντρώνονται σε ένα σημείο στον άξονα πίσω από την εστία.  Οι αμφίκοιλοι φακοί κάνουν τις ακτίνες να </a:t>
            </a:r>
            <a:r>
              <a:rPr lang="el-GR" sz="2200" dirty="0" smtClean="0"/>
              <a:t>αποκλίνουν.</a:t>
            </a:r>
            <a:endParaRPr lang="en-US" sz="2200" dirty="0"/>
          </a:p>
        </p:txBody>
      </p:sp>
      <p:sp>
        <p:nvSpPr>
          <p:cNvPr id="4" name="Τίτλος 3"/>
          <p:cNvSpPr>
            <a:spLocks noGrp="1"/>
          </p:cNvSpPr>
          <p:nvPr>
            <p:ph type="title"/>
          </p:nvPr>
        </p:nvSpPr>
        <p:spPr/>
        <p:txBody>
          <a:bodyPr/>
          <a:lstStyle/>
          <a:p>
            <a:r>
              <a:rPr lang="el-GR" dirty="0"/>
              <a:t>Εικόνα στον αμφιβληστροειδή </a:t>
            </a:r>
            <a:r>
              <a:rPr lang="el-GR" sz="3200" b="0" dirty="0" smtClean="0"/>
              <a:t>1/2</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38544112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4 - Θέση περιεχομένου"/>
              <p:cNvSpPr>
                <a:spLocks noGrp="1"/>
              </p:cNvSpPr>
              <p:nvPr>
                <p:ph idx="1"/>
              </p:nvPr>
            </p:nvSpPr>
            <p:spPr/>
            <p:txBody>
              <a:bodyPr>
                <a:normAutofit/>
              </a:bodyPr>
              <a:lstStyle/>
              <a:p>
                <a:pPr hangingPunct="0"/>
                <a:r>
                  <a:rPr lang="el-GR" dirty="0" smtClean="0"/>
                  <a:t>Όσο πιο αμφίκυρτος ο φακός, τόσο αυξάνει η διαθλαστική του ικανότητα.  Η διαθλαστική ικανότητα του φακού μετριέται εύκολα σε </a:t>
                </a:r>
                <a:r>
                  <a:rPr lang="el-GR" b="1" dirty="0"/>
                  <a:t>διοπτρίες, </a:t>
                </a:r>
                <a:r>
                  <a:rPr lang="el-GR" dirty="0"/>
                  <a:t>ο αριθμός των διοπτριών είναι το ανάστροφο της εστιακής απόστασης σε </a:t>
                </a:r>
                <a:r>
                  <a:rPr lang="el-GR" dirty="0" smtClean="0"/>
                  <a:t>μέτρα.</a:t>
                </a:r>
              </a:p>
              <a:p>
                <a:pPr marL="0" indent="0" hangingPunct="0">
                  <a:buNone/>
                </a:pPr>
                <a14:m>
                  <m:oMath xmlns:m="http://schemas.openxmlformats.org/officeDocument/2006/math">
                    <m:r>
                      <a:rPr lang="en-US" sz="2800" b="0" i="1" smtClean="0">
                        <a:latin typeface="Cambria Math"/>
                      </a:rPr>
                      <m:t>1</m:t>
                    </m:r>
                    <m:r>
                      <a:rPr lang="en-US" sz="2800" b="0" i="1" smtClean="0">
                        <a:latin typeface="Cambria Math"/>
                      </a:rPr>
                      <m:t>𝑑</m:t>
                    </m:r>
                    <m:r>
                      <a:rPr lang="en-US" sz="2800" b="0" i="1" smtClean="0">
                        <a:latin typeface="Cambria Math"/>
                      </a:rPr>
                      <m:t>=</m:t>
                    </m:r>
                    <m:f>
                      <m:fPr>
                        <m:ctrlPr>
                          <a:rPr lang="en-US" sz="2800" b="0" i="1" smtClean="0">
                            <a:latin typeface="Cambria Math"/>
                          </a:rPr>
                        </m:ctrlPr>
                      </m:fPr>
                      <m:num>
                        <m:r>
                          <a:rPr lang="el-GR" sz="2800" b="0" i="1" smtClean="0">
                            <a:latin typeface="Cambria Math"/>
                          </a:rPr>
                          <m:t>1</m:t>
                        </m:r>
                      </m:num>
                      <m:den>
                        <m:r>
                          <a:rPr lang="en-US" sz="2800" b="0" i="1" smtClean="0">
                            <a:latin typeface="Cambria Math"/>
                          </a:rPr>
                          <m:t>𝑓</m:t>
                        </m:r>
                      </m:den>
                    </m:f>
                  </m:oMath>
                </a14:m>
                <a:r>
                  <a:rPr lang="en-US" sz="2800" dirty="0" smtClean="0"/>
                  <a:t> </a:t>
                </a:r>
                <a:r>
                  <a:rPr lang="el-GR" sz="2800" dirty="0" smtClean="0"/>
                  <a:t>π.χ. εάν </a:t>
                </a:r>
                <a:r>
                  <a:rPr lang="en-US" sz="2800" dirty="0" smtClean="0"/>
                  <a:t>f=0.25m </a:t>
                </a:r>
                <a14:m>
                  <m:oMath xmlns:m="http://schemas.openxmlformats.org/officeDocument/2006/math">
                    <m:groupChr>
                      <m:groupChrPr>
                        <m:chr m:val="⇒"/>
                        <m:vertJc m:val="bot"/>
                        <m:ctrlPr>
                          <a:rPr lang="en-US" sz="2800" i="1" smtClean="0">
                            <a:latin typeface="Cambria Math"/>
                          </a:rPr>
                        </m:ctrlPr>
                      </m:groupChrPr>
                      <m:e/>
                    </m:groupChr>
                    <m:r>
                      <a:rPr lang="en-US" sz="2800" b="0" i="1" smtClean="0">
                        <a:latin typeface="Cambria Math"/>
                      </a:rPr>
                      <m:t> </m:t>
                    </m:r>
                    <m:r>
                      <a:rPr lang="en-US" sz="2800" b="0" i="1" smtClean="0">
                        <a:latin typeface="Cambria Math"/>
                      </a:rPr>
                      <m:t>𝑑</m:t>
                    </m:r>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𝑓</m:t>
                        </m:r>
                      </m:den>
                    </m:f>
                    <m:f>
                      <m:fPr>
                        <m:ctrlPr>
                          <a:rPr lang="en-US" sz="2800" b="0" i="1" smtClean="0">
                            <a:latin typeface="Cambria Math"/>
                          </a:rPr>
                        </m:ctrlPr>
                      </m:fPr>
                      <m:num>
                        <m:r>
                          <a:rPr lang="en-US" sz="2800" b="0" i="1" smtClean="0">
                            <a:latin typeface="Cambria Math"/>
                          </a:rPr>
                          <m:t>1</m:t>
                        </m:r>
                      </m:num>
                      <m:den>
                        <m:r>
                          <a:rPr lang="en-US" sz="2800" b="0" i="1" smtClean="0">
                            <a:latin typeface="Cambria Math"/>
                          </a:rPr>
                          <m:t>0.25</m:t>
                        </m:r>
                      </m:den>
                    </m:f>
                    <m:r>
                      <a:rPr lang="en-US" sz="2800" b="0" i="1" smtClean="0">
                        <a:latin typeface="Cambria Math"/>
                      </a:rPr>
                      <m:t>=4</m:t>
                    </m:r>
                  </m:oMath>
                </a14:m>
                <a:r>
                  <a:rPr lang="en-US" sz="2800" dirty="0" smtClean="0"/>
                  <a:t> </a:t>
                </a:r>
                <a:r>
                  <a:rPr lang="el-GR" dirty="0" smtClean="0"/>
                  <a:t>διοπτρίες </a:t>
                </a:r>
              </a:p>
              <a:p>
                <a:pPr hangingPunct="0"/>
                <a:r>
                  <a:rPr lang="en-US" dirty="0" smtClean="0"/>
                  <a:t>d</a:t>
                </a:r>
                <a:r>
                  <a:rPr lang="el-GR" dirty="0"/>
                  <a:t>= διαθλαστική ικανότητα</a:t>
                </a:r>
              </a:p>
              <a:p>
                <a:pPr hangingPunct="0"/>
                <a:r>
                  <a:rPr lang="en-US" dirty="0"/>
                  <a:t>f</a:t>
                </a:r>
                <a:r>
                  <a:rPr lang="el-GR" dirty="0"/>
                  <a:t>=  εστιακή απόσταση</a:t>
                </a:r>
              </a:p>
              <a:p>
                <a:pPr hangingPunct="0"/>
                <a:r>
                  <a:rPr lang="el-GR" dirty="0"/>
                  <a:t>Το ανθρώπινο μάτι έχει διαθλαστική ικανότητα 66.7 διοπτρίες στην ηρεμία</a:t>
                </a:r>
                <a:r>
                  <a:rPr lang="el-GR" dirty="0" smtClean="0"/>
                  <a:t>.</a:t>
                </a:r>
                <a:endParaRPr lang="el-GR" dirty="0"/>
              </a:p>
              <a:p>
                <a:endParaRPr lang="en-US" dirty="0"/>
              </a:p>
            </p:txBody>
          </p:sp>
        </mc:Choice>
        <mc:Fallback xmlns="">
          <p:sp>
            <p:nvSpPr>
              <p:cNvPr id="5" name="4 - Θέση περιεχομένου"/>
              <p:cNvSpPr>
                <a:spLocks noGrp="1" noRot="1" noChangeAspect="1" noMove="1" noResize="1" noEditPoints="1" noAdjustHandles="1" noChangeArrowheads="1" noChangeShapeType="1" noTextEdit="1"/>
              </p:cNvSpPr>
              <p:nvPr>
                <p:ph idx="1"/>
              </p:nvPr>
            </p:nvSpPr>
            <p:spPr>
              <a:blipFill rotWithShape="1">
                <a:blip r:embed="rId3" cstate="print"/>
                <a:stretch>
                  <a:fillRect l="-963" t="-605"/>
                </a:stretch>
              </a:blipFill>
            </p:spPr>
            <p:txBody>
              <a:bodyPr/>
              <a:lstStyle/>
              <a:p>
                <a:r>
                  <a:rPr lang="el-GR">
                    <a:noFill/>
                  </a:rPr>
                  <a:t> </a:t>
                </a:r>
              </a:p>
            </p:txBody>
          </p:sp>
        </mc:Fallback>
      </mc:AlternateContent>
      <p:sp>
        <p:nvSpPr>
          <p:cNvPr id="3" name="Τίτλος 2"/>
          <p:cNvSpPr>
            <a:spLocks noGrp="1"/>
          </p:cNvSpPr>
          <p:nvPr>
            <p:ph type="title"/>
          </p:nvPr>
        </p:nvSpPr>
        <p:spPr/>
        <p:txBody>
          <a:bodyPr/>
          <a:lstStyle/>
          <a:p>
            <a:r>
              <a:rPr lang="el-GR" dirty="0"/>
              <a:t>Εικόνα στον αμφιβληστροειδή </a:t>
            </a:r>
            <a:r>
              <a:rPr lang="el-GR" sz="3200" b="0" dirty="0" smtClean="0"/>
              <a:t>2/2</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1752027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363272" cy="5472608"/>
          </a:xfrm>
        </p:spPr>
        <p:txBody>
          <a:bodyPr>
            <a:normAutofit fontScale="92500" lnSpcReduction="10000"/>
          </a:bodyPr>
          <a:lstStyle/>
          <a:p>
            <a:r>
              <a:rPr lang="el-GR" dirty="0" smtClean="0"/>
              <a:t>Το </a:t>
            </a:r>
            <a:r>
              <a:rPr lang="el-GR" dirty="0"/>
              <a:t>διάστημα μεταξύ του φακού και του αμφιβληστροειδούς γεμίζει από ένα διαυγές, ζελατινώδες υλικό που λέγεται </a:t>
            </a:r>
            <a:r>
              <a:rPr lang="el-GR" b="1" dirty="0"/>
              <a:t>υαλώδες σώμα.  </a:t>
            </a:r>
            <a:r>
              <a:rPr lang="el-GR" dirty="0"/>
              <a:t>Το </a:t>
            </a:r>
            <a:r>
              <a:rPr lang="el-GR" b="1" dirty="0"/>
              <a:t>υδατώδες υγρό</a:t>
            </a:r>
            <a:r>
              <a:rPr lang="el-GR" dirty="0"/>
              <a:t> ένα διαυγές υγρό που παράγεται από το ακτινωτό σώμα, με διάχυση και ενεργητική μεταφορά διαχέεται μέσω της κόρης για να </a:t>
            </a:r>
            <a:r>
              <a:rPr lang="el-GR" b="1" dirty="0"/>
              <a:t>γεμίσει τον πρόσθιο θάλαμο </a:t>
            </a:r>
            <a:r>
              <a:rPr lang="el-GR" dirty="0"/>
              <a:t>του οφθαλμού</a:t>
            </a:r>
            <a:r>
              <a:rPr lang="el-GR" dirty="0" smtClean="0"/>
              <a:t>. </a:t>
            </a:r>
            <a:r>
              <a:rPr lang="el-GR" dirty="0"/>
              <a:t>Φυσιολογικά </a:t>
            </a:r>
            <a:r>
              <a:rPr lang="el-GR" dirty="0" smtClean="0"/>
              <a:t>επαναρροφάται </a:t>
            </a:r>
            <a:r>
              <a:rPr lang="el-GR" dirty="0"/>
              <a:t>μέσω ενός συστήματος σωληνίσκων στο </a:t>
            </a:r>
            <a:r>
              <a:rPr lang="el-GR" b="1" dirty="0"/>
              <a:t>κανάλι του </a:t>
            </a:r>
            <a:r>
              <a:rPr lang="en-US" b="1" dirty="0"/>
              <a:t>Schlemm</a:t>
            </a:r>
            <a:r>
              <a:rPr lang="el-GR" b="1" dirty="0"/>
              <a:t>, </a:t>
            </a:r>
            <a:r>
              <a:rPr lang="el-GR" dirty="0"/>
              <a:t>ένα φλεβικό κανάλι στην ένωση της ίριδας και του κερατοειδούς (γωνία πρόσθιου θαλάμου). </a:t>
            </a:r>
            <a:r>
              <a:rPr lang="el-GR" dirty="0" smtClean="0"/>
              <a:t>Εάν </a:t>
            </a:r>
            <a:r>
              <a:rPr lang="el-GR" dirty="0"/>
              <a:t>το ανωτέρω αποφραχθεί, αυτό οδηγεί σε </a:t>
            </a:r>
            <a:r>
              <a:rPr lang="el-GR" dirty="0" smtClean="0">
                <a:sym typeface="Symbol"/>
              </a:rPr>
              <a:t>αύξηση</a:t>
            </a:r>
            <a:r>
              <a:rPr lang="el-GR" dirty="0" smtClean="0"/>
              <a:t> </a:t>
            </a:r>
            <a:r>
              <a:rPr lang="el-GR" dirty="0"/>
              <a:t>της ενδοφθαλμίου πιέσεως και ταυτόχρονη καταστροφή στις νευρικές ίνες του αμφιβληστροειδή και πρόκληση μιας σοβαρής οφθαλμικής νόσου </a:t>
            </a:r>
            <a:r>
              <a:rPr lang="el-GR" b="1" dirty="0"/>
              <a:t>το </a:t>
            </a:r>
            <a:r>
              <a:rPr lang="el-GR" b="1" dirty="0" smtClean="0"/>
              <a:t>γλαύκωμα. </a:t>
            </a:r>
            <a:r>
              <a:rPr lang="el-GR" dirty="0" smtClean="0"/>
              <a:t>Μια </a:t>
            </a:r>
            <a:r>
              <a:rPr lang="el-GR" dirty="0"/>
              <a:t>αιτία γλαυκώματος είναι </a:t>
            </a:r>
            <a:r>
              <a:rPr lang="el-GR" b="1" dirty="0"/>
              <a:t>η απόφραξη </a:t>
            </a:r>
            <a:r>
              <a:rPr lang="el-GR" dirty="0"/>
              <a:t>των σωληνίσκων (γλαύκωμα</a:t>
            </a:r>
            <a:r>
              <a:rPr lang="el-GR" b="1" dirty="0"/>
              <a:t> ανοιχτής γωνίας)</a:t>
            </a:r>
            <a:r>
              <a:rPr lang="el-GR" dirty="0"/>
              <a:t> και άλλη μία, η προς τα </a:t>
            </a:r>
            <a:r>
              <a:rPr lang="el-GR" b="1" dirty="0"/>
              <a:t>πρόσω κίνηση της ίριδος</a:t>
            </a:r>
            <a:r>
              <a:rPr lang="el-GR" dirty="0"/>
              <a:t> εμποδίζοντας την γωνία (γλαύκωμα </a:t>
            </a:r>
            <a:r>
              <a:rPr lang="el-GR" b="1" dirty="0"/>
              <a:t>κλειστής γωνίας).</a:t>
            </a:r>
            <a:endParaRPr lang="el-GR" dirty="0"/>
          </a:p>
          <a:p>
            <a:pPr>
              <a:buNone/>
            </a:pPr>
            <a:endParaRPr lang="en-US" dirty="0"/>
          </a:p>
        </p:txBody>
      </p:sp>
      <p:sp>
        <p:nvSpPr>
          <p:cNvPr id="4" name="Τίτλος 3"/>
          <p:cNvSpPr>
            <a:spLocks noGrp="1"/>
          </p:cNvSpPr>
          <p:nvPr>
            <p:ph type="title"/>
          </p:nvPr>
        </p:nvSpPr>
        <p:spPr/>
        <p:txBody>
          <a:bodyPr/>
          <a:lstStyle/>
          <a:p>
            <a:r>
              <a:rPr lang="el-GR" dirty="0"/>
              <a:t>Ανατομία οφθαλμού </a:t>
            </a:r>
            <a:r>
              <a:rPr lang="el-GR" sz="3200" b="0" dirty="0" smtClean="0"/>
              <a:t>2/2</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40978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139952" y="116632"/>
            <a:ext cx="4896544" cy="1728192"/>
          </a:xfrm>
        </p:spPr>
        <p:txBody>
          <a:bodyPr>
            <a:normAutofit fontScale="90000"/>
          </a:bodyPr>
          <a:lstStyle/>
          <a:p>
            <a:r>
              <a:rPr lang="el-GR" dirty="0"/>
              <a:t>Εστίαση εικόνας, ενεργοποίηση υποδοχέων</a:t>
            </a:r>
          </a:p>
        </p:txBody>
      </p:sp>
      <p:pic>
        <p:nvPicPr>
          <p:cNvPr id="1026" name="Picture 2" descr="File:1414 Rods and Con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188640"/>
            <a:ext cx="4416490" cy="66247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p:nvPr/>
        </p:nvSpPr>
        <p:spPr>
          <a:xfrm>
            <a:off x="3635896" y="6351711"/>
            <a:ext cx="2736304"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1414 Rods and </a:t>
            </a:r>
            <a:r>
              <a:rPr lang="en-US" sz="1200" dirty="0" smtClean="0">
                <a:solidFill>
                  <a:prstClr val="black"/>
                </a:solidFill>
                <a:latin typeface="Calibri"/>
                <a:hlinkClick r:id="rId4"/>
              </a:rPr>
              <a:t>Cones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5" tooltip="User:CFCF"/>
              </a:rPr>
              <a:t>CFCF</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6"/>
              </a:rPr>
              <a:t>CC BY 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12418152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buNone/>
            </a:pPr>
            <a:r>
              <a:rPr lang="el-GR" sz="2200" b="1" dirty="0"/>
              <a:t> </a:t>
            </a:r>
            <a:r>
              <a:rPr lang="el-GR" sz="2200" b="1" dirty="0" smtClean="0"/>
              <a:t>    </a:t>
            </a:r>
            <a:r>
              <a:rPr lang="el-GR" sz="2200" dirty="0" smtClean="0"/>
              <a:t>Όταν </a:t>
            </a:r>
            <a:r>
              <a:rPr lang="el-GR" sz="2200" dirty="0"/>
              <a:t>ο ακτινωτός μυς βρίσκεται εν ηρεμία, παράλληλες ακτίνες φωτός πέφτουν στον φυσιολογικό (εμμετρωπικό) οφθαλμό, φέρονται να εστιάσουν στον αμφιβληστροειδή.  Εάν διατηρείτο η ηρεμία του ακτινωτού μυός, ακτίνες κοντύτερα από 6</a:t>
            </a:r>
            <a:r>
              <a:rPr lang="en-US" sz="2200" dirty="0"/>
              <a:t>m</a:t>
            </a:r>
            <a:r>
              <a:rPr lang="el-GR" sz="2200" dirty="0"/>
              <a:t> (αποκλίνουσες) φέρονται να εστιάσουν πίσω από τον αμφιβληστροειδή και με αυτόν τον τρόπο τα αντικείμενα θα φαίνονταν θαμπά.  Το πρόβλημα του να φέρονται οι </a:t>
            </a:r>
            <a:r>
              <a:rPr lang="el-GR" sz="2200" dirty="0" smtClean="0"/>
              <a:t>αποκλίνουσες </a:t>
            </a:r>
            <a:r>
              <a:rPr lang="el-GR" sz="2200" dirty="0"/>
              <a:t>ακτίνες για εστία πάνω στον αμφιβληστροειδή μπορεί να λυθεί με 2 τρόπους:  </a:t>
            </a:r>
          </a:p>
          <a:p>
            <a:pPr marL="457200" indent="-457200" hangingPunct="0">
              <a:buFont typeface="+mj-lt"/>
              <a:buAutoNum type="arabicPeriod"/>
            </a:pPr>
            <a:r>
              <a:rPr lang="el-GR" sz="2200" dirty="0" smtClean="0"/>
              <a:t>Να </a:t>
            </a:r>
            <a:r>
              <a:rPr lang="el-GR" sz="2200" dirty="0"/>
              <a:t>μεγαλώσει η απόσταση φακού </a:t>
            </a:r>
            <a:r>
              <a:rPr lang="el-GR" sz="2200" dirty="0" smtClean="0"/>
              <a:t>– αμφιβληστροειδούς,</a:t>
            </a:r>
            <a:endParaRPr lang="el-GR" sz="2200" dirty="0"/>
          </a:p>
          <a:p>
            <a:pPr marL="457200" indent="-457200" hangingPunct="0">
              <a:buFont typeface="+mj-lt"/>
              <a:buAutoNum type="arabicPeriod"/>
            </a:pPr>
            <a:r>
              <a:rPr lang="el-GR" sz="2200" dirty="0" smtClean="0"/>
              <a:t>Να </a:t>
            </a:r>
            <a:r>
              <a:rPr lang="el-GR" sz="2200" dirty="0"/>
              <a:t>αυξηθεί η </a:t>
            </a:r>
            <a:r>
              <a:rPr lang="el-GR" sz="2200" dirty="0" smtClean="0"/>
              <a:t>κυρτότητα </a:t>
            </a:r>
            <a:r>
              <a:rPr lang="el-GR" sz="2200" dirty="0"/>
              <a:t>/ διαθλαστική </a:t>
            </a:r>
            <a:r>
              <a:rPr lang="el-GR" sz="2200" dirty="0" smtClean="0"/>
              <a:t>ικανότητα </a:t>
            </a:r>
            <a:r>
              <a:rPr lang="el-GR" sz="2200" dirty="0"/>
              <a:t>του φακού</a:t>
            </a:r>
            <a:r>
              <a:rPr lang="el-GR" sz="2200" dirty="0" smtClean="0"/>
              <a:t>.</a:t>
            </a:r>
            <a:endParaRPr lang="en-US" sz="2200" dirty="0"/>
          </a:p>
        </p:txBody>
      </p:sp>
      <p:sp>
        <p:nvSpPr>
          <p:cNvPr id="4" name="Τίτλος 3"/>
          <p:cNvSpPr>
            <a:spLocks noGrp="1"/>
          </p:cNvSpPr>
          <p:nvPr>
            <p:ph type="title"/>
          </p:nvPr>
        </p:nvSpPr>
        <p:spPr/>
        <p:txBody>
          <a:bodyPr/>
          <a:lstStyle/>
          <a:p>
            <a:r>
              <a:rPr lang="el-GR" dirty="0"/>
              <a:t>Προσαρμογή όρασης </a:t>
            </a:r>
            <a:r>
              <a:rPr lang="en-US" sz="3200" b="0" dirty="0" smtClean="0"/>
              <a:t>1/</a:t>
            </a:r>
            <a:r>
              <a:rPr lang="el-GR" sz="3200" b="0" dirty="0" smtClean="0"/>
              <a:t>4</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27355674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Μερικά είδη ψαριών λύνουν το πρόβλημα αυξάνοντας το μήκος του οφθαλμού, </a:t>
            </a:r>
            <a:r>
              <a:rPr lang="el-GR" b="1" dirty="0"/>
              <a:t>αλλά τα θηλαστικά αυξάνουν την κυρτότητα του φακού.  </a:t>
            </a:r>
            <a:r>
              <a:rPr lang="el-GR" dirty="0"/>
              <a:t>Η διαδικασία με την οποία αυξάνεται η </a:t>
            </a:r>
            <a:r>
              <a:rPr lang="el-GR" dirty="0" smtClean="0"/>
              <a:t>κυρτότητα </a:t>
            </a:r>
            <a:r>
              <a:rPr lang="el-GR" dirty="0"/>
              <a:t>του φακού </a:t>
            </a:r>
            <a:r>
              <a:rPr lang="el-GR" b="1" dirty="0"/>
              <a:t>λέγεται προσαρμογή.  </a:t>
            </a:r>
            <a:r>
              <a:rPr lang="el-GR" dirty="0"/>
              <a:t>Στην ηρεμία ο φακός διατηρείται σε τάση με τους συνδέσμους του φακού, και είναι σχεδόν επιπεδωμένος.  Όταν το βλέμμα κατευθύνεται σε κοντινό αντικείμενο, το ακτινωτό σώμα συσπάται, χαλαρώνουν οι σύνδεσμοι του φακού και ο φακός παίρνει πιο κυρτό σχήμα.  Στα νέα άτομα, αυτή η διαδικασία μπορεί να προσθέσει στην διαθλαστική ισχύ του φακού μέχρι </a:t>
            </a:r>
            <a:r>
              <a:rPr lang="el-GR" b="1" dirty="0"/>
              <a:t>και 12 </a:t>
            </a:r>
            <a:r>
              <a:rPr lang="el-GR" dirty="0" smtClean="0"/>
              <a:t>διοπτρίες.</a:t>
            </a:r>
            <a:endParaRPr lang="en-US" dirty="0"/>
          </a:p>
        </p:txBody>
      </p:sp>
      <p:sp>
        <p:nvSpPr>
          <p:cNvPr id="4" name="Τίτλος 3"/>
          <p:cNvSpPr>
            <a:spLocks noGrp="1"/>
          </p:cNvSpPr>
          <p:nvPr>
            <p:ph type="title"/>
          </p:nvPr>
        </p:nvSpPr>
        <p:spPr/>
        <p:txBody>
          <a:bodyPr/>
          <a:lstStyle/>
          <a:p>
            <a:r>
              <a:rPr lang="el-GR" dirty="0"/>
              <a:t>Προσαρμογή όρασης </a:t>
            </a:r>
            <a:r>
              <a:rPr lang="el-GR" sz="3200" b="0" dirty="0"/>
              <a:t>2</a:t>
            </a:r>
            <a:r>
              <a:rPr lang="en-US" sz="3200" b="0" dirty="0" smtClean="0"/>
              <a:t>/</a:t>
            </a:r>
            <a:r>
              <a:rPr lang="el-GR" sz="3200" b="0" dirty="0" smtClean="0"/>
              <a:t>4</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14717812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435280" cy="5400600"/>
          </a:xfrm>
        </p:spPr>
        <p:txBody>
          <a:bodyPr>
            <a:normAutofit fontScale="92500"/>
          </a:bodyPr>
          <a:lstStyle/>
          <a:p>
            <a:pPr hangingPunct="0"/>
            <a:r>
              <a:rPr lang="el-GR" dirty="0"/>
              <a:t>Η </a:t>
            </a:r>
            <a:r>
              <a:rPr lang="el-GR" dirty="0" smtClean="0"/>
              <a:t>κυρτότητα </a:t>
            </a:r>
            <a:r>
              <a:rPr lang="el-GR" dirty="0"/>
              <a:t>του φακού, αυξάνει κύρια </a:t>
            </a:r>
            <a:r>
              <a:rPr lang="el-GR" b="1" dirty="0"/>
              <a:t>στην πρόσθια</a:t>
            </a:r>
            <a:r>
              <a:rPr lang="el-GR" dirty="0"/>
              <a:t> επιφάνειά του. Η προσαρμογή είναι </a:t>
            </a:r>
            <a:r>
              <a:rPr lang="el-GR" b="1" dirty="0"/>
              <a:t>ενεργητική </a:t>
            </a:r>
            <a:r>
              <a:rPr lang="el-GR" dirty="0"/>
              <a:t>διαδικασία, χρειάζεται μυϊκή προσπάθεια και </a:t>
            </a:r>
            <a:r>
              <a:rPr lang="el-GR" b="1" dirty="0"/>
              <a:t>είναι κουραστική.  </a:t>
            </a:r>
            <a:r>
              <a:rPr lang="el-GR" dirty="0"/>
              <a:t>Πράγματι ο ακτινωτός μυς είναι από τους πιο χρησιμοποιημένους του οφθαλμού.</a:t>
            </a:r>
          </a:p>
          <a:p>
            <a:r>
              <a:rPr lang="el-GR" dirty="0"/>
              <a:t>Ο βαθμός βέβαια κυρτότητας του οφθαλμού είναι περιορισμένος.  Το σημείο (το </a:t>
            </a:r>
            <a:r>
              <a:rPr lang="el-GR" dirty="0" smtClean="0"/>
              <a:t>κοντινότερο) </a:t>
            </a:r>
            <a:r>
              <a:rPr lang="el-GR" dirty="0"/>
              <a:t>που μπορεί να έλθει στον αμφιβληστροειδή σε καθαρή εστία με την λειτουργία της προσαρμογής, λέγεται το </a:t>
            </a:r>
            <a:r>
              <a:rPr lang="el-GR" b="1" dirty="0"/>
              <a:t>σημείο της (εγγύς) κοντινής όρασης.  </a:t>
            </a:r>
            <a:r>
              <a:rPr lang="el-GR" dirty="0"/>
              <a:t>Κατά την διάρκεια της ζωής, αυτό το σημείο ολοένα και απομακρύνεται (9 </a:t>
            </a:r>
            <a:r>
              <a:rPr lang="en-US" dirty="0"/>
              <a:t>cm</a:t>
            </a:r>
            <a:r>
              <a:rPr lang="el-GR" dirty="0"/>
              <a:t> στην ηλικία των 10, 83 </a:t>
            </a:r>
            <a:r>
              <a:rPr lang="en-US" dirty="0"/>
              <a:t>cm</a:t>
            </a:r>
            <a:r>
              <a:rPr lang="el-GR" dirty="0"/>
              <a:t> στην ηλικία των 60) διότι ο φακός ολοένα και σκληραίνει κι έτσι η ικανότης της προσαρμογής, ολοένα και ελαττώνεται, διότι ο βαθμός </a:t>
            </a:r>
            <a:r>
              <a:rPr lang="el-GR" dirty="0" smtClean="0"/>
              <a:t>κυρτότητας </a:t>
            </a:r>
            <a:r>
              <a:rPr lang="el-GR" dirty="0"/>
              <a:t>του φακού, ολοένα και ελαττώνεται. </a:t>
            </a:r>
            <a:endParaRPr lang="en-US" dirty="0"/>
          </a:p>
        </p:txBody>
      </p:sp>
      <p:sp>
        <p:nvSpPr>
          <p:cNvPr id="4" name="Τίτλος 3"/>
          <p:cNvSpPr>
            <a:spLocks noGrp="1"/>
          </p:cNvSpPr>
          <p:nvPr>
            <p:ph type="title"/>
          </p:nvPr>
        </p:nvSpPr>
        <p:spPr/>
        <p:txBody>
          <a:bodyPr/>
          <a:lstStyle/>
          <a:p>
            <a:r>
              <a:rPr lang="el-GR" dirty="0"/>
              <a:t>Προσαρμογή όρασης </a:t>
            </a:r>
            <a:r>
              <a:rPr lang="el-GR" sz="3200" b="0" dirty="0"/>
              <a:t>3</a:t>
            </a:r>
            <a:r>
              <a:rPr lang="en-US" sz="3200" b="0" dirty="0" smtClean="0"/>
              <a:t>/</a:t>
            </a:r>
            <a:r>
              <a:rPr lang="el-GR" sz="3200" b="0" dirty="0" smtClean="0"/>
              <a:t>4</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29165074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smtClean="0"/>
              <a:t>Έτσι </a:t>
            </a:r>
            <a:r>
              <a:rPr lang="el-GR" dirty="0"/>
              <a:t>στην ηλικία των 45, συνήθως η ελάττωση της προσαρμογής, κάνει την κοντινή εργασία και το διάβασμα δύσκολο.  Αυτή η παραλλαγή, καλείται </a:t>
            </a:r>
            <a:r>
              <a:rPr lang="el-GR" b="1" dirty="0"/>
              <a:t>πρεσβυωπία </a:t>
            </a:r>
            <a:r>
              <a:rPr lang="el-GR" dirty="0"/>
              <a:t>και διορθώνεται με την χρήση γυαλιών με </a:t>
            </a:r>
            <a:r>
              <a:rPr lang="el-GR" b="1" dirty="0"/>
              <a:t>αμφίκυρτους </a:t>
            </a:r>
            <a:r>
              <a:rPr lang="el-GR" dirty="0"/>
              <a:t>φακούς.</a:t>
            </a:r>
          </a:p>
          <a:p>
            <a:pPr hangingPunct="0"/>
            <a:r>
              <a:rPr lang="el-GR" dirty="0"/>
              <a:t>Μαζί με την ικανότητα </a:t>
            </a:r>
            <a:r>
              <a:rPr lang="el-GR" b="1" dirty="0"/>
              <a:t>προσαρμογής </a:t>
            </a:r>
            <a:r>
              <a:rPr lang="el-GR" dirty="0"/>
              <a:t>(κύρτωση φακού), όταν κοιτάζουμε κοντά, </a:t>
            </a:r>
            <a:r>
              <a:rPr lang="el-GR" b="1" dirty="0"/>
              <a:t>οι οπτικοί άξονες συγκλίνουν και η κόρη συστέλλεται.  </a:t>
            </a:r>
            <a:r>
              <a:rPr lang="el-GR" dirty="0"/>
              <a:t>Τα τρία αυτά στοιχεία φέρονται με ένα όνομα, σαν </a:t>
            </a:r>
            <a:r>
              <a:rPr lang="el-GR" b="1" dirty="0"/>
              <a:t>κοντινή απάντηση</a:t>
            </a:r>
            <a:r>
              <a:rPr lang="el-GR" dirty="0"/>
              <a:t> (</a:t>
            </a:r>
            <a:r>
              <a:rPr lang="en-US" dirty="0"/>
              <a:t>the near response</a:t>
            </a:r>
            <a:r>
              <a:rPr lang="el-GR" dirty="0"/>
              <a:t>).</a:t>
            </a:r>
          </a:p>
          <a:p>
            <a:endParaRPr lang="en-US" dirty="0"/>
          </a:p>
        </p:txBody>
      </p:sp>
      <p:sp>
        <p:nvSpPr>
          <p:cNvPr id="4" name="Τίτλος 3"/>
          <p:cNvSpPr>
            <a:spLocks noGrp="1"/>
          </p:cNvSpPr>
          <p:nvPr>
            <p:ph type="title"/>
          </p:nvPr>
        </p:nvSpPr>
        <p:spPr/>
        <p:txBody>
          <a:bodyPr/>
          <a:lstStyle/>
          <a:p>
            <a:r>
              <a:rPr lang="el-GR" dirty="0"/>
              <a:t>Προσαρμογή όρασης </a:t>
            </a:r>
            <a:r>
              <a:rPr lang="el-GR" sz="3200" b="0" dirty="0"/>
              <a:t>4</a:t>
            </a:r>
            <a:r>
              <a:rPr lang="en-US" sz="3200" b="0" dirty="0" smtClean="0"/>
              <a:t>/</a:t>
            </a:r>
            <a:r>
              <a:rPr lang="el-GR" sz="3200" b="0" dirty="0" smtClean="0"/>
              <a:t>4</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2433603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smtClean="0"/>
              <a:t>Όταν </a:t>
            </a:r>
            <a:r>
              <a:rPr lang="el-GR" dirty="0"/>
              <a:t>το φως κατευθύνεται σε ένα μάτι, η κόρη συστέλλεται (αντανακλαστικό του φωτός της κόρης). </a:t>
            </a:r>
            <a:r>
              <a:rPr lang="el-GR" dirty="0" smtClean="0"/>
              <a:t>Η </a:t>
            </a:r>
            <a:r>
              <a:rPr lang="el-GR" dirty="0"/>
              <a:t>κόρη στο άλλο μάτι, επίσης συστέλλεται (</a:t>
            </a:r>
            <a:r>
              <a:rPr lang="en-US" dirty="0"/>
              <a:t>consesual response</a:t>
            </a:r>
            <a:r>
              <a:rPr lang="el-GR" dirty="0"/>
              <a:t>).</a:t>
            </a:r>
          </a:p>
          <a:p>
            <a:pPr hangingPunct="0"/>
            <a:r>
              <a:rPr lang="el-GR" dirty="0"/>
              <a:t>Το οπτικό νεύρο προσάγει τις ίνες που φέρουν τις ώσεις </a:t>
            </a:r>
            <a:r>
              <a:rPr lang="el-GR" dirty="0" smtClean="0"/>
              <a:t>για αυτό </a:t>
            </a:r>
            <a:r>
              <a:rPr lang="el-GR" dirty="0"/>
              <a:t>το αντανακλαστικό μέχρι κοντά στα πλάγια γονατώδη σώματα, </a:t>
            </a:r>
            <a:r>
              <a:rPr lang="el-GR" dirty="0" smtClean="0"/>
              <a:t>από όπου </a:t>
            </a:r>
            <a:r>
              <a:rPr lang="el-GR" dirty="0"/>
              <a:t>φεύγουν και κατευθύνονται σε μια περιοχή του μεσεγκεφάλου, που καλείται άνω τετράδυμο.  Από κει ίνες πηγαίνουν </a:t>
            </a:r>
            <a:r>
              <a:rPr lang="el-GR" dirty="0" smtClean="0"/>
              <a:t>σε ένα </a:t>
            </a:r>
            <a:r>
              <a:rPr lang="el-GR" dirty="0"/>
              <a:t>πυρήνα που καλείται </a:t>
            </a:r>
            <a:r>
              <a:rPr lang="en-US" dirty="0"/>
              <a:t>Edinger</a:t>
            </a:r>
            <a:r>
              <a:rPr lang="el-GR" dirty="0"/>
              <a:t>-</a:t>
            </a:r>
            <a:r>
              <a:rPr lang="en-US" dirty="0"/>
              <a:t>Westphal</a:t>
            </a:r>
            <a:r>
              <a:rPr lang="el-GR" dirty="0"/>
              <a:t> (και από τα 2 νεύρα). </a:t>
            </a:r>
            <a:r>
              <a:rPr lang="el-GR" dirty="0" smtClean="0"/>
              <a:t>Ο </a:t>
            </a:r>
            <a:r>
              <a:rPr lang="el-GR" dirty="0"/>
              <a:t>τρίτος νευρώνας ξεκινά από αυτό τον πυρήνα κι έρχεται πίσω στην κόρη με το 3</a:t>
            </a:r>
            <a:r>
              <a:rPr lang="el-GR" baseline="30000" dirty="0"/>
              <a:t>ο</a:t>
            </a:r>
            <a:r>
              <a:rPr lang="el-GR" dirty="0"/>
              <a:t> νεύρο (κοινό κινητικό).</a:t>
            </a:r>
            <a:endParaRPr lang="en-US" dirty="0"/>
          </a:p>
        </p:txBody>
      </p:sp>
      <p:sp>
        <p:nvSpPr>
          <p:cNvPr id="7" name="6 - Τίτλος"/>
          <p:cNvSpPr>
            <a:spLocks noGrp="1"/>
          </p:cNvSpPr>
          <p:nvPr>
            <p:ph type="title"/>
          </p:nvPr>
        </p:nvSpPr>
        <p:spPr/>
        <p:txBody>
          <a:bodyPr/>
          <a:lstStyle/>
          <a:p>
            <a:r>
              <a:rPr lang="el-GR" dirty="0" smtClean="0"/>
              <a:t>Άλλα αντανακλαστικά της κόρης </a:t>
            </a:r>
            <a:r>
              <a:rPr lang="el-GR" sz="3200" b="0" dirty="0" smtClean="0"/>
              <a:t>1/2</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2101950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buNone/>
            </a:pPr>
            <a:r>
              <a:rPr lang="el-GR" b="1" dirty="0" smtClean="0"/>
              <a:t>Άρα:</a:t>
            </a:r>
          </a:p>
          <a:p>
            <a:pPr hangingPunct="0">
              <a:buFont typeface="Courier New" pitchFamily="49" charset="0"/>
              <a:buChar char="o"/>
            </a:pPr>
            <a:r>
              <a:rPr lang="el-GR" b="1" dirty="0" smtClean="0"/>
              <a:t>προσαγωγός </a:t>
            </a:r>
            <a:r>
              <a:rPr lang="el-GR" b="1" dirty="0"/>
              <a:t>οδός:  οπτικό νεύρο</a:t>
            </a:r>
            <a:endParaRPr lang="el-GR" dirty="0"/>
          </a:p>
          <a:p>
            <a:pPr hangingPunct="0">
              <a:buFont typeface="Courier New" pitchFamily="49" charset="0"/>
              <a:buChar char="o"/>
            </a:pPr>
            <a:r>
              <a:rPr lang="el-GR" b="1" dirty="0" smtClean="0"/>
              <a:t>απαγωγός </a:t>
            </a:r>
            <a:r>
              <a:rPr lang="el-GR" b="1" dirty="0"/>
              <a:t>οδός    :   3</a:t>
            </a:r>
            <a:r>
              <a:rPr lang="el-GR" b="1" baseline="30000" dirty="0"/>
              <a:t>ο</a:t>
            </a:r>
            <a:r>
              <a:rPr lang="el-GR" b="1" dirty="0"/>
              <a:t> </a:t>
            </a:r>
            <a:r>
              <a:rPr lang="el-GR" dirty="0"/>
              <a:t>(κοινό κινητικό</a:t>
            </a:r>
            <a:r>
              <a:rPr lang="el-GR" dirty="0" smtClean="0"/>
              <a:t>)</a:t>
            </a:r>
          </a:p>
          <a:p>
            <a:pPr hangingPunct="0">
              <a:buNone/>
            </a:pPr>
            <a:endParaRPr lang="el-GR" dirty="0"/>
          </a:p>
          <a:p>
            <a:pPr hangingPunct="0"/>
            <a:r>
              <a:rPr lang="el-GR" dirty="0" smtClean="0"/>
              <a:t>Τα </a:t>
            </a:r>
            <a:r>
              <a:rPr lang="el-GR" dirty="0"/>
              <a:t>αντανακλαστικά της κόρης μπορεί να χαθούν σε ορισμένες </a:t>
            </a:r>
            <a:r>
              <a:rPr lang="el-GR" b="1" dirty="0"/>
              <a:t>ασθένειες π.χ. σύφιλις </a:t>
            </a:r>
            <a:r>
              <a:rPr lang="el-GR" dirty="0"/>
              <a:t>του ΚΝΣ, όπου όμως διατηρείται η προσαρμογή.  Αυτές οι κόρες καλούνται </a:t>
            </a:r>
            <a:r>
              <a:rPr lang="en-US" b="1" dirty="0"/>
              <a:t>Argyll</a:t>
            </a:r>
            <a:r>
              <a:rPr lang="el-GR" b="1" dirty="0"/>
              <a:t> - </a:t>
            </a:r>
            <a:r>
              <a:rPr lang="en-US" b="1" dirty="0"/>
              <a:t>Robinson </a:t>
            </a:r>
            <a:r>
              <a:rPr lang="el-GR" dirty="0"/>
              <a:t>κόρες</a:t>
            </a:r>
            <a:r>
              <a:rPr lang="el-GR" dirty="0" smtClean="0"/>
              <a:t>.</a:t>
            </a:r>
            <a:endParaRPr lang="en-US" dirty="0"/>
          </a:p>
        </p:txBody>
      </p:sp>
      <p:sp>
        <p:nvSpPr>
          <p:cNvPr id="4" name="3 - Τίτλος"/>
          <p:cNvSpPr>
            <a:spLocks noGrp="1"/>
          </p:cNvSpPr>
          <p:nvPr>
            <p:ph type="title"/>
          </p:nvPr>
        </p:nvSpPr>
        <p:spPr/>
        <p:txBody>
          <a:bodyPr/>
          <a:lstStyle/>
          <a:p>
            <a:r>
              <a:rPr lang="el-GR" dirty="0" smtClean="0"/>
              <a:t>Άλλα αντανακλαστικά της κόρης </a:t>
            </a:r>
            <a:r>
              <a:rPr lang="el-GR" sz="3200" b="0" dirty="0" smtClean="0"/>
              <a:t>2/2</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34024095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l-GR" dirty="0" smtClean="0"/>
              <a:t>Εικόνα βυθού του οφθαλμού</a:t>
            </a:r>
            <a:endParaRPr lang="el-GR" dirty="0"/>
          </a:p>
        </p:txBody>
      </p:sp>
      <p:grpSp>
        <p:nvGrpSpPr>
          <p:cNvPr id="13" name="12 - Ομάδα"/>
          <p:cNvGrpSpPr/>
          <p:nvPr/>
        </p:nvGrpSpPr>
        <p:grpSpPr>
          <a:xfrm>
            <a:off x="575556" y="1643608"/>
            <a:ext cx="7992888" cy="4233664"/>
            <a:chOff x="899592" y="1916832"/>
            <a:chExt cx="7198661" cy="3657600"/>
          </a:xfrm>
        </p:grpSpPr>
        <p:pic>
          <p:nvPicPr>
            <p:cNvPr id="1026" name="Picture 2" descr="E:\600px-Fundus_photograph_of_normal_left_eye.jpg"/>
            <p:cNvPicPr>
              <a:picLocks noChangeAspect="1" noChangeArrowheads="1"/>
            </p:cNvPicPr>
            <p:nvPr/>
          </p:nvPicPr>
          <p:blipFill>
            <a:blip r:embed="rId2" cstate="print"/>
            <a:srcRect/>
            <a:stretch>
              <a:fillRect/>
            </a:stretch>
          </p:blipFill>
          <p:spPr bwMode="auto">
            <a:xfrm>
              <a:off x="2843808" y="1916832"/>
              <a:ext cx="3657600" cy="3657600"/>
            </a:xfrm>
            <a:prstGeom prst="rect">
              <a:avLst/>
            </a:prstGeom>
            <a:noFill/>
          </p:spPr>
        </p:pic>
        <p:sp>
          <p:nvSpPr>
            <p:cNvPr id="5" name="4 - TextBox"/>
            <p:cNvSpPr txBox="1"/>
            <p:nvPr/>
          </p:nvSpPr>
          <p:spPr>
            <a:xfrm>
              <a:off x="6588224" y="2708920"/>
              <a:ext cx="1510029" cy="400110"/>
            </a:xfrm>
            <a:prstGeom prst="rect">
              <a:avLst/>
            </a:prstGeom>
            <a:noFill/>
          </p:spPr>
          <p:txBody>
            <a:bodyPr wrap="none" rtlCol="0">
              <a:spAutoFit/>
            </a:bodyPr>
            <a:lstStyle/>
            <a:p>
              <a:r>
                <a:rPr lang="el-GR" sz="2000" dirty="0" smtClean="0">
                  <a:solidFill>
                    <a:prstClr val="black"/>
                  </a:solidFill>
                  <a:latin typeface="Calibri"/>
                </a:rPr>
                <a:t>Ωχρή κηλίδα</a:t>
              </a:r>
              <a:endParaRPr lang="el-GR" sz="2000" dirty="0">
                <a:solidFill>
                  <a:prstClr val="black"/>
                </a:solidFill>
                <a:latin typeface="Calibri"/>
              </a:endParaRPr>
            </a:p>
          </p:txBody>
        </p:sp>
        <p:sp>
          <p:nvSpPr>
            <p:cNvPr id="6" name="5 - TextBox"/>
            <p:cNvSpPr txBox="1"/>
            <p:nvPr/>
          </p:nvSpPr>
          <p:spPr>
            <a:xfrm>
              <a:off x="899592" y="3933056"/>
              <a:ext cx="1763111" cy="400110"/>
            </a:xfrm>
            <a:prstGeom prst="rect">
              <a:avLst/>
            </a:prstGeom>
            <a:noFill/>
          </p:spPr>
          <p:txBody>
            <a:bodyPr wrap="none" rtlCol="0">
              <a:spAutoFit/>
            </a:bodyPr>
            <a:lstStyle/>
            <a:p>
              <a:r>
                <a:rPr lang="el-GR" sz="2000" dirty="0" smtClean="0">
                  <a:solidFill>
                    <a:prstClr val="black"/>
                  </a:solidFill>
                  <a:latin typeface="Calibri"/>
                </a:rPr>
                <a:t>Οπτικός δίσκος</a:t>
              </a:r>
              <a:endParaRPr lang="el-GR" sz="2000" dirty="0">
                <a:solidFill>
                  <a:prstClr val="black"/>
                </a:solidFill>
                <a:latin typeface="Calibri"/>
              </a:endParaRPr>
            </a:p>
          </p:txBody>
        </p:sp>
        <p:cxnSp>
          <p:nvCxnSpPr>
            <p:cNvPr id="9" name="8 - Ευθύγραμμο βέλος σύνδεσης"/>
            <p:cNvCxnSpPr>
              <a:stCxn id="6" idx="3"/>
            </p:cNvCxnSpPr>
            <p:nvPr/>
          </p:nvCxnSpPr>
          <p:spPr>
            <a:xfrm flipV="1">
              <a:off x="2662703" y="3717032"/>
              <a:ext cx="757169" cy="41607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a:stCxn id="5" idx="1"/>
            </p:cNvCxnSpPr>
            <p:nvPr/>
          </p:nvCxnSpPr>
          <p:spPr>
            <a:xfrm flipH="1">
              <a:off x="4788024" y="2908975"/>
              <a:ext cx="1800200" cy="73604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 name="Rectangle 7"/>
          <p:cNvSpPr/>
          <p:nvPr/>
        </p:nvSpPr>
        <p:spPr>
          <a:xfrm>
            <a:off x="1026164" y="5949280"/>
            <a:ext cx="7091671"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3"/>
              </a:rPr>
              <a:t>Fundus photograph of normal left eye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rPr>
              <a:t>Mikael Häggström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35991192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Στο μάτι, το φως στην πραγματικότητα αντανακλάται στην πρόσθια επιφάνεια του κερατοειδούς και στην πρόσθια και οπίσθια επιφάνεια του φακού.  Αλλά η όλη διαδικασία θα μπορούσε να αναπαρασταθεί με σχετική ακρίβεια σαν να γινόταν η διάθλαση στην πρόσθια επιφάνεια του κερατοειδούς, όπως φαίνεται στο σχήμα.  Στο σχήμα το </a:t>
            </a:r>
            <a:r>
              <a:rPr lang="el-GR" b="1" dirty="0"/>
              <a:t>οπτικό κέντρο (</a:t>
            </a:r>
            <a:r>
              <a:rPr lang="en-US" b="1" dirty="0"/>
              <a:t>n</a:t>
            </a:r>
            <a:r>
              <a:rPr lang="el-GR" b="1" dirty="0"/>
              <a:t>) του οφθαλμού </a:t>
            </a:r>
            <a:r>
              <a:rPr lang="el-GR" dirty="0"/>
              <a:t>βρίσκεται στα μέσα και οπίσθια 2/3 του φακού, 15 </a:t>
            </a:r>
            <a:r>
              <a:rPr lang="en-US" dirty="0"/>
              <a:t>mm</a:t>
            </a:r>
            <a:r>
              <a:rPr lang="el-GR" dirty="0"/>
              <a:t> απόσταση από τον αμφιβληστροειδή.  Από αυτό το σημείο, οι ακτίνες από ένα αντικείμενο περνούν </a:t>
            </a:r>
            <a:r>
              <a:rPr lang="el-GR" b="1" dirty="0"/>
              <a:t>χωρίς διάθλαση.  </a:t>
            </a:r>
            <a:r>
              <a:rPr lang="el-GR" dirty="0" smtClean="0"/>
              <a:t>Όλες </a:t>
            </a:r>
            <a:r>
              <a:rPr lang="el-GR" dirty="0"/>
              <a:t>οι άλλες ακτίνες που έρχονται στην κόρη από ένα αντικείμενο διαθλώνται και εστιάζουν στον αμφιβληστροειδή. </a:t>
            </a:r>
            <a:endParaRPr lang="en-US" dirty="0"/>
          </a:p>
        </p:txBody>
      </p:sp>
      <p:sp>
        <p:nvSpPr>
          <p:cNvPr id="4" name="3 - Τίτλος"/>
          <p:cNvSpPr>
            <a:spLocks noGrp="1"/>
          </p:cNvSpPr>
          <p:nvPr>
            <p:ph type="title"/>
          </p:nvPr>
        </p:nvSpPr>
        <p:spPr/>
        <p:txBody>
          <a:bodyPr/>
          <a:lstStyle/>
          <a:p>
            <a:r>
              <a:rPr lang="el-GR" dirty="0" smtClean="0"/>
              <a:t>Αμφιβληστροειδική εικόνα </a:t>
            </a:r>
            <a:r>
              <a:rPr lang="el-GR" sz="3200" b="0" dirty="0" smtClean="0"/>
              <a:t>1/2</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5676173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435280" cy="5256584"/>
          </a:xfrm>
        </p:spPr>
        <p:txBody>
          <a:bodyPr>
            <a:normAutofit/>
          </a:bodyPr>
          <a:lstStyle/>
          <a:p>
            <a:r>
              <a:rPr lang="el-GR" sz="2200" dirty="0"/>
              <a:t>Εάν το ύψος (</a:t>
            </a:r>
            <a:r>
              <a:rPr lang="en-US" sz="2200" dirty="0"/>
              <a:t>h</a:t>
            </a:r>
            <a:r>
              <a:rPr lang="el-GR" sz="2200" dirty="0"/>
              <a:t>) </a:t>
            </a:r>
            <a:r>
              <a:rPr lang="el-GR" sz="2200" dirty="0" smtClean="0"/>
              <a:t>ενός αντικειμένου </a:t>
            </a:r>
            <a:r>
              <a:rPr lang="el-GR" sz="2200" dirty="0"/>
              <a:t>είναι ΑΒ και η απόσταση Β</a:t>
            </a:r>
            <a:r>
              <a:rPr lang="en-US" sz="2200" dirty="0"/>
              <a:t>n</a:t>
            </a:r>
            <a:r>
              <a:rPr lang="el-GR" sz="2200" dirty="0"/>
              <a:t> </a:t>
            </a:r>
            <a:r>
              <a:rPr lang="el-GR" sz="2200" dirty="0" smtClean="0"/>
              <a:t>(</a:t>
            </a:r>
            <a:r>
              <a:rPr lang="en-US" sz="2200" dirty="0" smtClean="0"/>
              <a:t>n = </a:t>
            </a:r>
            <a:r>
              <a:rPr lang="el-GR" sz="2200" dirty="0" smtClean="0"/>
              <a:t>οπτικό κέντρο) είναι </a:t>
            </a:r>
            <a:r>
              <a:rPr lang="el-GR" sz="2200" dirty="0"/>
              <a:t>γνωστή, μπορεί να υπολογισθεί το ύψος της </a:t>
            </a:r>
            <a:r>
              <a:rPr lang="el-GR" sz="2200" b="1" dirty="0"/>
              <a:t>αμφιβληστροειδικής εικόνας α</a:t>
            </a:r>
            <a:r>
              <a:rPr lang="en-US" sz="2200" b="1" dirty="0"/>
              <a:t>b </a:t>
            </a:r>
            <a:r>
              <a:rPr lang="el-GR" sz="2200" dirty="0"/>
              <a:t>αφού τα τρίγωνα Αβ</a:t>
            </a:r>
            <a:r>
              <a:rPr lang="en-US" sz="2200" dirty="0"/>
              <a:t>n</a:t>
            </a:r>
            <a:r>
              <a:rPr lang="el-GR" sz="2200" dirty="0"/>
              <a:t> και </a:t>
            </a:r>
            <a:r>
              <a:rPr lang="en-US" sz="2200" dirty="0"/>
              <a:t>abn</a:t>
            </a:r>
            <a:r>
              <a:rPr lang="el-GR" sz="2200" dirty="0"/>
              <a:t> είναι παρεμφερή.  Η γωνία </a:t>
            </a:r>
            <a:r>
              <a:rPr lang="en-US" sz="2200" dirty="0"/>
              <a:t>AnB</a:t>
            </a:r>
            <a:r>
              <a:rPr lang="el-GR" sz="2200" dirty="0"/>
              <a:t> είναι </a:t>
            </a:r>
            <a:r>
              <a:rPr lang="el-GR" sz="2200" b="1" dirty="0"/>
              <a:t>η οπτική γωνία </a:t>
            </a:r>
            <a:r>
              <a:rPr lang="el-GR" sz="2200" dirty="0"/>
              <a:t>του αντικειμένου ΑΒ.  Επίσης πρέπει να τονισθεί ότι το αντικείμενο </a:t>
            </a:r>
            <a:r>
              <a:rPr lang="el-GR" sz="2200" b="1" dirty="0"/>
              <a:t>ΑΒ</a:t>
            </a:r>
            <a:r>
              <a:rPr lang="el-GR" sz="2200" dirty="0"/>
              <a:t> φαίνεται στον αμφιβληστροειδή, </a:t>
            </a:r>
            <a:r>
              <a:rPr lang="el-GR" sz="2200" b="1" dirty="0" smtClean="0"/>
              <a:t>ανάποδα.</a:t>
            </a:r>
            <a:r>
              <a:rPr lang="el-GR" sz="2200" dirty="0" smtClean="0"/>
              <a:t>  </a:t>
            </a:r>
            <a:r>
              <a:rPr lang="el-GR" sz="2200" dirty="0"/>
              <a:t>Είναι έτσι γενετικά φτιαγμένος ο αμφιβληστροειδής, ώστε λόγω των συνάψεων των υποδοχέων, </a:t>
            </a:r>
            <a:r>
              <a:rPr lang="el-GR" sz="2200" b="1" dirty="0"/>
              <a:t>κάθε ανάποδη εικόνα φαίνεται ορθή, </a:t>
            </a:r>
            <a:r>
              <a:rPr lang="el-GR" sz="2200" dirty="0"/>
              <a:t>και προβάλλεται στην </a:t>
            </a:r>
            <a:r>
              <a:rPr lang="el-GR" sz="2200" b="1" dirty="0"/>
              <a:t>αντίθετη πλευρά του οπτικού </a:t>
            </a:r>
            <a:r>
              <a:rPr lang="el-GR" sz="2200" dirty="0"/>
              <a:t>πεδίου από εκείνη της διέγερσης του αμφιβληστροειδούς.  Αν χρησιμοποιήσουμε ειδικούς φακούς και προβάλλουμε στον αμφιβληστροειδή, τα αντικείμενα ίσια, τότε αυτά φαίνονται πια σε μας </a:t>
            </a:r>
            <a:r>
              <a:rPr lang="el-GR" sz="2200" dirty="0" smtClean="0"/>
              <a:t>ανάποδα.</a:t>
            </a:r>
            <a:endParaRPr lang="el-GR" sz="2200" dirty="0"/>
          </a:p>
        </p:txBody>
      </p:sp>
      <p:sp>
        <p:nvSpPr>
          <p:cNvPr id="4" name="Title 3"/>
          <p:cNvSpPr>
            <a:spLocks noGrp="1"/>
          </p:cNvSpPr>
          <p:nvPr>
            <p:ph type="title"/>
          </p:nvPr>
        </p:nvSpPr>
        <p:spPr/>
        <p:txBody>
          <a:bodyPr/>
          <a:lstStyle/>
          <a:p>
            <a:r>
              <a:rPr lang="el-GR" dirty="0"/>
              <a:t>Αμφιβληστροειδική εικόνα </a:t>
            </a:r>
            <a:r>
              <a:rPr lang="el-GR" sz="3200" b="0" dirty="0" smtClean="0"/>
              <a:t>2/2</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269212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Ανατομικά στοιχεία οφθαλμού</a:t>
            </a:r>
          </a:p>
        </p:txBody>
      </p:sp>
      <p:sp>
        <p:nvSpPr>
          <p:cNvPr id="7" name="Rectangle 7"/>
          <p:cNvSpPr/>
          <p:nvPr/>
        </p:nvSpPr>
        <p:spPr>
          <a:xfrm>
            <a:off x="1026164" y="6581001"/>
            <a:ext cx="7091671"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2"/>
              </a:rPr>
              <a:t>Schematic diagram of the human eye </a:t>
            </a:r>
            <a:r>
              <a:rPr lang="en-US" sz="1200" dirty="0" smtClean="0">
                <a:solidFill>
                  <a:prstClr val="black"/>
                </a:solidFill>
                <a:latin typeface="Calibri"/>
                <a:hlinkClick r:id="rId2"/>
              </a:rPr>
              <a:t>el</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3" tooltip="User:Badseed"/>
              </a:rPr>
              <a:t>Badseed</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pic>
        <p:nvPicPr>
          <p:cNvPr id="1028" name="Picture 4" descr="File:Schematic diagram of the human eye el.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818000"/>
            <a:ext cx="5760640" cy="5851360"/>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9397732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507288" cy="5328592"/>
          </a:xfrm>
        </p:spPr>
        <p:txBody>
          <a:bodyPr>
            <a:noAutofit/>
          </a:bodyPr>
          <a:lstStyle/>
          <a:p>
            <a:pPr hangingPunct="0"/>
            <a:r>
              <a:rPr lang="el-GR" sz="2200" b="1" dirty="0" smtClean="0"/>
              <a:t>Υπερμετρωπία</a:t>
            </a:r>
            <a:r>
              <a:rPr lang="el-GR" sz="2200" b="1" dirty="0"/>
              <a:t>:   </a:t>
            </a:r>
            <a:r>
              <a:rPr lang="el-GR" sz="2200" dirty="0"/>
              <a:t>Σε μερικά άτομα ο βολβός του οφθαλμού είναι </a:t>
            </a:r>
            <a:r>
              <a:rPr lang="el-GR" sz="2200" b="1" dirty="0"/>
              <a:t>βραχύτερος </a:t>
            </a:r>
            <a:r>
              <a:rPr lang="el-GR" sz="2200" dirty="0"/>
              <a:t>και οι ακτίνες που φεύγουν παράλληλα (από ένα αντικείμενο) και στον οφθαλμό, εστιάζουν πίσω από τον αμφιβληστροειδή.  </a:t>
            </a:r>
          </a:p>
          <a:p>
            <a:pPr hangingPunct="0"/>
            <a:r>
              <a:rPr lang="el-GR" sz="2200" dirty="0"/>
              <a:t>Διορθώνεται με </a:t>
            </a:r>
            <a:r>
              <a:rPr lang="el-GR" sz="2200" b="1" dirty="0"/>
              <a:t>αμφίκυρτους </a:t>
            </a:r>
            <a:r>
              <a:rPr lang="el-GR" sz="2200" dirty="0"/>
              <a:t>φακούς.</a:t>
            </a:r>
          </a:p>
          <a:p>
            <a:pPr hangingPunct="0"/>
            <a:r>
              <a:rPr lang="el-GR" sz="2200" dirty="0"/>
              <a:t>Στην υπερμετρωπία το άτομο βλέπει καλά μακριά και όχι κοντά.</a:t>
            </a:r>
          </a:p>
          <a:p>
            <a:pPr hangingPunct="0"/>
            <a:r>
              <a:rPr lang="el-GR" sz="2200" dirty="0"/>
              <a:t>Το αντίθετο συμβαίνει στην </a:t>
            </a:r>
            <a:r>
              <a:rPr lang="el-GR" sz="2200" b="1" dirty="0"/>
              <a:t>μυωπία.  </a:t>
            </a:r>
            <a:r>
              <a:rPr lang="el-GR" sz="2200" dirty="0"/>
              <a:t>Η προσθιοπίσθια διάμετρος του οφθαλμού είναι μεγαλύτερη και οι παράλληλα προσπίπτουσες ακτίνες, εστιάζουν </a:t>
            </a:r>
            <a:r>
              <a:rPr lang="el-GR" sz="2200" b="1" dirty="0"/>
              <a:t>πιο πριν </a:t>
            </a:r>
            <a:r>
              <a:rPr lang="el-GR" sz="2200" dirty="0"/>
              <a:t>από τον αμφιβληστροειδή.  Το άτομο βλέπει κοντά, αλλά δυσκολεύεται μακριά.  </a:t>
            </a:r>
            <a:r>
              <a:rPr lang="el-GR" sz="2200" b="1" dirty="0"/>
              <a:t>Αμφίκοιλοι </a:t>
            </a:r>
            <a:r>
              <a:rPr lang="el-GR" sz="2200" dirty="0"/>
              <a:t>φακοί, χρησιμοποιούνται για την διόρθωση της μυωπίας.  Θεωρείται γενετική παραλλαγή του φυσιολογικού, αλλά μπορεί να παρουσιαστεί σε νέους μετά από πολύ διάβασμα</a:t>
            </a:r>
            <a:r>
              <a:rPr lang="el-GR" sz="2200" dirty="0" smtClean="0"/>
              <a:t>.</a:t>
            </a:r>
            <a:endParaRPr lang="en-US" sz="2200" dirty="0"/>
          </a:p>
        </p:txBody>
      </p:sp>
      <p:sp>
        <p:nvSpPr>
          <p:cNvPr id="4" name="Title 3"/>
          <p:cNvSpPr>
            <a:spLocks noGrp="1"/>
          </p:cNvSpPr>
          <p:nvPr>
            <p:ph type="title"/>
          </p:nvPr>
        </p:nvSpPr>
        <p:spPr/>
        <p:txBody>
          <a:bodyPr>
            <a:normAutofit fontScale="90000"/>
          </a:bodyPr>
          <a:lstStyle/>
          <a:p>
            <a:r>
              <a:rPr lang="el-GR" dirty="0"/>
              <a:t>Συχνές ανωμαλίες του σχηματισμού των εικόνων </a:t>
            </a:r>
            <a:r>
              <a:rPr lang="el-GR" sz="3300" b="0" dirty="0" smtClean="0"/>
              <a:t>1/2</a:t>
            </a:r>
            <a:endParaRPr lang="el-GR" sz="33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21308300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b="1" dirty="0"/>
              <a:t>Αστιγματισμός:  </a:t>
            </a:r>
            <a:r>
              <a:rPr lang="el-GR" dirty="0"/>
              <a:t>Είναι συχνή διαταραχή στην οποία η </a:t>
            </a:r>
            <a:r>
              <a:rPr lang="el-GR" b="1" dirty="0" smtClean="0"/>
              <a:t>κυρτότητα</a:t>
            </a:r>
            <a:r>
              <a:rPr lang="el-GR" dirty="0" smtClean="0"/>
              <a:t> </a:t>
            </a:r>
            <a:r>
              <a:rPr lang="el-GR" dirty="0"/>
              <a:t>του φακού </a:t>
            </a:r>
            <a:r>
              <a:rPr lang="el-GR" b="1" dirty="0"/>
              <a:t>δεν είναι ομοιογενής.  </a:t>
            </a:r>
            <a:r>
              <a:rPr lang="el-GR" dirty="0" smtClean="0"/>
              <a:t>Έτσι </a:t>
            </a:r>
            <a:r>
              <a:rPr lang="el-GR" dirty="0"/>
              <a:t>μέρος της </a:t>
            </a:r>
            <a:r>
              <a:rPr lang="el-GR" dirty="0" smtClean="0"/>
              <a:t>προβαλλόμενης </a:t>
            </a:r>
            <a:r>
              <a:rPr lang="el-GR" dirty="0"/>
              <a:t>εικόνας γίνεται θαμπό.  </a:t>
            </a:r>
            <a:endParaRPr lang="el-GR" dirty="0" smtClean="0"/>
          </a:p>
          <a:p>
            <a:r>
              <a:rPr lang="el-GR" dirty="0" smtClean="0"/>
              <a:t>Διορθώνεται </a:t>
            </a:r>
            <a:r>
              <a:rPr lang="el-GR" dirty="0"/>
              <a:t>με </a:t>
            </a:r>
            <a:r>
              <a:rPr lang="el-GR" b="1" dirty="0"/>
              <a:t>κυλινδρικούς</a:t>
            </a:r>
            <a:r>
              <a:rPr lang="el-GR" dirty="0"/>
              <a:t> φακούς που μπορούν να μετριάζουν τις ανομοιογένειες της κυρτότητας του φακού.</a:t>
            </a:r>
          </a:p>
          <a:p>
            <a:endParaRPr lang="en-US" dirty="0"/>
          </a:p>
        </p:txBody>
      </p:sp>
      <p:sp>
        <p:nvSpPr>
          <p:cNvPr id="4" name="Title 3"/>
          <p:cNvSpPr>
            <a:spLocks noGrp="1"/>
          </p:cNvSpPr>
          <p:nvPr>
            <p:ph type="title"/>
          </p:nvPr>
        </p:nvSpPr>
        <p:spPr/>
        <p:txBody>
          <a:bodyPr>
            <a:normAutofit fontScale="90000"/>
          </a:bodyPr>
          <a:lstStyle/>
          <a:p>
            <a:r>
              <a:rPr lang="el-GR" dirty="0"/>
              <a:t>Συχνές ανωμαλίες του σχηματισμού των εικόνων </a:t>
            </a:r>
            <a:r>
              <a:rPr lang="el-GR" sz="3300" b="0" dirty="0"/>
              <a:t>2</a:t>
            </a:r>
            <a:r>
              <a:rPr lang="el-GR" sz="3300" b="0" dirty="0" smtClean="0"/>
              <a:t>/2</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6553716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Ανωμαλίες της όρασης </a:t>
            </a:r>
            <a:r>
              <a:rPr lang="el-GR" sz="3200" b="0" dirty="0" smtClean="0"/>
              <a:t>1/2</a:t>
            </a:r>
            <a:endParaRPr lang="el-GR" sz="3200" b="0" dirty="0"/>
          </a:p>
        </p:txBody>
      </p:sp>
      <p:pic>
        <p:nvPicPr>
          <p:cNvPr id="1026" name="Picture 2" descr="File:Myopi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676" y="1196752"/>
            <a:ext cx="3543236" cy="27282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File:Hyperopi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76" y="3996307"/>
            <a:ext cx="3543236" cy="27282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File:Refractive erro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3412" y="1916831"/>
            <a:ext cx="5280588" cy="39604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895686" y="5735561"/>
            <a:ext cx="1216039" cy="276999"/>
          </a:xfrm>
          <a:prstGeom prst="rect">
            <a:avLst/>
          </a:prstGeom>
        </p:spPr>
        <p:txBody>
          <a:bodyPr wrap="none">
            <a:spAutoFit/>
          </a:bodyPr>
          <a:lstStyle/>
          <a:p>
            <a:pPr algn="ctr"/>
            <a:r>
              <a:rPr lang="en-US" sz="1200" dirty="0">
                <a:solidFill>
                  <a:prstClr val="black"/>
                </a:solidFill>
                <a:latin typeface="Calibri"/>
                <a:hlinkClick r:id="rId5"/>
              </a:rPr>
              <a:t>Refractive errors</a:t>
            </a:r>
            <a:endParaRPr lang="en-US" sz="1200" dirty="0">
              <a:solidFill>
                <a:prstClr val="black"/>
              </a:solidFill>
              <a:latin typeface="Calibri"/>
            </a:endParaRPr>
          </a:p>
        </p:txBody>
      </p:sp>
      <p:sp>
        <p:nvSpPr>
          <p:cNvPr id="7" name="Rectangle 6"/>
          <p:cNvSpPr/>
          <p:nvPr/>
        </p:nvSpPr>
        <p:spPr>
          <a:xfrm rot="16200000">
            <a:off x="-315911" y="6149648"/>
            <a:ext cx="828175" cy="276999"/>
          </a:xfrm>
          <a:prstGeom prst="rect">
            <a:avLst/>
          </a:prstGeom>
        </p:spPr>
        <p:txBody>
          <a:bodyPr wrap="none">
            <a:spAutoFit/>
          </a:bodyPr>
          <a:lstStyle/>
          <a:p>
            <a:pPr algn="ctr"/>
            <a:r>
              <a:rPr lang="en-US" sz="1200" dirty="0">
                <a:solidFill>
                  <a:prstClr val="black"/>
                </a:solidFill>
                <a:latin typeface="Calibri"/>
                <a:hlinkClick r:id="rId6"/>
              </a:rPr>
              <a:t>Hyperopia</a:t>
            </a:r>
            <a:endParaRPr lang="el-GR" sz="1200" dirty="0">
              <a:solidFill>
                <a:prstClr val="black"/>
              </a:solidFill>
              <a:latin typeface="Calibri"/>
            </a:endParaRPr>
          </a:p>
        </p:txBody>
      </p:sp>
      <p:sp>
        <p:nvSpPr>
          <p:cNvPr id="8" name="Rectangle 7"/>
          <p:cNvSpPr/>
          <p:nvPr/>
        </p:nvSpPr>
        <p:spPr>
          <a:xfrm rot="16200000">
            <a:off x="-243496" y="3394672"/>
            <a:ext cx="654153" cy="276999"/>
          </a:xfrm>
          <a:prstGeom prst="rect">
            <a:avLst/>
          </a:prstGeom>
        </p:spPr>
        <p:txBody>
          <a:bodyPr wrap="none">
            <a:spAutoFit/>
          </a:bodyPr>
          <a:lstStyle/>
          <a:p>
            <a:pPr algn="ctr"/>
            <a:r>
              <a:rPr lang="en-US" sz="1200" dirty="0">
                <a:solidFill>
                  <a:prstClr val="black"/>
                </a:solidFill>
                <a:latin typeface="Calibri"/>
                <a:hlinkClick r:id="rId7"/>
              </a:rPr>
              <a:t>Myopia</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10389939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www.zuniv.net/physiology/book/images/fp5-1.jpg"/>
          <p:cNvPicPr>
            <a:picLocks noGrp="1"/>
          </p:cNvPicPr>
          <p:nvPr>
            <p:ph idx="1"/>
          </p:nvPr>
        </p:nvPicPr>
        <p:blipFill>
          <a:blip r:embed="rId2" cstate="print"/>
          <a:stretch>
            <a:fillRect/>
          </a:stretch>
        </p:blipFill>
        <p:spPr bwMode="auto">
          <a:xfrm>
            <a:off x="719572" y="1340768"/>
            <a:ext cx="7704856" cy="4968552"/>
          </a:xfrm>
          <a:prstGeom prst="rect">
            <a:avLst/>
          </a:prstGeom>
          <a:noFill/>
          <a:ln w="9525">
            <a:noFill/>
            <a:miter lim="800000"/>
            <a:headEnd/>
            <a:tailEnd/>
          </a:ln>
        </p:spPr>
      </p:pic>
      <p:sp>
        <p:nvSpPr>
          <p:cNvPr id="3" name="Rectangle 2"/>
          <p:cNvSpPr/>
          <p:nvPr/>
        </p:nvSpPr>
        <p:spPr>
          <a:xfrm>
            <a:off x="2286000" y="6350168"/>
            <a:ext cx="4572000" cy="276999"/>
          </a:xfrm>
          <a:prstGeom prst="rect">
            <a:avLst/>
          </a:prstGeom>
        </p:spPr>
        <p:txBody>
          <a:bodyPr>
            <a:spAutoFit/>
          </a:bodyPr>
          <a:lstStyle/>
          <a:p>
            <a:pPr algn="ctr"/>
            <a:r>
              <a:rPr lang="en-US" sz="1200" dirty="0" smtClean="0">
                <a:solidFill>
                  <a:prstClr val="black"/>
                </a:solidFill>
                <a:latin typeface="Calibri"/>
                <a:hlinkClick r:id="rId3"/>
              </a:rPr>
              <a:t>zuniv.net</a:t>
            </a:r>
            <a:endParaRPr lang="el-GR" sz="1200" dirty="0">
              <a:solidFill>
                <a:prstClr val="black"/>
              </a:solidFill>
              <a:latin typeface="Calibri"/>
            </a:endParaRPr>
          </a:p>
        </p:txBody>
      </p:sp>
      <p:sp>
        <p:nvSpPr>
          <p:cNvPr id="5" name="Title 4"/>
          <p:cNvSpPr>
            <a:spLocks noGrp="1"/>
          </p:cNvSpPr>
          <p:nvPr>
            <p:ph type="title"/>
          </p:nvPr>
        </p:nvSpPr>
        <p:spPr/>
        <p:txBody>
          <a:bodyPr/>
          <a:lstStyle/>
          <a:p>
            <a:r>
              <a:rPr lang="el-GR" dirty="0"/>
              <a:t>Ανωμαλίες της όρασης </a:t>
            </a:r>
            <a:r>
              <a:rPr lang="el-GR" sz="3200" b="0" dirty="0" smtClean="0"/>
              <a:t>2/2</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11560937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435280" cy="5256584"/>
          </a:xfrm>
        </p:spPr>
        <p:txBody>
          <a:bodyPr>
            <a:normAutofit/>
          </a:bodyPr>
          <a:lstStyle/>
          <a:p>
            <a:pPr hangingPunct="0"/>
            <a:r>
              <a:rPr lang="el-GR" sz="2200" dirty="0"/>
              <a:t>Όταν το φως πέφτει στα ραβδία και κωνία γίνονται υπερπολωτικά δυναμικά. </a:t>
            </a:r>
            <a:r>
              <a:rPr lang="el-GR" sz="2200" dirty="0" smtClean="0"/>
              <a:t>Υπερπολωτικά </a:t>
            </a:r>
            <a:r>
              <a:rPr lang="el-GR" sz="2200" dirty="0"/>
              <a:t>δυναμικά γίνονται και στα αμακρινικά κύτταρα, ενώ τα δίπολα κύτταρα δημιουργούν υπερπολωτικά ή εκπολωτικά δυναμικά.  Όλα αυτά είναι </a:t>
            </a:r>
            <a:r>
              <a:rPr lang="el-GR" sz="2200" b="1" dirty="0"/>
              <a:t>τοπικά δυναμικά </a:t>
            </a:r>
            <a:r>
              <a:rPr lang="el-GR" sz="2200" dirty="0"/>
              <a:t>στον αμφιβληστροειδή.  </a:t>
            </a:r>
            <a:endParaRPr lang="el-GR" sz="2200" dirty="0" smtClean="0"/>
          </a:p>
          <a:p>
            <a:pPr hangingPunct="0"/>
            <a:r>
              <a:rPr lang="el-GR" sz="2200" dirty="0" smtClean="0"/>
              <a:t>Μόνον </a:t>
            </a:r>
            <a:r>
              <a:rPr lang="el-GR" sz="2200" dirty="0"/>
              <a:t>τα γαγγλιακά κύτταρα δημιουργούν δυναμικά που μεταδίδονται σε μεγαλύτερες αποστάσεις.</a:t>
            </a:r>
          </a:p>
          <a:p>
            <a:r>
              <a:rPr lang="el-GR" sz="2200" dirty="0"/>
              <a:t> </a:t>
            </a:r>
            <a:r>
              <a:rPr lang="el-GR" sz="2200" dirty="0" smtClean="0"/>
              <a:t>Τα </a:t>
            </a:r>
            <a:r>
              <a:rPr lang="el-GR" sz="2200" dirty="0"/>
              <a:t>κανάλια Να</a:t>
            </a:r>
            <a:r>
              <a:rPr lang="el-GR" sz="2200" baseline="30000" dirty="0"/>
              <a:t>+</a:t>
            </a:r>
            <a:r>
              <a:rPr lang="el-GR" sz="2200" dirty="0"/>
              <a:t> στα εξωτερικά τμήματα των ραβδίων και των κωνίων είναι ανοιχτά στο σκοτάδι, ώστε ρεύμα ρέει από το εσωτερικό τμήμα στο εξωτερικό.  Ρεύμα επίσης ρέει προς το συναπτικό μέρος του </a:t>
            </a:r>
            <a:r>
              <a:rPr lang="el-GR" sz="2200" dirty="0" smtClean="0"/>
              <a:t>φωτοϋποδοχέα</a:t>
            </a:r>
            <a:r>
              <a:rPr lang="el-GR" sz="2200" dirty="0"/>
              <a:t>.  </a:t>
            </a:r>
            <a:r>
              <a:rPr lang="el-GR" sz="2200" b="1" dirty="0"/>
              <a:t>Η αντλία Να</a:t>
            </a:r>
            <a:r>
              <a:rPr lang="el-GR" sz="2200" b="1" baseline="30000" dirty="0" smtClean="0"/>
              <a:t>+</a:t>
            </a:r>
            <a:r>
              <a:rPr lang="el-GR" sz="2200" b="1" dirty="0" smtClean="0"/>
              <a:t>/</a:t>
            </a:r>
            <a:r>
              <a:rPr lang="el-GR" sz="2200" b="1" dirty="0"/>
              <a:t>Κ</a:t>
            </a:r>
            <a:r>
              <a:rPr lang="el-GR" sz="2200" b="1" baseline="30000" dirty="0"/>
              <a:t>+</a:t>
            </a:r>
            <a:r>
              <a:rPr lang="el-GR" sz="2200" b="1" dirty="0"/>
              <a:t> </a:t>
            </a:r>
            <a:r>
              <a:rPr lang="el-GR" sz="2200" dirty="0"/>
              <a:t>στο </a:t>
            </a:r>
            <a:r>
              <a:rPr lang="el-GR" sz="2200" b="1" dirty="0"/>
              <a:t>εσωτερικό τμήμα</a:t>
            </a:r>
            <a:r>
              <a:rPr lang="el-GR" sz="2200" dirty="0"/>
              <a:t> διατηρεί </a:t>
            </a:r>
            <a:r>
              <a:rPr lang="el-GR" sz="2200" b="1" dirty="0"/>
              <a:t>την ισορροπία. </a:t>
            </a:r>
            <a:endParaRPr lang="en-US" sz="2200" dirty="0"/>
          </a:p>
        </p:txBody>
      </p:sp>
      <p:sp>
        <p:nvSpPr>
          <p:cNvPr id="4" name="Title 3"/>
          <p:cNvSpPr>
            <a:spLocks noGrp="1"/>
          </p:cNvSpPr>
          <p:nvPr>
            <p:ph type="title"/>
          </p:nvPr>
        </p:nvSpPr>
        <p:spPr/>
        <p:txBody>
          <a:bodyPr/>
          <a:lstStyle/>
          <a:p>
            <a:r>
              <a:rPr lang="el-GR" dirty="0"/>
              <a:t>Δυναμικά στην όραση </a:t>
            </a:r>
            <a:r>
              <a:rPr lang="el-GR" sz="3200" b="0" dirty="0" smtClean="0"/>
              <a:t>1/6</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40567620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sz="2200" dirty="0"/>
              <a:t>Η έκκριση του συναπτικού μεταβιβαστή είναι σταθερή στο σκοτάδι</a:t>
            </a:r>
            <a:r>
              <a:rPr lang="el-GR" sz="2200" dirty="0" smtClean="0"/>
              <a:t>. </a:t>
            </a:r>
            <a:r>
              <a:rPr lang="el-GR" sz="2200" dirty="0"/>
              <a:t>Όταν το </a:t>
            </a:r>
            <a:r>
              <a:rPr lang="el-GR" sz="2200" b="1" dirty="0"/>
              <a:t>φως</a:t>
            </a:r>
            <a:r>
              <a:rPr lang="el-GR" sz="2200" dirty="0"/>
              <a:t> πέσει στο εξωτερικό τμήμα μερικά </a:t>
            </a:r>
            <a:r>
              <a:rPr lang="el-GR" sz="2200" b="1" dirty="0"/>
              <a:t>κανάλια Να</a:t>
            </a:r>
            <a:r>
              <a:rPr lang="el-GR" sz="2200" b="1" baseline="30000" dirty="0"/>
              <a:t>+</a:t>
            </a:r>
            <a:r>
              <a:rPr lang="el-GR" sz="2200" b="1" dirty="0"/>
              <a:t> κλείνουν </a:t>
            </a:r>
            <a:r>
              <a:rPr lang="el-GR" sz="2200" dirty="0"/>
              <a:t>κι έτσι δημιουργείται ένα </a:t>
            </a:r>
            <a:r>
              <a:rPr lang="el-GR" sz="2200" b="1" dirty="0"/>
              <a:t>υπερπολωτικό</a:t>
            </a:r>
            <a:r>
              <a:rPr lang="el-GR" sz="2200" dirty="0"/>
              <a:t> δυναμικό υποδοχέα. </a:t>
            </a:r>
            <a:r>
              <a:rPr lang="el-GR" sz="2200" dirty="0" smtClean="0"/>
              <a:t>Το </a:t>
            </a:r>
            <a:r>
              <a:rPr lang="el-GR" sz="2200" dirty="0"/>
              <a:t>υπερπολωτικό δυναμικό </a:t>
            </a:r>
            <a:r>
              <a:rPr lang="el-GR" sz="2200" b="1" dirty="0"/>
              <a:t>ελαττώνει την έκκριση μεταβιβαστή </a:t>
            </a:r>
            <a:r>
              <a:rPr lang="el-GR" sz="2200" dirty="0"/>
              <a:t>κι αυτό τελικά δίνει το ερέθισμα για δυναμικά ενέργειας στα γαγγλιακά κύτταρα και τα δυναμικά μεταδίδονται σιγά-σιγά στον φλοιό.</a:t>
            </a:r>
          </a:p>
          <a:p>
            <a:r>
              <a:rPr lang="el-GR" sz="2200" dirty="0"/>
              <a:t>Η φωτοευαίσθητη ουσία στα ανώτερα θηλαστικά και τον άνθρωπο, είναι φτιαγμένη από την </a:t>
            </a:r>
            <a:r>
              <a:rPr lang="el-GR" sz="2200" b="1" dirty="0"/>
              <a:t>οψίνη (μια </a:t>
            </a:r>
            <a:r>
              <a:rPr lang="el-GR" sz="2200" b="1" dirty="0" smtClean="0"/>
              <a:t>πρωτεΐνη) </a:t>
            </a:r>
            <a:r>
              <a:rPr lang="el-GR" sz="2200" b="1" dirty="0"/>
              <a:t>και την ρετινίνη</a:t>
            </a:r>
            <a:r>
              <a:rPr lang="el-GR" sz="2200" dirty="0"/>
              <a:t> που είναι αλδεϋδη της βιταμίνης Α. </a:t>
            </a:r>
            <a:endParaRPr lang="en-US" sz="2200" dirty="0"/>
          </a:p>
        </p:txBody>
      </p:sp>
      <p:sp>
        <p:nvSpPr>
          <p:cNvPr id="4" name="Title 3"/>
          <p:cNvSpPr>
            <a:spLocks noGrp="1"/>
          </p:cNvSpPr>
          <p:nvPr>
            <p:ph type="title"/>
          </p:nvPr>
        </p:nvSpPr>
        <p:spPr/>
        <p:txBody>
          <a:bodyPr/>
          <a:lstStyle/>
          <a:p>
            <a:r>
              <a:rPr lang="el-GR" dirty="0"/>
              <a:t>Δυναμικά στην όραση </a:t>
            </a:r>
            <a:r>
              <a:rPr lang="el-GR" sz="3200" b="0" dirty="0" smtClean="0"/>
              <a:t>2/6</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25180102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200" dirty="0"/>
              <a:t>Υπάρχει και η ρετινίνη 2 που βρίσκεται στα μάτια διαφόρων άλλων ζώων. </a:t>
            </a:r>
            <a:r>
              <a:rPr lang="el-GR" sz="2200" dirty="0" smtClean="0"/>
              <a:t>Η </a:t>
            </a:r>
            <a:r>
              <a:rPr lang="el-GR" sz="2200" dirty="0"/>
              <a:t>ρετινίνη 1 και 2 καλούνται και ρετινάλες μια είναι αλδεϋδες. </a:t>
            </a:r>
            <a:r>
              <a:rPr lang="el-GR" sz="2200" dirty="0" smtClean="0"/>
              <a:t>Οι </a:t>
            </a:r>
            <a:r>
              <a:rPr lang="el-GR" sz="2200" dirty="0"/>
              <a:t>βιταμίνες Α που είναι αλκοόλες καλούνται και ρετινόλες. </a:t>
            </a:r>
            <a:r>
              <a:rPr lang="el-GR" sz="2200" dirty="0" smtClean="0"/>
              <a:t>Η </a:t>
            </a:r>
            <a:r>
              <a:rPr lang="el-GR" sz="2200" dirty="0"/>
              <a:t>φωτοευαίσθητη χρωστική των </a:t>
            </a:r>
            <a:r>
              <a:rPr lang="el-GR" sz="2200" b="1" dirty="0"/>
              <a:t>ραβδίων </a:t>
            </a:r>
            <a:r>
              <a:rPr lang="el-GR" sz="2200" dirty="0"/>
              <a:t>καλείται </a:t>
            </a:r>
            <a:r>
              <a:rPr lang="el-GR" sz="2200" b="1" dirty="0"/>
              <a:t>ροδοψίνη </a:t>
            </a:r>
            <a:r>
              <a:rPr lang="el-GR" sz="2200" dirty="0"/>
              <a:t>και η </a:t>
            </a:r>
            <a:r>
              <a:rPr lang="el-GR" sz="2200" b="1" dirty="0"/>
              <a:t>οψίνη της σκοτοψίνη.</a:t>
            </a:r>
            <a:r>
              <a:rPr lang="el-GR" sz="2200" dirty="0"/>
              <a:t> </a:t>
            </a:r>
            <a:r>
              <a:rPr lang="el-GR" sz="2200" dirty="0" smtClean="0"/>
              <a:t>Η </a:t>
            </a:r>
            <a:r>
              <a:rPr lang="el-GR" sz="2200" dirty="0"/>
              <a:t>ροδοψίνη έχει την μεγαλύτερη ευαισθησία στο μήκος κύματος 505</a:t>
            </a:r>
            <a:r>
              <a:rPr lang="en-US" sz="2200" dirty="0"/>
              <a:t>nm</a:t>
            </a:r>
            <a:r>
              <a:rPr lang="el-GR" sz="2200" dirty="0"/>
              <a:t>. </a:t>
            </a:r>
            <a:r>
              <a:rPr lang="el-GR" sz="2200" dirty="0" smtClean="0"/>
              <a:t>Η </a:t>
            </a:r>
            <a:r>
              <a:rPr lang="el-GR" sz="2200" dirty="0"/>
              <a:t>ανθρώπινη ροδοψίνη έχει </a:t>
            </a:r>
            <a:r>
              <a:rPr lang="en-US" sz="2200" dirty="0"/>
              <a:t>MW</a:t>
            </a:r>
            <a:r>
              <a:rPr lang="el-GR" sz="2200" dirty="0"/>
              <a:t> = 41.000.  Αποτελεί το 90% των μεμβρανών των ραβδίων. </a:t>
            </a:r>
            <a:r>
              <a:rPr lang="el-GR" sz="2200" dirty="0" smtClean="0"/>
              <a:t>Στο </a:t>
            </a:r>
            <a:r>
              <a:rPr lang="el-GR" sz="2200" dirty="0"/>
              <a:t>σκοτάδι η ρετινίνη</a:t>
            </a:r>
            <a:r>
              <a:rPr lang="el-GR" sz="2200" baseline="-25000" dirty="0"/>
              <a:t>1</a:t>
            </a:r>
            <a:r>
              <a:rPr lang="el-GR" sz="2200" dirty="0"/>
              <a:t> της ροδοψίνης είναι σε </a:t>
            </a:r>
            <a:r>
              <a:rPr lang="en-US" sz="2200" dirty="0"/>
              <a:t>cis</a:t>
            </a:r>
            <a:r>
              <a:rPr lang="el-GR" sz="2200" dirty="0"/>
              <a:t> θέση.  Το φως αλλάζει το σχήμα της ρετινίνης σε </a:t>
            </a:r>
            <a:r>
              <a:rPr lang="en-US" sz="2200" dirty="0"/>
              <a:t>trans</a:t>
            </a:r>
            <a:r>
              <a:rPr lang="el-GR" sz="2200" dirty="0"/>
              <a:t> θέση. </a:t>
            </a:r>
            <a:r>
              <a:rPr lang="el-GR" sz="2200" dirty="0" smtClean="0"/>
              <a:t>Η </a:t>
            </a:r>
            <a:r>
              <a:rPr lang="el-GR" sz="2200" dirty="0"/>
              <a:t>ενεργοποίηση της ροδοψίνης ενεργοποιεί τον σχηματισμό ενδιαμέσων ουσιών π.χ. την μεταροδοψίνη ΙΙ που φαίνεται ότι είναι το κλειδί για το κλείσιμο των καναλιών Να</a:t>
            </a:r>
            <a:r>
              <a:rPr lang="el-GR" sz="2200" baseline="30000" dirty="0"/>
              <a:t>+</a:t>
            </a:r>
            <a:r>
              <a:rPr lang="el-GR" sz="2200" dirty="0"/>
              <a:t>. </a:t>
            </a:r>
            <a:endParaRPr lang="en-US" sz="2200" dirty="0"/>
          </a:p>
        </p:txBody>
      </p:sp>
      <p:sp>
        <p:nvSpPr>
          <p:cNvPr id="4" name="Title 3"/>
          <p:cNvSpPr>
            <a:spLocks noGrp="1"/>
          </p:cNvSpPr>
          <p:nvPr>
            <p:ph type="title"/>
          </p:nvPr>
        </p:nvSpPr>
        <p:spPr/>
        <p:txBody>
          <a:bodyPr/>
          <a:lstStyle/>
          <a:p>
            <a:r>
              <a:rPr lang="el-GR" dirty="0"/>
              <a:t>Δυναμικά στην όραση </a:t>
            </a:r>
            <a:r>
              <a:rPr lang="el-GR" sz="3200" b="0" dirty="0" smtClean="0"/>
              <a:t>3/6</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2252529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a:t>Το τελικό στάδιο είναι ο αποχωρισμός της ρετινίνης από την οψίνη. Μερική ροδοψίνη ξαναγίνεται αμέσως, αλλά μερική ρετινίνη, γίνεται Α</a:t>
            </a:r>
            <a:r>
              <a:rPr lang="el-GR" baseline="-25000" dirty="0"/>
              <a:t>1</a:t>
            </a:r>
            <a:r>
              <a:rPr lang="el-GR" dirty="0"/>
              <a:t> που με την σειρά της αντιδρά με σκοτοψίνη για να φτιάξει ροδοψίνη. </a:t>
            </a:r>
            <a:r>
              <a:rPr lang="el-GR" dirty="0" smtClean="0"/>
              <a:t>Εκτός </a:t>
            </a:r>
            <a:r>
              <a:rPr lang="el-GR" dirty="0"/>
              <a:t>από την μετατροπή της θέσης </a:t>
            </a:r>
            <a:r>
              <a:rPr lang="en-US" dirty="0"/>
              <a:t>cis</a:t>
            </a:r>
            <a:r>
              <a:rPr lang="el-GR" dirty="0"/>
              <a:t> σε </a:t>
            </a:r>
            <a:r>
              <a:rPr lang="en-US" dirty="0"/>
              <a:t>trans</a:t>
            </a:r>
            <a:r>
              <a:rPr lang="el-GR" dirty="0"/>
              <a:t> της ρετινίνης, που χρειάζεται φως, όλες οι άλλες δεν χρειάζονται. Το ποσό ροδοψίνης στους υποδοχείς είναι αντιστρόφως ανάλογο του φωτός που προσπίπτει</a:t>
            </a:r>
            <a:r>
              <a:rPr lang="el-GR" dirty="0" smtClean="0"/>
              <a:t>. </a:t>
            </a:r>
            <a:r>
              <a:rPr lang="el-GR" dirty="0"/>
              <a:t>Η ενεργοποίηση της ροδοψίνης και η δημιουργία υπερπολωτικού δυναμικού του φωτοϋποδοχέα γίνεται μέσω </a:t>
            </a:r>
            <a:r>
              <a:rPr lang="en-US" dirty="0"/>
              <a:t>GTP</a:t>
            </a:r>
            <a:r>
              <a:rPr lang="el-GR" dirty="0"/>
              <a:t> και </a:t>
            </a:r>
            <a:r>
              <a:rPr lang="en-US" dirty="0"/>
              <a:t>GMP</a:t>
            </a:r>
            <a:r>
              <a:rPr lang="el-GR" dirty="0"/>
              <a:t>.</a:t>
            </a:r>
          </a:p>
        </p:txBody>
      </p:sp>
      <p:sp>
        <p:nvSpPr>
          <p:cNvPr id="4" name="Title 3"/>
          <p:cNvSpPr>
            <a:spLocks noGrp="1"/>
          </p:cNvSpPr>
          <p:nvPr>
            <p:ph type="title"/>
          </p:nvPr>
        </p:nvSpPr>
        <p:spPr/>
        <p:txBody>
          <a:bodyPr/>
          <a:lstStyle/>
          <a:p>
            <a:r>
              <a:rPr lang="el-GR" dirty="0"/>
              <a:t>Δυναμικά στην όραση </a:t>
            </a:r>
            <a:r>
              <a:rPr lang="el-GR" sz="3200" b="0" dirty="0" smtClean="0"/>
              <a:t>4/6</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7241330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b="1" dirty="0"/>
              <a:t>Στα κωνία: </a:t>
            </a:r>
            <a:r>
              <a:rPr lang="el-GR" dirty="0" smtClean="0"/>
              <a:t>Υπάρχουν </a:t>
            </a:r>
            <a:r>
              <a:rPr lang="el-GR" b="1" dirty="0"/>
              <a:t>3 διαφορετικά </a:t>
            </a:r>
            <a:r>
              <a:rPr lang="el-GR" dirty="0"/>
              <a:t>είδη κωνίων. </a:t>
            </a:r>
            <a:r>
              <a:rPr lang="el-GR" dirty="0" smtClean="0"/>
              <a:t>Επειδή </a:t>
            </a:r>
            <a:r>
              <a:rPr lang="el-GR" dirty="0"/>
              <a:t>χρησιμοποιούνται για την όραση </a:t>
            </a:r>
            <a:r>
              <a:rPr lang="el-GR" b="1" dirty="0"/>
              <a:t>χρωμάτων, </a:t>
            </a:r>
            <a:r>
              <a:rPr lang="el-GR" dirty="0"/>
              <a:t>υπάρχουν κωνία που απαντούν είτε </a:t>
            </a:r>
            <a:r>
              <a:rPr lang="el-GR" b="1" dirty="0"/>
              <a:t>στα 440 </a:t>
            </a:r>
            <a:r>
              <a:rPr lang="el-GR" dirty="0"/>
              <a:t>είτε </a:t>
            </a:r>
            <a:r>
              <a:rPr lang="el-GR" b="1" dirty="0"/>
              <a:t>στα 535 </a:t>
            </a:r>
            <a:r>
              <a:rPr lang="el-GR" dirty="0"/>
              <a:t>είτε </a:t>
            </a:r>
            <a:r>
              <a:rPr lang="el-GR" b="1" dirty="0"/>
              <a:t>στα 565 </a:t>
            </a:r>
            <a:r>
              <a:rPr lang="en-US" b="1" dirty="0"/>
              <a:t>nm </a:t>
            </a:r>
            <a:r>
              <a:rPr lang="el-GR" dirty="0"/>
              <a:t>μήκους φάσματος. </a:t>
            </a:r>
            <a:r>
              <a:rPr lang="el-GR" dirty="0" smtClean="0"/>
              <a:t>Κάθε </a:t>
            </a:r>
            <a:r>
              <a:rPr lang="el-GR" dirty="0"/>
              <a:t>τύπος κωνίου περιέχει μια οψίνη και μια </a:t>
            </a:r>
            <a:r>
              <a:rPr lang="el-GR" dirty="0" smtClean="0"/>
              <a:t>ρετινίνη</a:t>
            </a:r>
            <a:r>
              <a:rPr lang="el-GR" sz="1400" dirty="0" smtClean="0"/>
              <a:t>1</a:t>
            </a:r>
            <a:r>
              <a:rPr lang="el-GR" dirty="0" smtClean="0"/>
              <a:t>. Η </a:t>
            </a:r>
            <a:r>
              <a:rPr lang="el-GR" dirty="0"/>
              <a:t>οψίνη μοιάζει με των ραβδίων (ροδοψίνη) και βρίσκεται στις μεμβράνες </a:t>
            </a:r>
            <a:r>
              <a:rPr lang="el-GR" dirty="0" smtClean="0"/>
              <a:t>(σάκους) </a:t>
            </a:r>
            <a:r>
              <a:rPr lang="el-GR" dirty="0"/>
              <a:t>των κωνίων</a:t>
            </a:r>
            <a:r>
              <a:rPr lang="el-GR" dirty="0" smtClean="0"/>
              <a:t>. </a:t>
            </a:r>
            <a:r>
              <a:rPr lang="el-GR" dirty="0"/>
              <a:t>Η διαδικασία με το φως μοιάζει με των ραβδίων (κανάλια </a:t>
            </a:r>
            <a:r>
              <a:rPr lang="en-US" dirty="0"/>
              <a:t>N</a:t>
            </a:r>
            <a:r>
              <a:rPr lang="el-GR" dirty="0"/>
              <a:t>α</a:t>
            </a:r>
            <a:r>
              <a:rPr lang="el-GR" baseline="30000" dirty="0"/>
              <a:t>+</a:t>
            </a:r>
            <a:r>
              <a:rPr lang="el-GR" dirty="0"/>
              <a:t>, υπερπολωτικά δυναμικά, </a:t>
            </a:r>
            <a:r>
              <a:rPr lang="en-US" dirty="0"/>
              <a:t>GTP</a:t>
            </a:r>
            <a:r>
              <a:rPr lang="el-GR" dirty="0"/>
              <a:t>).</a:t>
            </a:r>
          </a:p>
          <a:p>
            <a:endParaRPr lang="en-US" dirty="0"/>
          </a:p>
        </p:txBody>
      </p:sp>
      <p:sp>
        <p:nvSpPr>
          <p:cNvPr id="4" name="Title 3"/>
          <p:cNvSpPr>
            <a:spLocks noGrp="1"/>
          </p:cNvSpPr>
          <p:nvPr>
            <p:ph type="title"/>
          </p:nvPr>
        </p:nvSpPr>
        <p:spPr/>
        <p:txBody>
          <a:bodyPr/>
          <a:lstStyle/>
          <a:p>
            <a:r>
              <a:rPr lang="el-GR" dirty="0"/>
              <a:t>Δυναμικά στην όραση </a:t>
            </a:r>
            <a:r>
              <a:rPr lang="el-GR" sz="3200" b="0" dirty="0" smtClean="0"/>
              <a:t>5/6</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15379028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435280" cy="5256584"/>
          </a:xfrm>
        </p:spPr>
        <p:txBody>
          <a:bodyPr>
            <a:normAutofit/>
          </a:bodyPr>
          <a:lstStyle/>
          <a:p>
            <a:pPr marL="0" indent="0" hangingPunct="0">
              <a:buNone/>
            </a:pPr>
            <a:r>
              <a:rPr lang="el-GR" sz="2200" b="1" dirty="0"/>
              <a:t>Μεταβιβαστές στους φωτοϋποδοχείς</a:t>
            </a:r>
            <a:endParaRPr lang="el-GR" sz="2200" dirty="0"/>
          </a:p>
          <a:p>
            <a:pPr hangingPunct="0"/>
            <a:r>
              <a:rPr lang="el-GR" sz="2200" dirty="0"/>
              <a:t>Υπάρχει ποικιλία:  </a:t>
            </a:r>
            <a:r>
              <a:rPr lang="en-US" sz="2200" dirty="0"/>
              <a:t>Ach</a:t>
            </a:r>
            <a:r>
              <a:rPr lang="el-GR" sz="2200" dirty="0"/>
              <a:t>, </a:t>
            </a:r>
            <a:r>
              <a:rPr lang="en-US" sz="2200" dirty="0"/>
              <a:t>DA</a:t>
            </a:r>
            <a:r>
              <a:rPr lang="el-GR" sz="2200" dirty="0"/>
              <a:t>, 5</a:t>
            </a:r>
            <a:r>
              <a:rPr lang="en-US" sz="2200" dirty="0"/>
              <a:t>HT</a:t>
            </a:r>
            <a:r>
              <a:rPr lang="el-GR" sz="2200" dirty="0"/>
              <a:t>, </a:t>
            </a:r>
            <a:r>
              <a:rPr lang="en-US" sz="2200" dirty="0"/>
              <a:t>GABA</a:t>
            </a:r>
            <a:r>
              <a:rPr lang="el-GR" sz="2200" dirty="0"/>
              <a:t>, γλυκίνη, </a:t>
            </a:r>
            <a:r>
              <a:rPr lang="en-US" sz="2200" dirty="0"/>
              <a:t>substance P</a:t>
            </a:r>
            <a:r>
              <a:rPr lang="el-GR" sz="2200" dirty="0"/>
              <a:t> κ.α.  Μόνο τα αμακρινικά κύτταρα όμως εκκρίνουν </a:t>
            </a:r>
            <a:r>
              <a:rPr lang="en-US" sz="2200" dirty="0"/>
              <a:t>Ach</a:t>
            </a:r>
            <a:r>
              <a:rPr lang="el-GR" sz="2200" dirty="0"/>
              <a:t>. </a:t>
            </a:r>
            <a:r>
              <a:rPr lang="el-GR" sz="2200" dirty="0" smtClean="0"/>
              <a:t>Υπάρχουν </a:t>
            </a:r>
            <a:r>
              <a:rPr lang="el-GR" sz="2200" dirty="0"/>
              <a:t>βέβαια αμακρινικά που εκκρίνουν πεπτίδια, </a:t>
            </a:r>
            <a:r>
              <a:rPr lang="en-US" sz="2200" dirty="0"/>
              <a:t>DA</a:t>
            </a:r>
            <a:r>
              <a:rPr lang="el-GR" sz="2200" dirty="0"/>
              <a:t>, 5</a:t>
            </a:r>
            <a:r>
              <a:rPr lang="en-US" sz="2200" dirty="0"/>
              <a:t>HT</a:t>
            </a:r>
            <a:r>
              <a:rPr lang="el-GR" sz="2200" dirty="0"/>
              <a:t>.</a:t>
            </a:r>
          </a:p>
          <a:p>
            <a:pPr hangingPunct="0"/>
            <a:r>
              <a:rPr lang="el-GR" sz="2200" dirty="0"/>
              <a:t>Το γονίδιο της ανθρώπινης ροδοψίνης βρίσκεται στο χρωμόσωμα 3, το γονίδιο για τα κωνία που είναι ευαίσθητα στο μπλε είναι στο χρωμόσωμα 7, ενώ τα άλλα 2 είδη κωνίων (</a:t>
            </a:r>
            <a:r>
              <a:rPr lang="el-GR" sz="2200" dirty="0" smtClean="0"/>
              <a:t>κόκκινο/πράσινο) </a:t>
            </a:r>
            <a:r>
              <a:rPr lang="el-GR" sz="2200" dirty="0"/>
              <a:t>είναι στο βραχύ σκέλος του χρωμοσώματος Χ. </a:t>
            </a:r>
            <a:r>
              <a:rPr lang="el-GR" sz="2200" dirty="0" smtClean="0"/>
              <a:t>Τα </a:t>
            </a:r>
            <a:r>
              <a:rPr lang="el-GR" sz="2200" dirty="0"/>
              <a:t>περισσότερα θηλαστικά έχουν κωνία για 2 μήκη </a:t>
            </a:r>
            <a:r>
              <a:rPr lang="el-GR" sz="2200" dirty="0" smtClean="0"/>
              <a:t>κύματος </a:t>
            </a:r>
            <a:r>
              <a:rPr lang="el-GR" sz="2200" dirty="0"/>
              <a:t>(μικρό και μεγάλο - δεν έχουν δηλαδή έγχρωμη όραση). </a:t>
            </a:r>
            <a:r>
              <a:rPr lang="el-GR" sz="2200" dirty="0" smtClean="0"/>
              <a:t>Όμως </a:t>
            </a:r>
            <a:r>
              <a:rPr lang="el-GR" sz="2200" dirty="0"/>
              <a:t>οι πίθηκοι και οι άνθρωποι έχουν έγχρωμη όραση με τα 3 είδη κωνίων</a:t>
            </a:r>
            <a:r>
              <a:rPr lang="el-GR" sz="2200" dirty="0" smtClean="0"/>
              <a:t>.</a:t>
            </a:r>
            <a:endParaRPr lang="el-GR" sz="2200" dirty="0"/>
          </a:p>
        </p:txBody>
      </p:sp>
      <p:sp>
        <p:nvSpPr>
          <p:cNvPr id="4" name="Title 3"/>
          <p:cNvSpPr>
            <a:spLocks noGrp="1"/>
          </p:cNvSpPr>
          <p:nvPr>
            <p:ph type="title"/>
          </p:nvPr>
        </p:nvSpPr>
        <p:spPr/>
        <p:txBody>
          <a:bodyPr/>
          <a:lstStyle/>
          <a:p>
            <a:r>
              <a:rPr lang="el-GR" dirty="0"/>
              <a:t>Δυναμικά στην όραση </a:t>
            </a:r>
            <a:r>
              <a:rPr lang="el-GR" sz="3200" b="0" dirty="0" smtClean="0"/>
              <a:t>6/6</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3231585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435280" cy="5400600"/>
          </a:xfrm>
        </p:spPr>
        <p:txBody>
          <a:bodyPr>
            <a:noAutofit/>
          </a:bodyPr>
          <a:lstStyle/>
          <a:p>
            <a:pPr hangingPunct="0">
              <a:lnSpc>
                <a:spcPct val="110000"/>
              </a:lnSpc>
              <a:spcBef>
                <a:spcPts val="600"/>
              </a:spcBef>
            </a:pPr>
            <a:r>
              <a:rPr lang="el-GR" sz="2200" dirty="0" smtClean="0"/>
              <a:t>Αυτός </a:t>
            </a:r>
            <a:r>
              <a:rPr lang="el-GR" sz="2200" dirty="0"/>
              <a:t>ο χιτώνας εκτείνεται μπροστά μέχρι το ακτινωτό σώμα.  Περιέχει </a:t>
            </a:r>
            <a:r>
              <a:rPr lang="el-GR" sz="2200" b="1" dirty="0"/>
              <a:t>10 </a:t>
            </a:r>
            <a:r>
              <a:rPr lang="el-GR" sz="2200" dirty="0"/>
              <a:t>στοιβάδες.  Από έξω προς τα έσω </a:t>
            </a:r>
            <a:r>
              <a:rPr lang="el-GR" sz="2200" dirty="0" smtClean="0"/>
              <a:t>είναι:</a:t>
            </a:r>
          </a:p>
          <a:p>
            <a:pPr marL="857250" lvl="1" indent="-501650" hangingPunct="0">
              <a:lnSpc>
                <a:spcPct val="110000"/>
              </a:lnSpc>
              <a:spcBef>
                <a:spcPts val="600"/>
              </a:spcBef>
            </a:pPr>
            <a:r>
              <a:rPr lang="el-GR" sz="2200" dirty="0" smtClean="0"/>
              <a:t>μελάγχρουν επιθήλιο,</a:t>
            </a:r>
          </a:p>
          <a:p>
            <a:pPr marL="857250" lvl="1" indent="-501650" hangingPunct="0">
              <a:lnSpc>
                <a:spcPct val="110000"/>
              </a:lnSpc>
              <a:spcBef>
                <a:spcPts val="600"/>
              </a:spcBef>
            </a:pPr>
            <a:r>
              <a:rPr lang="el-GR" sz="2200" dirty="0" smtClean="0"/>
              <a:t>στοιβάδα </a:t>
            </a:r>
            <a:r>
              <a:rPr lang="el-GR" sz="2200" dirty="0"/>
              <a:t>κωνίων και </a:t>
            </a:r>
            <a:r>
              <a:rPr lang="el-GR" sz="2200" dirty="0" smtClean="0"/>
              <a:t>ραβδίων,</a:t>
            </a:r>
          </a:p>
          <a:p>
            <a:pPr marL="857250" lvl="1" indent="-501650" hangingPunct="0">
              <a:lnSpc>
                <a:spcPct val="110000"/>
              </a:lnSpc>
              <a:spcBef>
                <a:spcPts val="600"/>
              </a:spcBef>
            </a:pPr>
            <a:r>
              <a:rPr lang="el-GR" sz="2200" dirty="0" smtClean="0"/>
              <a:t>έξω αφοριστική,</a:t>
            </a:r>
          </a:p>
          <a:p>
            <a:pPr marL="857250" lvl="1" indent="-501650" hangingPunct="0">
              <a:lnSpc>
                <a:spcPct val="110000"/>
              </a:lnSpc>
              <a:spcBef>
                <a:spcPts val="600"/>
              </a:spcBef>
            </a:pPr>
            <a:r>
              <a:rPr lang="el-GR" sz="2200" dirty="0" smtClean="0"/>
              <a:t>έξω κοκκιώδης,</a:t>
            </a:r>
          </a:p>
          <a:p>
            <a:pPr marL="857250" lvl="1" indent="-501650" hangingPunct="0">
              <a:lnSpc>
                <a:spcPct val="110000"/>
              </a:lnSpc>
              <a:spcBef>
                <a:spcPts val="600"/>
              </a:spcBef>
            </a:pPr>
            <a:r>
              <a:rPr lang="el-GR" sz="2200" dirty="0" smtClean="0"/>
              <a:t>έξω δικτυωτή,</a:t>
            </a:r>
          </a:p>
          <a:p>
            <a:pPr marL="857250" lvl="1" indent="-501650" hangingPunct="0">
              <a:lnSpc>
                <a:spcPct val="110000"/>
              </a:lnSpc>
              <a:spcBef>
                <a:spcPts val="600"/>
              </a:spcBef>
            </a:pPr>
            <a:r>
              <a:rPr lang="el-GR" sz="2200" dirty="0" smtClean="0"/>
              <a:t>έσω κοκκιώδης,</a:t>
            </a:r>
          </a:p>
          <a:p>
            <a:pPr marL="857250" lvl="1" indent="-501650" hangingPunct="0">
              <a:lnSpc>
                <a:spcPct val="110000"/>
              </a:lnSpc>
              <a:spcBef>
                <a:spcPts val="600"/>
              </a:spcBef>
            </a:pPr>
            <a:r>
              <a:rPr lang="el-GR" sz="2200" dirty="0" smtClean="0"/>
              <a:t>έσω δικτυωτή,</a:t>
            </a:r>
          </a:p>
          <a:p>
            <a:pPr marL="857250" lvl="1" indent="-501650" hangingPunct="0">
              <a:lnSpc>
                <a:spcPct val="110000"/>
              </a:lnSpc>
              <a:spcBef>
                <a:spcPts val="600"/>
              </a:spcBef>
            </a:pPr>
            <a:r>
              <a:rPr lang="el-GR" sz="2200" dirty="0" smtClean="0"/>
              <a:t>στοιβάδα </a:t>
            </a:r>
            <a:r>
              <a:rPr lang="el-GR" sz="2200" dirty="0"/>
              <a:t>γαγγλιακών </a:t>
            </a:r>
            <a:r>
              <a:rPr lang="el-GR" sz="2200" dirty="0" smtClean="0"/>
              <a:t>κυττάρων,</a:t>
            </a:r>
          </a:p>
          <a:p>
            <a:pPr marL="857250" lvl="1" indent="-501650" hangingPunct="0">
              <a:lnSpc>
                <a:spcPct val="110000"/>
              </a:lnSpc>
              <a:spcBef>
                <a:spcPts val="600"/>
              </a:spcBef>
            </a:pPr>
            <a:r>
              <a:rPr lang="el-GR" sz="2200" dirty="0" smtClean="0"/>
              <a:t>στοιβάδα </a:t>
            </a:r>
            <a:r>
              <a:rPr lang="el-GR" sz="2200" dirty="0"/>
              <a:t>ινών οπτικού </a:t>
            </a:r>
            <a:r>
              <a:rPr lang="el-GR" sz="2200" dirty="0" smtClean="0"/>
              <a:t>νεύρου,</a:t>
            </a:r>
          </a:p>
          <a:p>
            <a:pPr marL="857250" lvl="1" indent="-501650" hangingPunct="0">
              <a:lnSpc>
                <a:spcPct val="110000"/>
              </a:lnSpc>
              <a:spcBef>
                <a:spcPts val="600"/>
              </a:spcBef>
            </a:pPr>
            <a:r>
              <a:rPr lang="el-GR" sz="2200" dirty="0" smtClean="0"/>
              <a:t>έσω </a:t>
            </a:r>
            <a:r>
              <a:rPr lang="el-GR" sz="2200" dirty="0"/>
              <a:t>αφοριστική</a:t>
            </a:r>
            <a:r>
              <a:rPr lang="el-GR" sz="2200" dirty="0" smtClean="0"/>
              <a:t>.</a:t>
            </a:r>
            <a:endParaRPr lang="el-GR" sz="2200" dirty="0"/>
          </a:p>
        </p:txBody>
      </p:sp>
      <p:sp>
        <p:nvSpPr>
          <p:cNvPr id="4" name="Τίτλος 3"/>
          <p:cNvSpPr>
            <a:spLocks noGrp="1"/>
          </p:cNvSpPr>
          <p:nvPr>
            <p:ph type="title"/>
          </p:nvPr>
        </p:nvSpPr>
        <p:spPr/>
        <p:txBody>
          <a:bodyPr/>
          <a:lstStyle/>
          <a:p>
            <a:r>
              <a:rPr lang="el-GR" dirty="0"/>
              <a:t>Αμφιβληστροειδής </a:t>
            </a:r>
            <a:r>
              <a:rPr lang="el-GR" sz="3200" b="0" dirty="0" smtClean="0"/>
              <a:t>1/6</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24059849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wine4soul.files.wordpress.com/2012/12/retina-layers.jpg"/>
          <p:cNvPicPr>
            <a:picLocks noGrp="1"/>
          </p:cNvPicPr>
          <p:nvPr>
            <p:ph idx="1"/>
          </p:nvPr>
        </p:nvPicPr>
        <p:blipFill>
          <a:blip r:embed="rId2" cstate="print"/>
          <a:stretch>
            <a:fillRect/>
          </a:stretch>
        </p:blipFill>
        <p:spPr bwMode="auto">
          <a:xfrm>
            <a:off x="1475656" y="1341015"/>
            <a:ext cx="6392796" cy="5040313"/>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r>
              <a:rPr lang="el-GR" dirty="0"/>
              <a:t>Στοιβάδες αμφιβληστροειδούς και υποδοχείς όρασης (κωνία και ραβδία)</a:t>
            </a:r>
          </a:p>
        </p:txBody>
      </p:sp>
      <p:sp>
        <p:nvSpPr>
          <p:cNvPr id="2" name="Ορθογώνιο 1"/>
          <p:cNvSpPr/>
          <p:nvPr/>
        </p:nvSpPr>
        <p:spPr>
          <a:xfrm>
            <a:off x="2262327" y="6494457"/>
            <a:ext cx="4572000" cy="276999"/>
          </a:xfrm>
          <a:prstGeom prst="rect">
            <a:avLst/>
          </a:prstGeom>
        </p:spPr>
        <p:txBody>
          <a:bodyPr>
            <a:spAutoFit/>
          </a:bodyPr>
          <a:lstStyle/>
          <a:p>
            <a:pPr algn="ctr"/>
            <a:r>
              <a:rPr lang="en-US" sz="1200" dirty="0" smtClean="0">
                <a:solidFill>
                  <a:prstClr val="black"/>
                </a:solidFill>
                <a:latin typeface="Calibri"/>
                <a:hlinkClick r:id="rId3" action="ppaction://hlinkfile"/>
              </a:rPr>
              <a:t>wine4soul.com</a:t>
            </a:r>
            <a:endParaRPr lang="el-GR"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39966151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a:t>Μερικά άτομα δεν μπορούν να διακρίνουν χρώματα και μερικά έχουν αδυναμία με ένα μόνον χρώμα</a:t>
            </a:r>
            <a:r>
              <a:rPr lang="el-GR" dirty="0" smtClean="0"/>
              <a:t>. </a:t>
            </a:r>
            <a:r>
              <a:rPr lang="el-GR" dirty="0"/>
              <a:t>Σαν κληρονομική ανωμαλία προσβάλλει 8% των ανδρών και 0.4% των γυναικών.  Οι ανωμαλίες κληρονομούνται σαν υπολειπόμενη </a:t>
            </a:r>
            <a:r>
              <a:rPr lang="el-GR" dirty="0" smtClean="0"/>
              <a:t>φιλοσύνθετη κληρονομικότητα </a:t>
            </a:r>
            <a:r>
              <a:rPr lang="el-GR" dirty="0"/>
              <a:t>(Χ). </a:t>
            </a:r>
            <a:r>
              <a:rPr lang="el-GR" dirty="0" smtClean="0"/>
              <a:t>Άλλες </a:t>
            </a:r>
            <a:r>
              <a:rPr lang="el-GR" dirty="0"/>
              <a:t>φιλοσύνδετες νόσοι είναι η μυϊκή δυστροφία του </a:t>
            </a:r>
            <a:r>
              <a:rPr lang="en-US" dirty="0"/>
              <a:t>Duchenne</a:t>
            </a:r>
            <a:r>
              <a:rPr lang="el-GR" dirty="0"/>
              <a:t>, η αιμοφιλία κ.α.</a:t>
            </a:r>
          </a:p>
          <a:p>
            <a:endParaRPr lang="en-US" dirty="0"/>
          </a:p>
        </p:txBody>
      </p:sp>
      <p:sp>
        <p:nvSpPr>
          <p:cNvPr id="4" name="Τίτλος 3"/>
          <p:cNvSpPr>
            <a:spLocks noGrp="1"/>
          </p:cNvSpPr>
          <p:nvPr>
            <p:ph type="title"/>
          </p:nvPr>
        </p:nvSpPr>
        <p:spPr/>
        <p:txBody>
          <a:bodyPr/>
          <a:lstStyle/>
          <a:p>
            <a:r>
              <a:rPr lang="el-GR" dirty="0"/>
              <a:t>Αχρωματοψία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23875921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Αντίληψη χρωμάτων, μήκος κύματος</a:t>
            </a:r>
          </a:p>
        </p:txBody>
      </p:sp>
      <p:pic>
        <p:nvPicPr>
          <p:cNvPr id="1026" name="Picture 2" descr="File:Cone-response.sv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7584" y="1340768"/>
            <a:ext cx="7488832" cy="47111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6"/>
          <p:cNvSpPr/>
          <p:nvPr/>
        </p:nvSpPr>
        <p:spPr>
          <a:xfrm>
            <a:off x="1921513" y="6324415"/>
            <a:ext cx="5300974"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4"/>
              </a:rPr>
              <a:t>Cone-response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5" tooltip="User:TAKASUGI Shinji"/>
              </a:rPr>
              <a:t>TAKASUGI Shinji</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6"/>
              </a:rPr>
              <a:t>CC BY-SA 3.0</a:t>
            </a:r>
            <a:endParaRPr lang="en-US" sz="1200" dirty="0">
              <a:solidFill>
                <a:prstClr val="black">
                  <a:lumMod val="65000"/>
                  <a:lumOff val="3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3382192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smtClean="0"/>
              <a:t>Όταν </a:t>
            </a:r>
            <a:r>
              <a:rPr lang="el-GR" dirty="0"/>
              <a:t>από πολύ φωτεινό περιβάλλον, μετακινηθούμε σε σκοτεινότερο (ημίφως) οι αμφιβληστροειδείς γίνονται σιγά-σιγά πιο ευαίσθητοι στο φως κι έτσι γίνεται η προσαρμογή στο σκοτάδι που είναι </a:t>
            </a:r>
            <a:r>
              <a:rPr lang="el-GR" b="1" dirty="0"/>
              <a:t>μέγιστη στα 20 </a:t>
            </a:r>
            <a:r>
              <a:rPr lang="en-US" b="1" dirty="0"/>
              <a:t>min</a:t>
            </a:r>
            <a:r>
              <a:rPr lang="el-GR" b="1" dirty="0"/>
              <a:t>.  </a:t>
            </a:r>
            <a:r>
              <a:rPr lang="el-GR" dirty="0"/>
              <a:t>Αντίθετα όταν από το σκοτάδι περάσουμε στο φως, το φως φαίνεται πολύ έντονο μέχρι να γίνει </a:t>
            </a:r>
            <a:r>
              <a:rPr lang="el-GR" b="1" dirty="0"/>
              <a:t>η προσαρμογή στο φως που είναι μεγίστη σε 5 </a:t>
            </a:r>
            <a:r>
              <a:rPr lang="en-US" b="1" dirty="0"/>
              <a:t>min</a:t>
            </a:r>
            <a:r>
              <a:rPr lang="el-GR" b="1" dirty="0"/>
              <a:t>.</a:t>
            </a:r>
            <a:endParaRPr lang="el-GR" dirty="0"/>
          </a:p>
          <a:p>
            <a:r>
              <a:rPr lang="el-GR" dirty="0"/>
              <a:t>Η Βιταμίνη Α έχει σημαντική θέση στην όραση, διότι εμπλέκεται στην σύνθεση της ρετινίνης </a:t>
            </a:r>
            <a:r>
              <a:rPr lang="el-GR" sz="1800" dirty="0" smtClean="0"/>
              <a:t>1</a:t>
            </a:r>
            <a:r>
              <a:rPr lang="el-GR" dirty="0" smtClean="0"/>
              <a:t>, </a:t>
            </a:r>
            <a:r>
              <a:rPr lang="el-GR" dirty="0"/>
              <a:t>έτσι έλλειψη της βιταμίνης </a:t>
            </a:r>
            <a:r>
              <a:rPr lang="en-US" dirty="0"/>
              <a:t>A</a:t>
            </a:r>
            <a:r>
              <a:rPr lang="el-GR" dirty="0"/>
              <a:t> προκαλεί ανωμαλίες της </a:t>
            </a:r>
            <a:r>
              <a:rPr lang="el-GR" dirty="0" smtClean="0"/>
              <a:t>όρασης.</a:t>
            </a:r>
            <a:endParaRPr lang="en-US" dirty="0"/>
          </a:p>
        </p:txBody>
      </p:sp>
      <p:sp>
        <p:nvSpPr>
          <p:cNvPr id="4" name="Τίτλος 3"/>
          <p:cNvSpPr>
            <a:spLocks noGrp="1"/>
          </p:cNvSpPr>
          <p:nvPr>
            <p:ph type="title"/>
          </p:nvPr>
        </p:nvSpPr>
        <p:spPr/>
        <p:txBody>
          <a:bodyPr/>
          <a:lstStyle/>
          <a:p>
            <a:r>
              <a:rPr lang="el-GR" dirty="0"/>
              <a:t>Προσαρμογή στο σκοτάδι </a:t>
            </a:r>
            <a:r>
              <a:rPr lang="el-GR" sz="3200" b="0" dirty="0" smtClean="0"/>
              <a:t>1/2</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23637028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Μια από τις πιο γρήγορες σε εμφάνιση είναι η νυκταλωπία η αδυναμία της νυχτερινής όρασης.  Υπάρχει και καταστροφή (εκφύλιση κωνίων και ραβδίων).  Όταν παρατείνεται δεν εκφυλίζονται μόνο τα ραβδία και κωνία αλλά και τα άλλα νευρικά </a:t>
            </a:r>
            <a:r>
              <a:rPr lang="el-GR" dirty="0" smtClean="0"/>
              <a:t>στοιχεία </a:t>
            </a:r>
            <a:r>
              <a:rPr lang="el-GR" dirty="0"/>
              <a:t>του αμφιβληστροειδή.  Εάν δοθεί βιταμίνη Α πριν καταστραφούν οι φωτοϋποδοχείς, η όραση αποκαθίσταται.  Άλλες απαραίτητες βιταμίνες είναι το σύμπλεγμα Β και το </a:t>
            </a:r>
            <a:r>
              <a:rPr lang="el-GR" dirty="0" smtClean="0"/>
              <a:t>νικοτιναμίδιο</a:t>
            </a:r>
            <a:r>
              <a:rPr lang="el-GR" dirty="0"/>
              <a:t>.</a:t>
            </a:r>
            <a:endParaRPr lang="en-US" dirty="0"/>
          </a:p>
        </p:txBody>
      </p:sp>
      <p:sp>
        <p:nvSpPr>
          <p:cNvPr id="4" name="Τίτλος 3"/>
          <p:cNvSpPr>
            <a:spLocks noGrp="1"/>
          </p:cNvSpPr>
          <p:nvPr>
            <p:ph type="title"/>
          </p:nvPr>
        </p:nvSpPr>
        <p:spPr/>
        <p:txBody>
          <a:bodyPr/>
          <a:lstStyle/>
          <a:p>
            <a:r>
              <a:rPr lang="el-GR" dirty="0"/>
              <a:t>Προσαρμογή στο σκοτάδι </a:t>
            </a:r>
            <a:r>
              <a:rPr lang="el-GR" sz="3200" b="0" dirty="0" smtClean="0"/>
              <a:t>2/2</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16732904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b="1" dirty="0" smtClean="0"/>
              <a:t>Οι </a:t>
            </a:r>
            <a:r>
              <a:rPr lang="el-GR" b="1" dirty="0"/>
              <a:t>βλάβες </a:t>
            </a:r>
            <a:r>
              <a:rPr lang="el-GR" dirty="0"/>
              <a:t>ανατομικά μπορούν να καθορισθούν ανάλογα με το τι προκαλούν στα οπτικά πεδία.</a:t>
            </a:r>
          </a:p>
          <a:p>
            <a:pPr marL="633413" indent="-457200" hangingPunct="0">
              <a:buFont typeface="+mj-lt"/>
              <a:buAutoNum type="arabicPeriod"/>
            </a:pPr>
            <a:r>
              <a:rPr lang="el-GR" b="1" dirty="0" smtClean="0"/>
              <a:t>Στο </a:t>
            </a:r>
            <a:r>
              <a:rPr lang="el-GR" b="1" dirty="0"/>
              <a:t>οπτικό νεύρο</a:t>
            </a:r>
            <a:r>
              <a:rPr lang="el-GR" dirty="0"/>
              <a:t>:  Τύφλωση στο ίδιο </a:t>
            </a:r>
            <a:r>
              <a:rPr lang="el-GR" dirty="0" smtClean="0"/>
              <a:t>μάτι.</a:t>
            </a:r>
            <a:endParaRPr lang="el-GR" dirty="0"/>
          </a:p>
          <a:p>
            <a:pPr marL="633413" indent="-457200" hangingPunct="0">
              <a:buFont typeface="+mj-lt"/>
              <a:buAutoNum type="arabicPeriod"/>
            </a:pPr>
            <a:r>
              <a:rPr lang="el-GR" b="1" dirty="0" smtClean="0"/>
              <a:t>Στο </a:t>
            </a:r>
            <a:r>
              <a:rPr lang="el-GR" b="1" dirty="0"/>
              <a:t>οπτικό δεμάτιο</a:t>
            </a:r>
            <a:r>
              <a:rPr lang="el-GR" dirty="0"/>
              <a:t>:  Ομώνυμος </a:t>
            </a:r>
            <a:r>
              <a:rPr lang="el-GR" dirty="0" smtClean="0"/>
              <a:t>ημιανωπία.</a:t>
            </a:r>
            <a:endParaRPr lang="el-GR" dirty="0"/>
          </a:p>
          <a:p>
            <a:pPr marL="633413" indent="-457200" hangingPunct="0">
              <a:buFont typeface="+mj-lt"/>
              <a:buAutoNum type="arabicPeriod"/>
            </a:pPr>
            <a:r>
              <a:rPr lang="el-GR" b="1" dirty="0" smtClean="0"/>
              <a:t>Στο </a:t>
            </a:r>
            <a:r>
              <a:rPr lang="el-GR" b="1" dirty="0"/>
              <a:t>οπτικό χίασμα</a:t>
            </a:r>
            <a:r>
              <a:rPr lang="el-GR" dirty="0"/>
              <a:t>:  Ετερώνυμος </a:t>
            </a:r>
            <a:r>
              <a:rPr lang="el-GR" dirty="0" smtClean="0"/>
              <a:t>ημιανωπία.</a:t>
            </a:r>
            <a:endParaRPr lang="el-GR" dirty="0"/>
          </a:p>
          <a:p>
            <a:pPr marL="633413" indent="-457200" hangingPunct="0">
              <a:buFont typeface="+mj-lt"/>
              <a:buAutoNum type="arabicPeriod"/>
            </a:pPr>
            <a:r>
              <a:rPr lang="el-GR" dirty="0" smtClean="0"/>
              <a:t>Βλάβες </a:t>
            </a:r>
            <a:r>
              <a:rPr lang="el-GR" b="1" dirty="0"/>
              <a:t>του οπτικού φλοιού</a:t>
            </a:r>
            <a:r>
              <a:rPr lang="el-GR" dirty="0"/>
              <a:t>:  Οπτικά προβλήματα στα άνω και κάτω τεταρτημόρια ομώνυμα, αφήνοντας ανέπαφη την οπτική θηλή.</a:t>
            </a:r>
          </a:p>
          <a:p>
            <a:pPr hangingPunct="0">
              <a:buNone/>
            </a:pPr>
            <a:endParaRPr lang="el-GR" dirty="0"/>
          </a:p>
          <a:p>
            <a:endParaRPr lang="en-US" dirty="0"/>
          </a:p>
        </p:txBody>
      </p:sp>
      <p:sp>
        <p:nvSpPr>
          <p:cNvPr id="4" name="Τίτλος 3"/>
          <p:cNvSpPr>
            <a:spLocks noGrp="1"/>
          </p:cNvSpPr>
          <p:nvPr>
            <p:ph type="title"/>
          </p:nvPr>
        </p:nvSpPr>
        <p:spPr/>
        <p:txBody>
          <a:bodyPr/>
          <a:lstStyle/>
          <a:p>
            <a:r>
              <a:rPr lang="el-GR" dirty="0"/>
              <a:t>Βλάβες νευρικών οδών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14660132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435280" cy="5544616"/>
          </a:xfrm>
        </p:spPr>
        <p:txBody>
          <a:bodyPr>
            <a:normAutofit/>
          </a:bodyPr>
          <a:lstStyle/>
          <a:p>
            <a:pPr>
              <a:lnSpc>
                <a:spcPct val="110000"/>
              </a:lnSpc>
              <a:spcBef>
                <a:spcPts val="600"/>
              </a:spcBef>
            </a:pPr>
            <a:r>
              <a:rPr lang="el-GR" sz="2200" dirty="0"/>
              <a:t>Το αυτί περιλαμβάνει υποδοχείς για 2 αισθήσεις: </a:t>
            </a:r>
            <a:endParaRPr lang="el-GR" sz="2200" dirty="0" smtClean="0"/>
          </a:p>
          <a:p>
            <a:pPr lvl="1">
              <a:lnSpc>
                <a:spcPct val="110000"/>
              </a:lnSpc>
              <a:spcBef>
                <a:spcPts val="600"/>
              </a:spcBef>
            </a:pPr>
            <a:r>
              <a:rPr lang="el-GR" sz="2200" b="1" dirty="0" smtClean="0"/>
              <a:t>Ακοή,</a:t>
            </a:r>
          </a:p>
          <a:p>
            <a:pPr lvl="1">
              <a:lnSpc>
                <a:spcPct val="110000"/>
              </a:lnSpc>
              <a:spcBef>
                <a:spcPts val="600"/>
              </a:spcBef>
            </a:pPr>
            <a:r>
              <a:rPr lang="el-GR" sz="2200" b="1" dirty="0" smtClean="0"/>
              <a:t>Ισορροπία</a:t>
            </a:r>
            <a:r>
              <a:rPr lang="el-GR" sz="2200" dirty="0" smtClean="0"/>
              <a:t>.</a:t>
            </a:r>
          </a:p>
          <a:p>
            <a:pPr>
              <a:lnSpc>
                <a:spcPct val="110000"/>
              </a:lnSpc>
              <a:spcBef>
                <a:spcPts val="600"/>
              </a:spcBef>
            </a:pPr>
            <a:r>
              <a:rPr lang="el-GR" sz="2200" b="1" dirty="0" smtClean="0"/>
              <a:t>Η </a:t>
            </a:r>
            <a:r>
              <a:rPr lang="el-GR" sz="2200" b="1" dirty="0"/>
              <a:t>ακοή</a:t>
            </a:r>
            <a:r>
              <a:rPr lang="el-GR" sz="2200" dirty="0"/>
              <a:t> εξυπηρετείται με το έξω αυτί, το έσω αυτί και τον κοχλία του έσω ωτός</a:t>
            </a:r>
            <a:r>
              <a:rPr lang="el-GR" sz="2200" dirty="0" smtClean="0"/>
              <a:t>. </a:t>
            </a:r>
            <a:r>
              <a:rPr lang="el-GR" sz="2200" dirty="0"/>
              <a:t>Οι ημικυκλικοί σωλήνες, το ελειπτικό κυστίδιο, και το σφαιρικό κυστίδιο εξυπηρετούν </a:t>
            </a:r>
            <a:r>
              <a:rPr lang="el-GR" sz="2200" b="1" dirty="0"/>
              <a:t>την ισορροπία.  </a:t>
            </a:r>
            <a:r>
              <a:rPr lang="el-GR" sz="2200" dirty="0"/>
              <a:t>Οι υποδοχείς στους </a:t>
            </a:r>
            <a:r>
              <a:rPr lang="el-GR" sz="2200" b="1" dirty="0"/>
              <a:t>ημικυκλικούς σωλήνες ανιχνεύουν περιστρεφόμενη επιτάχυνση, </a:t>
            </a:r>
            <a:r>
              <a:rPr lang="el-GR" sz="2200" dirty="0"/>
              <a:t>ενώ υποδοχείς στο </a:t>
            </a:r>
            <a:r>
              <a:rPr lang="el-GR" sz="2200" b="1" dirty="0"/>
              <a:t>ελλειπτικό κυστίδιο ελέγχουν γραμμική επιτάχυνση </a:t>
            </a:r>
            <a:r>
              <a:rPr lang="el-GR" sz="2200" dirty="0"/>
              <a:t>(οριζόντια) ενώ υποδοχείς στο </a:t>
            </a:r>
            <a:r>
              <a:rPr lang="el-GR" sz="2200" b="1" dirty="0"/>
              <a:t>σφαιρικό κυστίδιο ανιχνεύουν γραμμική επιτάχυνση</a:t>
            </a:r>
            <a:r>
              <a:rPr lang="el-GR" sz="2200" dirty="0"/>
              <a:t> (κάθετη</a:t>
            </a:r>
            <a:r>
              <a:rPr lang="el-GR" sz="2200" dirty="0" smtClean="0"/>
              <a:t>). </a:t>
            </a:r>
            <a:r>
              <a:rPr lang="el-GR" sz="2200" dirty="0"/>
              <a:t>Οι υποδοχείς για ακοή και ισορροπία είναι </a:t>
            </a:r>
            <a:r>
              <a:rPr lang="el-GR" sz="2200" b="1" dirty="0"/>
              <a:t>τριχωτά κύτταρα </a:t>
            </a:r>
            <a:r>
              <a:rPr lang="el-GR" sz="2200" dirty="0"/>
              <a:t>και σε κάθε έσω αυτί υπάρχουν </a:t>
            </a:r>
            <a:r>
              <a:rPr lang="el-GR" sz="2200" b="1" dirty="0"/>
              <a:t>6 ομάδες</a:t>
            </a:r>
            <a:r>
              <a:rPr lang="el-GR" sz="2200" dirty="0"/>
              <a:t> τριχωτών κυττάρων: μία σε κάθε από τους 3 ημικυκλικούς σωλήνες, μία στο ελλειπτικό, μία στο σφαιρικό κυστίδιο και μία στον κοχλία</a:t>
            </a:r>
            <a:r>
              <a:rPr lang="el-GR" sz="2200" dirty="0" smtClean="0"/>
              <a:t>.</a:t>
            </a:r>
            <a:endParaRPr lang="el-GR" sz="2200" dirty="0"/>
          </a:p>
        </p:txBody>
      </p:sp>
      <p:sp>
        <p:nvSpPr>
          <p:cNvPr id="4" name="Τίτλος 3"/>
          <p:cNvSpPr>
            <a:spLocks noGrp="1"/>
          </p:cNvSpPr>
          <p:nvPr>
            <p:ph type="title"/>
          </p:nvPr>
        </p:nvSpPr>
        <p:spPr/>
        <p:txBody>
          <a:bodyPr/>
          <a:lstStyle/>
          <a:p>
            <a:r>
              <a:rPr lang="el-GR" dirty="0"/>
              <a:t>Ακοή</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10308179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thestudiofiles.com/wp-content/uploads/2008/11/ear.png"/>
          <p:cNvPicPr>
            <a:picLocks noGrp="1"/>
          </p:cNvPicPr>
          <p:nvPr>
            <p:ph idx="1"/>
          </p:nvPr>
        </p:nvPicPr>
        <p:blipFill>
          <a:blip r:embed="rId2" cstate="print"/>
          <a:stretch>
            <a:fillRect/>
          </a:stretch>
        </p:blipFill>
        <p:spPr bwMode="auto">
          <a:xfrm>
            <a:off x="834849" y="1052736"/>
            <a:ext cx="7474302" cy="5472608"/>
          </a:xfrm>
          <a:prstGeom prst="rect">
            <a:avLst/>
          </a:prstGeom>
          <a:noFill/>
          <a:ln w="9525">
            <a:noFill/>
            <a:miter lim="800000"/>
            <a:headEnd/>
            <a:tailEnd/>
          </a:ln>
        </p:spPr>
      </p:pic>
      <p:sp>
        <p:nvSpPr>
          <p:cNvPr id="3" name="Τίτλος 2"/>
          <p:cNvSpPr>
            <a:spLocks noGrp="1"/>
          </p:cNvSpPr>
          <p:nvPr>
            <p:ph type="title"/>
          </p:nvPr>
        </p:nvSpPr>
        <p:spPr/>
        <p:txBody>
          <a:bodyPr/>
          <a:lstStyle/>
          <a:p>
            <a:r>
              <a:rPr lang="el-GR" dirty="0"/>
              <a:t>Διαιρέσεις του ωτός </a:t>
            </a:r>
            <a:r>
              <a:rPr lang="el-GR" sz="3200" b="0" dirty="0" smtClean="0"/>
              <a:t>1/</a:t>
            </a:r>
            <a:r>
              <a:rPr lang="el-GR" sz="3200" b="0" dirty="0"/>
              <a:t>2</a:t>
            </a:r>
          </a:p>
        </p:txBody>
      </p:sp>
      <p:sp>
        <p:nvSpPr>
          <p:cNvPr id="20" name="Ορθογώνιο 19"/>
          <p:cNvSpPr/>
          <p:nvPr/>
        </p:nvSpPr>
        <p:spPr>
          <a:xfrm>
            <a:off x="4029812" y="6165304"/>
            <a:ext cx="1343829" cy="276999"/>
          </a:xfrm>
          <a:prstGeom prst="rect">
            <a:avLst/>
          </a:prstGeom>
        </p:spPr>
        <p:txBody>
          <a:bodyPr wrap="none">
            <a:spAutoFit/>
          </a:bodyPr>
          <a:lstStyle/>
          <a:p>
            <a:pPr algn="ctr"/>
            <a:r>
              <a:rPr lang="en-US" sz="1200" dirty="0" smtClean="0">
                <a:solidFill>
                  <a:prstClr val="black"/>
                </a:solidFill>
                <a:latin typeface="Calibri"/>
                <a:hlinkClick r:id="rId3"/>
              </a:rPr>
              <a:t>thestudiofiles.com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extLst>
      <p:ext uri="{BB962C8B-B14F-4D97-AF65-F5344CB8AC3E}">
        <p14:creationId xmlns:p14="http://schemas.microsoft.com/office/powerpoint/2010/main" val="39792789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1404 The Structures of the E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340768"/>
            <a:ext cx="7620000" cy="4705351"/>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4"/>
          <p:cNvSpPr>
            <a:spLocks noGrp="1"/>
          </p:cNvSpPr>
          <p:nvPr>
            <p:ph type="title"/>
          </p:nvPr>
        </p:nvSpPr>
        <p:spPr/>
        <p:txBody>
          <a:bodyPr/>
          <a:lstStyle/>
          <a:p>
            <a:r>
              <a:rPr lang="el-GR" dirty="0"/>
              <a:t>Διαιρέσεις του ωτός </a:t>
            </a:r>
            <a:r>
              <a:rPr lang="el-GR" sz="3200" b="0" dirty="0" smtClean="0"/>
              <a:t>2/2</a:t>
            </a:r>
            <a:endParaRPr lang="el-GR" dirty="0"/>
          </a:p>
        </p:txBody>
      </p:sp>
      <p:sp>
        <p:nvSpPr>
          <p:cNvPr id="7" name="Rectangle 6"/>
          <p:cNvSpPr/>
          <p:nvPr/>
        </p:nvSpPr>
        <p:spPr>
          <a:xfrm>
            <a:off x="2123728" y="6324405"/>
            <a:ext cx="4896544"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1404 The Structures of the </a:t>
            </a:r>
            <a:r>
              <a:rPr lang="en-US" sz="1200" dirty="0" smtClean="0">
                <a:solidFill>
                  <a:prstClr val="black"/>
                </a:solidFill>
                <a:latin typeface="Calibri"/>
                <a:hlinkClick r:id="rId3"/>
              </a:rPr>
              <a:t>Ear</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CFCF"/>
              </a:rPr>
              <a:t>CFCF</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Tree>
    <p:extLst>
      <p:ext uri="{BB962C8B-B14F-4D97-AF65-F5344CB8AC3E}">
        <p14:creationId xmlns:p14="http://schemas.microsoft.com/office/powerpoint/2010/main" val="505578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marL="0" indent="0" hangingPunct="0">
              <a:buNone/>
            </a:pPr>
            <a:r>
              <a:rPr lang="el-GR" b="1" dirty="0" smtClean="0"/>
              <a:t>Έξω ους</a:t>
            </a:r>
            <a:endParaRPr lang="el-GR" dirty="0"/>
          </a:p>
          <a:p>
            <a:r>
              <a:rPr lang="el-GR" dirty="0"/>
              <a:t>Από το </a:t>
            </a:r>
            <a:r>
              <a:rPr lang="el-GR" b="1" dirty="0"/>
              <a:t>έξω ακουστικό στόμιο, ο έξω ακουστικός πόρος </a:t>
            </a:r>
            <a:r>
              <a:rPr lang="el-GR" dirty="0"/>
              <a:t>περνά προς την </a:t>
            </a:r>
            <a:r>
              <a:rPr lang="el-GR" b="1" dirty="0"/>
              <a:t>τυμπανική μεμβράνη. </a:t>
            </a:r>
            <a:endParaRPr lang="el-GR" b="1" dirty="0" smtClean="0"/>
          </a:p>
          <a:p>
            <a:r>
              <a:rPr lang="el-GR" dirty="0"/>
              <a:t>Το </a:t>
            </a:r>
            <a:r>
              <a:rPr lang="el-GR" b="1" dirty="0"/>
              <a:t>μέσο ους </a:t>
            </a:r>
            <a:r>
              <a:rPr lang="el-GR" dirty="0"/>
              <a:t>(αυτί) είναι μια κοιλότητα στο κροταφικό οστό με αέρα που ανοίγει με την ευσταχιανή σάλπιγγα στο ρινοφάρυγγα και από κει στο εξωτερικό του σώματος. </a:t>
            </a:r>
            <a:r>
              <a:rPr lang="el-GR" dirty="0" smtClean="0"/>
              <a:t>Η </a:t>
            </a:r>
            <a:r>
              <a:rPr lang="el-GR" dirty="0"/>
              <a:t>ευσταχιανή είναι συνήθως κλειστή, όμως στη μάσηση, κατάποση και χασμουρητό ανοίγει και κρατά την πίεση αέρος ίση στις 2 πλευρές του τυμπάνου</a:t>
            </a:r>
            <a:r>
              <a:rPr lang="el-GR" dirty="0" smtClean="0"/>
              <a:t>.</a:t>
            </a:r>
            <a:endParaRPr lang="en-US" dirty="0"/>
          </a:p>
        </p:txBody>
      </p:sp>
      <p:sp>
        <p:nvSpPr>
          <p:cNvPr id="4" name="Τίτλος 3"/>
          <p:cNvSpPr>
            <a:spLocks noGrp="1"/>
          </p:cNvSpPr>
          <p:nvPr>
            <p:ph type="title"/>
          </p:nvPr>
        </p:nvSpPr>
        <p:spPr/>
        <p:txBody>
          <a:bodyPr>
            <a:normAutofit/>
          </a:bodyPr>
          <a:lstStyle/>
          <a:p>
            <a:r>
              <a:rPr lang="el-GR" dirty="0"/>
              <a:t>Ανατομικά στοιχεία ωτός </a:t>
            </a:r>
            <a:r>
              <a:rPr lang="el-GR" sz="3200" b="0" dirty="0" smtClean="0"/>
              <a:t>1/5</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dirty="0">
              <a:solidFill>
                <a:prstClr val="black"/>
              </a:solidFill>
            </a:endParaRPr>
          </a:p>
        </p:txBody>
      </p:sp>
    </p:spTree>
    <p:extLst>
      <p:ext uri="{BB962C8B-B14F-4D97-AF65-F5344CB8AC3E}">
        <p14:creationId xmlns:p14="http://schemas.microsoft.com/office/powerpoint/2010/main" val="1897877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smtClean="0"/>
              <a:t>Ο αμφιβληστροειδής </a:t>
            </a:r>
            <a:r>
              <a:rPr lang="el-GR" dirty="0"/>
              <a:t>περιέχει τους </a:t>
            </a:r>
            <a:r>
              <a:rPr lang="el-GR" b="1" dirty="0"/>
              <a:t>οπτικούς υποδοχείς </a:t>
            </a:r>
            <a:r>
              <a:rPr lang="el-GR" dirty="0"/>
              <a:t> που είναι τα </a:t>
            </a:r>
            <a:r>
              <a:rPr lang="el-GR" b="1" dirty="0"/>
              <a:t>κωνία και τα ραβδία </a:t>
            </a:r>
            <a:r>
              <a:rPr lang="el-GR" dirty="0"/>
              <a:t>και 4 είδη </a:t>
            </a:r>
            <a:r>
              <a:rPr lang="el-GR" dirty="0" smtClean="0"/>
              <a:t>νευρώνων:</a:t>
            </a:r>
            <a:endParaRPr lang="en-US" dirty="0" smtClean="0"/>
          </a:p>
          <a:p>
            <a:pPr lvl="1" indent="-387350" hangingPunct="0"/>
            <a:r>
              <a:rPr lang="el-GR" b="1" dirty="0" smtClean="0"/>
              <a:t>Δίπολα </a:t>
            </a:r>
            <a:r>
              <a:rPr lang="el-GR" dirty="0" smtClean="0"/>
              <a:t>κύτταρα,</a:t>
            </a:r>
            <a:endParaRPr lang="en-US" dirty="0" smtClean="0"/>
          </a:p>
          <a:p>
            <a:pPr lvl="1" indent="-387350" hangingPunct="0"/>
            <a:r>
              <a:rPr lang="el-GR" b="1" dirty="0" smtClean="0"/>
              <a:t>Γαγγλιακά </a:t>
            </a:r>
            <a:r>
              <a:rPr lang="el-GR" dirty="0" smtClean="0"/>
              <a:t>κύτταρα,</a:t>
            </a:r>
            <a:endParaRPr lang="en-US" dirty="0" smtClean="0"/>
          </a:p>
          <a:p>
            <a:pPr lvl="1" indent="-387350" hangingPunct="0"/>
            <a:r>
              <a:rPr lang="el-GR" b="1" dirty="0" smtClean="0"/>
              <a:t>Οριζόντια </a:t>
            </a:r>
            <a:r>
              <a:rPr lang="el-GR" dirty="0" smtClean="0"/>
              <a:t>κύτταρα</a:t>
            </a:r>
            <a:r>
              <a:rPr lang="en-US" dirty="0" smtClean="0"/>
              <a:t>,</a:t>
            </a:r>
          </a:p>
          <a:p>
            <a:pPr lvl="1" indent="-387350" hangingPunct="0"/>
            <a:r>
              <a:rPr lang="el-GR" b="1" dirty="0" smtClean="0"/>
              <a:t>Αμακρινικά </a:t>
            </a:r>
            <a:r>
              <a:rPr lang="el-GR" dirty="0"/>
              <a:t>κύτταρα.</a:t>
            </a:r>
          </a:p>
          <a:p>
            <a:r>
              <a:rPr lang="el-GR" dirty="0"/>
              <a:t>Τα κωνία και τα ραβδία βρίσκονται μετά το χοριοειδή χιτώνα και συνάπτονται με τα δίπολα κύτταρα.</a:t>
            </a:r>
            <a:endParaRPr lang="en-US" dirty="0"/>
          </a:p>
        </p:txBody>
      </p:sp>
      <p:sp>
        <p:nvSpPr>
          <p:cNvPr id="4" name="Τίτλος 3"/>
          <p:cNvSpPr>
            <a:spLocks noGrp="1"/>
          </p:cNvSpPr>
          <p:nvPr>
            <p:ph type="title"/>
          </p:nvPr>
        </p:nvSpPr>
        <p:spPr/>
        <p:txBody>
          <a:bodyPr/>
          <a:lstStyle/>
          <a:p>
            <a:r>
              <a:rPr lang="el-GR" dirty="0"/>
              <a:t>Αμφιβληστροειδής </a:t>
            </a:r>
            <a:r>
              <a:rPr lang="el-GR" sz="3200" b="0" dirty="0" smtClean="0"/>
              <a:t>2/6</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5145149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a:t>Στο μέσο ους βρίσκονται τα 3 οστάρια, </a:t>
            </a:r>
            <a:r>
              <a:rPr lang="el-GR" b="1" dirty="0"/>
              <a:t>η σφύρα, ο άκμων και ο αναβολέας. </a:t>
            </a:r>
            <a:r>
              <a:rPr lang="el-GR" dirty="0" smtClean="0"/>
              <a:t>Η </a:t>
            </a:r>
            <a:r>
              <a:rPr lang="el-GR" dirty="0"/>
              <a:t>σφύρα βρίσκεται </a:t>
            </a:r>
            <a:r>
              <a:rPr lang="el-GR" dirty="0" smtClean="0"/>
              <a:t>προσκολλημένη </a:t>
            </a:r>
            <a:r>
              <a:rPr lang="el-GR" dirty="0"/>
              <a:t>στην τυμπανική μεμβράνη και στο μέσο </a:t>
            </a:r>
            <a:r>
              <a:rPr lang="el-GR" dirty="0" smtClean="0"/>
              <a:t>ους </a:t>
            </a:r>
            <a:r>
              <a:rPr lang="el-GR" dirty="0"/>
              <a:t>(τοίχωμα) ενώ συνδέεται και με τον άκμονα. </a:t>
            </a:r>
            <a:r>
              <a:rPr lang="el-GR" dirty="0" smtClean="0"/>
              <a:t>Ο </a:t>
            </a:r>
            <a:r>
              <a:rPr lang="el-GR" dirty="0"/>
              <a:t>άκμων συνδέεται με τον αναβολέα και ο αναβολέας συνδέεται με την ωοειδή θυρίδα.  Στο μέσον ους υπάρχουν 2 </a:t>
            </a:r>
            <a:r>
              <a:rPr lang="el-GR" dirty="0" smtClean="0"/>
              <a:t>μυς </a:t>
            </a:r>
            <a:r>
              <a:rPr lang="el-GR" dirty="0"/>
              <a:t>ο διατείνων το </a:t>
            </a:r>
            <a:r>
              <a:rPr lang="el-GR" dirty="0" smtClean="0"/>
              <a:t>τύμπανο </a:t>
            </a:r>
            <a:r>
              <a:rPr lang="el-GR" dirty="0"/>
              <a:t>και ο μυς του </a:t>
            </a:r>
            <a:r>
              <a:rPr lang="el-GR" dirty="0" smtClean="0"/>
              <a:t>αναβολέα</a:t>
            </a:r>
            <a:r>
              <a:rPr lang="el-GR" dirty="0"/>
              <a:t>.</a:t>
            </a:r>
          </a:p>
        </p:txBody>
      </p:sp>
      <p:sp>
        <p:nvSpPr>
          <p:cNvPr id="4" name="Τίτλος 3"/>
          <p:cNvSpPr>
            <a:spLocks noGrp="1"/>
          </p:cNvSpPr>
          <p:nvPr>
            <p:ph type="title"/>
          </p:nvPr>
        </p:nvSpPr>
        <p:spPr/>
        <p:txBody>
          <a:bodyPr/>
          <a:lstStyle/>
          <a:p>
            <a:r>
              <a:rPr lang="el-GR" dirty="0"/>
              <a:t>Ανατομικά στοιχεία ωτός </a:t>
            </a:r>
            <a:r>
              <a:rPr lang="el-GR" sz="3200" b="0" dirty="0" smtClean="0"/>
              <a:t>2/5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dirty="0">
              <a:solidFill>
                <a:prstClr val="black"/>
              </a:solidFill>
            </a:endParaRPr>
          </a:p>
        </p:txBody>
      </p:sp>
    </p:spTree>
    <p:extLst>
      <p:ext uri="{BB962C8B-B14F-4D97-AF65-F5344CB8AC3E}">
        <p14:creationId xmlns:p14="http://schemas.microsoft.com/office/powerpoint/2010/main" val="42677763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smtClean="0"/>
              <a:t>Όταν </a:t>
            </a:r>
            <a:r>
              <a:rPr lang="el-GR" dirty="0"/>
              <a:t>συσπάται ο μυς του </a:t>
            </a:r>
            <a:r>
              <a:rPr lang="el-GR" dirty="0" smtClean="0"/>
              <a:t>αναβολέα, </a:t>
            </a:r>
            <a:r>
              <a:rPr lang="el-GR" dirty="0"/>
              <a:t>έλκει τον αναβολέα μακριά από την ωοειδή θυρίδα.</a:t>
            </a:r>
          </a:p>
          <a:p>
            <a:pPr hangingPunct="0"/>
            <a:r>
              <a:rPr lang="el-GR" dirty="0" smtClean="0"/>
              <a:t>Όταν </a:t>
            </a:r>
            <a:r>
              <a:rPr lang="el-GR" dirty="0"/>
              <a:t>συσπάται ο διατείνων το τύμπανο, έλκεται η σφύρα προς το μέσον και ελαττώνονται οι δονήσεις στην τυμπανική μεμβράνη</a:t>
            </a:r>
            <a:r>
              <a:rPr lang="el-GR" dirty="0" smtClean="0"/>
              <a:t>.</a:t>
            </a:r>
            <a:endParaRPr lang="el-GR" dirty="0"/>
          </a:p>
        </p:txBody>
      </p:sp>
      <p:sp>
        <p:nvSpPr>
          <p:cNvPr id="4" name="Τίτλος 3"/>
          <p:cNvSpPr>
            <a:spLocks noGrp="1"/>
          </p:cNvSpPr>
          <p:nvPr>
            <p:ph type="title"/>
          </p:nvPr>
        </p:nvSpPr>
        <p:spPr/>
        <p:txBody>
          <a:bodyPr/>
          <a:lstStyle/>
          <a:p>
            <a:r>
              <a:rPr lang="el-GR" dirty="0"/>
              <a:t>Ανατομικά στοιχεία ωτός </a:t>
            </a:r>
            <a:r>
              <a:rPr lang="el-GR" sz="3200" b="0" dirty="0" smtClean="0"/>
              <a:t>3/5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dirty="0">
              <a:solidFill>
                <a:prstClr val="black"/>
              </a:solidFill>
            </a:endParaRPr>
          </a:p>
        </p:txBody>
      </p:sp>
    </p:spTree>
    <p:extLst>
      <p:ext uri="{BB962C8B-B14F-4D97-AF65-F5344CB8AC3E}">
        <p14:creationId xmlns:p14="http://schemas.microsoft.com/office/powerpoint/2010/main" val="4811005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363272" cy="5400600"/>
          </a:xfrm>
        </p:spPr>
        <p:txBody>
          <a:bodyPr>
            <a:normAutofit/>
          </a:bodyPr>
          <a:lstStyle/>
          <a:p>
            <a:pPr hangingPunct="0"/>
            <a:r>
              <a:rPr lang="el-GR" sz="2200" b="1" dirty="0" smtClean="0"/>
              <a:t>Έσω </a:t>
            </a:r>
            <a:r>
              <a:rPr lang="el-GR" sz="2200" b="1" dirty="0"/>
              <a:t>ους:  </a:t>
            </a:r>
            <a:r>
              <a:rPr lang="el-GR" sz="2200" dirty="0"/>
              <a:t>Το έσω ους (λαβύρινθος) αποτελείται από 2 μέρη το ένα μέσα στο άλλο.  Ο </a:t>
            </a:r>
            <a:r>
              <a:rPr lang="el-GR" sz="2200" b="1" dirty="0" smtClean="0"/>
              <a:t>οστέινος </a:t>
            </a:r>
            <a:r>
              <a:rPr lang="el-GR" sz="2200" b="1" dirty="0"/>
              <a:t>λαβύρινθος</a:t>
            </a:r>
            <a:r>
              <a:rPr lang="el-GR" sz="2200" dirty="0"/>
              <a:t> είναι μία σειρά καναλιών στο κροταφικό οστούν. </a:t>
            </a:r>
            <a:r>
              <a:rPr lang="el-GR" sz="2200" dirty="0" smtClean="0"/>
              <a:t>Μέσα σε αυτά </a:t>
            </a:r>
            <a:r>
              <a:rPr lang="el-GR" sz="2200" dirty="0"/>
              <a:t>κανάλια και περιβαλλόμενος από ένα υγρό (περιλέμφος) βρίσκεται ο </a:t>
            </a:r>
            <a:r>
              <a:rPr lang="el-GR" sz="2200" b="1" dirty="0"/>
              <a:t>μεμβρανώδης λαβύρινθος </a:t>
            </a:r>
            <a:r>
              <a:rPr lang="el-GR" sz="2200" dirty="0"/>
              <a:t>που έχει την μορφή του </a:t>
            </a:r>
            <a:r>
              <a:rPr lang="el-GR" sz="2200" dirty="0" smtClean="0"/>
              <a:t>οστέινου </a:t>
            </a:r>
            <a:r>
              <a:rPr lang="el-GR" sz="2200" dirty="0"/>
              <a:t>λαβύρινθου. </a:t>
            </a:r>
            <a:r>
              <a:rPr lang="el-GR" sz="2200" dirty="0" smtClean="0"/>
              <a:t>Είναι </a:t>
            </a:r>
            <a:r>
              <a:rPr lang="el-GR" sz="2200" dirty="0"/>
              <a:t>γεμάτος από υγρό που καλείται </a:t>
            </a:r>
            <a:r>
              <a:rPr lang="el-GR" sz="2200" dirty="0" smtClean="0"/>
              <a:t>ενδολέμφος </a:t>
            </a:r>
            <a:r>
              <a:rPr lang="el-GR" sz="2200" dirty="0"/>
              <a:t>και δεν υπάρχει επικοινωνία μετά </a:t>
            </a:r>
            <a:r>
              <a:rPr lang="el-GR" sz="2200" dirty="0" smtClean="0"/>
              <a:t>ενδο και έξω </a:t>
            </a:r>
            <a:r>
              <a:rPr lang="el-GR" sz="2200" dirty="0"/>
              <a:t>λέμφου.</a:t>
            </a:r>
          </a:p>
          <a:p>
            <a:r>
              <a:rPr lang="el-GR" sz="2200" b="1" dirty="0"/>
              <a:t>Κοχλίας:  </a:t>
            </a:r>
            <a:r>
              <a:rPr lang="el-GR" sz="2200" dirty="0"/>
              <a:t>Το κοχλιακό μέρος του λαβυρίνθου είναι ένας περιελιγμένος σωλήνας (</a:t>
            </a:r>
            <a:r>
              <a:rPr lang="en-US" sz="2200" dirty="0"/>
              <a:t>l</a:t>
            </a:r>
            <a:r>
              <a:rPr lang="el-GR" sz="2200" dirty="0"/>
              <a:t> = 35 </a:t>
            </a:r>
            <a:r>
              <a:rPr lang="en-US" sz="2200" dirty="0"/>
              <a:t>mm</a:t>
            </a:r>
            <a:r>
              <a:rPr lang="el-GR" sz="2200" dirty="0"/>
              <a:t>) και δημιουργεί 2 </a:t>
            </a:r>
            <a:r>
              <a:rPr lang="el-GR" sz="2200" baseline="30000" dirty="0"/>
              <a:t>3</a:t>
            </a:r>
            <a:r>
              <a:rPr lang="el-GR" sz="2200" dirty="0"/>
              <a:t>/</a:t>
            </a:r>
            <a:r>
              <a:rPr lang="el-GR" sz="2200" baseline="-25000" dirty="0"/>
              <a:t>4</a:t>
            </a:r>
            <a:r>
              <a:rPr lang="el-GR" sz="2200" dirty="0"/>
              <a:t> στροφές.  </a:t>
            </a:r>
            <a:r>
              <a:rPr lang="el-GR" sz="2200" dirty="0" smtClean="0"/>
              <a:t>Σε όλο </a:t>
            </a:r>
            <a:r>
              <a:rPr lang="el-GR" sz="2200" dirty="0"/>
              <a:t>του το μήκος, 2 μεμβράνες, η μεμβράνη του </a:t>
            </a:r>
            <a:r>
              <a:rPr lang="en-US" sz="2200" b="1" dirty="0"/>
              <a:t>Reisner</a:t>
            </a:r>
            <a:r>
              <a:rPr lang="el-GR" sz="2200" dirty="0"/>
              <a:t> και η μεμβράνη η </a:t>
            </a:r>
            <a:r>
              <a:rPr lang="el-GR" sz="2200" b="1" dirty="0"/>
              <a:t>βασική</a:t>
            </a:r>
            <a:r>
              <a:rPr lang="el-GR" sz="2200" dirty="0"/>
              <a:t>, διαχωρίζουν τον κοχλία σε 3 κλίμακες (σκάλες). </a:t>
            </a:r>
            <a:endParaRPr lang="en-US" sz="2200" dirty="0"/>
          </a:p>
        </p:txBody>
      </p:sp>
      <p:sp>
        <p:nvSpPr>
          <p:cNvPr id="4" name="Τίτλος 3"/>
          <p:cNvSpPr>
            <a:spLocks noGrp="1"/>
          </p:cNvSpPr>
          <p:nvPr>
            <p:ph type="title"/>
          </p:nvPr>
        </p:nvSpPr>
        <p:spPr/>
        <p:txBody>
          <a:bodyPr/>
          <a:lstStyle/>
          <a:p>
            <a:r>
              <a:rPr lang="el-GR" dirty="0"/>
              <a:t>Ανατομικά στοιχεία ωτός </a:t>
            </a:r>
            <a:r>
              <a:rPr lang="el-GR" sz="3200" b="0" dirty="0" smtClean="0"/>
              <a:t>4/5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dirty="0">
              <a:solidFill>
                <a:prstClr val="black"/>
              </a:solidFill>
            </a:endParaRPr>
          </a:p>
        </p:txBody>
      </p:sp>
    </p:spTree>
    <p:extLst>
      <p:ext uri="{BB962C8B-B14F-4D97-AF65-F5344CB8AC3E}">
        <p14:creationId xmlns:p14="http://schemas.microsoft.com/office/powerpoint/2010/main" val="39063020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Η </a:t>
            </a:r>
            <a:r>
              <a:rPr lang="el-GR" b="1" dirty="0"/>
              <a:t>άνω κλίμακα (αιθουσαία) και η κάτω κλίμακα (η τυμπανική) </a:t>
            </a:r>
            <a:r>
              <a:rPr lang="el-GR" dirty="0"/>
              <a:t>περιέχουν περίλεμφο και επικοινωνούν μεταξύ τους στην άλλη άκρη του κοχλία δια μέσου ενός μικρού ανοίγματος του </a:t>
            </a:r>
            <a:r>
              <a:rPr lang="el-GR" b="1" dirty="0"/>
              <a:t>ελικοτρήματος. </a:t>
            </a:r>
            <a:r>
              <a:rPr lang="el-GR" dirty="0" smtClean="0"/>
              <a:t>Στην </a:t>
            </a:r>
            <a:r>
              <a:rPr lang="el-GR" dirty="0"/>
              <a:t>βάση του η </a:t>
            </a:r>
            <a:r>
              <a:rPr lang="el-GR" b="1" dirty="0"/>
              <a:t>αιθουσαία κλίμακα</a:t>
            </a:r>
            <a:r>
              <a:rPr lang="el-GR" dirty="0"/>
              <a:t> τελειώνει στην </a:t>
            </a:r>
            <a:r>
              <a:rPr lang="el-GR" b="1" dirty="0"/>
              <a:t>ωοειδή θυρίδα, </a:t>
            </a:r>
            <a:r>
              <a:rPr lang="el-GR" dirty="0"/>
              <a:t>όπου τελειώνει ο αναβολέας (μυς). </a:t>
            </a:r>
            <a:r>
              <a:rPr lang="el-GR" dirty="0" smtClean="0"/>
              <a:t>Η </a:t>
            </a:r>
            <a:r>
              <a:rPr lang="el-GR" b="1" dirty="0"/>
              <a:t>τυμπανική </a:t>
            </a:r>
            <a:r>
              <a:rPr lang="el-GR" dirty="0"/>
              <a:t>κλίμακα τελειώνει στην </a:t>
            </a:r>
            <a:r>
              <a:rPr lang="el-GR" b="1" dirty="0"/>
              <a:t>στρογγύλη </a:t>
            </a:r>
            <a:r>
              <a:rPr lang="el-GR" dirty="0"/>
              <a:t>θυρίδα (ένα τρήμα στο μέσο τοίχωμα του μέσου ωτός).</a:t>
            </a:r>
          </a:p>
          <a:p>
            <a:endParaRPr lang="en-US" dirty="0"/>
          </a:p>
        </p:txBody>
      </p:sp>
      <p:sp>
        <p:nvSpPr>
          <p:cNvPr id="4" name="Τίτλος 3"/>
          <p:cNvSpPr>
            <a:spLocks noGrp="1"/>
          </p:cNvSpPr>
          <p:nvPr>
            <p:ph type="title"/>
          </p:nvPr>
        </p:nvSpPr>
        <p:spPr/>
        <p:txBody>
          <a:bodyPr/>
          <a:lstStyle/>
          <a:p>
            <a:r>
              <a:rPr lang="el-GR" dirty="0"/>
              <a:t>Ανατομικά στοιχεία ωτός </a:t>
            </a:r>
            <a:r>
              <a:rPr lang="el-GR" sz="3200" b="0" dirty="0" smtClean="0"/>
              <a:t>5/5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dirty="0">
              <a:solidFill>
                <a:prstClr val="black"/>
              </a:solidFill>
            </a:endParaRPr>
          </a:p>
        </p:txBody>
      </p:sp>
    </p:spTree>
    <p:extLst>
      <p:ext uri="{BB962C8B-B14F-4D97-AF65-F5344CB8AC3E}">
        <p14:creationId xmlns:p14="http://schemas.microsoft.com/office/powerpoint/2010/main" val="20470611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Έσω ωτός</a:t>
            </a:r>
            <a:endParaRPr lang="el-GR" sz="3200" b="0" dirty="0"/>
          </a:p>
        </p:txBody>
      </p:sp>
      <p:pic>
        <p:nvPicPr>
          <p:cNvPr id="2050" name="Picture 2" descr="File:Inner ear pathology in MPS IIIB mice at 30 wk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28800"/>
            <a:ext cx="7620000" cy="4267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771800" y="6086924"/>
            <a:ext cx="3600400"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Inner ear pathology in MPS IIIB mice at 30 </a:t>
            </a:r>
            <a:r>
              <a:rPr lang="en-US" sz="1200" dirty="0" smtClean="0">
                <a:solidFill>
                  <a:prstClr val="black"/>
                </a:solidFill>
                <a:latin typeface="Calibri"/>
                <a:hlinkClick r:id="rId4"/>
              </a:rPr>
              <a:t>wks-A</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5" tooltip="User:Mike.lifeguard"/>
              </a:rPr>
              <a:t>Mike.lifeguard</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6"/>
              </a:rPr>
              <a:t>CC BY 2.5</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dirty="0">
              <a:solidFill>
                <a:prstClr val="black"/>
              </a:solidFill>
            </a:endParaRPr>
          </a:p>
        </p:txBody>
      </p:sp>
    </p:spTree>
    <p:extLst>
      <p:ext uri="{BB962C8B-B14F-4D97-AF65-F5344CB8AC3E}">
        <p14:creationId xmlns:p14="http://schemas.microsoft.com/office/powerpoint/2010/main" val="22195605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b="1" dirty="0" smtClean="0"/>
              <a:t>Η </a:t>
            </a:r>
            <a:r>
              <a:rPr lang="el-GR" b="1" dirty="0"/>
              <a:t>μέση κλίμακα</a:t>
            </a:r>
            <a:r>
              <a:rPr lang="el-GR" dirty="0"/>
              <a:t> του κοχλία είναι συνέχεια του </a:t>
            </a:r>
            <a:r>
              <a:rPr lang="el-GR" b="1" dirty="0"/>
              <a:t>υμενώδους</a:t>
            </a:r>
            <a:r>
              <a:rPr lang="el-GR" dirty="0"/>
              <a:t> λαβυρίνθου και </a:t>
            </a:r>
            <a:r>
              <a:rPr lang="el-GR" b="1" dirty="0"/>
              <a:t>δεν επικοινωνεί </a:t>
            </a:r>
            <a:r>
              <a:rPr lang="el-GR" dirty="0"/>
              <a:t>με τις 2 άλλες κλίμακες.  Περιέχει </a:t>
            </a:r>
            <a:r>
              <a:rPr lang="el-GR" b="1" dirty="0"/>
              <a:t>ενδολέμφο</a:t>
            </a:r>
            <a:r>
              <a:rPr lang="el-GR" b="1" dirty="0" smtClean="0"/>
              <a:t>.</a:t>
            </a:r>
          </a:p>
          <a:p>
            <a:pPr hangingPunct="0"/>
            <a:r>
              <a:rPr lang="el-GR" dirty="0"/>
              <a:t>Πάνω στην </a:t>
            </a:r>
            <a:r>
              <a:rPr lang="el-GR" b="1" dirty="0"/>
              <a:t>βασική </a:t>
            </a:r>
            <a:r>
              <a:rPr lang="el-GR" dirty="0"/>
              <a:t>μεμβράνη του κοχλία βρίσκεται το όργανο του </a:t>
            </a:r>
            <a:r>
              <a:rPr lang="en-US" b="1" dirty="0"/>
              <a:t>Corti</a:t>
            </a:r>
            <a:r>
              <a:rPr lang="el-GR" dirty="0"/>
              <a:t> που περιλαμβάνει τα </a:t>
            </a:r>
            <a:r>
              <a:rPr lang="el-GR" b="1" dirty="0"/>
              <a:t>τριχωτά</a:t>
            </a:r>
            <a:r>
              <a:rPr lang="el-GR" dirty="0"/>
              <a:t> κύτταρα που είναι οι ακουστικοί αισθητικοί </a:t>
            </a:r>
            <a:r>
              <a:rPr lang="el-GR" b="1" dirty="0"/>
              <a:t>υποδοχείς. </a:t>
            </a:r>
            <a:r>
              <a:rPr lang="el-GR" dirty="0" smtClean="0"/>
              <a:t>Το </a:t>
            </a:r>
            <a:r>
              <a:rPr lang="el-GR" dirty="0"/>
              <a:t>όργανο εκτείνεται από την βάση στην κορυφή του κοχλία, κι έχει ένα σχήμα </a:t>
            </a:r>
            <a:r>
              <a:rPr lang="el-GR" b="1" dirty="0"/>
              <a:t>σαν σπιράλ</a:t>
            </a:r>
            <a:r>
              <a:rPr lang="el-GR" b="1" dirty="0" smtClean="0"/>
              <a:t>.</a:t>
            </a:r>
            <a:endParaRPr lang="el-GR" dirty="0"/>
          </a:p>
        </p:txBody>
      </p:sp>
      <p:sp>
        <p:nvSpPr>
          <p:cNvPr id="4" name="Τίτλος 3"/>
          <p:cNvSpPr>
            <a:spLocks noGrp="1"/>
          </p:cNvSpPr>
          <p:nvPr>
            <p:ph type="title"/>
          </p:nvPr>
        </p:nvSpPr>
        <p:spPr/>
        <p:txBody>
          <a:bodyPr/>
          <a:lstStyle/>
          <a:p>
            <a:r>
              <a:rPr lang="el-GR" dirty="0"/>
              <a:t>Κοχλίας – όργανο του </a:t>
            </a:r>
            <a:r>
              <a:rPr lang="en-US" dirty="0"/>
              <a:t>Corti </a:t>
            </a:r>
            <a:r>
              <a:rPr lang="el-GR" sz="3200" b="0" dirty="0" smtClean="0"/>
              <a:t>1/3</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dirty="0">
              <a:solidFill>
                <a:prstClr val="black"/>
              </a:solidFill>
            </a:endParaRPr>
          </a:p>
        </p:txBody>
      </p:sp>
    </p:spTree>
    <p:extLst>
      <p:ext uri="{BB962C8B-B14F-4D97-AF65-F5344CB8AC3E}">
        <p14:creationId xmlns:p14="http://schemas.microsoft.com/office/powerpoint/2010/main" val="624248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lnSpcReduction="10000"/>
          </a:bodyPr>
          <a:lstStyle/>
          <a:p>
            <a:r>
              <a:rPr lang="el-GR" dirty="0"/>
              <a:t>Οι ελεύθερες «τρίχες» των τριχωτών κυττάρων διατρυπούν την δικτυωτή μεμβράνη που στηρίζεται από στηρικτικές δομές (</a:t>
            </a:r>
            <a:r>
              <a:rPr lang="en-US" dirty="0"/>
              <a:t>rods of Corti</a:t>
            </a:r>
            <a:r>
              <a:rPr lang="el-GR" dirty="0" smtClean="0"/>
              <a:t>). </a:t>
            </a:r>
            <a:r>
              <a:rPr lang="el-GR" dirty="0"/>
              <a:t>Τα τριχωτά κύτταρα είναι τοποθετημένα σε </a:t>
            </a:r>
            <a:r>
              <a:rPr lang="el-GR" b="1" dirty="0"/>
              <a:t>4 σειρές: </a:t>
            </a:r>
            <a:r>
              <a:rPr lang="el-GR" dirty="0" smtClean="0"/>
              <a:t>3 </a:t>
            </a:r>
            <a:r>
              <a:rPr lang="el-GR" dirty="0"/>
              <a:t>σειρές από </a:t>
            </a:r>
            <a:r>
              <a:rPr lang="el-GR" b="1" dirty="0"/>
              <a:t>εξωτερικά τριχωτά </a:t>
            </a:r>
            <a:r>
              <a:rPr lang="el-GR" dirty="0"/>
              <a:t>κύτταρα πλάγια των στηρικτικών δομών του </a:t>
            </a:r>
            <a:r>
              <a:rPr lang="en-US" dirty="0"/>
              <a:t>Corti</a:t>
            </a:r>
            <a:r>
              <a:rPr lang="el-GR" dirty="0"/>
              <a:t> και </a:t>
            </a:r>
            <a:r>
              <a:rPr lang="el-GR" b="1" dirty="0"/>
              <a:t>1 σειρά από εσωτερικά </a:t>
            </a:r>
            <a:r>
              <a:rPr lang="el-GR" dirty="0"/>
              <a:t>τριχωτά κύτταρα από την άλλη πλευρά.  Υπάρχουν 20.000 εξωτερικά και 3.500 εσωτερικά τριχωτά κύτταρα</a:t>
            </a:r>
            <a:r>
              <a:rPr lang="el-GR" dirty="0" smtClean="0"/>
              <a:t>. </a:t>
            </a:r>
            <a:r>
              <a:rPr lang="el-GR" dirty="0"/>
              <a:t>Από την βάση των τριχωτών κυττάρων ξεκινούν ίνες που φτιάχνουν το ακουστικό νεύρο και φτάνουν στο ελικοειδές γάγγλιο</a:t>
            </a:r>
            <a:r>
              <a:rPr lang="el-GR" dirty="0" smtClean="0"/>
              <a:t>. </a:t>
            </a:r>
            <a:r>
              <a:rPr lang="el-GR" dirty="0"/>
              <a:t>Οι κεντρικές αποφυάδες φτιάχνουν το κοχλιακό νεύρο και φτάνουν στον προμήκη που καταλήγουν στον κοχλιακό πυρήνα για να καταλήξουν από κει στον ακουστικό φλοιό στο ΚΝΣ. </a:t>
            </a:r>
            <a:endParaRPr lang="en-US" dirty="0"/>
          </a:p>
        </p:txBody>
      </p:sp>
      <p:sp>
        <p:nvSpPr>
          <p:cNvPr id="4" name="Τίτλος 3"/>
          <p:cNvSpPr>
            <a:spLocks noGrp="1"/>
          </p:cNvSpPr>
          <p:nvPr>
            <p:ph type="title"/>
          </p:nvPr>
        </p:nvSpPr>
        <p:spPr/>
        <p:txBody>
          <a:bodyPr/>
          <a:lstStyle/>
          <a:p>
            <a:r>
              <a:rPr lang="el-GR" dirty="0"/>
              <a:t>Κοχλίας – όργανο του </a:t>
            </a:r>
            <a:r>
              <a:rPr lang="en-US" dirty="0"/>
              <a:t>Corti </a:t>
            </a:r>
            <a:r>
              <a:rPr lang="el-GR" sz="3200" b="0" dirty="0" smtClean="0"/>
              <a:t>2/3</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dirty="0">
              <a:solidFill>
                <a:prstClr val="black"/>
              </a:solidFill>
            </a:endParaRPr>
          </a:p>
        </p:txBody>
      </p:sp>
    </p:spTree>
    <p:extLst>
      <p:ext uri="{BB962C8B-B14F-4D97-AF65-F5344CB8AC3E}">
        <p14:creationId xmlns:p14="http://schemas.microsoft.com/office/powerpoint/2010/main" val="7819692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200" dirty="0"/>
              <a:t>Τα τριχωτά κύτταρα έχουν </a:t>
            </a:r>
            <a:r>
              <a:rPr lang="el-GR" sz="2200" b="1" dirty="0"/>
              <a:t>στερεοκροσσούς </a:t>
            </a:r>
            <a:r>
              <a:rPr lang="el-GR" sz="2200" dirty="0"/>
              <a:t>που αποτελούνται από </a:t>
            </a:r>
            <a:r>
              <a:rPr lang="el-GR" sz="2200" b="1" dirty="0"/>
              <a:t>ακτίνη. </a:t>
            </a:r>
            <a:r>
              <a:rPr lang="el-GR" sz="2200" dirty="0" smtClean="0"/>
              <a:t>Το </a:t>
            </a:r>
            <a:r>
              <a:rPr lang="el-GR" sz="2200" dirty="0"/>
              <a:t>δυναμικό ηρεμίας της μεμβράνης τους είναι - 60 </a:t>
            </a:r>
            <a:r>
              <a:rPr lang="en-US" sz="2200" dirty="0" smtClean="0"/>
              <a:t>mVolt.</a:t>
            </a:r>
            <a:r>
              <a:rPr lang="el-GR" sz="2200" dirty="0" smtClean="0"/>
              <a:t> Πιστεύεται </a:t>
            </a:r>
            <a:r>
              <a:rPr lang="el-GR" sz="2200" dirty="0"/>
              <a:t>ότι οι λεπτές τρίχες των τριχωτών κυττάρων δημιουργούν ένα μηχανισμό για να δημιουργούνται αλλαγές του δυναμικού των μεμβρανών ανάλογα με την κατεύθυνση που </a:t>
            </a:r>
            <a:r>
              <a:rPr lang="el-GR" sz="2200" dirty="0" smtClean="0"/>
              <a:t>κινούνται</a:t>
            </a:r>
            <a:r>
              <a:rPr lang="en-US" sz="2200" dirty="0" smtClean="0"/>
              <a:t>. </a:t>
            </a:r>
            <a:r>
              <a:rPr lang="el-GR" sz="2200" dirty="0" smtClean="0"/>
              <a:t>Σήμερα</a:t>
            </a:r>
            <a:r>
              <a:rPr lang="el-GR" sz="2200" dirty="0"/>
              <a:t>, πιστεύεται ότι οι στερεοκροσσοί έχουν μηχανοευαίσθητα «κανάλια» στην επιφάνειά τους (1 κανάλι ανά 1 κροσσό</a:t>
            </a:r>
            <a:r>
              <a:rPr lang="el-GR" sz="2200" dirty="0" smtClean="0"/>
              <a:t>). Τα </a:t>
            </a:r>
            <a:r>
              <a:rPr lang="el-GR" sz="2200" dirty="0"/>
              <a:t>κανάλια έχουν δ=0.7 </a:t>
            </a:r>
            <a:r>
              <a:rPr lang="en-US" sz="2200" dirty="0"/>
              <a:t>nm</a:t>
            </a:r>
            <a:r>
              <a:rPr lang="el-GR" sz="2200" dirty="0"/>
              <a:t>, και είναι κατιονικά. </a:t>
            </a:r>
            <a:r>
              <a:rPr lang="el-GR" sz="2200" dirty="0" smtClean="0"/>
              <a:t>Όταν </a:t>
            </a:r>
            <a:r>
              <a:rPr lang="el-GR" sz="2200" dirty="0"/>
              <a:t>είναι ανοιχτά, Κ</a:t>
            </a:r>
            <a:r>
              <a:rPr lang="el-GR" sz="2200" baseline="30000" dirty="0"/>
              <a:t>+ </a:t>
            </a:r>
            <a:r>
              <a:rPr lang="el-GR" sz="2200" dirty="0"/>
              <a:t>μπαίνει στα τριχωτά κύτταρα και έτσι γίνεται </a:t>
            </a:r>
            <a:r>
              <a:rPr lang="el-GR" sz="2200" dirty="0" smtClean="0"/>
              <a:t>εκπόλωση</a:t>
            </a:r>
            <a:r>
              <a:rPr lang="en-US" sz="2200" dirty="0" smtClean="0"/>
              <a:t>. </a:t>
            </a:r>
            <a:r>
              <a:rPr lang="el-GR" sz="2200" dirty="0" smtClean="0"/>
              <a:t>Εισέρχεται </a:t>
            </a:r>
            <a:r>
              <a:rPr lang="el-GR" sz="2200" dirty="0"/>
              <a:t>επίσης ασβέστιο</a:t>
            </a:r>
            <a:r>
              <a:rPr lang="el-GR" sz="2200" dirty="0" smtClean="0"/>
              <a:t>.</a:t>
            </a:r>
            <a:endParaRPr lang="en-US" sz="2200" dirty="0"/>
          </a:p>
        </p:txBody>
      </p:sp>
      <p:sp>
        <p:nvSpPr>
          <p:cNvPr id="4" name="Τίτλος 3"/>
          <p:cNvSpPr>
            <a:spLocks noGrp="1"/>
          </p:cNvSpPr>
          <p:nvPr>
            <p:ph type="title"/>
          </p:nvPr>
        </p:nvSpPr>
        <p:spPr/>
        <p:txBody>
          <a:bodyPr/>
          <a:lstStyle/>
          <a:p>
            <a:r>
              <a:rPr lang="el-GR" dirty="0"/>
              <a:t>Κοχλίας – όργανο του </a:t>
            </a:r>
            <a:r>
              <a:rPr lang="en-US" dirty="0"/>
              <a:t>Corti </a:t>
            </a:r>
            <a:r>
              <a:rPr lang="el-GR" sz="3200" b="0" dirty="0" smtClean="0"/>
              <a:t>3/3</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dirty="0">
              <a:solidFill>
                <a:prstClr val="black"/>
              </a:solidFill>
            </a:endParaRPr>
          </a:p>
        </p:txBody>
      </p:sp>
    </p:spTree>
    <p:extLst>
      <p:ext uri="{BB962C8B-B14F-4D97-AF65-F5344CB8AC3E}">
        <p14:creationId xmlns:p14="http://schemas.microsoft.com/office/powerpoint/2010/main" val="18178073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Organ of corti.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5539" y="1196752"/>
            <a:ext cx="6572923" cy="52565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Τίτλος 4"/>
          <p:cNvSpPr>
            <a:spLocks noGrp="1"/>
          </p:cNvSpPr>
          <p:nvPr>
            <p:ph type="title"/>
          </p:nvPr>
        </p:nvSpPr>
        <p:spPr/>
        <p:txBody>
          <a:bodyPr/>
          <a:lstStyle/>
          <a:p>
            <a:r>
              <a:rPr lang="el-GR" dirty="0"/>
              <a:t>Όργανο του </a:t>
            </a:r>
            <a:r>
              <a:rPr lang="en-US" dirty="0" smtClean="0"/>
              <a:t>Corti</a:t>
            </a:r>
            <a:r>
              <a:rPr lang="el-GR" dirty="0" smtClean="0"/>
              <a:t> </a:t>
            </a:r>
            <a:r>
              <a:rPr lang="el-GR" sz="3200" b="0" dirty="0" smtClean="0"/>
              <a:t>1/2</a:t>
            </a:r>
            <a:r>
              <a:rPr lang="en-US" dirty="0" smtClean="0"/>
              <a:t> </a:t>
            </a:r>
            <a:endParaRPr lang="el-GR" dirty="0"/>
          </a:p>
        </p:txBody>
      </p:sp>
      <p:sp>
        <p:nvSpPr>
          <p:cNvPr id="7" name="Rectangle 26"/>
          <p:cNvSpPr/>
          <p:nvPr/>
        </p:nvSpPr>
        <p:spPr>
          <a:xfrm>
            <a:off x="2223353" y="6536270"/>
            <a:ext cx="4697291"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Organ of </a:t>
            </a:r>
            <a:r>
              <a:rPr lang="en-US" sz="1200" dirty="0" smtClean="0">
                <a:solidFill>
                  <a:prstClr val="black"/>
                </a:solidFill>
                <a:latin typeface="Calibri"/>
                <a:hlinkClick r:id="rId3"/>
              </a:rPr>
              <a:t>corti</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4" tooltip="User:Madhero88"/>
              </a:rPr>
              <a:t>Madhero88</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dirty="0">
              <a:solidFill>
                <a:prstClr val="black"/>
              </a:solidFill>
            </a:endParaRPr>
          </a:p>
        </p:txBody>
      </p:sp>
    </p:spTree>
    <p:extLst>
      <p:ext uri="{BB962C8B-B14F-4D97-AF65-F5344CB8AC3E}">
        <p14:creationId xmlns:p14="http://schemas.microsoft.com/office/powerpoint/2010/main" val="15372979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Cochlea-crosssec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194394"/>
            <a:ext cx="6096000" cy="51149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26"/>
          <p:cNvSpPr/>
          <p:nvPr/>
        </p:nvSpPr>
        <p:spPr>
          <a:xfrm>
            <a:off x="2223354" y="6464369"/>
            <a:ext cx="4697291"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Cochlea-crosssection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Dicklyon (page does not exist)"/>
              </a:rPr>
              <a:t>Dicklyon</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sp>
        <p:nvSpPr>
          <p:cNvPr id="5" name="Τίτλος 4"/>
          <p:cNvSpPr>
            <a:spLocks noGrp="1"/>
          </p:cNvSpPr>
          <p:nvPr>
            <p:ph type="title"/>
          </p:nvPr>
        </p:nvSpPr>
        <p:spPr/>
        <p:txBody>
          <a:bodyPr/>
          <a:lstStyle/>
          <a:p>
            <a:r>
              <a:rPr lang="el-GR" dirty="0"/>
              <a:t>Όργανο του </a:t>
            </a:r>
            <a:r>
              <a:rPr lang="en-US" dirty="0"/>
              <a:t>Corti</a:t>
            </a:r>
            <a:r>
              <a:rPr lang="el-GR" dirty="0"/>
              <a:t> </a:t>
            </a:r>
            <a:r>
              <a:rPr lang="el-GR" sz="3200" b="0" dirty="0" smtClean="0"/>
              <a:t>2/2</a:t>
            </a:r>
            <a:r>
              <a:rPr lang="en-US" dirty="0" smtClean="0"/>
              <a:t> </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dirty="0">
              <a:solidFill>
                <a:prstClr val="black"/>
              </a:solidFill>
            </a:endParaRPr>
          </a:p>
        </p:txBody>
      </p:sp>
    </p:spTree>
    <p:extLst>
      <p:ext uri="{BB962C8B-B14F-4D97-AF65-F5344CB8AC3E}">
        <p14:creationId xmlns:p14="http://schemas.microsoft.com/office/powerpoint/2010/main" val="2600311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Οι άξονες των γαγγλιακών κυττάρων συγκλίνουν και αφήνουν το μάτι, φεύγοντας σαν οπτικό νεύρο.  </a:t>
            </a:r>
            <a:endParaRPr lang="el-GR" dirty="0" smtClean="0"/>
          </a:p>
          <a:p>
            <a:r>
              <a:rPr lang="el-GR" dirty="0" smtClean="0"/>
              <a:t>Τα </a:t>
            </a:r>
            <a:r>
              <a:rPr lang="el-GR" dirty="0"/>
              <a:t>οριζόντια κύτταρα ενώνουν υποδοχείς με άλλους υποδοχείς στην έξω δικτυωτή </a:t>
            </a:r>
            <a:r>
              <a:rPr lang="el-GR" dirty="0" smtClean="0"/>
              <a:t>στοιβάδα.</a:t>
            </a:r>
          </a:p>
          <a:p>
            <a:r>
              <a:rPr lang="el-GR" dirty="0" smtClean="0"/>
              <a:t>Τα </a:t>
            </a:r>
            <a:r>
              <a:rPr lang="el-GR" dirty="0"/>
              <a:t>αμακρινικά κύτταρα ενώνουν γαγγλιακά κύτταρα στην έσω δικτυωτή στοιβάδα, και μπορεί να παρεμβάλλονται μεταξύ διπόλων και γαγγλιακών κυττάρων.  </a:t>
            </a:r>
            <a:endParaRPr lang="el-GR" dirty="0" smtClean="0"/>
          </a:p>
          <a:p>
            <a:r>
              <a:rPr lang="el-GR" dirty="0" smtClean="0"/>
              <a:t>Υπάρχει </a:t>
            </a:r>
            <a:r>
              <a:rPr lang="el-GR" dirty="0"/>
              <a:t>σύγκλιση υποδοχέων σε δίπολα κύτταρα και διπόλων κυττάρων σε γαγγλιακά κύτταρα.</a:t>
            </a:r>
          </a:p>
          <a:p>
            <a:endParaRPr lang="en-US" dirty="0"/>
          </a:p>
        </p:txBody>
      </p:sp>
      <p:sp>
        <p:nvSpPr>
          <p:cNvPr id="4" name="Τίτλος 3"/>
          <p:cNvSpPr>
            <a:spLocks noGrp="1"/>
          </p:cNvSpPr>
          <p:nvPr>
            <p:ph type="title"/>
          </p:nvPr>
        </p:nvSpPr>
        <p:spPr/>
        <p:txBody>
          <a:bodyPr/>
          <a:lstStyle/>
          <a:p>
            <a:r>
              <a:rPr lang="el-GR" dirty="0"/>
              <a:t>Αμφιβληστροειδής </a:t>
            </a:r>
            <a:r>
              <a:rPr lang="el-GR" sz="3200" b="0" dirty="0" smtClean="0"/>
              <a:t>3/6</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30738832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smtClean="0"/>
              <a:t>Το </a:t>
            </a:r>
            <a:r>
              <a:rPr lang="el-GR" dirty="0"/>
              <a:t>ακουστικό νεύρο πορεύεται από τους</a:t>
            </a:r>
            <a:r>
              <a:rPr lang="el-GR" b="1" dirty="0"/>
              <a:t> κοχλιακούς</a:t>
            </a:r>
            <a:r>
              <a:rPr lang="el-GR" dirty="0"/>
              <a:t> πυρήνες του προμήκους, τελικά στο </a:t>
            </a:r>
            <a:r>
              <a:rPr lang="el-GR" b="1" dirty="0"/>
              <a:t>μέσο γονατώδες</a:t>
            </a:r>
            <a:r>
              <a:rPr lang="el-GR" dirty="0"/>
              <a:t> σώμα του </a:t>
            </a:r>
            <a:r>
              <a:rPr lang="el-GR" b="1" dirty="0"/>
              <a:t>θαλάμου</a:t>
            </a:r>
            <a:r>
              <a:rPr lang="el-GR" dirty="0"/>
              <a:t> κι από κει στον </a:t>
            </a:r>
            <a:r>
              <a:rPr lang="el-GR" b="1" dirty="0"/>
              <a:t>ακουστικό φλοιό</a:t>
            </a:r>
            <a:r>
              <a:rPr lang="el-GR" dirty="0"/>
              <a:t> στην άνω κροταφική έλικα (η περιοχή 41 κατά </a:t>
            </a:r>
            <a:r>
              <a:rPr lang="en-US" dirty="0" smtClean="0"/>
              <a:t>Brodmann</a:t>
            </a:r>
            <a:r>
              <a:rPr lang="el-GR" dirty="0" smtClean="0"/>
              <a:t> </a:t>
            </a:r>
            <a:r>
              <a:rPr lang="el-GR" dirty="0"/>
              <a:t>-πρωτογενής ακουστική περιοχή). </a:t>
            </a:r>
            <a:r>
              <a:rPr lang="el-GR" dirty="0" smtClean="0"/>
              <a:t>Η </a:t>
            </a:r>
            <a:r>
              <a:rPr lang="el-GR" b="1" dirty="0"/>
              <a:t>συνειρμική </a:t>
            </a:r>
            <a:r>
              <a:rPr lang="el-GR" dirty="0"/>
              <a:t>ακουστική περιοχή, δίπλα στην ακουστική πρωτογενή είναι </a:t>
            </a:r>
            <a:r>
              <a:rPr lang="el-GR" b="1" dirty="0"/>
              <a:t>εκτεταμένη.</a:t>
            </a:r>
            <a:endParaRPr lang="el-GR" dirty="0"/>
          </a:p>
          <a:p>
            <a:pPr hangingPunct="0">
              <a:buFont typeface="Wingdings" panose="05000000000000000000" pitchFamily="2" charset="2"/>
              <a:buChar char="ü"/>
            </a:pPr>
            <a:r>
              <a:rPr lang="el-GR" dirty="0" smtClean="0"/>
              <a:t>Στην </a:t>
            </a:r>
            <a:r>
              <a:rPr lang="el-GR" dirty="0"/>
              <a:t>ακουστική φλοϊκή περιοχή φτάνουν και χιασμένες και αχίαστες ίνες.</a:t>
            </a:r>
            <a:r>
              <a:rPr lang="el-GR" b="1" dirty="0"/>
              <a:t>  </a:t>
            </a:r>
            <a:endParaRPr lang="el-GR" dirty="0"/>
          </a:p>
          <a:p>
            <a:endParaRPr lang="en-US" dirty="0"/>
          </a:p>
        </p:txBody>
      </p:sp>
      <p:sp>
        <p:nvSpPr>
          <p:cNvPr id="4" name="Τίτλος 3"/>
          <p:cNvSpPr>
            <a:spLocks noGrp="1"/>
          </p:cNvSpPr>
          <p:nvPr>
            <p:ph type="title"/>
          </p:nvPr>
        </p:nvSpPr>
        <p:spPr/>
        <p:txBody>
          <a:bodyPr>
            <a:normAutofit/>
          </a:bodyPr>
          <a:lstStyle/>
          <a:p>
            <a:r>
              <a:rPr lang="el-GR" dirty="0"/>
              <a:t>Κεντρικές ακουστικές οδοί </a:t>
            </a:r>
            <a:r>
              <a:rPr lang="el-GR" sz="3200" b="0" dirty="0" smtClean="0"/>
              <a:t>1/3</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dirty="0">
              <a:solidFill>
                <a:prstClr val="black"/>
              </a:solidFill>
            </a:endParaRPr>
          </a:p>
        </p:txBody>
      </p:sp>
    </p:spTree>
    <p:extLst>
      <p:ext uri="{BB962C8B-B14F-4D97-AF65-F5344CB8AC3E}">
        <p14:creationId xmlns:p14="http://schemas.microsoft.com/office/powerpoint/2010/main" val="15367364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200" b="1" dirty="0"/>
              <a:t>Ακουστικός φλοιός:  </a:t>
            </a:r>
            <a:r>
              <a:rPr lang="el-GR" sz="2200" dirty="0"/>
              <a:t>Οι ώσεις που φτάνουν διά μέσου των κοχλιακών πυρήνων στον φλοιό, μέσω </a:t>
            </a:r>
            <a:r>
              <a:rPr lang="el-GR" sz="2200" dirty="0" smtClean="0"/>
              <a:t>περίπλοκων </a:t>
            </a:r>
            <a:r>
              <a:rPr lang="el-GR" sz="2200" dirty="0"/>
              <a:t>οδών, είναι και </a:t>
            </a:r>
            <a:r>
              <a:rPr lang="el-GR" sz="2200" b="1" dirty="0"/>
              <a:t>χιασμένες και αχίαστες. </a:t>
            </a:r>
            <a:r>
              <a:rPr lang="el-GR" sz="2200" dirty="0" smtClean="0"/>
              <a:t>Στα </a:t>
            </a:r>
            <a:r>
              <a:rPr lang="el-GR" sz="2200" dirty="0"/>
              <a:t>ζώα, υπάρχει μια τοποθέτηση των τόνων σαν </a:t>
            </a:r>
            <a:r>
              <a:rPr lang="el-GR" sz="2200" dirty="0" smtClean="0"/>
              <a:t>να έχει </a:t>
            </a:r>
            <a:r>
              <a:rPr lang="el-GR" sz="2200" dirty="0"/>
              <a:t>ξετυλιχτεί πάνω στον φλοιό ο κοχλίας. </a:t>
            </a:r>
            <a:r>
              <a:rPr lang="el-GR" sz="2200" dirty="0" smtClean="0"/>
              <a:t>Στους </a:t>
            </a:r>
            <a:r>
              <a:rPr lang="el-GR" sz="2200" dirty="0"/>
              <a:t>ανθρώπους, οι χαμηλοί τόνοι αναπαριστώνται προσθιοπλάγια και οι υψηλοί τόνοι οπίσθια και στο μέσον του φλοιού. </a:t>
            </a:r>
            <a:r>
              <a:rPr lang="el-GR" sz="2200" dirty="0" smtClean="0"/>
              <a:t>Εν </a:t>
            </a:r>
            <a:r>
              <a:rPr lang="el-GR" sz="2200" dirty="0"/>
              <a:t>τούτοις, είναι ο τόνος (</a:t>
            </a:r>
            <a:r>
              <a:rPr lang="en-US" sz="2200" dirty="0"/>
              <a:t>pitch</a:t>
            </a:r>
            <a:r>
              <a:rPr lang="el-GR" sz="2200" dirty="0"/>
              <a:t>) και όχι η συχνότητα που κωδικοποιείται στον φλοιό και αυτό τον διεγείρει. </a:t>
            </a:r>
            <a:r>
              <a:rPr lang="el-GR" sz="2200" dirty="0" smtClean="0"/>
              <a:t>Εν </a:t>
            </a:r>
            <a:r>
              <a:rPr lang="el-GR" sz="2200" dirty="0"/>
              <a:t>τούτοις ο φλοιός ασχολείται και με αναγνώριση ολικών ηχητικών </a:t>
            </a:r>
            <a:r>
              <a:rPr lang="en-US" sz="2200" dirty="0"/>
              <a:t>patterns</a:t>
            </a:r>
            <a:r>
              <a:rPr lang="el-GR" sz="2200" dirty="0"/>
              <a:t>, με την ανάλυση των ιδιοτήτων των ήχων και με την εντόπιση του ήχου.</a:t>
            </a:r>
            <a:endParaRPr lang="en-US" sz="2200" dirty="0"/>
          </a:p>
        </p:txBody>
      </p:sp>
      <p:sp>
        <p:nvSpPr>
          <p:cNvPr id="4" name="Τίτλος 3"/>
          <p:cNvSpPr>
            <a:spLocks noGrp="1"/>
          </p:cNvSpPr>
          <p:nvPr>
            <p:ph type="title"/>
          </p:nvPr>
        </p:nvSpPr>
        <p:spPr/>
        <p:txBody>
          <a:bodyPr/>
          <a:lstStyle/>
          <a:p>
            <a:r>
              <a:rPr lang="el-GR" dirty="0"/>
              <a:t>Κεντρικές ακουστικές οδοί </a:t>
            </a:r>
            <a:r>
              <a:rPr lang="el-GR" sz="3200" b="0" dirty="0" smtClean="0"/>
              <a:t>2/3</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dirty="0">
              <a:solidFill>
                <a:prstClr val="black"/>
              </a:solidFill>
            </a:endParaRPr>
          </a:p>
        </p:txBody>
      </p:sp>
    </p:spTree>
    <p:extLst>
      <p:ext uri="{BB962C8B-B14F-4D97-AF65-F5344CB8AC3E}">
        <p14:creationId xmlns:p14="http://schemas.microsoft.com/office/powerpoint/2010/main" val="26965954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200" dirty="0"/>
              <a:t>Βλάβες της συνειρμικής ακουστικής περιοχής προκαλούν βραχυπρόθεσμη ηχητική αμνησία, αλλά όχι οπτική. </a:t>
            </a:r>
            <a:r>
              <a:rPr lang="el-GR" sz="2200" dirty="0" smtClean="0"/>
              <a:t>Με </a:t>
            </a:r>
            <a:r>
              <a:rPr lang="el-GR" sz="2200" dirty="0"/>
              <a:t>μια νέα τεχνική ποζιτρονίων </a:t>
            </a:r>
            <a:r>
              <a:rPr lang="en-US" sz="2200" b="1" dirty="0" smtClean="0"/>
              <a:t>[positron </a:t>
            </a:r>
            <a:r>
              <a:rPr lang="en-US" sz="2200" b="1" dirty="0"/>
              <a:t>emission tomography</a:t>
            </a:r>
            <a:r>
              <a:rPr lang="el-GR" sz="2200" b="1" dirty="0"/>
              <a:t> (</a:t>
            </a:r>
            <a:r>
              <a:rPr lang="el-GR" sz="2200" b="1" dirty="0" smtClean="0"/>
              <a:t>ΡΕΤ</a:t>
            </a:r>
            <a:r>
              <a:rPr lang="en-US" sz="2200" b="1" dirty="0" smtClean="0"/>
              <a:t> scan</a:t>
            </a:r>
            <a:r>
              <a:rPr lang="en-US" sz="2200" dirty="0" smtClean="0"/>
              <a:t>)]</a:t>
            </a:r>
            <a:r>
              <a:rPr lang="el-GR" sz="2200" dirty="0" smtClean="0"/>
              <a:t>, </a:t>
            </a:r>
            <a:r>
              <a:rPr lang="el-GR" sz="2200" dirty="0"/>
              <a:t>όταν ακούμε φαίνεται αμφοτερόπλευρη διέγερση του ακουστικού φλοιού με τους θορύβους και διέγερση της συνειρμικής ακουστικής περιοχής με την ομιλία.  Όταν τα άτομα προσπαθούν να αναλύσουν τους ήχους, ενεργοποιείται η περιοχή του </a:t>
            </a:r>
            <a:r>
              <a:rPr lang="en-US" sz="2200" dirty="0"/>
              <a:t>Broca</a:t>
            </a:r>
            <a:r>
              <a:rPr lang="el-GR" sz="2200" dirty="0"/>
              <a:t> στο αριστερό ημισφαίριο και όταν τα άτομα χρειάζεται να απαντούν σε αλλαγές (</a:t>
            </a:r>
            <a:r>
              <a:rPr lang="en-US" sz="2200" dirty="0"/>
              <a:t>pitch</a:t>
            </a:r>
            <a:r>
              <a:rPr lang="el-GR" sz="2200" dirty="0"/>
              <a:t>) ενεργοποιείται ο δεξιός μετωπιαίος λοβός! </a:t>
            </a:r>
            <a:r>
              <a:rPr lang="el-GR" sz="2200" dirty="0" smtClean="0"/>
              <a:t>Φαίνεται </a:t>
            </a:r>
            <a:r>
              <a:rPr lang="el-GR" sz="2200" dirty="0"/>
              <a:t>ότι η ακοή είναι πολύ </a:t>
            </a:r>
            <a:r>
              <a:rPr lang="el-GR" sz="2200" dirty="0" smtClean="0"/>
              <a:t>περίπλοκη</a:t>
            </a:r>
            <a:r>
              <a:rPr lang="en-US" sz="2200" dirty="0" smtClean="0"/>
              <a:t>.</a:t>
            </a:r>
            <a:endParaRPr lang="en-US" sz="2200" dirty="0"/>
          </a:p>
        </p:txBody>
      </p:sp>
      <p:sp>
        <p:nvSpPr>
          <p:cNvPr id="4" name="Τίτλος 3"/>
          <p:cNvSpPr>
            <a:spLocks noGrp="1"/>
          </p:cNvSpPr>
          <p:nvPr>
            <p:ph type="title"/>
          </p:nvPr>
        </p:nvSpPr>
        <p:spPr/>
        <p:txBody>
          <a:bodyPr/>
          <a:lstStyle/>
          <a:p>
            <a:r>
              <a:rPr lang="el-GR" dirty="0"/>
              <a:t>Κεντρικές ακουστικές οδοί </a:t>
            </a:r>
            <a:r>
              <a:rPr lang="el-GR" sz="3200" b="0" dirty="0" smtClean="0"/>
              <a:t>3/3</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dirty="0">
              <a:solidFill>
                <a:prstClr val="black"/>
              </a:solidFill>
            </a:endParaRPr>
          </a:p>
        </p:txBody>
      </p:sp>
    </p:spTree>
    <p:extLst>
      <p:ext uri="{BB962C8B-B14F-4D97-AF65-F5344CB8AC3E}">
        <p14:creationId xmlns:p14="http://schemas.microsoft.com/office/powerpoint/2010/main" val="6993876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sz="2200" b="1" dirty="0" smtClean="0"/>
              <a:t>Ήχος</a:t>
            </a:r>
            <a:r>
              <a:rPr lang="el-GR" sz="2200" dirty="0" smtClean="0"/>
              <a:t> </a:t>
            </a:r>
            <a:r>
              <a:rPr lang="el-GR" sz="2200" dirty="0"/>
              <a:t>είναι η αίσθηση που δημιουργείται όταν δονήσεις χτυπούν την τυμπανική μεμβράνη.  Αυτή αναγκάζεται σε </a:t>
            </a:r>
            <a:r>
              <a:rPr lang="el-GR" sz="2200" b="1" dirty="0"/>
              <a:t>ταλάντωση. </a:t>
            </a:r>
            <a:r>
              <a:rPr lang="el-GR" sz="2200" dirty="0" smtClean="0"/>
              <a:t>Τα </a:t>
            </a:r>
            <a:r>
              <a:rPr lang="el-GR" sz="2200" dirty="0"/>
              <a:t>ηχητικά κύματα έχουν </a:t>
            </a:r>
            <a:r>
              <a:rPr lang="el-GR" sz="2200" b="1" dirty="0"/>
              <a:t>ταχύτητα </a:t>
            </a:r>
            <a:r>
              <a:rPr lang="el-GR" sz="2200" dirty="0">
                <a:sym typeface="Symbol"/>
              </a:rPr>
              <a:t></a:t>
            </a:r>
            <a:r>
              <a:rPr lang="el-GR" sz="2200" dirty="0"/>
              <a:t> 344 </a:t>
            </a:r>
            <a:r>
              <a:rPr lang="en-US" sz="2200" dirty="0"/>
              <a:t>m</a:t>
            </a:r>
            <a:r>
              <a:rPr lang="el-GR" sz="2200" dirty="0"/>
              <a:t>/</a:t>
            </a:r>
            <a:r>
              <a:rPr lang="en-US" sz="2200" dirty="0"/>
              <a:t>sec</a:t>
            </a:r>
            <a:r>
              <a:rPr lang="el-GR" sz="2200" dirty="0"/>
              <a:t> σε 20</a:t>
            </a:r>
            <a:r>
              <a:rPr lang="el-GR" sz="2200" baseline="30000" dirty="0"/>
              <a:t>ο</a:t>
            </a:r>
            <a:r>
              <a:rPr lang="el-GR" sz="2200" dirty="0"/>
              <a:t> </a:t>
            </a:r>
            <a:r>
              <a:rPr lang="en-US" sz="2200" dirty="0"/>
              <a:t>C</a:t>
            </a:r>
            <a:r>
              <a:rPr lang="el-GR" sz="2200" dirty="0"/>
              <a:t> στο επίπεδο της θάλασσας</a:t>
            </a:r>
            <a:r>
              <a:rPr lang="el-GR" sz="2200" dirty="0" smtClean="0"/>
              <a:t>. </a:t>
            </a:r>
            <a:r>
              <a:rPr lang="el-GR" sz="2200" dirty="0"/>
              <a:t>Η ταχύτης του ήχου αυξάνεται με την </a:t>
            </a:r>
            <a:r>
              <a:rPr lang="el-GR" sz="2200" b="1" dirty="0"/>
              <a:t>αύξηση της θερμοκρασίας και του υψομέτρου</a:t>
            </a:r>
            <a:r>
              <a:rPr lang="el-GR" sz="2200" dirty="0"/>
              <a:t> (ο ήχος έχει </a:t>
            </a:r>
            <a:r>
              <a:rPr lang="el-GR" sz="2200" b="1" dirty="0"/>
              <a:t>μεγαλύτερη ταχύτητα στα υγρά </a:t>
            </a:r>
            <a:r>
              <a:rPr lang="el-GR" sz="2200" dirty="0"/>
              <a:t>π.χ. 1.450 </a:t>
            </a:r>
            <a:r>
              <a:rPr lang="en-US" sz="2200" dirty="0"/>
              <a:t>m</a:t>
            </a:r>
            <a:r>
              <a:rPr lang="el-GR" sz="2200" dirty="0"/>
              <a:t>/</a:t>
            </a:r>
            <a:r>
              <a:rPr lang="en-US" sz="2200" dirty="0"/>
              <a:t>sec</a:t>
            </a:r>
            <a:r>
              <a:rPr lang="el-GR" sz="2200" dirty="0"/>
              <a:t> σε Η</a:t>
            </a:r>
            <a:r>
              <a:rPr lang="el-GR" sz="2200" baseline="-25000" dirty="0"/>
              <a:t>2</a:t>
            </a:r>
            <a:r>
              <a:rPr lang="el-GR" sz="2200" dirty="0"/>
              <a:t>Ο και ακόμη μεγαλύτερη σε θαλασσινό Η</a:t>
            </a:r>
            <a:r>
              <a:rPr lang="el-GR" sz="2200" baseline="-25000" dirty="0"/>
              <a:t>2</a:t>
            </a:r>
            <a:r>
              <a:rPr lang="el-GR" sz="2200" dirty="0"/>
              <a:t>Ο).  Γενικά, </a:t>
            </a:r>
            <a:r>
              <a:rPr lang="el-GR" sz="2200" b="1" dirty="0"/>
              <a:t>η ένταση </a:t>
            </a:r>
            <a:r>
              <a:rPr lang="el-GR" sz="2200" dirty="0"/>
              <a:t>του ήχου είναι ανάλογη του </a:t>
            </a:r>
            <a:r>
              <a:rPr lang="el-GR" sz="2200" b="1" dirty="0"/>
              <a:t>εύρους </a:t>
            </a:r>
            <a:r>
              <a:rPr lang="el-GR" sz="2200" dirty="0"/>
              <a:t>(</a:t>
            </a:r>
            <a:r>
              <a:rPr lang="en-US" sz="2200" dirty="0"/>
              <a:t>amplitude</a:t>
            </a:r>
            <a:r>
              <a:rPr lang="el-GR" sz="2200" dirty="0"/>
              <a:t>) του ηχητικού κύματος και </a:t>
            </a:r>
            <a:r>
              <a:rPr lang="el-GR" sz="2200" b="1" dirty="0"/>
              <a:t>ο τόνος</a:t>
            </a:r>
            <a:r>
              <a:rPr lang="el-GR" sz="2200" dirty="0"/>
              <a:t> (</a:t>
            </a:r>
            <a:r>
              <a:rPr lang="en-US" sz="2200" dirty="0"/>
              <a:t>pitch</a:t>
            </a:r>
            <a:r>
              <a:rPr lang="el-GR" sz="2200" dirty="0"/>
              <a:t>) ανάλογα </a:t>
            </a:r>
            <a:r>
              <a:rPr lang="el-GR" sz="2200" b="1" dirty="0"/>
              <a:t>της </a:t>
            </a:r>
            <a:r>
              <a:rPr lang="el-GR" sz="2200" b="1" dirty="0" smtClean="0"/>
              <a:t>συχνότητας </a:t>
            </a:r>
            <a:r>
              <a:rPr lang="el-GR" sz="2200" dirty="0"/>
              <a:t>(αριθμός κυμάτων / μονάδα χρόνου</a:t>
            </a:r>
            <a:r>
              <a:rPr lang="el-GR" sz="2200" dirty="0" smtClean="0"/>
              <a:t>).</a:t>
            </a:r>
            <a:endParaRPr lang="el-GR" sz="2200" dirty="0"/>
          </a:p>
        </p:txBody>
      </p:sp>
      <p:sp>
        <p:nvSpPr>
          <p:cNvPr id="4" name="Τίτλος 3"/>
          <p:cNvSpPr>
            <a:spLocks noGrp="1"/>
          </p:cNvSpPr>
          <p:nvPr>
            <p:ph type="title"/>
          </p:nvPr>
        </p:nvSpPr>
        <p:spPr/>
        <p:txBody>
          <a:bodyPr/>
          <a:lstStyle/>
          <a:p>
            <a:r>
              <a:rPr lang="el-GR" dirty="0"/>
              <a:t>Ακοή –Μηχανισμός </a:t>
            </a:r>
            <a:r>
              <a:rPr lang="el-GR" sz="3200" b="0" dirty="0" smtClean="0"/>
              <a:t>1/7</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82</a:t>
            </a:fld>
            <a:endParaRPr lang="el-GR" dirty="0">
              <a:solidFill>
                <a:prstClr val="black"/>
              </a:solidFill>
            </a:endParaRPr>
          </a:p>
        </p:txBody>
      </p:sp>
    </p:spTree>
    <p:extLst>
      <p:ext uri="{BB962C8B-B14F-4D97-AF65-F5344CB8AC3E}">
        <p14:creationId xmlns:p14="http://schemas.microsoft.com/office/powerpoint/2010/main" val="39958792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200" dirty="0"/>
              <a:t>Όσο μεγαλύτερο το εύρος του κύματος, τόσο δυνατότερος ο ήχος.  Όσο υψηλότερη η συχνότητα, τόσο υψηλότερος τόνος (</a:t>
            </a:r>
            <a:r>
              <a:rPr lang="en-US" sz="2200" dirty="0"/>
              <a:t>pitch</a:t>
            </a:r>
            <a:r>
              <a:rPr lang="el-GR" sz="2200" dirty="0"/>
              <a:t>).  Ηχητικά κύματα που έχουν επαναλαμβανόμενα στοιχεία, γίνονται αντιληπτά σαν μουσικοί ήχοι</a:t>
            </a:r>
            <a:r>
              <a:rPr lang="el-GR" sz="2200" dirty="0" smtClean="0"/>
              <a:t>. </a:t>
            </a:r>
            <a:r>
              <a:rPr lang="el-GR" sz="2200" dirty="0"/>
              <a:t>Μη περιοδικές, μη επαναλαμβανόμενες δονήσεις γίνονται αντιληπτές ως θόρυβος.  Οι περισσότεροι μουσικοί ήχοι αποτελούνται από ένα κύμα πρωτογενούς συχνότητας που χαρακτηρίζουν τον τόνο και επιπλέον από ένα αριθμό αρμονικών δονήσεων (υπερτόνοι - </a:t>
            </a:r>
            <a:r>
              <a:rPr lang="en-US" sz="2200" dirty="0" smtClean="0"/>
              <a:t>overtones</a:t>
            </a:r>
            <a:r>
              <a:rPr lang="el-GR" sz="2200" dirty="0"/>
              <a:t>) που προσδίδουν στην μουσική την χαρακτηριστική ποιότητά της (</a:t>
            </a:r>
            <a:r>
              <a:rPr lang="en-US" sz="2200" dirty="0"/>
              <a:t>timbre</a:t>
            </a:r>
            <a:r>
              <a:rPr lang="el-GR" sz="2200" dirty="0" smtClean="0"/>
              <a:t>).</a:t>
            </a:r>
            <a:endParaRPr lang="en-US" sz="2200" dirty="0"/>
          </a:p>
        </p:txBody>
      </p:sp>
      <p:sp>
        <p:nvSpPr>
          <p:cNvPr id="4" name="Τίτλος 3"/>
          <p:cNvSpPr>
            <a:spLocks noGrp="1"/>
          </p:cNvSpPr>
          <p:nvPr>
            <p:ph type="title"/>
          </p:nvPr>
        </p:nvSpPr>
        <p:spPr/>
        <p:txBody>
          <a:bodyPr/>
          <a:lstStyle/>
          <a:p>
            <a:r>
              <a:rPr lang="el-GR" dirty="0"/>
              <a:t>Ακοή –Μηχανισμός </a:t>
            </a:r>
            <a:r>
              <a:rPr lang="el-GR" sz="3200" b="0" dirty="0" smtClean="0"/>
              <a:t>2/7</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83</a:t>
            </a:fld>
            <a:endParaRPr lang="el-GR" dirty="0">
              <a:solidFill>
                <a:prstClr val="black"/>
              </a:solidFill>
            </a:endParaRPr>
          </a:p>
        </p:txBody>
      </p:sp>
    </p:spTree>
    <p:extLst>
      <p:ext uri="{BB962C8B-B14F-4D97-AF65-F5344CB8AC3E}">
        <p14:creationId xmlns:p14="http://schemas.microsoft.com/office/powerpoint/2010/main" val="27090898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sz="2200" dirty="0"/>
              <a:t>Το εύρος του ηχητικού κύματος εκφράζεται στην επί τοις % μεγίστη αλλαγή της πίεσης της τυμπανικής μεμβράνης, αλλά η κλίμακα </a:t>
            </a:r>
            <a:r>
              <a:rPr lang="en-US" sz="2200" dirty="0"/>
              <a:t>decibel</a:t>
            </a:r>
            <a:r>
              <a:rPr lang="el-GR" sz="2200" dirty="0"/>
              <a:t> είναι η πιο λογική</a:t>
            </a:r>
            <a:r>
              <a:rPr lang="el-GR" sz="2200" dirty="0" smtClean="0"/>
              <a:t>. </a:t>
            </a:r>
            <a:r>
              <a:rPr lang="el-GR" sz="2200" b="1" dirty="0"/>
              <a:t>Η ένταση ενός ήχου σε </a:t>
            </a:r>
            <a:r>
              <a:rPr lang="en-US" sz="2200" b="1" dirty="0"/>
              <a:t>bel</a:t>
            </a:r>
            <a:r>
              <a:rPr lang="el-GR" sz="2200" dirty="0"/>
              <a:t> είναι ο λογάριθμος της αναλογίας της έντασης του ήχου προς την ένταση ενός προτύπου ήχου, που σύμφωνα με την Ακουστική Εταιρεία της Αμερικής είναι 0 </a:t>
            </a:r>
            <a:r>
              <a:rPr lang="en-US" sz="2200" dirty="0"/>
              <a:t>decibel</a:t>
            </a:r>
            <a:r>
              <a:rPr lang="el-GR" sz="2200" dirty="0"/>
              <a:t> σε πίεση 0.000204 </a:t>
            </a:r>
            <a:r>
              <a:rPr lang="en-US" sz="2200" dirty="0"/>
              <a:t>dyne</a:t>
            </a:r>
            <a:r>
              <a:rPr lang="el-GR" sz="2200" dirty="0"/>
              <a:t>/</a:t>
            </a:r>
            <a:r>
              <a:rPr lang="en-US" sz="2200" dirty="0"/>
              <a:t>cm</a:t>
            </a:r>
            <a:r>
              <a:rPr lang="el-GR" sz="2200" baseline="30000" dirty="0"/>
              <a:t>2</a:t>
            </a:r>
            <a:r>
              <a:rPr lang="el-GR" sz="2200" dirty="0"/>
              <a:t>, μια αξία μόλις ακουστή για το ανθρώπινο αυτί.	</a:t>
            </a:r>
          </a:p>
          <a:p>
            <a:pPr lvl="1" indent="-387350" hangingPunct="0"/>
            <a:r>
              <a:rPr lang="el-GR" sz="2200" b="1" dirty="0" smtClean="0"/>
              <a:t>Ένταση ήχου</a:t>
            </a:r>
          </a:p>
          <a:p>
            <a:pPr lvl="1" indent="-387350" hangingPunct="0"/>
            <a:r>
              <a:rPr lang="el-GR" sz="2200" b="1" dirty="0" smtClean="0"/>
              <a:t> </a:t>
            </a:r>
            <a:r>
              <a:rPr lang="en-US" sz="2200" u="sng" dirty="0" smtClean="0"/>
              <a:t>db</a:t>
            </a:r>
            <a:r>
              <a:rPr lang="el-GR" sz="2200" u="sng" dirty="0" smtClean="0"/>
              <a:t>  </a:t>
            </a:r>
            <a:r>
              <a:rPr lang="el-GR" sz="2200" u="sng" dirty="0"/>
              <a:t>=  10 </a:t>
            </a:r>
            <a:r>
              <a:rPr lang="en-US" sz="2200" u="sng" dirty="0"/>
              <a:t>log</a:t>
            </a:r>
            <a:r>
              <a:rPr lang="el-GR" sz="2200" u="sng" dirty="0"/>
              <a:t> </a:t>
            </a:r>
            <a:endParaRPr lang="el-GR" sz="2200" u="sng" dirty="0" smtClean="0"/>
          </a:p>
          <a:p>
            <a:pPr lvl="1" indent="-387350" hangingPunct="0"/>
            <a:r>
              <a:rPr lang="el-GR" sz="2200" dirty="0" smtClean="0"/>
              <a:t>Ένταση </a:t>
            </a:r>
            <a:r>
              <a:rPr lang="el-GR" sz="2200" dirty="0"/>
              <a:t>προτύπου ήχου</a:t>
            </a:r>
          </a:p>
        </p:txBody>
      </p:sp>
      <p:sp>
        <p:nvSpPr>
          <p:cNvPr id="5" name="Τίτλος 4"/>
          <p:cNvSpPr>
            <a:spLocks noGrp="1"/>
          </p:cNvSpPr>
          <p:nvPr>
            <p:ph type="title"/>
          </p:nvPr>
        </p:nvSpPr>
        <p:spPr/>
        <p:txBody>
          <a:bodyPr/>
          <a:lstStyle/>
          <a:p>
            <a:r>
              <a:rPr lang="el-GR" dirty="0"/>
              <a:t>Ακοή –Μηχανισμός </a:t>
            </a:r>
            <a:r>
              <a:rPr lang="el-GR" sz="3200" b="0" dirty="0" smtClean="0"/>
              <a:t>3/7</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84</a:t>
            </a:fld>
            <a:endParaRPr lang="el-GR" dirty="0">
              <a:solidFill>
                <a:prstClr val="black"/>
              </a:solidFill>
            </a:endParaRPr>
          </a:p>
        </p:txBody>
      </p:sp>
    </p:spTree>
    <p:extLst>
      <p:ext uri="{BB962C8B-B14F-4D97-AF65-F5344CB8AC3E}">
        <p14:creationId xmlns:p14="http://schemas.microsoft.com/office/powerpoint/2010/main" val="25643941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a:t>Επειδή η κλίμακα </a:t>
            </a:r>
            <a:r>
              <a:rPr lang="en-US" dirty="0"/>
              <a:t>db</a:t>
            </a:r>
            <a:r>
              <a:rPr lang="el-GR" dirty="0"/>
              <a:t> είναι </a:t>
            </a:r>
            <a:r>
              <a:rPr lang="el-GR" b="1" dirty="0"/>
              <a:t>λογαριθμική,</a:t>
            </a:r>
            <a:r>
              <a:rPr lang="el-GR" dirty="0"/>
              <a:t> σημαίνει ότι ήχος </a:t>
            </a:r>
            <a:r>
              <a:rPr lang="el-GR" b="1" dirty="0" smtClean="0"/>
              <a:t>0 </a:t>
            </a:r>
            <a:r>
              <a:rPr lang="en-US" b="1" dirty="0"/>
              <a:t>db</a:t>
            </a:r>
            <a:r>
              <a:rPr lang="el-GR" b="1" dirty="0"/>
              <a:t> </a:t>
            </a:r>
            <a:r>
              <a:rPr lang="el-GR" dirty="0"/>
              <a:t>δεν σημαίνει έλλειψη ήχου αλλά ήχο ίσο με τον πρότυπο </a:t>
            </a:r>
            <a:r>
              <a:rPr lang="el-GR" dirty="0" smtClean="0"/>
              <a:t>ήχο.</a:t>
            </a:r>
          </a:p>
          <a:p>
            <a:r>
              <a:rPr lang="el-GR" b="1" dirty="0" smtClean="0"/>
              <a:t>0-140</a:t>
            </a:r>
            <a:r>
              <a:rPr lang="el-GR" dirty="0" smtClean="0"/>
              <a:t> </a:t>
            </a:r>
            <a:r>
              <a:rPr lang="en-US" dirty="0"/>
              <a:t>db</a:t>
            </a:r>
            <a:r>
              <a:rPr lang="el-GR" dirty="0"/>
              <a:t> είναι το εύρος ακοής μέχρι πιθανής βλάβης του οργάνου του </a:t>
            </a:r>
            <a:r>
              <a:rPr lang="en-US" dirty="0"/>
              <a:t>Corti</a:t>
            </a:r>
            <a:r>
              <a:rPr lang="el-GR" dirty="0"/>
              <a:t> και αναπαριστά 10</a:t>
            </a:r>
            <a:r>
              <a:rPr lang="el-GR" baseline="30000" dirty="0"/>
              <a:t>7</a:t>
            </a:r>
            <a:r>
              <a:rPr lang="el-GR" dirty="0"/>
              <a:t> ποικιλία στις εξασκούμενες πιέσεις επί της τυμπανικής </a:t>
            </a:r>
            <a:r>
              <a:rPr lang="el-GR" dirty="0" smtClean="0"/>
              <a:t>μεμβράνης.</a:t>
            </a:r>
            <a:endParaRPr lang="el-GR" dirty="0"/>
          </a:p>
          <a:p>
            <a:endParaRPr lang="en-US" dirty="0"/>
          </a:p>
        </p:txBody>
      </p:sp>
      <p:sp>
        <p:nvSpPr>
          <p:cNvPr id="4" name="Τίτλος 3"/>
          <p:cNvSpPr>
            <a:spLocks noGrp="1"/>
          </p:cNvSpPr>
          <p:nvPr>
            <p:ph type="title"/>
          </p:nvPr>
        </p:nvSpPr>
        <p:spPr/>
        <p:txBody>
          <a:bodyPr/>
          <a:lstStyle/>
          <a:p>
            <a:r>
              <a:rPr lang="el-GR" dirty="0"/>
              <a:t>Ακοή –Μηχανισμός </a:t>
            </a:r>
            <a:r>
              <a:rPr lang="el-GR" sz="3200" b="0" dirty="0" smtClean="0"/>
              <a:t>4/7</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85</a:t>
            </a:fld>
            <a:endParaRPr lang="el-GR" dirty="0">
              <a:solidFill>
                <a:prstClr val="black"/>
              </a:solidFill>
            </a:endParaRPr>
          </a:p>
        </p:txBody>
      </p:sp>
    </p:spTree>
    <p:extLst>
      <p:ext uri="{BB962C8B-B14F-4D97-AF65-F5344CB8AC3E}">
        <p14:creationId xmlns:p14="http://schemas.microsoft.com/office/powerpoint/2010/main" val="23892911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200" dirty="0"/>
              <a:t>Σε συχνότητα το ανθρώπινο αυτί ποικίλλει από 20 </a:t>
            </a:r>
            <a:r>
              <a:rPr lang="en-US" sz="2200" dirty="0"/>
              <a:t>c</a:t>
            </a:r>
            <a:r>
              <a:rPr lang="el-GR" sz="2200" dirty="0"/>
              <a:t>/</a:t>
            </a:r>
            <a:r>
              <a:rPr lang="en-US" sz="2200" dirty="0"/>
              <a:t>sec</a:t>
            </a:r>
            <a:r>
              <a:rPr lang="el-GR" sz="2200" dirty="0"/>
              <a:t> (</a:t>
            </a:r>
            <a:r>
              <a:rPr lang="en-US" sz="2200" dirty="0"/>
              <a:t>Hz</a:t>
            </a:r>
            <a:r>
              <a:rPr lang="el-GR" sz="2200" dirty="0"/>
              <a:t>) έως 20.000 </a:t>
            </a:r>
            <a:r>
              <a:rPr lang="en-US" sz="2200" dirty="0"/>
              <a:t>c</a:t>
            </a:r>
            <a:r>
              <a:rPr lang="el-GR" sz="2200" dirty="0"/>
              <a:t>/</a:t>
            </a:r>
            <a:r>
              <a:rPr lang="en-US" sz="2200" dirty="0"/>
              <a:t>sec</a:t>
            </a:r>
            <a:r>
              <a:rPr lang="el-GR" sz="2200" dirty="0"/>
              <a:t> (</a:t>
            </a:r>
            <a:r>
              <a:rPr lang="en-US" sz="2200" dirty="0"/>
              <a:t>Hz</a:t>
            </a:r>
            <a:r>
              <a:rPr lang="el-GR" sz="2200" dirty="0" smtClean="0"/>
              <a:t>). </a:t>
            </a:r>
            <a:r>
              <a:rPr lang="el-GR" sz="2200" dirty="0"/>
              <a:t>Σε άλλους οργανισμούς π.χ. νυχτερίδες μεγαλύτερες συχνότητες γίνονται αντιληπτές</a:t>
            </a:r>
            <a:r>
              <a:rPr lang="el-GR" sz="2200" dirty="0" smtClean="0"/>
              <a:t>. </a:t>
            </a:r>
            <a:r>
              <a:rPr lang="el-GR" sz="2200" dirty="0"/>
              <a:t>Η </a:t>
            </a:r>
            <a:r>
              <a:rPr lang="el-GR" sz="2200" b="1" dirty="0"/>
              <a:t>μεγαλύτερη ευαισθησία </a:t>
            </a:r>
            <a:r>
              <a:rPr lang="el-GR" sz="2200" dirty="0"/>
              <a:t>του ανθρώπινου αυτιού είναι στους 1000-4000 </a:t>
            </a:r>
            <a:r>
              <a:rPr lang="en-US" sz="2200" dirty="0"/>
              <a:t>Hz</a:t>
            </a:r>
            <a:r>
              <a:rPr lang="el-GR" sz="2200" dirty="0"/>
              <a:t>. </a:t>
            </a:r>
            <a:r>
              <a:rPr lang="el-GR" sz="2200" dirty="0" smtClean="0"/>
              <a:t>Ο </a:t>
            </a:r>
            <a:r>
              <a:rPr lang="el-GR" sz="2200" dirty="0"/>
              <a:t>τόνος της μέσης </a:t>
            </a:r>
            <a:r>
              <a:rPr lang="el-GR" sz="2200" b="1" dirty="0"/>
              <a:t>ανδρικής φωνής </a:t>
            </a:r>
            <a:r>
              <a:rPr lang="el-GR" sz="2200" dirty="0"/>
              <a:t>στην συζήτηση είναι 120 Η</a:t>
            </a:r>
            <a:r>
              <a:rPr lang="en-US" sz="2200" dirty="0"/>
              <a:t>z</a:t>
            </a:r>
            <a:r>
              <a:rPr lang="el-GR" sz="2200" dirty="0"/>
              <a:t> και της μέσης </a:t>
            </a:r>
            <a:r>
              <a:rPr lang="el-GR" sz="2200" b="1" dirty="0"/>
              <a:t>γυναικείας </a:t>
            </a:r>
            <a:r>
              <a:rPr lang="el-GR" sz="2200" dirty="0"/>
              <a:t>250 Η</a:t>
            </a:r>
            <a:r>
              <a:rPr lang="en-US" sz="2200" dirty="0"/>
              <a:t>z</a:t>
            </a:r>
            <a:r>
              <a:rPr lang="el-GR" sz="2200" dirty="0" smtClean="0"/>
              <a:t>. </a:t>
            </a:r>
            <a:r>
              <a:rPr lang="el-GR" sz="2200" dirty="0"/>
              <a:t>Ο αριθμός των </a:t>
            </a:r>
            <a:r>
              <a:rPr lang="el-GR" sz="2200" dirty="0" smtClean="0"/>
              <a:t>αντιληπτών </a:t>
            </a:r>
            <a:r>
              <a:rPr lang="el-GR" sz="2200" dirty="0"/>
              <a:t>τόνων </a:t>
            </a:r>
            <a:r>
              <a:rPr lang="el-GR" sz="2200" dirty="0" smtClean="0"/>
              <a:t>σε ένα </a:t>
            </a:r>
            <a:r>
              <a:rPr lang="el-GR" sz="2200" dirty="0"/>
              <a:t>άτομο είναι </a:t>
            </a:r>
            <a:r>
              <a:rPr lang="el-GR" sz="2200" dirty="0">
                <a:sym typeface="Symbol"/>
              </a:rPr>
              <a:t></a:t>
            </a:r>
            <a:r>
              <a:rPr lang="el-GR" sz="2200" dirty="0"/>
              <a:t> 2000, αλλά </a:t>
            </a:r>
            <a:r>
              <a:rPr lang="el-GR" sz="2200" b="1" dirty="0"/>
              <a:t>οι μουσικοί</a:t>
            </a:r>
            <a:r>
              <a:rPr lang="el-GR" sz="2200" dirty="0"/>
              <a:t> αντιλαμβάνονται περισσότερους. </a:t>
            </a:r>
            <a:r>
              <a:rPr lang="el-GR" sz="2200" dirty="0" smtClean="0"/>
              <a:t>Είναι </a:t>
            </a:r>
            <a:r>
              <a:rPr lang="el-GR" sz="2200" dirty="0"/>
              <a:t>εύκολα </a:t>
            </a:r>
            <a:r>
              <a:rPr lang="el-GR" sz="2200" dirty="0" smtClean="0"/>
              <a:t>παρατηρήσιμο </a:t>
            </a:r>
            <a:r>
              <a:rPr lang="el-GR" sz="2200" dirty="0"/>
              <a:t>ότι η εμφάνιση ενός ήχου, επισκιάζει την ικανότητα ενός ατόμου να αντιληφθεί άλλους ήχους. </a:t>
            </a:r>
            <a:r>
              <a:rPr lang="el-GR" sz="2200" dirty="0" smtClean="0"/>
              <a:t>Αυτό </a:t>
            </a:r>
            <a:r>
              <a:rPr lang="el-GR" sz="2200" dirty="0"/>
              <a:t>το φαινόμενο καλείται </a:t>
            </a:r>
            <a:r>
              <a:rPr lang="el-GR" sz="2200" b="1" dirty="0"/>
              <a:t>επισκίαση.</a:t>
            </a:r>
            <a:endParaRPr lang="en-US" sz="2200" dirty="0"/>
          </a:p>
        </p:txBody>
      </p:sp>
      <p:sp>
        <p:nvSpPr>
          <p:cNvPr id="4" name="Τίτλος 3"/>
          <p:cNvSpPr>
            <a:spLocks noGrp="1"/>
          </p:cNvSpPr>
          <p:nvPr>
            <p:ph type="title"/>
          </p:nvPr>
        </p:nvSpPr>
        <p:spPr/>
        <p:txBody>
          <a:bodyPr/>
          <a:lstStyle/>
          <a:p>
            <a:r>
              <a:rPr lang="el-GR" dirty="0"/>
              <a:t>Ακοή –Μηχανισμός </a:t>
            </a:r>
            <a:r>
              <a:rPr lang="el-GR" sz="3200" b="0" dirty="0" smtClean="0"/>
              <a:t>5/7</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86</a:t>
            </a:fld>
            <a:endParaRPr lang="el-GR" dirty="0">
              <a:solidFill>
                <a:prstClr val="black"/>
              </a:solidFill>
            </a:endParaRPr>
          </a:p>
        </p:txBody>
      </p:sp>
    </p:spTree>
    <p:extLst>
      <p:ext uri="{BB962C8B-B14F-4D97-AF65-F5344CB8AC3E}">
        <p14:creationId xmlns:p14="http://schemas.microsoft.com/office/powerpoint/2010/main" val="24260812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200" dirty="0" smtClean="0"/>
              <a:t>Πιστεύεται </a:t>
            </a:r>
            <a:r>
              <a:rPr lang="el-GR" sz="2200" dirty="0"/>
              <a:t>ότι οφείλεται σε σχετική ή απόλυτη (έλλειψη απάντησης) αντίσταση προηγούμενα διεγερμένων αισθητικών υποδοχέων. </a:t>
            </a:r>
            <a:r>
              <a:rPr lang="el-GR" sz="2200" dirty="0" smtClean="0"/>
              <a:t>Τα </a:t>
            </a:r>
            <a:r>
              <a:rPr lang="el-GR" sz="2200" dirty="0"/>
              <a:t>ηχητικά κύματα προκαλούν </a:t>
            </a:r>
            <a:r>
              <a:rPr lang="el-GR" sz="2200" b="1" dirty="0"/>
              <a:t>αλλαγές πίεσης </a:t>
            </a:r>
            <a:r>
              <a:rPr lang="el-GR" sz="2200" dirty="0"/>
              <a:t>της τυμπανικής μεμβράνης, η οποία αρχίζει να </a:t>
            </a:r>
            <a:r>
              <a:rPr lang="el-GR" sz="2200" b="1" dirty="0"/>
              <a:t>ταλαντώνεται </a:t>
            </a:r>
            <a:r>
              <a:rPr lang="el-GR" sz="2200" dirty="0"/>
              <a:t>και σταματά μόλις ο ήχος σταματήσει. </a:t>
            </a:r>
            <a:r>
              <a:rPr lang="el-GR" sz="2200" dirty="0" smtClean="0"/>
              <a:t>Οι </a:t>
            </a:r>
            <a:r>
              <a:rPr lang="el-GR" sz="2200" dirty="0"/>
              <a:t>κινήσεις της τυμπανικής μεμβράνης, μεταδίδονται στην </a:t>
            </a:r>
            <a:r>
              <a:rPr lang="el-GR" sz="2200" b="1" dirty="0"/>
              <a:t>σφύρα, άκμονα και τελικά στον αναβολέα </a:t>
            </a:r>
            <a:r>
              <a:rPr lang="el-GR" sz="2200" dirty="0"/>
              <a:t>ο οποίος κινεί μπρος/πίσω την </a:t>
            </a:r>
            <a:r>
              <a:rPr lang="el-GR" sz="2200" b="1" dirty="0"/>
              <a:t>ωοειδή θυρίδα, </a:t>
            </a:r>
            <a:r>
              <a:rPr lang="el-GR" sz="2200" dirty="0"/>
              <a:t>αυξάνοντας την πίεση που φτάνει προς αυτήν. </a:t>
            </a:r>
            <a:r>
              <a:rPr lang="el-GR" sz="2200" dirty="0" smtClean="0"/>
              <a:t>Τελικά </a:t>
            </a:r>
            <a:r>
              <a:rPr lang="el-GR" sz="2200" dirty="0"/>
              <a:t>οι δονήσεις μεταδίδονται στην </a:t>
            </a:r>
            <a:r>
              <a:rPr lang="el-GR" sz="2200" b="1" dirty="0"/>
              <a:t>λέμφο</a:t>
            </a:r>
            <a:r>
              <a:rPr lang="el-GR" sz="2200" dirty="0"/>
              <a:t> στην αιθουσαία κλίμακα και μέσα από την μεμβράνη </a:t>
            </a:r>
            <a:r>
              <a:rPr lang="en-US" sz="2200" dirty="0"/>
              <a:t>Reissner</a:t>
            </a:r>
            <a:r>
              <a:rPr lang="el-GR" sz="2200" dirty="0"/>
              <a:t> και την βασική μεμβράνη στην </a:t>
            </a:r>
            <a:r>
              <a:rPr lang="el-GR" sz="2200" b="1" dirty="0"/>
              <a:t>τυμπανική κλίμακα.</a:t>
            </a:r>
            <a:endParaRPr lang="en-US" sz="2200" dirty="0"/>
          </a:p>
        </p:txBody>
      </p:sp>
      <p:sp>
        <p:nvSpPr>
          <p:cNvPr id="4" name="Τίτλος 3"/>
          <p:cNvSpPr>
            <a:spLocks noGrp="1"/>
          </p:cNvSpPr>
          <p:nvPr>
            <p:ph type="title"/>
          </p:nvPr>
        </p:nvSpPr>
        <p:spPr/>
        <p:txBody>
          <a:bodyPr/>
          <a:lstStyle/>
          <a:p>
            <a:r>
              <a:rPr lang="el-GR" dirty="0"/>
              <a:t>Ακοή –Μηχανισμός </a:t>
            </a:r>
            <a:r>
              <a:rPr lang="el-GR" sz="3200" b="0" dirty="0" smtClean="0"/>
              <a:t>6/7</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87</a:t>
            </a:fld>
            <a:endParaRPr lang="el-GR" dirty="0">
              <a:solidFill>
                <a:prstClr val="black"/>
              </a:solidFill>
            </a:endParaRPr>
          </a:p>
        </p:txBody>
      </p:sp>
    </p:spTree>
    <p:extLst>
      <p:ext uri="{BB962C8B-B14F-4D97-AF65-F5344CB8AC3E}">
        <p14:creationId xmlns:p14="http://schemas.microsoft.com/office/powerpoint/2010/main" val="42693407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sz="2200" dirty="0"/>
              <a:t>Κάθε κίνηση του αναβολέα προς τα έσω, μετακινεί την </a:t>
            </a:r>
            <a:r>
              <a:rPr lang="el-GR" sz="2200" b="1" dirty="0" smtClean="0"/>
              <a:t>στρογγυλή </a:t>
            </a:r>
            <a:r>
              <a:rPr lang="el-GR" sz="2200" b="1" dirty="0"/>
              <a:t>θυρίδα</a:t>
            </a:r>
            <a:r>
              <a:rPr lang="el-GR" sz="2200" dirty="0"/>
              <a:t> προς τα </a:t>
            </a:r>
            <a:r>
              <a:rPr lang="el-GR" sz="2200" b="1" dirty="0"/>
              <a:t>έξω. </a:t>
            </a:r>
            <a:r>
              <a:rPr lang="el-GR" sz="2200" dirty="0" smtClean="0"/>
              <a:t>Οι </a:t>
            </a:r>
            <a:r>
              <a:rPr lang="el-GR" sz="2200" dirty="0"/>
              <a:t>τρίχες των τριχωτών κυττάρων </a:t>
            </a:r>
            <a:r>
              <a:rPr lang="el-GR" sz="2200" b="1" dirty="0"/>
              <a:t>παραμορφώνονται </a:t>
            </a:r>
            <a:r>
              <a:rPr lang="el-GR" sz="2200" dirty="0"/>
              <a:t>και κάμπτονται, παράγεται </a:t>
            </a:r>
            <a:r>
              <a:rPr lang="el-GR" sz="2200" b="1" dirty="0"/>
              <a:t>τοπικό δυναμικό </a:t>
            </a:r>
            <a:r>
              <a:rPr lang="el-GR" sz="2200" dirty="0"/>
              <a:t>(δυναμικό του υποδοχέα) που τελικά δίνει γένεση </a:t>
            </a:r>
            <a:r>
              <a:rPr lang="el-GR" sz="2200" b="1" dirty="0"/>
              <a:t>σε νευρικές ώσεις </a:t>
            </a:r>
            <a:r>
              <a:rPr lang="el-GR" sz="2200" dirty="0"/>
              <a:t>που φεύγουν με το νεύρο προς ακουστικό φλοιό.</a:t>
            </a:r>
          </a:p>
          <a:p>
            <a:pPr hangingPunct="0"/>
            <a:r>
              <a:rPr lang="el-GR" sz="2200" dirty="0" smtClean="0"/>
              <a:t>Οι </a:t>
            </a:r>
            <a:r>
              <a:rPr lang="el-GR" sz="2200" b="1" dirty="0"/>
              <a:t>αλλαγές </a:t>
            </a:r>
            <a:r>
              <a:rPr lang="el-GR" sz="2200" dirty="0"/>
              <a:t>που υφίσταται </a:t>
            </a:r>
            <a:r>
              <a:rPr lang="el-GR" sz="2200" b="1" dirty="0"/>
              <a:t>η βασική </a:t>
            </a:r>
            <a:r>
              <a:rPr lang="el-GR" sz="2200" dirty="0"/>
              <a:t>μεμβράνη από τα ηχητικά κύματα είναι μέγιστες </a:t>
            </a:r>
            <a:r>
              <a:rPr lang="el-GR" sz="2200" dirty="0" smtClean="0"/>
              <a:t>σε ένα </a:t>
            </a:r>
            <a:r>
              <a:rPr lang="el-GR" sz="2200" dirty="0"/>
              <a:t>σημείο αυτής, και αυτό καθορίζεται από την </a:t>
            </a:r>
            <a:r>
              <a:rPr lang="el-GR" sz="2200" b="1" dirty="0"/>
              <a:t>συχνότητα </a:t>
            </a:r>
            <a:r>
              <a:rPr lang="el-GR" sz="2200" dirty="0"/>
              <a:t>του ήχου.</a:t>
            </a:r>
          </a:p>
          <a:p>
            <a:pPr hangingPunct="0"/>
            <a:r>
              <a:rPr lang="el-GR" sz="2200" dirty="0" smtClean="0"/>
              <a:t>Η </a:t>
            </a:r>
            <a:r>
              <a:rPr lang="el-GR" sz="2200" b="1" dirty="0" smtClean="0"/>
              <a:t>συχνότητα </a:t>
            </a:r>
            <a:r>
              <a:rPr lang="el-GR" sz="2200" b="1" dirty="0"/>
              <a:t>των δυναμικών </a:t>
            </a:r>
            <a:r>
              <a:rPr lang="el-GR" sz="2200" dirty="0"/>
              <a:t>των ακουστικών νευρικών ινών είναι ανάλογη με την </a:t>
            </a:r>
            <a:r>
              <a:rPr lang="el-GR" sz="2200" b="1" dirty="0"/>
              <a:t>ένταση </a:t>
            </a:r>
            <a:r>
              <a:rPr lang="el-GR" sz="2200" dirty="0"/>
              <a:t>του ήχου.</a:t>
            </a:r>
          </a:p>
          <a:p>
            <a:pPr hangingPunct="0">
              <a:buNone/>
            </a:pPr>
            <a:endParaRPr lang="el-GR" sz="2200" dirty="0"/>
          </a:p>
        </p:txBody>
      </p:sp>
      <p:sp>
        <p:nvSpPr>
          <p:cNvPr id="4" name="Τίτλος 3"/>
          <p:cNvSpPr>
            <a:spLocks noGrp="1"/>
          </p:cNvSpPr>
          <p:nvPr>
            <p:ph type="title"/>
          </p:nvPr>
        </p:nvSpPr>
        <p:spPr/>
        <p:txBody>
          <a:bodyPr/>
          <a:lstStyle/>
          <a:p>
            <a:r>
              <a:rPr lang="el-GR" dirty="0"/>
              <a:t>Ακοή –Μηχανισμός </a:t>
            </a:r>
            <a:r>
              <a:rPr lang="el-GR" sz="3200" b="0" dirty="0" smtClean="0"/>
              <a:t>7/7</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88</a:t>
            </a:fld>
            <a:endParaRPr lang="el-GR" dirty="0">
              <a:solidFill>
                <a:prstClr val="black"/>
              </a:solidFill>
            </a:endParaRPr>
          </a:p>
        </p:txBody>
      </p:sp>
    </p:spTree>
    <p:extLst>
      <p:ext uri="{BB962C8B-B14F-4D97-AF65-F5344CB8AC3E}">
        <p14:creationId xmlns:p14="http://schemas.microsoft.com/office/powerpoint/2010/main" val="2245283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Το μελάγχρουν επιθήλιο βρίσκεται σε άμεση επαφή με τον </a:t>
            </a:r>
            <a:r>
              <a:rPr lang="el-GR" b="1" dirty="0"/>
              <a:t>χοριοειδή χιτώνα. </a:t>
            </a:r>
            <a:r>
              <a:rPr lang="el-GR" dirty="0" smtClean="0"/>
              <a:t>Τα </a:t>
            </a:r>
            <a:r>
              <a:rPr lang="el-GR" dirty="0"/>
              <a:t>νευρικά στοιχεία του αμφιβληστροειδή συνδέονται και στηρίζονται μεταξύ τους με </a:t>
            </a:r>
            <a:r>
              <a:rPr lang="el-GR" b="1" dirty="0"/>
              <a:t>νευρογλοιακά </a:t>
            </a:r>
            <a:r>
              <a:rPr lang="el-GR" dirty="0"/>
              <a:t>κύτταρα που λέγονται κύτταρα </a:t>
            </a:r>
            <a:r>
              <a:rPr lang="el-GR" b="1" dirty="0"/>
              <a:t>του </a:t>
            </a:r>
            <a:r>
              <a:rPr lang="en-US" b="1" dirty="0"/>
              <a:t>Muller</a:t>
            </a:r>
            <a:r>
              <a:rPr lang="el-GR" b="1" dirty="0"/>
              <a:t>.   </a:t>
            </a:r>
            <a:endParaRPr lang="el-GR" b="1" dirty="0" smtClean="0"/>
          </a:p>
          <a:p>
            <a:r>
              <a:rPr lang="el-GR" dirty="0" smtClean="0"/>
              <a:t>Το </a:t>
            </a:r>
            <a:r>
              <a:rPr lang="el-GR" dirty="0"/>
              <a:t>φως περνά μέσα από τα γαγγλιακά κύτταρα, και τα δίπολα για να φτάσει τα ραβδία και τα κωνία.  </a:t>
            </a:r>
            <a:endParaRPr lang="el-GR" dirty="0" smtClean="0"/>
          </a:p>
          <a:p>
            <a:r>
              <a:rPr lang="el-GR" b="1" dirty="0" smtClean="0"/>
              <a:t>Το </a:t>
            </a:r>
            <a:r>
              <a:rPr lang="el-GR" b="1" dirty="0"/>
              <a:t>μελάγχρουν </a:t>
            </a:r>
            <a:r>
              <a:rPr lang="el-GR" dirty="0"/>
              <a:t>επιθήλιον περιέχει χρωστική και </a:t>
            </a:r>
            <a:r>
              <a:rPr lang="el-GR" b="1" dirty="0"/>
              <a:t>απορροφά </a:t>
            </a:r>
            <a:r>
              <a:rPr lang="el-GR" dirty="0"/>
              <a:t>τις ακτίνες του φωτός, εμποδίζοντας την αντανάκλαση των ακτίνων πίσω στον αμφιβληστροειδή</a:t>
            </a:r>
            <a:r>
              <a:rPr lang="el-GR" dirty="0" smtClean="0"/>
              <a:t>. </a:t>
            </a:r>
            <a:r>
              <a:rPr lang="el-GR" dirty="0"/>
              <a:t>Μια τέτοια αντανάκλαση θα θόλωνε τις οπτικές εικόνες.</a:t>
            </a:r>
          </a:p>
          <a:p>
            <a:endParaRPr lang="en-US" dirty="0"/>
          </a:p>
        </p:txBody>
      </p:sp>
      <p:sp>
        <p:nvSpPr>
          <p:cNvPr id="4" name="Τίτλος 3"/>
          <p:cNvSpPr>
            <a:spLocks noGrp="1"/>
          </p:cNvSpPr>
          <p:nvPr>
            <p:ph type="title"/>
          </p:nvPr>
        </p:nvSpPr>
        <p:spPr/>
        <p:txBody>
          <a:bodyPr/>
          <a:lstStyle/>
          <a:p>
            <a:r>
              <a:rPr lang="el-GR" dirty="0"/>
              <a:t>Αμφιβληστροειδής </a:t>
            </a:r>
            <a:r>
              <a:rPr lang="el-GR" sz="3200" b="0" dirty="0" smtClean="0"/>
              <a:t>4/6</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34298403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cnx.org/content/m42297/latest/Figure_18_06_07.jpg"/>
          <p:cNvPicPr>
            <a:picLocks noGrp="1"/>
          </p:cNvPicPr>
          <p:nvPr>
            <p:ph idx="1"/>
          </p:nvPr>
        </p:nvPicPr>
        <p:blipFill>
          <a:blip r:embed="rId2" cstate="print"/>
          <a:stretch>
            <a:fillRect/>
          </a:stretch>
        </p:blipFill>
        <p:spPr bwMode="auto">
          <a:xfrm>
            <a:off x="755576" y="1268760"/>
            <a:ext cx="7632848" cy="4896544"/>
          </a:xfrm>
          <a:prstGeom prst="rect">
            <a:avLst/>
          </a:prstGeom>
          <a:noFill/>
          <a:ln w="9525">
            <a:solidFill>
              <a:schemeClr val="tx1"/>
            </a:solidFill>
            <a:miter lim="800000"/>
            <a:headEnd/>
            <a:tailEnd/>
          </a:ln>
        </p:spPr>
      </p:pic>
      <p:sp>
        <p:nvSpPr>
          <p:cNvPr id="3" name="Ορθογώνιο 2"/>
          <p:cNvSpPr/>
          <p:nvPr/>
        </p:nvSpPr>
        <p:spPr>
          <a:xfrm>
            <a:off x="2315595" y="6290653"/>
            <a:ext cx="4572000" cy="276999"/>
          </a:xfrm>
          <a:prstGeom prst="rect">
            <a:avLst/>
          </a:prstGeom>
        </p:spPr>
        <p:txBody>
          <a:bodyPr>
            <a:spAutoFit/>
          </a:bodyPr>
          <a:lstStyle/>
          <a:p>
            <a:pPr algn="ctr"/>
            <a:r>
              <a:rPr lang="en-US" sz="1200" dirty="0" smtClean="0">
                <a:solidFill>
                  <a:prstClr val="black"/>
                </a:solidFill>
                <a:latin typeface="Calibri"/>
                <a:hlinkClick r:id="rId3"/>
              </a:rPr>
              <a:t>cnx.org</a:t>
            </a:r>
            <a:endParaRPr lang="el-GR" sz="1200" dirty="0">
              <a:solidFill>
                <a:prstClr val="black"/>
              </a:solidFill>
              <a:latin typeface="Calibri"/>
            </a:endParaRPr>
          </a:p>
        </p:txBody>
      </p:sp>
      <p:sp>
        <p:nvSpPr>
          <p:cNvPr id="5" name="Τίτλος 4"/>
          <p:cNvSpPr>
            <a:spLocks noGrp="1"/>
          </p:cNvSpPr>
          <p:nvPr>
            <p:ph type="title"/>
          </p:nvPr>
        </p:nvSpPr>
        <p:spPr/>
        <p:txBody>
          <a:bodyPr/>
          <a:lstStyle/>
          <a:p>
            <a:r>
              <a:rPr lang="el-GR" dirty="0"/>
              <a:t>Εικόνα μηχανισμού της ακοής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89</a:t>
            </a:fld>
            <a:endParaRPr lang="el-GR" dirty="0">
              <a:solidFill>
                <a:prstClr val="black"/>
              </a:solidFill>
            </a:endParaRPr>
          </a:p>
        </p:txBody>
      </p:sp>
    </p:spTree>
    <p:extLst>
      <p:ext uri="{BB962C8B-B14F-4D97-AF65-F5344CB8AC3E}">
        <p14:creationId xmlns:p14="http://schemas.microsoft.com/office/powerpoint/2010/main" val="128253717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Ακοόγραμμα</a:t>
            </a:r>
            <a:endParaRPr lang="el-GR" dirty="0"/>
          </a:p>
        </p:txBody>
      </p:sp>
      <p:pic>
        <p:nvPicPr>
          <p:cNvPr id="1026" name="Picture 2" descr="File:Tonaud w nor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87" b="5382"/>
          <a:stretch/>
        </p:blipFill>
        <p:spPr bwMode="auto">
          <a:xfrm>
            <a:off x="1223628" y="1251751"/>
            <a:ext cx="6696745" cy="50513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6"/>
          <p:cNvSpPr/>
          <p:nvPr/>
        </p:nvSpPr>
        <p:spPr>
          <a:xfrm>
            <a:off x="2411760" y="6325869"/>
            <a:ext cx="4697291"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Tonaud w </a:t>
            </a:r>
            <a:r>
              <a:rPr lang="en-US" sz="1200" dirty="0" smtClean="0">
                <a:solidFill>
                  <a:prstClr val="black"/>
                </a:solidFill>
                <a:latin typeface="Calibri"/>
                <a:hlinkClick r:id="rId4"/>
              </a:rPr>
              <a:t>norm</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tooltip="User:Welleschik"/>
              </a:rPr>
              <a:t>Welleschik</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6"/>
              </a:rPr>
              <a:t>CC BY-SA 3.0</a:t>
            </a:r>
            <a:endParaRPr lang="en-US" sz="1200" dirty="0">
              <a:solidFill>
                <a:prstClr val="black">
                  <a:lumMod val="65000"/>
                  <a:lumOff val="3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90</a:t>
            </a:fld>
            <a:endParaRPr lang="el-GR" dirty="0">
              <a:solidFill>
                <a:prstClr val="black"/>
              </a:solidFill>
            </a:endParaRPr>
          </a:p>
        </p:txBody>
      </p:sp>
    </p:spTree>
    <p:extLst>
      <p:ext uri="{BB962C8B-B14F-4D97-AF65-F5344CB8AC3E}">
        <p14:creationId xmlns:p14="http://schemas.microsoft.com/office/powerpoint/2010/main" val="409153692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67544" y="116632"/>
            <a:ext cx="8229600" cy="1080120"/>
          </a:xfrm>
        </p:spPr>
        <p:txBody>
          <a:bodyPr>
            <a:normAutofit fontScale="90000"/>
          </a:bodyPr>
          <a:lstStyle/>
          <a:p>
            <a:r>
              <a:rPr lang="el-GR" dirty="0"/>
              <a:t>Ελάττωση με την ηλικία στην αντίληψη των συχνοτήτων</a:t>
            </a:r>
          </a:p>
        </p:txBody>
      </p:sp>
      <p:pic>
        <p:nvPicPr>
          <p:cNvPr id="5122" name="Picture 2" descr="File:Ath-by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942" y="1556792"/>
            <a:ext cx="7414117" cy="41044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6"/>
          <p:cNvSpPr/>
          <p:nvPr/>
        </p:nvSpPr>
        <p:spPr>
          <a:xfrm>
            <a:off x="2223354" y="5877272"/>
            <a:ext cx="4697291"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Ath-byage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Kordas"/>
              </a:rPr>
              <a:t>Kordas</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91</a:t>
            </a:fld>
            <a:endParaRPr lang="el-GR" dirty="0">
              <a:solidFill>
                <a:prstClr val="black"/>
              </a:solidFill>
            </a:endParaRPr>
          </a:p>
        </p:txBody>
      </p:sp>
    </p:spTree>
    <p:extLst>
      <p:ext uri="{BB962C8B-B14F-4D97-AF65-F5344CB8AC3E}">
        <p14:creationId xmlns:p14="http://schemas.microsoft.com/office/powerpoint/2010/main" val="34640601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Αντίληψη συχνοτήτων ανά ηλικία</a:t>
            </a:r>
          </a:p>
        </p:txBody>
      </p:sp>
      <p:graphicFrame>
        <p:nvGraphicFramePr>
          <p:cNvPr id="2" name="Πίνακας 1"/>
          <p:cNvGraphicFramePr>
            <a:graphicFrameLocks noGrp="1"/>
          </p:cNvGraphicFramePr>
          <p:nvPr>
            <p:extLst>
              <p:ext uri="{D42A27DB-BD31-4B8C-83A1-F6EECF244321}">
                <p14:modId xmlns:p14="http://schemas.microsoft.com/office/powerpoint/2010/main" val="1730606626"/>
              </p:ext>
            </p:extLst>
          </p:nvPr>
        </p:nvGraphicFramePr>
        <p:xfrm>
          <a:off x="1475656" y="1916832"/>
          <a:ext cx="6096000" cy="32004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l-GR" sz="2400" dirty="0" smtClean="0"/>
                        <a:t>Ηλικία </a:t>
                      </a:r>
                      <a:endParaRPr lang="el-GR"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l-GR" sz="2400" dirty="0" smtClean="0"/>
                        <a:t>Αντίληψη </a:t>
                      </a:r>
                      <a:endParaRPr lang="el-GR" sz="2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l-GR" sz="2400" dirty="0" smtClean="0"/>
                        <a:t>όλοι</a:t>
                      </a:r>
                      <a:endParaRPr lang="el-GR" sz="2400" dirty="0"/>
                    </a:p>
                  </a:txBody>
                  <a:tcPr>
                    <a:lnL w="12700" cap="flat" cmpd="sng" algn="ctr">
                      <a:solidFill>
                        <a:schemeClr val="tx1"/>
                      </a:solidFill>
                      <a:prstDash val="solid"/>
                      <a:round/>
                      <a:headEnd type="none" w="med" len="med"/>
                      <a:tailEnd type="none" w="med" len="med"/>
                    </a:lnL>
                  </a:tcPr>
                </a:tc>
                <a:tc>
                  <a:txBody>
                    <a:bodyPr/>
                    <a:lstStyle/>
                    <a:p>
                      <a:r>
                        <a:rPr lang="el-GR" sz="2400" dirty="0" smtClean="0"/>
                        <a:t>8000 </a:t>
                      </a:r>
                      <a:r>
                        <a:rPr lang="en-US" sz="2400" dirty="0" smtClean="0"/>
                        <a:t>Hz</a:t>
                      </a:r>
                      <a:endParaRPr lang="el-GR" sz="2400" dirty="0"/>
                    </a:p>
                  </a:txBody>
                  <a:tcPr>
                    <a:lnR w="12700" cap="flat" cmpd="sng" algn="ctr">
                      <a:solidFill>
                        <a:schemeClr val="tx1"/>
                      </a:solidFill>
                      <a:prstDash val="solid"/>
                      <a:round/>
                      <a:headEnd type="none" w="med" len="med"/>
                      <a:tailEnd type="none" w="med" len="med"/>
                    </a:lnR>
                  </a:tcPr>
                </a:tc>
              </a:tr>
              <a:tr h="370840">
                <a:tc>
                  <a:txBody>
                    <a:bodyPr/>
                    <a:lstStyle/>
                    <a:p>
                      <a:r>
                        <a:rPr lang="en-US" sz="2400" dirty="0" smtClean="0"/>
                        <a:t>60 </a:t>
                      </a:r>
                      <a:r>
                        <a:rPr lang="el-GR" sz="2400" dirty="0" smtClean="0"/>
                        <a:t>και</a:t>
                      </a:r>
                      <a:r>
                        <a:rPr lang="el-GR" sz="2400" baseline="0" dirty="0" smtClean="0"/>
                        <a:t> νεότεροι</a:t>
                      </a:r>
                      <a:endParaRPr lang="el-GR" sz="2400" dirty="0"/>
                    </a:p>
                  </a:txBody>
                  <a:tcPr>
                    <a:lnL w="12700" cap="flat" cmpd="sng" algn="ctr">
                      <a:solidFill>
                        <a:schemeClr val="tx1"/>
                      </a:solidFill>
                      <a:prstDash val="solid"/>
                      <a:round/>
                      <a:headEnd type="none" w="med" len="med"/>
                      <a:tailEnd type="none" w="med" len="med"/>
                    </a:lnL>
                  </a:tcPr>
                </a:tc>
                <a:tc>
                  <a:txBody>
                    <a:bodyPr/>
                    <a:lstStyle/>
                    <a:p>
                      <a:r>
                        <a:rPr lang="el-GR" sz="2400" dirty="0" smtClean="0"/>
                        <a:t>10</a:t>
                      </a:r>
                      <a:r>
                        <a:rPr lang="en-US" sz="2400" dirty="0" smtClean="0"/>
                        <a:t>000Hz</a:t>
                      </a:r>
                      <a:endParaRPr lang="el-GR" sz="2400" dirty="0"/>
                    </a:p>
                  </a:txBody>
                  <a:tcPr>
                    <a:lnR w="12700" cap="flat" cmpd="sng" algn="ctr">
                      <a:solidFill>
                        <a:schemeClr val="tx1"/>
                      </a:solidFill>
                      <a:prstDash val="solid"/>
                      <a:round/>
                      <a:headEnd type="none" w="med" len="med"/>
                      <a:tailEnd type="none" w="med" len="med"/>
                    </a:lnR>
                  </a:tcPr>
                </a:tc>
              </a:tr>
              <a:tr h="370840">
                <a:tc>
                  <a:txBody>
                    <a:bodyPr/>
                    <a:lstStyle/>
                    <a:p>
                      <a:r>
                        <a:rPr lang="el-GR" sz="2400" dirty="0" smtClean="0"/>
                        <a:t>50 και νεότεροι</a:t>
                      </a:r>
                      <a:endParaRPr lang="el-GR" sz="2400" dirty="0"/>
                    </a:p>
                  </a:txBody>
                  <a:tcPr>
                    <a:lnL w="12700" cap="flat" cmpd="sng" algn="ctr">
                      <a:solidFill>
                        <a:schemeClr val="tx1"/>
                      </a:solidFill>
                      <a:prstDash val="solid"/>
                      <a:round/>
                      <a:headEnd type="none" w="med" len="med"/>
                      <a:tailEnd type="none" w="med" len="med"/>
                    </a:lnL>
                  </a:tcPr>
                </a:tc>
                <a:tc>
                  <a:txBody>
                    <a:bodyPr/>
                    <a:lstStyle/>
                    <a:p>
                      <a:r>
                        <a:rPr lang="en-US" sz="2400" dirty="0" smtClean="0"/>
                        <a:t>12000Hz</a:t>
                      </a:r>
                      <a:endParaRPr lang="el-GR" sz="2400" dirty="0"/>
                    </a:p>
                  </a:txBody>
                  <a:tcPr>
                    <a:lnR w="12700" cap="flat" cmpd="sng" algn="ctr">
                      <a:solidFill>
                        <a:schemeClr val="tx1"/>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smtClean="0"/>
                        <a:t>45 και νεότεροι</a:t>
                      </a:r>
                    </a:p>
                  </a:txBody>
                  <a:tcPr>
                    <a:lnL w="12700" cap="flat" cmpd="sng" algn="ctr">
                      <a:solidFill>
                        <a:schemeClr val="tx1"/>
                      </a:solidFill>
                      <a:prstDash val="solid"/>
                      <a:round/>
                      <a:headEnd type="none" w="med" len="med"/>
                      <a:tailEnd type="none" w="med" len="med"/>
                    </a:lnL>
                  </a:tcPr>
                </a:tc>
                <a:tc>
                  <a:txBody>
                    <a:bodyPr/>
                    <a:lstStyle/>
                    <a:p>
                      <a:r>
                        <a:rPr lang="en-US" sz="2400" dirty="0" smtClean="0"/>
                        <a:t>14000Hz</a:t>
                      </a:r>
                      <a:endParaRPr lang="el-GR" sz="2400" dirty="0"/>
                    </a:p>
                  </a:txBody>
                  <a:tcPr>
                    <a:lnR w="12700" cap="flat" cmpd="sng" algn="ctr">
                      <a:solidFill>
                        <a:schemeClr val="tx1"/>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smtClean="0"/>
                        <a:t>35 και νεότεροι</a:t>
                      </a:r>
                    </a:p>
                  </a:txBody>
                  <a:tcPr>
                    <a:lnL w="12700" cap="flat" cmpd="sng" algn="ctr">
                      <a:solidFill>
                        <a:schemeClr val="tx1"/>
                      </a:solidFill>
                      <a:prstDash val="solid"/>
                      <a:round/>
                      <a:headEnd type="none" w="med" len="med"/>
                      <a:tailEnd type="none" w="med" len="med"/>
                    </a:lnL>
                  </a:tcPr>
                </a:tc>
                <a:tc>
                  <a:txBody>
                    <a:bodyPr/>
                    <a:lstStyle/>
                    <a:p>
                      <a:r>
                        <a:rPr lang="en-US" sz="2400" dirty="0" smtClean="0"/>
                        <a:t>15000Hz</a:t>
                      </a:r>
                      <a:endParaRPr lang="el-GR" sz="2400" dirty="0"/>
                    </a:p>
                  </a:txBody>
                  <a:tcPr>
                    <a:lnR w="12700" cap="flat" cmpd="sng" algn="ctr">
                      <a:solidFill>
                        <a:schemeClr val="tx1"/>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smtClean="0"/>
                        <a:t>30 και νεότεροι</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dirty="0" smtClean="0"/>
                        <a:t>16000Hz</a:t>
                      </a:r>
                      <a:endParaRPr lang="el-GR"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92</a:t>
            </a:fld>
            <a:endParaRPr lang="el-GR" dirty="0">
              <a:solidFill>
                <a:prstClr val="black"/>
              </a:solidFill>
            </a:endParaRPr>
          </a:p>
        </p:txBody>
      </p:sp>
    </p:spTree>
    <p:extLst>
      <p:ext uri="{BB962C8B-B14F-4D97-AF65-F5344CB8AC3E}">
        <p14:creationId xmlns:p14="http://schemas.microsoft.com/office/powerpoint/2010/main" val="229464646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b="1" dirty="0"/>
              <a:t>Κώφωση</a:t>
            </a:r>
            <a:endParaRPr lang="el-GR" dirty="0"/>
          </a:p>
          <a:p>
            <a:pPr marL="355600" indent="0" hangingPunct="0">
              <a:buNone/>
            </a:pPr>
            <a:r>
              <a:rPr lang="el-GR" dirty="0" smtClean="0"/>
              <a:t>Εάν </a:t>
            </a:r>
            <a:r>
              <a:rPr lang="el-GR" dirty="0"/>
              <a:t>οφείλεται σε </a:t>
            </a:r>
            <a:r>
              <a:rPr lang="el-GR" b="1" dirty="0"/>
              <a:t>διαταραχή της μετάδοσης </a:t>
            </a:r>
            <a:r>
              <a:rPr lang="el-GR" dirty="0"/>
              <a:t>του ήχου στο έξω ή μέσο ους, τότε καλείται </a:t>
            </a:r>
            <a:r>
              <a:rPr lang="el-GR" b="1" dirty="0"/>
              <a:t>κώφωση </a:t>
            </a:r>
            <a:r>
              <a:rPr lang="el-GR" b="1" dirty="0" smtClean="0"/>
              <a:t>αγωγιμότητας.</a:t>
            </a:r>
            <a:endParaRPr lang="el-GR" dirty="0"/>
          </a:p>
          <a:p>
            <a:pPr marL="355600" indent="0" hangingPunct="0">
              <a:buNone/>
            </a:pPr>
            <a:r>
              <a:rPr lang="el-GR" dirty="0" smtClean="0"/>
              <a:t>Συχνές </a:t>
            </a:r>
            <a:r>
              <a:rPr lang="el-GR" dirty="0"/>
              <a:t>αιτίες, κώφωσης </a:t>
            </a:r>
            <a:r>
              <a:rPr lang="el-GR" dirty="0" smtClean="0"/>
              <a:t>αγωγιμότητας </a:t>
            </a:r>
            <a:r>
              <a:rPr lang="el-GR" dirty="0"/>
              <a:t>αποτελούν, ξένα σώματα στον έξω ακουστικό πόρο, καταστροφή των οσταρίων του μέσου ωτός, πάχυνση της τυμπανικής μεμβράνης μετά από φλεγμονές ή δυσκαμψία στην στήριξη του αναβολέα πάνω στην ωοειδή θυρίδα</a:t>
            </a:r>
            <a:r>
              <a:rPr lang="el-GR" dirty="0" smtClean="0"/>
              <a:t>.</a:t>
            </a:r>
            <a:endParaRPr lang="el-GR" dirty="0"/>
          </a:p>
        </p:txBody>
      </p:sp>
      <p:sp>
        <p:nvSpPr>
          <p:cNvPr id="4" name="Τίτλος 3"/>
          <p:cNvSpPr>
            <a:spLocks noGrp="1"/>
          </p:cNvSpPr>
          <p:nvPr>
            <p:ph type="title"/>
          </p:nvPr>
        </p:nvSpPr>
        <p:spPr/>
        <p:txBody>
          <a:bodyPr/>
          <a:lstStyle/>
          <a:p>
            <a:r>
              <a:rPr lang="el-GR" dirty="0" smtClean="0"/>
              <a:t>Κώφωση </a:t>
            </a:r>
            <a:r>
              <a:rPr lang="el-GR" sz="3200" b="0" dirty="0" smtClean="0"/>
              <a:t>1/3</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93</a:t>
            </a:fld>
            <a:endParaRPr lang="el-GR" dirty="0">
              <a:solidFill>
                <a:prstClr val="black"/>
              </a:solidFill>
            </a:endParaRPr>
          </a:p>
        </p:txBody>
      </p:sp>
    </p:spTree>
    <p:extLst>
      <p:ext uri="{BB962C8B-B14F-4D97-AF65-F5344CB8AC3E}">
        <p14:creationId xmlns:p14="http://schemas.microsoft.com/office/powerpoint/2010/main" val="265911652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Εάν οφείλεται σε </a:t>
            </a:r>
            <a:r>
              <a:rPr lang="el-GR" b="1" dirty="0"/>
              <a:t>καταστροφή </a:t>
            </a:r>
            <a:r>
              <a:rPr lang="el-GR" dirty="0"/>
              <a:t>ή των τριχωτών </a:t>
            </a:r>
            <a:r>
              <a:rPr lang="el-GR" b="1" dirty="0"/>
              <a:t>κυττάρων</a:t>
            </a:r>
            <a:r>
              <a:rPr lang="el-GR" dirty="0"/>
              <a:t> ή του </a:t>
            </a:r>
            <a:r>
              <a:rPr lang="el-GR" b="1" dirty="0"/>
              <a:t>νεύρου, </a:t>
            </a:r>
            <a:r>
              <a:rPr lang="el-GR" dirty="0"/>
              <a:t>λέγεται </a:t>
            </a:r>
            <a:r>
              <a:rPr lang="el-GR" b="1" dirty="0"/>
              <a:t>νευρογενής κώφωση.  Αντιβιοτικά </a:t>
            </a:r>
            <a:r>
              <a:rPr lang="el-GR" dirty="0"/>
              <a:t>του τύπου των αμινογλυκοσιδών (γενταμυκίνη, στρεπτομυκίνη) εμποδίζουν τα μηχανο-ευαίσθητα κανάλια στους κροσσούς των τριχωτών κυττάρων και τα κύτταρα καταστρέφονται (εκφύλιση).  Άλλες ουσίες, είναι παρατεταμένη έκθεση των τριχωτών κυττάρων σε </a:t>
            </a:r>
            <a:r>
              <a:rPr lang="el-GR" b="1" dirty="0"/>
              <a:t>θόρυβο</a:t>
            </a:r>
            <a:r>
              <a:rPr lang="el-GR" dirty="0"/>
              <a:t> (εδώ στηρίζεται και η αγωνία των </a:t>
            </a:r>
            <a:r>
              <a:rPr lang="el-GR" dirty="0" smtClean="0"/>
              <a:t>περιβαλλοντολόγων </a:t>
            </a:r>
            <a:r>
              <a:rPr lang="el-GR" dirty="0"/>
              <a:t>σε ηχορύπανση).  Επίσης </a:t>
            </a:r>
            <a:r>
              <a:rPr lang="el-GR" b="1" dirty="0"/>
              <a:t>όγκοι </a:t>
            </a:r>
            <a:r>
              <a:rPr lang="el-GR" dirty="0"/>
              <a:t>του νεύρου ή </a:t>
            </a:r>
            <a:r>
              <a:rPr lang="el-GR" b="1" dirty="0"/>
              <a:t>αγγειακές βλάβες </a:t>
            </a:r>
            <a:r>
              <a:rPr lang="el-GR" dirty="0"/>
              <a:t>του προμήκη.</a:t>
            </a:r>
            <a:endParaRPr lang="en-US" dirty="0"/>
          </a:p>
        </p:txBody>
      </p:sp>
      <p:sp>
        <p:nvSpPr>
          <p:cNvPr id="4" name="Τίτλος 3"/>
          <p:cNvSpPr>
            <a:spLocks noGrp="1"/>
          </p:cNvSpPr>
          <p:nvPr>
            <p:ph type="title"/>
          </p:nvPr>
        </p:nvSpPr>
        <p:spPr/>
        <p:txBody>
          <a:bodyPr/>
          <a:lstStyle/>
          <a:p>
            <a:r>
              <a:rPr lang="el-GR" dirty="0"/>
              <a:t>Κώφωση </a:t>
            </a:r>
            <a:r>
              <a:rPr lang="el-GR" sz="3200" b="0" dirty="0" smtClean="0"/>
              <a:t>2/3</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94</a:t>
            </a:fld>
            <a:endParaRPr lang="el-GR" dirty="0">
              <a:solidFill>
                <a:prstClr val="black"/>
              </a:solidFill>
            </a:endParaRPr>
          </a:p>
        </p:txBody>
      </p:sp>
    </p:spTree>
    <p:extLst>
      <p:ext uri="{BB962C8B-B14F-4D97-AF65-F5344CB8AC3E}">
        <p14:creationId xmlns:p14="http://schemas.microsoft.com/office/powerpoint/2010/main" val="235330217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hangingPunct="0"/>
            <a:r>
              <a:rPr lang="el-GR" dirty="0"/>
              <a:t>Στις μεγάλες ηλικίες χάνεται σιγά-σιγά, προοδευτικά μερική ακουστική ικανότης </a:t>
            </a:r>
            <a:r>
              <a:rPr lang="el-GR" b="1" dirty="0"/>
              <a:t>(</a:t>
            </a:r>
            <a:r>
              <a:rPr lang="en-US" b="1" dirty="0"/>
              <a:t>presbyacusis</a:t>
            </a:r>
            <a:r>
              <a:rPr lang="el-GR" b="1" dirty="0"/>
              <a:t>).  </a:t>
            </a:r>
            <a:r>
              <a:rPr lang="el-GR" dirty="0"/>
              <a:t>Πιστεύεται ότι οφείλεται σε προοδευτική απώλεια τριχωτών κυττάρων και νευρώνων.</a:t>
            </a:r>
          </a:p>
          <a:p>
            <a:pPr hangingPunct="0">
              <a:buNone/>
            </a:pPr>
            <a:endParaRPr lang="el-GR" dirty="0"/>
          </a:p>
          <a:p>
            <a:endParaRPr lang="en-US" dirty="0"/>
          </a:p>
        </p:txBody>
      </p:sp>
      <p:sp>
        <p:nvSpPr>
          <p:cNvPr id="4" name="Τίτλος 3"/>
          <p:cNvSpPr>
            <a:spLocks noGrp="1"/>
          </p:cNvSpPr>
          <p:nvPr>
            <p:ph type="title"/>
          </p:nvPr>
        </p:nvSpPr>
        <p:spPr/>
        <p:txBody>
          <a:bodyPr/>
          <a:lstStyle/>
          <a:p>
            <a:r>
              <a:rPr lang="el-GR" dirty="0"/>
              <a:t>Κώφωση </a:t>
            </a:r>
            <a:r>
              <a:rPr lang="el-GR" sz="3200" b="0" dirty="0" smtClean="0"/>
              <a:t>3/3</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95</a:t>
            </a:fld>
            <a:endParaRPr lang="el-GR" dirty="0">
              <a:solidFill>
                <a:prstClr val="black"/>
              </a:solidFill>
            </a:endParaRPr>
          </a:p>
        </p:txBody>
      </p:sp>
    </p:spTree>
    <p:extLst>
      <p:ext uri="{BB962C8B-B14F-4D97-AF65-F5344CB8AC3E}">
        <p14:creationId xmlns:p14="http://schemas.microsoft.com/office/powerpoint/2010/main" val="194750821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Ακοή και ισορροπία</a:t>
            </a:r>
          </a:p>
        </p:txBody>
      </p:sp>
      <p:sp>
        <p:nvSpPr>
          <p:cNvPr id="7" name="Ορθογώνιο 6"/>
          <p:cNvSpPr/>
          <p:nvPr/>
        </p:nvSpPr>
        <p:spPr>
          <a:xfrm>
            <a:off x="3396870" y="6021287"/>
            <a:ext cx="2350259" cy="276999"/>
          </a:xfrm>
          <a:prstGeom prst="rect">
            <a:avLst/>
          </a:prstGeom>
        </p:spPr>
        <p:txBody>
          <a:bodyPr wrap="none">
            <a:spAutoFit/>
          </a:bodyPr>
          <a:lstStyle/>
          <a:p>
            <a:pPr algn="ctr"/>
            <a:r>
              <a:rPr lang="en-US" sz="1200" dirty="0">
                <a:solidFill>
                  <a:prstClr val="black">
                    <a:lumMod val="75000"/>
                    <a:lumOff val="25000"/>
                  </a:prstClr>
                </a:solidFill>
                <a:latin typeface="Calibri"/>
                <a:cs typeface="Arial" panose="020B0604020202020204" pitchFamily="34" charset="0"/>
                <a:hlinkClick r:id="rId6"/>
              </a:rPr>
              <a:t>HEARING &amp; </a:t>
            </a:r>
            <a:r>
              <a:rPr lang="en-US" sz="1200" dirty="0" smtClean="0">
                <a:solidFill>
                  <a:prstClr val="black">
                    <a:lumMod val="75000"/>
                    <a:lumOff val="25000"/>
                  </a:prstClr>
                </a:solidFill>
                <a:latin typeface="Calibri"/>
                <a:cs typeface="Arial" panose="020B0604020202020204" pitchFamily="34" charset="0"/>
                <a:hlinkClick r:id="rId6"/>
              </a:rPr>
              <a:t>Balance</a:t>
            </a:r>
            <a:r>
              <a:rPr lang="el-GR" sz="1200" dirty="0" smtClean="0">
                <a:solidFill>
                  <a:prstClr val="black">
                    <a:lumMod val="75000"/>
                    <a:lumOff val="25000"/>
                  </a:prstClr>
                </a:solidFill>
                <a:latin typeface="Calibri"/>
                <a:cs typeface="Arial" panose="020B0604020202020204" pitchFamily="34" charset="0"/>
                <a:hlinkClick r:id="rId6"/>
              </a:rPr>
              <a:t> </a:t>
            </a:r>
            <a:r>
              <a:rPr lang="el-GR" sz="1200" dirty="0" smtClean="0">
                <a:solidFill>
                  <a:prstClr val="black">
                    <a:lumMod val="75000"/>
                    <a:lumOff val="25000"/>
                  </a:prstClr>
                </a:solidFill>
                <a:latin typeface="Calibri"/>
                <a:cs typeface="Arial" panose="020B0604020202020204" pitchFamily="34" charset="0"/>
              </a:rPr>
              <a:t>από </a:t>
            </a:r>
            <a:r>
              <a:rPr lang="en-US" sz="1200" dirty="0">
                <a:solidFill>
                  <a:prstClr val="black">
                    <a:lumMod val="75000"/>
                    <a:lumOff val="25000"/>
                  </a:prstClr>
                </a:solidFill>
                <a:latin typeface="Calibri"/>
                <a:cs typeface="Arial" panose="020B0604020202020204" pitchFamily="34" charset="0"/>
                <a:hlinkClick r:id="rId7"/>
              </a:rPr>
              <a:t>chichin85</a:t>
            </a:r>
            <a:endParaRPr lang="el-GR" sz="1200" dirty="0">
              <a:solidFill>
                <a:prstClr val="black">
                  <a:lumMod val="75000"/>
                  <a:lumOff val="25000"/>
                </a:prstClr>
              </a:solidFill>
              <a:latin typeface="Calibri"/>
              <a:cs typeface="Arial" panose="020B0604020202020204"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96</a:t>
            </a:fld>
            <a:endParaRPr lang="el-GR" dirty="0">
              <a:solidFill>
                <a:prstClr val="black"/>
              </a:solidFill>
            </a:endParaRPr>
          </a:p>
        </p:txBody>
      </p:sp>
    </p:spTree>
    <p:controls>
      <mc:AlternateContent xmlns:mc="http://schemas.openxmlformats.org/markup-compatibility/2006">
        <mc:Choice xmlns:v="urn:schemas-microsoft-com:vml" Requires="v">
          <p:control spid="1026" name="ShockwaveFlash1" r:id="rId2" imgW="6095238" imgH="4571429"/>
        </mc:Choice>
        <mc:Fallback>
          <p:control name="ShockwaveFlash1" r:id="rId2" imgW="6095238" imgH="4571429">
            <p:pic>
              <p:nvPicPr>
                <p:cNvPr id="0" name="ShockwaveFlash1"/>
                <p:cNvPicPr preferRelativeResize="0">
                  <a:picLocks noChangeArrowheads="1" noChangeShapeType="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912648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Τόσο η όσφρηση όσο και η γεύση θεωρούνται </a:t>
            </a:r>
            <a:r>
              <a:rPr lang="el-GR" b="1" dirty="0"/>
              <a:t>σπλαχνικές</a:t>
            </a:r>
            <a:r>
              <a:rPr lang="el-GR" dirty="0"/>
              <a:t> αισθήσεις, διότι βρίσκονται σε στενή σχέση με το γαστρεντερικό σύστημα. </a:t>
            </a:r>
            <a:r>
              <a:rPr lang="el-GR" b="1" dirty="0" smtClean="0"/>
              <a:t>Συνδέονται </a:t>
            </a:r>
            <a:r>
              <a:rPr lang="el-GR" b="1" dirty="0"/>
              <a:t>μεταξύ τους φυσιολογικά. </a:t>
            </a:r>
            <a:r>
              <a:rPr lang="el-GR" dirty="0" smtClean="0"/>
              <a:t>Τόσο </a:t>
            </a:r>
            <a:r>
              <a:rPr lang="el-GR" dirty="0"/>
              <a:t>η γεύση όσο και η όσφρηση, έχουν αισθητικούς υποδοχείς που είναι </a:t>
            </a:r>
            <a:r>
              <a:rPr lang="el-GR" b="1" dirty="0"/>
              <a:t>χημειοϋποδοχείς </a:t>
            </a:r>
            <a:r>
              <a:rPr lang="el-GR" dirty="0"/>
              <a:t>και διεγείρονται από διαλυμένα μόρια στον σίελο του στόματος ή στην </a:t>
            </a:r>
            <a:r>
              <a:rPr lang="el-GR" dirty="0" smtClean="0"/>
              <a:t>βλέννα της </a:t>
            </a:r>
            <a:r>
              <a:rPr lang="el-GR" dirty="0"/>
              <a:t>ρινός. </a:t>
            </a:r>
            <a:r>
              <a:rPr lang="el-GR" b="1" dirty="0" smtClean="0"/>
              <a:t>Όμως </a:t>
            </a:r>
            <a:r>
              <a:rPr lang="el-GR" b="1" dirty="0"/>
              <a:t>ανατομικά είναι διαφορετικές </a:t>
            </a:r>
            <a:r>
              <a:rPr lang="el-GR" dirty="0"/>
              <a:t>και η γεύση περνά το εγκεφαλικό στέλεχος, πηγαίνει στο θάλαμο και από κει στην οπίσθια κεντρική έλικα του φλοιού όπου προβάλλεται. </a:t>
            </a:r>
            <a:r>
              <a:rPr lang="el-GR" dirty="0" smtClean="0"/>
              <a:t>Ενώ </a:t>
            </a:r>
            <a:r>
              <a:rPr lang="el-GR" dirty="0"/>
              <a:t>η όσφρηση δεν πηγαίνει μέσω θαλάμου και δεν αντιπροσωπεύεται στον φλοιό.</a:t>
            </a:r>
          </a:p>
          <a:p>
            <a:endParaRPr lang="en-US" dirty="0"/>
          </a:p>
        </p:txBody>
      </p:sp>
      <p:sp>
        <p:nvSpPr>
          <p:cNvPr id="4" name="Τίτλος 3"/>
          <p:cNvSpPr>
            <a:spLocks noGrp="1"/>
          </p:cNvSpPr>
          <p:nvPr>
            <p:ph type="title"/>
          </p:nvPr>
        </p:nvSpPr>
        <p:spPr/>
        <p:txBody>
          <a:bodyPr/>
          <a:lstStyle/>
          <a:p>
            <a:r>
              <a:rPr lang="el-GR" dirty="0"/>
              <a:t>Όσφρηση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97</a:t>
            </a:fld>
            <a:endParaRPr lang="el-GR" dirty="0">
              <a:solidFill>
                <a:prstClr val="black"/>
              </a:solidFill>
            </a:endParaRPr>
          </a:p>
        </p:txBody>
      </p:sp>
    </p:spTree>
    <p:extLst>
      <p:ext uri="{BB962C8B-B14F-4D97-AF65-F5344CB8AC3E}">
        <p14:creationId xmlns:p14="http://schemas.microsoft.com/office/powerpoint/2010/main" val="39257812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Οι </a:t>
            </a:r>
            <a:r>
              <a:rPr lang="el-GR" b="1" dirty="0"/>
              <a:t>οσφρητικοί υποδοχείς </a:t>
            </a:r>
            <a:r>
              <a:rPr lang="el-GR" dirty="0"/>
              <a:t>βρίσκονται στον </a:t>
            </a:r>
            <a:r>
              <a:rPr lang="el-GR" b="1" dirty="0"/>
              <a:t>ρινικό βλεννογόνο</a:t>
            </a:r>
            <a:r>
              <a:rPr lang="el-GR" dirty="0"/>
              <a:t> και στα ζώα με αυξημένη όσφρηση (π.χ. σκύλοι) καταλαμβάνουν μεγάλη περιοχή (μακροσματικά ζώα), ενώ στον άνθρωπο, η περιοχή του ρινικού βλεννογόνου που καλύπτουν είναι μικρή (5 </a:t>
            </a:r>
            <a:r>
              <a:rPr lang="en-US" dirty="0"/>
              <a:t>cm</a:t>
            </a:r>
            <a:r>
              <a:rPr lang="el-GR" baseline="30000" dirty="0"/>
              <a:t>2</a:t>
            </a:r>
            <a:r>
              <a:rPr lang="el-GR" dirty="0"/>
              <a:t> στην οροφή της ρινικής </a:t>
            </a:r>
            <a:r>
              <a:rPr lang="el-GR" dirty="0" smtClean="0"/>
              <a:t>κοιλότητας </a:t>
            </a:r>
            <a:r>
              <a:rPr lang="el-GR" dirty="0"/>
              <a:t>κοντά στο διάφραγμα). </a:t>
            </a:r>
            <a:r>
              <a:rPr lang="el-GR" dirty="0" smtClean="0"/>
              <a:t>Υπάρχουν </a:t>
            </a:r>
            <a:r>
              <a:rPr lang="el-GR" dirty="0"/>
              <a:t>(στον άνθρωπο) </a:t>
            </a:r>
            <a:r>
              <a:rPr lang="el-GR" b="1" dirty="0"/>
              <a:t>10-20 </a:t>
            </a:r>
            <a:r>
              <a:rPr lang="el-GR" b="1" dirty="0" smtClean="0"/>
              <a:t>εκατομμύρια οσφρητικοί </a:t>
            </a:r>
            <a:r>
              <a:rPr lang="el-GR" b="1" dirty="0"/>
              <a:t>υποδοχείς. </a:t>
            </a:r>
            <a:r>
              <a:rPr lang="el-GR" dirty="0" smtClean="0"/>
              <a:t>Αυτοί </a:t>
            </a:r>
            <a:r>
              <a:rPr lang="el-GR" dirty="0"/>
              <a:t>είναι </a:t>
            </a:r>
            <a:r>
              <a:rPr lang="el-GR" b="1" dirty="0"/>
              <a:t>νευρικά κύτταρα</a:t>
            </a:r>
            <a:r>
              <a:rPr lang="el-GR" dirty="0"/>
              <a:t> </a:t>
            </a:r>
            <a:r>
              <a:rPr lang="el-GR" dirty="0" smtClean="0"/>
              <a:t>για αυτό </a:t>
            </a:r>
            <a:r>
              <a:rPr lang="el-GR" dirty="0"/>
              <a:t>και ο οσφρητικός ρινικός βλεννογόνος θεωρείται ότι είναι η περιοχή του σώματός μας, </a:t>
            </a:r>
            <a:r>
              <a:rPr lang="el-GR" b="1" dirty="0"/>
              <a:t>όπου το νευρικό σύστημα έρχεται στην </a:t>
            </a:r>
            <a:r>
              <a:rPr lang="el-GR" b="1" dirty="0" smtClean="0"/>
              <a:t>στενότερη </a:t>
            </a:r>
            <a:r>
              <a:rPr lang="el-GR" b="1" dirty="0"/>
              <a:t>επαφή με τον έξω κόσμο!</a:t>
            </a:r>
            <a:endParaRPr lang="en-US" dirty="0"/>
          </a:p>
        </p:txBody>
      </p:sp>
      <p:sp>
        <p:nvSpPr>
          <p:cNvPr id="4" name="Τίτλος 3"/>
          <p:cNvSpPr>
            <a:spLocks noGrp="1"/>
          </p:cNvSpPr>
          <p:nvPr>
            <p:ph type="title"/>
          </p:nvPr>
        </p:nvSpPr>
        <p:spPr/>
        <p:txBody>
          <a:bodyPr/>
          <a:lstStyle/>
          <a:p>
            <a:r>
              <a:rPr lang="el-GR" dirty="0"/>
              <a:t>Οσφρητικοί υποδοχείς </a:t>
            </a:r>
            <a:r>
              <a:rPr lang="el-GR" sz="3200" b="0" dirty="0" smtClean="0"/>
              <a:t>1/3</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98</a:t>
            </a:fld>
            <a:endParaRPr lang="el-GR" dirty="0">
              <a:solidFill>
                <a:prstClr val="black"/>
              </a:solidFill>
            </a:endParaRPr>
          </a:p>
        </p:txBody>
      </p:sp>
    </p:spTree>
    <p:extLst>
      <p:ext uri="{BB962C8B-B14F-4D97-AF65-F5344CB8AC3E}">
        <p14:creationId xmlns:p14="http://schemas.microsoft.com/office/powerpoint/2010/main" val="37957884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vTiGskc1o48"/>
</p:tagLst>
</file>

<file path=ppt/theme/theme1.xml><?xml version="1.0" encoding="utf-8"?>
<a:theme xmlns:a="http://schemas.openxmlformats.org/drawingml/2006/main" name="template">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TotalTime>
  <Words>9861</Words>
  <Application>Microsoft Office PowerPoint</Application>
  <PresentationFormat>Προβολή στην οθόνη (4:3)</PresentationFormat>
  <Paragraphs>694</Paragraphs>
  <Slides>152</Slides>
  <Notes>21</Notes>
  <HiddenSlides>0</HiddenSlides>
  <MMClips>0</MMClips>
  <ScaleCrop>false</ScaleCrop>
  <HeadingPairs>
    <vt:vector size="4" baseType="variant">
      <vt:variant>
        <vt:lpstr>Θέμα</vt:lpstr>
      </vt:variant>
      <vt:variant>
        <vt:i4>4</vt:i4>
      </vt:variant>
      <vt:variant>
        <vt:lpstr>Τίτλοι διαφανειών</vt:lpstr>
      </vt:variant>
      <vt:variant>
        <vt:i4>152</vt:i4>
      </vt:variant>
    </vt:vector>
  </HeadingPairs>
  <TitlesOfParts>
    <vt:vector size="156" baseType="lpstr">
      <vt:lpstr>template</vt:lpstr>
      <vt:lpstr>1_OC_template_updated</vt:lpstr>
      <vt:lpstr>2_OC_template_updated</vt:lpstr>
      <vt:lpstr>1_template Φυσιολογία</vt:lpstr>
      <vt:lpstr>Νευροφυσιολογία</vt:lpstr>
      <vt:lpstr>Όραση</vt:lpstr>
      <vt:lpstr>Ανατομία οφθαλμού 1/2</vt:lpstr>
      <vt:lpstr>Ανατομία οφθαλμού 2/2</vt:lpstr>
      <vt:lpstr>Ανατομικά στοιχεία οφθαλμού</vt:lpstr>
      <vt:lpstr>Αμφιβληστροειδής 1/6</vt:lpstr>
      <vt:lpstr>Αμφιβληστροειδής 2/6</vt:lpstr>
      <vt:lpstr>Αμφιβληστροειδής 3/6</vt:lpstr>
      <vt:lpstr>Αμφιβληστροειδής 4/6</vt:lpstr>
      <vt:lpstr>Αμφιβληστροειδής 5/6</vt:lpstr>
      <vt:lpstr>Αμφιβληστροειδής 6/6</vt:lpstr>
      <vt:lpstr>Αμφιβληστροειδής - κωνία και ραβδία</vt:lpstr>
      <vt:lpstr>Στοιβάδες κυττάρων του αμφιβληστροειδούς</vt:lpstr>
      <vt:lpstr>Κωνία και ραβδία, πυκνότητα των υποδοχέων</vt:lpstr>
      <vt:lpstr>Λεπτομέρεια στα κωνία</vt:lpstr>
      <vt:lpstr>Νευρικές οδοί όρασης</vt:lpstr>
      <vt:lpstr>Νευρικές οδοί και προβολές στον οπτικό φλοιό</vt:lpstr>
      <vt:lpstr>Εικόνα των νευρικών οδών στον εγκέφαλο </vt:lpstr>
      <vt:lpstr>Προβολή στον φλοιό 1/2</vt:lpstr>
      <vt:lpstr>Προβολή στον φλοιό 2/2</vt:lpstr>
      <vt:lpstr>Υποδοχείς όρασης 1/5</vt:lpstr>
      <vt:lpstr>Υποδοχείς όρασης 2/5</vt:lpstr>
      <vt:lpstr>Υποδοχείς όρασης 3/5</vt:lpstr>
      <vt:lpstr>Υποδοχείς όρασης 4/5</vt:lpstr>
      <vt:lpstr>Υποδοχείς όρασης 5/5</vt:lpstr>
      <vt:lpstr>Από το φως στους υποδοχείς</vt:lpstr>
      <vt:lpstr>Ενεργοποίηση υποδοχέων όρασης 1/2</vt:lpstr>
      <vt:lpstr>Ενεργοποίηση υποδοχέων όρασης 2/2</vt:lpstr>
      <vt:lpstr>Ραβδίο, ενεργοποίηση, συμβάντα στην μεμβράνη</vt:lpstr>
      <vt:lpstr>Κύκλος της ροδοψίνης</vt:lpstr>
      <vt:lpstr>Μύες του οφθαλμού 1/2</vt:lpstr>
      <vt:lpstr>Μύες του οφθαλμού 2/2</vt:lpstr>
      <vt:lpstr>Προστασία οφθαλμού</vt:lpstr>
      <vt:lpstr>Πώς σχηματίζεται η οπτική εικόνα</vt:lpstr>
      <vt:lpstr>Μήκος κύματος ενεργοποίησης 1/2</vt:lpstr>
      <vt:lpstr>Μήκος κύματος ενεργοποίησης 2/2</vt:lpstr>
      <vt:lpstr>Εστίαση της εικόνας στον αμφιβληστροειδή</vt:lpstr>
      <vt:lpstr>Εικόνα στον αμφιβληστροειδή 1/2</vt:lpstr>
      <vt:lpstr>Εικόνα στον αμφιβληστροειδή 2/2</vt:lpstr>
      <vt:lpstr>Εστίαση εικόνας, ενεργοποίηση υποδοχέων</vt:lpstr>
      <vt:lpstr>Προσαρμογή όρασης 1/4</vt:lpstr>
      <vt:lpstr>Προσαρμογή όρασης 2/4</vt:lpstr>
      <vt:lpstr>Προσαρμογή όρασης 3/4</vt:lpstr>
      <vt:lpstr>Προσαρμογή όρασης 4/4</vt:lpstr>
      <vt:lpstr>Άλλα αντανακλαστικά της κόρης 1/2</vt:lpstr>
      <vt:lpstr>Άλλα αντανακλαστικά της κόρης 2/2</vt:lpstr>
      <vt:lpstr>Εικόνα βυθού του οφθαλμού</vt:lpstr>
      <vt:lpstr>Αμφιβληστροειδική εικόνα 1/2</vt:lpstr>
      <vt:lpstr>Αμφιβληστροειδική εικόνα 2/2</vt:lpstr>
      <vt:lpstr>Συχνές ανωμαλίες του σχηματισμού των εικόνων 1/2</vt:lpstr>
      <vt:lpstr>Συχνές ανωμαλίες του σχηματισμού των εικόνων 2/2</vt:lpstr>
      <vt:lpstr>Ανωμαλίες της όρασης 1/2</vt:lpstr>
      <vt:lpstr>Ανωμαλίες της όρασης 2/2</vt:lpstr>
      <vt:lpstr>Δυναμικά στην όραση 1/6</vt:lpstr>
      <vt:lpstr>Δυναμικά στην όραση 2/6</vt:lpstr>
      <vt:lpstr>Δυναμικά στην όραση 3/6</vt:lpstr>
      <vt:lpstr>Δυναμικά στην όραση 4/6</vt:lpstr>
      <vt:lpstr>Δυναμικά στην όραση 5/6</vt:lpstr>
      <vt:lpstr>Δυναμικά στην όραση 6/6</vt:lpstr>
      <vt:lpstr>Στοιβάδες αμφιβληστροειδούς και υποδοχείς όρασης (κωνία και ραβδία)</vt:lpstr>
      <vt:lpstr>Αχρωματοψία</vt:lpstr>
      <vt:lpstr>Αντίληψη χρωμάτων, μήκος κύματος</vt:lpstr>
      <vt:lpstr>Προσαρμογή στο σκοτάδι 1/2</vt:lpstr>
      <vt:lpstr>Προσαρμογή στο σκοτάδι 2/2</vt:lpstr>
      <vt:lpstr>Βλάβες νευρικών οδών</vt:lpstr>
      <vt:lpstr>Ακοή</vt:lpstr>
      <vt:lpstr>Διαιρέσεις του ωτός 1/2</vt:lpstr>
      <vt:lpstr>Διαιρέσεις του ωτός 2/2</vt:lpstr>
      <vt:lpstr>Ανατομικά στοιχεία ωτός 1/5</vt:lpstr>
      <vt:lpstr>Ανατομικά στοιχεία ωτός 2/5</vt:lpstr>
      <vt:lpstr>Ανατομικά στοιχεία ωτός 3/5</vt:lpstr>
      <vt:lpstr>Ανατομικά στοιχεία ωτός 4/5</vt:lpstr>
      <vt:lpstr>Ανατομικά στοιχεία ωτός 5/5</vt:lpstr>
      <vt:lpstr>Έσω ωτός</vt:lpstr>
      <vt:lpstr>Κοχλίας – όργανο του Corti 1/3</vt:lpstr>
      <vt:lpstr>Κοχλίας – όργανο του Corti 2/3</vt:lpstr>
      <vt:lpstr>Κοχλίας – όργανο του Corti 3/3</vt:lpstr>
      <vt:lpstr>Όργανο του Corti 1/2 </vt:lpstr>
      <vt:lpstr>Όργανο του Corti 2/2 </vt:lpstr>
      <vt:lpstr>Κεντρικές ακουστικές οδοί 1/3</vt:lpstr>
      <vt:lpstr>Κεντρικές ακουστικές οδοί 2/3</vt:lpstr>
      <vt:lpstr>Κεντρικές ακουστικές οδοί 3/3</vt:lpstr>
      <vt:lpstr>Ακοή –Μηχανισμός 1/7</vt:lpstr>
      <vt:lpstr>Ακοή –Μηχανισμός 2/7</vt:lpstr>
      <vt:lpstr>Ακοή –Μηχανισμός 3/7</vt:lpstr>
      <vt:lpstr>Ακοή –Μηχανισμός 4/7</vt:lpstr>
      <vt:lpstr>Ακοή –Μηχανισμός 5/7</vt:lpstr>
      <vt:lpstr>Ακοή –Μηχανισμός 6/7</vt:lpstr>
      <vt:lpstr>Ακοή –Μηχανισμός 7/7</vt:lpstr>
      <vt:lpstr>Εικόνα μηχανισμού της ακοής</vt:lpstr>
      <vt:lpstr>Ακοόγραμμα</vt:lpstr>
      <vt:lpstr>Ελάττωση με την ηλικία στην αντίληψη των συχνοτήτων</vt:lpstr>
      <vt:lpstr>Αντίληψη συχνοτήτων ανά ηλικία</vt:lpstr>
      <vt:lpstr>Κώφωση 1/3</vt:lpstr>
      <vt:lpstr>Κώφωση 2/3</vt:lpstr>
      <vt:lpstr>Κώφωση 3/3</vt:lpstr>
      <vt:lpstr>Ακοή και ισορροπία</vt:lpstr>
      <vt:lpstr>Όσφρηση</vt:lpstr>
      <vt:lpstr>Οσφρητικοί υποδοχείς 1/3</vt:lpstr>
      <vt:lpstr>Οσφρητικοί υποδοχείς 2/3</vt:lpstr>
      <vt:lpstr>Οσφρητικοί υποδοχείς 3/3</vt:lpstr>
      <vt:lpstr>Το σύστημα της όσφρησης, κύτταρα, πορεία </vt:lpstr>
      <vt:lpstr>Οσφρητικό επιθήλιο</vt:lpstr>
      <vt:lpstr>Πορεία οσφρητικών νεύρων προς τον εγκέφαλο </vt:lpstr>
      <vt:lpstr>Μεταιχμιακό σύστημα και όσφρηση</vt:lpstr>
      <vt:lpstr>Ανατομικά στοιχεία του μεταιχμιακού</vt:lpstr>
      <vt:lpstr>Σχέση οσφρητικού φλοιού και μεταιχμιακού συστήματος</vt:lpstr>
      <vt:lpstr>Διάκριση οσμών</vt:lpstr>
      <vt:lpstr>Διαταραχές όσφρησης</vt:lpstr>
      <vt:lpstr>Μεταιχμιακό σύστημα</vt:lpstr>
      <vt:lpstr>Γεύση</vt:lpstr>
      <vt:lpstr>Όργανα της γεύσης 1/2</vt:lpstr>
      <vt:lpstr>Όργανα της γεύσης 2/2</vt:lpstr>
      <vt:lpstr>Είδη γεύσεων</vt:lpstr>
      <vt:lpstr>Γεύσεις στην γλώσσα </vt:lpstr>
      <vt:lpstr>Γευστικές θηλές στο γευστικό επιθήλιο </vt:lpstr>
      <vt:lpstr>Γευστική θηλή στο γευστικό επιθήλιο</vt:lpstr>
      <vt:lpstr>Άλλα όργανα στην γεύση</vt:lpstr>
      <vt:lpstr>Μοριακά συμβάντα στις μεμβράνες των γευστικών υποδοχέων 1/2 </vt:lpstr>
      <vt:lpstr>Μοριακά συμβάντα στις μεμβράνες των γευστικών υποδοχέων 2/2 </vt:lpstr>
      <vt:lpstr>Διαταραχές γεύσης</vt:lpstr>
      <vt:lpstr>Ύπνος 1/6</vt:lpstr>
      <vt:lpstr>Ύπνος 2/6</vt:lpstr>
      <vt:lpstr>Ύπνος 3/6</vt:lpstr>
      <vt:lpstr>Ύπνος 4/6</vt:lpstr>
      <vt:lpstr>Ύπνος 5/6</vt:lpstr>
      <vt:lpstr>Ύπνος 6/6</vt:lpstr>
      <vt:lpstr>Κύκλος την ημέρα και την νύχτα (Κιρκάδιος) -Χαρακτηριστικά</vt:lpstr>
      <vt:lpstr>Περιοχές εγκεφάλου που εμπλέκονται στον ύπνο</vt:lpstr>
      <vt:lpstr>Διαταραχές του ύπνου </vt:lpstr>
      <vt:lpstr>Αϋπνία 1/4 </vt:lpstr>
      <vt:lpstr>Αϋπνία 2/4 </vt:lpstr>
      <vt:lpstr>Αϋπνία 3/4 </vt:lpstr>
      <vt:lpstr>Αϋπνία 4/4 </vt:lpstr>
      <vt:lpstr>Συμπτώματα έλλειψης ύπνου</vt:lpstr>
      <vt:lpstr>Υπερυπνίες 1/5</vt:lpstr>
      <vt:lpstr>Υπερυπνίες 2/5</vt:lpstr>
      <vt:lpstr>Υπερυπνίες 3/5</vt:lpstr>
      <vt:lpstr>Υπερυπνίες 4/5</vt:lpstr>
      <vt:lpstr>Υπερυπνίες 5/5</vt:lpstr>
      <vt:lpstr>Παραϋπνίες 1/3</vt:lpstr>
      <vt:lpstr>Παραϋπνίες 2/3</vt:lpstr>
      <vt:lpstr>Παραϋπνίες 3/3</vt:lpstr>
      <vt:lpstr>Φαινόμενα στον Non REM</vt:lpstr>
      <vt:lpstr>Φαινόμενα στον REM</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Νευροφυσιολογία</dc:title>
  <dc:creator>opencourses@teiath.gr</dc:creator>
  <cp:lastModifiedBy>fkaram2</cp:lastModifiedBy>
  <cp:revision>2</cp:revision>
  <dcterms:created xsi:type="dcterms:W3CDTF">2015-07-30T10:42:00Z</dcterms:created>
  <dcterms:modified xsi:type="dcterms:W3CDTF">2015-07-30T10:43:56Z</dcterms:modified>
</cp:coreProperties>
</file>