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25"/>
  </p:notesMasterIdLst>
  <p:handoutMasterIdLst>
    <p:handoutMasterId r:id="rId26"/>
  </p:handoutMasterIdLst>
  <p:sldIdLst>
    <p:sldId id="25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57" r:id="rId18"/>
    <p:sldId id="262" r:id="rId19"/>
    <p:sldId id="264" r:id="rId20"/>
    <p:sldId id="282" r:id="rId21"/>
    <p:sldId id="283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2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95"/>
            <a:ext cx="9144000" cy="908720"/>
          </a:xfr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600"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4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6395"/>
            <a:ext cx="9144000" cy="908720"/>
          </a:xfr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180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6395"/>
            <a:ext cx="9144000" cy="908720"/>
          </a:xfr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083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395"/>
            <a:ext cx="9144000" cy="908720"/>
          </a:xfr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879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7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8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0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6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7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6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7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0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0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337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20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6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5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2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5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86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6645-BF36-4645-B65A-F42A6A7383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27/2/2015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5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2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smart-nurse.blogspot.gr/2010_07_01_archive.html#chitika_close_butto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2 : </a:t>
            </a:r>
            <a:r>
              <a:rPr lang="el-GR" sz="2800" dirty="0"/>
              <a:t>Συλλογή ούρων και ουροκαλλιέργειες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/>
              <a:t>Θεοδώρα Στρουμπούκη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/>
              <a:t>Τμήμα 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Αξιολόγηση κ/α ούρων </a:t>
            </a:r>
            <a:r>
              <a:rPr lang="el-GR" sz="2800" b="0" dirty="0" smtClean="0"/>
              <a:t>(1 από 2)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2400" dirty="0" smtClean="0"/>
              <a:t>Στείρα</a:t>
            </a:r>
            <a:r>
              <a:rPr lang="en-US" sz="2400" dirty="0" smtClean="0"/>
              <a:t>: </a:t>
            </a:r>
            <a:r>
              <a:rPr lang="el-GR" sz="2400" dirty="0" smtClean="0"/>
              <a:t>καμία ανάπτυξη μικροβίων,</a:t>
            </a:r>
            <a:endParaRPr lang="en-US" sz="2400" dirty="0" smtClean="0"/>
          </a:p>
          <a:p>
            <a:pPr eaLnBrk="1" hangingPunct="1"/>
            <a:endParaRPr lang="el-GR" sz="2400" dirty="0" smtClean="0"/>
          </a:p>
          <a:p>
            <a:pPr eaLnBrk="1" hangingPunct="1"/>
            <a:r>
              <a:rPr lang="el-GR" sz="2400" dirty="0" smtClean="0"/>
              <a:t>Αρνητική</a:t>
            </a:r>
            <a:r>
              <a:rPr lang="en-US" sz="2400" dirty="0" smtClean="0"/>
              <a:t>:</a:t>
            </a:r>
            <a:r>
              <a:rPr lang="el-GR" sz="2400" dirty="0" smtClean="0"/>
              <a:t> αριθμός μικροβίων &lt;10.000/</a:t>
            </a:r>
            <a:r>
              <a:rPr lang="en-US" sz="2400" dirty="0" smtClean="0"/>
              <a:t>cc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l-GR" sz="2400" dirty="0" smtClean="0"/>
              <a:t>Αμφίβολη</a:t>
            </a:r>
            <a:r>
              <a:rPr lang="en-US" sz="2400" dirty="0" smtClean="0"/>
              <a:t>:</a:t>
            </a:r>
            <a:r>
              <a:rPr lang="el-GR" sz="2400" dirty="0" smtClean="0"/>
              <a:t> αριθμός μικροβίων μεταξύ 10.000 και 100.000/</a:t>
            </a:r>
            <a:r>
              <a:rPr lang="en-US" sz="2400" dirty="0" smtClean="0"/>
              <a:t>cc </a:t>
            </a:r>
            <a:r>
              <a:rPr lang="el-GR" sz="2400" dirty="0"/>
              <a:t>ο</a:t>
            </a:r>
            <a:r>
              <a:rPr lang="el-GR" sz="2400" dirty="0" smtClean="0"/>
              <a:t>ύρων </a:t>
            </a:r>
            <a:r>
              <a:rPr lang="en-US" sz="2400" dirty="0" smtClean="0"/>
              <a:t> </a:t>
            </a:r>
            <a:r>
              <a:rPr lang="el-GR" sz="2400" dirty="0" smtClean="0">
                <a:sym typeface="Wingdings" pitchFamily="2" charset="2"/>
              </a:rPr>
              <a:t> </a:t>
            </a:r>
            <a:r>
              <a:rPr lang="el-GR" sz="2400" dirty="0" smtClean="0"/>
              <a:t>επανάληψη ,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l-GR" sz="2400" dirty="0" smtClean="0"/>
          </a:p>
          <a:p>
            <a:pPr eaLnBrk="1" hangingPunct="1"/>
            <a:r>
              <a:rPr lang="el-GR" sz="2400" dirty="0" smtClean="0"/>
              <a:t>Θετική </a:t>
            </a:r>
            <a:r>
              <a:rPr lang="en-US" sz="2400" dirty="0" smtClean="0"/>
              <a:t>: </a:t>
            </a:r>
            <a:r>
              <a:rPr lang="el-GR" sz="2400" dirty="0" smtClean="0"/>
              <a:t>αριθμός μικροβίων &gt;100.000/</a:t>
            </a:r>
            <a:r>
              <a:rPr lang="en-US" sz="2400" dirty="0" smtClean="0"/>
              <a:t>cc</a:t>
            </a:r>
            <a:r>
              <a:rPr lang="el-GR" sz="2400" dirty="0" smtClean="0"/>
              <a:t>  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Αξιολόγηση </a:t>
            </a:r>
            <a:r>
              <a:rPr lang="el-GR" dirty="0" smtClean="0"/>
              <a:t>κ/α </a:t>
            </a:r>
            <a:r>
              <a:rPr lang="el-GR" dirty="0"/>
              <a:t>ούρων </a:t>
            </a:r>
            <a:r>
              <a:rPr lang="el-GR" sz="2800" b="0" dirty="0" smtClean="0"/>
              <a:t>(2 </a:t>
            </a:r>
            <a:r>
              <a:rPr lang="el-GR" sz="2800" b="0" dirty="0"/>
              <a:t>από 2)</a:t>
            </a:r>
            <a:endParaRPr lang="el-GR" sz="3200" b="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Στην κ/α ούρων που έχει ληφθεί με </a:t>
            </a:r>
            <a:r>
              <a:rPr lang="el-GR" sz="2400" u="sng" dirty="0" smtClean="0"/>
              <a:t>καθετηριασμό ή παρακέντηση</a:t>
            </a:r>
            <a:r>
              <a:rPr lang="el-GR" sz="2400" dirty="0" smtClean="0"/>
              <a:t> της ουροδόχου κύστης, ο αριθμός των μικροβίων δεν έχει ιδιαίτερη σημασία. Η ύπαρξή τους δηλώνει μόλυνση του ουροποιητικού,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Ασθενείς οι οποίοι φέρουν μόνιμο καθετήρα, έχουν </a:t>
            </a:r>
            <a:r>
              <a:rPr lang="el-GR" sz="2400" u="sng" dirty="0" smtClean="0"/>
              <a:t>μόνιμη ασυμπτωματική μικροβιουρία</a:t>
            </a:r>
            <a:r>
              <a:rPr lang="el-GR" sz="2400" dirty="0" smtClean="0"/>
              <a:t>, η οποία δεν απαιτεί θεραπεία.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 smtClean="0"/>
              <a:t>Δειγματοληψία για κ/α ούρων από καθετήρα κύστεως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Κλείνουμε τον αυλό του καθετήρα για 15 λεπτά με μια αποστειρωμένη λαβίδα,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Καθαρίζουμε τον καθετήρα πάνω από τη λαβίδα με γάζα εμποτισμένη σε αντισηπτικό,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Παρακεντούμε με σύριγγα και αφαιρούμε 4-5</a:t>
            </a:r>
            <a:r>
              <a:rPr lang="en-US" sz="2400" dirty="0" smtClean="0"/>
              <a:t>ml </a:t>
            </a:r>
            <a:r>
              <a:rPr lang="el-GR" sz="2400" dirty="0" smtClean="0"/>
              <a:t>ούρων,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b="1" dirty="0" smtClean="0"/>
              <a:t>Ουδέποτε λαμβάνονται ούρα για κ/α από το σάκο συλλογής ούρων σε ασθενή με ουροκαθετήρα.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400" dirty="0" smtClean="0"/>
              <a:t>Λήψη δείγματος ούρων από καθετήρα κύστεως</a:t>
            </a:r>
          </a:p>
        </p:txBody>
      </p:sp>
      <p:pic>
        <p:nvPicPr>
          <p:cNvPr id="1026" name="Picture 2" descr="Λήψη δείγματος ούρων από καθετήρα κύστεως με σύριγγ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124744"/>
            <a:ext cx="5544616" cy="4916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563888" y="6057206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smart-nurse.blogspot.gr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/>
              <a:t>M</a:t>
            </a:r>
            <a:r>
              <a:rPr lang="el-GR" sz="3100" dirty="0" smtClean="0"/>
              <a:t>ικροοργανισμοί που μπορούν να θεωρηθούν παθογόνοι εάν βρεθούν στα ούρα σε επαρκή αριθμό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363272" cy="4464496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E</a:t>
            </a:r>
            <a:r>
              <a:rPr lang="en-US" sz="2400" dirty="0" smtClean="0"/>
              <a:t>scherichia coli,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400" dirty="0" smtClean="0"/>
              <a:t>Enterococci,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N</a:t>
            </a:r>
            <a:r>
              <a:rPr lang="en-US" sz="2400" dirty="0" smtClean="0"/>
              <a:t>eisseria gonorrhoeae,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400" dirty="0" smtClean="0"/>
              <a:t>Klebsiella-enterobacter-serratia,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M</a:t>
            </a:r>
            <a:r>
              <a:rPr lang="en-US" sz="2400" dirty="0" smtClean="0"/>
              <a:t>ycobacterium tuberculosis,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P</a:t>
            </a:r>
            <a:r>
              <a:rPr lang="en-US" sz="2400" dirty="0" smtClean="0"/>
              <a:t>roteus –pseudomonas aeruginosa,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400" dirty="0" smtClean="0"/>
              <a:t>Staphilococci-streptococci,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T</a:t>
            </a:r>
            <a:r>
              <a:rPr lang="en-US" sz="2400" dirty="0" smtClean="0"/>
              <a:t>richomonas vaginalis,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C</a:t>
            </a:r>
            <a:r>
              <a:rPr lang="en-US" sz="2400" dirty="0" smtClean="0"/>
              <a:t>andida albigans.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Θεοδώρα Στρουμπούκη 2014. Θεοδώρα Στρουμπούκη. «Παθολογική Νοσηλευτική </a:t>
            </a:r>
            <a:r>
              <a:rPr lang="el-GR" sz="2000" dirty="0"/>
              <a:t>ΙΙ (Ε).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Συλλογή ούρων και ουροκαλλιέργειες».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2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124744"/>
            <a:ext cx="2133600" cy="5733256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>
                <a:solidFill>
                  <a:srgbClr val="084077"/>
                </a:solidFill>
              </a:rPr>
              <a:t>Συλλογή ούρων </a:t>
            </a:r>
            <a:r>
              <a:rPr lang="el-GR" sz="3600" b="1" dirty="0" smtClean="0">
                <a:solidFill>
                  <a:srgbClr val="084077"/>
                </a:solidFill>
              </a:rPr>
              <a:t>και ουροκαλλιέργειες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9" name="Ορθογώνιο 5"/>
          <p:cNvSpPr/>
          <p:nvPr/>
        </p:nvSpPr>
        <p:spPr>
          <a:xfrm>
            <a:off x="2252464" y="3140968"/>
            <a:ext cx="6750496" cy="1200329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Δ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΄ εξάμηνο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Νοσηλευτικής, ΤΕΙ Αθήνας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2464" y="4509120"/>
            <a:ext cx="6750496" cy="12003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Το εργαστήριο διδάσκεται σε ομάδες 20 ατόμων από τους εξής καθηγητές:</a:t>
            </a:r>
          </a:p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Μ.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Μπουζίκα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Σ.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Παρισσόπουλος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Θ.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Στρουμπούκη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1 - Τίτλος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84077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l-GR" dirty="0" smtClean="0"/>
              <a:t>Εργαστήριο </a:t>
            </a:r>
            <a:br>
              <a:rPr lang="el-GR" dirty="0" smtClean="0"/>
            </a:br>
            <a:r>
              <a:rPr lang="el-GR" dirty="0" smtClean="0"/>
              <a:t>Παθολογική Νοσηλευτική ΙΙ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</a:t>
            </a:r>
            <a:r>
              <a:rPr lang="en-US" sz="2000" dirty="0"/>
              <a:t>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</a:t>
            </a:r>
            <a:r>
              <a:rPr lang="en-US" sz="2000" dirty="0"/>
              <a:t> </a:t>
            </a:r>
            <a:r>
              <a:rPr lang="el-GR" sz="2000" dirty="0"/>
              <a:t>Σημείωμα</a:t>
            </a:r>
            <a:r>
              <a:rPr lang="en-US" sz="2000" dirty="0"/>
              <a:t>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84077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l-GR" dirty="0" smtClean="0"/>
              <a:t>Εργαστήριο </a:t>
            </a:r>
            <a:br>
              <a:rPr lang="el-GR" dirty="0" smtClean="0"/>
            </a:br>
            <a:r>
              <a:rPr lang="el-GR" dirty="0" smtClean="0"/>
              <a:t>Παθολογική Νοσηλευτική ΙΙ</a:t>
            </a:r>
            <a:endParaRPr lang="el-GR" dirty="0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>
                <a:solidFill>
                  <a:srgbClr val="084077"/>
                </a:solidFill>
              </a:rPr>
              <a:t>Συλλογή ούρων και </a:t>
            </a:r>
            <a:r>
              <a:rPr lang="el-GR" sz="3600" b="1" dirty="0" smtClean="0">
                <a:solidFill>
                  <a:srgbClr val="084077"/>
                </a:solidFill>
              </a:rPr>
              <a:t>ουροκαλλιέργειες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10" name="Ορθογώνιο 5"/>
          <p:cNvSpPr/>
          <p:nvPr/>
        </p:nvSpPr>
        <p:spPr>
          <a:xfrm>
            <a:off x="2261586" y="3501008"/>
            <a:ext cx="6750496" cy="1692771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Διδάσκοντες: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Στυλιανός Παρισσόπουλος, Μερόπη Μπουζίκα, Βασιλική Κουτσοπούλου, Γεωργία Τουλιά, Θεοδώρα  Στρουμπούκη, Θεόδωρος Κατσούλας.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Νοσοκομειακές ουρολοιμώξεις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Ουρολοίμωξη είναι η φλεγμονή οποιουδήποτε σημείου του ουροποιητικού συστήματος που οφείλεται στην παρουσία και πολλαπλασιασμό μικροοργανισμών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Οι νοσοκομειακές ουρολοιμώξεις είναι οι πιο συχνές νοσοκομειακές λοιμώξεις αντιπροσωπεύοντας το 40% του συνόλου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Περίπου το 80% σχετίζεται με τη χρήση ουροκαθετήρων.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Ο</a:t>
            </a:r>
            <a:r>
              <a:rPr lang="el-GR" dirty="0" smtClean="0"/>
              <a:t>υροκαλλιέργειες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Πρόκειται για μικροβιολογική εξέταση που απαντά στο ερώτημα εάν ο άρρωστος έχει ουρολοίμωξη ή όχι,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Με αυτήν, αρχικά διαπιστώνεται εάν τα ούρα είναι </a:t>
            </a:r>
            <a:r>
              <a:rPr lang="el-GR" sz="2400" u="sng" dirty="0" smtClean="0"/>
              <a:t>στείρα</a:t>
            </a:r>
            <a:r>
              <a:rPr lang="el-GR" sz="2400" dirty="0" smtClean="0"/>
              <a:t>, ή αυτά περιέχουν </a:t>
            </a:r>
            <a:r>
              <a:rPr lang="el-GR" sz="2400" u="sng" dirty="0" smtClean="0"/>
              <a:t>μικρόβια</a:t>
            </a:r>
            <a:r>
              <a:rPr lang="el-GR" sz="2400" dirty="0" smtClean="0"/>
              <a:t>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Στην 2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περίπτωση εξετάζεται το </a:t>
            </a:r>
            <a:r>
              <a:rPr lang="el-GR" sz="2400" u="sng" dirty="0" smtClean="0"/>
              <a:t>είδος</a:t>
            </a:r>
            <a:r>
              <a:rPr lang="el-GR" sz="2400" dirty="0" smtClean="0"/>
              <a:t>, ο </a:t>
            </a:r>
            <a:r>
              <a:rPr lang="el-GR" sz="2400" u="sng" dirty="0" smtClean="0"/>
              <a:t>αριθμός</a:t>
            </a:r>
            <a:r>
              <a:rPr lang="el-GR" sz="2400" dirty="0" smtClean="0"/>
              <a:t> και η </a:t>
            </a:r>
            <a:r>
              <a:rPr lang="el-GR" sz="2400" u="sng" dirty="0" smtClean="0"/>
              <a:t>ευαισθησία</a:t>
            </a:r>
            <a:r>
              <a:rPr lang="el-GR" sz="2400" dirty="0" smtClean="0"/>
              <a:t> των μικροβίων.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Τρόποι λήψης των ούρων για καλλιέργεια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91264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Συνήθως λαμβάνονται τα </a:t>
            </a:r>
            <a:r>
              <a:rPr lang="el-GR" sz="2400" u="sng" dirty="0" smtClean="0"/>
              <a:t>πρώτα πρωινά</a:t>
            </a:r>
            <a:r>
              <a:rPr lang="el-GR" sz="2400" dirty="0" smtClean="0"/>
              <a:t> ούρα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Σπανιότερα μπορεί να ληφθούν από </a:t>
            </a:r>
            <a:r>
              <a:rPr lang="el-GR" sz="2400" u="sng" dirty="0" smtClean="0"/>
              <a:t>καθετήρα </a:t>
            </a:r>
            <a:r>
              <a:rPr lang="el-GR" sz="2400" dirty="0" smtClean="0"/>
              <a:t>(καθετηριασμός για άλλη αιτία, ή μόνιμος καθετήρας )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Ακόμη σπανιότερα μπορεί να απαιτηθεί </a:t>
            </a:r>
            <a:r>
              <a:rPr lang="el-GR" sz="2400" u="sng" dirty="0" smtClean="0"/>
              <a:t>υπερηβική</a:t>
            </a:r>
            <a:r>
              <a:rPr lang="el-GR" sz="2400" dirty="0" smtClean="0"/>
              <a:t> παρακέντηση της κύστεως (επανειλημμένα αμφίβολα ή αντιφατικά αποτελέσματα, ή κ/α σε μικρά παιδιά).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Βασικοί κανόνες λήψης των ούρων για ουροκαλλειέργειες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Για κ/α προτιμώνται τα </a:t>
            </a:r>
            <a:r>
              <a:rPr lang="el-GR" sz="2400" u="sng" dirty="0" smtClean="0"/>
              <a:t>πρώτα πρωινά</a:t>
            </a:r>
            <a:r>
              <a:rPr lang="el-GR" sz="2400" dirty="0" smtClean="0"/>
              <a:t> ούρα από το </a:t>
            </a:r>
            <a:r>
              <a:rPr lang="el-GR" sz="2400" u="sng" dirty="0" smtClean="0"/>
              <a:t>μέσο ρεύμα</a:t>
            </a:r>
            <a:r>
              <a:rPr lang="el-GR" sz="2400" dirty="0" smtClean="0"/>
              <a:t> της ούρησης,</a:t>
            </a:r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Το δοχείο συλλογής με τα ούρα θα πρέπει να αποσταλεί στο εργαστήριο </a:t>
            </a:r>
            <a:r>
              <a:rPr lang="el-GR" sz="2400" u="sng" dirty="0" smtClean="0"/>
              <a:t>μέσα σε 10-15</a:t>
            </a:r>
            <a:r>
              <a:rPr lang="el-GR" sz="2400" dirty="0" smtClean="0"/>
              <a:t> </a:t>
            </a:r>
            <a:r>
              <a:rPr lang="el-GR" sz="2400" u="sng" dirty="0" smtClean="0"/>
              <a:t>λεπτά</a:t>
            </a:r>
            <a:r>
              <a:rPr lang="el-GR" sz="2400" dirty="0" smtClean="0"/>
              <a:t> από τη στιγμή της λήψης,</a:t>
            </a:r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Διαφορετικά, θα πρέπει να φυλαχθούν σε </a:t>
            </a:r>
            <a:r>
              <a:rPr lang="el-GR" sz="2400" u="sng" dirty="0" smtClean="0"/>
              <a:t>θερμοκρασία ψυγείου (2-4</a:t>
            </a:r>
            <a:r>
              <a:rPr lang="el-GR" sz="2400" u="sng" baseline="30000" dirty="0" smtClean="0"/>
              <a:t>0</a:t>
            </a:r>
            <a:r>
              <a:rPr lang="el-GR" sz="2400" u="sng" dirty="0" smtClean="0"/>
              <a:t> </a:t>
            </a:r>
            <a:r>
              <a:rPr lang="en-US" sz="2400" u="sng" dirty="0" smtClean="0"/>
              <a:t>C</a:t>
            </a:r>
            <a:r>
              <a:rPr lang="en-US" sz="2400" dirty="0" smtClean="0"/>
              <a:t>)</a:t>
            </a:r>
            <a:r>
              <a:rPr lang="el-GR" sz="2400" dirty="0" smtClean="0"/>
              <a:t>,μέχρι 24 ώρες (εξαίρεση η κ/α για </a:t>
            </a:r>
            <a:r>
              <a:rPr lang="en-US" sz="2400" dirty="0" smtClean="0"/>
              <a:t>MCV)</a:t>
            </a:r>
            <a:r>
              <a:rPr lang="el-GR" sz="2400" dirty="0" smtClean="0"/>
              <a:t>. 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Συλλογή δείγματος ουρών σε άνδρα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Σχολαστικό πλύσιμο των </a:t>
            </a:r>
            <a:r>
              <a:rPr lang="el-GR" sz="2400" u="sng" dirty="0" smtClean="0"/>
              <a:t>χεριών,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Καλός καθαρισμός των </a:t>
            </a:r>
            <a:r>
              <a:rPr lang="el-GR" sz="2400" u="sng" dirty="0" smtClean="0"/>
              <a:t>έξω γεν. οργάνων</a:t>
            </a:r>
            <a:r>
              <a:rPr lang="el-GR" sz="2400" dirty="0" smtClean="0"/>
              <a:t> με σαπούνι και νερό (όχι αντισηπτικά διαλύματα),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Απόρριψη των αρχικών 5-10</a:t>
            </a:r>
            <a:r>
              <a:rPr lang="en-US" sz="2400" dirty="0" smtClean="0"/>
              <a:t>cc</a:t>
            </a:r>
            <a:r>
              <a:rPr lang="el-GR" sz="2400" dirty="0" smtClean="0"/>
              <a:t> και συλλογή των επόμενων 5-10</a:t>
            </a:r>
            <a:r>
              <a:rPr lang="en-US" sz="2400" dirty="0" smtClean="0"/>
              <a:t>cc (</a:t>
            </a:r>
            <a:r>
              <a:rPr lang="el-GR" sz="2400" u="sng" dirty="0" smtClean="0"/>
              <a:t>μέσο ρεύμα</a:t>
            </a:r>
            <a:r>
              <a:rPr lang="el-GR" sz="2400" dirty="0" smtClean="0"/>
              <a:t> ούρησης) χωρίς η ούρηση να διακοπεί,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Σε όλη τη διάρκεια της διαδικασίας η </a:t>
            </a:r>
            <a:r>
              <a:rPr lang="el-GR" sz="2400" u="sng" dirty="0" smtClean="0"/>
              <a:t>ακροποσθία </a:t>
            </a:r>
            <a:r>
              <a:rPr lang="el-GR" sz="2400" dirty="0" smtClean="0"/>
              <a:t>να είναι τραβηγμένη πίσω στη στεφανιαία αύλακα.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Συλλογή δείγματος ούρων σε γυναίκα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Ίδιες γενικές αρχές όπως και στον άνδρα,</a:t>
            </a:r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Ιδιαίτερη προσοχή στον σχολαστικό καθαρισμό των </a:t>
            </a:r>
            <a:r>
              <a:rPr lang="el-GR" sz="2400" u="sng" dirty="0" smtClean="0"/>
              <a:t>έξω γεννητικών οργάνων</a:t>
            </a:r>
            <a:r>
              <a:rPr lang="el-GR" sz="2400" dirty="0" smtClean="0"/>
              <a:t> με σαπούνι και νερό. Προσεκτικό σκούπισμα με καθαρή πετσέτα,</a:t>
            </a:r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Διατήρηση καλά ανοιχτών των μικρών χείλεων του αιδοίου καθ’ όλη τη διάρκεια της ούρησης.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1186</Words>
  <Application>Microsoft Office PowerPoint</Application>
  <PresentationFormat>Προβολή στην οθόνη (4:3)</PresentationFormat>
  <Paragraphs>145</Paragraphs>
  <Slides>21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21</vt:i4>
      </vt:variant>
    </vt:vector>
  </HeadingPairs>
  <TitlesOfParts>
    <vt:vector size="24" baseType="lpstr">
      <vt:lpstr>OC_template_updated</vt:lpstr>
      <vt:lpstr>1_OC_template_updated</vt:lpstr>
      <vt:lpstr>2_OC_template_updated</vt:lpstr>
      <vt:lpstr>Παθολογική Νοσηλευτική ΙΙ (Ε)</vt:lpstr>
      <vt:lpstr>Παρουσίαση του PowerPoint</vt:lpstr>
      <vt:lpstr>Εργαστήριο  Παθολογική Νοσηλευτική ΙΙ</vt:lpstr>
      <vt:lpstr>Νοσοκομειακές ουρολοιμώξεις</vt:lpstr>
      <vt:lpstr>Ουροκαλλιέργειες</vt:lpstr>
      <vt:lpstr>Τρόποι λήψης των ούρων για καλλιέργεια</vt:lpstr>
      <vt:lpstr>Βασικοί κανόνες λήψης των ούρων για ουροκαλλειέργειες</vt:lpstr>
      <vt:lpstr>Συλλογή δείγματος ουρών σε άνδρα</vt:lpstr>
      <vt:lpstr>Συλλογή δείγματος ούρων σε γυναίκα</vt:lpstr>
      <vt:lpstr>Αξιολόγηση κ/α ούρων (1 από 2)</vt:lpstr>
      <vt:lpstr>Αξιολόγηση κ/α ούρων (2 από 2)</vt:lpstr>
      <vt:lpstr>Δειγματοληψία για κ/α ούρων από καθετήρα κύστεως</vt:lpstr>
      <vt:lpstr>Λήψη δείγματος ούρων από καθετήρα κύστεως</vt:lpstr>
      <vt:lpstr>Mικροοργανισμοί που μπορούν να θεωρηθούν παθογόνοι εάν βρεθούν στα ούρα σε επαρκή αριθμό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44</cp:revision>
  <dcterms:created xsi:type="dcterms:W3CDTF">2013-03-04T13:35:19Z</dcterms:created>
  <dcterms:modified xsi:type="dcterms:W3CDTF">2015-02-27T08:55:20Z</dcterms:modified>
</cp:coreProperties>
</file>