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9" r:id="rId4"/>
  </p:sldMasterIdLst>
  <p:notesMasterIdLst>
    <p:notesMasterId r:id="rId127"/>
  </p:notesMasterIdLst>
  <p:handoutMasterIdLst>
    <p:handoutMasterId r:id="rId128"/>
  </p:handoutMasterIdLst>
  <p:sldIdLst>
    <p:sldId id="256"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257" r:id="rId120"/>
    <p:sldId id="262" r:id="rId121"/>
    <p:sldId id="264" r:id="rId122"/>
    <p:sldId id="267" r:id="rId123"/>
    <p:sldId id="268" r:id="rId124"/>
    <p:sldId id="269" r:id="rId125"/>
    <p:sldId id="270" r:id="rId126"/>
  </p:sldIdLst>
  <p:sldSz cx="9144000" cy="6858000" type="screen4x3"/>
  <p:notesSz cx="7104063" cy="10234613"/>
  <p:custDataLst>
    <p:tags r:id="rId1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tags" Target="tags/tag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250048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1591023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159102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309313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baseline="0"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848814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1400841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3234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3675977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119870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84390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558273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1856431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571935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1576024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1328021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3991653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97</a:t>
            </a:fld>
            <a:endParaRPr lang="el-GR" dirty="0">
              <a:solidFill>
                <a:prstClr val="black"/>
              </a:solidFill>
            </a:endParaRPr>
          </a:p>
        </p:txBody>
      </p:sp>
    </p:spTree>
    <p:extLst>
      <p:ext uri="{BB962C8B-B14F-4D97-AF65-F5344CB8AC3E}">
        <p14:creationId xmlns:p14="http://schemas.microsoft.com/office/powerpoint/2010/main" val="805615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98</a:t>
            </a:fld>
            <a:endParaRPr lang="el-GR" dirty="0">
              <a:solidFill>
                <a:prstClr val="black"/>
              </a:solidFill>
            </a:endParaRPr>
          </a:p>
        </p:txBody>
      </p:sp>
    </p:spTree>
    <p:extLst>
      <p:ext uri="{BB962C8B-B14F-4D97-AF65-F5344CB8AC3E}">
        <p14:creationId xmlns:p14="http://schemas.microsoft.com/office/powerpoint/2010/main" val="3054093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102</a:t>
            </a:fld>
            <a:endParaRPr lang="el-GR" dirty="0">
              <a:solidFill>
                <a:prstClr val="black"/>
              </a:solidFill>
            </a:endParaRPr>
          </a:p>
        </p:txBody>
      </p:sp>
    </p:spTree>
    <p:extLst>
      <p:ext uri="{BB962C8B-B14F-4D97-AF65-F5344CB8AC3E}">
        <p14:creationId xmlns:p14="http://schemas.microsoft.com/office/powerpoint/2010/main" val="2416229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107</a:t>
            </a:fld>
            <a:endParaRPr lang="el-GR" dirty="0">
              <a:solidFill>
                <a:prstClr val="black"/>
              </a:solidFill>
            </a:endParaRPr>
          </a:p>
        </p:txBody>
      </p:sp>
    </p:spTree>
    <p:extLst>
      <p:ext uri="{BB962C8B-B14F-4D97-AF65-F5344CB8AC3E}">
        <p14:creationId xmlns:p14="http://schemas.microsoft.com/office/powerpoint/2010/main" val="3371440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493894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120</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121</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24864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77567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11805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189004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422737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46362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marL="1257300" indent="-342900">
              <a:lnSpc>
                <a:spcPct val="112000"/>
              </a:lnSpc>
              <a:spcBef>
                <a:spcPts val="1200"/>
              </a:spcBef>
              <a:buFont typeface="Wingdings" panose="05000000000000000000" pitchFamily="2" charset="2"/>
              <a:buChar char="ü"/>
              <a:defRPr sz="24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620101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509083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980484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86686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05951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58347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8638147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4472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468294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41558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3362670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Multipolar_neuron" TargetMode="External"/><Relationship Id="rId3" Type="http://schemas.openxmlformats.org/officeDocument/2006/relationships/hyperlink" Target="http://commons.wikimedia.org/wiki/File:Neurons_uni_bi_multi_pseudouni.svg" TargetMode="External"/><Relationship Id="rId7" Type="http://schemas.openxmlformats.org/officeDocument/2006/relationships/hyperlink" Target="http://en.wikipedia.org/wiki/Bipolar_neuron" TargetMode="External"/><Relationship Id="rId2" Type="http://schemas.openxmlformats.org/officeDocument/2006/relationships/image" Target="../media/image6.png"/><Relationship Id="rId1" Type="http://schemas.openxmlformats.org/officeDocument/2006/relationships/slideLayout" Target="../slideLayouts/slideLayout33.xml"/><Relationship Id="rId6" Type="http://schemas.openxmlformats.org/officeDocument/2006/relationships/hyperlink" Target="http://en.wikipedia.org/wiki/Unipolar_neuron" TargetMode="Externa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onathan_Haas" TargetMode="External"/><Relationship Id="rId9" Type="http://schemas.openxmlformats.org/officeDocument/2006/relationships/hyperlink" Target="http://en.wikipedia.org/wiki/Pseudounipolar_neuron"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www.ehow.com/how-does_4741104_increasing-serotonin-levels.html" TargetMode="External"/><Relationship Id="rId2" Type="http://schemas.openxmlformats.org/officeDocument/2006/relationships/image" Target="../media/image47.jpeg"/><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3" Type="http://schemas.openxmlformats.org/officeDocument/2006/relationships/hyperlink" Target="http://pubs.niaaa.nih.gov/publications/arh313/196-214.htm" TargetMode="External"/><Relationship Id="rId2" Type="http://schemas.openxmlformats.org/officeDocument/2006/relationships/image" Target="../media/image48.gif"/><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33.xml"/><Relationship Id="rId4" Type="http://schemas.openxmlformats.org/officeDocument/2006/relationships/hyperlink" Target="http://webvision.med.utah.edu/book/part-v-phototransduction-in-rods-and-cones/glutamate-and-glutamate-receptors-in-the-vertebrate-retina/"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50.png"/><Relationship Id="rId1" Type="http://schemas.openxmlformats.org/officeDocument/2006/relationships/slideLayout" Target="../slideLayouts/slideLayout3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3" Type="http://schemas.openxmlformats.org/officeDocument/2006/relationships/hyperlink" Target="http://beyondmeds.com/2010/07/14/gabaglutamate/" TargetMode="External"/><Relationship Id="rId2" Type="http://schemas.openxmlformats.org/officeDocument/2006/relationships/image" Target="../media/image51.jpeg"/><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52.png"/><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33.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ndex.php?title=User:Bilz0r&amp;action=edit&amp;redlink=1" TargetMode="External"/><Relationship Id="rId4" Type="http://schemas.openxmlformats.org/officeDocument/2006/relationships/hyperlink" Target="http://commons.wikimedia.org/wiki/File:GABAergic_synapse.svg"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www.tellmeaboutdiabetes.com/wp-content/uploads/2011/09/gaba.gif" TargetMode="External"/><Relationship Id="rId2" Type="http://schemas.openxmlformats.org/officeDocument/2006/relationships/image" Target="../media/image54.gif"/><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0.xml.rels><?xml version="1.0" encoding="UTF-8" standalone="yes"?>
<Relationships xmlns="http://schemas.openxmlformats.org/package/2006/relationships"><Relationship Id="rId3" Type="http://schemas.openxmlformats.org/officeDocument/2006/relationships/hyperlink" Target="http://mednote.dk/index.php/Muscle_cells_and_disorders" TargetMode="External"/><Relationship Id="rId2" Type="http://schemas.openxmlformats.org/officeDocument/2006/relationships/image" Target="../media/image55.jpeg"/><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hyperlink" Target="http://pubs.niaaa.nih.gov/publications/arh314/310-339.htm" TargetMode="External"/><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3" Type="http://schemas.openxmlformats.org/officeDocument/2006/relationships/hyperlink" Target="http://thebrain.mcgill.ca/flash/i/i_04/i_04_m/i_04_m_peu/i_04_m_peu.html" TargetMode="External"/><Relationship Id="rId2" Type="http://schemas.openxmlformats.org/officeDocument/2006/relationships/image" Target="../media/image57.jpeg"/><Relationship Id="rId1" Type="http://schemas.openxmlformats.org/officeDocument/2006/relationships/slideLayout" Target="../slideLayouts/slideLayout3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Neuron_Hand-tuned.svg" TargetMode="External"/><Relationship Id="rId2" Type="http://schemas.openxmlformats.org/officeDocument/2006/relationships/image" Target="../media/image5.png"/><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aigl.ladislav"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Anmats" TargetMode="External"/><Relationship Id="rId4" Type="http://schemas.openxmlformats.org/officeDocument/2006/relationships/hyperlink" Target="http://commons.wikimedia.org/wiki/File:Bipolar_Interneuron.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Blausen_0657_MultipolarNeuron.png" TargetMode="External"/><Relationship Id="rId2" Type="http://schemas.openxmlformats.org/officeDocument/2006/relationships/image" Target="../media/image8.png"/><Relationship Id="rId1" Type="http://schemas.openxmlformats.org/officeDocument/2006/relationships/slideLayout" Target="../slideLayouts/slideLayout3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Complete_neuron_cell_diagram_en.svg" TargetMode="External"/><Relationship Id="rId2" Type="http://schemas.openxmlformats.org/officeDocument/2006/relationships/image" Target="../media/image9.png"/><Relationship Id="rId1" Type="http://schemas.openxmlformats.org/officeDocument/2006/relationships/slideLayout" Target="../slideLayouts/slideLayout33.xml"/><Relationship Id="rId4" Type="http://schemas.openxmlformats.org/officeDocument/2006/relationships/hyperlink" Target="http://commons.wikimedia.org/wiki/User:Ysangko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aigl.ladislav" TargetMode="External"/><Relationship Id="rId4" Type="http://schemas.openxmlformats.org/officeDocument/2006/relationships/hyperlink" Target="http://commons.wikimedia.org/wiki/File:Neuron_Hand-tuned.sv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Neuron_Hand-tuned.svg" TargetMode="External"/><Relationship Id="rId2" Type="http://schemas.openxmlformats.org/officeDocument/2006/relationships/image" Target="../media/image5.png"/><Relationship Id="rId1" Type="http://schemas.openxmlformats.org/officeDocument/2006/relationships/slideLayout" Target="../slideLayouts/slideLayout33.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aigl.ladisla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hyperlink" Target="http://www.bioenno.com/slicegolgi-kit" TargetMode="External"/><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GerryShaw&amp;action=edit&amp;redlink=1" TargetMode="External"/><Relationship Id="rId4" Type="http://schemas.openxmlformats.org/officeDocument/2006/relationships/hyperlink" Target="http://commons.wikimedia.org/wiki/File:Astrocyte5.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hyperlink" Target="http://commons.wikimedia.org/wiki/User:Andrew_c" TargetMode="External"/><Relationship Id="rId4" Type="http://schemas.openxmlformats.org/officeDocument/2006/relationships/hyperlink" Target="http://commons.wikimedia.org/wiki/File:Neuron_with_oligodendrocyte_and_myelin_sheath.sv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hyperlink" Target="http://www.flickr.com/photos/thejcb/4118734396/" TargetMode="External"/><Relationship Id="rId2" Type="http://schemas.openxmlformats.org/officeDocument/2006/relationships/image" Target="../media/image13.jpeg"/><Relationship Id="rId1" Type="http://schemas.openxmlformats.org/officeDocument/2006/relationships/slideLayout" Target="../slideLayouts/slideLayout33.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thejcb/"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hyperlink" Target="http://cnx.org/contents/73d8f8a7-46a3-4a3a-9afa-970f2f03deb3@3" TargetMode="External"/><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hyperlink" Target="http://commons.wikimedia.org/wiki/User:Pngbot" TargetMode="External"/><Relationship Id="rId5" Type="http://schemas.openxmlformats.org/officeDocument/2006/relationships/hyperlink" Target="http://commons.wikimedia.org/wiki/File:Gray667.png" TargetMode="Externa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hyperlink" Target="http://www.fotosimagenes.org/celulas-de-schwann" TargetMode="External"/><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Tomtheman5" TargetMode="External"/><Relationship Id="rId4" Type="http://schemas.openxmlformats.org/officeDocument/2006/relationships/hyperlink" Target="http://commons.wikimedia.org/wiki/File:Action_potential.sv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011_ActionPotential_Nerve.pn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Laurentaylorj&amp;action=edit&amp;redlink=1" TargetMode="External"/><Relationship Id="rId4" Type="http://schemas.openxmlformats.org/officeDocument/2006/relationships/hyperlink" Target="Action%20Potentia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hyperlink" Target="http://www.zuniv.net/physiology/book/chapter1.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hyperlink" Target="http://commons.wikimedia.org/wiki/File:Mouse_cingulate_cortex_neurons.jpg" TargetMode="External"/><Relationship Id="rId2" Type="http://schemas.openxmlformats.org/officeDocument/2006/relationships/image" Target="../media/image21.jpeg"/><Relationship Id="rId1" Type="http://schemas.openxmlformats.org/officeDocument/2006/relationships/slideLayout" Target="../slideLayouts/slideLayout33.xml"/><Relationship Id="rId5" Type="http://schemas.openxmlformats.org/officeDocument/2006/relationships/hyperlink" Target="https://creativecommons.org/licenses/by-sa/2.0/" TargetMode="External"/><Relationship Id="rId4" Type="http://schemas.openxmlformats.org/officeDocument/2006/relationships/hyperlink" Target="http://commons.wikimedia.org/wiki/User:Shushruth"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3.xml"/><Relationship Id="rId5" Type="http://schemas.openxmlformats.org/officeDocument/2006/relationships/hyperlink" Target="http://commons.wikimedia.org/wiki/User:Looie496" TargetMode="External"/><Relationship Id="rId4" Type="http://schemas.openxmlformats.org/officeDocument/2006/relationships/hyperlink" Target="http://commons.wikimedia.org/wiki/File:Chemical_synapse_schema_cropped.jp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Delldot" TargetMode="External"/><Relationship Id="rId4" Type="http://schemas.openxmlformats.org/officeDocument/2006/relationships/hyperlink" Target="http://commons.wikimedia.org/wiki/File:Synapse_Illustration2_tweaked.svg"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Sbolmer&amp;action=edit&amp;redlink=1" TargetMode="External"/><Relationship Id="rId4" Type="http://schemas.openxmlformats.org/officeDocument/2006/relationships/hyperlink" Target="http://commons.wikimedia.org/wiki/File:AChe_mechanism_of_action.jpg"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33.xml"/><Relationship Id="rId4" Type="http://schemas.openxmlformats.org/officeDocument/2006/relationships/hyperlink" Target="http://www.atsdr.cdc.gov/csem/csem.asp?csem=11&amp;po=8"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plosbiology.org/article/info:doi/10.1371/journal.pbio.0020404" TargetMode="External"/><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hyperlink" Target="http://mednote.dk/index.php/Muscle_cells_and_disorders"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hyperlink" Target="http://pharmacology-notes-free.blogspot.gr/2012/03/acetylcholine.html" TargetMode="External"/><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eppi333" TargetMode="External"/><Relationship Id="rId4" Type="http://schemas.openxmlformats.org/officeDocument/2006/relationships/hyperlink" Target="http://commons.wikimedia.org/wiki/File:Catecholamine_and_trace_amine_biosynthesis.png"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3" Type="http://schemas.openxmlformats.org/officeDocument/2006/relationships/hyperlink" Target="http://www.youtube.com/watch?v=ejq99wLEMTw" TargetMode="External"/><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image" Target="../media/image30.png"/></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Adrenoceptor-Signal_transduktion.PNG"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33.xml"/><Relationship Id="rId5" Type="http://schemas.openxmlformats.org/officeDocument/2006/relationships/hyperlink" Target="http://creativecommons.org/licenses/by-nc-sa/3.0/" TargetMode="External"/><Relationship Id="rId4" Type="http://schemas.openxmlformats.org/officeDocument/2006/relationships/hyperlink" Target="http://www.derangedphysiology.com/php/Metabolic-acidosis/Lactic-acidosis/lactic-acidosis-due-to-shock-and-regional-ischaemia.php"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hyperlink" Target="http://commons.wikimedia.org/wiki/User:Seppi333" TargetMode="External"/><Relationship Id="rId5" Type="http://schemas.openxmlformats.org/officeDocument/2006/relationships/hyperlink" Target="http://commons.wikimedia.org/wiki/File:TAAR1_Dopamine.svg" TargetMode="External"/><Relationship Id="rId4" Type="http://schemas.openxmlformats.org/officeDocument/2006/relationships/image" Target="../media/image34.png"/></Relationships>
</file>

<file path=ppt/slides/_rels/slide85.xml.rels><?xml version="1.0" encoding="UTF-8" standalone="yes"?>
<Relationships xmlns="http://schemas.openxmlformats.org/package/2006/relationships"><Relationship Id="rId3" Type="http://schemas.openxmlformats.org/officeDocument/2006/relationships/hyperlink" Target="http://openi.nlm.nih.gov/detailedresult.php?img=2836544_ijbsv06p0133g02&amp;req=4" TargetMode="External"/><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3" Type="http://schemas.openxmlformats.org/officeDocument/2006/relationships/hyperlink" Target="http://www.scienceofeds.org/2013/01/05/dopamine-and-anorexia-nervosa-tackling-the-myths-part-1-intro/" TargetMode="External"/><Relationship Id="rId2" Type="http://schemas.openxmlformats.org/officeDocument/2006/relationships/image" Target="../media/image36.gif"/><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hyperlink" Target="http://www.cnsforum.com/educationalresources/imagebank/dopaminergic"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38.jpeg"/><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39.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40.png"/><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8" Type="http://schemas.openxmlformats.org/officeDocument/2006/relationships/hyperlink" Target="http://commons.wikimedia.org/wiki/File:Basal_ganglia_in_Parkinson's_disease.png" TargetMode="External"/><Relationship Id="rId3" Type="http://schemas.openxmlformats.org/officeDocument/2006/relationships/image" Target="../media/image41.png"/><Relationship Id="rId7" Type="http://schemas.openxmlformats.org/officeDocument/2006/relationships/hyperlink" Target="http://en.wikipedia.org/wiki/dopamine"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hyperlink" Target="http://en.wikipedia.org/wiki/Glutamic_acid" TargetMode="External"/><Relationship Id="rId5" Type="http://schemas.openxmlformats.org/officeDocument/2006/relationships/hyperlink" Target="http://en.wikipedia.org/wiki/Parkinson's_disease" TargetMode="External"/><Relationship Id="rId10" Type="http://schemas.openxmlformats.org/officeDocument/2006/relationships/hyperlink" Target="http://creativecommons.org/licenses/by-sa/3.0/deed.en" TargetMode="External"/><Relationship Id="rId4" Type="http://schemas.openxmlformats.org/officeDocument/2006/relationships/hyperlink" Target="http://en.wikipedia.org/wiki/basal_ganglia" TargetMode="External"/><Relationship Id="rId9" Type="http://schemas.openxmlformats.org/officeDocument/2006/relationships/hyperlink" Target="http://commons.wikimedia.org/wiki/User:Mikael_H%C3%A4ggstr%C3%B6m"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drugabuse.gov/publications/addiction-science/why-do-people-abuse-drugs/what-happens-when-person-takes-drug" TargetMode="External"/><Relationship Id="rId2" Type="http://schemas.openxmlformats.org/officeDocument/2006/relationships/image" Target="../media/image42.gif"/><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3" Type="http://schemas.openxmlformats.org/officeDocument/2006/relationships/hyperlink" Target="http://psychlopedia.wikispaces.com/Dopamine" TargetMode="External"/><Relationship Id="rId2" Type="http://schemas.openxmlformats.org/officeDocument/2006/relationships/image" Target="../media/image43.gif"/><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3" Type="http://schemas.openxmlformats.org/officeDocument/2006/relationships/hyperlink" Target="http://www.drugabuse.gov/publications/addiction-science/why-do-people-abuse-drugs/what-happens-when-person-takes-drug" TargetMode="External"/><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3" Type="http://schemas.openxmlformats.org/officeDocument/2006/relationships/hyperlink" Target="http://www.cnsforum.com/educationalresources/imagebank/dopaminergic" TargetMode="External"/><Relationship Id="rId2" Type="http://schemas.openxmlformats.org/officeDocument/2006/relationships/image" Target="../media/image45.png"/><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hyperlink" Target="http://cognitiveconsonance.info/2013/03/15/serotonin-levels-food-and-moo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err="1" smtClean="0">
                <a:solidFill>
                  <a:schemeClr val="tx1"/>
                </a:solidFill>
                <a:latin typeface="+mn-lt"/>
              </a:rPr>
              <a:t>Νευροφυσιολογία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a:t>
            </a:r>
            <a:r>
              <a:rPr lang="en-US" sz="2600" b="1" dirty="0" smtClean="0"/>
              <a:t>1</a:t>
            </a:r>
            <a:r>
              <a:rPr lang="el-GR" sz="2600" dirty="0" smtClean="0"/>
              <a:t>:</a:t>
            </a:r>
            <a:r>
              <a:rPr lang="en-US" sz="2600" dirty="0" smtClean="0"/>
              <a:t> </a:t>
            </a:r>
            <a:r>
              <a:rPr lang="el-GR" sz="2600" dirty="0"/>
              <a:t>Νευρικό σύστημα (α’ μέρος) - Νευρώνας, Νευρογλοία, Δυναμικό ενέργειας, συνάψεις, </a:t>
            </a:r>
            <a:r>
              <a:rPr lang="el-GR" sz="2600" dirty="0" err="1"/>
              <a:t>νευρομεταβιβαστές</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rmAutofit fontScale="90000"/>
          </a:bodyPr>
          <a:lstStyle/>
          <a:p>
            <a:r>
              <a:rPr lang="el-GR" dirty="0"/>
              <a:t>Πολύπολοι, δίπολοι και μονόπολοι </a:t>
            </a:r>
            <a:r>
              <a:rPr lang="el-GR" dirty="0" smtClean="0"/>
              <a:t>νευρώνες </a:t>
            </a:r>
            <a:endParaRPr lang="el-GR" sz="3600" b="0" dirty="0"/>
          </a:p>
        </p:txBody>
      </p:sp>
      <p:pic>
        <p:nvPicPr>
          <p:cNvPr id="6" name="Picture 2" descr="File:Neurons uni bi multi pseudouni.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28" y="1222105"/>
            <a:ext cx="4896784" cy="5256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388" y="6536377"/>
            <a:ext cx="597666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Neurons uni bi multi </a:t>
            </a:r>
            <a:r>
              <a:rPr lang="en-US" sz="1200" dirty="0" smtClean="0">
                <a:solidFill>
                  <a:prstClr val="black"/>
                </a:solidFill>
                <a:latin typeface="Calibri"/>
                <a:hlinkClick r:id="rId3"/>
              </a:rPr>
              <a:t>pseudouni</a:t>
            </a:r>
            <a:r>
              <a:rPr lang="en-US" sz="1200" dirty="0" smtClean="0">
                <a:solidFill>
                  <a:prstClr val="black">
                    <a:lumMod val="65000"/>
                    <a:lumOff val="35000"/>
                  </a:prstClr>
                </a:solidFill>
                <a:latin typeface="Calibri"/>
              </a:rPr>
              <a:t>”, by</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Jonathan Haas"/>
              </a:rPr>
              <a:t>Jonathan Haas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8" name="Ορθογώνιο 7"/>
          <p:cNvSpPr/>
          <p:nvPr/>
        </p:nvSpPr>
        <p:spPr>
          <a:xfrm>
            <a:off x="5796136" y="2472514"/>
            <a:ext cx="3347864" cy="1908215"/>
          </a:xfrm>
          <a:prstGeom prst="rect">
            <a:avLst/>
          </a:prstGeom>
        </p:spPr>
        <p:txBody>
          <a:bodyPr wrap="square">
            <a:spAutoFit/>
          </a:bodyPr>
          <a:lstStyle/>
          <a:p>
            <a:pPr marL="342900" indent="-342900">
              <a:spcBef>
                <a:spcPts val="1200"/>
              </a:spcBef>
              <a:buFont typeface="+mj-lt"/>
              <a:buAutoNum type="arabicPeriod"/>
            </a:pPr>
            <a:r>
              <a:rPr lang="en-US" sz="2200" dirty="0" smtClean="0">
                <a:solidFill>
                  <a:prstClr val="black"/>
                </a:solidFill>
                <a:latin typeface="Calibri"/>
                <a:hlinkClick r:id="rId6" tooltip="Unipolar neuron"/>
              </a:rPr>
              <a:t>Unipolar neuron</a:t>
            </a:r>
            <a:endParaRPr lang="el-GR" sz="2200" dirty="0" smtClean="0">
              <a:solidFill>
                <a:prstClr val="black"/>
              </a:solidFill>
              <a:latin typeface="Calibri"/>
            </a:endParaRPr>
          </a:p>
          <a:p>
            <a:pPr marL="342900" indent="-342900">
              <a:spcBef>
                <a:spcPts val="1200"/>
              </a:spcBef>
              <a:buFont typeface="+mj-lt"/>
              <a:buAutoNum type="arabicPeriod"/>
            </a:pPr>
            <a:r>
              <a:rPr lang="en-US" sz="2200" dirty="0" smtClean="0">
                <a:solidFill>
                  <a:prstClr val="black"/>
                </a:solidFill>
                <a:latin typeface="Calibri"/>
                <a:hlinkClick r:id="rId7" tooltip="Bipolar neuron"/>
              </a:rPr>
              <a:t>Bipolar neuron</a:t>
            </a:r>
            <a:endParaRPr lang="el-GR" sz="2200" dirty="0" smtClean="0">
              <a:solidFill>
                <a:prstClr val="black"/>
              </a:solidFill>
              <a:latin typeface="Calibri"/>
            </a:endParaRPr>
          </a:p>
          <a:p>
            <a:pPr marL="342900" indent="-342900">
              <a:spcBef>
                <a:spcPts val="1200"/>
              </a:spcBef>
              <a:buFont typeface="+mj-lt"/>
              <a:buAutoNum type="arabicPeriod"/>
            </a:pPr>
            <a:r>
              <a:rPr lang="en-US" sz="2200" dirty="0" smtClean="0">
                <a:solidFill>
                  <a:prstClr val="black"/>
                </a:solidFill>
                <a:latin typeface="Calibri"/>
                <a:hlinkClick r:id="rId8" tooltip="Multipolar neuron"/>
              </a:rPr>
              <a:t>Multipolar neuron</a:t>
            </a:r>
            <a:endParaRPr lang="el-GR" sz="2200" dirty="0" smtClean="0">
              <a:solidFill>
                <a:prstClr val="black"/>
              </a:solidFill>
              <a:latin typeface="Calibri"/>
            </a:endParaRPr>
          </a:p>
          <a:p>
            <a:pPr marL="342900" indent="-342900">
              <a:spcBef>
                <a:spcPts val="1200"/>
              </a:spcBef>
              <a:buFont typeface="+mj-lt"/>
              <a:buAutoNum type="arabicPeriod"/>
            </a:pPr>
            <a:r>
              <a:rPr lang="en-US" sz="2200" dirty="0" smtClean="0">
                <a:solidFill>
                  <a:prstClr val="black"/>
                </a:solidFill>
                <a:latin typeface="Calibri"/>
                <a:hlinkClick r:id="rId9" tooltip="Pseudounipolar neuron"/>
              </a:rPr>
              <a:t>Pseudounipolar </a:t>
            </a:r>
            <a:r>
              <a:rPr lang="en-US" sz="2200" dirty="0">
                <a:solidFill>
                  <a:prstClr val="black"/>
                </a:solidFill>
                <a:latin typeface="Calibri"/>
                <a:hlinkClick r:id="rId9" tooltip="Pseudounipolar neuron"/>
              </a:rPr>
              <a:t>neuron</a:t>
            </a:r>
            <a:endParaRPr lang="el-GR" sz="2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40152770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Τα σύγχρονα αντικαταθλιπτικά</a:t>
            </a:r>
          </a:p>
        </p:txBody>
      </p:sp>
      <p:pic>
        <p:nvPicPr>
          <p:cNvPr id="4" name="3 - Θέση περιεχομένου" descr="http://www.txtwriter.com/backgrounders/Drugaddiction/receptors.jpg"/>
          <p:cNvPicPr>
            <a:picLocks noGrp="1"/>
          </p:cNvPicPr>
          <p:nvPr>
            <p:ph idx="1"/>
          </p:nvPr>
        </p:nvPicPr>
        <p:blipFill>
          <a:blip r:embed="rId2" cstate="print"/>
          <a:stretch>
            <a:fillRect/>
          </a:stretch>
        </p:blipFill>
        <p:spPr bwMode="auto">
          <a:xfrm>
            <a:off x="2190750" y="1431131"/>
            <a:ext cx="4762500" cy="4572000"/>
          </a:xfrm>
          <a:prstGeom prst="rect">
            <a:avLst/>
          </a:prstGeom>
          <a:noFill/>
          <a:ln w="9525">
            <a:solidFill>
              <a:schemeClr val="tx1"/>
            </a:solidFill>
            <a:miter lim="800000"/>
            <a:headEnd/>
            <a:tailEnd/>
          </a:ln>
        </p:spPr>
      </p:pic>
      <p:sp>
        <p:nvSpPr>
          <p:cNvPr id="3" name="Ορθογώνιο 2"/>
          <p:cNvSpPr/>
          <p:nvPr/>
        </p:nvSpPr>
        <p:spPr>
          <a:xfrm>
            <a:off x="2267744" y="6093296"/>
            <a:ext cx="4572000" cy="276999"/>
          </a:xfrm>
          <a:prstGeom prst="rect">
            <a:avLst/>
          </a:prstGeom>
        </p:spPr>
        <p:txBody>
          <a:bodyPr>
            <a:spAutoFit/>
          </a:bodyPr>
          <a:lstStyle/>
          <a:p>
            <a:pPr algn="ctr"/>
            <a:r>
              <a:rPr lang="en-US" sz="1200" dirty="0" smtClean="0">
                <a:solidFill>
                  <a:prstClr val="black"/>
                </a:solidFill>
                <a:latin typeface="Calibri"/>
                <a:hlinkClick r:id="rId3"/>
              </a:rPr>
              <a:t>ehow.com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dirty="0">
              <a:solidFill>
                <a:prstClr val="black"/>
              </a:solidFill>
            </a:endParaRPr>
          </a:p>
        </p:txBody>
      </p:sp>
    </p:spTree>
    <p:extLst>
      <p:ext uri="{BB962C8B-B14F-4D97-AF65-F5344CB8AC3E}">
        <p14:creationId xmlns:p14="http://schemas.microsoft.com/office/powerpoint/2010/main" val="34472833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Εντοπίσεις σεροτονίνης και δοπαμίνης</a:t>
            </a:r>
          </a:p>
        </p:txBody>
      </p:sp>
      <p:pic>
        <p:nvPicPr>
          <p:cNvPr id="16386" name="Picture 2" descr="fig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8218" y="1268760"/>
            <a:ext cx="6087564" cy="5184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286000" y="6488668"/>
            <a:ext cx="4572000" cy="276999"/>
          </a:xfrm>
          <a:prstGeom prst="rect">
            <a:avLst/>
          </a:prstGeom>
        </p:spPr>
        <p:txBody>
          <a:bodyPr>
            <a:spAutoFit/>
          </a:bodyPr>
          <a:lstStyle/>
          <a:p>
            <a:pPr algn="ctr"/>
            <a:r>
              <a:rPr lang="en-US" sz="1200" dirty="0" smtClean="0">
                <a:solidFill>
                  <a:prstClr val="black"/>
                </a:solidFill>
                <a:latin typeface="Calibri"/>
                <a:hlinkClick r:id="rId3"/>
              </a:rPr>
              <a:t>pubs.niaaa.nih.gov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dirty="0">
              <a:solidFill>
                <a:prstClr val="black"/>
              </a:solidFill>
            </a:endParaRPr>
          </a:p>
        </p:txBody>
      </p:sp>
    </p:spTree>
    <p:extLst>
      <p:ext uri="{BB962C8B-B14F-4D97-AF65-F5344CB8AC3E}">
        <p14:creationId xmlns:p14="http://schemas.microsoft.com/office/powerpoint/2010/main" val="32454191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Γλουταμικό και ασπαρτικό </a:t>
            </a:r>
          </a:p>
        </p:txBody>
      </p:sp>
      <p:sp>
        <p:nvSpPr>
          <p:cNvPr id="3" name="2 - Θέση περιεχομένου"/>
          <p:cNvSpPr>
            <a:spLocks noGrp="1"/>
          </p:cNvSpPr>
          <p:nvPr>
            <p:ph idx="1"/>
          </p:nvPr>
        </p:nvSpPr>
        <p:spPr/>
        <p:txBody>
          <a:bodyPr/>
          <a:lstStyle/>
          <a:p>
            <a:pPr hangingPunct="0"/>
            <a:r>
              <a:rPr lang="en-US" b="1" dirty="0" smtClean="0"/>
              <a:t>To</a:t>
            </a:r>
            <a:r>
              <a:rPr lang="el-GR" b="1" dirty="0" smtClean="0"/>
              <a:t> </a:t>
            </a:r>
            <a:r>
              <a:rPr lang="el-GR" b="1" dirty="0"/>
              <a:t>γλουταμικό και ασπαρτικό</a:t>
            </a:r>
            <a:r>
              <a:rPr lang="el-GR" dirty="0"/>
              <a:t> είναι διεγερτικοί νευρομεταβιβαστές.</a:t>
            </a:r>
          </a:p>
          <a:p>
            <a:pPr hangingPunct="0"/>
            <a:r>
              <a:rPr lang="el-GR" dirty="0"/>
              <a:t>Ειδικά το γλουταμικό δρα στο 75% της διέγερσης στο ΚΝΣ.</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dirty="0">
              <a:solidFill>
                <a:prstClr val="black"/>
              </a:solidFill>
            </a:endParaRPr>
          </a:p>
        </p:txBody>
      </p:sp>
    </p:spTree>
    <p:extLst>
      <p:ext uri="{BB962C8B-B14F-4D97-AF65-F5344CB8AC3E}">
        <p14:creationId xmlns:p14="http://schemas.microsoft.com/office/powerpoint/2010/main" val="33965612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Γλουταμινικοί υποδοχείς </a:t>
            </a:r>
            <a:r>
              <a:rPr lang="el-GR" dirty="0"/>
              <a:t>σε δράση</a:t>
            </a:r>
          </a:p>
        </p:txBody>
      </p:sp>
      <p:pic>
        <p:nvPicPr>
          <p:cNvPr id="21506" name="Picture 2" descr="http://webvision.med.utah.edu/imageswv/GLU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4"/>
          <a:stretch/>
        </p:blipFill>
        <p:spPr bwMode="auto">
          <a:xfrm>
            <a:off x="467544" y="1423060"/>
            <a:ext cx="8348889" cy="4536504"/>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355988" y="6104329"/>
            <a:ext cx="4572000" cy="276999"/>
          </a:xfrm>
          <a:prstGeom prst="rect">
            <a:avLst/>
          </a:prstGeom>
        </p:spPr>
        <p:txBody>
          <a:bodyPr>
            <a:spAutoFit/>
          </a:bodyPr>
          <a:lstStyle/>
          <a:p>
            <a:pPr algn="ctr"/>
            <a:r>
              <a:rPr lang="en-US" sz="1200" dirty="0" smtClean="0">
                <a:solidFill>
                  <a:prstClr val="black"/>
                </a:solidFill>
                <a:latin typeface="Calibri"/>
                <a:hlinkClick r:id="rId4"/>
              </a:rPr>
              <a:t>webvision.med.utah.edu</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dirty="0">
              <a:solidFill>
                <a:prstClr val="black"/>
              </a:solidFill>
            </a:endParaRPr>
          </a:p>
        </p:txBody>
      </p:sp>
    </p:spTree>
    <p:extLst>
      <p:ext uri="{BB962C8B-B14F-4D97-AF65-F5344CB8AC3E}">
        <p14:creationId xmlns:p14="http://schemas.microsoft.com/office/powerpoint/2010/main" val="16200397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NMDA υποδοχέας ολική εμφάνιση δράσης</a:t>
            </a:r>
          </a:p>
        </p:txBody>
      </p:sp>
      <p:pic>
        <p:nvPicPr>
          <p:cNvPr id="4" name="3 - Θέση περιεχομένου" descr="http://www.cnsforum.com/content/pictures/imagebank/hirespng/hrl_rcpt_sys_NMDA.png"/>
          <p:cNvPicPr>
            <a:picLocks noGrp="1"/>
          </p:cNvPicPr>
          <p:nvPr>
            <p:ph idx="1"/>
          </p:nvPr>
        </p:nvPicPr>
        <p:blipFill>
          <a:blip r:embed="rId2" cstate="print"/>
          <a:stretch>
            <a:fillRect/>
          </a:stretch>
        </p:blipFill>
        <p:spPr bwMode="auto">
          <a:xfrm>
            <a:off x="863588" y="1628800"/>
            <a:ext cx="7416824" cy="4608512"/>
          </a:xfrm>
          <a:prstGeom prst="rect">
            <a:avLst/>
          </a:prstGeom>
          <a:noFill/>
          <a:ln w="9525">
            <a:solidFill>
              <a:schemeClr val="tx1"/>
            </a:solidFill>
            <a:miter lim="800000"/>
            <a:headEnd/>
            <a:tailEnd/>
          </a:ln>
        </p:spPr>
      </p:pic>
      <p:sp>
        <p:nvSpPr>
          <p:cNvPr id="5" name="Ορθογώνιο 4"/>
          <p:cNvSpPr/>
          <p:nvPr/>
        </p:nvSpPr>
        <p:spPr>
          <a:xfrm>
            <a:off x="2341729" y="6237312"/>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dirty="0">
              <a:solidFill>
                <a:prstClr val="black"/>
              </a:solidFill>
            </a:endParaRPr>
          </a:p>
        </p:txBody>
      </p:sp>
    </p:spTree>
    <p:extLst>
      <p:ext uri="{BB962C8B-B14F-4D97-AF65-F5344CB8AC3E}">
        <p14:creationId xmlns:p14="http://schemas.microsoft.com/office/powerpoint/2010/main" val="12773541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GABA</a:t>
            </a:r>
            <a:endParaRPr lang="el-GR" dirty="0"/>
          </a:p>
        </p:txBody>
      </p:sp>
      <p:sp>
        <p:nvSpPr>
          <p:cNvPr id="3" name="2 - Θέση περιεχομένου"/>
          <p:cNvSpPr>
            <a:spLocks noGrp="1"/>
          </p:cNvSpPr>
          <p:nvPr>
            <p:ph idx="1"/>
          </p:nvPr>
        </p:nvSpPr>
        <p:spPr>
          <a:xfrm>
            <a:off x="457200" y="1196752"/>
            <a:ext cx="8579296" cy="5400600"/>
          </a:xfrm>
        </p:spPr>
        <p:txBody>
          <a:bodyPr>
            <a:normAutofit/>
          </a:bodyPr>
          <a:lstStyle/>
          <a:p>
            <a:pPr hangingPunct="0"/>
            <a:r>
              <a:rPr lang="el-GR" sz="2200" b="1" dirty="0" smtClean="0"/>
              <a:t>Το </a:t>
            </a:r>
            <a:r>
              <a:rPr lang="el-GR" sz="2200" b="1" dirty="0"/>
              <a:t>γ-αμινοβουτυρικό οξύ (</a:t>
            </a:r>
            <a:r>
              <a:rPr lang="en-US" sz="2200" b="1" dirty="0"/>
              <a:t>GABA</a:t>
            </a:r>
            <a:r>
              <a:rPr lang="el-GR" sz="2200" b="1" dirty="0"/>
              <a:t>) </a:t>
            </a:r>
            <a:r>
              <a:rPr lang="el-GR" sz="2200" dirty="0"/>
              <a:t>είναι αντίθετος νευρομεταβιβαστής.  Αντί </a:t>
            </a:r>
            <a:r>
              <a:rPr lang="el-GR" sz="2200" dirty="0" smtClean="0"/>
              <a:t>διέγερσης, προκαλεί </a:t>
            </a:r>
            <a:r>
              <a:rPr lang="el-GR" sz="2200" b="1" dirty="0" smtClean="0"/>
              <a:t>αναστολή </a:t>
            </a:r>
            <a:r>
              <a:rPr lang="el-GR" sz="2200" dirty="0"/>
              <a:t>στο ΚΝΣ. Βρίσκεται </a:t>
            </a:r>
            <a:r>
              <a:rPr lang="el-GR" sz="2200" dirty="0" smtClean="0"/>
              <a:t>και στον </a:t>
            </a:r>
            <a:r>
              <a:rPr lang="el-GR" sz="2200" dirty="0"/>
              <a:t>αμφιβληστροειδή χιτώνα του οφθαλμού.  Προέρχεται από το γλουταμικό με αποκαρβοξυλίωση.  Είναι νευρομεταβιβαστής στο </a:t>
            </a:r>
            <a:r>
              <a:rPr lang="el-GR" sz="2200" b="1" dirty="0"/>
              <a:t>20%</a:t>
            </a:r>
            <a:r>
              <a:rPr lang="el-GR" sz="2200" dirty="0"/>
              <a:t> των συνάψεων.  Οι υποδοχείς είναι </a:t>
            </a:r>
            <a:r>
              <a:rPr lang="en-US" sz="2200" dirty="0"/>
              <a:t>GABA</a:t>
            </a:r>
            <a:r>
              <a:rPr lang="en-US" sz="2200" baseline="-25000" dirty="0"/>
              <a:t>A</a:t>
            </a:r>
            <a:r>
              <a:rPr lang="el-GR" sz="2200" dirty="0"/>
              <a:t> και </a:t>
            </a:r>
            <a:r>
              <a:rPr lang="en-US" sz="2200" dirty="0"/>
              <a:t>GABA</a:t>
            </a:r>
            <a:r>
              <a:rPr lang="en-US" sz="2200" baseline="-25000" dirty="0"/>
              <a:t>B</a:t>
            </a:r>
            <a:r>
              <a:rPr lang="el-GR" sz="2200" dirty="0"/>
              <a:t> (</a:t>
            </a:r>
            <a:r>
              <a:rPr lang="en-US" sz="2200" dirty="0"/>
              <a:t>GABA</a:t>
            </a:r>
            <a:r>
              <a:rPr lang="en-US" sz="2200" baseline="-25000" dirty="0"/>
              <a:t>A</a:t>
            </a:r>
            <a:r>
              <a:rPr lang="el-GR" sz="2200" dirty="0"/>
              <a:t> ιονοτροπικοί ανοίγουν κανάλια </a:t>
            </a:r>
            <a:r>
              <a:rPr lang="en-US" sz="2200" dirty="0"/>
              <a:t>Cl</a:t>
            </a:r>
            <a:r>
              <a:rPr lang="el-GR" sz="2200" baseline="30000" dirty="0"/>
              <a:t>-</a:t>
            </a:r>
            <a:r>
              <a:rPr lang="el-GR" sz="2200" dirty="0"/>
              <a:t> </a:t>
            </a:r>
            <a:r>
              <a:rPr lang="el-GR" sz="2200" dirty="0" smtClean="0"/>
              <a:t>και </a:t>
            </a:r>
            <a:r>
              <a:rPr lang="en-US" sz="2200" dirty="0"/>
              <a:t>GABA</a:t>
            </a:r>
            <a:r>
              <a:rPr lang="en-US" sz="2200" baseline="-25000" dirty="0"/>
              <a:t>B</a:t>
            </a:r>
            <a:r>
              <a:rPr lang="el-GR" sz="2200" dirty="0"/>
              <a:t> είναι πρωτεϊνικοί (</a:t>
            </a:r>
            <a:r>
              <a:rPr lang="en-US" sz="2200" dirty="0"/>
              <a:t>G</a:t>
            </a:r>
            <a:r>
              <a:rPr lang="el-GR" sz="2200" dirty="0"/>
              <a:t>-</a:t>
            </a:r>
            <a:r>
              <a:rPr lang="en-US" sz="2200" dirty="0"/>
              <a:t>proteins</a:t>
            </a:r>
            <a:r>
              <a:rPr lang="el-GR" sz="2200" dirty="0"/>
              <a:t> κ.λπ.).  Μας ενδιαφέρουν οι </a:t>
            </a:r>
            <a:r>
              <a:rPr lang="en-US" sz="2200" dirty="0"/>
              <a:t>GABA</a:t>
            </a:r>
            <a:r>
              <a:rPr lang="en-US" sz="2200" baseline="-25000" dirty="0"/>
              <a:t>A</a:t>
            </a:r>
            <a:r>
              <a:rPr lang="el-GR" sz="2200" dirty="0"/>
              <a:t> οι οποίοι διευκολύνονται στην δράση τους </a:t>
            </a:r>
            <a:r>
              <a:rPr lang="el-GR" sz="2200" b="1" dirty="0"/>
              <a:t>από τα ηρεμιστικά </a:t>
            </a:r>
            <a:r>
              <a:rPr lang="el-GR" sz="2200" dirty="0"/>
              <a:t>φάρμακα </a:t>
            </a:r>
            <a:r>
              <a:rPr lang="el-GR" sz="2200" dirty="0" smtClean="0"/>
              <a:t>[(</a:t>
            </a:r>
            <a:r>
              <a:rPr lang="el-GR" sz="2200" dirty="0"/>
              <a:t>τις βενζοδιαζεπίνες (</a:t>
            </a:r>
            <a:r>
              <a:rPr lang="en-US" sz="2200" dirty="0"/>
              <a:t>Valium</a:t>
            </a:r>
            <a:r>
              <a:rPr lang="el-GR" sz="2200" dirty="0" smtClean="0"/>
              <a:t>)], </a:t>
            </a:r>
            <a:r>
              <a:rPr lang="el-GR" sz="2200" dirty="0"/>
              <a:t>τα </a:t>
            </a:r>
            <a:r>
              <a:rPr lang="el-GR" sz="2200" b="1" dirty="0"/>
              <a:t>βαρβιτουρικά και το </a:t>
            </a:r>
            <a:r>
              <a:rPr lang="el-GR" sz="2200" b="1" dirty="0" smtClean="0"/>
              <a:t>αλκοόλ.</a:t>
            </a:r>
            <a:endParaRPr lang="el-GR" sz="2200" dirty="0" smtClean="0"/>
          </a:p>
          <a:p>
            <a:pPr hangingPunct="0"/>
            <a:r>
              <a:rPr lang="el-GR" sz="2200" dirty="0" smtClean="0"/>
              <a:t>Τα </a:t>
            </a:r>
            <a:r>
              <a:rPr lang="el-GR" sz="2200" b="1" dirty="0"/>
              <a:t>οπιοειδή πεπτίδια </a:t>
            </a:r>
            <a:r>
              <a:rPr lang="el-GR" sz="2200" dirty="0"/>
              <a:t>(εγκεφαλίνες - ενδορφίνες) είναι </a:t>
            </a:r>
            <a:r>
              <a:rPr lang="el-GR" sz="2200" b="1" dirty="0" smtClean="0"/>
              <a:t>πεπτιδικοί </a:t>
            </a:r>
            <a:r>
              <a:rPr lang="el-GR" sz="2200" dirty="0"/>
              <a:t>νευρομεταβιβαστές και δρουν στους υποδοχείς κ, δ, μ </a:t>
            </a:r>
            <a:r>
              <a:rPr lang="el-GR" sz="2200" dirty="0" smtClean="0"/>
              <a:t>– Αναλγησία.</a:t>
            </a:r>
            <a:endParaRPr lang="en-US"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dirty="0">
              <a:solidFill>
                <a:prstClr val="black"/>
              </a:solidFill>
            </a:endParaRPr>
          </a:p>
        </p:txBody>
      </p:sp>
    </p:spTree>
    <p:extLst>
      <p:ext uri="{BB962C8B-B14F-4D97-AF65-F5344CB8AC3E}">
        <p14:creationId xmlns:p14="http://schemas.microsoft.com/office/powerpoint/2010/main" val="25625734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GABA Νευρώνας και υποδοχείς GABA</a:t>
            </a:r>
          </a:p>
        </p:txBody>
      </p:sp>
      <p:pic>
        <p:nvPicPr>
          <p:cNvPr id="17410" name="Picture 2" descr="http://www.nature.com/mp/journal/v8/n8/images/4001395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4050" y="1412776"/>
            <a:ext cx="5295900" cy="4876801"/>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89946" y="6340382"/>
            <a:ext cx="4572000" cy="276999"/>
          </a:xfrm>
          <a:prstGeom prst="rect">
            <a:avLst/>
          </a:prstGeom>
        </p:spPr>
        <p:txBody>
          <a:bodyPr>
            <a:spAutoFit/>
          </a:bodyPr>
          <a:lstStyle/>
          <a:p>
            <a:pPr algn="ctr"/>
            <a:r>
              <a:rPr lang="en-US" sz="1200" dirty="0" smtClean="0">
                <a:solidFill>
                  <a:prstClr val="black"/>
                </a:solidFill>
                <a:latin typeface="Calibri"/>
                <a:hlinkClick r:id="rId3"/>
              </a:rPr>
              <a:t>beyondmeds.com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dirty="0">
              <a:solidFill>
                <a:prstClr val="black"/>
              </a:solidFill>
            </a:endParaRPr>
          </a:p>
        </p:txBody>
      </p:sp>
    </p:spTree>
    <p:extLst>
      <p:ext uri="{BB962C8B-B14F-4D97-AF65-F5344CB8AC3E}">
        <p14:creationId xmlns:p14="http://schemas.microsoft.com/office/powerpoint/2010/main" val="23001855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Υποδοχέας </a:t>
            </a:r>
            <a:r>
              <a:rPr lang="en-US" dirty="0" smtClean="0"/>
              <a:t>GABA</a:t>
            </a:r>
            <a:r>
              <a:rPr lang="el-GR" dirty="0" smtClean="0"/>
              <a:t> </a:t>
            </a:r>
            <a:r>
              <a:rPr lang="el-GR" sz="3200" b="0" dirty="0" smtClean="0"/>
              <a:t>1/2</a:t>
            </a:r>
            <a:endParaRPr lang="el-GR" sz="3200" b="0" dirty="0"/>
          </a:p>
        </p:txBody>
      </p:sp>
      <p:pic>
        <p:nvPicPr>
          <p:cNvPr id="4" name="3 - Θέση περιεχομένου" descr="http://www.cnsforum.com/content/pictures/imagebank/lorespng/hrl_rcpt_sys_gab.png"/>
          <p:cNvPicPr>
            <a:picLocks noGrp="1"/>
          </p:cNvPicPr>
          <p:nvPr>
            <p:ph idx="1"/>
          </p:nvPr>
        </p:nvPicPr>
        <p:blipFill>
          <a:blip r:embed="rId2" cstate="print"/>
          <a:stretch>
            <a:fillRect/>
          </a:stretch>
        </p:blipFill>
        <p:spPr bwMode="auto">
          <a:xfrm>
            <a:off x="1331640" y="1484784"/>
            <a:ext cx="6480720" cy="4392488"/>
          </a:xfrm>
          <a:prstGeom prst="rect">
            <a:avLst/>
          </a:prstGeom>
          <a:noFill/>
          <a:ln w="9525">
            <a:noFill/>
            <a:miter lim="800000"/>
            <a:headEnd/>
            <a:tailEnd/>
          </a:ln>
        </p:spPr>
      </p:pic>
      <p:sp>
        <p:nvSpPr>
          <p:cNvPr id="5" name="Ορθογώνιο 4"/>
          <p:cNvSpPr/>
          <p:nvPr/>
        </p:nvSpPr>
        <p:spPr>
          <a:xfrm>
            <a:off x="2341729" y="5960313"/>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dirty="0">
              <a:solidFill>
                <a:prstClr val="black"/>
              </a:solidFill>
            </a:endParaRPr>
          </a:p>
        </p:txBody>
      </p:sp>
    </p:spTree>
    <p:extLst>
      <p:ext uri="{BB962C8B-B14F-4D97-AF65-F5344CB8AC3E}">
        <p14:creationId xmlns:p14="http://schemas.microsoft.com/office/powerpoint/2010/main" val="40010373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Παραγωγή και δράση </a:t>
            </a:r>
            <a:r>
              <a:rPr lang="en-US" dirty="0"/>
              <a:t>GABA</a:t>
            </a:r>
            <a:endParaRPr lang="el-GR" dirty="0"/>
          </a:p>
        </p:txBody>
      </p:sp>
      <p:pic>
        <p:nvPicPr>
          <p:cNvPr id="22530" name="Picture 2" descr="File:GABAergic synaps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961" y="1052736"/>
            <a:ext cx="5850078" cy="55446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850677" y="6597352"/>
            <a:ext cx="54426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GABAergic </a:t>
            </a:r>
            <a:r>
              <a:rPr lang="en-US" sz="1200" dirty="0" smtClean="0">
                <a:solidFill>
                  <a:prstClr val="black"/>
                </a:solidFill>
                <a:latin typeface="Calibri"/>
                <a:hlinkClick r:id="rId4"/>
              </a:rPr>
              <a:t>synapse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Bilz0r (page does not exist)"/>
              </a:rPr>
              <a:t>Bilz0r</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dirty="0">
              <a:solidFill>
                <a:prstClr val="black"/>
              </a:solidFill>
            </a:endParaRPr>
          </a:p>
        </p:txBody>
      </p:sp>
    </p:spTree>
    <p:extLst>
      <p:ext uri="{BB962C8B-B14F-4D97-AF65-F5344CB8AC3E}">
        <p14:creationId xmlns:p14="http://schemas.microsoft.com/office/powerpoint/2010/main" val="34506964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Υποδοχέας </a:t>
            </a:r>
            <a:r>
              <a:rPr lang="en-US" dirty="0"/>
              <a:t>GABA</a:t>
            </a:r>
            <a:r>
              <a:rPr lang="el-GR" dirty="0"/>
              <a:t> </a:t>
            </a:r>
            <a:r>
              <a:rPr lang="el-GR" sz="3200" b="0" dirty="0" smtClean="0"/>
              <a:t>2/2</a:t>
            </a:r>
            <a:endParaRPr lang="el-GR" dirty="0"/>
          </a:p>
        </p:txBody>
      </p:sp>
      <p:pic>
        <p:nvPicPr>
          <p:cNvPr id="4" name="3 - Θέση περιεχομένου" descr="http://www.tellmeaboutdiabetes.com/wp-content/uploads/2011/09/gaba.gif"/>
          <p:cNvPicPr>
            <a:picLocks noGrp="1"/>
          </p:cNvPicPr>
          <p:nvPr>
            <p:ph idx="1"/>
          </p:nvPr>
        </p:nvPicPr>
        <p:blipFill>
          <a:blip r:embed="rId2" cstate="print"/>
          <a:stretch>
            <a:fillRect/>
          </a:stretch>
        </p:blipFill>
        <p:spPr bwMode="auto">
          <a:xfrm>
            <a:off x="1619672" y="1124744"/>
            <a:ext cx="5904656" cy="5184576"/>
          </a:xfrm>
          <a:prstGeom prst="rect">
            <a:avLst/>
          </a:prstGeom>
          <a:noFill/>
          <a:ln w="9525">
            <a:noFill/>
            <a:miter lim="800000"/>
            <a:headEnd/>
            <a:tailEnd/>
          </a:ln>
        </p:spPr>
      </p:pic>
      <p:sp>
        <p:nvSpPr>
          <p:cNvPr id="5" name="Ορθογώνιο 4"/>
          <p:cNvSpPr/>
          <p:nvPr/>
        </p:nvSpPr>
        <p:spPr>
          <a:xfrm>
            <a:off x="2267744" y="6447819"/>
            <a:ext cx="4572000" cy="276999"/>
          </a:xfrm>
          <a:prstGeom prst="rect">
            <a:avLst/>
          </a:prstGeom>
        </p:spPr>
        <p:txBody>
          <a:bodyPr>
            <a:spAutoFit/>
          </a:bodyPr>
          <a:lstStyle/>
          <a:p>
            <a:pPr algn="ctr"/>
            <a:r>
              <a:rPr lang="en-US" sz="1200" dirty="0" smtClean="0">
                <a:solidFill>
                  <a:prstClr val="black"/>
                </a:solidFill>
                <a:latin typeface="Calibri"/>
                <a:hlinkClick r:id="rId3"/>
              </a:rPr>
              <a:t>tellmeaboutdiabetes.com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dirty="0">
              <a:solidFill>
                <a:prstClr val="black"/>
              </a:solidFill>
            </a:endParaRPr>
          </a:p>
        </p:txBody>
      </p:sp>
    </p:spTree>
    <p:extLst>
      <p:ext uri="{BB962C8B-B14F-4D97-AF65-F5344CB8AC3E}">
        <p14:creationId xmlns:p14="http://schemas.microsoft.com/office/powerpoint/2010/main" val="379029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7/17</a:t>
            </a:r>
            <a:endParaRPr lang="el-GR" dirty="0"/>
          </a:p>
        </p:txBody>
      </p:sp>
      <p:sp>
        <p:nvSpPr>
          <p:cNvPr id="3" name="2 - Θέση περιεχομένου"/>
          <p:cNvSpPr>
            <a:spLocks noGrp="1"/>
          </p:cNvSpPr>
          <p:nvPr>
            <p:ph idx="1"/>
          </p:nvPr>
        </p:nvSpPr>
        <p:spPr/>
        <p:txBody>
          <a:bodyPr>
            <a:normAutofit/>
          </a:bodyPr>
          <a:lstStyle/>
          <a:p>
            <a:pPr hangingPunct="0"/>
            <a:r>
              <a:rPr lang="el-GR" dirty="0"/>
              <a:t>Ανάλογα με το μέγεθός τους χωρίζονται σε δύο τύπους:  </a:t>
            </a:r>
            <a:r>
              <a:rPr lang="el-GR" dirty="0" smtClean="0"/>
              <a:t>1) </a:t>
            </a:r>
            <a:r>
              <a:rPr lang="en-US" dirty="0"/>
              <a:t>Golgi I</a:t>
            </a:r>
            <a:r>
              <a:rPr lang="el-GR" dirty="0"/>
              <a:t>, 2) </a:t>
            </a:r>
            <a:r>
              <a:rPr lang="en-US" dirty="0"/>
              <a:t>Golgi II</a:t>
            </a:r>
            <a:r>
              <a:rPr lang="el-GR" dirty="0"/>
              <a:t>.</a:t>
            </a:r>
          </a:p>
          <a:p>
            <a:pPr hangingPunct="0"/>
            <a:r>
              <a:rPr lang="el-GR" dirty="0"/>
              <a:t>Οι </a:t>
            </a:r>
            <a:r>
              <a:rPr lang="en-US" b="1" dirty="0"/>
              <a:t>Golgi I </a:t>
            </a:r>
            <a:r>
              <a:rPr lang="el-GR" dirty="0"/>
              <a:t>έχουν μεγάλο σώμα και μακρύ άξονα (π. χ. τα πυραμιδικά κύτταρα του φλοιού, τα </a:t>
            </a:r>
            <a:r>
              <a:rPr lang="en-US" dirty="0"/>
              <a:t>Purkinje</a:t>
            </a:r>
            <a:r>
              <a:rPr lang="el-GR" dirty="0"/>
              <a:t> κύτταρα του παρεγκεφαλιδικού φλοιού).  Μεταφέρουν πληροφορία από ένα μέρος στο άλλο.</a:t>
            </a:r>
          </a:p>
          <a:p>
            <a:pPr hangingPunct="0"/>
            <a:r>
              <a:rPr lang="el-GR" dirty="0"/>
              <a:t>Οι </a:t>
            </a:r>
            <a:r>
              <a:rPr lang="en-US" b="1" dirty="0"/>
              <a:t>Golgi II </a:t>
            </a:r>
            <a:r>
              <a:rPr lang="el-GR" dirty="0"/>
              <a:t>είναι ενδιάμεσοι νευρώνες (</a:t>
            </a:r>
            <a:r>
              <a:rPr lang="en-US" dirty="0"/>
              <a:t>interneurons</a:t>
            </a:r>
            <a:r>
              <a:rPr lang="el-GR" dirty="0"/>
              <a:t>) με μικρό και συχνά ακτινωτό σώμα και συχνά κοντό άξονα που τελειώνει τοπικά (στην ίδια περιοχή).</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416466618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Άνοιγμα καναλιών χλωρίου </a:t>
            </a:r>
            <a:r>
              <a:rPr lang="en-US" dirty="0"/>
              <a:t>GABA</a:t>
            </a:r>
            <a:endParaRPr lang="el-GR" dirty="0"/>
          </a:p>
        </p:txBody>
      </p:sp>
      <p:pic>
        <p:nvPicPr>
          <p:cNvPr id="18434" name="Picture 2" descr="Fig.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344" y="1340768"/>
            <a:ext cx="6843313" cy="482453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339752" y="6165304"/>
            <a:ext cx="4572000" cy="276999"/>
          </a:xfrm>
          <a:prstGeom prst="rect">
            <a:avLst/>
          </a:prstGeom>
        </p:spPr>
        <p:txBody>
          <a:bodyPr>
            <a:spAutoFit/>
          </a:bodyPr>
          <a:lstStyle/>
          <a:p>
            <a:pPr algn="ctr"/>
            <a:r>
              <a:rPr lang="en-US" sz="1200" dirty="0" smtClean="0">
                <a:solidFill>
                  <a:prstClr val="black"/>
                </a:solidFill>
                <a:latin typeface="Calibri"/>
                <a:hlinkClick r:id="rId3"/>
              </a:rPr>
              <a:t>mednote.dk</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dirty="0">
              <a:solidFill>
                <a:prstClr val="black"/>
              </a:solidFill>
            </a:endParaRPr>
          </a:p>
        </p:txBody>
      </p:sp>
    </p:spTree>
    <p:extLst>
      <p:ext uri="{BB962C8B-B14F-4D97-AF65-F5344CB8AC3E}">
        <p14:creationId xmlns:p14="http://schemas.microsoft.com/office/powerpoint/2010/main" val="41726947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Επίδραση αιθανόλης στον υποδοχέα GABA</a:t>
            </a:r>
          </a:p>
        </p:txBody>
      </p:sp>
      <p:sp>
        <p:nvSpPr>
          <p:cNvPr id="5" name="Ορθογώνιο 4"/>
          <p:cNvSpPr/>
          <p:nvPr/>
        </p:nvSpPr>
        <p:spPr>
          <a:xfrm>
            <a:off x="2286000" y="5925279"/>
            <a:ext cx="4572000" cy="276999"/>
          </a:xfrm>
          <a:prstGeom prst="rect">
            <a:avLst/>
          </a:prstGeom>
        </p:spPr>
        <p:txBody>
          <a:bodyPr>
            <a:spAutoFit/>
          </a:bodyPr>
          <a:lstStyle/>
          <a:p>
            <a:pPr algn="ctr"/>
            <a:r>
              <a:rPr lang="en-US" sz="1200" dirty="0" smtClean="0">
                <a:solidFill>
                  <a:prstClr val="black"/>
                </a:solidFill>
                <a:latin typeface="Calibri"/>
                <a:hlinkClick r:id="rId2"/>
              </a:rPr>
              <a:t>pubs.niaaa.nih.gov</a:t>
            </a:r>
            <a:endParaRPr lang="el-GR" sz="1200" dirty="0">
              <a:solidFill>
                <a:prstClr val="black"/>
              </a:solidFill>
              <a:latin typeface="Calibri"/>
            </a:endParaRPr>
          </a:p>
        </p:txBody>
      </p:sp>
      <p:pic>
        <p:nvPicPr>
          <p:cNvPr id="20482" name="Picture 2" descr="figure 2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513" y="1556791"/>
            <a:ext cx="6508975" cy="4339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dirty="0">
              <a:solidFill>
                <a:prstClr val="black"/>
              </a:solidFill>
            </a:endParaRPr>
          </a:p>
        </p:txBody>
      </p:sp>
    </p:spTree>
    <p:extLst>
      <p:ext uri="{BB962C8B-B14F-4D97-AF65-F5344CB8AC3E}">
        <p14:creationId xmlns:p14="http://schemas.microsoft.com/office/powerpoint/2010/main" val="19387422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O GABA A υποδοχέας και οι θέσεις του</a:t>
            </a:r>
          </a:p>
        </p:txBody>
      </p:sp>
      <p:pic>
        <p:nvPicPr>
          <p:cNvPr id="21506" name="Picture 2" descr="http://thebrain.mcgill.ca/flash/i/i_04/i_04_m/i_04_m_peu/i_04_m_peu_2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80" y="1772816"/>
            <a:ext cx="5333840" cy="41170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86000" y="6062791"/>
            <a:ext cx="4572000" cy="276999"/>
          </a:xfrm>
          <a:prstGeom prst="rect">
            <a:avLst/>
          </a:prstGeom>
        </p:spPr>
        <p:txBody>
          <a:bodyPr>
            <a:spAutoFit/>
          </a:bodyPr>
          <a:lstStyle/>
          <a:p>
            <a:pPr algn="ctr"/>
            <a:r>
              <a:rPr lang="en-US" sz="1200" dirty="0" smtClean="0">
                <a:solidFill>
                  <a:prstClr val="black"/>
                </a:solidFill>
                <a:latin typeface="Calibri"/>
                <a:hlinkClick r:id="rId3"/>
              </a:rPr>
              <a:t>thebrain.mcgill.ca</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dirty="0">
              <a:solidFill>
                <a:prstClr val="black"/>
              </a:solidFill>
            </a:endParaRPr>
          </a:p>
        </p:txBody>
      </p:sp>
    </p:spTree>
    <p:extLst>
      <p:ext uri="{BB962C8B-B14F-4D97-AF65-F5344CB8AC3E}">
        <p14:creationId xmlns:p14="http://schemas.microsoft.com/office/powerpoint/2010/main" val="3264728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Κριτήρια νευρομεταβιβαστών</a:t>
            </a:r>
            <a:endParaRPr lang="el-GR" dirty="0"/>
          </a:p>
        </p:txBody>
      </p:sp>
      <p:sp>
        <p:nvSpPr>
          <p:cNvPr id="3" name="2 - Θέση περιεχομένου"/>
          <p:cNvSpPr>
            <a:spLocks noGrp="1"/>
          </p:cNvSpPr>
          <p:nvPr>
            <p:ph idx="1"/>
          </p:nvPr>
        </p:nvSpPr>
        <p:spPr>
          <a:xfrm>
            <a:off x="457200" y="1196752"/>
            <a:ext cx="8507288" cy="5544616"/>
          </a:xfrm>
        </p:spPr>
        <p:txBody>
          <a:bodyPr>
            <a:normAutofit fontScale="92500" lnSpcReduction="10000"/>
          </a:bodyPr>
          <a:lstStyle/>
          <a:p>
            <a:pPr marL="457200" indent="-457200" hangingPunct="0">
              <a:buFont typeface="+mj-lt"/>
              <a:buAutoNum type="arabicPeriod"/>
            </a:pPr>
            <a:r>
              <a:rPr lang="el-GR" dirty="0" smtClean="0"/>
              <a:t>Η </a:t>
            </a:r>
            <a:r>
              <a:rPr lang="el-GR" dirty="0"/>
              <a:t>ουσία πρέπει να συγκεντρώνεται στην τελική προσυναπτική </a:t>
            </a:r>
            <a:r>
              <a:rPr lang="en-US" dirty="0" smtClean="0"/>
              <a:t> </a:t>
            </a:r>
            <a:r>
              <a:rPr lang="el-GR" dirty="0" smtClean="0"/>
              <a:t>μεμβράνη</a:t>
            </a:r>
            <a:r>
              <a:rPr lang="el-GR" dirty="0"/>
              <a:t>.</a:t>
            </a:r>
          </a:p>
          <a:p>
            <a:pPr marL="457200" indent="-457200" hangingPunct="0">
              <a:buFont typeface="+mj-lt"/>
              <a:buAutoNum type="arabicPeriod"/>
            </a:pPr>
            <a:r>
              <a:rPr lang="el-GR" dirty="0" smtClean="0"/>
              <a:t>Η </a:t>
            </a:r>
            <a:r>
              <a:rPr lang="el-GR" dirty="0"/>
              <a:t>ουσία πρέπει να εκλύεται με την αποπολωτική διέγερση.</a:t>
            </a:r>
          </a:p>
          <a:p>
            <a:pPr marL="457200" indent="-457200" hangingPunct="0">
              <a:buFont typeface="+mj-lt"/>
              <a:buAutoNum type="arabicPeriod"/>
            </a:pPr>
            <a:r>
              <a:rPr lang="el-GR" dirty="0" smtClean="0"/>
              <a:t>Ο </a:t>
            </a:r>
            <a:r>
              <a:rPr lang="el-GR" dirty="0"/>
              <a:t>νευρώνας πρέπει να έχει τα ενζυμικά συστήματα για να συνθέσει την ουσία.</a:t>
            </a:r>
          </a:p>
          <a:p>
            <a:pPr marL="457200" indent="-457200" hangingPunct="0">
              <a:buFont typeface="+mj-lt"/>
              <a:buAutoNum type="arabicPeriod"/>
            </a:pPr>
            <a:r>
              <a:rPr lang="el-GR" dirty="0" smtClean="0"/>
              <a:t>Οι </a:t>
            </a:r>
            <a:r>
              <a:rPr lang="el-GR" dirty="0"/>
              <a:t>δράσεις του νευρομεταβιβαστή πρέπει να είναι ίδιες είτε εκλύεται τοπικά είτε δίδεται εξωγενώς.</a:t>
            </a:r>
          </a:p>
          <a:p>
            <a:pPr marL="457200" indent="-457200" hangingPunct="0">
              <a:buFont typeface="+mj-lt"/>
              <a:buAutoNum type="arabicPeriod"/>
            </a:pPr>
            <a:r>
              <a:rPr lang="el-GR" dirty="0" smtClean="0"/>
              <a:t>Ανταγωνιστές </a:t>
            </a:r>
            <a:r>
              <a:rPr lang="el-GR" dirty="0"/>
              <a:t>του μετασυναπτικού υποδοχέα πρέπει να μπλοκάρουν την δράση της νευρομεταβιβαστικής ουσίας όταν δίνεται εξωγενώς.</a:t>
            </a:r>
          </a:p>
          <a:p>
            <a:pPr marL="457200" indent="-457200" hangingPunct="0">
              <a:buFont typeface="+mj-lt"/>
              <a:buAutoNum type="arabicPeriod"/>
            </a:pPr>
            <a:r>
              <a:rPr lang="el-GR" dirty="0" smtClean="0"/>
              <a:t>Πρέπει </a:t>
            </a:r>
            <a:r>
              <a:rPr lang="el-GR" dirty="0"/>
              <a:t>να υπάρχει ένας μηχανισμός για να αδρανοποιείται ο μεταβιβαστής μετά την έκλυσή του από την προσυναπτική </a:t>
            </a:r>
            <a:r>
              <a:rPr lang="el-GR" dirty="0" smtClean="0"/>
              <a:t>μεμβράνη</a:t>
            </a:r>
            <a:r>
              <a:rPr lang="en-US" dirty="0" smtClean="0"/>
              <a:t> </a:t>
            </a:r>
            <a:r>
              <a:rPr lang="el-GR" dirty="0" smtClean="0"/>
              <a:t>(καταβολικό </a:t>
            </a:r>
            <a:r>
              <a:rPr lang="el-GR" dirty="0"/>
              <a:t>ένζυμο ή μηχανισμός </a:t>
            </a:r>
            <a:r>
              <a:rPr lang="en-US" dirty="0"/>
              <a:t>reuptake</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dirty="0">
              <a:solidFill>
                <a:prstClr val="black"/>
              </a:solidFill>
            </a:endParaRPr>
          </a:p>
        </p:txBody>
      </p:sp>
    </p:spTree>
    <p:extLst>
      <p:ext uri="{BB962C8B-B14F-4D97-AF65-F5344CB8AC3E}">
        <p14:creationId xmlns:p14="http://schemas.microsoft.com/office/powerpoint/2010/main" val="12114578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Τύποι μετασυναπτικών δυναμικών </a:t>
            </a:r>
            <a:r>
              <a:rPr lang="el-GR" dirty="0" smtClean="0"/>
              <a:t> </a:t>
            </a:r>
            <a:r>
              <a:rPr lang="el-GR" sz="3600" b="0" dirty="0" smtClean="0"/>
              <a:t>1/2</a:t>
            </a:r>
            <a:endParaRPr lang="el-GR" sz="3600" b="0" dirty="0"/>
          </a:p>
        </p:txBody>
      </p:sp>
      <p:sp>
        <p:nvSpPr>
          <p:cNvPr id="3" name="2 - Θέση περιεχομένου"/>
          <p:cNvSpPr>
            <a:spLocks noGrp="1"/>
          </p:cNvSpPr>
          <p:nvPr>
            <p:ph idx="1"/>
          </p:nvPr>
        </p:nvSpPr>
        <p:spPr/>
        <p:txBody>
          <a:bodyPr>
            <a:normAutofit/>
          </a:bodyPr>
          <a:lstStyle/>
          <a:p>
            <a:r>
              <a:rPr lang="el-GR" sz="2200" b="1" dirty="0"/>
              <a:t>Διεγερτικά δυναμικά μετασυναπτικά </a:t>
            </a:r>
            <a:r>
              <a:rPr lang="el-GR" sz="2200" dirty="0"/>
              <a:t>(</a:t>
            </a:r>
            <a:r>
              <a:rPr lang="en-US" sz="2200" dirty="0"/>
              <a:t>excitatory postsynaptic potentials</a:t>
            </a:r>
            <a:r>
              <a:rPr lang="el-GR" sz="2200" dirty="0"/>
              <a:t> - </a:t>
            </a:r>
            <a:r>
              <a:rPr lang="en-US" sz="2200" dirty="0"/>
              <a:t>EPSPs</a:t>
            </a:r>
            <a:r>
              <a:rPr lang="el-GR" sz="2200" dirty="0"/>
              <a:t>) παρατηρούνται όταν γίνεται εκπόλωση της μετασυναπτικής μεμβράνης στο τελικό κομβίο.  Υπάρχει πάντα ένας χρόνος 0.5 </a:t>
            </a:r>
            <a:r>
              <a:rPr lang="en-US" sz="2200" dirty="0"/>
              <a:t>ms</a:t>
            </a:r>
            <a:r>
              <a:rPr lang="el-GR" sz="2200" dirty="0"/>
              <a:t>, </a:t>
            </a:r>
            <a:r>
              <a:rPr lang="el-GR" sz="2200" b="1" dirty="0"/>
              <a:t>η συναπτική καθυστέρηση </a:t>
            </a:r>
            <a:r>
              <a:rPr lang="el-GR" sz="2200" dirty="0"/>
              <a:t>πριν απαντήσει ο διεγερμένος μετασυναπτικός νευρώνας.  Άρα όσο περισσότερες </a:t>
            </a:r>
            <a:r>
              <a:rPr lang="el-GR" sz="2200" dirty="0" smtClean="0"/>
              <a:t>είναι οι συνάψεις </a:t>
            </a:r>
            <a:r>
              <a:rPr lang="el-GR" sz="2200" dirty="0"/>
              <a:t>τόσο περισσότερη </a:t>
            </a:r>
            <a:r>
              <a:rPr lang="el-GR" sz="2200" dirty="0" smtClean="0"/>
              <a:t>είναι η </a:t>
            </a:r>
            <a:r>
              <a:rPr lang="el-GR" sz="2200" dirty="0"/>
              <a:t>καθυστέρηση</a:t>
            </a:r>
            <a:r>
              <a:rPr lang="el-GR" sz="2200" dirty="0" smtClean="0"/>
              <a:t>. </a:t>
            </a:r>
            <a:r>
              <a:rPr lang="el-GR" sz="2200" dirty="0"/>
              <a:t>Όταν οι νευρομεταβιβαστές κάνουν Ε</a:t>
            </a:r>
            <a:r>
              <a:rPr lang="en-US" sz="2200" dirty="0"/>
              <a:t>PSPs</a:t>
            </a:r>
            <a:r>
              <a:rPr lang="el-GR" sz="2200" dirty="0"/>
              <a:t> συνήθως ανοίγουν χημικά ιονικά κανάλια στην μετασυναπτική μεμβράνη π.χ. η </a:t>
            </a:r>
            <a:r>
              <a:rPr lang="en-US" sz="2200" dirty="0"/>
              <a:t>Ach</a:t>
            </a:r>
            <a:r>
              <a:rPr lang="el-GR" sz="2200" dirty="0"/>
              <a:t> (στις νικοτινικές συνάψεις) </a:t>
            </a:r>
            <a:r>
              <a:rPr lang="el-GR" sz="2200" dirty="0" smtClean="0"/>
              <a:t>δρα </a:t>
            </a:r>
            <a:r>
              <a:rPr lang="el-GR" sz="2200" dirty="0"/>
              <a:t>διεγερτικά και ανοίγει κανάλια Να</a:t>
            </a:r>
            <a:r>
              <a:rPr lang="el-GR" sz="1600" dirty="0"/>
              <a:t>+</a:t>
            </a:r>
            <a:r>
              <a:rPr lang="el-GR" sz="2200" dirty="0"/>
              <a:t> ώστε το Να</a:t>
            </a:r>
            <a:r>
              <a:rPr lang="el-GR" sz="2200" baseline="30000" dirty="0"/>
              <a:t>+</a:t>
            </a:r>
            <a:r>
              <a:rPr lang="el-GR" sz="2200" dirty="0"/>
              <a:t> να περνάει γρήγορα. </a:t>
            </a:r>
            <a:r>
              <a:rPr lang="el-GR" sz="2200" dirty="0" smtClean="0"/>
              <a:t>Διέγερση </a:t>
            </a:r>
            <a:r>
              <a:rPr lang="el-GR" sz="2200" dirty="0"/>
              <a:t>μπορεί να γίνει και με κλείσιμο των καναλιών του Κ</a:t>
            </a:r>
            <a:r>
              <a:rPr lang="el-GR" sz="2200" baseline="30000" dirty="0" smtClean="0"/>
              <a:t>+</a:t>
            </a:r>
            <a:r>
              <a:rPr lang="el-GR" sz="2200" dirty="0" smtClean="0"/>
              <a:t>.</a:t>
            </a:r>
            <a:endParaRPr lang="en-US"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dirty="0">
              <a:solidFill>
                <a:prstClr val="black"/>
              </a:solidFill>
            </a:endParaRPr>
          </a:p>
        </p:txBody>
      </p:sp>
    </p:spTree>
    <p:extLst>
      <p:ext uri="{BB962C8B-B14F-4D97-AF65-F5344CB8AC3E}">
        <p14:creationId xmlns:p14="http://schemas.microsoft.com/office/powerpoint/2010/main" val="34394796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Τύποι μετασυναπτικών δυναμικών  </a:t>
            </a:r>
            <a:r>
              <a:rPr lang="el-GR" sz="3600" b="0" dirty="0" smtClean="0"/>
              <a:t>2/2</a:t>
            </a:r>
            <a:endParaRPr lang="el-GR" dirty="0"/>
          </a:p>
        </p:txBody>
      </p:sp>
      <p:sp>
        <p:nvSpPr>
          <p:cNvPr id="3" name="2 - Θέση περιεχομένου"/>
          <p:cNvSpPr>
            <a:spLocks noGrp="1"/>
          </p:cNvSpPr>
          <p:nvPr>
            <p:ph idx="1"/>
          </p:nvPr>
        </p:nvSpPr>
        <p:spPr>
          <a:xfrm>
            <a:off x="457200" y="1196752"/>
            <a:ext cx="8363272" cy="5472608"/>
          </a:xfrm>
        </p:spPr>
        <p:txBody>
          <a:bodyPr>
            <a:normAutofit fontScale="92500" lnSpcReduction="10000"/>
          </a:bodyPr>
          <a:lstStyle/>
          <a:p>
            <a:pPr hangingPunct="0"/>
            <a:r>
              <a:rPr lang="el-GR" b="1" dirty="0"/>
              <a:t>Ανασταλτικά δυναμικά (</a:t>
            </a:r>
            <a:r>
              <a:rPr lang="en-US" b="1" dirty="0"/>
              <a:t>inhibitory post synaptic potentials</a:t>
            </a:r>
            <a:r>
              <a:rPr lang="el-GR" b="1" dirty="0"/>
              <a:t> - </a:t>
            </a:r>
            <a:r>
              <a:rPr lang="en-US" b="1" dirty="0"/>
              <a:t>IPSPs</a:t>
            </a:r>
            <a:r>
              <a:rPr lang="el-GR" b="1" dirty="0"/>
              <a:t>)</a:t>
            </a:r>
            <a:r>
              <a:rPr lang="el-GR" dirty="0"/>
              <a:t> όπου ελαττώνεται η διεγερσιμότητα του μετασυναπτικού </a:t>
            </a:r>
            <a:r>
              <a:rPr lang="el-GR" dirty="0" smtClean="0"/>
              <a:t>νευρώνα  </a:t>
            </a:r>
            <a:r>
              <a:rPr lang="el-GR" dirty="0"/>
              <a:t>Αυτό χημικά γίνεται με:</a:t>
            </a:r>
          </a:p>
          <a:p>
            <a:pPr marL="633413" indent="-457200" hangingPunct="0">
              <a:buFont typeface="+mj-lt"/>
              <a:buAutoNum type="arabicPeriod"/>
            </a:pPr>
            <a:r>
              <a:rPr lang="el-GR" dirty="0" smtClean="0"/>
              <a:t>Διάνοιξη </a:t>
            </a:r>
            <a:r>
              <a:rPr lang="el-GR" dirty="0"/>
              <a:t>καναλιών </a:t>
            </a:r>
            <a:r>
              <a:rPr lang="en-US" dirty="0"/>
              <a:t>Cl</a:t>
            </a:r>
            <a:r>
              <a:rPr lang="el-GR" baseline="30000" dirty="0"/>
              <a:t>-</a:t>
            </a:r>
            <a:r>
              <a:rPr lang="el-GR" dirty="0"/>
              <a:t> αλλά όχι Να</a:t>
            </a:r>
            <a:r>
              <a:rPr lang="el-GR" sz="1500" dirty="0"/>
              <a:t>+</a:t>
            </a:r>
            <a:r>
              <a:rPr lang="el-GR" dirty="0"/>
              <a:t>.  Το </a:t>
            </a:r>
            <a:r>
              <a:rPr lang="en-US" dirty="0"/>
              <a:t>Cl</a:t>
            </a:r>
            <a:r>
              <a:rPr lang="el-GR" baseline="30000" dirty="0"/>
              <a:t>- </a:t>
            </a:r>
            <a:r>
              <a:rPr lang="el-GR" dirty="0"/>
              <a:t>μπαίνει κάτω προς </a:t>
            </a:r>
            <a:r>
              <a:rPr lang="el-GR" dirty="0" smtClean="0"/>
              <a:t>την συγκέντρωσή </a:t>
            </a:r>
            <a:r>
              <a:rPr lang="el-GR" dirty="0"/>
              <a:t>του (πρανές) - Το κύτταρο γίνεται </a:t>
            </a:r>
            <a:r>
              <a:rPr lang="el-GR" dirty="0" smtClean="0"/>
              <a:t>ηλεκτροαρνητικότερο μέσα </a:t>
            </a:r>
            <a:r>
              <a:rPr lang="el-GR" dirty="0"/>
              <a:t>και το δυναμικό ηρεμίας της μεμβράνης αυξάνει.  Δεν </a:t>
            </a:r>
            <a:r>
              <a:rPr lang="el-GR" dirty="0" smtClean="0"/>
              <a:t>διαρκεί πολύ </a:t>
            </a:r>
            <a:r>
              <a:rPr lang="el-GR" dirty="0"/>
              <a:t>και επανέρχεται στο </a:t>
            </a:r>
            <a:r>
              <a:rPr lang="el-GR" dirty="0" smtClean="0"/>
              <a:t>φυσιολογικό.</a:t>
            </a:r>
            <a:endParaRPr lang="el-GR" dirty="0"/>
          </a:p>
          <a:p>
            <a:pPr marL="633413" indent="-457200" hangingPunct="0">
              <a:buFont typeface="+mj-lt"/>
              <a:buAutoNum type="arabicPeriod"/>
            </a:pPr>
            <a:r>
              <a:rPr lang="el-GR" dirty="0" smtClean="0"/>
              <a:t>Άνοιγμα </a:t>
            </a:r>
            <a:r>
              <a:rPr lang="el-GR" dirty="0"/>
              <a:t>καναλιών Κ</a:t>
            </a:r>
            <a:r>
              <a:rPr lang="el-GR" baseline="30000" dirty="0"/>
              <a:t>+ </a:t>
            </a:r>
            <a:r>
              <a:rPr lang="el-GR" dirty="0"/>
              <a:t>και έξοδο του </a:t>
            </a:r>
            <a:r>
              <a:rPr lang="el-GR" dirty="0" smtClean="0"/>
              <a:t>ιόντος ή </a:t>
            </a:r>
            <a:endParaRPr lang="el-GR" dirty="0"/>
          </a:p>
          <a:p>
            <a:pPr marL="633413" indent="-457200" hangingPunct="0">
              <a:buFont typeface="+mj-lt"/>
              <a:buAutoNum type="arabicPeriod"/>
            </a:pPr>
            <a:r>
              <a:rPr lang="el-GR" dirty="0" smtClean="0"/>
              <a:t>Κλείσιμο </a:t>
            </a:r>
            <a:r>
              <a:rPr lang="el-GR" dirty="0"/>
              <a:t>καναλιών Να</a:t>
            </a:r>
            <a:r>
              <a:rPr lang="el-GR" baseline="30000" dirty="0"/>
              <a:t>+</a:t>
            </a:r>
            <a:r>
              <a:rPr lang="el-GR" dirty="0"/>
              <a:t> ή </a:t>
            </a:r>
            <a:r>
              <a:rPr lang="en-US" dirty="0"/>
              <a:t>Ca</a:t>
            </a:r>
            <a:r>
              <a:rPr lang="el-GR" baseline="30000" dirty="0" smtClean="0"/>
              <a:t>++</a:t>
            </a:r>
            <a:endParaRPr lang="el-GR" dirty="0"/>
          </a:p>
          <a:p>
            <a:pPr hangingPunct="0"/>
            <a:r>
              <a:rPr lang="el-GR" dirty="0"/>
              <a:t>Υπάρχουν και μερικοί νευρώνες ικανοί να προκαλούν σε άλλες περιοχές </a:t>
            </a:r>
            <a:r>
              <a:rPr lang="en-US" dirty="0"/>
              <a:t>EPSPs</a:t>
            </a:r>
            <a:r>
              <a:rPr lang="el-GR" dirty="0"/>
              <a:t>  και σε άλλες </a:t>
            </a:r>
            <a:r>
              <a:rPr lang="en-US" dirty="0"/>
              <a:t>IPSPs</a:t>
            </a:r>
            <a:r>
              <a:rPr lang="el-GR" dirty="0"/>
              <a:t> π.χ. </a:t>
            </a:r>
            <a:r>
              <a:rPr lang="en-US" dirty="0"/>
              <a:t>Golgi bottle neuron</a:t>
            </a:r>
            <a:r>
              <a:rPr lang="el-GR" dirty="0"/>
              <a:t> με γλυκίνη</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dirty="0">
              <a:solidFill>
                <a:prstClr val="black"/>
              </a:solidFill>
            </a:endParaRPr>
          </a:p>
        </p:txBody>
      </p:sp>
    </p:spTree>
    <p:extLst>
      <p:ext uri="{BB962C8B-B14F-4D97-AF65-F5344CB8AC3E}">
        <p14:creationId xmlns:p14="http://schemas.microsoft.com/office/powerpoint/2010/main" val="9228843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a:t>
            </a:r>
            <a:r>
              <a:rPr lang="el-GR" sz="2000" dirty="0"/>
              <a:t>«</a:t>
            </a:r>
            <a:r>
              <a:rPr lang="el-GR" sz="2000" dirty="0" err="1"/>
              <a:t>Νευροφυσιολογία</a:t>
            </a:r>
            <a:r>
              <a:rPr lang="el-GR" sz="2000" dirty="0"/>
              <a:t>. </a:t>
            </a:r>
            <a:r>
              <a:rPr lang="el-GR" sz="2000" dirty="0" smtClean="0"/>
              <a:t>Ενότητα </a:t>
            </a:r>
            <a:r>
              <a:rPr lang="en-US" sz="2000" dirty="0" smtClean="0"/>
              <a:t>1:</a:t>
            </a:r>
            <a:r>
              <a:rPr lang="el-GR" sz="2000" dirty="0"/>
              <a:t> Νευρικό σύστημα (α’ μέρος) - Νευρώνας, Νευρογλοία, Δυναμικό ενέργειας, συνάψεις, </a:t>
            </a:r>
            <a:r>
              <a:rPr lang="el-GR" sz="2000" dirty="0" err="1"/>
              <a:t>νευρομεταβιβαστές</a:t>
            </a:r>
            <a:r>
              <a:rPr lang="el-GR" sz="2000" dirty="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Τίτλος 15"/>
          <p:cNvSpPr>
            <a:spLocks noGrp="1"/>
          </p:cNvSpPr>
          <p:nvPr>
            <p:ph type="title"/>
          </p:nvPr>
        </p:nvSpPr>
        <p:spPr/>
        <p:txBody>
          <a:bodyPr/>
          <a:lstStyle/>
          <a:p>
            <a:r>
              <a:rPr lang="en-US" dirty="0"/>
              <a:t>Golgi I</a:t>
            </a:r>
            <a:endParaRPr lang="el-GR" dirty="0"/>
          </a:p>
        </p:txBody>
      </p:sp>
      <p:grpSp>
        <p:nvGrpSpPr>
          <p:cNvPr id="5" name="Ομάδα 4"/>
          <p:cNvGrpSpPr/>
          <p:nvPr/>
        </p:nvGrpSpPr>
        <p:grpSpPr>
          <a:xfrm>
            <a:off x="762000" y="1102985"/>
            <a:ext cx="7620000" cy="4123040"/>
            <a:chOff x="755576" y="1412776"/>
            <a:chExt cx="7620000" cy="4123040"/>
          </a:xfrm>
        </p:grpSpPr>
        <p:pic>
          <p:nvPicPr>
            <p:cNvPr id="6" name="Picture 2" descr="File:Neuron Hand-tuned.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6"/>
              <a:ext cx="7620000" cy="4095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1691680" y="1412776"/>
              <a:ext cx="106221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Dendrite </a:t>
              </a:r>
              <a:endParaRPr lang="el-GR" dirty="0">
                <a:solidFill>
                  <a:prstClr val="black"/>
                </a:solidFill>
                <a:latin typeface="Calibri"/>
              </a:endParaRPr>
            </a:p>
          </p:txBody>
        </p:sp>
        <p:sp>
          <p:nvSpPr>
            <p:cNvPr id="8" name="TextBox 4"/>
            <p:cNvSpPr txBox="1"/>
            <p:nvPr/>
          </p:nvSpPr>
          <p:spPr>
            <a:xfrm>
              <a:off x="1115616" y="5166484"/>
              <a:ext cx="98616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Nucleus </a:t>
              </a:r>
              <a:endParaRPr lang="el-GR" dirty="0">
                <a:solidFill>
                  <a:prstClr val="black"/>
                </a:solidFill>
                <a:latin typeface="Calibri"/>
              </a:endParaRPr>
            </a:p>
          </p:txBody>
        </p:sp>
        <p:sp>
          <p:nvSpPr>
            <p:cNvPr id="9" name="TextBox 5"/>
            <p:cNvSpPr txBox="1"/>
            <p:nvPr/>
          </p:nvSpPr>
          <p:spPr>
            <a:xfrm>
              <a:off x="3163784" y="2636912"/>
              <a:ext cx="76014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Soma </a:t>
              </a:r>
              <a:endParaRPr lang="el-GR" dirty="0">
                <a:solidFill>
                  <a:prstClr val="black"/>
                </a:solidFill>
                <a:latin typeface="Calibri"/>
              </a:endParaRPr>
            </a:p>
          </p:txBody>
        </p:sp>
        <p:sp>
          <p:nvSpPr>
            <p:cNvPr id="10" name="TextBox 6"/>
            <p:cNvSpPr txBox="1"/>
            <p:nvPr/>
          </p:nvSpPr>
          <p:spPr>
            <a:xfrm>
              <a:off x="4487411" y="3645024"/>
              <a:ext cx="70743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a:t>
              </a:r>
              <a:endParaRPr lang="el-GR" dirty="0">
                <a:solidFill>
                  <a:prstClr val="black"/>
                </a:solidFill>
                <a:latin typeface="Calibri"/>
              </a:endParaRPr>
            </a:p>
          </p:txBody>
        </p:sp>
        <p:sp>
          <p:nvSpPr>
            <p:cNvPr id="11" name="TextBox 7"/>
            <p:cNvSpPr txBox="1"/>
            <p:nvPr/>
          </p:nvSpPr>
          <p:spPr>
            <a:xfrm>
              <a:off x="4358715" y="4869160"/>
              <a:ext cx="151342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Myelin sheath</a:t>
              </a:r>
              <a:endParaRPr lang="el-GR" dirty="0">
                <a:solidFill>
                  <a:prstClr val="black"/>
                </a:solidFill>
                <a:latin typeface="Calibri"/>
              </a:endParaRPr>
            </a:p>
          </p:txBody>
        </p:sp>
        <p:sp>
          <p:nvSpPr>
            <p:cNvPr id="12" name="TextBox 8"/>
            <p:cNvSpPr txBox="1"/>
            <p:nvPr/>
          </p:nvSpPr>
          <p:spPr>
            <a:xfrm>
              <a:off x="5115429" y="2188924"/>
              <a:ext cx="1224136" cy="646331"/>
            </a:xfrm>
            <a:prstGeom prst="rect">
              <a:avLst/>
            </a:prstGeom>
            <a:noFill/>
          </p:spPr>
          <p:txBody>
            <a:bodyPr wrap="squar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Node of Ranvier</a:t>
              </a:r>
              <a:endParaRPr lang="el-GR" dirty="0">
                <a:solidFill>
                  <a:prstClr val="black"/>
                </a:solidFill>
                <a:latin typeface="Calibri"/>
              </a:endParaRPr>
            </a:p>
          </p:txBody>
        </p:sp>
        <p:sp>
          <p:nvSpPr>
            <p:cNvPr id="13" name="TextBox 9"/>
            <p:cNvSpPr txBox="1"/>
            <p:nvPr/>
          </p:nvSpPr>
          <p:spPr>
            <a:xfrm>
              <a:off x="6686346" y="1700808"/>
              <a:ext cx="1500026"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terminal</a:t>
              </a:r>
              <a:endParaRPr lang="el-GR" dirty="0">
                <a:solidFill>
                  <a:prstClr val="black"/>
                </a:solidFill>
                <a:latin typeface="Calibri"/>
              </a:endParaRPr>
            </a:p>
          </p:txBody>
        </p:sp>
        <p:sp>
          <p:nvSpPr>
            <p:cNvPr id="14" name="TextBox 10"/>
            <p:cNvSpPr txBox="1"/>
            <p:nvPr/>
          </p:nvSpPr>
          <p:spPr>
            <a:xfrm>
              <a:off x="6516216" y="4293096"/>
              <a:ext cx="139717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Schwann cell</a:t>
              </a:r>
              <a:endParaRPr lang="el-GR" dirty="0">
                <a:solidFill>
                  <a:prstClr val="black"/>
                </a:solidFill>
                <a:latin typeface="Calibri"/>
              </a:endParaRPr>
            </a:p>
          </p:txBody>
        </p:sp>
      </p:grpSp>
      <p:sp>
        <p:nvSpPr>
          <p:cNvPr id="15" name="Rectangle 6"/>
          <p:cNvSpPr/>
          <p:nvPr/>
        </p:nvSpPr>
        <p:spPr>
          <a:xfrm>
            <a:off x="2183535" y="5478016"/>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Neuron </a:t>
            </a:r>
            <a:r>
              <a:rPr lang="en-US" sz="1200" dirty="0" smtClean="0">
                <a:solidFill>
                  <a:prstClr val="black"/>
                </a:solidFill>
                <a:latin typeface="Calibri"/>
                <a:hlinkClick r:id="rId3"/>
              </a:rPr>
              <a:t>Hand-tuned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Faigl.ladislav"/>
              </a:rPr>
              <a:t>Faigl.ladislav</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7166015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smtClean="0"/>
              <a:t>Golgi </a:t>
            </a:r>
            <a:r>
              <a:rPr lang="en-US" dirty="0"/>
              <a:t>II</a:t>
            </a:r>
            <a:endParaRPr lang="el-GR" dirty="0"/>
          </a:p>
        </p:txBody>
      </p:sp>
      <p:pic>
        <p:nvPicPr>
          <p:cNvPr id="9218" name="Picture 2" descr="File:Bipolar Interneur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49" y="1124744"/>
            <a:ext cx="2254302" cy="50574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907981" y="6309320"/>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Bipolar </a:t>
            </a:r>
            <a:r>
              <a:rPr lang="en-US" sz="1200" dirty="0" smtClean="0">
                <a:solidFill>
                  <a:prstClr val="black"/>
                </a:solidFill>
                <a:latin typeface="Calibri"/>
                <a:hlinkClick r:id="rId4"/>
              </a:rPr>
              <a:t>Interneuron</a:t>
            </a:r>
            <a:r>
              <a:rPr lang="en-US" sz="1200" dirty="0" smtClean="0">
                <a:solidFill>
                  <a:prstClr val="black">
                    <a:lumMod val="65000"/>
                    <a:lumOff val="35000"/>
                  </a:prstClr>
                </a:solidFill>
                <a:latin typeface="Calibri"/>
              </a:rPr>
              <a:t>”, by</a:t>
            </a:r>
            <a:r>
              <a:rPr lang="en-US" sz="1200" dirty="0">
                <a:solidFill>
                  <a:prstClr val="black">
                    <a:lumMod val="65000"/>
                    <a:lumOff val="35000"/>
                  </a:prstClr>
                </a:solidFill>
                <a:latin typeface="Calibri"/>
              </a:rPr>
              <a:t> </a:t>
            </a:r>
            <a:r>
              <a:rPr lang="en-US" sz="1200" dirty="0">
                <a:solidFill>
                  <a:prstClr val="black"/>
                </a:solidFill>
                <a:latin typeface="Calibri"/>
                <a:hlinkClick r:id="rId5" tooltip="User:Anmats"/>
              </a:rPr>
              <a:t>Anmats</a:t>
            </a:r>
            <a:r>
              <a:rPr lang="en-US" sz="1200" dirty="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582949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8/17</a:t>
            </a:r>
            <a:endParaRPr lang="el-GR" dirty="0"/>
          </a:p>
        </p:txBody>
      </p:sp>
      <p:sp>
        <p:nvSpPr>
          <p:cNvPr id="3" name="2 - Θέση περιεχομένου"/>
          <p:cNvSpPr>
            <a:spLocks noGrp="1"/>
          </p:cNvSpPr>
          <p:nvPr>
            <p:ph idx="1"/>
          </p:nvPr>
        </p:nvSpPr>
        <p:spPr>
          <a:xfrm>
            <a:off x="457200" y="1196752"/>
            <a:ext cx="8579296" cy="5661248"/>
          </a:xfrm>
        </p:spPr>
        <p:txBody>
          <a:bodyPr>
            <a:normAutofit fontScale="92500" lnSpcReduction="10000"/>
          </a:bodyPr>
          <a:lstStyle/>
          <a:p>
            <a:pPr marL="0" indent="0" hangingPunct="0">
              <a:lnSpc>
                <a:spcPct val="120000"/>
              </a:lnSpc>
              <a:buNone/>
            </a:pPr>
            <a:r>
              <a:rPr lang="el-GR" b="1" dirty="0"/>
              <a:t>Το σώμα (</a:t>
            </a:r>
            <a:r>
              <a:rPr lang="en-US" b="1" dirty="0"/>
              <a:t>cell body</a:t>
            </a:r>
            <a:r>
              <a:rPr lang="el-GR" b="1" dirty="0"/>
              <a:t>) του νευρώνος   </a:t>
            </a:r>
            <a:endParaRPr lang="el-GR" dirty="0"/>
          </a:p>
          <a:p>
            <a:pPr marL="457200" indent="-457200" hangingPunct="0">
              <a:lnSpc>
                <a:spcPct val="120000"/>
              </a:lnSpc>
              <a:buFont typeface="+mj-lt"/>
              <a:buAutoNum type="arabicPeriod"/>
            </a:pPr>
            <a:r>
              <a:rPr lang="el-GR" b="1" dirty="0" smtClean="0"/>
              <a:t>Η </a:t>
            </a:r>
            <a:r>
              <a:rPr lang="el-GR" b="1" dirty="0"/>
              <a:t>κυτταρική μεμβράνη </a:t>
            </a:r>
            <a:r>
              <a:rPr lang="el-GR" dirty="0"/>
              <a:t>είναι μια δύστοιβη φωσφολιπιδική δομή με μια εξωτερική στοιβάδα </a:t>
            </a:r>
            <a:r>
              <a:rPr lang="el-GR" dirty="0" smtClean="0"/>
              <a:t>γλυκοπρωτεΐνης</a:t>
            </a:r>
            <a:r>
              <a:rPr lang="el-GR" dirty="0"/>
              <a:t>.  Ανάμεσα στην μεμβράνη υπάρχει ένα μωσαϊκό από εξειδικευμένα </a:t>
            </a:r>
            <a:r>
              <a:rPr lang="el-GR" dirty="0" smtClean="0"/>
              <a:t>πρωτεϊνικά </a:t>
            </a:r>
            <a:r>
              <a:rPr lang="el-GR" dirty="0"/>
              <a:t>μόρια που δημιουργούν </a:t>
            </a:r>
            <a:r>
              <a:rPr lang="en-US" b="1" dirty="0"/>
              <a:t>channels</a:t>
            </a:r>
            <a:r>
              <a:rPr lang="el-GR" b="1" dirty="0"/>
              <a:t> (κανάλια) </a:t>
            </a:r>
            <a:r>
              <a:rPr lang="el-GR" dirty="0"/>
              <a:t>τα οποία είναι εκλεκτικά για την δίοδο του Να</a:t>
            </a:r>
            <a:r>
              <a:rPr lang="el-GR" baseline="30000" dirty="0"/>
              <a:t>+</a:t>
            </a:r>
            <a:r>
              <a:rPr lang="el-GR" dirty="0"/>
              <a:t>, Κ</a:t>
            </a:r>
            <a:r>
              <a:rPr lang="el-GR" baseline="30000" dirty="0"/>
              <a:t>+</a:t>
            </a:r>
            <a:r>
              <a:rPr lang="el-GR" dirty="0"/>
              <a:t> και </a:t>
            </a:r>
            <a:r>
              <a:rPr lang="en-US" dirty="0"/>
              <a:t>Cl</a:t>
            </a:r>
            <a:r>
              <a:rPr lang="el-GR" baseline="30000" dirty="0"/>
              <a:t>-</a:t>
            </a:r>
            <a:r>
              <a:rPr lang="el-GR" dirty="0"/>
              <a:t> (ιόντων). </a:t>
            </a:r>
            <a:r>
              <a:rPr lang="el-GR" dirty="0" smtClean="0"/>
              <a:t>Μερικά </a:t>
            </a:r>
            <a:r>
              <a:rPr lang="el-GR" dirty="0"/>
              <a:t>από τα κανάλια είναι (</a:t>
            </a:r>
            <a:r>
              <a:rPr lang="en-US" dirty="0"/>
              <a:t>open</a:t>
            </a:r>
            <a:r>
              <a:rPr lang="el-GR" dirty="0"/>
              <a:t>) </a:t>
            </a:r>
            <a:r>
              <a:rPr lang="el-GR" b="1" dirty="0"/>
              <a:t>ανοιχτά</a:t>
            </a:r>
            <a:r>
              <a:rPr lang="el-GR" dirty="0"/>
              <a:t> και μερικά </a:t>
            </a:r>
            <a:r>
              <a:rPr lang="el-GR" b="1" dirty="0"/>
              <a:t>κλειστά (</a:t>
            </a:r>
            <a:r>
              <a:rPr lang="en-US" b="1" dirty="0"/>
              <a:t>gated</a:t>
            </a:r>
            <a:r>
              <a:rPr lang="el-GR" b="1" dirty="0"/>
              <a:t>).  </a:t>
            </a:r>
            <a:r>
              <a:rPr lang="el-GR" dirty="0"/>
              <a:t>Η κυτταρική μεμβράνη από κατασκευής της είναι μια ημιδιαπερατή μεμβράνη.  </a:t>
            </a:r>
            <a:r>
              <a:rPr lang="el-GR" dirty="0" smtClean="0"/>
              <a:t>Αλλά </a:t>
            </a:r>
            <a:r>
              <a:rPr lang="el-GR" dirty="0"/>
              <a:t>ιόντα αφήνει να περνούν ελεύθερα, για άλλα είναι </a:t>
            </a:r>
            <a:r>
              <a:rPr lang="el-GR" dirty="0" smtClean="0"/>
              <a:t>λιγότερο </a:t>
            </a:r>
            <a:r>
              <a:rPr lang="el-GR" dirty="0"/>
              <a:t>διαπερατή και για άλλα εντελώς αδιαπέραστη.  Η κυτταρική μεμβράνη είναι ελεύθερα διαβατή για τα ιόντα Κ</a:t>
            </a:r>
            <a:r>
              <a:rPr lang="el-GR" baseline="30000" dirty="0"/>
              <a:t>+</a:t>
            </a:r>
            <a:r>
              <a:rPr lang="el-GR" dirty="0"/>
              <a:t>, </a:t>
            </a:r>
            <a:r>
              <a:rPr lang="en-US" dirty="0"/>
              <a:t>Cl</a:t>
            </a:r>
            <a:r>
              <a:rPr lang="el-GR" baseline="30000" dirty="0"/>
              <a:t>-</a:t>
            </a:r>
            <a:r>
              <a:rPr lang="el-GR" dirty="0"/>
              <a:t>, λίγο διαβατή για τα ιόντα Ν</a:t>
            </a:r>
            <a:r>
              <a:rPr lang="en-US" dirty="0"/>
              <a:t>a</a:t>
            </a:r>
            <a:r>
              <a:rPr lang="el-GR" dirty="0"/>
              <a:t>+ και εντελώς αδιάβατη για τις ενδοκυττάριες </a:t>
            </a:r>
            <a:r>
              <a:rPr lang="el-GR" dirty="0" smtClean="0"/>
              <a:t>πρωτεΐνες </a:t>
            </a:r>
            <a:r>
              <a:rPr lang="el-GR" dirty="0"/>
              <a:t>και για τα οργανικά ιόντα (ανιόντα).  Η διαβατότητα για το Κ</a:t>
            </a:r>
            <a:r>
              <a:rPr lang="el-GR" baseline="30000" dirty="0"/>
              <a:t>+</a:t>
            </a:r>
            <a:r>
              <a:rPr lang="el-GR" dirty="0"/>
              <a:t> είναι 50 - 100 φορές μεγαλύτερη </a:t>
            </a:r>
            <a:r>
              <a:rPr lang="el-GR" dirty="0" smtClean="0"/>
              <a:t>από ότι </a:t>
            </a:r>
            <a:r>
              <a:rPr lang="el-GR" dirty="0"/>
              <a:t>για το Ν</a:t>
            </a:r>
            <a:r>
              <a:rPr lang="en-US" dirty="0"/>
              <a:t>a</a:t>
            </a:r>
            <a:r>
              <a:rPr lang="el-GR" baseline="30000" dirty="0" smtClean="0"/>
              <a:t>+</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898446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9/17</a:t>
            </a:r>
            <a:endParaRPr lang="el-GR" dirty="0"/>
          </a:p>
        </p:txBody>
      </p:sp>
      <p:sp>
        <p:nvSpPr>
          <p:cNvPr id="3" name="2 - Θέση περιεχομένου"/>
          <p:cNvSpPr>
            <a:spLocks noGrp="1"/>
          </p:cNvSpPr>
          <p:nvPr>
            <p:ph idx="1"/>
          </p:nvPr>
        </p:nvSpPr>
        <p:spPr/>
        <p:txBody>
          <a:bodyPr>
            <a:normAutofit/>
          </a:bodyPr>
          <a:lstStyle/>
          <a:p>
            <a:pPr marL="457200" indent="-457200" hangingPunct="0">
              <a:buFont typeface="+mj-lt"/>
              <a:buAutoNum type="arabicPeriod" startAt="2"/>
            </a:pPr>
            <a:r>
              <a:rPr lang="el-GR" b="1" dirty="0" smtClean="0"/>
              <a:t>Ο </a:t>
            </a:r>
            <a:r>
              <a:rPr lang="el-GR" b="1" dirty="0"/>
              <a:t>πυρήνας</a:t>
            </a:r>
            <a:r>
              <a:rPr lang="el-GR" dirty="0"/>
              <a:t> έχει διπλή μεμβράνη με πόρους. </a:t>
            </a:r>
          </a:p>
          <a:p>
            <a:pPr marL="444500" indent="0" hangingPunct="0">
              <a:buNone/>
            </a:pPr>
            <a:r>
              <a:rPr lang="el-GR" dirty="0"/>
              <a:t>Η χρωματίνη του πυρήνα αποτελείται από μεγάλα μόρια δεοξυριβονουκλεϊνικού οξέος (</a:t>
            </a:r>
            <a:r>
              <a:rPr lang="en-US" dirty="0"/>
              <a:t>DNA</a:t>
            </a:r>
            <a:r>
              <a:rPr lang="el-GR" dirty="0"/>
              <a:t>) που καθορίζει την δημιουργία του ριβονουκλεϊνικού οξέος (</a:t>
            </a:r>
            <a:r>
              <a:rPr lang="en-US" dirty="0"/>
              <a:t>RNA</a:t>
            </a:r>
            <a:r>
              <a:rPr lang="el-GR" dirty="0"/>
              <a:t>).</a:t>
            </a:r>
            <a:r>
              <a:rPr lang="en-US" dirty="0"/>
              <a:t>To RNA</a:t>
            </a:r>
            <a:r>
              <a:rPr lang="el-GR" dirty="0"/>
              <a:t> φεύγει μέσα από τους πυρηνικούς πόρους και ελέγχει την σύνθεση των πρωτεϊνών στα ριβοσώματα. Υπάρχει συνήθως ένας μόνον πυρηνίσκος.  Στα θήλεα άτομα υπάρχει ένας πυρηνικός δορυφόρος (</a:t>
            </a:r>
            <a:r>
              <a:rPr lang="en-US" dirty="0"/>
              <a:t>Barr Body</a:t>
            </a:r>
            <a:r>
              <a:rPr lang="el-GR" dirty="0"/>
              <a:t>) της φυλετικής χρωματίνης.</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643470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10/17</a:t>
            </a:r>
            <a:endParaRPr lang="el-GR" dirty="0"/>
          </a:p>
        </p:txBody>
      </p:sp>
      <p:sp>
        <p:nvSpPr>
          <p:cNvPr id="3" name="2 - Θέση περιεχομένου"/>
          <p:cNvSpPr>
            <a:spLocks noGrp="1"/>
          </p:cNvSpPr>
          <p:nvPr>
            <p:ph idx="1"/>
          </p:nvPr>
        </p:nvSpPr>
        <p:spPr>
          <a:xfrm>
            <a:off x="457200" y="1196752"/>
            <a:ext cx="8579296" cy="5472608"/>
          </a:xfrm>
        </p:spPr>
        <p:txBody>
          <a:bodyPr>
            <a:normAutofit fontScale="92500" lnSpcReduction="10000"/>
          </a:bodyPr>
          <a:lstStyle/>
          <a:p>
            <a:pPr marL="457200" indent="-457200" hangingPunct="0">
              <a:buFont typeface="+mj-lt"/>
              <a:buAutoNum type="arabicPeriod" startAt="3"/>
            </a:pPr>
            <a:r>
              <a:rPr lang="el-GR" b="1" dirty="0" smtClean="0"/>
              <a:t>Τα </a:t>
            </a:r>
            <a:r>
              <a:rPr lang="el-GR" b="1" dirty="0"/>
              <a:t>κυτταροπλασματικά οργανίδια</a:t>
            </a:r>
            <a:endParaRPr lang="el-GR" dirty="0"/>
          </a:p>
          <a:p>
            <a:pPr marL="444500" indent="0" hangingPunct="0">
              <a:buNone/>
            </a:pPr>
            <a:r>
              <a:rPr lang="el-GR" b="1" dirty="0" smtClean="0"/>
              <a:t>Τα </a:t>
            </a:r>
            <a:r>
              <a:rPr lang="el-GR" b="1" dirty="0"/>
              <a:t>σωμάτια του Ν</a:t>
            </a:r>
            <a:r>
              <a:rPr lang="en-US" b="1" dirty="0"/>
              <a:t>issl</a:t>
            </a:r>
            <a:r>
              <a:rPr lang="el-GR" dirty="0"/>
              <a:t> είναι βασεόφιλα και βάφονται με διάφορες χρωστικές όπως το βιολέ του κρεσσυλίου.  Βρίσκονται στο κυτταρόπλασμα (περικάριον) και στους δενδρίτες, όχι όμως στον εκφυτικό κώνο του άξονος.  Φαίνονται πολύ στους κινητικούς και όχι τόσο στους αισθητικούς νευρώνες και το ποσό τους ποικίλλει </a:t>
            </a:r>
            <a:r>
              <a:rPr lang="el-GR" b="1" dirty="0"/>
              <a:t>ανάλογα με την κινητικότητα </a:t>
            </a:r>
            <a:r>
              <a:rPr lang="el-GR" dirty="0"/>
              <a:t>(δραστηριότητα) του κυττάρου.  Με το ηλεκτρονικό μικροσκόπιο </a:t>
            </a:r>
            <a:r>
              <a:rPr lang="el-GR" dirty="0" smtClean="0"/>
              <a:t>φαίνονται </a:t>
            </a:r>
            <a:r>
              <a:rPr lang="el-GR" dirty="0"/>
              <a:t>να αποτελούν το </a:t>
            </a:r>
            <a:r>
              <a:rPr lang="el-GR" b="1" dirty="0"/>
              <a:t>τραχύ ενδοπλασματικό δίκτυο </a:t>
            </a:r>
            <a:r>
              <a:rPr lang="el-GR" dirty="0"/>
              <a:t>σχηματίζοντας ομάδες δεξαμενών με </a:t>
            </a:r>
            <a:r>
              <a:rPr lang="el-GR" dirty="0" smtClean="0"/>
              <a:t>κολλημένα </a:t>
            </a:r>
            <a:r>
              <a:rPr lang="el-GR" dirty="0"/>
              <a:t>και ελεύθερα ριβοσώματα που  περιέχουν </a:t>
            </a:r>
            <a:r>
              <a:rPr lang="en-US" dirty="0"/>
              <a:t>RNA</a:t>
            </a:r>
            <a:r>
              <a:rPr lang="el-GR" dirty="0"/>
              <a:t> και που σκοπός είναι η παραγωγή </a:t>
            </a:r>
            <a:r>
              <a:rPr lang="el-GR" b="1" dirty="0"/>
              <a:t>πρωτεϊνών </a:t>
            </a:r>
            <a:r>
              <a:rPr lang="el-GR" dirty="0"/>
              <a:t>απαραίτητες για τον μεταβολισμό του κυττάρου καθώς και την διατήρηση της δομής του.   Μερικοί από τους νευρώνες συνθέτουν πεπτιδιακούς νευρομεταβιβαστές καθώς και ορμόνες</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830820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11/17</a:t>
            </a:r>
            <a:endParaRPr lang="el-GR" dirty="0"/>
          </a:p>
        </p:txBody>
      </p:sp>
      <p:sp>
        <p:nvSpPr>
          <p:cNvPr id="3" name="2 - Θέση περιεχομένου"/>
          <p:cNvSpPr>
            <a:spLocks noGrp="1"/>
          </p:cNvSpPr>
          <p:nvPr>
            <p:ph idx="1"/>
          </p:nvPr>
        </p:nvSpPr>
        <p:spPr/>
        <p:txBody>
          <a:bodyPr>
            <a:normAutofit/>
          </a:bodyPr>
          <a:lstStyle/>
          <a:p>
            <a:r>
              <a:rPr lang="el-GR" b="1" dirty="0" smtClean="0"/>
              <a:t>Η </a:t>
            </a:r>
            <a:r>
              <a:rPr lang="el-GR" b="1" dirty="0"/>
              <a:t>συσκευή </a:t>
            </a:r>
            <a:r>
              <a:rPr lang="en-US" b="1" dirty="0"/>
              <a:t>Golgi</a:t>
            </a:r>
            <a:r>
              <a:rPr lang="el-GR" b="1" dirty="0"/>
              <a:t>.  </a:t>
            </a:r>
            <a:r>
              <a:rPr lang="el-GR" dirty="0"/>
              <a:t>Είναι συστάδες από απεπλατυσμένες δεξαμενές κοντά στον πυρήνα και μοιάζουν με το λείο ενδοπλασματικό δίκτυο, περικλείουν </a:t>
            </a:r>
            <a:r>
              <a:rPr lang="el-GR" dirty="0" smtClean="0"/>
              <a:t>γλυκοπρωτε</a:t>
            </a:r>
            <a:r>
              <a:rPr lang="el-GR" dirty="0"/>
              <a:t>ΐ</a:t>
            </a:r>
            <a:r>
              <a:rPr lang="el-GR" dirty="0" smtClean="0"/>
              <a:t>νη </a:t>
            </a:r>
            <a:r>
              <a:rPr lang="el-GR" dirty="0"/>
              <a:t>σε κυστίδια για να βοηθήσουν την μεταφορά του άξονα.  Επίσης παράγουν </a:t>
            </a:r>
            <a:r>
              <a:rPr lang="el-GR" dirty="0" smtClean="0"/>
              <a:t>λυσοσώματα </a:t>
            </a:r>
            <a:r>
              <a:rPr lang="el-GR" dirty="0"/>
              <a:t>με ένζυμα, προσκεκολημένα στη μεμβράνη, ικανά να καταστρέψουν ενδοκυτταρικά βακτηρίδια ή άλλο ξένο υλικό ή </a:t>
            </a:r>
            <a:r>
              <a:rPr lang="el-GR" dirty="0" smtClean="0"/>
              <a:t>να απομακρύνουν </a:t>
            </a:r>
            <a:r>
              <a:rPr lang="el-GR" dirty="0"/>
              <a:t>κατεστραμμένα οργανίδια.</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4001002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12/17</a:t>
            </a:r>
            <a:endParaRPr lang="el-GR" dirty="0"/>
          </a:p>
        </p:txBody>
      </p:sp>
      <p:sp>
        <p:nvSpPr>
          <p:cNvPr id="3" name="2 - Θέση περιεχομένου"/>
          <p:cNvSpPr>
            <a:spLocks noGrp="1"/>
          </p:cNvSpPr>
          <p:nvPr>
            <p:ph idx="1"/>
          </p:nvPr>
        </p:nvSpPr>
        <p:spPr/>
        <p:txBody>
          <a:bodyPr>
            <a:normAutofit fontScale="92500" lnSpcReduction="10000"/>
          </a:bodyPr>
          <a:lstStyle/>
          <a:p>
            <a:pPr hangingPunct="0"/>
            <a:r>
              <a:rPr lang="el-GR" b="1" dirty="0" smtClean="0"/>
              <a:t>Μιτοχόνδρια</a:t>
            </a:r>
            <a:r>
              <a:rPr lang="el-GR" b="1" dirty="0"/>
              <a:t>.  </a:t>
            </a:r>
            <a:r>
              <a:rPr lang="el-GR" dirty="0"/>
              <a:t>Τα μιτοχόνδρια είναι πολυάριθμα οργανίδια</a:t>
            </a:r>
            <a:r>
              <a:rPr lang="el-GR" dirty="0" smtClean="0"/>
              <a:t>, και  </a:t>
            </a:r>
            <a:r>
              <a:rPr lang="el-GR" dirty="0"/>
              <a:t>βρίσκονται τόσο στον άξονα, στους δενδρίτες όσο και στο κυτταρόπλασμα.  Είναι οργανίδια, σφαιρικά, ωοειδή ή ινώδη, με μια διπλή μεμβράνη που εσωτερικά διπλώνει σε πτυχές.  Φαίνονται να είναι </a:t>
            </a:r>
            <a:r>
              <a:rPr lang="el-GR" b="1" dirty="0"/>
              <a:t>το «δυναμικό» </a:t>
            </a:r>
            <a:r>
              <a:rPr lang="el-GR" dirty="0"/>
              <a:t>(</a:t>
            </a:r>
            <a:r>
              <a:rPr lang="en-US" dirty="0"/>
              <a:t>the</a:t>
            </a:r>
            <a:r>
              <a:rPr lang="el-GR" dirty="0"/>
              <a:t> «</a:t>
            </a:r>
            <a:r>
              <a:rPr lang="en-US" dirty="0"/>
              <a:t>powerhouse</a:t>
            </a:r>
            <a:r>
              <a:rPr lang="el-GR" dirty="0"/>
              <a:t>») των κυττάρων, αποταμιεύουν ενέργεια υπό την μορφή </a:t>
            </a:r>
            <a:r>
              <a:rPr lang="en-US" b="1" dirty="0"/>
              <a:t>ATP</a:t>
            </a:r>
            <a:r>
              <a:rPr lang="el-GR" dirty="0"/>
              <a:t>. Είναι πολυάριθμα όπου υπάρχει μεταβολική δραστηριότητα όπως π.χ. στις συνάψεις, (κινητικών και αισθητικών νευρώνων).</a:t>
            </a:r>
          </a:p>
          <a:p>
            <a:pPr hangingPunct="0"/>
            <a:r>
              <a:rPr lang="el-GR" dirty="0"/>
              <a:t>Με το ηλεκτρονικό μικροσκόπιο φαίνονται </a:t>
            </a:r>
            <a:r>
              <a:rPr lang="el-GR" b="1" dirty="0"/>
              <a:t>μικροσωληνίσκοι</a:t>
            </a:r>
            <a:r>
              <a:rPr lang="el-GR" dirty="0"/>
              <a:t> διαμέτρου 20-30 </a:t>
            </a:r>
            <a:r>
              <a:rPr lang="en-US" dirty="0"/>
              <a:t>nm</a:t>
            </a:r>
            <a:r>
              <a:rPr lang="el-GR" dirty="0"/>
              <a:t> σε διάμετρο που αποτελούνται από μια </a:t>
            </a:r>
            <a:r>
              <a:rPr lang="el-GR" dirty="0" smtClean="0"/>
              <a:t>πρωτεΐνη </a:t>
            </a:r>
            <a:r>
              <a:rPr lang="el-GR" dirty="0"/>
              <a:t>την «</a:t>
            </a:r>
            <a:r>
              <a:rPr lang="en-US" dirty="0"/>
              <a:t>tubulin</a:t>
            </a:r>
            <a:r>
              <a:rPr lang="el-GR" dirty="0"/>
              <a:t>» και που βρίσκονται τόσο στο περικάρυο όσο και στους νευρίτες.  Οργανώνουν την μεταφορά μεγάλων μορίων κατά μήκος των νευριτών (προς οποιαδήποτε - κατεύθυνση).</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478786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13/17</a:t>
            </a:r>
            <a:endParaRPr lang="el-GR" dirty="0"/>
          </a:p>
        </p:txBody>
      </p:sp>
      <p:sp>
        <p:nvSpPr>
          <p:cNvPr id="3" name="2 - Θέση περιεχομένου"/>
          <p:cNvSpPr>
            <a:spLocks noGrp="1"/>
          </p:cNvSpPr>
          <p:nvPr>
            <p:ph idx="1"/>
          </p:nvPr>
        </p:nvSpPr>
        <p:spPr/>
        <p:txBody>
          <a:bodyPr>
            <a:normAutofit/>
          </a:bodyPr>
          <a:lstStyle/>
          <a:p>
            <a:pPr hangingPunct="0"/>
            <a:r>
              <a:rPr lang="el-GR" dirty="0"/>
              <a:t>Επίσης υπάρχουν </a:t>
            </a:r>
            <a:r>
              <a:rPr lang="el-GR" b="1" dirty="0"/>
              <a:t>νευροϊνίδια </a:t>
            </a:r>
            <a:r>
              <a:rPr lang="el-GR" dirty="0"/>
              <a:t>(</a:t>
            </a:r>
            <a:r>
              <a:rPr lang="en-US" dirty="0"/>
              <a:t>neurofilaments</a:t>
            </a:r>
            <a:r>
              <a:rPr lang="el-GR" dirty="0"/>
              <a:t>) </a:t>
            </a:r>
            <a:r>
              <a:rPr lang="el-GR" dirty="0" smtClean="0"/>
              <a:t>με διάμετρο γύρω </a:t>
            </a:r>
            <a:r>
              <a:rPr lang="el-GR" dirty="0"/>
              <a:t>στα 10 </a:t>
            </a:r>
            <a:r>
              <a:rPr lang="en-US" dirty="0" smtClean="0"/>
              <a:t>nm</a:t>
            </a:r>
            <a:r>
              <a:rPr lang="el-GR" dirty="0" smtClean="0"/>
              <a:t>. Αυτά </a:t>
            </a:r>
            <a:r>
              <a:rPr lang="el-GR" dirty="0"/>
              <a:t>συνήθως </a:t>
            </a:r>
            <a:r>
              <a:rPr lang="el-GR" dirty="0" smtClean="0"/>
              <a:t>συστοιβάζονται</a:t>
            </a:r>
            <a:r>
              <a:rPr lang="el-GR" dirty="0"/>
              <a:t> </a:t>
            </a:r>
            <a:r>
              <a:rPr lang="el-GR" dirty="0" smtClean="0"/>
              <a:t>και παρότι </a:t>
            </a:r>
            <a:r>
              <a:rPr lang="el-GR" dirty="0"/>
              <a:t>μικρά όταν συσσωρεύονται μπορούν να φαίνονται στο φωτομικροσκόπιο.</a:t>
            </a:r>
          </a:p>
          <a:p>
            <a:pPr hangingPunct="0"/>
            <a:r>
              <a:rPr lang="el-GR" b="1" dirty="0"/>
              <a:t>Τα κεντρόμερα </a:t>
            </a:r>
            <a:r>
              <a:rPr lang="el-GR" dirty="0"/>
              <a:t>(</a:t>
            </a:r>
            <a:r>
              <a:rPr lang="el-GR" dirty="0" smtClean="0"/>
              <a:t>κεντρύλια, centrioles</a:t>
            </a:r>
            <a:r>
              <a:rPr lang="el-GR" dirty="0"/>
              <a:t>, κεντροσώματα </a:t>
            </a:r>
            <a:r>
              <a:rPr lang="en-US" dirty="0"/>
              <a:t>centrosomes</a:t>
            </a:r>
            <a:r>
              <a:rPr lang="el-GR" dirty="0"/>
              <a:t> κ.λπ.), </a:t>
            </a:r>
            <a:r>
              <a:rPr lang="el-GR" dirty="0" smtClean="0"/>
              <a:t>παρότι </a:t>
            </a:r>
            <a:r>
              <a:rPr lang="el-GR" dirty="0"/>
              <a:t>συνήθως φαίνονται στα διαιρούμενα κύτταρα, έχουν παρατηρηθεί και στους νευρώνες που είναι ανίκανοι προς διαίρεση.  Πιθανώς στους νευρώνες να έχουν σχέση με την δημιουργία και την διατήρηση των μικροσωληνίσκων.</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180577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000" dirty="0" smtClean="0"/>
              <a:t>Νευρικός ιστός  - Νευρώνας </a:t>
            </a:r>
            <a:r>
              <a:rPr lang="el-GR" sz="3000" dirty="0"/>
              <a:t>(διεγέρσιμος</a:t>
            </a:r>
            <a:r>
              <a:rPr lang="el-GR" sz="3000" dirty="0" smtClean="0"/>
              <a:t>) -</a:t>
            </a:r>
            <a:r>
              <a:rPr lang="el-GR" sz="3000" dirty="0"/>
              <a:t/>
            </a:r>
            <a:br>
              <a:rPr lang="el-GR" sz="3000" dirty="0"/>
            </a:br>
            <a:r>
              <a:rPr lang="el-GR" sz="3000" dirty="0" smtClean="0"/>
              <a:t>Νευρογλοία </a:t>
            </a:r>
            <a:r>
              <a:rPr lang="el-GR" sz="3000" dirty="0"/>
              <a:t>(στηρικτική)</a:t>
            </a:r>
          </a:p>
        </p:txBody>
      </p:sp>
      <p:sp>
        <p:nvSpPr>
          <p:cNvPr id="3" name="2 - Θέση περιεχομένου"/>
          <p:cNvSpPr>
            <a:spLocks noGrp="1"/>
          </p:cNvSpPr>
          <p:nvPr>
            <p:ph idx="1"/>
          </p:nvPr>
        </p:nvSpPr>
        <p:spPr/>
        <p:txBody>
          <a:bodyPr>
            <a:normAutofit fontScale="92500" lnSpcReduction="20000"/>
          </a:bodyPr>
          <a:lstStyle/>
          <a:p>
            <a:pPr marL="0" indent="0" hangingPunct="0">
              <a:buNone/>
            </a:pPr>
            <a:r>
              <a:rPr lang="el-GR" b="1" dirty="0" smtClean="0"/>
              <a:t>Ο </a:t>
            </a:r>
            <a:r>
              <a:rPr lang="el-GR" b="1" dirty="0"/>
              <a:t>ΝΕΥΡΩΝ </a:t>
            </a:r>
            <a:r>
              <a:rPr lang="el-GR" dirty="0" smtClean="0"/>
              <a:t>[ο </a:t>
            </a:r>
            <a:r>
              <a:rPr lang="el-GR" dirty="0"/>
              <a:t>διεγέρσιμος] [ο μη διαιρετός].</a:t>
            </a:r>
          </a:p>
          <a:p>
            <a:pPr hangingPunct="0"/>
            <a:r>
              <a:rPr lang="el-GR" dirty="0"/>
              <a:t>Οι νευρώνες είναι κύτταρα εξειδικευμένα για να δέχονται, να συστηματοποιούν και να μεταδίδουν μια πληροφορία.  Κάθε νευρώνας έχει </a:t>
            </a:r>
            <a:r>
              <a:rPr lang="el-GR" b="1" dirty="0"/>
              <a:t>ένα σώμα (</a:t>
            </a:r>
            <a:r>
              <a:rPr lang="en-US" b="1" dirty="0"/>
              <a:t>cell body</a:t>
            </a:r>
            <a:r>
              <a:rPr lang="el-GR" b="1" dirty="0"/>
              <a:t>) </a:t>
            </a:r>
            <a:r>
              <a:rPr lang="el-GR" dirty="0"/>
              <a:t>και αποφυάδες </a:t>
            </a:r>
            <a:r>
              <a:rPr lang="el-GR" b="1" dirty="0"/>
              <a:t>ή νευρίτες (</a:t>
            </a:r>
            <a:r>
              <a:rPr lang="en-US" b="1" dirty="0"/>
              <a:t>neurites</a:t>
            </a:r>
            <a:r>
              <a:rPr lang="el-GR" b="1" dirty="0"/>
              <a:t>).  </a:t>
            </a:r>
            <a:endParaRPr lang="el-GR" dirty="0"/>
          </a:p>
          <a:p>
            <a:pPr hangingPunct="0"/>
            <a:r>
              <a:rPr lang="en-US" dirty="0"/>
              <a:t>O</a:t>
            </a:r>
            <a:r>
              <a:rPr lang="el-GR" dirty="0"/>
              <a:t>ι νευρίτες που δέχονται πληροφορία (</a:t>
            </a:r>
            <a:r>
              <a:rPr lang="en-US" dirty="0"/>
              <a:t>receptor neurites</a:t>
            </a:r>
            <a:r>
              <a:rPr lang="el-GR" dirty="0"/>
              <a:t>), καλούνται </a:t>
            </a:r>
            <a:r>
              <a:rPr lang="el-GR" b="1" dirty="0"/>
              <a:t>δενδρίτες</a:t>
            </a:r>
            <a:r>
              <a:rPr lang="el-GR" dirty="0"/>
              <a:t> και είναι συνήθως πολλοί.  Κάθε σώμα (</a:t>
            </a:r>
            <a:r>
              <a:rPr lang="en-US" dirty="0"/>
              <a:t>cell body</a:t>
            </a:r>
            <a:r>
              <a:rPr lang="el-GR" dirty="0"/>
              <a:t>) έχει μόνο μια απαγωγή αποφυάδα, τον άξονα.  Το κυτταρόπλασμα του σώματος (ή περικάρυον) περιλαμβάνει περιπυρηνικό υλικό (βασεόφιλο) υπό την κοκκιώδη μορφή που καλείται σωμάτια του </a:t>
            </a:r>
            <a:r>
              <a:rPr lang="en-US" dirty="0"/>
              <a:t>Nissl</a:t>
            </a:r>
            <a:r>
              <a:rPr lang="el-GR" dirty="0"/>
              <a:t> (</a:t>
            </a:r>
            <a:r>
              <a:rPr lang="en-US" dirty="0"/>
              <a:t>Nissl bodies</a:t>
            </a:r>
            <a:r>
              <a:rPr lang="el-GR" dirty="0"/>
              <a:t>).  </a:t>
            </a:r>
          </a:p>
          <a:p>
            <a:r>
              <a:rPr lang="el-GR" b="1" dirty="0"/>
              <a:t>Ο άξονας</a:t>
            </a:r>
            <a:r>
              <a:rPr lang="el-GR" dirty="0"/>
              <a:t> αρχίζει από μια περιοχή του κυττάρου που λέγεται </a:t>
            </a:r>
            <a:r>
              <a:rPr lang="el-GR" b="1" dirty="0"/>
              <a:t>εκφυτικός κώνος</a:t>
            </a:r>
            <a:r>
              <a:rPr lang="el-GR" dirty="0"/>
              <a:t> (</a:t>
            </a:r>
            <a:r>
              <a:rPr lang="en-US" dirty="0"/>
              <a:t>haxon hillock</a:t>
            </a:r>
            <a:r>
              <a:rPr lang="el-GR" dirty="0"/>
              <a:t>) ή οποία περιοχή δεν περιέχει σωμάτια του </a:t>
            </a:r>
            <a:r>
              <a:rPr lang="en-US" dirty="0"/>
              <a:t>Nissl</a:t>
            </a:r>
            <a:r>
              <a:rPr lang="el-GR" dirty="0"/>
              <a:t>.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856293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14/17</a:t>
            </a:r>
            <a:endParaRPr lang="el-GR" dirty="0"/>
          </a:p>
        </p:txBody>
      </p:sp>
      <p:sp>
        <p:nvSpPr>
          <p:cNvPr id="3" name="2 - Θέση περιεχομένου"/>
          <p:cNvSpPr>
            <a:spLocks noGrp="1"/>
          </p:cNvSpPr>
          <p:nvPr>
            <p:ph idx="1"/>
          </p:nvPr>
        </p:nvSpPr>
        <p:spPr/>
        <p:txBody>
          <a:bodyPr>
            <a:normAutofit/>
          </a:bodyPr>
          <a:lstStyle/>
          <a:p>
            <a:r>
              <a:rPr lang="el-GR" sz="2200" b="1" dirty="0" smtClean="0"/>
              <a:t>Έγκλειστα.  </a:t>
            </a:r>
            <a:r>
              <a:rPr lang="el-GR" sz="2200" dirty="0"/>
              <a:t>Παράλληλα με τα οργανίδια υπάρχουν ή μπορεί να υπάρξουν κυτταροπλασματικά έγκλειστα μέσα στους νευρώνες.  Π.χ. η </a:t>
            </a:r>
            <a:r>
              <a:rPr lang="el-GR" sz="2200" b="1" dirty="0"/>
              <a:t>μελανίνη</a:t>
            </a:r>
            <a:r>
              <a:rPr lang="el-GR" sz="2200" dirty="0"/>
              <a:t> είναι ορατή στην μέλαινα ουσία του εγκεφάλου και αυξάνει προοδευτικά από την γέννηση μέχρι την ήβη.  Μετά παραμένει σταθερή σε ποσότητα.  Χημικά συγγενεύει με την νευροβιβαστική ουσία δοπαμίνη π</a:t>
            </a:r>
            <a:r>
              <a:rPr lang="en-US" sz="2200" dirty="0"/>
              <a:t>o</a:t>
            </a:r>
            <a:r>
              <a:rPr lang="el-GR" sz="2200" dirty="0"/>
              <a:t>υ χρησιμοποιείται από τους νευρώνες της περιοχής αυτής. Επίσης ο μέλας πυρήνας (</a:t>
            </a:r>
            <a:r>
              <a:rPr lang="en-US" sz="2200" dirty="0"/>
              <a:t>locus caeruleus</a:t>
            </a:r>
            <a:r>
              <a:rPr lang="el-GR" sz="2200" dirty="0"/>
              <a:t>) της γέφυρας περιέχει </a:t>
            </a:r>
            <a:r>
              <a:rPr lang="el-GR" sz="2200" b="1" dirty="0"/>
              <a:t>μελανίνη και χαλκό.  </a:t>
            </a:r>
            <a:r>
              <a:rPr lang="el-GR" sz="2200" dirty="0"/>
              <a:t>Με την πρόοδο της </a:t>
            </a:r>
            <a:r>
              <a:rPr lang="el-GR" sz="2200" b="1" dirty="0"/>
              <a:t>ηλικίας</a:t>
            </a:r>
            <a:r>
              <a:rPr lang="el-GR" sz="2200" dirty="0"/>
              <a:t> οι περισσότεροι νευρώνες αναπτύσσουν κοκκία χρώματος κιτρινοκαφέ που περιέχουν </a:t>
            </a:r>
            <a:r>
              <a:rPr lang="el-GR" sz="2200" b="1" dirty="0"/>
              <a:t>λιποφουσκίνη</a:t>
            </a:r>
            <a:r>
              <a:rPr lang="el-GR" sz="2200" b="1" dirty="0" smtClean="0"/>
              <a:t>.</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527982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Σώμα </a:t>
            </a:r>
            <a:r>
              <a:rPr lang="el-GR" dirty="0" smtClean="0"/>
              <a:t>νευρώνα </a:t>
            </a:r>
            <a:r>
              <a:rPr lang="el-GR" sz="3200" b="0" dirty="0" smtClean="0"/>
              <a:t>1/2</a:t>
            </a:r>
            <a:r>
              <a:rPr lang="el-GR" dirty="0" smtClean="0"/>
              <a:t> </a:t>
            </a:r>
            <a:endParaRPr lang="el-GR" dirty="0"/>
          </a:p>
        </p:txBody>
      </p:sp>
      <p:pic>
        <p:nvPicPr>
          <p:cNvPr id="2051" name="Picture 3" descr="C:\Users\fkaram2\Desktop\Εικόνα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896"/>
          <a:stretch/>
        </p:blipFill>
        <p:spPr bwMode="auto">
          <a:xfrm>
            <a:off x="2511053" y="1196752"/>
            <a:ext cx="4121895" cy="49149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6"/>
          <p:cNvSpPr/>
          <p:nvPr/>
        </p:nvSpPr>
        <p:spPr>
          <a:xfrm>
            <a:off x="1907981" y="6309320"/>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Blausen 0657 </a:t>
            </a:r>
            <a:r>
              <a:rPr lang="en-US" sz="1200" dirty="0" smtClean="0">
                <a:solidFill>
                  <a:prstClr val="black"/>
                </a:solidFill>
                <a:latin typeface="Calibri"/>
                <a:hlinkClick r:id="rId3"/>
              </a:rPr>
              <a:t>MultipolarNeuron</a:t>
            </a:r>
            <a:r>
              <a:rPr lang="en-US" sz="1200" dirty="0" smtClean="0">
                <a:solidFill>
                  <a:prstClr val="black">
                    <a:lumMod val="65000"/>
                    <a:lumOff val="35000"/>
                  </a:prstClr>
                </a:solidFill>
                <a:latin typeface="Calibri"/>
              </a:rPr>
              <a:t>”, by</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CFCF"/>
              </a:rPr>
              <a:t>CFCF</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752533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Σώμα νευρώνα </a:t>
            </a:r>
            <a:r>
              <a:rPr lang="el-GR" sz="3200" b="0" dirty="0" smtClean="0"/>
              <a:t>2/2</a:t>
            </a:r>
            <a:r>
              <a:rPr lang="el-GR" dirty="0" smtClean="0"/>
              <a:t> </a:t>
            </a:r>
            <a:endParaRPr lang="el-GR" dirty="0"/>
          </a:p>
        </p:txBody>
      </p:sp>
      <p:pic>
        <p:nvPicPr>
          <p:cNvPr id="4099" name="Picture 3" descr="C:\Users\fkaram2\Desktop\Εικόνα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86" r="31550"/>
          <a:stretch/>
        </p:blipFill>
        <p:spPr bwMode="auto">
          <a:xfrm>
            <a:off x="2181927" y="1246066"/>
            <a:ext cx="4780146" cy="49912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161802" y="6309320"/>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Complete neuron cell diagram </a:t>
            </a:r>
            <a:r>
              <a:rPr lang="en-US" sz="1200" dirty="0" smtClean="0">
                <a:solidFill>
                  <a:prstClr val="black"/>
                </a:solidFill>
                <a:latin typeface="Calibri"/>
                <a:hlinkClick r:id="rId3"/>
              </a:rPr>
              <a:t>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Ysangkok"/>
              </a:rPr>
              <a:t>Ysangkok</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026060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15/17</a:t>
            </a:r>
            <a:endParaRPr lang="el-GR" dirty="0"/>
          </a:p>
        </p:txBody>
      </p:sp>
      <p:sp>
        <p:nvSpPr>
          <p:cNvPr id="3" name="2 - Θέση περιεχομένου"/>
          <p:cNvSpPr>
            <a:spLocks noGrp="1"/>
          </p:cNvSpPr>
          <p:nvPr>
            <p:ph idx="1"/>
          </p:nvPr>
        </p:nvSpPr>
        <p:spPr/>
        <p:txBody>
          <a:bodyPr>
            <a:normAutofit/>
          </a:bodyPr>
          <a:lstStyle/>
          <a:p>
            <a:pPr hangingPunct="0"/>
            <a:r>
              <a:rPr lang="en-US" dirty="0" smtClean="0"/>
              <a:t>O</a:t>
            </a:r>
            <a:r>
              <a:rPr lang="el-GR" dirty="0" smtClean="0"/>
              <a:t>ι νευρώνες ανάλογα </a:t>
            </a:r>
            <a:r>
              <a:rPr lang="el-GR" b="1" dirty="0" smtClean="0"/>
              <a:t>της εργασίας τους </a:t>
            </a:r>
            <a:r>
              <a:rPr lang="el-GR" dirty="0" smtClean="0"/>
              <a:t>διαιρούνται:</a:t>
            </a:r>
            <a:endParaRPr lang="el-GR" dirty="0"/>
          </a:p>
          <a:p>
            <a:pPr marL="811213" indent="-457200" hangingPunct="0">
              <a:buFont typeface="+mj-lt"/>
              <a:buAutoNum type="arabicParenR"/>
            </a:pPr>
            <a:r>
              <a:rPr lang="el-GR" dirty="0" smtClean="0"/>
              <a:t>Αισθητικοί (</a:t>
            </a:r>
            <a:r>
              <a:rPr lang="el-GR" dirty="0"/>
              <a:t>κεντρομόλοι</a:t>
            </a:r>
            <a:r>
              <a:rPr lang="el-GR" dirty="0" smtClean="0"/>
              <a:t>).</a:t>
            </a:r>
            <a:endParaRPr lang="el-GR" dirty="0"/>
          </a:p>
          <a:p>
            <a:pPr marL="811213" indent="-457200" hangingPunct="0">
              <a:buFont typeface="+mj-lt"/>
              <a:buAutoNum type="arabicParenR"/>
            </a:pPr>
            <a:r>
              <a:rPr lang="el-GR" dirty="0" smtClean="0"/>
              <a:t>Κινητικοί</a:t>
            </a:r>
            <a:r>
              <a:rPr lang="el-GR" dirty="0"/>
              <a:t> </a:t>
            </a:r>
            <a:r>
              <a:rPr lang="el-GR" dirty="0" smtClean="0"/>
              <a:t>(φυγόκεντροι).</a:t>
            </a:r>
            <a:endParaRPr lang="el-GR" dirty="0"/>
          </a:p>
          <a:p>
            <a:pPr marL="811213" indent="-457200" hangingPunct="0">
              <a:buFont typeface="+mj-lt"/>
              <a:buAutoNum type="arabicParenR"/>
            </a:pPr>
            <a:r>
              <a:rPr lang="el-GR" dirty="0" smtClean="0"/>
              <a:t>Συνδετικοί (</a:t>
            </a:r>
            <a:r>
              <a:rPr lang="el-GR" dirty="0"/>
              <a:t>ενδιάμεσοι) (</a:t>
            </a:r>
            <a:r>
              <a:rPr lang="en-US" dirty="0"/>
              <a:t>interneurons</a:t>
            </a:r>
            <a:r>
              <a:rPr lang="el-GR" dirty="0" smtClean="0"/>
              <a:t>).</a:t>
            </a:r>
            <a:r>
              <a:rPr lang="el-GR" dirty="0"/>
              <a:t>	</a:t>
            </a:r>
          </a:p>
          <a:p>
            <a:pPr hangingPunct="0"/>
            <a:r>
              <a:rPr lang="el-GR" dirty="0"/>
              <a:t> </a:t>
            </a:r>
            <a:r>
              <a:rPr lang="el-GR" dirty="0" smtClean="0"/>
              <a:t>Ανάλογα </a:t>
            </a:r>
            <a:r>
              <a:rPr lang="el-GR" b="1" dirty="0"/>
              <a:t>της μυελίνης </a:t>
            </a:r>
            <a:endParaRPr lang="el-GR" dirty="0"/>
          </a:p>
          <a:p>
            <a:pPr marL="811213" indent="-457200" hangingPunct="0">
              <a:buFont typeface="+mj-lt"/>
              <a:buAutoNum type="arabicParenR"/>
            </a:pPr>
            <a:r>
              <a:rPr lang="el-GR" dirty="0" smtClean="0"/>
              <a:t>Εμμύελοι (+)</a:t>
            </a:r>
            <a:endParaRPr lang="en-US" dirty="0" smtClean="0"/>
          </a:p>
          <a:p>
            <a:pPr marL="811213" indent="-457200" hangingPunct="0">
              <a:buFont typeface="+mj-lt"/>
              <a:buAutoNum type="arabicParenR"/>
            </a:pPr>
            <a:r>
              <a:rPr lang="el-GR" dirty="0" smtClean="0"/>
              <a:t>Αμύελοι   </a:t>
            </a:r>
            <a:r>
              <a:rPr lang="el-GR" dirty="0"/>
              <a:t>(-)</a:t>
            </a:r>
          </a:p>
          <a:p>
            <a:pPr hangingPunct="0"/>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439565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Εμμύελος </a:t>
            </a:r>
            <a:r>
              <a:rPr lang="el-GR" dirty="0" smtClean="0"/>
              <a:t>νευρώνας</a:t>
            </a:r>
            <a:endParaRPr lang="el-GR" sz="3200" b="0" dirty="0"/>
          </a:p>
        </p:txBody>
      </p:sp>
      <p:grpSp>
        <p:nvGrpSpPr>
          <p:cNvPr id="5" name="Ομάδα 4"/>
          <p:cNvGrpSpPr/>
          <p:nvPr/>
        </p:nvGrpSpPr>
        <p:grpSpPr>
          <a:xfrm>
            <a:off x="762000" y="1513274"/>
            <a:ext cx="7620000" cy="4123040"/>
            <a:chOff x="755576" y="1412776"/>
            <a:chExt cx="7620000" cy="4123040"/>
          </a:xfrm>
        </p:grpSpPr>
        <p:pic>
          <p:nvPicPr>
            <p:cNvPr id="6" name="Picture 2" descr="File:Neuron Hand-tuned.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412776"/>
              <a:ext cx="7620000" cy="4095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1691680" y="1412776"/>
              <a:ext cx="106221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Dendrite </a:t>
              </a:r>
              <a:endParaRPr lang="el-GR" dirty="0">
                <a:solidFill>
                  <a:prstClr val="black"/>
                </a:solidFill>
                <a:latin typeface="Calibri"/>
              </a:endParaRPr>
            </a:p>
          </p:txBody>
        </p:sp>
        <p:sp>
          <p:nvSpPr>
            <p:cNvPr id="8" name="TextBox 4"/>
            <p:cNvSpPr txBox="1"/>
            <p:nvPr/>
          </p:nvSpPr>
          <p:spPr>
            <a:xfrm>
              <a:off x="1115616" y="5166484"/>
              <a:ext cx="98616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Nucleus </a:t>
              </a:r>
              <a:endParaRPr lang="el-GR" dirty="0">
                <a:solidFill>
                  <a:prstClr val="black"/>
                </a:solidFill>
                <a:latin typeface="Calibri"/>
              </a:endParaRPr>
            </a:p>
          </p:txBody>
        </p:sp>
        <p:sp>
          <p:nvSpPr>
            <p:cNvPr id="9" name="TextBox 5"/>
            <p:cNvSpPr txBox="1"/>
            <p:nvPr/>
          </p:nvSpPr>
          <p:spPr>
            <a:xfrm>
              <a:off x="3163784" y="2636912"/>
              <a:ext cx="76014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Soma </a:t>
              </a:r>
              <a:endParaRPr lang="el-GR" dirty="0">
                <a:solidFill>
                  <a:prstClr val="black"/>
                </a:solidFill>
                <a:latin typeface="Calibri"/>
              </a:endParaRPr>
            </a:p>
          </p:txBody>
        </p:sp>
        <p:sp>
          <p:nvSpPr>
            <p:cNvPr id="10" name="TextBox 6"/>
            <p:cNvSpPr txBox="1"/>
            <p:nvPr/>
          </p:nvSpPr>
          <p:spPr>
            <a:xfrm>
              <a:off x="4487411" y="3645024"/>
              <a:ext cx="70743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a:t>
              </a:r>
              <a:endParaRPr lang="el-GR" dirty="0">
                <a:solidFill>
                  <a:prstClr val="black"/>
                </a:solidFill>
                <a:latin typeface="Calibri"/>
              </a:endParaRPr>
            </a:p>
          </p:txBody>
        </p:sp>
        <p:sp>
          <p:nvSpPr>
            <p:cNvPr id="11" name="TextBox 7"/>
            <p:cNvSpPr txBox="1"/>
            <p:nvPr/>
          </p:nvSpPr>
          <p:spPr>
            <a:xfrm>
              <a:off x="4358715" y="4869160"/>
              <a:ext cx="151342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Myelin sheath</a:t>
              </a:r>
              <a:endParaRPr lang="el-GR" dirty="0">
                <a:solidFill>
                  <a:prstClr val="black"/>
                </a:solidFill>
                <a:latin typeface="Calibri"/>
              </a:endParaRPr>
            </a:p>
          </p:txBody>
        </p:sp>
        <p:sp>
          <p:nvSpPr>
            <p:cNvPr id="12" name="TextBox 8"/>
            <p:cNvSpPr txBox="1"/>
            <p:nvPr/>
          </p:nvSpPr>
          <p:spPr>
            <a:xfrm>
              <a:off x="5115429" y="2188924"/>
              <a:ext cx="1224136" cy="646331"/>
            </a:xfrm>
            <a:prstGeom prst="rect">
              <a:avLst/>
            </a:prstGeom>
            <a:noFill/>
          </p:spPr>
          <p:txBody>
            <a:bodyPr wrap="squar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Node of Ranvier</a:t>
              </a:r>
              <a:endParaRPr lang="el-GR" dirty="0">
                <a:solidFill>
                  <a:prstClr val="black"/>
                </a:solidFill>
                <a:latin typeface="Calibri"/>
              </a:endParaRPr>
            </a:p>
          </p:txBody>
        </p:sp>
        <p:sp>
          <p:nvSpPr>
            <p:cNvPr id="13" name="TextBox 9"/>
            <p:cNvSpPr txBox="1"/>
            <p:nvPr/>
          </p:nvSpPr>
          <p:spPr>
            <a:xfrm>
              <a:off x="6686346" y="1700808"/>
              <a:ext cx="1500026"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terminal</a:t>
              </a:r>
              <a:endParaRPr lang="el-GR" dirty="0">
                <a:solidFill>
                  <a:prstClr val="black"/>
                </a:solidFill>
                <a:latin typeface="Calibri"/>
              </a:endParaRPr>
            </a:p>
          </p:txBody>
        </p:sp>
        <p:sp>
          <p:nvSpPr>
            <p:cNvPr id="14" name="TextBox 10"/>
            <p:cNvSpPr txBox="1"/>
            <p:nvPr/>
          </p:nvSpPr>
          <p:spPr>
            <a:xfrm>
              <a:off x="6516216" y="4293096"/>
              <a:ext cx="139717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Schwann cell</a:t>
              </a:r>
              <a:endParaRPr lang="el-GR" dirty="0">
                <a:solidFill>
                  <a:prstClr val="black"/>
                </a:solidFill>
                <a:latin typeface="Calibri"/>
              </a:endParaRPr>
            </a:p>
          </p:txBody>
        </p:sp>
      </p:grpSp>
      <p:sp>
        <p:nvSpPr>
          <p:cNvPr id="15" name="Rectangle 6"/>
          <p:cNvSpPr/>
          <p:nvPr/>
        </p:nvSpPr>
        <p:spPr>
          <a:xfrm>
            <a:off x="1907981" y="5888304"/>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Neuron </a:t>
            </a:r>
            <a:r>
              <a:rPr lang="en-US" sz="1200" dirty="0" smtClean="0">
                <a:solidFill>
                  <a:prstClr val="black"/>
                </a:solidFill>
                <a:latin typeface="Calibri"/>
                <a:hlinkClick r:id="rId4"/>
              </a:rPr>
              <a:t>Hand-tuned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Faigl.ladislav"/>
              </a:rPr>
              <a:t>Faigl.ladislav</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849400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16/17</a:t>
            </a:r>
            <a:endParaRPr lang="el-GR" dirty="0"/>
          </a:p>
        </p:txBody>
      </p:sp>
      <p:sp>
        <p:nvSpPr>
          <p:cNvPr id="3" name="2 - Θέση περιεχομένου"/>
          <p:cNvSpPr>
            <a:spLocks noGrp="1"/>
          </p:cNvSpPr>
          <p:nvPr>
            <p:ph idx="1"/>
          </p:nvPr>
        </p:nvSpPr>
        <p:spPr>
          <a:xfrm>
            <a:off x="457200" y="1196752"/>
            <a:ext cx="8229600" cy="792088"/>
          </a:xfrm>
        </p:spPr>
        <p:txBody>
          <a:bodyPr>
            <a:normAutofit/>
          </a:bodyPr>
          <a:lstStyle/>
          <a:p>
            <a:pPr marL="457200" indent="-457200" hangingPunct="0">
              <a:buFont typeface="+mj-lt"/>
              <a:buAutoNum type="arabicPeriod" startAt="3"/>
            </a:pPr>
            <a:r>
              <a:rPr lang="el-GR" sz="2200" dirty="0" smtClean="0"/>
              <a:t>Ανάλογα </a:t>
            </a:r>
            <a:r>
              <a:rPr lang="el-GR" sz="2200" b="1" dirty="0"/>
              <a:t>του πάχους</a:t>
            </a:r>
            <a:r>
              <a:rPr lang="el-GR" sz="2200" dirty="0"/>
              <a:t> (άξονος</a:t>
            </a:r>
            <a:r>
              <a:rPr lang="el-GR" sz="2200" dirty="0" smtClean="0"/>
              <a:t>).</a:t>
            </a:r>
            <a:endParaRPr lang="en-US" sz="2200" dirty="0"/>
          </a:p>
        </p:txBody>
      </p:sp>
      <p:graphicFrame>
        <p:nvGraphicFramePr>
          <p:cNvPr id="5" name="Πίνακας 4"/>
          <p:cNvGraphicFramePr>
            <a:graphicFrameLocks noGrp="1"/>
          </p:cNvGraphicFramePr>
          <p:nvPr>
            <p:extLst>
              <p:ext uri="{D42A27DB-BD31-4B8C-83A1-F6EECF244321}">
                <p14:modId xmlns:p14="http://schemas.microsoft.com/office/powerpoint/2010/main" val="3498287594"/>
              </p:ext>
            </p:extLst>
          </p:nvPr>
        </p:nvGraphicFramePr>
        <p:xfrm>
          <a:off x="1331640" y="2420888"/>
          <a:ext cx="6470842" cy="2895600"/>
        </p:xfrm>
        <a:graphic>
          <a:graphicData uri="http://schemas.openxmlformats.org/drawingml/2006/table">
            <a:tbl>
              <a:tblPr firstRow="1" bandRow="1">
                <a:tableStyleId>{5940675A-B579-460E-94D1-54222C63F5DA}</a:tableStyleId>
              </a:tblPr>
              <a:tblGrid>
                <a:gridCol w="1524000"/>
                <a:gridCol w="1524000"/>
                <a:gridCol w="1898842"/>
                <a:gridCol w="1524000"/>
              </a:tblGrid>
              <a:tr h="370840">
                <a:tc>
                  <a:txBody>
                    <a:bodyPr/>
                    <a:lstStyle/>
                    <a:p>
                      <a:endParaRPr lang="el-GR" sz="2200" dirty="0"/>
                    </a:p>
                  </a:txBody>
                  <a:tcPr/>
                </a:tc>
                <a:tc>
                  <a:txBody>
                    <a:bodyPr/>
                    <a:lstStyle/>
                    <a:p>
                      <a:endParaRPr lang="el-GR" sz="2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200" b="1" dirty="0" smtClean="0"/>
                        <a:t>δ(μ)</a:t>
                      </a:r>
                    </a:p>
                    <a:p>
                      <a:pPr algn="ctr"/>
                      <a:r>
                        <a:rPr lang="el-GR" sz="2200" b="1" dirty="0" smtClean="0"/>
                        <a:t>                             </a:t>
                      </a:r>
                      <a:endParaRPr lang="el-GR" sz="2200" b="1" dirty="0"/>
                    </a:p>
                  </a:txBody>
                  <a:tcPr/>
                </a:tc>
                <a:tc>
                  <a:txBody>
                    <a:bodyPr/>
                    <a:lstStyle/>
                    <a:p>
                      <a:pPr algn="ctr"/>
                      <a:r>
                        <a:rPr lang="en-US" sz="2200" b="1" dirty="0" smtClean="0"/>
                        <a:t>U </a:t>
                      </a:r>
                      <a:r>
                        <a:rPr lang="el-GR" sz="2200" b="1" dirty="0" smtClean="0"/>
                        <a:t>(</a:t>
                      </a:r>
                      <a:r>
                        <a:rPr lang="en-US" sz="2200" b="1" dirty="0" smtClean="0"/>
                        <a:t>m/sec)</a:t>
                      </a:r>
                      <a:endParaRPr lang="el-GR" sz="2200" dirty="0"/>
                    </a:p>
                  </a:txBody>
                  <a:tcPr/>
                </a:tc>
              </a:tr>
              <a:tr h="370840">
                <a:tc>
                  <a:txBody>
                    <a:bodyPr/>
                    <a:lstStyle/>
                    <a:p>
                      <a:r>
                        <a:rPr lang="el-GR" sz="2200" b="1" dirty="0" smtClean="0"/>
                        <a:t>Εμμύελες </a:t>
                      </a:r>
                      <a:endParaRPr lang="el-GR" sz="2200" b="1" dirty="0"/>
                    </a:p>
                  </a:txBody>
                  <a:tcPr/>
                </a:tc>
                <a:tc>
                  <a:txBody>
                    <a:bodyPr/>
                    <a:lstStyle/>
                    <a:p>
                      <a:r>
                        <a:rPr lang="el-GR" sz="2200" dirty="0" smtClean="0"/>
                        <a:t>Αα</a:t>
                      </a:r>
                      <a:endParaRPr lang="el-GR" sz="2200" dirty="0"/>
                    </a:p>
                  </a:txBody>
                  <a:tcPr/>
                </a:tc>
                <a:tc>
                  <a:txBody>
                    <a:bodyPr/>
                    <a:lstStyle/>
                    <a:p>
                      <a:r>
                        <a:rPr lang="el-GR" sz="2200" dirty="0" smtClean="0"/>
                        <a:t>12-20</a:t>
                      </a:r>
                      <a:endParaRPr lang="el-GR" sz="2200" dirty="0"/>
                    </a:p>
                  </a:txBody>
                  <a:tcPr/>
                </a:tc>
                <a:tc>
                  <a:txBody>
                    <a:bodyPr/>
                    <a:lstStyle/>
                    <a:p>
                      <a:r>
                        <a:rPr lang="el-GR" sz="2200" dirty="0" smtClean="0"/>
                        <a:t>70-120</a:t>
                      </a:r>
                      <a:endParaRPr lang="el-GR" sz="2200" dirty="0"/>
                    </a:p>
                  </a:txBody>
                  <a:tcPr/>
                </a:tc>
              </a:tr>
              <a:tr h="370840">
                <a:tc>
                  <a:txBody>
                    <a:bodyPr/>
                    <a:lstStyle/>
                    <a:p>
                      <a:endParaRPr lang="el-GR" sz="2200" b="1" dirty="0"/>
                    </a:p>
                  </a:txBody>
                  <a:tcPr/>
                </a:tc>
                <a:tc>
                  <a:txBody>
                    <a:bodyPr/>
                    <a:lstStyle/>
                    <a:p>
                      <a:r>
                        <a:rPr lang="en-US" sz="2200" dirty="0" smtClean="0"/>
                        <a:t>Ab</a:t>
                      </a:r>
                      <a:endParaRPr lang="el-GR" sz="2200" dirty="0"/>
                    </a:p>
                  </a:txBody>
                  <a:tcPr/>
                </a:tc>
                <a:tc>
                  <a:txBody>
                    <a:bodyPr/>
                    <a:lstStyle/>
                    <a:p>
                      <a:r>
                        <a:rPr lang="el-GR" sz="2200" dirty="0" smtClean="0"/>
                        <a:t>5-12</a:t>
                      </a:r>
                      <a:endParaRPr lang="el-GR" sz="2200" dirty="0"/>
                    </a:p>
                  </a:txBody>
                  <a:tcPr/>
                </a:tc>
                <a:tc>
                  <a:txBody>
                    <a:bodyPr/>
                    <a:lstStyle/>
                    <a:p>
                      <a:r>
                        <a:rPr lang="el-GR" sz="2200" dirty="0" smtClean="0"/>
                        <a:t>30-70</a:t>
                      </a:r>
                      <a:endParaRPr lang="el-GR" sz="2200" dirty="0"/>
                    </a:p>
                  </a:txBody>
                  <a:tcPr/>
                </a:tc>
              </a:tr>
              <a:tr h="370840">
                <a:tc>
                  <a:txBody>
                    <a:bodyPr/>
                    <a:lstStyle/>
                    <a:p>
                      <a:endParaRPr lang="el-GR" sz="2200" b="1" dirty="0"/>
                    </a:p>
                  </a:txBody>
                  <a:tcPr/>
                </a:tc>
                <a:tc>
                  <a:txBody>
                    <a:bodyPr/>
                    <a:lstStyle/>
                    <a:p>
                      <a:r>
                        <a:rPr lang="el-GR" sz="2200" dirty="0" smtClean="0"/>
                        <a:t>Αγ</a:t>
                      </a:r>
                      <a:endParaRPr lang="el-GR" sz="2200" dirty="0"/>
                    </a:p>
                  </a:txBody>
                  <a:tcPr/>
                </a:tc>
                <a:tc>
                  <a:txBody>
                    <a:bodyPr/>
                    <a:lstStyle/>
                    <a:p>
                      <a:r>
                        <a:rPr lang="el-GR" sz="2200" dirty="0" smtClean="0"/>
                        <a:t>3-6</a:t>
                      </a:r>
                      <a:endParaRPr lang="el-GR" sz="2200" dirty="0"/>
                    </a:p>
                  </a:txBody>
                  <a:tcPr/>
                </a:tc>
                <a:tc>
                  <a:txBody>
                    <a:bodyPr/>
                    <a:lstStyle/>
                    <a:p>
                      <a:r>
                        <a:rPr lang="el-GR" sz="2200" dirty="0" smtClean="0"/>
                        <a:t>15-30</a:t>
                      </a:r>
                    </a:p>
                  </a:txBody>
                  <a:tcPr/>
                </a:tc>
              </a:tr>
              <a:tr h="370840">
                <a:tc>
                  <a:txBody>
                    <a:bodyPr/>
                    <a:lstStyle/>
                    <a:p>
                      <a:endParaRPr lang="el-GR" sz="2200" b="1" dirty="0"/>
                    </a:p>
                  </a:txBody>
                  <a:tcPr/>
                </a:tc>
                <a:tc>
                  <a:txBody>
                    <a:bodyPr/>
                    <a:lstStyle/>
                    <a:p>
                      <a:r>
                        <a:rPr lang="el-GR" sz="2200" dirty="0" smtClean="0"/>
                        <a:t>Αδ</a:t>
                      </a:r>
                      <a:endParaRPr lang="el-GR" sz="2200" dirty="0"/>
                    </a:p>
                  </a:txBody>
                  <a:tcPr/>
                </a:tc>
                <a:tc>
                  <a:txBody>
                    <a:bodyPr/>
                    <a:lstStyle/>
                    <a:p>
                      <a:r>
                        <a:rPr lang="el-GR" sz="2200" dirty="0" smtClean="0"/>
                        <a:t>2-5</a:t>
                      </a:r>
                      <a:endParaRPr lang="el-GR" sz="2200" dirty="0"/>
                    </a:p>
                  </a:txBody>
                  <a:tcPr/>
                </a:tc>
                <a:tc>
                  <a:txBody>
                    <a:bodyPr/>
                    <a:lstStyle/>
                    <a:p>
                      <a:r>
                        <a:rPr lang="el-GR" sz="2200" dirty="0" smtClean="0"/>
                        <a:t>12-30</a:t>
                      </a:r>
                      <a:endParaRPr lang="el-GR" sz="2200" dirty="0"/>
                    </a:p>
                  </a:txBody>
                  <a:tcPr/>
                </a:tc>
              </a:tr>
              <a:tr h="370840">
                <a:tc>
                  <a:txBody>
                    <a:bodyPr/>
                    <a:lstStyle/>
                    <a:p>
                      <a:r>
                        <a:rPr lang="el-GR" sz="2200" b="1" dirty="0" smtClean="0"/>
                        <a:t>Αμύελες</a:t>
                      </a:r>
                    </a:p>
                  </a:txBody>
                  <a:tcPr/>
                </a:tc>
                <a:tc>
                  <a:txBody>
                    <a:bodyPr/>
                    <a:lstStyle/>
                    <a:p>
                      <a:r>
                        <a:rPr lang="en-US" sz="2200" dirty="0" smtClean="0"/>
                        <a:t>C</a:t>
                      </a:r>
                      <a:endParaRPr lang="el-GR" sz="2200" dirty="0"/>
                    </a:p>
                  </a:txBody>
                  <a:tcPr/>
                </a:tc>
                <a:tc>
                  <a:txBody>
                    <a:bodyPr/>
                    <a:lstStyle/>
                    <a:p>
                      <a:r>
                        <a:rPr lang="el-GR" sz="2200" dirty="0" smtClean="0"/>
                        <a:t>0,5-2</a:t>
                      </a:r>
                      <a:endParaRPr lang="el-GR" sz="2200" dirty="0"/>
                    </a:p>
                  </a:txBody>
                  <a:tcPr/>
                </a:tc>
                <a:tc>
                  <a:txBody>
                    <a:bodyPr/>
                    <a:lstStyle/>
                    <a:p>
                      <a:r>
                        <a:rPr lang="el-GR" sz="2200" dirty="0" smtClean="0"/>
                        <a:t>0,52-2</a:t>
                      </a:r>
                      <a:endParaRPr lang="el-GR" sz="2200" dirty="0"/>
                    </a:p>
                  </a:txBody>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56647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17/17</a:t>
            </a:r>
            <a:endParaRPr lang="el-GR" dirty="0"/>
          </a:p>
        </p:txBody>
      </p:sp>
      <p:sp>
        <p:nvSpPr>
          <p:cNvPr id="3" name="2 - Θέση περιεχομένου"/>
          <p:cNvSpPr>
            <a:spLocks noGrp="1"/>
          </p:cNvSpPr>
          <p:nvPr>
            <p:ph idx="1"/>
          </p:nvPr>
        </p:nvSpPr>
        <p:spPr/>
        <p:txBody>
          <a:bodyPr>
            <a:normAutofit fontScale="92500" lnSpcReduction="20000"/>
          </a:bodyPr>
          <a:lstStyle/>
          <a:p>
            <a:pPr marL="457200" indent="-457200" hangingPunct="0">
              <a:buFont typeface="+mj-lt"/>
              <a:buAutoNum type="arabicPeriod" startAt="4"/>
            </a:pPr>
            <a:r>
              <a:rPr lang="el-GR" dirty="0" smtClean="0"/>
              <a:t>Ανάλογα </a:t>
            </a:r>
            <a:r>
              <a:rPr lang="el-GR" b="1" dirty="0"/>
              <a:t>της νευρομεταβιβαστικής </a:t>
            </a:r>
            <a:r>
              <a:rPr lang="el-GR" b="1" dirty="0" smtClean="0"/>
              <a:t>ουσίας.</a:t>
            </a:r>
            <a:endParaRPr lang="el-GR" dirty="0"/>
          </a:p>
          <a:p>
            <a:pPr marL="514350" indent="-514350" hangingPunct="0">
              <a:buFont typeface="+mj-lt"/>
              <a:buAutoNum type="romanLcPeriod"/>
            </a:pPr>
            <a:r>
              <a:rPr lang="el-GR" b="1" dirty="0" smtClean="0"/>
              <a:t>Χολινεργικοί </a:t>
            </a:r>
            <a:r>
              <a:rPr lang="el-GR" dirty="0"/>
              <a:t>(Ακετυλοχολίνη - </a:t>
            </a:r>
            <a:r>
              <a:rPr lang="en-US" dirty="0"/>
              <a:t>Ach</a:t>
            </a:r>
            <a:r>
              <a:rPr lang="el-GR" dirty="0" smtClean="0"/>
              <a:t>).</a:t>
            </a:r>
            <a:endParaRPr lang="el-GR" dirty="0"/>
          </a:p>
          <a:p>
            <a:pPr marL="514350" indent="-514350" hangingPunct="0">
              <a:buFont typeface="+mj-lt"/>
              <a:buAutoNum type="romanLcPeriod"/>
            </a:pPr>
            <a:r>
              <a:rPr lang="el-GR" b="1" dirty="0" smtClean="0"/>
              <a:t>Κατεχολαμινικοί </a:t>
            </a:r>
            <a:r>
              <a:rPr lang="el-GR" dirty="0" smtClean="0"/>
              <a:t>(</a:t>
            </a:r>
            <a:r>
              <a:rPr lang="el-GR" dirty="0"/>
              <a:t>κατεχολαμίνες -  </a:t>
            </a:r>
            <a:r>
              <a:rPr lang="en-US" dirty="0"/>
              <a:t>NA</a:t>
            </a:r>
            <a:r>
              <a:rPr lang="el-GR" dirty="0"/>
              <a:t>/</a:t>
            </a:r>
            <a:r>
              <a:rPr lang="en-US" dirty="0"/>
              <a:t>A</a:t>
            </a:r>
            <a:r>
              <a:rPr lang="el-GR" dirty="0"/>
              <a:t>, </a:t>
            </a:r>
            <a:r>
              <a:rPr lang="en-US" dirty="0" smtClean="0"/>
              <a:t>DA</a:t>
            </a:r>
            <a:r>
              <a:rPr lang="el-GR" dirty="0" smtClean="0"/>
              <a:t>)</a:t>
            </a:r>
            <a:endParaRPr lang="el-GR" dirty="0"/>
          </a:p>
          <a:p>
            <a:pPr marL="541338" indent="0" hangingPunct="0">
              <a:buNone/>
            </a:pPr>
            <a:r>
              <a:rPr lang="el-GR" dirty="0" smtClean="0"/>
              <a:t>δηλ</a:t>
            </a:r>
            <a:r>
              <a:rPr lang="el-GR" dirty="0"/>
              <a:t>. νοραδρενεργικοί (ΝΑ), αδρενεργικοί (Α)</a:t>
            </a:r>
          </a:p>
          <a:p>
            <a:pPr marL="541338" indent="0" hangingPunct="0">
              <a:buNone/>
            </a:pPr>
            <a:r>
              <a:rPr lang="el-GR" dirty="0" smtClean="0"/>
              <a:t>δοπαμινεργικοί   </a:t>
            </a:r>
            <a:r>
              <a:rPr lang="el-GR" dirty="0"/>
              <a:t>(</a:t>
            </a:r>
            <a:r>
              <a:rPr lang="en-US" dirty="0"/>
              <a:t>DA</a:t>
            </a:r>
            <a:r>
              <a:rPr lang="el-GR" dirty="0" smtClean="0"/>
              <a:t>)</a:t>
            </a:r>
          </a:p>
          <a:p>
            <a:pPr marL="541338" indent="0" hangingPunct="0">
              <a:buNone/>
            </a:pPr>
            <a:r>
              <a:rPr lang="el-GR" b="1" dirty="0" smtClean="0"/>
              <a:t>-σεροτονινεργικοί  </a:t>
            </a:r>
            <a:r>
              <a:rPr lang="el-GR" dirty="0"/>
              <a:t>(5</a:t>
            </a:r>
            <a:r>
              <a:rPr lang="en-US" dirty="0"/>
              <a:t>H</a:t>
            </a:r>
            <a:r>
              <a:rPr lang="el-GR" dirty="0"/>
              <a:t>T</a:t>
            </a:r>
            <a:r>
              <a:rPr lang="el-GR" dirty="0" smtClean="0"/>
              <a:t>).</a:t>
            </a:r>
            <a:endParaRPr lang="el-GR" dirty="0"/>
          </a:p>
          <a:p>
            <a:pPr marL="514350" indent="-514350" hangingPunct="0">
              <a:buFont typeface="+mj-lt"/>
              <a:buAutoNum type="romanLcPeriod" startAt="3"/>
            </a:pPr>
            <a:r>
              <a:rPr lang="el-GR" b="1" dirty="0" smtClean="0"/>
              <a:t>Πεπτιδεργικοί.</a:t>
            </a:r>
            <a:endParaRPr lang="el-GR" b="1" dirty="0"/>
          </a:p>
          <a:p>
            <a:pPr marL="514350" indent="-514350" hangingPunct="0">
              <a:buFont typeface="+mj-lt"/>
              <a:buAutoNum type="romanLcPeriod" startAt="3"/>
            </a:pPr>
            <a:r>
              <a:rPr lang="el-GR" b="1" dirty="0" smtClean="0"/>
              <a:t>Αμινοξέων</a:t>
            </a:r>
            <a:r>
              <a:rPr lang="el-GR" dirty="0"/>
              <a:t>	π.χ. γλουταμικοί (γλουταμικό)</a:t>
            </a:r>
          </a:p>
          <a:p>
            <a:pPr marL="2335213" indent="0" hangingPunct="0">
              <a:buNone/>
            </a:pPr>
            <a:r>
              <a:rPr lang="el-GR" dirty="0" smtClean="0"/>
              <a:t>ασπαρτικοί  </a:t>
            </a:r>
            <a:r>
              <a:rPr lang="el-GR" dirty="0"/>
              <a:t>(ασπαρτικό)</a:t>
            </a:r>
          </a:p>
          <a:p>
            <a:pPr marL="2335213" indent="0" hangingPunct="0">
              <a:buNone/>
            </a:pPr>
            <a:r>
              <a:rPr lang="el-GR" dirty="0" smtClean="0"/>
              <a:t>γ-αμινοβουτυρικοί </a:t>
            </a:r>
            <a:r>
              <a:rPr lang="el-GR" dirty="0"/>
              <a:t>(</a:t>
            </a:r>
            <a:r>
              <a:rPr lang="en-US" dirty="0"/>
              <a:t>GABA</a:t>
            </a:r>
            <a:r>
              <a:rPr lang="el-GR" dirty="0" smtClean="0"/>
              <a:t>).</a:t>
            </a:r>
            <a:endParaRPr lang="el-GR" dirty="0"/>
          </a:p>
          <a:p>
            <a:pPr hangingPunct="0">
              <a:buNone/>
            </a:pPr>
            <a:r>
              <a:rPr lang="el-GR" b="1" dirty="0"/>
              <a:t>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2055047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νευρογλοίας</a:t>
            </a:r>
          </a:p>
        </p:txBody>
      </p:sp>
      <p:sp>
        <p:nvSpPr>
          <p:cNvPr id="3" name="2 - Θέση περιεχομένου"/>
          <p:cNvSpPr>
            <a:spLocks noGrp="1"/>
          </p:cNvSpPr>
          <p:nvPr>
            <p:ph idx="1"/>
          </p:nvPr>
        </p:nvSpPr>
        <p:spPr>
          <a:xfrm>
            <a:off x="457200" y="1196752"/>
            <a:ext cx="4186808" cy="5472608"/>
          </a:xfrm>
        </p:spPr>
        <p:txBody>
          <a:bodyPr>
            <a:noAutofit/>
          </a:bodyPr>
          <a:lstStyle/>
          <a:p>
            <a:pPr marL="0" indent="0" hangingPunct="0">
              <a:buNone/>
            </a:pPr>
            <a:r>
              <a:rPr lang="el-GR" sz="2200" b="1" dirty="0" smtClean="0">
                <a:solidFill>
                  <a:srgbClr val="002060"/>
                </a:solidFill>
              </a:rPr>
              <a:t>Νευρογλοία </a:t>
            </a:r>
            <a:r>
              <a:rPr lang="el-GR" sz="2200" dirty="0" smtClean="0"/>
              <a:t>(η </a:t>
            </a:r>
            <a:r>
              <a:rPr lang="el-GR" sz="2200" dirty="0"/>
              <a:t>στηρικτική</a:t>
            </a:r>
            <a:r>
              <a:rPr lang="el-GR" sz="2200" dirty="0" smtClean="0"/>
              <a:t>) - (</a:t>
            </a:r>
            <a:r>
              <a:rPr lang="el-GR" sz="2200" dirty="0"/>
              <a:t>η διαιρέσιμη) </a:t>
            </a:r>
            <a:r>
              <a:rPr lang="el-GR" sz="2200" dirty="0" smtClean="0"/>
              <a:t>- (η τροφική)</a:t>
            </a:r>
          </a:p>
          <a:p>
            <a:pPr marL="0" indent="0" hangingPunct="0">
              <a:buNone/>
            </a:pPr>
            <a:r>
              <a:rPr lang="el-GR" sz="2200" dirty="0" smtClean="0"/>
              <a:t>4 είδη κυττάρων</a:t>
            </a:r>
          </a:p>
          <a:p>
            <a:pPr marL="355600" indent="-355600" hangingPunct="0">
              <a:buFont typeface="+mj-lt"/>
              <a:buAutoNum type="romanUcPeriod"/>
            </a:pPr>
            <a:r>
              <a:rPr lang="el-GR" sz="2200" b="1" dirty="0" smtClean="0"/>
              <a:t>Αστροκύτταρα</a:t>
            </a:r>
            <a:endParaRPr lang="el-GR" sz="2200" dirty="0"/>
          </a:p>
          <a:p>
            <a:pPr hangingPunct="0"/>
            <a:r>
              <a:rPr lang="el-GR" sz="2200" dirty="0" smtClean="0"/>
              <a:t>πολλά</a:t>
            </a:r>
            <a:r>
              <a:rPr lang="el-GR" sz="2200" dirty="0"/>
              <a:t>, σαν άστρα, </a:t>
            </a:r>
            <a:r>
              <a:rPr lang="el-GR" sz="2200" dirty="0" smtClean="0"/>
              <a:t>αποφυάδες.</a:t>
            </a:r>
          </a:p>
          <a:p>
            <a:pPr hangingPunct="0"/>
            <a:r>
              <a:rPr lang="el-GR" sz="2200" dirty="0"/>
              <a:t>όταν καταστραφούν </a:t>
            </a:r>
            <a:r>
              <a:rPr lang="el-GR" sz="2200" b="1" dirty="0" smtClean="0"/>
              <a:t>ουλή.</a:t>
            </a:r>
            <a:endParaRPr lang="el-GR" sz="2200" dirty="0" smtClean="0"/>
          </a:p>
          <a:p>
            <a:pPr hangingPunct="0"/>
            <a:r>
              <a:rPr lang="el-GR" sz="2200" dirty="0" smtClean="0"/>
              <a:t>ψευδοπόδια </a:t>
            </a:r>
            <a:r>
              <a:rPr lang="el-GR" sz="2200" dirty="0"/>
              <a:t>τα οποία πιάνουν </a:t>
            </a:r>
            <a:r>
              <a:rPr lang="el-GR" sz="2200" dirty="0" smtClean="0"/>
              <a:t>τριχοειδή.</a:t>
            </a:r>
            <a:endParaRPr lang="el-GR" sz="2200" dirty="0"/>
          </a:p>
          <a:p>
            <a:pPr hangingPunct="0"/>
            <a:r>
              <a:rPr lang="el-GR" sz="2200" dirty="0" smtClean="0"/>
              <a:t>συμμετέχουν </a:t>
            </a:r>
            <a:r>
              <a:rPr lang="el-GR" sz="2200" dirty="0"/>
              <a:t>στον αιματεγκεφαλικό </a:t>
            </a:r>
            <a:r>
              <a:rPr lang="el-GR" sz="2200" dirty="0" smtClean="0"/>
              <a:t> φραγμό.</a:t>
            </a:r>
          </a:p>
          <a:p>
            <a:pPr hangingPunct="0"/>
            <a:r>
              <a:rPr lang="el-GR" sz="2200" dirty="0" smtClean="0"/>
              <a:t>μπορεί να εξαλαγούν.</a:t>
            </a:r>
          </a:p>
        </p:txBody>
      </p:sp>
      <p:sp>
        <p:nvSpPr>
          <p:cNvPr id="5" name="Ορθογώνιο 4"/>
          <p:cNvSpPr/>
          <p:nvPr/>
        </p:nvSpPr>
        <p:spPr>
          <a:xfrm>
            <a:off x="4572000" y="1196752"/>
            <a:ext cx="4572000" cy="5095241"/>
          </a:xfrm>
          <a:prstGeom prst="rect">
            <a:avLst/>
          </a:prstGeom>
        </p:spPr>
        <p:txBody>
          <a:bodyPr>
            <a:spAutoFit/>
          </a:bodyPr>
          <a:lstStyle/>
          <a:p>
            <a:pPr marL="355600" indent="-355600" fontAlgn="auto" hangingPunct="0">
              <a:lnSpc>
                <a:spcPct val="112000"/>
              </a:lnSpc>
              <a:spcBef>
                <a:spcPts val="1200"/>
              </a:spcBef>
              <a:spcAft>
                <a:spcPts val="0"/>
              </a:spcAft>
              <a:buFont typeface="+mj-lt"/>
              <a:buAutoNum type="romanUcPeriod" startAt="2"/>
            </a:pPr>
            <a:r>
              <a:rPr lang="el-GR" sz="2200" b="1" dirty="0">
                <a:solidFill>
                  <a:prstClr val="black"/>
                </a:solidFill>
                <a:latin typeface="Calibri"/>
              </a:rPr>
              <a:t>Ολιγονδενδροκύτταρα</a:t>
            </a:r>
            <a:endParaRPr lang="el-GR" sz="2200" dirty="0">
              <a:solidFill>
                <a:prstClr val="black"/>
              </a:solidFill>
              <a:latin typeface="Calibri"/>
            </a:endParaRPr>
          </a:p>
          <a:p>
            <a:pPr marL="342900" indent="-342900" fontAlgn="auto" hangingPunct="0">
              <a:lnSpc>
                <a:spcPct val="112000"/>
              </a:lnSpc>
              <a:spcBef>
                <a:spcPts val="1200"/>
              </a:spcBef>
              <a:spcAft>
                <a:spcPts val="0"/>
              </a:spcAft>
              <a:buFont typeface="Arial" pitchFamily="34" charset="0"/>
              <a:buChar char="•"/>
            </a:pPr>
            <a:r>
              <a:rPr lang="el-GR" sz="2200" dirty="0">
                <a:solidFill>
                  <a:prstClr val="black"/>
                </a:solidFill>
                <a:latin typeface="Calibri"/>
              </a:rPr>
              <a:t>μικρότερα - με λίγες </a:t>
            </a:r>
            <a:r>
              <a:rPr lang="el-GR" sz="2200" dirty="0" smtClean="0">
                <a:solidFill>
                  <a:prstClr val="black"/>
                </a:solidFill>
                <a:latin typeface="Calibri"/>
              </a:rPr>
              <a:t>αποφυάδες.</a:t>
            </a:r>
            <a:endParaRPr lang="el-GR" sz="2200" dirty="0">
              <a:solidFill>
                <a:prstClr val="black"/>
              </a:solidFill>
              <a:latin typeface="Calibri"/>
            </a:endParaRPr>
          </a:p>
          <a:p>
            <a:pPr marL="342900" indent="-342900" fontAlgn="auto" hangingPunct="0">
              <a:lnSpc>
                <a:spcPct val="112000"/>
              </a:lnSpc>
              <a:spcBef>
                <a:spcPts val="1200"/>
              </a:spcBef>
              <a:spcAft>
                <a:spcPts val="0"/>
              </a:spcAft>
              <a:buFont typeface="Arial" pitchFamily="34" charset="0"/>
              <a:buChar char="•"/>
            </a:pPr>
            <a:r>
              <a:rPr lang="el-GR" sz="2200" dirty="0" smtClean="0">
                <a:solidFill>
                  <a:prstClr val="black"/>
                </a:solidFill>
                <a:latin typeface="Calibri"/>
              </a:rPr>
              <a:t>Τροφικά.</a:t>
            </a:r>
            <a:endParaRPr lang="el-GR" sz="2200" dirty="0">
              <a:solidFill>
                <a:prstClr val="black"/>
              </a:solidFill>
              <a:latin typeface="Calibri"/>
            </a:endParaRPr>
          </a:p>
          <a:p>
            <a:pPr marL="342900" indent="-342900" fontAlgn="auto" hangingPunct="0">
              <a:lnSpc>
                <a:spcPct val="112000"/>
              </a:lnSpc>
              <a:spcBef>
                <a:spcPts val="1200"/>
              </a:spcBef>
              <a:spcAft>
                <a:spcPts val="0"/>
              </a:spcAft>
              <a:buFont typeface="Arial" pitchFamily="34" charset="0"/>
              <a:buChar char="•"/>
            </a:pPr>
            <a:r>
              <a:rPr lang="el-GR" sz="2200" dirty="0">
                <a:solidFill>
                  <a:prstClr val="black"/>
                </a:solidFill>
                <a:latin typeface="Calibri"/>
              </a:rPr>
              <a:t>στο ΚΝΣ φτιάχνουν </a:t>
            </a:r>
            <a:r>
              <a:rPr lang="el-GR" sz="2200" dirty="0" smtClean="0">
                <a:solidFill>
                  <a:prstClr val="black"/>
                </a:solidFill>
                <a:latin typeface="Calibri"/>
              </a:rPr>
              <a:t>μυελίνη.</a:t>
            </a:r>
            <a:endParaRPr lang="el-GR" sz="2200" dirty="0">
              <a:solidFill>
                <a:prstClr val="black"/>
              </a:solidFill>
              <a:latin typeface="Calibri"/>
            </a:endParaRPr>
          </a:p>
          <a:p>
            <a:pPr marL="355600" indent="-355600" fontAlgn="auto" hangingPunct="0">
              <a:lnSpc>
                <a:spcPct val="112000"/>
              </a:lnSpc>
              <a:spcBef>
                <a:spcPts val="1200"/>
              </a:spcBef>
              <a:spcAft>
                <a:spcPts val="0"/>
              </a:spcAft>
              <a:buFont typeface="+mj-lt"/>
              <a:buAutoNum type="romanUcPeriod" startAt="3"/>
            </a:pPr>
            <a:r>
              <a:rPr lang="el-GR" sz="2200" b="1" dirty="0">
                <a:solidFill>
                  <a:prstClr val="black"/>
                </a:solidFill>
                <a:latin typeface="Calibri"/>
              </a:rPr>
              <a:t>Μικρογλοία</a:t>
            </a:r>
            <a:endParaRPr lang="el-GR" sz="2200" dirty="0">
              <a:solidFill>
                <a:prstClr val="black"/>
              </a:solidFill>
              <a:latin typeface="Calibri"/>
            </a:endParaRPr>
          </a:p>
          <a:p>
            <a:pPr marL="342900" indent="-342900" fontAlgn="auto" hangingPunct="0">
              <a:lnSpc>
                <a:spcPct val="112000"/>
              </a:lnSpc>
              <a:spcBef>
                <a:spcPts val="1200"/>
              </a:spcBef>
              <a:spcAft>
                <a:spcPts val="0"/>
              </a:spcAft>
              <a:buFont typeface="Arial" pitchFamily="34" charset="0"/>
              <a:buChar char="•"/>
            </a:pPr>
            <a:r>
              <a:rPr lang="el-GR" sz="2200" dirty="0">
                <a:solidFill>
                  <a:prstClr val="black"/>
                </a:solidFill>
                <a:latin typeface="Calibri"/>
              </a:rPr>
              <a:t>τα μικρότερα </a:t>
            </a:r>
            <a:r>
              <a:rPr lang="el-GR" sz="2200" dirty="0" smtClean="0">
                <a:solidFill>
                  <a:prstClr val="black"/>
                </a:solidFill>
                <a:latin typeface="Calibri"/>
              </a:rPr>
              <a:t>– φαγοκυτταρικά.</a:t>
            </a:r>
            <a:endParaRPr lang="el-GR" sz="2200" dirty="0">
              <a:solidFill>
                <a:prstClr val="black"/>
              </a:solidFill>
              <a:latin typeface="Calibri"/>
            </a:endParaRPr>
          </a:p>
          <a:p>
            <a:pPr marL="342900" indent="-342900" fontAlgn="auto" hangingPunct="0">
              <a:lnSpc>
                <a:spcPct val="112000"/>
              </a:lnSpc>
              <a:spcBef>
                <a:spcPts val="1200"/>
              </a:spcBef>
              <a:spcAft>
                <a:spcPts val="0"/>
              </a:spcAft>
              <a:buFont typeface="Arial" pitchFamily="34" charset="0"/>
              <a:buChar char="•"/>
            </a:pPr>
            <a:r>
              <a:rPr lang="el-GR" sz="2200" dirty="0">
                <a:solidFill>
                  <a:prstClr val="black"/>
                </a:solidFill>
                <a:latin typeface="Calibri"/>
              </a:rPr>
              <a:t>κινούνται προς την φλεγμονή</a:t>
            </a:r>
          </a:p>
          <a:p>
            <a:pPr marL="514350" indent="-514350" fontAlgn="auto" hangingPunct="0">
              <a:lnSpc>
                <a:spcPct val="112000"/>
              </a:lnSpc>
              <a:spcBef>
                <a:spcPts val="1200"/>
              </a:spcBef>
              <a:spcAft>
                <a:spcPts val="0"/>
              </a:spcAft>
              <a:buFont typeface="+mj-lt"/>
              <a:buAutoNum type="romanUcPeriod" startAt="4"/>
            </a:pPr>
            <a:r>
              <a:rPr lang="el-GR" sz="2200" b="1" dirty="0">
                <a:solidFill>
                  <a:prstClr val="black"/>
                </a:solidFill>
                <a:latin typeface="Calibri"/>
              </a:rPr>
              <a:t>Επένδυμα </a:t>
            </a:r>
            <a:r>
              <a:rPr lang="el-GR" sz="2200" dirty="0">
                <a:solidFill>
                  <a:prstClr val="black"/>
                </a:solidFill>
                <a:latin typeface="Calibri"/>
              </a:rPr>
              <a:t>επενδύει κοιλότητες του </a:t>
            </a:r>
            <a:r>
              <a:rPr lang="el-GR" sz="2200" dirty="0" smtClean="0">
                <a:solidFill>
                  <a:prstClr val="black"/>
                </a:solidFill>
                <a:latin typeface="Calibri"/>
              </a:rPr>
              <a:t>ΚΝΣ.</a:t>
            </a:r>
            <a:endParaRPr lang="el-GR" sz="2200" dirty="0">
              <a:solidFill>
                <a:prstClr val="black"/>
              </a:solidFill>
              <a:latin typeface="Calibri"/>
            </a:endParaRPr>
          </a:p>
          <a:p>
            <a:pPr marL="342900" indent="-342900" fontAlgn="auto">
              <a:lnSpc>
                <a:spcPct val="112000"/>
              </a:lnSpc>
              <a:spcBef>
                <a:spcPts val="1200"/>
              </a:spcBef>
              <a:spcAft>
                <a:spcPts val="0"/>
              </a:spcAft>
              <a:buFont typeface="Arial" pitchFamily="34" charset="0"/>
              <a:buChar char="•"/>
            </a:pPr>
            <a:endParaRPr lang="en-US" sz="2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783086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Διάταξη νευρώνων στο ΚΝΣ</a:t>
            </a:r>
          </a:p>
        </p:txBody>
      </p:sp>
      <p:sp>
        <p:nvSpPr>
          <p:cNvPr id="3" name="2 - Θέση περιεχομένου"/>
          <p:cNvSpPr>
            <a:spLocks noGrp="1"/>
          </p:cNvSpPr>
          <p:nvPr>
            <p:ph idx="1"/>
          </p:nvPr>
        </p:nvSpPr>
        <p:spPr/>
        <p:txBody>
          <a:bodyPr>
            <a:normAutofit/>
          </a:bodyPr>
          <a:lstStyle/>
          <a:p>
            <a:pPr hangingPunct="0"/>
            <a:r>
              <a:rPr lang="el-GR" dirty="0"/>
              <a:t>Στο ΚΝΣ τα σώματα των νευρικών κυττάρων βρίσκονται μακριά από τις αποφυάδες τους</a:t>
            </a:r>
            <a:r>
              <a:rPr lang="el-GR" dirty="0" smtClean="0"/>
              <a:t>. </a:t>
            </a:r>
            <a:r>
              <a:rPr lang="el-GR" dirty="0"/>
              <a:t>Ο εγκέφαλος είναι φτιαγμένος από φαιά ουσία (σώματα νευρώνων, νωτιαίος μυελός και νευρογλοιακά κύτταρα) και από λευκή ουσία (νευρικές αποφυάδες και νευρογλοιακά κύτταρα, αλλά όχι νευρώνες</a:t>
            </a:r>
            <a:r>
              <a:rPr lang="el-GR" dirty="0" smtClean="0"/>
              <a:t>). </a:t>
            </a:r>
            <a:r>
              <a:rPr lang="el-GR" dirty="0"/>
              <a:t>Η λευκή ουσία παίρνει </a:t>
            </a:r>
            <a:r>
              <a:rPr lang="el-GR" dirty="0" smtClean="0"/>
              <a:t>το όνομά </a:t>
            </a:r>
            <a:r>
              <a:rPr lang="el-GR" dirty="0"/>
              <a:t>της από την λευκωπή χροιά της μυελίνης</a:t>
            </a:r>
            <a:r>
              <a:rPr lang="el-GR" dirty="0" smtClean="0"/>
              <a:t>.</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699793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Απεικόνιση νευρικού ιστού </a:t>
            </a:r>
            <a:r>
              <a:rPr lang="el-GR" sz="3200" b="0" dirty="0" smtClean="0"/>
              <a:t>1/4</a:t>
            </a:r>
            <a:endParaRPr lang="el-GR" sz="3200" b="0" dirty="0"/>
          </a:p>
        </p:txBody>
      </p:sp>
      <p:sp>
        <p:nvSpPr>
          <p:cNvPr id="3" name="2 - Θέση περιεχομένου"/>
          <p:cNvSpPr>
            <a:spLocks noGrp="1"/>
          </p:cNvSpPr>
          <p:nvPr>
            <p:ph idx="1"/>
          </p:nvPr>
        </p:nvSpPr>
        <p:spPr>
          <a:xfrm>
            <a:off x="457200" y="1196752"/>
            <a:ext cx="8686800" cy="5040560"/>
          </a:xfrm>
        </p:spPr>
        <p:txBody>
          <a:bodyPr>
            <a:noAutofit/>
          </a:bodyPr>
          <a:lstStyle/>
          <a:p>
            <a:pPr hangingPunct="0">
              <a:buNone/>
            </a:pPr>
            <a:r>
              <a:rPr lang="el-GR" b="1" dirty="0" smtClean="0"/>
              <a:t>Πώς </a:t>
            </a:r>
            <a:r>
              <a:rPr lang="el-GR" b="1" dirty="0"/>
              <a:t>διερευνάται ο Νευρικός </a:t>
            </a:r>
            <a:r>
              <a:rPr lang="el-GR" b="1" dirty="0" smtClean="0"/>
              <a:t>ιστός</a:t>
            </a:r>
            <a:r>
              <a:rPr lang="el-GR" dirty="0" smtClean="0"/>
              <a:t>.</a:t>
            </a:r>
          </a:p>
          <a:p>
            <a:pPr marL="571500" indent="-571500" hangingPunct="0">
              <a:buFont typeface="+mj-lt"/>
              <a:buAutoNum type="romanUcPeriod"/>
            </a:pPr>
            <a:r>
              <a:rPr lang="el-GR" b="1" dirty="0" smtClean="0"/>
              <a:t>Για </a:t>
            </a:r>
            <a:r>
              <a:rPr lang="el-GR" b="1" dirty="0"/>
              <a:t>το φωτομικροσκόπιο</a:t>
            </a:r>
            <a:r>
              <a:rPr lang="el-GR" dirty="0"/>
              <a:t> ο νευρικός ιστός </a:t>
            </a:r>
            <a:r>
              <a:rPr lang="el-GR" dirty="0" smtClean="0"/>
              <a:t>χρωματίζεται </a:t>
            </a:r>
            <a:r>
              <a:rPr lang="el-GR" dirty="0"/>
              <a:t>με </a:t>
            </a:r>
            <a:r>
              <a:rPr lang="el-GR" dirty="0" smtClean="0"/>
              <a:t>διάφορες </a:t>
            </a:r>
            <a:r>
              <a:rPr lang="el-GR" dirty="0"/>
              <a:t>μεθόδους</a:t>
            </a:r>
            <a:r>
              <a:rPr lang="el-GR" dirty="0" smtClean="0"/>
              <a:t>.</a:t>
            </a:r>
            <a:endParaRPr lang="el-GR" dirty="0"/>
          </a:p>
          <a:p>
            <a:pPr marL="514350" indent="-336550" hangingPunct="0">
              <a:buFont typeface="+mj-lt"/>
              <a:buAutoNum type="arabicPeriod"/>
            </a:pPr>
            <a:r>
              <a:rPr lang="el-GR" b="1" dirty="0" smtClean="0"/>
              <a:t>Νουκλεϊνικές </a:t>
            </a:r>
            <a:r>
              <a:rPr lang="el-GR" b="1" dirty="0"/>
              <a:t>όξινες </a:t>
            </a:r>
            <a:r>
              <a:rPr lang="el-GR" b="1" dirty="0" smtClean="0"/>
              <a:t>χρωστικές</a:t>
            </a:r>
          </a:p>
          <a:p>
            <a:pPr marL="541338" indent="0" hangingPunct="0">
              <a:buNone/>
            </a:pPr>
            <a:r>
              <a:rPr lang="el-GR" dirty="0" smtClean="0"/>
              <a:t>βάφουν </a:t>
            </a:r>
            <a:r>
              <a:rPr lang="el-GR" dirty="0"/>
              <a:t>πυρήνες + </a:t>
            </a:r>
            <a:r>
              <a:rPr lang="en-US" dirty="0"/>
              <a:t>Nissl</a:t>
            </a:r>
            <a:endParaRPr lang="el-GR" dirty="0"/>
          </a:p>
          <a:p>
            <a:pPr marL="541338" indent="0" hangingPunct="0">
              <a:buNone/>
            </a:pPr>
            <a:r>
              <a:rPr lang="el-GR" dirty="0" smtClean="0"/>
              <a:t>π.χ</a:t>
            </a:r>
            <a:r>
              <a:rPr lang="el-GR" dirty="0"/>
              <a:t>. βιολέ του </a:t>
            </a:r>
            <a:r>
              <a:rPr lang="el-GR" dirty="0" smtClean="0"/>
              <a:t>κρεσυλίου </a:t>
            </a:r>
            <a:r>
              <a:rPr lang="el-GR" dirty="0"/>
              <a:t>}  και δείχνουν τα </a:t>
            </a:r>
            <a:r>
              <a:rPr lang="el-GR" dirty="0" smtClean="0"/>
              <a:t>σώματα μπλε </a:t>
            </a:r>
            <a:r>
              <a:rPr lang="el-GR" dirty="0"/>
              <a:t>του τουλουϊδινίου   αλλά όχι άξονες</a:t>
            </a:r>
          </a:p>
          <a:p>
            <a:pPr marL="514350" indent="-336550" hangingPunct="0">
              <a:buFont typeface="+mj-lt"/>
              <a:buAutoNum type="arabicPeriod" startAt="2"/>
            </a:pPr>
            <a:r>
              <a:rPr lang="el-GR" b="1" dirty="0" smtClean="0"/>
              <a:t>Βαφές Αργύρου</a:t>
            </a:r>
            <a:r>
              <a:rPr lang="el-GR" b="1" dirty="0"/>
              <a:t> </a:t>
            </a:r>
            <a:r>
              <a:rPr lang="el-GR" b="1" dirty="0" smtClean="0"/>
              <a:t> </a:t>
            </a:r>
            <a:r>
              <a:rPr lang="el-GR" dirty="0" smtClean="0"/>
              <a:t>π.χ</a:t>
            </a:r>
            <a:r>
              <a:rPr lang="el-GR" dirty="0"/>
              <a:t>. </a:t>
            </a:r>
            <a:r>
              <a:rPr lang="en-US" dirty="0"/>
              <a:t>Cajal</a:t>
            </a:r>
            <a:r>
              <a:rPr lang="el-GR" dirty="0"/>
              <a:t> + </a:t>
            </a:r>
            <a:r>
              <a:rPr lang="en-US" dirty="0" smtClean="0"/>
              <a:t>Go</a:t>
            </a:r>
            <a:r>
              <a:rPr lang="el-GR" dirty="0" smtClean="0"/>
              <a:t> </a:t>
            </a:r>
            <a:r>
              <a:rPr lang="el-GR" dirty="0"/>
              <a:t>} βάφουν κύτταρα + αποφυάδες </a:t>
            </a:r>
            <a:r>
              <a:rPr lang="el-GR" dirty="0" smtClean="0"/>
              <a:t>σκούρα, ενώ η μυελίνη παραμένει άβαφη.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574898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Τυπικός νευρώνας</a:t>
            </a:r>
          </a:p>
        </p:txBody>
      </p:sp>
      <p:grpSp>
        <p:nvGrpSpPr>
          <p:cNvPr id="7" name="Ομάδα 6"/>
          <p:cNvGrpSpPr/>
          <p:nvPr/>
        </p:nvGrpSpPr>
        <p:grpSpPr>
          <a:xfrm>
            <a:off x="762000" y="1102985"/>
            <a:ext cx="7620000" cy="4123040"/>
            <a:chOff x="755576" y="1412776"/>
            <a:chExt cx="7620000" cy="4123040"/>
          </a:xfrm>
        </p:grpSpPr>
        <p:pic>
          <p:nvPicPr>
            <p:cNvPr id="9" name="Picture 2" descr="File:Neuron Hand-tuned.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6"/>
              <a:ext cx="7620000" cy="4095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2"/>
            <p:cNvSpPr txBox="1"/>
            <p:nvPr/>
          </p:nvSpPr>
          <p:spPr>
            <a:xfrm>
              <a:off x="1691680" y="1412776"/>
              <a:ext cx="106221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Dendrite </a:t>
              </a:r>
              <a:endParaRPr lang="el-GR" dirty="0">
                <a:solidFill>
                  <a:prstClr val="black"/>
                </a:solidFill>
                <a:latin typeface="Calibri"/>
              </a:endParaRPr>
            </a:p>
          </p:txBody>
        </p:sp>
        <p:sp>
          <p:nvSpPr>
            <p:cNvPr id="11" name="TextBox 4"/>
            <p:cNvSpPr txBox="1"/>
            <p:nvPr/>
          </p:nvSpPr>
          <p:spPr>
            <a:xfrm>
              <a:off x="1115616" y="5166484"/>
              <a:ext cx="98616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Nucleus </a:t>
              </a:r>
              <a:endParaRPr lang="el-GR" dirty="0">
                <a:solidFill>
                  <a:prstClr val="black"/>
                </a:solidFill>
                <a:latin typeface="Calibri"/>
              </a:endParaRPr>
            </a:p>
          </p:txBody>
        </p:sp>
        <p:sp>
          <p:nvSpPr>
            <p:cNvPr id="12" name="TextBox 5"/>
            <p:cNvSpPr txBox="1"/>
            <p:nvPr/>
          </p:nvSpPr>
          <p:spPr>
            <a:xfrm>
              <a:off x="3163784" y="2636912"/>
              <a:ext cx="760144"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Soma </a:t>
              </a:r>
              <a:endParaRPr lang="el-GR" dirty="0">
                <a:solidFill>
                  <a:prstClr val="black"/>
                </a:solidFill>
                <a:latin typeface="Calibri"/>
              </a:endParaRPr>
            </a:p>
          </p:txBody>
        </p:sp>
        <p:sp>
          <p:nvSpPr>
            <p:cNvPr id="13" name="TextBox 6"/>
            <p:cNvSpPr txBox="1"/>
            <p:nvPr/>
          </p:nvSpPr>
          <p:spPr>
            <a:xfrm>
              <a:off x="4487411" y="3645024"/>
              <a:ext cx="70743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a:t>
              </a:r>
              <a:endParaRPr lang="el-GR" dirty="0">
                <a:solidFill>
                  <a:prstClr val="black"/>
                </a:solidFill>
                <a:latin typeface="Calibri"/>
              </a:endParaRPr>
            </a:p>
          </p:txBody>
        </p:sp>
        <p:sp>
          <p:nvSpPr>
            <p:cNvPr id="14" name="TextBox 7"/>
            <p:cNvSpPr txBox="1"/>
            <p:nvPr/>
          </p:nvSpPr>
          <p:spPr>
            <a:xfrm>
              <a:off x="4358715" y="4869160"/>
              <a:ext cx="1513428"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Myelin sheath</a:t>
              </a:r>
              <a:endParaRPr lang="el-GR" dirty="0">
                <a:solidFill>
                  <a:prstClr val="black"/>
                </a:solidFill>
                <a:latin typeface="Calibri"/>
              </a:endParaRPr>
            </a:p>
          </p:txBody>
        </p:sp>
        <p:sp>
          <p:nvSpPr>
            <p:cNvPr id="15" name="TextBox 8"/>
            <p:cNvSpPr txBox="1"/>
            <p:nvPr/>
          </p:nvSpPr>
          <p:spPr>
            <a:xfrm>
              <a:off x="5115429" y="2188924"/>
              <a:ext cx="1224136" cy="646331"/>
            </a:xfrm>
            <a:prstGeom prst="rect">
              <a:avLst/>
            </a:prstGeom>
            <a:noFill/>
          </p:spPr>
          <p:txBody>
            <a:bodyPr wrap="squar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Nobe of Ranvier</a:t>
              </a:r>
              <a:endParaRPr lang="el-GR" dirty="0">
                <a:solidFill>
                  <a:prstClr val="black"/>
                </a:solidFill>
                <a:latin typeface="Calibri"/>
              </a:endParaRPr>
            </a:p>
          </p:txBody>
        </p:sp>
        <p:sp>
          <p:nvSpPr>
            <p:cNvPr id="16" name="TextBox 9"/>
            <p:cNvSpPr txBox="1"/>
            <p:nvPr/>
          </p:nvSpPr>
          <p:spPr>
            <a:xfrm>
              <a:off x="6686346" y="1700808"/>
              <a:ext cx="1500026"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Axon terminal</a:t>
              </a:r>
              <a:endParaRPr lang="el-GR" dirty="0">
                <a:solidFill>
                  <a:prstClr val="black"/>
                </a:solidFill>
                <a:latin typeface="Calibri"/>
              </a:endParaRPr>
            </a:p>
          </p:txBody>
        </p:sp>
        <p:sp>
          <p:nvSpPr>
            <p:cNvPr id="17" name="TextBox 10"/>
            <p:cNvSpPr txBox="1"/>
            <p:nvPr/>
          </p:nvSpPr>
          <p:spPr>
            <a:xfrm>
              <a:off x="6516216" y="4293096"/>
              <a:ext cx="1397177" cy="369332"/>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prstClr val="black"/>
                  </a:solidFill>
                  <a:latin typeface="Calibri"/>
                </a:rPr>
                <a:t>Schwann cell</a:t>
              </a:r>
              <a:endParaRPr lang="el-GR" dirty="0">
                <a:solidFill>
                  <a:prstClr val="black"/>
                </a:solidFill>
                <a:latin typeface="Calibri"/>
              </a:endParaRPr>
            </a:p>
          </p:txBody>
        </p:sp>
      </p:grpSp>
      <p:sp>
        <p:nvSpPr>
          <p:cNvPr id="8" name="Rectangle 6"/>
          <p:cNvSpPr/>
          <p:nvPr/>
        </p:nvSpPr>
        <p:spPr>
          <a:xfrm>
            <a:off x="2183535" y="5478016"/>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Neuron </a:t>
            </a:r>
            <a:r>
              <a:rPr lang="en-US" sz="1200" dirty="0" smtClean="0">
                <a:solidFill>
                  <a:prstClr val="black"/>
                </a:solidFill>
                <a:latin typeface="Calibri"/>
                <a:hlinkClick r:id="rId3"/>
              </a:rPr>
              <a:t>Hand-tuned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tooltip="User:Faigl.ladislav"/>
              </a:rPr>
              <a:t>Faigl.ladislav</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033390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Απεικόνιση νευρικού ιστού </a:t>
            </a:r>
            <a:r>
              <a:rPr lang="el-GR" sz="3200" b="0" dirty="0" smtClean="0"/>
              <a:t>2/4</a:t>
            </a:r>
            <a:endParaRPr lang="el-GR" dirty="0"/>
          </a:p>
        </p:txBody>
      </p:sp>
      <p:sp>
        <p:nvSpPr>
          <p:cNvPr id="3" name="2 - Θέση περιεχομένου"/>
          <p:cNvSpPr>
            <a:spLocks noGrp="1"/>
          </p:cNvSpPr>
          <p:nvPr>
            <p:ph idx="1"/>
          </p:nvPr>
        </p:nvSpPr>
        <p:spPr/>
        <p:txBody>
          <a:bodyPr>
            <a:normAutofit/>
          </a:bodyPr>
          <a:lstStyle/>
          <a:p>
            <a:pPr marL="457200" indent="-457200" hangingPunct="0">
              <a:buFont typeface="+mj-lt"/>
              <a:buAutoNum type="arabicPeriod" startAt="3"/>
            </a:pPr>
            <a:r>
              <a:rPr lang="el-GR" b="1" dirty="0" smtClean="0"/>
              <a:t>Βαφές Μυελίνης</a:t>
            </a:r>
          </a:p>
          <a:p>
            <a:pPr marL="441325" hangingPunct="0">
              <a:buFont typeface="Courier New" panose="02070309020205020404" pitchFamily="49" charset="0"/>
              <a:buChar char="o"/>
            </a:pPr>
            <a:r>
              <a:rPr lang="en-US" dirty="0" smtClean="0"/>
              <a:t>Weigert Method</a:t>
            </a:r>
            <a:r>
              <a:rPr lang="el-GR" dirty="0" smtClean="0"/>
              <a:t>:  διχρωμικό Κ</a:t>
            </a:r>
            <a:r>
              <a:rPr lang="el-GR" baseline="30000" dirty="0" smtClean="0"/>
              <a:t>+</a:t>
            </a:r>
            <a:r>
              <a:rPr lang="el-GR" dirty="0" smtClean="0"/>
              <a:t> κάνει τη μυελίνη να βάφεται με αιματοξυλίνη.</a:t>
            </a:r>
          </a:p>
          <a:p>
            <a:pPr marL="441325" hangingPunct="0">
              <a:buFont typeface="Courier New" panose="02070309020205020404" pitchFamily="49" charset="0"/>
              <a:buChar char="o"/>
            </a:pPr>
            <a:r>
              <a:rPr lang="en-US" dirty="0" smtClean="0"/>
              <a:t>Marchi Method</a:t>
            </a:r>
            <a:r>
              <a:rPr lang="el-GR" dirty="0" smtClean="0"/>
              <a:t>:  με διχρωμικό Κ</a:t>
            </a:r>
            <a:r>
              <a:rPr lang="el-GR" baseline="30000" dirty="0" smtClean="0"/>
              <a:t>+</a:t>
            </a:r>
            <a:r>
              <a:rPr lang="el-GR" dirty="0" smtClean="0"/>
              <a:t>, δείχνει και τις εκφυλισμένες ίνες.</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439369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Απεικόνιση νευρικού ιστού </a:t>
            </a:r>
            <a:r>
              <a:rPr lang="el-GR" sz="3200" b="0" dirty="0" smtClean="0"/>
              <a:t>3/4</a:t>
            </a:r>
            <a:endParaRPr lang="el-GR" dirty="0"/>
          </a:p>
        </p:txBody>
      </p:sp>
      <p:sp>
        <p:nvSpPr>
          <p:cNvPr id="3" name="2 - Θέση περιεχομένου"/>
          <p:cNvSpPr>
            <a:spLocks noGrp="1"/>
          </p:cNvSpPr>
          <p:nvPr>
            <p:ph idx="1"/>
          </p:nvPr>
        </p:nvSpPr>
        <p:spPr/>
        <p:txBody>
          <a:bodyPr>
            <a:normAutofit/>
          </a:bodyPr>
          <a:lstStyle/>
          <a:p>
            <a:pPr marL="514350" indent="-514350" hangingPunct="0">
              <a:buFont typeface="+mj-lt"/>
              <a:buAutoNum type="arabicPeriod" startAt="4"/>
            </a:pPr>
            <a:r>
              <a:rPr lang="el-GR" b="1" dirty="0" smtClean="0"/>
              <a:t>Ιστοχημεία  και Ανοσοϊστοχημεία</a:t>
            </a:r>
            <a:endParaRPr lang="el-GR" b="1" dirty="0"/>
          </a:p>
          <a:p>
            <a:pPr marL="538163" hangingPunct="0">
              <a:buFont typeface="Courier New" panose="02070309020205020404" pitchFamily="49" charset="0"/>
              <a:buChar char="o"/>
            </a:pPr>
            <a:r>
              <a:rPr lang="el-GR" dirty="0" smtClean="0"/>
              <a:t>Δείχνουν </a:t>
            </a:r>
            <a:r>
              <a:rPr lang="el-GR" dirty="0"/>
              <a:t>τους εκάστοτε νευρομεταβιβαστές </a:t>
            </a:r>
            <a:r>
              <a:rPr lang="el-GR" dirty="0" smtClean="0"/>
              <a:t>και τα ένζυμα</a:t>
            </a:r>
            <a:endParaRPr lang="el-GR" dirty="0"/>
          </a:p>
          <a:p>
            <a:pPr marL="538163" indent="3175" hangingPunct="0">
              <a:buNone/>
            </a:pPr>
            <a:r>
              <a:rPr lang="el-GR" dirty="0" smtClean="0"/>
              <a:t>π.χ</a:t>
            </a:r>
            <a:r>
              <a:rPr lang="el-GR" dirty="0"/>
              <a:t>. με </a:t>
            </a:r>
            <a:r>
              <a:rPr lang="el-GR" dirty="0" smtClean="0"/>
              <a:t>ανοσοφθόριση </a:t>
            </a:r>
            <a:r>
              <a:rPr lang="el-GR" dirty="0"/>
              <a:t>με φορμαλδεϋδη βάφεται ή ΝΑ </a:t>
            </a:r>
            <a:r>
              <a:rPr lang="el-GR" dirty="0" smtClean="0"/>
              <a:t>πράσινη και </a:t>
            </a:r>
            <a:r>
              <a:rPr lang="el-GR" dirty="0"/>
              <a:t>η 5ΗΤ κίτρινη μετά από έκθεση σε υπεριώδη ακτινοβολία.</a:t>
            </a:r>
          </a:p>
          <a:p>
            <a:pPr marL="538163" hangingPunct="0">
              <a:buFont typeface="Courier New" panose="02070309020205020404" pitchFamily="49" charset="0"/>
              <a:buChar char="o"/>
            </a:pPr>
            <a:r>
              <a:rPr lang="el-GR" dirty="0" smtClean="0"/>
              <a:t>Έτσι </a:t>
            </a:r>
            <a:r>
              <a:rPr lang="el-GR" dirty="0"/>
              <a:t>βρέθηκαν τα διάφορα μονοπάτια - </a:t>
            </a:r>
            <a:r>
              <a:rPr lang="en-US" dirty="0"/>
              <a:t>pathways</a:t>
            </a:r>
            <a:r>
              <a:rPr lang="el-GR" dirty="0"/>
              <a:t> μεταβιβαστών.</a:t>
            </a:r>
          </a:p>
          <a:p>
            <a:pPr marL="538163" hangingPunct="0">
              <a:buFont typeface="Courier New" panose="02070309020205020404" pitchFamily="49" charset="0"/>
              <a:buChar char="o"/>
            </a:pPr>
            <a:r>
              <a:rPr lang="el-GR" dirty="0" smtClean="0"/>
              <a:t>Απεικόνιση </a:t>
            </a:r>
            <a:r>
              <a:rPr lang="el-GR" dirty="0"/>
              <a:t>των αξόνων με καταστροφικές </a:t>
            </a:r>
            <a:r>
              <a:rPr lang="el-GR" dirty="0" smtClean="0"/>
              <a:t>μεθόδους</a:t>
            </a:r>
          </a:p>
          <a:p>
            <a:pPr marL="541338" indent="0" hangingPunct="0">
              <a:buNone/>
            </a:pPr>
            <a:r>
              <a:rPr lang="el-GR" dirty="0" smtClean="0"/>
              <a:t>π.χ. χρωματόλυση </a:t>
            </a:r>
            <a:r>
              <a:rPr lang="el-GR" dirty="0"/>
              <a:t>(</a:t>
            </a:r>
            <a:r>
              <a:rPr lang="en-US" dirty="0"/>
              <a:t>Warwick</a:t>
            </a:r>
            <a:r>
              <a:rPr lang="el-GR" dirty="0" smtClean="0"/>
              <a:t>).</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895546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Απεικόνιση νευρικού ιστού </a:t>
            </a:r>
            <a:r>
              <a:rPr lang="el-GR" sz="3200" b="0" dirty="0" smtClean="0"/>
              <a:t>4/4</a:t>
            </a:r>
            <a:endParaRPr lang="el-GR" dirty="0"/>
          </a:p>
        </p:txBody>
      </p:sp>
      <p:sp>
        <p:nvSpPr>
          <p:cNvPr id="3" name="2 - Θέση περιεχομένου"/>
          <p:cNvSpPr>
            <a:spLocks noGrp="1"/>
          </p:cNvSpPr>
          <p:nvPr>
            <p:ph idx="1"/>
          </p:nvPr>
        </p:nvSpPr>
        <p:spPr/>
        <p:txBody>
          <a:bodyPr/>
          <a:lstStyle/>
          <a:p>
            <a:pPr marL="514350" indent="-514350" hangingPunct="0">
              <a:buFont typeface="+mj-lt"/>
              <a:buAutoNum type="romanUcPeriod" startAt="2"/>
            </a:pPr>
            <a:r>
              <a:rPr lang="el-GR" b="1" dirty="0" smtClean="0"/>
              <a:t>Ηλεκτρονικό </a:t>
            </a:r>
            <a:r>
              <a:rPr lang="el-GR" b="1" dirty="0"/>
              <a:t>μικροσκόπιο:  </a:t>
            </a:r>
            <a:r>
              <a:rPr lang="el-GR" dirty="0"/>
              <a:t>Αυξημένη λεπτομέρεια</a:t>
            </a:r>
          </a:p>
          <a:p>
            <a:pPr marL="538163" hangingPunct="0">
              <a:buFont typeface="Courier New" panose="02070309020205020404" pitchFamily="49" charset="0"/>
              <a:buChar char="o"/>
            </a:pPr>
            <a:r>
              <a:rPr lang="el-GR" dirty="0" smtClean="0"/>
              <a:t>Φαίνονται </a:t>
            </a:r>
            <a:r>
              <a:rPr lang="el-GR" dirty="0"/>
              <a:t>οι μεμβράνες, οι συνάψεις, τα </a:t>
            </a:r>
            <a:r>
              <a:rPr lang="el-GR" dirty="0" smtClean="0"/>
              <a:t>οργανίδια.</a:t>
            </a:r>
          </a:p>
          <a:p>
            <a:pPr marL="538163" hangingPunct="0">
              <a:buFont typeface="Courier New" panose="02070309020205020404" pitchFamily="49" charset="0"/>
              <a:buChar char="o"/>
            </a:pPr>
            <a:r>
              <a:rPr lang="el-GR" dirty="0" smtClean="0"/>
              <a:t>Φαίνεται </a:t>
            </a:r>
            <a:r>
              <a:rPr lang="el-GR" dirty="0"/>
              <a:t>η μυελίνη και η δομή </a:t>
            </a:r>
            <a:r>
              <a:rPr lang="el-GR" dirty="0" smtClean="0"/>
              <a:t>της.</a:t>
            </a:r>
            <a:endParaRPr lang="el-GR" dirty="0"/>
          </a:p>
          <a:p>
            <a:pPr marL="538163" hangingPunct="0">
              <a:buFont typeface="Courier New" panose="02070309020205020404" pitchFamily="49" charset="0"/>
              <a:buChar char="o"/>
            </a:pPr>
            <a:r>
              <a:rPr lang="el-GR" dirty="0" smtClean="0"/>
              <a:t>Φαίνονται οι </a:t>
            </a:r>
            <a:r>
              <a:rPr lang="el-GR" dirty="0"/>
              <a:t>σχέσεις στις συνάψεις </a:t>
            </a:r>
            <a:r>
              <a:rPr lang="el-GR" dirty="0" smtClean="0"/>
              <a:t>– μικροδομή.</a:t>
            </a:r>
            <a:endParaRPr lang="el-GR" dirty="0"/>
          </a:p>
          <a:p>
            <a:pPr hangingPunct="0">
              <a:buNone/>
            </a:pPr>
            <a:r>
              <a:rPr lang="el-GR" dirty="0"/>
              <a:t>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2706576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Βαφή </a:t>
            </a:r>
            <a:r>
              <a:rPr lang="en-US" dirty="0"/>
              <a:t>Golgi</a:t>
            </a:r>
            <a:endParaRPr lang="el-GR" dirty="0"/>
          </a:p>
        </p:txBody>
      </p:sp>
      <p:pic>
        <p:nvPicPr>
          <p:cNvPr id="4" name="3 - Θέση περιεχομένου" descr="http://www.bioenno.com/wp-content/uploads/2013/10/sliceGolgi_Bioenno_Golgi_Staining_ICC_img3.png"/>
          <p:cNvPicPr>
            <a:picLocks noGrp="1"/>
          </p:cNvPicPr>
          <p:nvPr>
            <p:ph idx="1"/>
          </p:nvPr>
        </p:nvPicPr>
        <p:blipFill>
          <a:blip r:embed="rId2" cstate="print"/>
          <a:stretch>
            <a:fillRect/>
          </a:stretch>
        </p:blipFill>
        <p:spPr bwMode="auto">
          <a:xfrm>
            <a:off x="1092635" y="1964750"/>
            <a:ext cx="6958731" cy="3504762"/>
          </a:xfrm>
          <a:prstGeom prst="rect">
            <a:avLst/>
          </a:prstGeom>
          <a:noFill/>
          <a:ln w="9525">
            <a:solidFill>
              <a:schemeClr val="tx1"/>
            </a:solidFill>
            <a:miter lim="800000"/>
            <a:headEnd/>
            <a:tailEnd/>
          </a:ln>
        </p:spPr>
      </p:pic>
      <p:sp>
        <p:nvSpPr>
          <p:cNvPr id="3" name="Ορθογώνιο 2"/>
          <p:cNvSpPr/>
          <p:nvPr/>
        </p:nvSpPr>
        <p:spPr>
          <a:xfrm>
            <a:off x="4088659" y="5624823"/>
            <a:ext cx="1008931" cy="276999"/>
          </a:xfrm>
          <a:prstGeom prst="rect">
            <a:avLst/>
          </a:prstGeom>
        </p:spPr>
        <p:txBody>
          <a:bodyPr wrap="none">
            <a:spAutoFit/>
          </a:bodyPr>
          <a:lstStyle/>
          <a:p>
            <a:pPr algn="ctr"/>
            <a:r>
              <a:rPr lang="en-US" sz="1200" dirty="0" smtClean="0">
                <a:solidFill>
                  <a:prstClr val="black"/>
                </a:solidFill>
                <a:latin typeface="Calibri"/>
                <a:hlinkClick r:id="rId3"/>
              </a:rPr>
              <a:t>bioenno.com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776759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Μεταφορά </a:t>
            </a:r>
            <a:r>
              <a:rPr lang="el-GR" dirty="0" smtClean="0"/>
              <a:t>προϊόντων </a:t>
            </a:r>
            <a:r>
              <a:rPr lang="el-GR" dirty="0"/>
              <a:t>μέσω άξονα</a:t>
            </a:r>
          </a:p>
        </p:txBody>
      </p:sp>
      <p:sp>
        <p:nvSpPr>
          <p:cNvPr id="3" name="2 - Θέση περιεχομένου"/>
          <p:cNvSpPr>
            <a:spLocks noGrp="1"/>
          </p:cNvSpPr>
          <p:nvPr>
            <p:ph idx="1"/>
          </p:nvPr>
        </p:nvSpPr>
        <p:spPr/>
        <p:txBody>
          <a:bodyPr>
            <a:normAutofit lnSpcReduction="10000"/>
          </a:bodyPr>
          <a:lstStyle/>
          <a:p>
            <a:pPr hangingPunct="0"/>
            <a:r>
              <a:rPr lang="el-GR" b="1" dirty="0" smtClean="0"/>
              <a:t>Πώς </a:t>
            </a:r>
            <a:r>
              <a:rPr lang="el-GR" b="1" dirty="0"/>
              <a:t>Μεταφέρει ο Ά</a:t>
            </a:r>
            <a:r>
              <a:rPr lang="el-GR" b="1" dirty="0" smtClean="0"/>
              <a:t>ξονας</a:t>
            </a:r>
            <a:endParaRPr lang="el-GR" dirty="0"/>
          </a:p>
          <a:p>
            <a:pPr marL="355600" indent="0" hangingPunct="0">
              <a:buNone/>
            </a:pPr>
            <a:r>
              <a:rPr lang="el-GR" dirty="0"/>
              <a:t>Τα προϊόντα που σχηματίζονται στο σώμα του νευρώνος διασχίζουν τον άξονα </a:t>
            </a:r>
            <a:r>
              <a:rPr lang="el-GR" dirty="0" smtClean="0"/>
              <a:t>ορθόδρομα (</a:t>
            </a:r>
            <a:r>
              <a:rPr lang="en-US" dirty="0"/>
              <a:t>orthograde direction</a:t>
            </a:r>
            <a:r>
              <a:rPr lang="el-GR" dirty="0"/>
              <a:t>) - Προς τα πρόσω - </a:t>
            </a:r>
            <a:r>
              <a:rPr lang="el-GR" b="1" dirty="0"/>
              <a:t>με 2 τρόπους:</a:t>
            </a:r>
          </a:p>
          <a:p>
            <a:pPr marL="457200" indent="-457200" hangingPunct="0">
              <a:buFont typeface="+mj-lt"/>
              <a:buAutoNum type="arabicPeriod"/>
            </a:pPr>
            <a:r>
              <a:rPr lang="el-GR" b="1" dirty="0" smtClean="0"/>
              <a:t>Βραδεία </a:t>
            </a:r>
            <a:r>
              <a:rPr lang="el-GR" b="1" dirty="0"/>
              <a:t>μεταφορά</a:t>
            </a:r>
            <a:r>
              <a:rPr lang="en-US" b="1" dirty="0"/>
              <a:t> </a:t>
            </a:r>
            <a:r>
              <a:rPr lang="en-US" dirty="0"/>
              <a:t>(slow transport) 1-3 mm/day</a:t>
            </a:r>
            <a:endParaRPr lang="el-GR" dirty="0"/>
          </a:p>
          <a:p>
            <a:pPr marL="444500" indent="0" hangingPunct="0">
              <a:spcBef>
                <a:spcPts val="0"/>
              </a:spcBef>
              <a:buNone/>
            </a:pPr>
            <a:r>
              <a:rPr lang="el-GR" dirty="0" smtClean="0"/>
              <a:t>Το πως </a:t>
            </a:r>
            <a:r>
              <a:rPr lang="el-GR" dirty="0"/>
              <a:t>γίνεται </a:t>
            </a:r>
            <a:r>
              <a:rPr lang="el-GR" dirty="0" smtClean="0"/>
              <a:t>είναι άγνωστο</a:t>
            </a:r>
            <a:endParaRPr lang="el-GR" dirty="0"/>
          </a:p>
          <a:p>
            <a:pPr marL="457200" indent="-457200" hangingPunct="0">
              <a:buFont typeface="+mj-lt"/>
              <a:buAutoNum type="arabicPeriod" startAt="2"/>
            </a:pPr>
            <a:r>
              <a:rPr lang="el-GR" b="1" dirty="0" smtClean="0"/>
              <a:t>Ταχεία </a:t>
            </a:r>
            <a:r>
              <a:rPr lang="el-GR" b="1" dirty="0"/>
              <a:t>μεταφορά </a:t>
            </a:r>
            <a:r>
              <a:rPr lang="el-GR" dirty="0"/>
              <a:t>(</a:t>
            </a:r>
            <a:r>
              <a:rPr lang="en-US" dirty="0"/>
              <a:t>rapid transport</a:t>
            </a:r>
            <a:r>
              <a:rPr lang="el-GR" dirty="0"/>
              <a:t>) κυστιδίων που </a:t>
            </a:r>
            <a:r>
              <a:rPr lang="el-GR" dirty="0" smtClean="0"/>
              <a:t>περιέχουν και </a:t>
            </a:r>
            <a:r>
              <a:rPr lang="el-GR" dirty="0"/>
              <a:t>νευρομεταβιβαστές (400 </a:t>
            </a:r>
            <a:r>
              <a:rPr lang="en-US" dirty="0"/>
              <a:t>mm</a:t>
            </a:r>
            <a:r>
              <a:rPr lang="el-GR" dirty="0"/>
              <a:t>/</a:t>
            </a:r>
            <a:r>
              <a:rPr lang="en-US" dirty="0"/>
              <a:t>day</a:t>
            </a:r>
            <a:r>
              <a:rPr lang="el-GR" dirty="0"/>
              <a:t>). </a:t>
            </a:r>
            <a:r>
              <a:rPr lang="el-GR" dirty="0" smtClean="0"/>
              <a:t>Αυτή </a:t>
            </a:r>
            <a:r>
              <a:rPr lang="el-GR" dirty="0"/>
              <a:t>η μεταφορά συμβαίνει  στην έξω επιφάνεια των μικροσωληνίσκων.</a:t>
            </a:r>
          </a:p>
          <a:p>
            <a:pPr hangingPunct="0">
              <a:buFont typeface="Wingdings" panose="05000000000000000000" pitchFamily="2" charset="2"/>
              <a:buChar char="ü"/>
            </a:pPr>
            <a:r>
              <a:rPr lang="el-GR" dirty="0" smtClean="0"/>
              <a:t>Υπάρχει </a:t>
            </a:r>
            <a:r>
              <a:rPr lang="el-GR" dirty="0"/>
              <a:t>και </a:t>
            </a:r>
            <a:r>
              <a:rPr lang="el-GR" dirty="0" smtClean="0"/>
              <a:t>αντίδρομος αγωγή (</a:t>
            </a:r>
            <a:r>
              <a:rPr lang="fr-FR" b="1" dirty="0" smtClean="0"/>
              <a:t>retrograde transport</a:t>
            </a:r>
            <a:r>
              <a:rPr lang="el-GR" b="1" dirty="0" smtClean="0"/>
              <a:t>)</a:t>
            </a:r>
            <a:r>
              <a:rPr lang="el-GR" dirty="0" smtClean="0"/>
              <a:t>.</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980354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Νευρογλοία </a:t>
            </a:r>
            <a:r>
              <a:rPr lang="el-GR" sz="3200" b="0" dirty="0" smtClean="0"/>
              <a:t>1/4</a:t>
            </a:r>
            <a:endParaRPr lang="el-GR" sz="3200" b="0" dirty="0"/>
          </a:p>
        </p:txBody>
      </p:sp>
      <p:sp>
        <p:nvSpPr>
          <p:cNvPr id="3" name="2 - Θέση περιεχομένου"/>
          <p:cNvSpPr>
            <a:spLocks noGrp="1"/>
          </p:cNvSpPr>
          <p:nvPr>
            <p:ph idx="1"/>
          </p:nvPr>
        </p:nvSpPr>
        <p:spPr>
          <a:xfrm>
            <a:off x="457200" y="1196752"/>
            <a:ext cx="8363272" cy="5328592"/>
          </a:xfrm>
        </p:spPr>
        <p:txBody>
          <a:bodyPr>
            <a:normAutofit fontScale="92500" lnSpcReduction="10000"/>
          </a:bodyPr>
          <a:lstStyle/>
          <a:p>
            <a:pPr hangingPunct="0"/>
            <a:r>
              <a:rPr lang="el-GR" b="1" dirty="0"/>
              <a:t>(</a:t>
            </a:r>
            <a:r>
              <a:rPr lang="en-US" b="1" dirty="0"/>
              <a:t>B</a:t>
            </a:r>
            <a:r>
              <a:rPr lang="el-GR" b="1" dirty="0" smtClean="0"/>
              <a:t>) </a:t>
            </a:r>
            <a:r>
              <a:rPr lang="en-US" b="1" dirty="0" smtClean="0"/>
              <a:t>NEY</a:t>
            </a:r>
            <a:r>
              <a:rPr lang="el-GR" b="1" dirty="0"/>
              <a:t>ΡΟΓΛΟΙΑ [η στηρικτική] – Μη διεγέρσιμα κύτταρα που κυκλώνουν </a:t>
            </a:r>
            <a:r>
              <a:rPr lang="el-GR" dirty="0"/>
              <a:t>τους νευρώνες και αποτελούν το ½ του ΚΝΣ.  Σε αντίθεση με τους νευρώνες η νευρογλοία  διαιρείται.  Υπάρχουν αρκετές </a:t>
            </a:r>
            <a:r>
              <a:rPr lang="el-GR" dirty="0" smtClean="0"/>
              <a:t>ποικιλίες (βλ επίσης ανωτέρω).</a:t>
            </a:r>
            <a:endParaRPr lang="el-GR" dirty="0"/>
          </a:p>
          <a:p>
            <a:pPr marL="514350" indent="-514350" hangingPunct="0">
              <a:buFont typeface="+mj-lt"/>
              <a:buAutoNum type="romanUcPeriod"/>
            </a:pPr>
            <a:r>
              <a:rPr lang="el-GR" b="1" dirty="0" smtClean="0"/>
              <a:t>Αστροκύτταρα</a:t>
            </a:r>
            <a:endParaRPr lang="el-GR" b="1" dirty="0"/>
          </a:p>
          <a:p>
            <a:pPr lvl="1" indent="-342900" hangingPunct="0">
              <a:spcBef>
                <a:spcPts val="600"/>
              </a:spcBef>
            </a:pPr>
            <a:r>
              <a:rPr lang="el-GR" dirty="0" smtClean="0"/>
              <a:t>ινώδη</a:t>
            </a:r>
            <a:endParaRPr lang="el-GR" dirty="0"/>
          </a:p>
          <a:p>
            <a:pPr lvl="1" indent="-342900" hangingPunct="0">
              <a:spcBef>
                <a:spcPts val="600"/>
              </a:spcBef>
            </a:pPr>
            <a:r>
              <a:rPr lang="el-GR" dirty="0" smtClean="0"/>
              <a:t>πρωτοπλασμικά</a:t>
            </a:r>
            <a:endParaRPr lang="el-GR" dirty="0"/>
          </a:p>
          <a:p>
            <a:pPr marL="514350" indent="-514350" hangingPunct="0">
              <a:buFont typeface="+mj-lt"/>
              <a:buAutoNum type="romanUcPeriod"/>
            </a:pPr>
            <a:r>
              <a:rPr lang="el-GR" b="1" dirty="0" smtClean="0"/>
              <a:t>Ολιγοδενδροκύτταρα</a:t>
            </a:r>
            <a:endParaRPr lang="el-GR" b="1" dirty="0"/>
          </a:p>
          <a:p>
            <a:pPr marL="715963" lvl="1" hangingPunct="0"/>
            <a:r>
              <a:rPr lang="el-GR" dirty="0" smtClean="0"/>
              <a:t>Ενδοδεσμικά </a:t>
            </a:r>
            <a:r>
              <a:rPr lang="el-GR" dirty="0"/>
              <a:t>(</a:t>
            </a:r>
            <a:r>
              <a:rPr lang="en-US" dirty="0"/>
              <a:t>interfascicular</a:t>
            </a:r>
            <a:r>
              <a:rPr lang="el-GR" dirty="0"/>
              <a:t>)</a:t>
            </a:r>
          </a:p>
          <a:p>
            <a:pPr marL="715963" lvl="1" hangingPunct="0"/>
            <a:r>
              <a:rPr lang="el-GR" dirty="0" smtClean="0"/>
              <a:t>Περινευρικά   </a:t>
            </a:r>
            <a:r>
              <a:rPr lang="el-GR" dirty="0"/>
              <a:t>(</a:t>
            </a:r>
            <a:r>
              <a:rPr lang="en-US" dirty="0"/>
              <a:t>Perineuronal</a:t>
            </a:r>
            <a:r>
              <a:rPr lang="el-GR" dirty="0"/>
              <a:t>)</a:t>
            </a:r>
          </a:p>
          <a:p>
            <a:pPr marL="514350" indent="-514350" hangingPunct="0">
              <a:buFont typeface="+mj-lt"/>
              <a:buAutoNum type="romanUcPeriod"/>
            </a:pPr>
            <a:r>
              <a:rPr lang="en-US" b="1" dirty="0" smtClean="0"/>
              <a:t>M</a:t>
            </a:r>
            <a:r>
              <a:rPr lang="el-GR" b="1" dirty="0" smtClean="0"/>
              <a:t>ικρογλοία</a:t>
            </a:r>
            <a:endParaRPr lang="el-GR" b="1" dirty="0"/>
          </a:p>
          <a:p>
            <a:pPr marL="514350" indent="-514350" hangingPunct="0">
              <a:buFont typeface="+mj-lt"/>
              <a:buAutoNum type="romanUcPeriod"/>
            </a:pPr>
            <a:r>
              <a:rPr lang="en-US" b="1" dirty="0" smtClean="0"/>
              <a:t>E</a:t>
            </a:r>
            <a:r>
              <a:rPr lang="el-GR" b="1" dirty="0" smtClean="0"/>
              <a:t>πένδυμα</a:t>
            </a:r>
            <a:endParaRPr lang="en-US" b="1"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3892375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Νευρογλοία </a:t>
            </a:r>
            <a:r>
              <a:rPr lang="el-GR" sz="3200" b="0" dirty="0" smtClean="0"/>
              <a:t>2/4</a:t>
            </a:r>
            <a:endParaRPr lang="el-GR" dirty="0"/>
          </a:p>
        </p:txBody>
      </p:sp>
      <p:sp>
        <p:nvSpPr>
          <p:cNvPr id="3" name="2 - Θέση περιεχομένου"/>
          <p:cNvSpPr>
            <a:spLocks noGrp="1"/>
          </p:cNvSpPr>
          <p:nvPr>
            <p:ph idx="1"/>
          </p:nvPr>
        </p:nvSpPr>
        <p:spPr/>
        <p:txBody>
          <a:bodyPr>
            <a:normAutofit/>
          </a:bodyPr>
          <a:lstStyle/>
          <a:p>
            <a:pPr marL="514350" indent="-514350" hangingPunct="0">
              <a:buFont typeface="+mj-lt"/>
              <a:buAutoNum type="romanUcPeriod"/>
            </a:pPr>
            <a:r>
              <a:rPr lang="en-US" b="1" dirty="0" smtClean="0"/>
              <a:t>A</a:t>
            </a:r>
            <a:r>
              <a:rPr lang="el-GR" b="1" dirty="0"/>
              <a:t>στροκύτταρα</a:t>
            </a:r>
            <a:r>
              <a:rPr lang="el-GR" dirty="0" smtClean="0"/>
              <a:t>: </a:t>
            </a:r>
            <a:r>
              <a:rPr lang="el-GR" dirty="0"/>
              <a:t>Τα πιο στηρικτικά </a:t>
            </a:r>
            <a:r>
              <a:rPr lang="el-GR" dirty="0" smtClean="0"/>
              <a:t>και τροφικά</a:t>
            </a:r>
            <a:r>
              <a:rPr lang="el-GR" dirty="0"/>
              <a:t>. </a:t>
            </a:r>
            <a:r>
              <a:rPr lang="el-GR" dirty="0" smtClean="0"/>
              <a:t>Τα </a:t>
            </a:r>
            <a:r>
              <a:rPr lang="el-GR" dirty="0"/>
              <a:t>πιο πολυάριθμα, σαν αστέρια, με πολυάριθμες αποφυάδες.  </a:t>
            </a:r>
            <a:r>
              <a:rPr lang="el-GR" dirty="0" smtClean="0"/>
              <a:t>Έχουν</a:t>
            </a:r>
            <a:r>
              <a:rPr lang="el-GR" b="1" dirty="0" smtClean="0"/>
              <a:t> </a:t>
            </a:r>
            <a:r>
              <a:rPr lang="el-GR" b="1" dirty="0"/>
              <a:t>ψευδοπόδια </a:t>
            </a:r>
            <a:r>
              <a:rPr lang="el-GR" dirty="0"/>
              <a:t>(</a:t>
            </a:r>
            <a:r>
              <a:rPr lang="en-US" dirty="0"/>
              <a:t>perivascular feet</a:t>
            </a:r>
            <a:r>
              <a:rPr lang="el-GR" dirty="0"/>
              <a:t>) με τα οποία καλύπτουν το 85% της επιφάνειας των τριχοειδών του ΚΝΣ.</a:t>
            </a:r>
          </a:p>
          <a:p>
            <a:pPr marL="538163" hangingPunct="0">
              <a:buFont typeface="Courier New" panose="02070309020205020404" pitchFamily="49" charset="0"/>
              <a:buChar char="o"/>
            </a:pPr>
            <a:r>
              <a:rPr lang="el-GR" dirty="0"/>
              <a:t>Δύο τύποι</a:t>
            </a:r>
            <a:r>
              <a:rPr lang="el-GR" dirty="0" smtClean="0"/>
              <a:t>: </a:t>
            </a:r>
            <a:r>
              <a:rPr lang="el-GR" dirty="0"/>
              <a:t>τα </a:t>
            </a:r>
            <a:r>
              <a:rPr lang="el-GR" b="1" dirty="0"/>
              <a:t>ινώδη </a:t>
            </a:r>
            <a:r>
              <a:rPr lang="el-GR" dirty="0"/>
              <a:t>(λευκή ουσία) και τα </a:t>
            </a:r>
            <a:r>
              <a:rPr lang="el-GR" b="1" dirty="0"/>
              <a:t>πρωτοπλασματικά</a:t>
            </a:r>
            <a:r>
              <a:rPr lang="el-GR" dirty="0"/>
              <a:t> (φαιά ουσία</a:t>
            </a:r>
            <a:r>
              <a:rPr lang="el-GR" dirty="0" smtClean="0"/>
              <a:t>).</a:t>
            </a:r>
            <a:endParaRPr lang="el-GR" dirty="0"/>
          </a:p>
          <a:p>
            <a:pPr marL="538163" hangingPunct="0">
              <a:buFont typeface="Courier New" panose="02070309020205020404" pitchFamily="49" charset="0"/>
              <a:buChar char="o"/>
            </a:pPr>
            <a:r>
              <a:rPr lang="el-GR" dirty="0"/>
              <a:t>Αστροκυττώματα </a:t>
            </a:r>
            <a:r>
              <a:rPr lang="el-GR" dirty="0" smtClean="0"/>
              <a:t>= κακοήθεις εξαλαγές.</a:t>
            </a:r>
            <a:endParaRPr lang="el-GR" dirty="0"/>
          </a:p>
          <a:p>
            <a:pPr marL="538163" hangingPunct="0">
              <a:buFont typeface="Courier New" panose="02070309020205020404" pitchFamily="49" charset="0"/>
              <a:buChar char="o"/>
            </a:pPr>
            <a:r>
              <a:rPr lang="el-GR" dirty="0"/>
              <a:t>Στον αμφιβληστροειδή τα αστροκύτταρα λέγονται </a:t>
            </a:r>
            <a:r>
              <a:rPr lang="en-US" dirty="0" smtClean="0"/>
              <a:t>Muller cells</a:t>
            </a:r>
            <a:r>
              <a:rPr lang="el-GR" dirty="0" smtClean="0"/>
              <a:t>.</a:t>
            </a:r>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999193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Αστροκύτταρα και νευρώνες</a:t>
            </a:r>
          </a:p>
        </p:txBody>
      </p:sp>
      <p:pic>
        <p:nvPicPr>
          <p:cNvPr id="10242" name="Picture 2" descr="File:Astrocyte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032" y="1196752"/>
            <a:ext cx="7043936" cy="51772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1907980" y="6464369"/>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Astrocyte5</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5" tooltip="User:GerryShaw (page does not exist)"/>
              </a:rPr>
              <a:t>GerryShaw</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603115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Νευρογλοία </a:t>
            </a:r>
            <a:r>
              <a:rPr lang="el-GR" sz="3200" b="0" dirty="0" smtClean="0"/>
              <a:t>3/4</a:t>
            </a:r>
            <a:endParaRPr lang="el-GR" dirty="0"/>
          </a:p>
        </p:txBody>
      </p:sp>
      <p:sp>
        <p:nvSpPr>
          <p:cNvPr id="3" name="2 - Θέση περιεχομένου"/>
          <p:cNvSpPr>
            <a:spLocks noGrp="1"/>
          </p:cNvSpPr>
          <p:nvPr>
            <p:ph idx="1"/>
          </p:nvPr>
        </p:nvSpPr>
        <p:spPr/>
        <p:txBody>
          <a:bodyPr/>
          <a:lstStyle/>
          <a:p>
            <a:pPr marL="514350" indent="-514350" hangingPunct="0">
              <a:buFont typeface="+mj-lt"/>
              <a:buAutoNum type="romanUcPeriod" startAt="2"/>
            </a:pPr>
            <a:r>
              <a:rPr lang="el-GR" b="1" dirty="0" smtClean="0"/>
              <a:t>Ολιγοδενδροκύτταρα</a:t>
            </a:r>
            <a:r>
              <a:rPr lang="el-GR" dirty="0"/>
              <a:t>: μικρότερος πυρήν, λιγότερες αποφυάδες, </a:t>
            </a:r>
            <a:r>
              <a:rPr lang="el-GR" dirty="0" smtClean="0"/>
              <a:t>χωρίς ινίδια.</a:t>
            </a:r>
            <a:endParaRPr lang="el-GR" dirty="0"/>
          </a:p>
          <a:p>
            <a:pPr lvl="1" hangingPunct="0"/>
            <a:r>
              <a:rPr lang="el-GR" b="1" dirty="0" smtClean="0"/>
              <a:t>Ενδοδεσμικά </a:t>
            </a:r>
            <a:r>
              <a:rPr lang="el-GR" dirty="0" smtClean="0"/>
              <a:t>:  </a:t>
            </a:r>
            <a:r>
              <a:rPr lang="el-GR" dirty="0"/>
              <a:t>κατά μήκος αξόνων, φτιάχνουν την μυελίνη στο ΚΝΣ.</a:t>
            </a:r>
          </a:p>
          <a:p>
            <a:pPr lvl="1" hangingPunct="0"/>
            <a:r>
              <a:rPr lang="el-GR" b="1" dirty="0" smtClean="0"/>
              <a:t>Περινευρικά </a:t>
            </a:r>
            <a:r>
              <a:rPr lang="el-GR" dirty="0" smtClean="0"/>
              <a:t>: </a:t>
            </a:r>
            <a:r>
              <a:rPr lang="el-GR" dirty="0"/>
              <a:t>γύρω από τα σώματα </a:t>
            </a:r>
            <a:r>
              <a:rPr lang="el-GR" dirty="0" smtClean="0"/>
              <a:t>νευρώνων.</a:t>
            </a:r>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269363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Ολιγοδενδροκύτταρο </a:t>
            </a:r>
            <a:r>
              <a:rPr lang="el-GR" sz="3200" b="0" dirty="0" smtClean="0"/>
              <a:t>1/2</a:t>
            </a:r>
            <a:endParaRPr lang="el-GR" sz="3200" b="0" dirty="0"/>
          </a:p>
        </p:txBody>
      </p:sp>
      <p:pic>
        <p:nvPicPr>
          <p:cNvPr id="11266" name="Picture 2" descr="File:Neuron with oligodendrocyte and myelin sheath.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5339" y="1124744"/>
            <a:ext cx="4553322" cy="53862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893550" y="6539722"/>
            <a:ext cx="73569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Neuron with oligodendrocyte and myelin </a:t>
            </a:r>
            <a:r>
              <a:rPr lang="en-US" sz="1200" dirty="0" smtClean="0">
                <a:solidFill>
                  <a:prstClr val="black"/>
                </a:solidFill>
                <a:latin typeface="Calibri"/>
                <a:hlinkClick r:id="rId4"/>
              </a:rPr>
              <a:t>sheath</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Andrew c"/>
              </a:rPr>
              <a:t>Andrew c</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63276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908720"/>
          </a:xfrm>
        </p:spPr>
        <p:txBody>
          <a:bodyPr/>
          <a:lstStyle/>
          <a:p>
            <a:r>
              <a:rPr lang="el-GR" dirty="0"/>
              <a:t>Περιγραφή του νευρώνα </a:t>
            </a:r>
            <a:r>
              <a:rPr lang="el-GR" sz="3200" b="0" dirty="0" smtClean="0"/>
              <a:t>1/17</a:t>
            </a:r>
            <a:endParaRPr lang="el-GR" sz="3200" b="0" dirty="0"/>
          </a:p>
        </p:txBody>
      </p:sp>
      <p:sp>
        <p:nvSpPr>
          <p:cNvPr id="3" name="2 - Θέση περιεχομένου"/>
          <p:cNvSpPr>
            <a:spLocks noGrp="1"/>
          </p:cNvSpPr>
          <p:nvPr>
            <p:ph idx="1"/>
          </p:nvPr>
        </p:nvSpPr>
        <p:spPr/>
        <p:txBody>
          <a:bodyPr>
            <a:normAutofit/>
          </a:bodyPr>
          <a:lstStyle/>
          <a:p>
            <a:pPr hangingPunct="0"/>
            <a:r>
              <a:rPr lang="el-GR" sz="2200" dirty="0"/>
              <a:t>Οι άξονες έχουν μία εξωτερική πλασματική μεμβράνη που καλείται </a:t>
            </a:r>
            <a:r>
              <a:rPr lang="el-GR" sz="2200" b="1" dirty="0" smtClean="0"/>
              <a:t>αξόλειμμα</a:t>
            </a:r>
            <a:r>
              <a:rPr lang="el-GR" sz="2200" dirty="0" smtClean="0"/>
              <a:t> </a:t>
            </a:r>
            <a:r>
              <a:rPr lang="el-GR" sz="2200" dirty="0"/>
              <a:t>(</a:t>
            </a:r>
            <a:r>
              <a:rPr lang="en-US" sz="2200" dirty="0"/>
              <a:t>axolemma</a:t>
            </a:r>
            <a:r>
              <a:rPr lang="el-GR" sz="2200" dirty="0"/>
              <a:t>) και που περικλείει το κυτταρόπλασμα των αξόνων </a:t>
            </a:r>
            <a:r>
              <a:rPr lang="el-GR" sz="2200" b="1" dirty="0"/>
              <a:t>(αξόπλασμα).  </a:t>
            </a:r>
            <a:r>
              <a:rPr lang="el-GR" sz="2200" dirty="0"/>
              <a:t>Ο άξονας γενικά είναι ο επιμηκέστερος νευρίτης του κυττάρου και συνήθως αρχίζει από τον εκφυτικό κώνο (</a:t>
            </a:r>
            <a:r>
              <a:rPr lang="en-US" sz="2200" dirty="0"/>
              <a:t>axon hillock</a:t>
            </a:r>
            <a:r>
              <a:rPr lang="el-GR" sz="2200" dirty="0"/>
              <a:t>).  Συνεχίζει καθώς στενεύει στο αρχικό τμήμα (</a:t>
            </a:r>
            <a:r>
              <a:rPr lang="en-US" sz="2200" dirty="0"/>
              <a:t>initial segment</a:t>
            </a:r>
            <a:r>
              <a:rPr lang="el-GR" sz="2200" dirty="0"/>
              <a:t>).  Μετά από το αρχικό τμήμα η διάμετρος του άξονα παραμένει σταθερή σε διάμετρο (δ).  Οι άξονες γενικά που είναι μεγαλύτερης διαμέτρου από 1 μ</a:t>
            </a:r>
            <a:r>
              <a:rPr lang="en-US" sz="2200" dirty="0"/>
              <a:t>m</a:t>
            </a:r>
            <a:r>
              <a:rPr lang="el-GR" sz="2200" dirty="0"/>
              <a:t> γενικά έχουν ένα </a:t>
            </a:r>
            <a:r>
              <a:rPr lang="el-GR" sz="2200" b="1" dirty="0"/>
              <a:t>περίβλημα μυελίνης </a:t>
            </a:r>
            <a:r>
              <a:rPr lang="el-GR" sz="2200" dirty="0"/>
              <a:t>(</a:t>
            </a:r>
            <a:r>
              <a:rPr lang="en-US" sz="2200" dirty="0"/>
              <a:t>myelin sheath</a:t>
            </a:r>
            <a:r>
              <a:rPr lang="el-GR" sz="2200" dirty="0"/>
              <a:t>) το οποίο αρχίζει από το αρχικό τμήμα και στο δρόμο του διακόπτεται κατά διαστήματα από τα </a:t>
            </a:r>
            <a:r>
              <a:rPr lang="el-GR" sz="2200" b="1" dirty="0"/>
              <a:t>κομβία του </a:t>
            </a:r>
            <a:r>
              <a:rPr lang="en-US" sz="2200" b="1" dirty="0"/>
              <a:t>Ranvier </a:t>
            </a:r>
            <a:r>
              <a:rPr lang="el-GR" sz="2200" dirty="0"/>
              <a:t>(</a:t>
            </a:r>
            <a:r>
              <a:rPr lang="en-US" sz="2200" dirty="0"/>
              <a:t>nodes of Ranvier</a:t>
            </a:r>
            <a:r>
              <a:rPr lang="el-GR" sz="2200" dirty="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427503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Ολιγοδενδροκύτταρο </a:t>
            </a:r>
            <a:r>
              <a:rPr lang="el-GR" sz="3200" b="0" dirty="0" smtClean="0"/>
              <a:t>2/2</a:t>
            </a:r>
            <a:endParaRPr lang="el-GR" dirty="0"/>
          </a:p>
        </p:txBody>
      </p:sp>
      <p:pic>
        <p:nvPicPr>
          <p:cNvPr id="5122" name="Picture 2" descr="File:4118734396 506efc90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724" y="1196752"/>
            <a:ext cx="4968552" cy="51755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1907981" y="6392361"/>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Myelin transport in neurons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4"/>
              </a:rPr>
              <a:t>TheJCB</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BY-NC-SA 2.0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969251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Νευρογλοία </a:t>
            </a:r>
            <a:r>
              <a:rPr lang="el-GR" sz="3200" b="0" dirty="0" smtClean="0"/>
              <a:t>4/4</a:t>
            </a:r>
            <a:endParaRPr lang="el-GR" dirty="0"/>
          </a:p>
        </p:txBody>
      </p:sp>
      <p:sp>
        <p:nvSpPr>
          <p:cNvPr id="3" name="2 - Θέση περιεχομένου"/>
          <p:cNvSpPr>
            <a:spLocks noGrp="1"/>
          </p:cNvSpPr>
          <p:nvPr>
            <p:ph idx="1"/>
          </p:nvPr>
        </p:nvSpPr>
        <p:spPr/>
        <p:txBody>
          <a:bodyPr/>
          <a:lstStyle/>
          <a:p>
            <a:pPr marL="514350" indent="-514350" hangingPunct="0">
              <a:buFont typeface="+mj-lt"/>
              <a:buAutoNum type="romanUcPeriod" startAt="3"/>
            </a:pPr>
            <a:r>
              <a:rPr lang="el-GR" b="1" dirty="0" smtClean="0"/>
              <a:t>Τροφικά</a:t>
            </a:r>
            <a:endParaRPr lang="el-GR" dirty="0"/>
          </a:p>
          <a:p>
            <a:pPr marL="541338" indent="0" hangingPunct="0">
              <a:buNone/>
            </a:pPr>
            <a:r>
              <a:rPr lang="el-GR" b="1" dirty="0"/>
              <a:t>Μικρογλοία:</a:t>
            </a:r>
            <a:r>
              <a:rPr lang="el-GR" dirty="0"/>
              <a:t>  μικρά κύτταρα-μπορούν να αναπτύξουν φαγοκυττάρωση σε λοίμωξη</a:t>
            </a:r>
            <a:r>
              <a:rPr lang="el-GR" dirty="0" smtClean="0"/>
              <a:t>.</a:t>
            </a:r>
          </a:p>
          <a:p>
            <a:pPr marL="514350" indent="-514350" hangingPunct="0">
              <a:buFont typeface="+mj-lt"/>
              <a:buAutoNum type="romanUcPeriod" startAt="4"/>
            </a:pPr>
            <a:r>
              <a:rPr lang="el-GR" b="1" dirty="0" smtClean="0"/>
              <a:t>Επενδυματικά:</a:t>
            </a:r>
            <a:r>
              <a:rPr lang="el-GR" dirty="0" smtClean="0"/>
              <a:t> </a:t>
            </a:r>
          </a:p>
          <a:p>
            <a:pPr marL="541338" indent="0" hangingPunct="0">
              <a:buNone/>
            </a:pPr>
            <a:r>
              <a:rPr lang="el-GR" dirty="0" smtClean="0"/>
              <a:t>Στις </a:t>
            </a:r>
            <a:r>
              <a:rPr lang="el-GR" dirty="0"/>
              <a:t>κοιλίες και στην σπονδυλική στήλη - κυβοειδή κύτταρα</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529775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Αστροκύτταρα, ολιγοδενδροκύτταρα, μικρογλοία και </a:t>
            </a:r>
            <a:r>
              <a:rPr lang="el-GR" dirty="0" smtClean="0"/>
              <a:t>επένδυμα </a:t>
            </a:r>
            <a:r>
              <a:rPr lang="el-GR" sz="3300" b="0" dirty="0" smtClean="0"/>
              <a:t>1/2</a:t>
            </a:r>
            <a:endParaRPr lang="el-GR" sz="3300" b="0" dirty="0"/>
          </a:p>
        </p:txBody>
      </p:sp>
      <p:pic>
        <p:nvPicPr>
          <p:cNvPr id="4" name="3 - Θέση περιεχομένου" descr="http://cnx.org/content/m44747/latest/Figure_35_01_06.jpg"/>
          <p:cNvPicPr>
            <a:picLocks noGrp="1"/>
          </p:cNvPicPr>
          <p:nvPr>
            <p:ph idx="1"/>
          </p:nvPr>
        </p:nvPicPr>
        <p:blipFill>
          <a:blip r:embed="rId2" cstate="print"/>
          <a:stretch>
            <a:fillRect/>
          </a:stretch>
        </p:blipFill>
        <p:spPr bwMode="auto">
          <a:xfrm>
            <a:off x="503548" y="1772816"/>
            <a:ext cx="8136904" cy="4098939"/>
          </a:xfrm>
          <a:prstGeom prst="rect">
            <a:avLst/>
          </a:prstGeom>
          <a:noFill/>
          <a:ln w="9525">
            <a:solidFill>
              <a:schemeClr val="tx1"/>
            </a:solidFill>
            <a:miter lim="800000"/>
            <a:headEnd/>
            <a:tailEnd/>
          </a:ln>
        </p:spPr>
      </p:pic>
      <p:sp>
        <p:nvSpPr>
          <p:cNvPr id="5" name="Ορθογώνιο 4"/>
          <p:cNvSpPr/>
          <p:nvPr/>
        </p:nvSpPr>
        <p:spPr>
          <a:xfrm>
            <a:off x="2286000" y="6047775"/>
            <a:ext cx="4572000" cy="276999"/>
          </a:xfrm>
          <a:prstGeom prst="rect">
            <a:avLst/>
          </a:prstGeom>
        </p:spPr>
        <p:txBody>
          <a:bodyPr>
            <a:spAutoFit/>
          </a:bodyPr>
          <a:lstStyle/>
          <a:p>
            <a:pPr algn="ctr"/>
            <a:r>
              <a:rPr lang="en-US" sz="1200" dirty="0" smtClean="0">
                <a:solidFill>
                  <a:prstClr val="black"/>
                </a:solidFill>
                <a:latin typeface="Calibri"/>
                <a:hlinkClick r:id="rId3"/>
              </a:rPr>
              <a:t>cnx.org</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5489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Επενδυματικά κύτταρα</a:t>
            </a:r>
          </a:p>
        </p:txBody>
      </p:sp>
      <p:pic>
        <p:nvPicPr>
          <p:cNvPr id="12290" name="Picture 2" descr="File:Gray667.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39752" y="1260962"/>
            <a:ext cx="4464496" cy="4976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893550" y="6401222"/>
            <a:ext cx="73569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5"/>
              </a:rPr>
              <a:t>Gray667</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tooltip="User:Pngbot"/>
              </a:rPr>
              <a:t>Pngbot</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227222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Αστροκύτταρα, ολιγοδενδροκύτταρα, μικρογλοία και </a:t>
            </a:r>
            <a:r>
              <a:rPr lang="el-GR" dirty="0" smtClean="0"/>
              <a:t>επένδυμα </a:t>
            </a:r>
            <a:r>
              <a:rPr lang="el-GR" sz="3300" b="0" dirty="0" smtClean="0"/>
              <a:t>2/2</a:t>
            </a:r>
            <a:endParaRPr lang="el-GR" sz="3300" dirty="0"/>
          </a:p>
        </p:txBody>
      </p:sp>
      <p:pic>
        <p:nvPicPr>
          <p:cNvPr id="6146" name="Picture 2" descr="http://www.fotosimagenes.org/imagenes/celulas-de-schwann-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772816"/>
            <a:ext cx="5328592" cy="40139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021287"/>
            <a:ext cx="4572000" cy="276999"/>
          </a:xfrm>
          <a:prstGeom prst="rect">
            <a:avLst/>
          </a:prstGeom>
        </p:spPr>
        <p:txBody>
          <a:bodyPr>
            <a:spAutoFit/>
          </a:bodyPr>
          <a:lstStyle/>
          <a:p>
            <a:pPr algn="ctr"/>
            <a:r>
              <a:rPr lang="en-US" sz="1200" dirty="0" smtClean="0">
                <a:solidFill>
                  <a:prstClr val="black"/>
                </a:solidFill>
                <a:latin typeface="Calibri"/>
                <a:hlinkClick r:id="rId3"/>
              </a:rPr>
              <a:t>fotosimagenes.org</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566061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Καταγραφή ηλεκτρικών συμβάντων </a:t>
            </a:r>
          </a:p>
        </p:txBody>
      </p:sp>
      <p:sp>
        <p:nvSpPr>
          <p:cNvPr id="3" name="2 - Θέση περιεχομένου"/>
          <p:cNvSpPr>
            <a:spLocks noGrp="1"/>
          </p:cNvSpPr>
          <p:nvPr>
            <p:ph idx="1"/>
          </p:nvPr>
        </p:nvSpPr>
        <p:spPr>
          <a:xfrm>
            <a:off x="457200" y="1196752"/>
            <a:ext cx="8435280" cy="5040560"/>
          </a:xfrm>
        </p:spPr>
        <p:txBody>
          <a:bodyPr>
            <a:normAutofit/>
          </a:bodyPr>
          <a:lstStyle/>
          <a:p>
            <a:pPr hangingPunct="0"/>
            <a:r>
              <a:rPr lang="el-GR" dirty="0" smtClean="0"/>
              <a:t>Τα </a:t>
            </a:r>
            <a:r>
              <a:rPr lang="el-GR" dirty="0"/>
              <a:t>ηλεκτρικά συμβάντα των νεύρων είναι </a:t>
            </a:r>
            <a:r>
              <a:rPr lang="el-GR" b="1" dirty="0"/>
              <a:t>γρήγορα (</a:t>
            </a:r>
            <a:r>
              <a:rPr lang="en-US" dirty="0"/>
              <a:t>ms</a:t>
            </a:r>
            <a:r>
              <a:rPr lang="el-GR" dirty="0" smtClean="0"/>
              <a:t>).</a:t>
            </a:r>
            <a:endParaRPr lang="el-GR" dirty="0"/>
          </a:p>
          <a:p>
            <a:pPr hangingPunct="0"/>
            <a:r>
              <a:rPr lang="el-GR" dirty="0" smtClean="0"/>
              <a:t>Οι </a:t>
            </a:r>
            <a:r>
              <a:rPr lang="el-GR" dirty="0"/>
              <a:t>διαφορές δυναμικών είναι </a:t>
            </a:r>
            <a:r>
              <a:rPr lang="el-GR" b="1" dirty="0"/>
              <a:t>μικρές (</a:t>
            </a:r>
            <a:r>
              <a:rPr lang="en-US" b="1" dirty="0"/>
              <a:t>mVolt</a:t>
            </a:r>
            <a:r>
              <a:rPr lang="el-GR" b="1" dirty="0"/>
              <a:t>).</a:t>
            </a:r>
            <a:endParaRPr lang="el-GR" dirty="0"/>
          </a:p>
          <a:p>
            <a:pPr hangingPunct="0"/>
            <a:r>
              <a:rPr lang="el-GR" dirty="0" smtClean="0"/>
              <a:t>Αυτά </a:t>
            </a:r>
            <a:r>
              <a:rPr lang="el-GR" dirty="0"/>
              <a:t>μετρήθηκαν μετά την εφεύρεση των </a:t>
            </a:r>
            <a:r>
              <a:rPr lang="el-GR" b="1" dirty="0" smtClean="0"/>
              <a:t>μικροηλεκτροδίων</a:t>
            </a:r>
            <a:r>
              <a:rPr lang="el-GR" dirty="0"/>
              <a:t> </a:t>
            </a:r>
            <a:r>
              <a:rPr lang="el-GR" dirty="0" smtClean="0"/>
              <a:t>(δ </a:t>
            </a:r>
            <a:r>
              <a:rPr lang="el-GR" dirty="0"/>
              <a:t>= &lt; 1μ</a:t>
            </a:r>
            <a:r>
              <a:rPr lang="en-US" dirty="0"/>
              <a:t>m</a:t>
            </a:r>
            <a:r>
              <a:rPr lang="el-GR" dirty="0"/>
              <a:t>) που βοήθησαν την μικρομελέτη των νεύρων και με την εφεύρεση των ηλεκτρονικών </a:t>
            </a:r>
            <a:r>
              <a:rPr lang="el-GR" b="1" dirty="0"/>
              <a:t>ενισχυτών </a:t>
            </a:r>
            <a:r>
              <a:rPr lang="el-GR" dirty="0"/>
              <a:t>και του </a:t>
            </a:r>
            <a:r>
              <a:rPr lang="el-GR" b="1" dirty="0"/>
              <a:t>καθοδικού </a:t>
            </a:r>
            <a:r>
              <a:rPr lang="el-GR" b="1" dirty="0" smtClean="0"/>
              <a:t>παλμογράφου</a:t>
            </a:r>
            <a:r>
              <a:rPr lang="el-GR" b="1" dirty="0"/>
              <a:t>.  </a:t>
            </a:r>
            <a:r>
              <a:rPr lang="el-GR" dirty="0"/>
              <a:t>Οι ενισχυτές ενισχύουν τα συμβάντα </a:t>
            </a:r>
            <a:r>
              <a:rPr lang="el-GR" dirty="0">
                <a:sym typeface="Symbol"/>
              </a:rPr>
              <a:t></a:t>
            </a:r>
            <a:r>
              <a:rPr lang="el-GR" dirty="0"/>
              <a:t> 1000 φορές και </a:t>
            </a:r>
            <a:r>
              <a:rPr lang="el-GR" dirty="0" smtClean="0"/>
              <a:t>ο παλμογράφος </a:t>
            </a:r>
            <a:r>
              <a:rPr lang="el-GR" dirty="0"/>
              <a:t>ανιχνεύει τις ηλεκτρικές μεταβολές</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4288704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Καθοδικός παλμογράφος</a:t>
            </a:r>
          </a:p>
        </p:txBody>
      </p:sp>
      <p:sp>
        <p:nvSpPr>
          <p:cNvPr id="3" name="2 - Θέση περιεχομένου"/>
          <p:cNvSpPr>
            <a:spLocks noGrp="1"/>
          </p:cNvSpPr>
          <p:nvPr>
            <p:ph idx="1"/>
          </p:nvPr>
        </p:nvSpPr>
        <p:spPr/>
        <p:txBody>
          <a:bodyPr>
            <a:normAutofit/>
          </a:bodyPr>
          <a:lstStyle/>
          <a:p>
            <a:pPr hangingPunct="0">
              <a:buNone/>
            </a:pPr>
            <a:r>
              <a:rPr lang="el-GR" b="1" dirty="0" smtClean="0"/>
              <a:t>Πως </a:t>
            </a:r>
            <a:r>
              <a:rPr lang="el-GR" b="1" dirty="0"/>
              <a:t>είναι ο καθοδικός παλμογράφος</a:t>
            </a:r>
            <a:r>
              <a:rPr lang="el-GR" dirty="0"/>
              <a:t>.</a:t>
            </a:r>
          </a:p>
          <a:p>
            <a:pPr hangingPunct="0"/>
            <a:r>
              <a:rPr lang="el-GR" dirty="0" smtClean="0"/>
              <a:t>Όταν </a:t>
            </a:r>
            <a:r>
              <a:rPr lang="el-GR" dirty="0"/>
              <a:t>2 ηλεκτρόδια τοποθετούνται πάνω στην επιφάνεια ενός νεύρου και είναι συνδεδεμένα με τον καθοδικό παλμογράφο, δεν υπάρχει διαφορά δυναμικού. </a:t>
            </a:r>
            <a:r>
              <a:rPr lang="el-GR" dirty="0" smtClean="0"/>
              <a:t>Εάν </a:t>
            </a:r>
            <a:r>
              <a:rPr lang="el-GR" dirty="0"/>
              <a:t>ένα ηλεκτρόδιο μπει μέσα στο κύτταρο, ενώ το κύτταρο είναι σε ηρεμία, και το άλλο μείνει έξω, ο παλμογράφος δείχνει μια </a:t>
            </a:r>
            <a:r>
              <a:rPr lang="el-GR" b="1" dirty="0"/>
              <a:t>σταθερή διαφορά δυναμικού</a:t>
            </a:r>
            <a:r>
              <a:rPr lang="el-GR" dirty="0"/>
              <a:t> με το εσωτερικό </a:t>
            </a:r>
            <a:r>
              <a:rPr lang="el-GR" dirty="0" smtClean="0"/>
              <a:t>αρνητικό σε  </a:t>
            </a:r>
            <a:r>
              <a:rPr lang="el-GR" dirty="0"/>
              <a:t>σχέση με το εξωτερικό - 70 </a:t>
            </a:r>
            <a:r>
              <a:rPr lang="en-US" dirty="0"/>
              <a:t>mV</a:t>
            </a:r>
            <a:r>
              <a:rPr lang="el-GR" dirty="0"/>
              <a:t>. </a:t>
            </a:r>
            <a:r>
              <a:rPr lang="el-GR" dirty="0" smtClean="0"/>
              <a:t>Αυτό </a:t>
            </a:r>
            <a:r>
              <a:rPr lang="el-GR" dirty="0"/>
              <a:t>είναι το </a:t>
            </a:r>
            <a:r>
              <a:rPr lang="el-GR" b="1" dirty="0"/>
              <a:t>δυναμικό ηρεμίας</a:t>
            </a:r>
            <a:r>
              <a:rPr lang="el-GR" dirty="0"/>
              <a:t> </a:t>
            </a:r>
            <a:r>
              <a:rPr lang="el-GR" b="1" dirty="0"/>
              <a:t>της μεμβράνης του νευρώνος.</a:t>
            </a:r>
            <a:endParaRPr lang="el-GR" dirty="0"/>
          </a:p>
          <a:p>
            <a:pPr hangingPunct="0">
              <a:buNone/>
            </a:pPr>
            <a:r>
              <a:rPr lang="el-GR" b="1" dirty="0"/>
              <a:t> </a:t>
            </a:r>
            <a:endParaRPr lang="el-GR" dirty="0"/>
          </a:p>
          <a:p>
            <a:pPr hangingPunct="0"/>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190585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Διέγερση του νευρώνα</a:t>
            </a:r>
          </a:p>
        </p:txBody>
      </p:sp>
      <p:sp>
        <p:nvSpPr>
          <p:cNvPr id="3" name="2 - Θέση περιεχομένου"/>
          <p:cNvSpPr>
            <a:spLocks noGrp="1"/>
          </p:cNvSpPr>
          <p:nvPr>
            <p:ph idx="1"/>
          </p:nvPr>
        </p:nvSpPr>
        <p:spPr/>
        <p:txBody>
          <a:bodyPr>
            <a:normAutofit fontScale="92500" lnSpcReduction="10000"/>
          </a:bodyPr>
          <a:lstStyle/>
          <a:p>
            <a:pPr hangingPunct="0">
              <a:buNone/>
            </a:pPr>
            <a:r>
              <a:rPr lang="el-GR" b="1" dirty="0" smtClean="0"/>
              <a:t>Διεγέρσιμα </a:t>
            </a:r>
            <a:r>
              <a:rPr lang="el-GR" b="1" dirty="0"/>
              <a:t>κύτταρα:  </a:t>
            </a:r>
            <a:r>
              <a:rPr lang="el-GR" b="1" dirty="0" smtClean="0"/>
              <a:t>Είναι τα νευρικά και τα μυϊκά</a:t>
            </a:r>
            <a:endParaRPr lang="el-GR" b="1" dirty="0"/>
          </a:p>
          <a:p>
            <a:pPr marL="0" indent="0" hangingPunct="0">
              <a:buNone/>
            </a:pPr>
            <a:r>
              <a:rPr lang="el-GR" b="1" dirty="0" smtClean="0"/>
              <a:t>Διέγερση </a:t>
            </a:r>
            <a:r>
              <a:rPr lang="el-GR" b="1" dirty="0"/>
              <a:t>του νευρώνα-Νευρική ώση</a:t>
            </a:r>
          </a:p>
          <a:p>
            <a:pPr marL="0" indent="0" hangingPunct="0">
              <a:buNone/>
            </a:pPr>
            <a:r>
              <a:rPr lang="el-GR" dirty="0" smtClean="0"/>
              <a:t>Εάν </a:t>
            </a:r>
            <a:r>
              <a:rPr lang="el-GR" dirty="0"/>
              <a:t>διεγερθεί ο νευρών και αρχίσει ένα ερέθισμα τότε συμβαίνουν αλλαγές δυναμικού που είναι γνωστές σαν δυναμικό ενέργειας (</a:t>
            </a:r>
            <a:r>
              <a:rPr lang="en-US" dirty="0"/>
              <a:t>action potential</a:t>
            </a:r>
            <a:r>
              <a:rPr lang="el-GR" dirty="0"/>
              <a:t>). </a:t>
            </a:r>
            <a:r>
              <a:rPr lang="el-GR" dirty="0" smtClean="0"/>
              <a:t>Είναι </a:t>
            </a:r>
            <a:r>
              <a:rPr lang="el-GR" dirty="0"/>
              <a:t>η απότομη παλμική μεταβολή του δυναμικού της μεμβράνης - Διαρκεί </a:t>
            </a:r>
            <a:r>
              <a:rPr lang="en-US" dirty="0"/>
              <a:t>msec</a:t>
            </a:r>
            <a:r>
              <a:rPr lang="el-GR" dirty="0"/>
              <a:t>. </a:t>
            </a:r>
            <a:r>
              <a:rPr lang="el-GR" dirty="0" smtClean="0"/>
              <a:t>Αυξάνει </a:t>
            </a:r>
            <a:r>
              <a:rPr lang="el-GR" dirty="0"/>
              <a:t>απότομα την διαπερατότητα για Να</a:t>
            </a:r>
            <a:r>
              <a:rPr lang="el-GR" baseline="30000" dirty="0"/>
              <a:t>+</a:t>
            </a:r>
            <a:r>
              <a:rPr lang="el-GR" dirty="0"/>
              <a:t>. </a:t>
            </a:r>
            <a:r>
              <a:rPr lang="el-GR" dirty="0" smtClean="0"/>
              <a:t>Το </a:t>
            </a:r>
            <a:r>
              <a:rPr lang="el-GR" dirty="0"/>
              <a:t>δυναμικό ενέργειας λέγεται και νευρική ώση.  Οφείλεται στην ενεργοποίηση των καναλιών Να</a:t>
            </a:r>
            <a:r>
              <a:rPr lang="el-GR" baseline="30000" dirty="0"/>
              <a:t>+</a:t>
            </a:r>
            <a:r>
              <a:rPr lang="el-GR" dirty="0"/>
              <a:t> και έχουμε αύξηση της διαπερατότητας Να</a:t>
            </a:r>
            <a:r>
              <a:rPr lang="el-GR" baseline="30000" dirty="0"/>
              <a:t>+</a:t>
            </a:r>
            <a:r>
              <a:rPr lang="el-GR" dirty="0"/>
              <a:t> μέχρι και πέντε χιλιάδες φορές (δηλ. </a:t>
            </a:r>
            <a:r>
              <a:rPr lang="el-GR" dirty="0">
                <a:sym typeface="Symbol"/>
              </a:rPr>
              <a:t></a:t>
            </a:r>
            <a:r>
              <a:rPr lang="el-GR" dirty="0"/>
              <a:t> αγωγιμότητα Να</a:t>
            </a:r>
            <a:r>
              <a:rPr lang="el-GR" baseline="30000" dirty="0"/>
              <a:t>+</a:t>
            </a:r>
            <a:r>
              <a:rPr lang="el-GR" dirty="0"/>
              <a:t>). </a:t>
            </a:r>
            <a:r>
              <a:rPr lang="el-GR" dirty="0" smtClean="0"/>
              <a:t>Αμέσως </a:t>
            </a:r>
            <a:r>
              <a:rPr lang="el-GR" dirty="0"/>
              <a:t>μετά κλείνουν τα κανάλια </a:t>
            </a:r>
            <a:r>
              <a:rPr lang="el-GR" dirty="0" smtClean="0"/>
              <a:t>Να</a:t>
            </a:r>
            <a:r>
              <a:rPr lang="el-GR" sz="1500" dirty="0" smtClean="0"/>
              <a:t>+ </a:t>
            </a:r>
            <a:r>
              <a:rPr lang="el-GR" dirty="0" smtClean="0"/>
              <a:t>και </a:t>
            </a:r>
            <a:r>
              <a:rPr lang="el-GR" dirty="0"/>
              <a:t>ανοίγουν του Κ</a:t>
            </a:r>
            <a:r>
              <a:rPr lang="el-GR" baseline="30000" dirty="0"/>
              <a:t>+</a:t>
            </a:r>
            <a:r>
              <a:rPr lang="el-GR" dirty="0"/>
              <a:t> = έξοδος Κ</a:t>
            </a:r>
            <a:r>
              <a:rPr lang="el-GR" baseline="30000" dirty="0"/>
              <a:t>+</a:t>
            </a:r>
            <a:r>
              <a:rPr lang="el-GR" dirty="0"/>
              <a:t>. </a:t>
            </a:r>
            <a:r>
              <a:rPr lang="el-GR" dirty="0" smtClean="0"/>
              <a:t>Με </a:t>
            </a:r>
            <a:r>
              <a:rPr lang="el-GR" dirty="0"/>
              <a:t>την έξοδο Κ</a:t>
            </a:r>
            <a:r>
              <a:rPr lang="el-GR" baseline="30000" dirty="0"/>
              <a:t>+</a:t>
            </a:r>
            <a:r>
              <a:rPr lang="el-GR" dirty="0"/>
              <a:t> ελαττώνεται η ηλεκτροθετικότητα κι αυτό θα σταματήσει όταν επανέλθουμε στο δυναμικό ισορροπίας.</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2889608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1/7</a:t>
            </a:r>
            <a:endParaRPr lang="el-GR" sz="3200" b="0" dirty="0"/>
          </a:p>
        </p:txBody>
      </p:sp>
      <p:sp>
        <p:nvSpPr>
          <p:cNvPr id="3" name="2 - Θέση περιεχομένου"/>
          <p:cNvSpPr>
            <a:spLocks noGrp="1"/>
          </p:cNvSpPr>
          <p:nvPr>
            <p:ph idx="1"/>
          </p:nvPr>
        </p:nvSpPr>
        <p:spPr>
          <a:xfrm>
            <a:off x="457200" y="1196752"/>
            <a:ext cx="8435280" cy="5184576"/>
          </a:xfrm>
        </p:spPr>
        <p:txBody>
          <a:bodyPr>
            <a:normAutofit fontScale="92500" lnSpcReduction="10000"/>
          </a:bodyPr>
          <a:lstStyle/>
          <a:p>
            <a:pPr hangingPunct="0"/>
            <a:r>
              <a:rPr lang="el-GR" dirty="0"/>
              <a:t>Το δυναμικό ενέργειας μπορεί να παραχθεί με οποιοδήποτε παράγοντα (χημική ουσία η ηλεκτρική διέγερση). Με το δυναμικό ενέργειας, το ηλεκτροαρνητικό δυναμικό ισορροπίας γίνεται για μια στιγμή θετικό και μετά πάλι αρνητικό.</a:t>
            </a:r>
          </a:p>
          <a:p>
            <a:pPr marL="457200" indent="-457200" hangingPunct="0">
              <a:buFont typeface="+mj-lt"/>
              <a:buAutoNum type="arabicPeriod"/>
            </a:pPr>
            <a:r>
              <a:rPr lang="el-GR" dirty="0" smtClean="0"/>
              <a:t>Το </a:t>
            </a:r>
            <a:r>
              <a:rPr lang="el-GR" dirty="0"/>
              <a:t>σημείο που εκδηλώνεται το δυναμικό ενέργειας είναι το επίπεδο πυροδότησης (ουδός), όπου ανοίγουν τα κανάλια και το Να</a:t>
            </a:r>
            <a:r>
              <a:rPr lang="el-GR" baseline="30000" dirty="0"/>
              <a:t>+</a:t>
            </a:r>
            <a:r>
              <a:rPr lang="el-GR" dirty="0"/>
              <a:t> μπαίνει μέσα.</a:t>
            </a:r>
          </a:p>
          <a:p>
            <a:pPr marL="457200" indent="-457200" hangingPunct="0">
              <a:buFont typeface="+mj-lt"/>
              <a:buAutoNum type="arabicPeriod"/>
            </a:pPr>
            <a:r>
              <a:rPr lang="el-GR" dirty="0" smtClean="0"/>
              <a:t>Εκπόλωση συμβαίνει όσο </a:t>
            </a:r>
            <a:r>
              <a:rPr lang="el-GR" dirty="0"/>
              <a:t>διαρκεί η είσοδος Να</a:t>
            </a:r>
            <a:r>
              <a:rPr lang="el-GR" baseline="30000" dirty="0" smtClean="0"/>
              <a:t>+</a:t>
            </a:r>
            <a:endParaRPr lang="el-GR" dirty="0"/>
          </a:p>
          <a:p>
            <a:pPr marL="457200" indent="-457200" hangingPunct="0">
              <a:buFont typeface="+mj-lt"/>
              <a:buAutoNum type="arabicPeriod"/>
            </a:pPr>
            <a:r>
              <a:rPr lang="el-GR" dirty="0" smtClean="0"/>
              <a:t>Επαναπόλωση συμβαίνει όταν </a:t>
            </a:r>
            <a:r>
              <a:rPr lang="el-GR" dirty="0">
                <a:sym typeface="Symbol"/>
              </a:rPr>
              <a:t></a:t>
            </a:r>
            <a:r>
              <a:rPr lang="el-GR" dirty="0"/>
              <a:t> η διαπερατότητα και η έξοδος Κ</a:t>
            </a:r>
            <a:r>
              <a:rPr lang="el-GR" baseline="30000" dirty="0" smtClean="0"/>
              <a:t>+</a:t>
            </a:r>
            <a:endParaRPr lang="el-GR" dirty="0"/>
          </a:p>
          <a:p>
            <a:pPr hangingPunct="0"/>
            <a:r>
              <a:rPr lang="el-GR" dirty="0"/>
              <a:t>Η νευρική ώση μεταδίδεται κατά μήκος της μεμβράνης.  Μπορεί να άγεται και 2 κατευθύνσεις.</a:t>
            </a:r>
          </a:p>
          <a:p>
            <a:pPr hangingPunct="0"/>
            <a:r>
              <a:rPr lang="el-GR" dirty="0"/>
              <a:t>Η </a:t>
            </a:r>
            <a:r>
              <a:rPr lang="el-GR" dirty="0" smtClean="0"/>
              <a:t>ταχύτητα </a:t>
            </a:r>
            <a:r>
              <a:rPr lang="el-GR" dirty="0"/>
              <a:t>είναι ανάλογη του </a:t>
            </a:r>
            <a:r>
              <a:rPr lang="el-GR" dirty="0" smtClean="0"/>
              <a:t>πάχους του νευρωνικού άξονα.</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341178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Δυναμικό ενέργειας, νευρική ώση</a:t>
            </a:r>
          </a:p>
        </p:txBody>
      </p:sp>
      <p:pic>
        <p:nvPicPr>
          <p:cNvPr id="13314" name="Picture 2" descr="File:Action potential.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3441" y="1340768"/>
            <a:ext cx="4957119" cy="48965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907979" y="6381327"/>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Action </a:t>
            </a:r>
            <a:r>
              <a:rPr lang="en-US" sz="1200" dirty="0" smtClean="0">
                <a:solidFill>
                  <a:prstClr val="black"/>
                </a:solidFill>
                <a:latin typeface="Calibri"/>
                <a:hlinkClick r:id="rId4"/>
              </a:rPr>
              <a:t>potential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Tomtheman5"/>
              </a:rPr>
              <a:t>Tomtheman5</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2865619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2/17</a:t>
            </a:r>
            <a:endParaRPr lang="el-GR" sz="3200" b="0" dirty="0"/>
          </a:p>
        </p:txBody>
      </p:sp>
      <p:sp>
        <p:nvSpPr>
          <p:cNvPr id="3" name="2 - Θέση περιεχομένου"/>
          <p:cNvSpPr>
            <a:spLocks noGrp="1"/>
          </p:cNvSpPr>
          <p:nvPr>
            <p:ph idx="1"/>
          </p:nvPr>
        </p:nvSpPr>
        <p:spPr/>
        <p:txBody>
          <a:bodyPr>
            <a:normAutofit/>
          </a:bodyPr>
          <a:lstStyle/>
          <a:p>
            <a:r>
              <a:rPr lang="el-GR" dirty="0" smtClean="0"/>
              <a:t>Στο </a:t>
            </a:r>
            <a:r>
              <a:rPr lang="el-GR" dirty="0"/>
              <a:t>Κεντρικό Νευρικό Σύστημα (ΚΝΣ), τα περιβλήματα μυελίνης σχηματίζονται από την νευρογλοία και συγκεκριμένα τα ολιγοδενδροκύτταρα (</a:t>
            </a:r>
            <a:r>
              <a:rPr lang="en-US" dirty="0"/>
              <a:t>oligodendrocytes</a:t>
            </a:r>
            <a:r>
              <a:rPr lang="el-GR" dirty="0"/>
              <a:t>) ενώ στο περιφερικό νευρικό σύστημα (νεύρα) σχηματίζεται από τα </a:t>
            </a:r>
            <a:r>
              <a:rPr lang="el-GR" dirty="0" smtClean="0"/>
              <a:t>νευρολειμματικά </a:t>
            </a:r>
            <a:r>
              <a:rPr lang="el-GR" dirty="0"/>
              <a:t>κύτταρα ή κύτταρα του </a:t>
            </a:r>
            <a:r>
              <a:rPr lang="en-US" dirty="0"/>
              <a:t>Schwann</a:t>
            </a:r>
            <a:r>
              <a:rPr lang="el-GR" dirty="0"/>
              <a:t>.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095737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Διεύθυνση και άνοιγμα ιονικών καναλιών στην νευρική </a:t>
            </a:r>
            <a:r>
              <a:rPr lang="el-GR" dirty="0" smtClean="0"/>
              <a:t>ώση </a:t>
            </a:r>
            <a:r>
              <a:rPr lang="el-GR" sz="3300" b="0" dirty="0" smtClean="0"/>
              <a:t>1/2</a:t>
            </a:r>
            <a:endParaRPr lang="el-GR" sz="3300" b="0" dirty="0"/>
          </a:p>
        </p:txBody>
      </p:sp>
      <p:pic>
        <p:nvPicPr>
          <p:cNvPr id="14338" name="Picture 2" descr="File:Blausen 0011 ActionPotential Ner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0" y="1052736"/>
            <a:ext cx="3429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540957" y="6536377"/>
            <a:ext cx="606208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Blausen 0011 ActionPotential </a:t>
            </a:r>
            <a:r>
              <a:rPr lang="en-US" sz="1200" dirty="0" smtClean="0">
                <a:solidFill>
                  <a:prstClr val="black"/>
                </a:solidFill>
                <a:latin typeface="Calibri"/>
                <a:hlinkClick r:id="rId4"/>
              </a:rPr>
              <a:t>Nerve</a:t>
            </a:r>
            <a:r>
              <a:rPr lang="en-US" sz="1200" dirty="0" smtClean="0">
                <a:solidFill>
                  <a:prstClr val="black">
                    <a:lumMod val="65000"/>
                    <a:lumOff val="35000"/>
                  </a:prstClr>
                </a:solidFill>
                <a:latin typeface="Calibri"/>
              </a:rPr>
              <a:t>”, by</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BruceBlaus"/>
              </a:rPr>
              <a:t>BruceBlaus</a:t>
            </a:r>
            <a:r>
              <a:rPr lang="en-US" sz="1200" dirty="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80080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Διεύθυνση και άνοιγμα ιονικών καναλιών στην νευρική </a:t>
            </a:r>
            <a:r>
              <a:rPr lang="el-GR" dirty="0" smtClean="0"/>
              <a:t>ώση </a:t>
            </a:r>
            <a:r>
              <a:rPr lang="el-GR" sz="3300" b="0" dirty="0"/>
              <a:t>2</a:t>
            </a:r>
            <a:r>
              <a:rPr lang="el-GR" sz="3300" b="0" dirty="0" smtClean="0"/>
              <a:t>/2</a:t>
            </a:r>
            <a:endParaRPr lang="el-GR" sz="3300" b="0" dirty="0"/>
          </a:p>
        </p:txBody>
      </p:sp>
      <p:pic>
        <p:nvPicPr>
          <p:cNvPr id="15362" name="Picture 2" descr="File:Action Potential.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268760"/>
            <a:ext cx="7043936" cy="50188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p:nvPr/>
        </p:nvSpPr>
        <p:spPr>
          <a:xfrm>
            <a:off x="1907979" y="6381327"/>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ction="ppaction://hlinkfile"/>
              </a:rPr>
              <a:t>Action </a:t>
            </a:r>
            <a:r>
              <a:rPr lang="en-US" sz="1200" dirty="0" smtClean="0">
                <a:solidFill>
                  <a:prstClr val="black"/>
                </a:solidFill>
                <a:latin typeface="Calibri"/>
                <a:hlinkClick r:id="rId4" action="ppaction://hlinkfile"/>
              </a:rPr>
              <a:t>Potential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Laurentaylorj (page does not exist)"/>
              </a:rPr>
              <a:t>Laurentaylorj</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662437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Αγωγή του ερεθίσματος σε εμμύελους και αμύελους νευρώνες</a:t>
            </a:r>
          </a:p>
        </p:txBody>
      </p:sp>
      <p:pic>
        <p:nvPicPr>
          <p:cNvPr id="4" name="3 - Θέση περιεχομένου" descr="http://www.zuniv.net/physiology/book/images/n1-8ok.jpg"/>
          <p:cNvPicPr>
            <a:picLocks noGrp="1"/>
          </p:cNvPicPr>
          <p:nvPr>
            <p:ph idx="1"/>
          </p:nvPr>
        </p:nvPicPr>
        <p:blipFill>
          <a:blip r:embed="rId3" cstate="print"/>
          <a:stretch>
            <a:fillRect/>
          </a:stretch>
        </p:blipFill>
        <p:spPr bwMode="auto">
          <a:xfrm>
            <a:off x="1529408" y="1562309"/>
            <a:ext cx="6336704" cy="4675003"/>
          </a:xfrm>
          <a:prstGeom prst="rect">
            <a:avLst/>
          </a:prstGeom>
          <a:noFill/>
          <a:ln w="9525">
            <a:noFill/>
            <a:miter lim="800000"/>
            <a:headEnd/>
            <a:tailEnd/>
          </a:ln>
        </p:spPr>
      </p:pic>
      <p:sp>
        <p:nvSpPr>
          <p:cNvPr id="2" name="Ορθογώνιο 1"/>
          <p:cNvSpPr/>
          <p:nvPr/>
        </p:nvSpPr>
        <p:spPr>
          <a:xfrm>
            <a:off x="2411760" y="6237312"/>
            <a:ext cx="4572000" cy="276999"/>
          </a:xfrm>
          <a:prstGeom prst="rect">
            <a:avLst/>
          </a:prstGeom>
        </p:spPr>
        <p:txBody>
          <a:bodyPr>
            <a:spAutoFit/>
          </a:bodyPr>
          <a:lstStyle/>
          <a:p>
            <a:pPr algn="ctr"/>
            <a:r>
              <a:rPr lang="en-US" sz="1200" dirty="0" smtClean="0">
                <a:solidFill>
                  <a:prstClr val="black"/>
                </a:solidFill>
                <a:latin typeface="Calibri"/>
                <a:hlinkClick r:id="rId4"/>
              </a:rPr>
              <a:t>zuniv.net</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30061408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Κίνηση των ιόντων στις φάσεις του δυναμικού </a:t>
            </a:r>
            <a:r>
              <a:rPr lang="el-GR" dirty="0" smtClean="0"/>
              <a:t>ενέργειας</a:t>
            </a:r>
            <a:endParaRPr lang="el-GR" sz="3300" b="0" dirty="0"/>
          </a:p>
        </p:txBody>
      </p:sp>
      <p:sp>
        <p:nvSpPr>
          <p:cNvPr id="3" name="2 - Θέση περιεχομένου"/>
          <p:cNvSpPr>
            <a:spLocks noGrp="1"/>
          </p:cNvSpPr>
          <p:nvPr>
            <p:ph idx="1"/>
          </p:nvPr>
        </p:nvSpPr>
        <p:spPr>
          <a:xfrm>
            <a:off x="457200" y="1412776"/>
            <a:ext cx="8229600" cy="4824536"/>
          </a:xfrm>
        </p:spPr>
        <p:txBody>
          <a:bodyPr>
            <a:normAutofit/>
          </a:bodyPr>
          <a:lstStyle/>
          <a:p>
            <a:pPr marL="0" indent="0" hangingPunct="0">
              <a:buNone/>
            </a:pPr>
            <a:r>
              <a:rPr lang="el-GR" b="1" dirty="0"/>
              <a:t>Δύο τρόποι </a:t>
            </a:r>
            <a:r>
              <a:rPr lang="el-GR" dirty="0"/>
              <a:t>για </a:t>
            </a:r>
            <a:r>
              <a:rPr lang="el-GR" dirty="0" smtClean="0"/>
              <a:t>την γένεση των δυναμικών </a:t>
            </a:r>
            <a:r>
              <a:rPr lang="el-GR" dirty="0"/>
              <a:t>ηρεμίας μεμβράνης.</a:t>
            </a:r>
          </a:p>
          <a:p>
            <a:pPr marL="457200" indent="-457200" hangingPunct="0">
              <a:buFont typeface="+mj-lt"/>
              <a:buAutoNum type="arabicPeriod"/>
            </a:pPr>
            <a:r>
              <a:rPr lang="el-GR" b="1" dirty="0" smtClean="0"/>
              <a:t>Ενεργητική </a:t>
            </a:r>
            <a:r>
              <a:rPr lang="el-GR" b="1" dirty="0"/>
              <a:t>μεταφορά</a:t>
            </a:r>
            <a:r>
              <a:rPr lang="el-GR" dirty="0"/>
              <a:t> ιόντων διαμέσου </a:t>
            </a:r>
            <a:r>
              <a:rPr lang="el-GR" dirty="0" smtClean="0"/>
              <a:t>μεμβράνης.</a:t>
            </a:r>
            <a:endParaRPr lang="el-GR" dirty="0"/>
          </a:p>
          <a:p>
            <a:pPr marL="457200" indent="-457200" hangingPunct="0">
              <a:buFont typeface="+mj-lt"/>
              <a:buAutoNum type="arabicPeriod"/>
            </a:pPr>
            <a:r>
              <a:rPr lang="el-GR" b="1" dirty="0" smtClean="0"/>
              <a:t>Διάχυση </a:t>
            </a:r>
            <a:r>
              <a:rPr lang="el-GR" b="1" dirty="0"/>
              <a:t>ιόντων</a:t>
            </a:r>
            <a:r>
              <a:rPr lang="el-GR" dirty="0"/>
              <a:t> μέσω </a:t>
            </a:r>
            <a:r>
              <a:rPr lang="el-GR" dirty="0" smtClean="0"/>
              <a:t>μεμβράνης.</a:t>
            </a:r>
            <a:endParaRPr lang="el-GR" dirty="0"/>
          </a:p>
          <a:p>
            <a:pPr hangingPunct="0"/>
            <a:r>
              <a:rPr lang="el-GR" dirty="0" smtClean="0"/>
              <a:t>Η </a:t>
            </a:r>
            <a:r>
              <a:rPr lang="el-GR" dirty="0"/>
              <a:t>μεμβράνη είναι:</a:t>
            </a:r>
          </a:p>
          <a:p>
            <a:pPr lvl="1" hangingPunct="0"/>
            <a:r>
              <a:rPr lang="el-GR" dirty="0" smtClean="0"/>
              <a:t>ελεύθερη </a:t>
            </a:r>
            <a:r>
              <a:rPr lang="el-GR" dirty="0"/>
              <a:t>διάβαση  </a:t>
            </a:r>
            <a:r>
              <a:rPr lang="el-GR" dirty="0" smtClean="0">
                <a:sym typeface="Wingdings" panose="05000000000000000000" pitchFamily="2" charset="2"/>
              </a:rPr>
              <a:t></a:t>
            </a:r>
            <a:r>
              <a:rPr lang="el-GR" dirty="0" smtClean="0"/>
              <a:t> </a:t>
            </a:r>
            <a:r>
              <a:rPr lang="el-GR" dirty="0"/>
              <a:t>Κ, </a:t>
            </a:r>
            <a:r>
              <a:rPr lang="en-US" dirty="0" smtClean="0"/>
              <a:t>Cl</a:t>
            </a:r>
            <a:r>
              <a:rPr lang="el-GR" dirty="0" smtClean="0"/>
              <a:t>,</a:t>
            </a:r>
            <a:endParaRPr lang="el-GR" dirty="0"/>
          </a:p>
          <a:p>
            <a:pPr lvl="1" hangingPunct="0"/>
            <a:r>
              <a:rPr lang="el-GR" dirty="0" smtClean="0"/>
              <a:t>λίγο </a:t>
            </a:r>
            <a:r>
              <a:rPr lang="el-GR" dirty="0"/>
              <a:t>διαβατή </a:t>
            </a:r>
            <a:r>
              <a:rPr lang="el-GR" dirty="0" smtClean="0">
                <a:sym typeface="Wingdings" panose="05000000000000000000" pitchFamily="2" charset="2"/>
              </a:rPr>
              <a:t></a:t>
            </a:r>
            <a:r>
              <a:rPr lang="el-GR" dirty="0" smtClean="0"/>
              <a:t>  </a:t>
            </a:r>
            <a:r>
              <a:rPr lang="el-GR" dirty="0"/>
              <a:t>Ν</a:t>
            </a:r>
            <a:r>
              <a:rPr lang="en-US" dirty="0" smtClean="0"/>
              <a:t>a</a:t>
            </a:r>
            <a:r>
              <a:rPr lang="el-GR" dirty="0" smtClean="0"/>
              <a:t>,</a:t>
            </a:r>
            <a:endParaRPr lang="el-GR" dirty="0"/>
          </a:p>
          <a:p>
            <a:pPr lvl="1" hangingPunct="0"/>
            <a:r>
              <a:rPr lang="el-GR" dirty="0" smtClean="0"/>
              <a:t>Αδιάβατη </a:t>
            </a:r>
            <a:r>
              <a:rPr lang="el-GR" dirty="0" smtClean="0">
                <a:sym typeface="Wingdings" panose="05000000000000000000" pitchFamily="2" charset="2"/>
              </a:rPr>
              <a:t></a:t>
            </a:r>
            <a:r>
              <a:rPr lang="el-GR" dirty="0" smtClean="0"/>
              <a:t> </a:t>
            </a:r>
            <a:r>
              <a:rPr lang="el-GR" dirty="0"/>
              <a:t>ενδοκυττάριες </a:t>
            </a:r>
            <a:r>
              <a:rPr lang="el-GR" dirty="0" smtClean="0"/>
              <a:t>πρωτεΐνες.</a:t>
            </a:r>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3199762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2/7</a:t>
            </a:r>
            <a:endParaRPr lang="el-GR" dirty="0"/>
          </a:p>
        </p:txBody>
      </p:sp>
      <p:sp>
        <p:nvSpPr>
          <p:cNvPr id="3" name="2 - Θέση περιεχομένου"/>
          <p:cNvSpPr>
            <a:spLocks noGrp="1"/>
          </p:cNvSpPr>
          <p:nvPr>
            <p:ph idx="1"/>
          </p:nvPr>
        </p:nvSpPr>
        <p:spPr>
          <a:xfrm>
            <a:off x="467544" y="4077072"/>
            <a:ext cx="8229600" cy="2088232"/>
          </a:xfrm>
        </p:spPr>
        <p:txBody>
          <a:bodyPr>
            <a:normAutofit/>
          </a:bodyPr>
          <a:lstStyle/>
          <a:p>
            <a:pPr hangingPunct="0"/>
            <a:r>
              <a:rPr lang="el-GR" sz="2200" dirty="0" smtClean="0"/>
              <a:t>Το </a:t>
            </a:r>
            <a:r>
              <a:rPr lang="el-GR" sz="2200" dirty="0"/>
              <a:t>εσωτερικό είναι </a:t>
            </a:r>
            <a:r>
              <a:rPr lang="el-GR" sz="2200" b="1" dirty="0"/>
              <a:t>ηλεκτροαρνητικό.</a:t>
            </a:r>
            <a:endParaRPr lang="el-GR" sz="2200" dirty="0"/>
          </a:p>
          <a:p>
            <a:pPr hangingPunct="0"/>
            <a:r>
              <a:rPr lang="el-GR" sz="2200" dirty="0" smtClean="0"/>
              <a:t>Το </a:t>
            </a:r>
            <a:r>
              <a:rPr lang="el-GR" sz="2200" dirty="0"/>
              <a:t>ελάχιστο ερέθισμα που προκαλεί διέγερση στα νευρικά κύτταρα καλείται </a:t>
            </a:r>
            <a:r>
              <a:rPr lang="el-GR" sz="2200" b="1" dirty="0"/>
              <a:t>βαλβιδικό.</a:t>
            </a:r>
            <a:endParaRPr lang="el-GR" sz="2200" dirty="0"/>
          </a:p>
          <a:p>
            <a:pPr hangingPunct="0"/>
            <a:r>
              <a:rPr lang="el-GR" sz="2200" dirty="0" smtClean="0"/>
              <a:t>Εάν </a:t>
            </a:r>
            <a:r>
              <a:rPr lang="el-GR" sz="2200" dirty="0"/>
              <a:t>το ερέθισμα είναι </a:t>
            </a:r>
            <a:r>
              <a:rPr lang="el-GR" sz="2200" b="1" dirty="0"/>
              <a:t>υποβαλβιδικό δεν προκαλεί </a:t>
            </a:r>
            <a:r>
              <a:rPr lang="el-GR" sz="2200" dirty="0"/>
              <a:t>διέγερση</a:t>
            </a:r>
            <a:r>
              <a:rPr lang="el-GR" sz="2200" dirty="0" smtClean="0"/>
              <a:t>.</a:t>
            </a:r>
            <a:endParaRPr lang="en-US" sz="2200" dirty="0"/>
          </a:p>
        </p:txBody>
      </p:sp>
      <p:graphicFrame>
        <p:nvGraphicFramePr>
          <p:cNvPr id="5" name="Πίνακας 4"/>
          <p:cNvGraphicFramePr>
            <a:graphicFrameLocks noGrp="1"/>
          </p:cNvGraphicFramePr>
          <p:nvPr>
            <p:extLst>
              <p:ext uri="{D42A27DB-BD31-4B8C-83A1-F6EECF244321}">
                <p14:modId xmlns:p14="http://schemas.microsoft.com/office/powerpoint/2010/main" val="4153505804"/>
              </p:ext>
            </p:extLst>
          </p:nvPr>
        </p:nvGraphicFramePr>
        <p:xfrm>
          <a:off x="1331640" y="1480998"/>
          <a:ext cx="6480720" cy="2308042"/>
        </p:xfrm>
        <a:graphic>
          <a:graphicData uri="http://schemas.openxmlformats.org/drawingml/2006/table">
            <a:tbl>
              <a:tblPr firstRow="1" bandRow="1">
                <a:tableStyleId>{5940675A-B579-460E-94D1-54222C63F5DA}</a:tableStyleId>
              </a:tblPr>
              <a:tblGrid>
                <a:gridCol w="722624"/>
                <a:gridCol w="2812904"/>
                <a:gridCol w="2945192"/>
              </a:tblGrid>
              <a:tr h="576064">
                <a:tc>
                  <a:txBody>
                    <a:bodyPr/>
                    <a:lstStyle/>
                    <a:p>
                      <a:endParaRPr lang="el-GR" sz="2200" dirty="0"/>
                    </a:p>
                  </a:txBody>
                  <a:tcPr/>
                </a:tc>
                <a:tc>
                  <a:txBody>
                    <a:bodyPr/>
                    <a:lstStyle/>
                    <a:p>
                      <a:r>
                        <a:rPr lang="en-US" sz="2200" b="1" dirty="0" smtClean="0"/>
                        <a:t>E</a:t>
                      </a:r>
                      <a:r>
                        <a:rPr lang="el-GR" sz="2200" b="1" dirty="0" smtClean="0"/>
                        <a:t>ξωκυττάριος</a:t>
                      </a:r>
                      <a:r>
                        <a:rPr lang="el-GR" sz="2200" b="1" baseline="0" dirty="0" smtClean="0"/>
                        <a:t> χώρος</a:t>
                      </a:r>
                      <a:endParaRPr lang="el-GR" sz="2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E</a:t>
                      </a:r>
                      <a:r>
                        <a:rPr lang="el-GR" sz="2200" b="1" dirty="0" smtClean="0"/>
                        <a:t>νδοκυττάριος</a:t>
                      </a:r>
                      <a:r>
                        <a:rPr lang="el-GR" sz="2200" b="1" baseline="0" dirty="0" smtClean="0"/>
                        <a:t> χώρος</a:t>
                      </a:r>
                      <a:endParaRPr lang="el-GR" sz="2200" b="1" dirty="0" smtClean="0"/>
                    </a:p>
                  </a:txBody>
                  <a:tcPr/>
                </a:tc>
              </a:tr>
              <a:tr h="577326">
                <a:tc>
                  <a:txBody>
                    <a:bodyPr/>
                    <a:lstStyle/>
                    <a:p>
                      <a:r>
                        <a:rPr lang="el-GR" sz="2200" b="1" dirty="0" smtClean="0"/>
                        <a:t>Κ</a:t>
                      </a:r>
                      <a:r>
                        <a:rPr lang="el-GR" sz="2200" b="1" baseline="30000" dirty="0" smtClean="0"/>
                        <a:t>+</a:t>
                      </a:r>
                      <a:endParaRPr lang="el-GR" sz="2200" b="1" baseline="30000" dirty="0"/>
                    </a:p>
                  </a:txBody>
                  <a:tcPr/>
                </a:tc>
                <a:tc>
                  <a:txBody>
                    <a:bodyPr/>
                    <a:lstStyle/>
                    <a:p>
                      <a:r>
                        <a:rPr lang="en-US" sz="2200" dirty="0" smtClean="0"/>
                        <a:t>5,5 mEq/l</a:t>
                      </a:r>
                      <a:endParaRPr lang="el-GR" sz="2200" dirty="0"/>
                    </a:p>
                  </a:txBody>
                  <a:tcPr/>
                </a:tc>
                <a:tc>
                  <a:txBody>
                    <a:bodyPr/>
                    <a:lstStyle/>
                    <a:p>
                      <a:r>
                        <a:rPr lang="en-US" sz="2200" dirty="0" smtClean="0"/>
                        <a:t>150 mEq/l</a:t>
                      </a:r>
                      <a:endParaRPr lang="el-GR" sz="2200" dirty="0"/>
                    </a:p>
                  </a:txBody>
                  <a:tcPr/>
                </a:tc>
              </a:tr>
              <a:tr h="577326">
                <a:tc>
                  <a:txBody>
                    <a:bodyPr/>
                    <a:lstStyle/>
                    <a:p>
                      <a:r>
                        <a:rPr lang="en-US" sz="2200" b="1" dirty="0" smtClean="0"/>
                        <a:t>Na</a:t>
                      </a:r>
                      <a:r>
                        <a:rPr lang="en-US" sz="2200" b="1" baseline="30000" dirty="0" smtClean="0"/>
                        <a:t>+</a:t>
                      </a:r>
                      <a:endParaRPr lang="el-GR" sz="2200" b="1" baseline="30000" dirty="0"/>
                    </a:p>
                  </a:txBody>
                  <a:tcPr/>
                </a:tc>
                <a:tc>
                  <a:txBody>
                    <a:bodyPr/>
                    <a:lstStyle/>
                    <a:p>
                      <a:r>
                        <a:rPr lang="en-US" sz="2200" dirty="0" smtClean="0"/>
                        <a:t>150 mEq/l</a:t>
                      </a:r>
                      <a:endParaRPr lang="el-GR" sz="2200" dirty="0"/>
                    </a:p>
                  </a:txBody>
                  <a:tcPr/>
                </a:tc>
                <a:tc>
                  <a:txBody>
                    <a:bodyPr/>
                    <a:lstStyle/>
                    <a:p>
                      <a:r>
                        <a:rPr lang="en-US" sz="2200" dirty="0" smtClean="0"/>
                        <a:t>15 mEq/l</a:t>
                      </a:r>
                      <a:endParaRPr lang="el-GR" sz="2200" dirty="0"/>
                    </a:p>
                  </a:txBody>
                  <a:tcPr/>
                </a:tc>
              </a:tr>
              <a:tr h="577326">
                <a:tc>
                  <a:txBody>
                    <a:bodyPr/>
                    <a:lstStyle/>
                    <a:p>
                      <a:r>
                        <a:rPr lang="en-US" sz="2200" b="1" dirty="0" smtClean="0"/>
                        <a:t>Cl</a:t>
                      </a:r>
                      <a:r>
                        <a:rPr lang="en-US" sz="2200" b="1" baseline="30000" dirty="0" smtClean="0"/>
                        <a:t>-</a:t>
                      </a:r>
                      <a:endParaRPr lang="el-GR" sz="2200" b="1" baseline="30000" dirty="0"/>
                    </a:p>
                  </a:txBody>
                  <a:tcPr/>
                </a:tc>
                <a:tc>
                  <a:txBody>
                    <a:bodyPr/>
                    <a:lstStyle/>
                    <a:p>
                      <a:r>
                        <a:rPr lang="en-US" sz="2200" dirty="0" smtClean="0"/>
                        <a:t>125 mEq/l</a:t>
                      </a:r>
                      <a:endParaRPr lang="el-GR" sz="2200" dirty="0"/>
                    </a:p>
                  </a:txBody>
                  <a:tcPr/>
                </a:tc>
                <a:tc>
                  <a:txBody>
                    <a:bodyPr/>
                    <a:lstStyle/>
                    <a:p>
                      <a:r>
                        <a:rPr lang="en-US" sz="2200" dirty="0" smtClean="0"/>
                        <a:t>9 mEq/l</a:t>
                      </a:r>
                      <a:endParaRPr lang="el-GR" sz="2200" dirty="0"/>
                    </a:p>
                  </a:txBody>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16225060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3/7</a:t>
            </a:r>
            <a:endParaRPr lang="el-GR" dirty="0"/>
          </a:p>
        </p:txBody>
      </p:sp>
      <p:sp>
        <p:nvSpPr>
          <p:cNvPr id="3" name="2 - Θέση περιεχομένου"/>
          <p:cNvSpPr>
            <a:spLocks noGrp="1"/>
          </p:cNvSpPr>
          <p:nvPr>
            <p:ph idx="1"/>
          </p:nvPr>
        </p:nvSpPr>
        <p:spPr>
          <a:xfrm>
            <a:off x="457200" y="1196752"/>
            <a:ext cx="8507288" cy="5328592"/>
          </a:xfrm>
        </p:spPr>
        <p:txBody>
          <a:bodyPr>
            <a:normAutofit/>
          </a:bodyPr>
          <a:lstStyle/>
          <a:p>
            <a:pPr hangingPunct="0"/>
            <a:r>
              <a:rPr lang="el-GR" sz="2200" b="1" dirty="0"/>
              <a:t>Ανερέθιστη Περίοδος </a:t>
            </a:r>
            <a:r>
              <a:rPr lang="el-GR" sz="2200" dirty="0"/>
              <a:t>είναι ο χρόνος όπου ένα ερέθισμα, όσο κι αν είναι ισχυρό </a:t>
            </a:r>
            <a:r>
              <a:rPr lang="el-GR" sz="2200" dirty="0" smtClean="0"/>
              <a:t>δεν μπορεί να </a:t>
            </a:r>
            <a:r>
              <a:rPr lang="el-GR" sz="2200" dirty="0"/>
              <a:t>διεγείρει ένα νευρικό κύτταρο.  Γενικά διαρκεί όσο και το δυναμικό ενέργειας</a:t>
            </a:r>
            <a:r>
              <a:rPr lang="el-GR" sz="2200" dirty="0" smtClean="0"/>
              <a:t>. </a:t>
            </a:r>
            <a:r>
              <a:rPr lang="el-GR" sz="2200" dirty="0"/>
              <a:t>Συνήθως 0,5 - 2 </a:t>
            </a:r>
            <a:r>
              <a:rPr lang="en-US" sz="2200" dirty="0"/>
              <a:t>msec</a:t>
            </a:r>
            <a:r>
              <a:rPr lang="el-GR" sz="2200" dirty="0"/>
              <a:t>.  Καθορίζει την συχνότητα με την οποία μπορεί να διεγερθεί το κύτταρο.</a:t>
            </a:r>
          </a:p>
          <a:p>
            <a:pPr hangingPunct="0"/>
            <a:r>
              <a:rPr lang="el-GR" sz="2200" dirty="0"/>
              <a:t>Η ανερέθιστη περίοδος των νευρώνων είναι </a:t>
            </a:r>
            <a:r>
              <a:rPr lang="el-GR" sz="2200" b="1" dirty="0"/>
              <a:t>απόλυτος</a:t>
            </a:r>
            <a:r>
              <a:rPr lang="el-GR" sz="2200" dirty="0"/>
              <a:t> (από το επίπεδο πυροδότησης μέχρι το 1/3 της επαναπόλωσης και </a:t>
            </a:r>
            <a:r>
              <a:rPr lang="el-GR" sz="2200" b="1" dirty="0"/>
              <a:t>σχετική </a:t>
            </a:r>
            <a:r>
              <a:rPr lang="el-GR" sz="2200" dirty="0"/>
              <a:t>από το 1/3 της επαναπόλωσης μέχρι και λίγο μετά την πλήρη επαναπόλωση.</a:t>
            </a:r>
          </a:p>
          <a:p>
            <a:pPr hangingPunct="0"/>
            <a:r>
              <a:rPr lang="el-GR" sz="2200" dirty="0"/>
              <a:t>Κατά την απόλυτη ανερέθιστη περίοδο, κανένα ερέθισμα όσο ισχυρό και να είναι δεν θα διεγείρει το νεύρο ενώ στην σχετική ανερέθιστη περίοδο, ένα δυνατό ερέθισμα μπορεί να προκαλέσει διέγερση</a:t>
            </a:r>
            <a:r>
              <a:rPr lang="el-GR" sz="2200" dirty="0" smtClean="0"/>
              <a:t>.</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33533052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4/7</a:t>
            </a:r>
            <a:endParaRPr lang="el-GR" dirty="0"/>
          </a:p>
        </p:txBody>
      </p:sp>
      <p:sp>
        <p:nvSpPr>
          <p:cNvPr id="3" name="2 - Θέση περιεχομένου"/>
          <p:cNvSpPr>
            <a:spLocks noGrp="1"/>
          </p:cNvSpPr>
          <p:nvPr>
            <p:ph idx="1"/>
          </p:nvPr>
        </p:nvSpPr>
        <p:spPr/>
        <p:txBody>
          <a:bodyPr>
            <a:noAutofit/>
          </a:bodyPr>
          <a:lstStyle/>
          <a:p>
            <a:pPr marL="0" indent="0" hangingPunct="0">
              <a:buNone/>
            </a:pPr>
            <a:r>
              <a:rPr lang="el-GR" sz="2200" dirty="0" smtClean="0"/>
              <a:t>Η </a:t>
            </a:r>
            <a:r>
              <a:rPr lang="el-GR" sz="2200" dirty="0"/>
              <a:t>ώση πάει προς 2 </a:t>
            </a:r>
            <a:r>
              <a:rPr lang="el-GR" sz="2200" dirty="0" smtClean="0"/>
              <a:t>κατευθύνσεις (βλ επίσης ανωτέρω):</a:t>
            </a:r>
            <a:endParaRPr lang="en-US" sz="2200" b="1" dirty="0" smtClean="0"/>
          </a:p>
          <a:p>
            <a:pPr hangingPunct="0"/>
            <a:r>
              <a:rPr lang="el-GR" sz="2200" b="1" dirty="0" smtClean="0"/>
              <a:t>Ορθόδρομος </a:t>
            </a:r>
            <a:r>
              <a:rPr lang="el-GR" sz="2200" b="1" dirty="0"/>
              <a:t>αγωγή: </a:t>
            </a:r>
            <a:endParaRPr lang="en-US" sz="2200" b="1" dirty="0" smtClean="0"/>
          </a:p>
          <a:p>
            <a:pPr marL="355600" indent="0" hangingPunct="0">
              <a:buNone/>
            </a:pPr>
            <a:r>
              <a:rPr lang="el-GR" sz="2200" dirty="0" smtClean="0"/>
              <a:t>Συνήθως </a:t>
            </a:r>
            <a:r>
              <a:rPr lang="el-GR" sz="2200" dirty="0"/>
              <a:t>φυσιολογικά προς μία κατεύθυνση από την σύναψη του νευρώνα κατά μήκος του άξονα προς τα </a:t>
            </a:r>
            <a:r>
              <a:rPr lang="el-GR" sz="2200" dirty="0" smtClean="0"/>
              <a:t>τελικά</a:t>
            </a:r>
            <a:r>
              <a:rPr lang="en-US" sz="2200" dirty="0" smtClean="0"/>
              <a:t> </a:t>
            </a:r>
            <a:r>
              <a:rPr lang="el-GR" sz="2200" dirty="0" smtClean="0"/>
              <a:t>κομβία</a:t>
            </a:r>
            <a:r>
              <a:rPr lang="el-GR" sz="2200" dirty="0"/>
              <a:t>.</a:t>
            </a:r>
          </a:p>
          <a:p>
            <a:pPr hangingPunct="0"/>
            <a:r>
              <a:rPr lang="el-GR" sz="2200" b="1" dirty="0"/>
              <a:t>Αντίδρομος αγωγή: </a:t>
            </a:r>
            <a:endParaRPr lang="en-US" sz="2200" b="1" dirty="0" smtClean="0"/>
          </a:p>
          <a:p>
            <a:pPr marL="355600" indent="0" hangingPunct="0">
              <a:buNone/>
            </a:pPr>
            <a:r>
              <a:rPr lang="el-GR" sz="2200" dirty="0" smtClean="0"/>
              <a:t>Αντίθετα </a:t>
            </a:r>
            <a:r>
              <a:rPr lang="el-GR" sz="2200" dirty="0"/>
              <a:t>- Θεωρητικά η αντίδρομη αγωγή δεν </a:t>
            </a:r>
            <a:r>
              <a:rPr lang="el-GR" sz="2200" dirty="0" smtClean="0"/>
              <a:t>θα συναντήσει </a:t>
            </a:r>
            <a:r>
              <a:rPr lang="el-GR" sz="2200" dirty="0"/>
              <a:t>σύναψη και θα </a:t>
            </a:r>
            <a:r>
              <a:rPr lang="el-GR" sz="2200" dirty="0" smtClean="0"/>
              <a:t>πεθάνει.</a:t>
            </a:r>
            <a:endParaRPr lang="en-US" sz="2200" dirty="0" smtClean="0"/>
          </a:p>
          <a:p>
            <a:pPr marL="355600" indent="0" hangingPunct="0">
              <a:buNone/>
            </a:pPr>
            <a:r>
              <a:rPr lang="el-GR" sz="2200" dirty="0" smtClean="0"/>
              <a:t>Στις </a:t>
            </a:r>
            <a:r>
              <a:rPr lang="el-GR" sz="2200" dirty="0"/>
              <a:t>εμμύελες ίνες η αγωγή πηδάει από κομβίο σε κομβίο του </a:t>
            </a:r>
            <a:r>
              <a:rPr lang="en-US" sz="2200" dirty="0"/>
              <a:t>Ranvier</a:t>
            </a:r>
            <a:r>
              <a:rPr lang="el-GR" sz="2200" dirty="0" smtClean="0"/>
              <a:t>.</a:t>
            </a:r>
            <a:endParaRPr lang="en-US"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40146586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5/7</a:t>
            </a:r>
            <a:endParaRPr lang="el-GR" dirty="0"/>
          </a:p>
        </p:txBody>
      </p:sp>
      <p:sp>
        <p:nvSpPr>
          <p:cNvPr id="3" name="2 - Θέση περιεχομένου"/>
          <p:cNvSpPr>
            <a:spLocks noGrp="1"/>
          </p:cNvSpPr>
          <p:nvPr>
            <p:ph idx="1"/>
          </p:nvPr>
        </p:nvSpPr>
        <p:spPr/>
        <p:txBody>
          <a:bodyPr>
            <a:normAutofit/>
          </a:bodyPr>
          <a:lstStyle/>
          <a:p>
            <a:pPr marL="0" indent="0" hangingPunct="0">
              <a:buNone/>
            </a:pPr>
            <a:r>
              <a:rPr lang="el-GR" b="1" dirty="0" smtClean="0"/>
              <a:t>Διαπηδυτική </a:t>
            </a:r>
            <a:r>
              <a:rPr lang="el-GR" b="1" dirty="0"/>
              <a:t>αγωγή (</a:t>
            </a:r>
            <a:r>
              <a:rPr lang="en-US" b="1" dirty="0"/>
              <a:t>Saltatory Conduction</a:t>
            </a:r>
            <a:r>
              <a:rPr lang="el-GR" b="1" dirty="0"/>
              <a:t>)</a:t>
            </a:r>
            <a:endParaRPr lang="el-GR" dirty="0"/>
          </a:p>
          <a:p>
            <a:pPr hangingPunct="0"/>
            <a:r>
              <a:rPr lang="en-US" b="1" dirty="0" smtClean="0"/>
              <a:t>*</a:t>
            </a:r>
            <a:r>
              <a:rPr lang="en-US" dirty="0" smtClean="0"/>
              <a:t>H</a:t>
            </a:r>
            <a:r>
              <a:rPr lang="el-GR" dirty="0" smtClean="0"/>
              <a:t> </a:t>
            </a:r>
            <a:r>
              <a:rPr lang="el-GR" b="1" dirty="0"/>
              <a:t>μυελίνη</a:t>
            </a:r>
            <a:r>
              <a:rPr lang="el-GR" dirty="0"/>
              <a:t> είναι ένας μονωτής.</a:t>
            </a:r>
          </a:p>
          <a:p>
            <a:pPr hangingPunct="0"/>
            <a:r>
              <a:rPr lang="el-GR" dirty="0" smtClean="0"/>
              <a:t>Τα </a:t>
            </a:r>
            <a:r>
              <a:rPr lang="el-GR" dirty="0"/>
              <a:t>κομβία του </a:t>
            </a:r>
            <a:r>
              <a:rPr lang="en-US" dirty="0"/>
              <a:t>Ranvier</a:t>
            </a:r>
            <a:r>
              <a:rPr lang="el-GR" dirty="0"/>
              <a:t> καθώς και το αρχικό κομμάτι του άξονα έχουν πολλά κανάλια Να</a:t>
            </a:r>
            <a:r>
              <a:rPr lang="el-GR" baseline="30000" dirty="0"/>
              <a:t>+</a:t>
            </a:r>
            <a:r>
              <a:rPr lang="el-GR" dirty="0"/>
              <a:t>  π.χ. γενικά </a:t>
            </a:r>
            <a:r>
              <a:rPr lang="el-GR" dirty="0" smtClean="0"/>
              <a:t>υπάρχουν σε διάφορα σημεία 50-75, αλλά,</a:t>
            </a:r>
            <a:endParaRPr lang="el-GR" dirty="0"/>
          </a:p>
          <a:p>
            <a:pPr lvl="1" hangingPunct="0"/>
            <a:r>
              <a:rPr lang="el-GR" dirty="0"/>
              <a:t>στο εκφυτικό κώνο:  350-500</a:t>
            </a:r>
          </a:p>
          <a:p>
            <a:pPr lvl="1" hangingPunct="0"/>
            <a:r>
              <a:rPr lang="el-GR" dirty="0"/>
              <a:t>στον </a:t>
            </a:r>
            <a:r>
              <a:rPr lang="en-US" dirty="0"/>
              <a:t>Ranvier</a:t>
            </a:r>
            <a:r>
              <a:rPr lang="el-GR" dirty="0"/>
              <a:t>: 2000-12.000     }    Κανάλια</a:t>
            </a:r>
          </a:p>
          <a:p>
            <a:pPr lvl="1" hangingPunct="0"/>
            <a:r>
              <a:rPr lang="el-GR" dirty="0"/>
              <a:t>στην μυελίνη:  20-75	</a:t>
            </a:r>
            <a:r>
              <a:rPr lang="el-GR" dirty="0" smtClean="0"/>
              <a:t>                    Να</a:t>
            </a:r>
            <a:r>
              <a:rPr lang="el-GR" baseline="30000"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0804318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6/7</a:t>
            </a:r>
            <a:endParaRPr lang="el-GR" dirty="0"/>
          </a:p>
        </p:txBody>
      </p:sp>
      <p:sp>
        <p:nvSpPr>
          <p:cNvPr id="3" name="2 - Θέση περιεχομένου"/>
          <p:cNvSpPr>
            <a:spLocks noGrp="1"/>
          </p:cNvSpPr>
          <p:nvPr>
            <p:ph idx="1"/>
          </p:nvPr>
        </p:nvSpPr>
        <p:spPr/>
        <p:txBody>
          <a:bodyPr/>
          <a:lstStyle/>
          <a:p>
            <a:pPr hangingPunct="0"/>
            <a:r>
              <a:rPr lang="el-GR" dirty="0"/>
              <a:t>Η μεγαλύτερη ενέργεια του νευρικού </a:t>
            </a:r>
            <a:r>
              <a:rPr lang="el-GR" dirty="0" smtClean="0"/>
              <a:t>κυττάρου δαπανάται </a:t>
            </a:r>
            <a:r>
              <a:rPr lang="el-GR" dirty="0"/>
              <a:t>από την </a:t>
            </a:r>
            <a:r>
              <a:rPr lang="el-GR" dirty="0" smtClean="0"/>
              <a:t>Να Κ ΑΡΤ άση (αντλία </a:t>
            </a:r>
            <a:r>
              <a:rPr lang="el-GR" dirty="0"/>
              <a:t>Να Κ) 70%.  Όταν γίνεται δε η νευρική ώση η ενέργεια που δαπανά το κύτταρο διπλασιάζεται.</a:t>
            </a:r>
          </a:p>
          <a:p>
            <a:pPr hangingPunct="0">
              <a:buNone/>
            </a:pPr>
            <a:r>
              <a:rPr lang="el-GR" dirty="0"/>
              <a:t> </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31507158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Δυναμικό ενέργειας νευρώνα </a:t>
            </a:r>
            <a:r>
              <a:rPr lang="el-GR" sz="3200" b="0" dirty="0" smtClean="0"/>
              <a:t>7/7</a:t>
            </a:r>
            <a:endParaRPr lang="el-GR" dirty="0"/>
          </a:p>
        </p:txBody>
      </p:sp>
      <p:sp>
        <p:nvSpPr>
          <p:cNvPr id="3" name="2 - Θέση περιεχομένου"/>
          <p:cNvSpPr>
            <a:spLocks noGrp="1"/>
          </p:cNvSpPr>
          <p:nvPr>
            <p:ph idx="1"/>
          </p:nvPr>
        </p:nvSpPr>
        <p:spPr/>
        <p:txBody>
          <a:bodyPr>
            <a:normAutofit/>
          </a:bodyPr>
          <a:lstStyle/>
          <a:p>
            <a:pPr hangingPunct="0"/>
            <a:r>
              <a:rPr lang="el-GR" b="1" dirty="0"/>
              <a:t>Αρχή του όλου ή ουδέν</a:t>
            </a:r>
            <a:endParaRPr lang="el-GR" dirty="0"/>
          </a:p>
          <a:p>
            <a:pPr lvl="1" hangingPunct="0"/>
            <a:r>
              <a:rPr lang="el-GR" dirty="0"/>
              <a:t>Το </a:t>
            </a:r>
            <a:r>
              <a:rPr lang="el-GR" b="1" dirty="0"/>
              <a:t>ύψος</a:t>
            </a:r>
            <a:r>
              <a:rPr lang="el-GR" dirty="0"/>
              <a:t> του δυναμικού ενέργειας διατηρείται </a:t>
            </a:r>
            <a:r>
              <a:rPr lang="el-GR" b="1" dirty="0"/>
              <a:t>σταθερό </a:t>
            </a:r>
            <a:r>
              <a:rPr lang="el-GR" dirty="0"/>
              <a:t>καθώς μεταφέρεται </a:t>
            </a:r>
            <a:r>
              <a:rPr lang="el-GR" b="1" dirty="0"/>
              <a:t>σε όλη </a:t>
            </a:r>
            <a:r>
              <a:rPr lang="el-GR" dirty="0"/>
              <a:t>την έκταση της νευρικής ίνας και είναι </a:t>
            </a:r>
            <a:r>
              <a:rPr lang="el-GR" b="1" dirty="0"/>
              <a:t>ανεξάρτητο από το ερέθισμα</a:t>
            </a:r>
            <a:r>
              <a:rPr lang="el-GR" dirty="0"/>
              <a:t> που το προκάλεσε.  Εάν ερέθισμα Χ δημιούργησε μία ώση, ένα ισχυρότερο δεν προκαλεί γένεση ισχυρότερης ώσης στο ίδιο κύτταρο</a:t>
            </a:r>
            <a:r>
              <a:rPr lang="el-GR" dirty="0" smtClean="0"/>
              <a:t>.</a:t>
            </a:r>
          </a:p>
          <a:p>
            <a:pPr hangingPunct="0"/>
            <a:r>
              <a:rPr lang="el-GR" b="1" dirty="0" smtClean="0"/>
              <a:t>Ταχύτητα </a:t>
            </a:r>
            <a:r>
              <a:rPr lang="el-GR" b="1" dirty="0"/>
              <a:t>αγωγής</a:t>
            </a:r>
            <a:endParaRPr lang="el-GR" dirty="0"/>
          </a:p>
          <a:p>
            <a:pPr lvl="1" hangingPunct="0"/>
            <a:r>
              <a:rPr lang="el-GR" dirty="0"/>
              <a:t>Μεγαλύτερη όσο παχύτερη η ίνα </a:t>
            </a:r>
            <a:r>
              <a:rPr lang="el-GR" dirty="0" smtClean="0"/>
              <a:t>(</a:t>
            </a:r>
            <a:r>
              <a:rPr lang="el-GR" dirty="0"/>
              <a:t>1)</a:t>
            </a:r>
          </a:p>
          <a:p>
            <a:pPr lvl="1"/>
            <a:r>
              <a:rPr lang="el-GR" dirty="0"/>
              <a:t>και όσο περισσότερα κομβία του </a:t>
            </a:r>
            <a:r>
              <a:rPr lang="en-US" dirty="0"/>
              <a:t>Ranvier</a:t>
            </a:r>
            <a:r>
              <a:rPr lang="el-GR" dirty="0"/>
              <a:t> υπάρχουν (2)</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117523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3/17</a:t>
            </a:r>
            <a:endParaRPr lang="el-GR" dirty="0"/>
          </a:p>
        </p:txBody>
      </p:sp>
      <p:sp>
        <p:nvSpPr>
          <p:cNvPr id="3" name="2 - Θέση περιεχομένου"/>
          <p:cNvSpPr>
            <a:spLocks noGrp="1"/>
          </p:cNvSpPr>
          <p:nvPr>
            <p:ph idx="1"/>
          </p:nvPr>
        </p:nvSpPr>
        <p:spPr>
          <a:xfrm>
            <a:off x="457200" y="1196752"/>
            <a:ext cx="8363272" cy="5400600"/>
          </a:xfrm>
        </p:spPr>
        <p:txBody>
          <a:bodyPr>
            <a:normAutofit fontScale="92500"/>
          </a:bodyPr>
          <a:lstStyle/>
          <a:p>
            <a:pPr hangingPunct="0"/>
            <a:r>
              <a:rPr lang="el-GR" dirty="0"/>
              <a:t>Στα κομβία του </a:t>
            </a:r>
            <a:r>
              <a:rPr lang="en-US" dirty="0"/>
              <a:t>Ranvier</a:t>
            </a:r>
            <a:r>
              <a:rPr lang="el-GR" dirty="0"/>
              <a:t> το </a:t>
            </a:r>
            <a:r>
              <a:rPr lang="el-GR" dirty="0" smtClean="0"/>
              <a:t>αξόλειμμα </a:t>
            </a:r>
            <a:r>
              <a:rPr lang="el-GR" dirty="0"/>
              <a:t>του άξονα είναι εκτεθειμένο στην ανταλλαγή ιόντων ενώ ανάμεσα στα κομβία το μέρος του άξονα που περιβάλλεται από την μυελίνη είναι μονωμένο (</a:t>
            </a:r>
            <a:r>
              <a:rPr lang="en-US" dirty="0"/>
              <a:t>insulation</a:t>
            </a:r>
            <a:r>
              <a:rPr lang="el-GR" dirty="0"/>
              <a:t>).  Αυτή η φυσιολογική διευθέτηση, είναι η βάση για την αρχή </a:t>
            </a:r>
            <a:r>
              <a:rPr lang="el-GR" b="1" dirty="0"/>
              <a:t>της διαπηδυτικής</a:t>
            </a:r>
            <a:r>
              <a:rPr lang="el-GR" dirty="0"/>
              <a:t> αγωγιμότητας (</a:t>
            </a:r>
            <a:r>
              <a:rPr lang="en-US" dirty="0"/>
              <a:t>saltat</a:t>
            </a:r>
            <a:r>
              <a:rPr lang="el-GR" dirty="0"/>
              <a:t>ο</a:t>
            </a:r>
            <a:r>
              <a:rPr lang="en-US" dirty="0"/>
              <a:t>ry conduction</a:t>
            </a:r>
            <a:r>
              <a:rPr lang="el-GR" dirty="0"/>
              <a:t>) βάσει της οποίας τα δυναμικά πηδούν από κομβίο σε κομβίο.  </a:t>
            </a:r>
          </a:p>
          <a:p>
            <a:pPr hangingPunct="0"/>
            <a:r>
              <a:rPr lang="el-GR" dirty="0"/>
              <a:t>Η </a:t>
            </a:r>
            <a:r>
              <a:rPr lang="el-GR" b="1" dirty="0"/>
              <a:t>ταχύτητα της αγωγής είναι ανάλογος του πάχους </a:t>
            </a:r>
            <a:r>
              <a:rPr lang="el-GR" dirty="0"/>
              <a:t>του άξονος και της μυελίνης του.  Οι λεπτοί άξονες δεν έχουν μυελίνη.  Στα κομβία του </a:t>
            </a:r>
            <a:r>
              <a:rPr lang="en-US" dirty="0"/>
              <a:t>Ranvier</a:t>
            </a:r>
            <a:r>
              <a:rPr lang="el-GR" dirty="0"/>
              <a:t>, εκφύονται παράπλευροι κλάδοι.  Υπάρχουν και παράπλευροι που γέρνουν προς το σώμα του κυττάρου και συνάπτονται με γειτονικούς νευρίτες.  Το τελικό μέρος του άξονα εκτείνεται προσυναπτικά (τελικά κομβία) (</a:t>
            </a:r>
            <a:r>
              <a:rPr lang="en-US" dirty="0"/>
              <a:t>boutons terminaux</a:t>
            </a:r>
            <a:r>
              <a:rPr lang="el-GR" dirty="0"/>
              <a:t>) ή δημιουργεί μια σειρά από διογκώσεις (</a:t>
            </a:r>
            <a:r>
              <a:rPr lang="en-US" dirty="0"/>
              <a:t>boutons de passage</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1872010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lstStyle/>
          <a:p>
            <a:r>
              <a:rPr lang="el-GR" dirty="0"/>
              <a:t>Πυροδότηση των νευρώνων</a:t>
            </a:r>
          </a:p>
        </p:txBody>
      </p:sp>
      <p:pic>
        <p:nvPicPr>
          <p:cNvPr id="7" name="Picture 2" descr="File:Mouse cingulate cortex neur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702" y="1340768"/>
            <a:ext cx="5626596" cy="50526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827584" y="6448611"/>
            <a:ext cx="7488832" cy="276999"/>
          </a:xfrm>
          <a:prstGeom prst="rect">
            <a:avLst/>
          </a:prstGeom>
        </p:spPr>
        <p:txBody>
          <a:bodyPr wrap="square">
            <a:spAutoFit/>
          </a:bodyPr>
          <a:lstStyle/>
          <a:p>
            <a:pPr algn="ctr"/>
            <a:r>
              <a:rPr lang="en-US" sz="1200" dirty="0">
                <a:solidFill>
                  <a:prstClr val="black"/>
                </a:solidFill>
                <a:latin typeface="Calibri"/>
                <a:hlinkClick r:id="rId3"/>
              </a:rPr>
              <a:t>Mouse cingulate cortex </a:t>
            </a:r>
            <a:r>
              <a:rPr lang="en-US" sz="1200" dirty="0" smtClean="0">
                <a:solidFill>
                  <a:prstClr val="black"/>
                </a:solidFill>
                <a:latin typeface="Calibri"/>
                <a:hlinkClick r:id="rId3"/>
              </a:rPr>
              <a:t>neurons</a:t>
            </a:r>
            <a:r>
              <a:rPr lang="el-GR" sz="1200" dirty="0" smtClean="0">
                <a:solidFill>
                  <a:prstClr val="black"/>
                </a:solidFill>
                <a:latin typeface="Calibri"/>
              </a:rPr>
              <a:t> από</a:t>
            </a:r>
            <a:r>
              <a:rPr lang="en-US" sz="1200" dirty="0" smtClean="0">
                <a:solidFill>
                  <a:prstClr val="black"/>
                </a:solidFill>
                <a:latin typeface="Calibri"/>
              </a:rPr>
              <a:t> </a:t>
            </a:r>
            <a:r>
              <a:rPr lang="en-US" sz="1200" dirty="0" smtClean="0">
                <a:solidFill>
                  <a:prstClr val="black"/>
                </a:solidFill>
                <a:latin typeface="Calibri"/>
                <a:hlinkClick r:id="rId4" tooltip="User:Shushruth"/>
              </a:rPr>
              <a:t>Shushruth</a:t>
            </a:r>
            <a:r>
              <a:rPr lang="el-GR" sz="1200" dirty="0" smtClean="0">
                <a:solidFill>
                  <a:prstClr val="black"/>
                </a:solidFill>
                <a:latin typeface="Calibri"/>
              </a:rPr>
              <a:t> διαθέσιμο με άδεια</a:t>
            </a:r>
            <a:r>
              <a:rPr lang="en-US" sz="1200" dirty="0" smtClean="0">
                <a:solidFill>
                  <a:prstClr val="black"/>
                </a:solidFill>
                <a:latin typeface="Calibri"/>
              </a:rPr>
              <a:t> </a:t>
            </a:r>
            <a:r>
              <a:rPr lang="en-US" sz="1200" dirty="0">
                <a:solidFill>
                  <a:prstClr val="black"/>
                </a:solidFill>
                <a:latin typeface="Calibri"/>
                <a:hlinkClick r:id="rId5"/>
              </a:rPr>
              <a:t>CC BY-SA </a:t>
            </a:r>
            <a:r>
              <a:rPr lang="en-US" sz="1200" dirty="0" smtClean="0">
                <a:solidFill>
                  <a:prstClr val="black"/>
                </a:solidFill>
                <a:latin typeface="Calibri"/>
                <a:hlinkClick r:id="rId5"/>
              </a:rPr>
              <a:t>2.0</a:t>
            </a:r>
            <a:r>
              <a:rPr lang="en-US" sz="1200" dirty="0" smtClean="0">
                <a:solidFill>
                  <a:prstClr val="black"/>
                </a:solidFill>
                <a:latin typeface="Calibri"/>
              </a:rPr>
              <a:t> </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2636908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Συναπτική μονάδα </a:t>
            </a:r>
            <a:r>
              <a:rPr lang="en-US" sz="3200" b="0" dirty="0" smtClean="0"/>
              <a:t>1/</a:t>
            </a:r>
            <a:r>
              <a:rPr lang="el-GR" sz="3200" b="0" dirty="0" smtClean="0"/>
              <a:t>4</a:t>
            </a:r>
            <a:endParaRPr lang="el-GR" sz="3200" b="0" dirty="0"/>
          </a:p>
        </p:txBody>
      </p:sp>
      <p:sp>
        <p:nvSpPr>
          <p:cNvPr id="3" name="2 - Θέση περιεχομένου"/>
          <p:cNvSpPr>
            <a:spLocks noGrp="1"/>
          </p:cNvSpPr>
          <p:nvPr>
            <p:ph idx="1"/>
          </p:nvPr>
        </p:nvSpPr>
        <p:spPr/>
        <p:txBody>
          <a:bodyPr>
            <a:normAutofit fontScale="92500" lnSpcReduction="20000"/>
          </a:bodyPr>
          <a:lstStyle/>
          <a:p>
            <a:pPr hangingPunct="0"/>
            <a:r>
              <a:rPr lang="el-GR" b="1" dirty="0"/>
              <a:t>Η ΛΕΙΤΟΥΡΓΙΚΗ ΜΟΝΑΔΑ ΤΟΥ ΝΣ = η συναπτική μονάδα</a:t>
            </a:r>
            <a:endParaRPr lang="el-GR" dirty="0"/>
          </a:p>
          <a:p>
            <a:pPr hangingPunct="0"/>
            <a:r>
              <a:rPr lang="el-GR" dirty="0"/>
              <a:t>Το 1921, ο Ο</a:t>
            </a:r>
            <a:r>
              <a:rPr lang="en-US" dirty="0"/>
              <a:t>tto Lowei</a:t>
            </a:r>
            <a:r>
              <a:rPr lang="el-GR" dirty="0"/>
              <a:t> έκανε ένα κλασσικό πείραμα που οδήγησε στην ανακάλυψη της σύναψης σαν λειτουργικής μονάδας του ΝΣ.  Ερέθισε ηλεκτρικά το πνευμονογαστρικό νεύρο μιας καρδιάς βατράχου και παρατήρησε ότι η βραδυκαρδία που δημιουργείτο μετεδίδετο σε μία άλλη καρδιά που δούλευε δίπλα με μετάγγιση. </a:t>
            </a:r>
            <a:r>
              <a:rPr lang="el-GR" dirty="0" smtClean="0"/>
              <a:t>(Άρα </a:t>
            </a:r>
            <a:r>
              <a:rPr lang="el-GR" dirty="0"/>
              <a:t>κάτι περνούσε!).</a:t>
            </a:r>
          </a:p>
          <a:p>
            <a:pPr hangingPunct="0"/>
            <a:r>
              <a:rPr lang="el-GR" dirty="0"/>
              <a:t>Η </a:t>
            </a:r>
            <a:r>
              <a:rPr lang="el-GR" b="1" dirty="0"/>
              <a:t>σύναψη</a:t>
            </a:r>
            <a:r>
              <a:rPr lang="el-GR" dirty="0"/>
              <a:t> είναι η λειτουργική μονάδα κι ο τρόπος επικοινωνίας των νευρώνων.  </a:t>
            </a:r>
            <a:r>
              <a:rPr lang="el-GR" dirty="0" smtClean="0"/>
              <a:t>Έχουμε:  </a:t>
            </a:r>
            <a:r>
              <a:rPr lang="el-GR" dirty="0"/>
              <a:t>1) </a:t>
            </a:r>
            <a:r>
              <a:rPr lang="el-GR" b="1" dirty="0"/>
              <a:t>χημικές </a:t>
            </a:r>
            <a:r>
              <a:rPr lang="el-GR" dirty="0"/>
              <a:t>(διαβίβαση ουσίας), 2) </a:t>
            </a:r>
            <a:r>
              <a:rPr lang="el-GR" b="1" dirty="0"/>
              <a:t>ηλεκτρικές </a:t>
            </a:r>
            <a:r>
              <a:rPr lang="el-GR" dirty="0"/>
              <a:t>(διαβίβαση δυναμικού) συνάψεις.  Οι περισσότερες είναι χημικές.  Ειδική σύναψη είναι </a:t>
            </a:r>
            <a:r>
              <a:rPr lang="el-GR" b="1" dirty="0"/>
              <a:t>η τελική πλάκα </a:t>
            </a:r>
            <a:r>
              <a:rPr lang="el-GR" dirty="0"/>
              <a:t>(μυς </a:t>
            </a:r>
            <a:r>
              <a:rPr lang="el-GR" dirty="0" smtClean="0"/>
              <a:t>+ νεύρο</a:t>
            </a:r>
            <a:r>
              <a:rPr lang="el-GR" dirty="0"/>
              <a:t>)!  </a:t>
            </a:r>
          </a:p>
          <a:p>
            <a:r>
              <a:rPr lang="el-GR" dirty="0"/>
              <a:t>Στο τελικό κομβίο του άξονος συγκεντρώνονται κοκκία με την ουσία που πρόκειται να μεταφερθεί ώστε να δράσει στον επόμενο νευρώνα.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7219416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Συναπτική μονάδα </a:t>
            </a:r>
            <a:r>
              <a:rPr lang="el-GR" sz="3200" b="0" dirty="0" smtClean="0"/>
              <a:t>2</a:t>
            </a:r>
            <a:r>
              <a:rPr lang="en-US" sz="3200" b="0" dirty="0" smtClean="0"/>
              <a:t>/</a:t>
            </a:r>
            <a:r>
              <a:rPr lang="el-GR" sz="3200" b="0" dirty="0" smtClean="0"/>
              <a:t>4</a:t>
            </a:r>
            <a:endParaRPr lang="el-GR" dirty="0"/>
          </a:p>
        </p:txBody>
      </p:sp>
      <p:sp>
        <p:nvSpPr>
          <p:cNvPr id="3" name="2 - Θέση περιεχομένου"/>
          <p:cNvSpPr>
            <a:spLocks noGrp="1"/>
          </p:cNvSpPr>
          <p:nvPr>
            <p:ph idx="1"/>
          </p:nvPr>
        </p:nvSpPr>
        <p:spPr/>
        <p:txBody>
          <a:bodyPr>
            <a:normAutofit lnSpcReduction="10000"/>
          </a:bodyPr>
          <a:lstStyle/>
          <a:p>
            <a:pPr hangingPunct="0"/>
            <a:r>
              <a:rPr lang="el-GR" dirty="0"/>
              <a:t>Όταν το ερέθισμα έρθει, τα εκκριτικά κοκκία που έχουν σχηματισθεί ήδη, συνενώνονται με την προσυναπτική μεμβράνη και το περιεχόμενο τους εξωκυτταρώνεται.  Η ουσία τώρα που βρίσκεται στο συναπτικό χάσμα </a:t>
            </a:r>
            <a:r>
              <a:rPr lang="el-GR" dirty="0" smtClean="0"/>
              <a:t>θα αναγνωριστεί </a:t>
            </a:r>
            <a:r>
              <a:rPr lang="el-GR" dirty="0"/>
              <a:t>από τον υποδοχέα της μετασυναπτικής μεμβράνης.  Η ουσία που χρησιμοποιεί ο ένας νευρώνας για να επικοινωνήσει με τον άλλο λέγεται </a:t>
            </a:r>
            <a:r>
              <a:rPr lang="el-GR" b="1" dirty="0"/>
              <a:t>νευρομεταβιβαστής.</a:t>
            </a:r>
            <a:endParaRPr lang="el-GR" dirty="0"/>
          </a:p>
          <a:p>
            <a:pPr hangingPunct="0"/>
            <a:r>
              <a:rPr lang="el-GR" dirty="0"/>
              <a:t>Η δημιουργία συμπλέγματος του νευρομεταβιβαστή με τον υποδοχέα της μετασυναπτικής μεμβράνης λέγεται </a:t>
            </a:r>
            <a:r>
              <a:rPr lang="el-GR" b="1" dirty="0"/>
              <a:t>ενεργοποίηση της μετασυναπτικής μεμβράνης.  </a:t>
            </a:r>
            <a:r>
              <a:rPr lang="el-GR" dirty="0"/>
              <a:t>Η μεταφορά του νευρομεταβιβαστή από το ένα κύτταρο στο άλλο λέγεται </a:t>
            </a:r>
            <a:r>
              <a:rPr lang="el-GR" b="1" dirty="0"/>
              <a:t>νευρομεταβίβαση.  </a:t>
            </a:r>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12112903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Συναπτική μονάδα </a:t>
            </a:r>
            <a:r>
              <a:rPr lang="el-GR" sz="3200" b="0" dirty="0" smtClean="0"/>
              <a:t>3</a:t>
            </a:r>
            <a:r>
              <a:rPr lang="en-US" sz="3200" b="0" dirty="0" smtClean="0"/>
              <a:t>/</a:t>
            </a:r>
            <a:r>
              <a:rPr lang="el-GR" sz="3200" b="0" dirty="0" smtClean="0"/>
              <a:t>4</a:t>
            </a:r>
            <a:endParaRPr lang="el-GR" dirty="0"/>
          </a:p>
        </p:txBody>
      </p:sp>
      <p:sp>
        <p:nvSpPr>
          <p:cNvPr id="3" name="2 - Θέση περιεχομένου"/>
          <p:cNvSpPr>
            <a:spLocks noGrp="1"/>
          </p:cNvSpPr>
          <p:nvPr>
            <p:ph idx="1"/>
          </p:nvPr>
        </p:nvSpPr>
        <p:spPr/>
        <p:txBody>
          <a:bodyPr>
            <a:normAutofit fontScale="92500" lnSpcReduction="10000"/>
          </a:bodyPr>
          <a:lstStyle/>
          <a:p>
            <a:pPr hangingPunct="0"/>
            <a:r>
              <a:rPr lang="el-GR" dirty="0"/>
              <a:t>Παραδοσιακά υπάρχει </a:t>
            </a:r>
            <a:r>
              <a:rPr lang="el-GR" b="1" dirty="0"/>
              <a:t>ένα είδος </a:t>
            </a:r>
            <a:r>
              <a:rPr lang="el-GR" dirty="0"/>
              <a:t> νευρομεταβιβαστή ανά νευρώνα.  </a:t>
            </a:r>
            <a:r>
              <a:rPr lang="el-GR" b="1" dirty="0"/>
              <a:t>Οι νευρώνες κατατάσσονται σε ομάδες ανάλογα με το νευρομεταβιβαστή τους </a:t>
            </a:r>
            <a:r>
              <a:rPr lang="el-GR" dirty="0"/>
              <a:t>και έτσι δημιουργούν τα </a:t>
            </a:r>
            <a:r>
              <a:rPr lang="el-GR" b="1" dirty="0"/>
              <a:t>νευροχημικά </a:t>
            </a:r>
            <a:r>
              <a:rPr lang="el-GR" dirty="0"/>
              <a:t>συστήματα του ΚΝΣ/ΠΝΣ.</a:t>
            </a:r>
          </a:p>
          <a:p>
            <a:pPr hangingPunct="0"/>
            <a:r>
              <a:rPr lang="el-GR" dirty="0"/>
              <a:t>Όταν ο νευρομεταβιβαστής αναγνωριστεί από τον υποδοχέα της μετασυναπτικής μεμβράνης συνδέεται μαζί του με την βοήθεια της εκάστοτε </a:t>
            </a:r>
            <a:r>
              <a:rPr lang="el-GR" dirty="0" smtClean="0"/>
              <a:t>πρωτεΐνης </a:t>
            </a:r>
            <a:r>
              <a:rPr lang="en-US" dirty="0"/>
              <a:t>G</a:t>
            </a:r>
            <a:r>
              <a:rPr lang="el-GR" dirty="0"/>
              <a:t>, ενεργοποιείται η καταλυτική υπομονάδα, υφίσταται στροφή στον χώρο και </a:t>
            </a:r>
            <a:r>
              <a:rPr lang="el-GR" dirty="0" smtClean="0"/>
              <a:t>ή ενεργοποιεί </a:t>
            </a:r>
            <a:r>
              <a:rPr lang="el-GR" dirty="0"/>
              <a:t>το ένζυμο αδενυλκυκλάση </a:t>
            </a:r>
            <a:r>
              <a:rPr lang="el-GR" dirty="0" smtClean="0"/>
              <a:t>ή ανοίγει </a:t>
            </a:r>
            <a:r>
              <a:rPr lang="el-GR" dirty="0"/>
              <a:t>ιονικά κανάλια. Όταν ενεργοποιηθεί η αδενυλκυκλάση, καταλύει την μετατροπή της </a:t>
            </a:r>
            <a:r>
              <a:rPr lang="en-US" dirty="0"/>
              <a:t>ATP</a:t>
            </a:r>
            <a:r>
              <a:rPr lang="el-GR" dirty="0"/>
              <a:t> σε </a:t>
            </a:r>
            <a:r>
              <a:rPr lang="en-US" dirty="0"/>
              <a:t>cAMP</a:t>
            </a:r>
            <a:r>
              <a:rPr lang="el-GR" dirty="0"/>
              <a:t> και απελευθερώνεται ενέργεια δύο φωσφόρων ανά μόριο. Ειδικές κινάσες παραλαμβάνουν τους φωσφόρους και τους μεταφέρουν σε </a:t>
            </a:r>
            <a:r>
              <a:rPr lang="el-GR" dirty="0" smtClean="0"/>
              <a:t>πρωτεΐνες </a:t>
            </a:r>
            <a:r>
              <a:rPr lang="el-GR" dirty="0"/>
              <a:t>του κυττάρου που φωσφορυλιώνονται.  Όταν ανοίγουν ιονικά κανάλια επακολουθεί ηλεκτρική ώση</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23183689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Συναπτική μονάδα </a:t>
            </a:r>
            <a:r>
              <a:rPr lang="el-GR" sz="3200" b="0" dirty="0" smtClean="0"/>
              <a:t>4</a:t>
            </a:r>
            <a:r>
              <a:rPr lang="en-US" sz="3200" b="0" dirty="0" smtClean="0"/>
              <a:t>/</a:t>
            </a:r>
            <a:r>
              <a:rPr lang="el-GR" sz="3200" b="0" dirty="0" smtClean="0"/>
              <a:t>4</a:t>
            </a:r>
            <a:endParaRPr lang="el-GR" dirty="0"/>
          </a:p>
        </p:txBody>
      </p:sp>
      <p:sp>
        <p:nvSpPr>
          <p:cNvPr id="3" name="2 - Θέση περιεχομένου"/>
          <p:cNvSpPr>
            <a:spLocks noGrp="1"/>
          </p:cNvSpPr>
          <p:nvPr>
            <p:ph idx="1"/>
          </p:nvPr>
        </p:nvSpPr>
        <p:spPr/>
        <p:txBody>
          <a:bodyPr>
            <a:normAutofit/>
          </a:bodyPr>
          <a:lstStyle/>
          <a:p>
            <a:r>
              <a:rPr lang="el-GR" dirty="0"/>
              <a:t>Για κάθε νευρομεταβιβαστή μπορεί να υπάρχουν περισσότερα του ενός είδη υποδοχέων.  </a:t>
            </a:r>
            <a:endParaRPr lang="el-GR" dirty="0" smtClean="0"/>
          </a:p>
          <a:p>
            <a:r>
              <a:rPr lang="el-GR" dirty="0" smtClean="0"/>
              <a:t>Και </a:t>
            </a:r>
            <a:r>
              <a:rPr lang="el-GR" dirty="0"/>
              <a:t>ένα ή περισσότερα μπορεί να μη λειτουργούν μέσω του </a:t>
            </a:r>
            <a:r>
              <a:rPr lang="en-US" dirty="0"/>
              <a:t>cAMP</a:t>
            </a:r>
            <a:r>
              <a:rPr lang="el-GR" dirty="0"/>
              <a:t> αλλά με άλλο είδος 2</a:t>
            </a:r>
            <a:r>
              <a:rPr lang="el-GR" baseline="30000" dirty="0"/>
              <a:t>ου</a:t>
            </a:r>
            <a:r>
              <a:rPr lang="el-GR" dirty="0"/>
              <a:t> μεταβιβαστή ή μέσω ανοίγματος και κλεισίματος καναλιών.  </a:t>
            </a:r>
            <a:endParaRPr lang="el-GR" dirty="0" smtClean="0"/>
          </a:p>
          <a:p>
            <a:r>
              <a:rPr lang="el-GR" dirty="0" smtClean="0"/>
              <a:t>Οι </a:t>
            </a:r>
            <a:r>
              <a:rPr lang="el-GR" dirty="0"/>
              <a:t>διαφορές μεταξύ υποδοχέων θεωρητικά είναι στην καταλυτική υπομονάδα αφού η εκλυόμενη ουσία Χ είναι ίδια.</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42088912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5148064" y="116632"/>
            <a:ext cx="3837112" cy="908720"/>
          </a:xfrm>
        </p:spPr>
        <p:txBody>
          <a:bodyPr/>
          <a:lstStyle/>
          <a:p>
            <a:r>
              <a:rPr lang="el-GR" dirty="0"/>
              <a:t>Σύναψη</a:t>
            </a:r>
          </a:p>
        </p:txBody>
      </p:sp>
      <p:pic>
        <p:nvPicPr>
          <p:cNvPr id="7170" name="Picture 2" descr="File:Chemical synapse schema 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08720"/>
            <a:ext cx="4581525"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076056" y="6152531"/>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Chemical synapse schema </a:t>
            </a:r>
            <a:r>
              <a:rPr lang="en-US" sz="1200" dirty="0" smtClean="0">
                <a:solidFill>
                  <a:prstClr val="black"/>
                </a:solidFill>
                <a:latin typeface="Calibri"/>
                <a:hlinkClick r:id="rId4"/>
              </a:rPr>
              <a:t>cropped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Looie496"/>
              </a:rPr>
              <a:t>Looie496</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403534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908720"/>
          </a:xfrm>
        </p:spPr>
        <p:txBody>
          <a:bodyPr>
            <a:noAutofit/>
          </a:bodyPr>
          <a:lstStyle/>
          <a:p>
            <a:r>
              <a:rPr lang="el-GR" sz="3200" dirty="0"/>
              <a:t>Έγχυση νευρομεταβιβαστών και ενεργοποίηση των υποδοχέων της μετασυναπτικής μεμβράνης</a:t>
            </a:r>
          </a:p>
        </p:txBody>
      </p:sp>
      <p:pic>
        <p:nvPicPr>
          <p:cNvPr id="16386" name="Picture 2" descr="File:Synapse Illustration2 tweaked.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929" y="1484784"/>
            <a:ext cx="7508143" cy="4833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1907979" y="6381327"/>
            <a:ext cx="532803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Synapse Illustration2 </a:t>
            </a:r>
            <a:r>
              <a:rPr lang="en-US" sz="1200" dirty="0" smtClean="0">
                <a:solidFill>
                  <a:prstClr val="black"/>
                </a:solidFill>
                <a:latin typeface="Calibri"/>
                <a:hlinkClick r:id="rId4"/>
              </a:rPr>
              <a:t>tweaked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a:solidFill>
                  <a:prstClr val="black"/>
                </a:solidFill>
                <a:latin typeface="Calibri"/>
                <a:hlinkClick r:id="rId5" tooltip="User:Delldot"/>
              </a:rPr>
              <a:t>Delldot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20900033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Νευρομεταβιβαστές</a:t>
            </a:r>
            <a:endParaRPr lang="el-GR" sz="3200" b="0" dirty="0"/>
          </a:p>
        </p:txBody>
      </p:sp>
      <p:sp>
        <p:nvSpPr>
          <p:cNvPr id="3" name="2 - Θέση περιεχομένου"/>
          <p:cNvSpPr>
            <a:spLocks noGrp="1"/>
          </p:cNvSpPr>
          <p:nvPr>
            <p:ph idx="1"/>
          </p:nvPr>
        </p:nvSpPr>
        <p:spPr/>
        <p:txBody>
          <a:bodyPr>
            <a:normAutofit/>
          </a:bodyPr>
          <a:lstStyle/>
          <a:p>
            <a:pPr marL="0" indent="0" hangingPunct="0">
              <a:lnSpc>
                <a:spcPct val="110000"/>
              </a:lnSpc>
              <a:spcBef>
                <a:spcPts val="600"/>
              </a:spcBef>
              <a:buNone/>
            </a:pPr>
            <a:r>
              <a:rPr lang="el-GR" sz="2200" b="1" dirty="0"/>
              <a:t>Οι νευρομεταβιβαστές είναι:</a:t>
            </a:r>
            <a:endParaRPr lang="el-GR" sz="2200" dirty="0"/>
          </a:p>
          <a:p>
            <a:pPr marL="457200" indent="-457200" hangingPunct="0">
              <a:lnSpc>
                <a:spcPct val="110000"/>
              </a:lnSpc>
              <a:spcBef>
                <a:spcPts val="600"/>
              </a:spcBef>
              <a:buFont typeface="+mj-lt"/>
              <a:buAutoNum type="arabicPeriod"/>
            </a:pPr>
            <a:r>
              <a:rPr lang="el-GR" sz="2200" b="1" dirty="0" smtClean="0"/>
              <a:t>Αμίνες:</a:t>
            </a:r>
            <a:r>
              <a:rPr lang="el-GR" sz="2200" dirty="0" smtClean="0"/>
              <a:t> </a:t>
            </a:r>
          </a:p>
          <a:p>
            <a:pPr marL="441325" hangingPunct="0">
              <a:lnSpc>
                <a:spcPct val="110000"/>
              </a:lnSpc>
              <a:spcBef>
                <a:spcPts val="600"/>
              </a:spcBef>
              <a:buFont typeface="Courier New" panose="02070309020205020404" pitchFamily="49" charset="0"/>
              <a:buChar char="o"/>
            </a:pPr>
            <a:r>
              <a:rPr lang="el-GR" sz="2200" dirty="0" smtClean="0"/>
              <a:t>Ακετυλοχολίνη </a:t>
            </a:r>
            <a:r>
              <a:rPr lang="el-GR" sz="2200" dirty="0"/>
              <a:t>(</a:t>
            </a:r>
            <a:r>
              <a:rPr lang="en-US" sz="2200" dirty="0"/>
              <a:t>Ach</a:t>
            </a:r>
            <a:r>
              <a:rPr lang="el-GR" sz="2200" dirty="0" smtClean="0"/>
              <a:t>),</a:t>
            </a:r>
            <a:endParaRPr lang="el-GR" sz="2200" dirty="0"/>
          </a:p>
          <a:p>
            <a:pPr marL="441325" hangingPunct="0">
              <a:lnSpc>
                <a:spcPct val="110000"/>
              </a:lnSpc>
              <a:spcBef>
                <a:spcPts val="600"/>
              </a:spcBef>
              <a:buFont typeface="Courier New" panose="02070309020205020404" pitchFamily="49" charset="0"/>
              <a:buChar char="o"/>
            </a:pPr>
            <a:r>
              <a:rPr lang="en-US" sz="2200" dirty="0" smtClean="0"/>
              <a:t>K</a:t>
            </a:r>
            <a:r>
              <a:rPr lang="el-GR" sz="2200" dirty="0"/>
              <a:t>ατεχολαμίνες </a:t>
            </a:r>
            <a:r>
              <a:rPr lang="el-GR" sz="2200" dirty="0" smtClean="0"/>
              <a:t>(Α, ΝΑ, </a:t>
            </a:r>
            <a:r>
              <a:rPr lang="en-US" sz="2200" dirty="0" smtClean="0"/>
              <a:t>DA</a:t>
            </a:r>
            <a:r>
              <a:rPr lang="el-GR" sz="2200" dirty="0" smtClean="0"/>
              <a:t>),</a:t>
            </a:r>
            <a:endParaRPr lang="el-GR" sz="2200" dirty="0"/>
          </a:p>
          <a:p>
            <a:pPr marL="441325" hangingPunct="0">
              <a:lnSpc>
                <a:spcPct val="110000"/>
              </a:lnSpc>
              <a:spcBef>
                <a:spcPts val="600"/>
              </a:spcBef>
              <a:buFont typeface="Courier New" panose="02070309020205020404" pitchFamily="49" charset="0"/>
              <a:buChar char="o"/>
            </a:pPr>
            <a:r>
              <a:rPr lang="el-GR" sz="2200" dirty="0" smtClean="0"/>
              <a:t>Ισταμίνη,</a:t>
            </a:r>
            <a:endParaRPr lang="el-GR" sz="2200" dirty="0"/>
          </a:p>
          <a:p>
            <a:pPr marL="441325" hangingPunct="0">
              <a:lnSpc>
                <a:spcPct val="110000"/>
              </a:lnSpc>
              <a:spcBef>
                <a:spcPts val="600"/>
              </a:spcBef>
              <a:buFont typeface="Courier New" panose="02070309020205020404" pitchFamily="49" charset="0"/>
              <a:buChar char="o"/>
            </a:pPr>
            <a:r>
              <a:rPr lang="el-GR" sz="2200" dirty="0" smtClean="0"/>
              <a:t>Ινδολεαμίνες </a:t>
            </a:r>
            <a:r>
              <a:rPr lang="el-GR" sz="2200" dirty="0"/>
              <a:t>(5 υδροξυτρυπταμίνη ή σεροτονίνη (5ΗΤ</a:t>
            </a:r>
            <a:r>
              <a:rPr lang="el-GR" sz="2200" dirty="0" smtClean="0"/>
              <a:t>).</a:t>
            </a:r>
            <a:endParaRPr lang="el-GR" sz="2200" dirty="0"/>
          </a:p>
          <a:p>
            <a:pPr marL="457200" indent="-457200" hangingPunct="0">
              <a:lnSpc>
                <a:spcPct val="110000"/>
              </a:lnSpc>
              <a:spcBef>
                <a:spcPts val="600"/>
              </a:spcBef>
              <a:buFont typeface="+mj-lt"/>
              <a:buAutoNum type="arabicPeriod" startAt="2"/>
            </a:pPr>
            <a:r>
              <a:rPr lang="el-GR" sz="2200" b="1" dirty="0" smtClean="0"/>
              <a:t>Αμινοξέα</a:t>
            </a:r>
            <a:endParaRPr lang="el-GR" sz="2200" dirty="0"/>
          </a:p>
          <a:p>
            <a:pPr marL="441325" hangingPunct="0">
              <a:lnSpc>
                <a:spcPct val="110000"/>
              </a:lnSpc>
              <a:spcBef>
                <a:spcPts val="600"/>
              </a:spcBef>
              <a:buFont typeface="Courier New" panose="02070309020205020404" pitchFamily="49" charset="0"/>
              <a:buChar char="o"/>
            </a:pPr>
            <a:r>
              <a:rPr lang="el-GR" sz="2200" dirty="0" smtClean="0"/>
              <a:t>Διεγερτικά (γλουταμικό/ασπαρτικό),</a:t>
            </a:r>
          </a:p>
          <a:p>
            <a:pPr marL="441325" hangingPunct="0">
              <a:lnSpc>
                <a:spcPct val="110000"/>
              </a:lnSpc>
              <a:spcBef>
                <a:spcPts val="600"/>
              </a:spcBef>
              <a:buFont typeface="Courier New" panose="02070309020205020404" pitchFamily="49" charset="0"/>
              <a:buChar char="o"/>
            </a:pPr>
            <a:r>
              <a:rPr lang="el-GR" sz="2200" dirty="0" smtClean="0"/>
              <a:t>Ανασταλτικά (</a:t>
            </a:r>
            <a:r>
              <a:rPr lang="el-GR" sz="2200" dirty="0"/>
              <a:t>γ-αμινοβουτυρικό</a:t>
            </a:r>
            <a:r>
              <a:rPr lang="el-GR" sz="2200" dirty="0" smtClean="0"/>
              <a:t>) (</a:t>
            </a:r>
            <a:r>
              <a:rPr lang="en-US" sz="2200" dirty="0"/>
              <a:t>GABA</a:t>
            </a:r>
            <a:r>
              <a:rPr lang="el-GR" sz="2200" dirty="0" smtClean="0"/>
              <a:t>).</a:t>
            </a:r>
            <a:endParaRPr lang="el-GR" sz="2200" dirty="0"/>
          </a:p>
          <a:p>
            <a:pPr marL="457200" indent="-457200" hangingPunct="0">
              <a:lnSpc>
                <a:spcPct val="110000"/>
              </a:lnSpc>
              <a:spcBef>
                <a:spcPts val="600"/>
              </a:spcBef>
              <a:buFont typeface="+mj-lt"/>
              <a:buAutoNum type="arabicPeriod" startAt="3"/>
            </a:pPr>
            <a:r>
              <a:rPr lang="el-GR" sz="2200" b="1" dirty="0" smtClean="0"/>
              <a:t>Νευροπεπτίδια:</a:t>
            </a:r>
          </a:p>
          <a:p>
            <a:pPr marL="441325" hangingPunct="0">
              <a:lnSpc>
                <a:spcPct val="110000"/>
              </a:lnSpc>
              <a:spcBef>
                <a:spcPts val="600"/>
              </a:spcBef>
              <a:buFont typeface="Courier New" panose="02070309020205020404" pitchFamily="49" charset="0"/>
              <a:buChar char="o"/>
            </a:pPr>
            <a:r>
              <a:rPr lang="el-GR" sz="2200" dirty="0" smtClean="0"/>
              <a:t>Οπιοειδή </a:t>
            </a:r>
            <a:r>
              <a:rPr lang="el-GR" sz="2200" dirty="0"/>
              <a:t>(</a:t>
            </a:r>
            <a:r>
              <a:rPr lang="el-GR" sz="2200" dirty="0" smtClean="0"/>
              <a:t>ενγκεφαλίνες – ενδορφίνες).</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5998502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Τα </a:t>
            </a:r>
            <a:r>
              <a:rPr lang="el-GR" dirty="0" smtClean="0"/>
              <a:t>κυριότερα </a:t>
            </a:r>
            <a:r>
              <a:rPr lang="el-GR" dirty="0"/>
              <a:t>συστήματα νευρομεταβιβαστών</a:t>
            </a:r>
          </a:p>
        </p:txBody>
      </p:sp>
      <p:sp>
        <p:nvSpPr>
          <p:cNvPr id="3" name="2 - Θέση περιεχομένου"/>
          <p:cNvSpPr>
            <a:spLocks noGrp="1"/>
          </p:cNvSpPr>
          <p:nvPr>
            <p:ph idx="1"/>
          </p:nvPr>
        </p:nvSpPr>
        <p:spPr>
          <a:xfrm>
            <a:off x="4453136" y="1495816"/>
            <a:ext cx="4690864" cy="4608512"/>
          </a:xfrm>
        </p:spPr>
        <p:txBody>
          <a:bodyPr>
            <a:normAutofit/>
          </a:bodyPr>
          <a:lstStyle/>
          <a:p>
            <a:pPr hangingPunct="0"/>
            <a:r>
              <a:rPr lang="en-US" sz="2200" b="1" dirty="0" smtClean="0"/>
              <a:t>AKETY</a:t>
            </a:r>
            <a:r>
              <a:rPr lang="el-GR" sz="2200" b="1" dirty="0"/>
              <a:t>ΛΟΧΟΛΙΝΗ (Α</a:t>
            </a:r>
            <a:r>
              <a:rPr lang="en-US" sz="2200" b="1" dirty="0"/>
              <a:t>ch</a:t>
            </a:r>
            <a:r>
              <a:rPr lang="el-GR" sz="2200" b="1" dirty="0" smtClean="0"/>
              <a:t>):</a:t>
            </a:r>
          </a:p>
          <a:p>
            <a:pPr marL="354013" indent="0" hangingPunct="0">
              <a:spcBef>
                <a:spcPts val="300"/>
              </a:spcBef>
              <a:buNone/>
            </a:pPr>
            <a:r>
              <a:rPr lang="el-GR" sz="2200" dirty="0" smtClean="0"/>
              <a:t>Βρίσκεται </a:t>
            </a:r>
            <a:r>
              <a:rPr lang="el-GR" sz="2200" dirty="0"/>
              <a:t>στους νευρώνες που ονομάζονται </a:t>
            </a:r>
            <a:r>
              <a:rPr lang="el-GR" sz="2200" b="1" dirty="0"/>
              <a:t>χολινεργικοί.</a:t>
            </a:r>
            <a:endParaRPr lang="el-GR" sz="2200" dirty="0"/>
          </a:p>
          <a:p>
            <a:pPr hangingPunct="0"/>
            <a:r>
              <a:rPr lang="el-GR" sz="2200" b="1" dirty="0"/>
              <a:t>Σύνθεση από χολίνη και </a:t>
            </a:r>
            <a:r>
              <a:rPr lang="el-GR" sz="2200" b="1" dirty="0" smtClean="0"/>
              <a:t>οξεϊκό οξύ</a:t>
            </a:r>
            <a:r>
              <a:rPr lang="el-GR" sz="2200" dirty="0"/>
              <a:t>.</a:t>
            </a:r>
            <a:endParaRPr lang="el-GR" sz="2200" b="1" dirty="0" smtClean="0"/>
          </a:p>
        </p:txBody>
      </p:sp>
      <p:pic>
        <p:nvPicPr>
          <p:cNvPr id="17410" name="Picture 2" descr="File:AChe mechanism of a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6" y="1518131"/>
            <a:ext cx="4104456" cy="47191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805052" y="6279703"/>
            <a:ext cx="3058244"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AChe mechanism of </a:t>
            </a:r>
            <a:r>
              <a:rPr lang="en-US" sz="1200" dirty="0" smtClean="0">
                <a:solidFill>
                  <a:prstClr val="black"/>
                </a:solidFill>
                <a:latin typeface="Calibri"/>
                <a:hlinkClick r:id="rId4"/>
              </a:rPr>
              <a:t>action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a:solidFill>
                  <a:prstClr val="black"/>
                </a:solidFill>
                <a:latin typeface="Calibri"/>
                <a:hlinkClick r:id="rId5" tooltip="User:Sbolmer (page does not exist)"/>
              </a:rPr>
              <a:t>Sbolmer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21105240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Ακετυλοχολίνη </a:t>
            </a:r>
            <a:r>
              <a:rPr lang="el-GR" sz="3200" b="0" dirty="0" smtClean="0"/>
              <a:t>1/3</a:t>
            </a:r>
            <a:endParaRPr lang="el-GR" sz="3200" b="0" dirty="0"/>
          </a:p>
        </p:txBody>
      </p:sp>
      <p:sp>
        <p:nvSpPr>
          <p:cNvPr id="3" name="2 - Θέση περιεχομένου"/>
          <p:cNvSpPr>
            <a:spLocks noGrp="1"/>
          </p:cNvSpPr>
          <p:nvPr>
            <p:ph idx="1"/>
          </p:nvPr>
        </p:nvSpPr>
        <p:spPr/>
        <p:txBody>
          <a:bodyPr>
            <a:normAutofit/>
          </a:bodyPr>
          <a:lstStyle/>
          <a:p>
            <a:pPr hangingPunct="0"/>
            <a:r>
              <a:rPr lang="el-GR" dirty="0"/>
              <a:t>Το ένζυμο που συνθέτει </a:t>
            </a:r>
            <a:r>
              <a:rPr lang="en-US" dirty="0"/>
              <a:t>Ach</a:t>
            </a:r>
            <a:r>
              <a:rPr lang="el-GR" dirty="0"/>
              <a:t> βρίσκεται σε υψηλή </a:t>
            </a:r>
            <a:r>
              <a:rPr lang="el-GR" dirty="0" smtClean="0"/>
              <a:t>συγκέντρωση </a:t>
            </a:r>
            <a:r>
              <a:rPr lang="el-GR" dirty="0"/>
              <a:t>στους </a:t>
            </a:r>
            <a:r>
              <a:rPr lang="el-GR" dirty="0" smtClean="0"/>
              <a:t>χολινεργικούς </a:t>
            </a:r>
            <a:r>
              <a:rPr lang="el-GR" dirty="0"/>
              <a:t>νευρώνες και η συγκέντρωσή του καθορίζει το είδος του νευρώνα.</a:t>
            </a:r>
          </a:p>
          <a:p>
            <a:pPr hangingPunct="0"/>
            <a:r>
              <a:rPr lang="el-GR" b="1" dirty="0"/>
              <a:t>Αποδομή: </a:t>
            </a:r>
            <a:r>
              <a:rPr lang="el-GR" dirty="0" smtClean="0"/>
              <a:t>Μετά </a:t>
            </a:r>
            <a:r>
              <a:rPr lang="el-GR" dirty="0"/>
              <a:t>την χρησιμοποίησή της η </a:t>
            </a:r>
            <a:r>
              <a:rPr lang="en-US" dirty="0"/>
              <a:t>Ach</a:t>
            </a:r>
            <a:r>
              <a:rPr lang="el-GR" dirty="0"/>
              <a:t> παρουσία εστεράσης καταλύεται γρήγορα σε χολίνη και </a:t>
            </a:r>
            <a:r>
              <a:rPr lang="el-GR" dirty="0" smtClean="0"/>
              <a:t>οξεϊκό</a:t>
            </a:r>
            <a:r>
              <a:rPr lang="el-GR" dirty="0"/>
              <a:t>.</a:t>
            </a:r>
          </a:p>
          <a:p>
            <a:pPr hangingPunct="0"/>
            <a:r>
              <a:rPr lang="el-GR" b="1" dirty="0"/>
              <a:t>Δράση: </a:t>
            </a:r>
            <a:r>
              <a:rPr lang="el-GR" dirty="0"/>
              <a:t>  Η </a:t>
            </a:r>
            <a:r>
              <a:rPr lang="en-US" dirty="0"/>
              <a:t>Ach</a:t>
            </a:r>
            <a:r>
              <a:rPr lang="el-GR" dirty="0"/>
              <a:t> αναγνωρίζεται από 2 ειδών υποδοχείς:  </a:t>
            </a:r>
          </a:p>
          <a:p>
            <a:pPr marL="722313" indent="-457200" hangingPunct="0">
              <a:buFont typeface="+mj-lt"/>
              <a:buAutoNum type="arabicPeriod"/>
              <a:tabLst>
                <a:tab pos="719138" algn="l"/>
              </a:tabLst>
            </a:pPr>
            <a:r>
              <a:rPr lang="el-GR" b="1" dirty="0" smtClean="0"/>
              <a:t>Νικοτινικούς,       </a:t>
            </a:r>
            <a:endParaRPr lang="el-GR" b="1" dirty="0"/>
          </a:p>
          <a:p>
            <a:pPr marL="722313" indent="-457200" hangingPunct="0">
              <a:buFont typeface="+mj-lt"/>
              <a:buAutoNum type="arabicPeriod"/>
              <a:tabLst>
                <a:tab pos="719138" algn="l"/>
              </a:tabLst>
            </a:pPr>
            <a:r>
              <a:rPr lang="el-GR" b="1" dirty="0" smtClean="0"/>
              <a:t>Μουσκαρινικούς.</a:t>
            </a:r>
            <a:endParaRPr lang="el-GR" b="1"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1361441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4/17</a:t>
            </a:r>
            <a:endParaRPr lang="el-GR" dirty="0"/>
          </a:p>
        </p:txBody>
      </p:sp>
      <p:sp>
        <p:nvSpPr>
          <p:cNvPr id="3" name="2 - Θέση περιεχομένου"/>
          <p:cNvSpPr>
            <a:spLocks noGrp="1"/>
          </p:cNvSpPr>
          <p:nvPr>
            <p:ph idx="1"/>
          </p:nvPr>
        </p:nvSpPr>
        <p:spPr/>
        <p:txBody>
          <a:bodyPr/>
          <a:lstStyle/>
          <a:p>
            <a:r>
              <a:rPr lang="el-GR" dirty="0"/>
              <a:t>Το αξόπλασμα (δηλ. το κυτταρόπλασμα του άξονος) περιέχει </a:t>
            </a:r>
            <a:r>
              <a:rPr lang="el-GR" b="1" dirty="0"/>
              <a:t>μη κοκκιώδες (λείο) </a:t>
            </a:r>
            <a:r>
              <a:rPr lang="el-GR" dirty="0"/>
              <a:t>ενδοπλασματικό δίκτυο, </a:t>
            </a:r>
            <a:r>
              <a:rPr lang="el-GR" dirty="0" smtClean="0"/>
              <a:t>νευροϊνίδια</a:t>
            </a:r>
            <a:r>
              <a:rPr lang="el-GR" dirty="0"/>
              <a:t>, νευροσωληνίσκους, και μιτοχόνδρια. </a:t>
            </a:r>
            <a:r>
              <a:rPr lang="en-US" dirty="0"/>
              <a:t>RNA</a:t>
            </a:r>
            <a:r>
              <a:rPr lang="el-GR" dirty="0"/>
              <a:t>, και ριβοσώματα που χρειάζονται για την σύνθεση των πρωτεϊνών δεν βρίσκονται στον άξονα των νευρικών κυττάρων</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5132240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Ακετυλοχολίνη </a:t>
            </a:r>
            <a:r>
              <a:rPr lang="el-GR" sz="3200" b="0" dirty="0" smtClean="0"/>
              <a:t>2/3</a:t>
            </a:r>
            <a:endParaRPr lang="el-GR" dirty="0"/>
          </a:p>
        </p:txBody>
      </p:sp>
      <p:sp>
        <p:nvSpPr>
          <p:cNvPr id="3" name="2 - Θέση περιεχομένου"/>
          <p:cNvSpPr>
            <a:spLocks noGrp="1"/>
          </p:cNvSpPr>
          <p:nvPr>
            <p:ph idx="1"/>
          </p:nvPr>
        </p:nvSpPr>
        <p:spPr>
          <a:xfrm>
            <a:off x="457200" y="1196752"/>
            <a:ext cx="8579296" cy="5544616"/>
          </a:xfrm>
        </p:spPr>
        <p:txBody>
          <a:bodyPr>
            <a:normAutofit fontScale="92500" lnSpcReduction="10000"/>
          </a:bodyPr>
          <a:lstStyle/>
          <a:p>
            <a:pPr marL="457200" indent="-457200" hangingPunct="0">
              <a:buFont typeface="+mj-lt"/>
              <a:buAutoNum type="arabicPeriod"/>
            </a:pPr>
            <a:r>
              <a:rPr lang="el-GR" b="1" dirty="0" smtClean="0"/>
              <a:t>Νικοτινικοί </a:t>
            </a:r>
            <a:r>
              <a:rPr lang="el-GR" b="1" dirty="0"/>
              <a:t>υποδοχείς.  </a:t>
            </a:r>
            <a:r>
              <a:rPr lang="el-GR" dirty="0"/>
              <a:t>Διεγείρονται και από </a:t>
            </a:r>
            <a:r>
              <a:rPr lang="el-GR" dirty="0" smtClean="0"/>
              <a:t>την </a:t>
            </a:r>
            <a:r>
              <a:rPr lang="el-GR" b="1" dirty="0" smtClean="0"/>
              <a:t>νικοτίνη</a:t>
            </a:r>
            <a:r>
              <a:rPr lang="el-GR" b="1" dirty="0"/>
              <a:t>, </a:t>
            </a:r>
            <a:r>
              <a:rPr lang="el-GR" dirty="0"/>
              <a:t>μπλοκάρονται </a:t>
            </a:r>
            <a:r>
              <a:rPr lang="el-GR" dirty="0" smtClean="0"/>
              <a:t>δε από </a:t>
            </a:r>
            <a:r>
              <a:rPr lang="el-GR" b="1" dirty="0"/>
              <a:t>τοξίνες</a:t>
            </a:r>
            <a:r>
              <a:rPr lang="el-GR" dirty="0"/>
              <a:t>.  Βρίσκονται μεταξύ νευρώνων αλλά και μεταξύ μυός και νεύρου (τελική κινητική πλάκα). </a:t>
            </a:r>
            <a:r>
              <a:rPr lang="el-GR" dirty="0" smtClean="0"/>
              <a:t>Αυτοί </a:t>
            </a:r>
            <a:r>
              <a:rPr lang="el-GR" dirty="0"/>
              <a:t>οι υποδοχείς λειτουργούν με </a:t>
            </a:r>
            <a:r>
              <a:rPr lang="el-GR" b="1" dirty="0"/>
              <a:t>κανάλια </a:t>
            </a:r>
            <a:r>
              <a:rPr lang="el-GR" b="1" dirty="0" smtClean="0"/>
              <a:t>και όχι με 2</a:t>
            </a:r>
            <a:r>
              <a:rPr lang="el-GR" b="1" baseline="30000" dirty="0" smtClean="0"/>
              <a:t>ο</a:t>
            </a:r>
            <a:r>
              <a:rPr lang="el-GR" b="1" dirty="0" smtClean="0"/>
              <a:t> </a:t>
            </a:r>
            <a:r>
              <a:rPr lang="el-GR" b="1" dirty="0"/>
              <a:t>μεταβιβαστή</a:t>
            </a:r>
            <a:r>
              <a:rPr lang="el-GR" dirty="0"/>
              <a:t>.  Δηλαδή καθώς η </a:t>
            </a:r>
            <a:r>
              <a:rPr lang="en-US" dirty="0"/>
              <a:t>Ach</a:t>
            </a:r>
            <a:r>
              <a:rPr lang="el-GR" dirty="0"/>
              <a:t> δεσμεύεται στον νικοτινικό υποδοχέα, αλλάζει η δομή του υποδοχέα, ανοίγει κανάλι για είσοδο Να</a:t>
            </a:r>
            <a:r>
              <a:rPr lang="el-GR" baseline="30000" dirty="0"/>
              <a:t>+</a:t>
            </a:r>
            <a:r>
              <a:rPr lang="el-GR" dirty="0"/>
              <a:t> κι αυτή η είσοδος Να</a:t>
            </a:r>
            <a:r>
              <a:rPr lang="el-GR" baseline="30000" dirty="0"/>
              <a:t>+ </a:t>
            </a:r>
            <a:r>
              <a:rPr lang="el-GR" dirty="0"/>
              <a:t>δημιουργεί την εκπόλωση. </a:t>
            </a:r>
            <a:r>
              <a:rPr lang="el-GR" dirty="0" smtClean="0"/>
              <a:t>Χημικώς </a:t>
            </a:r>
            <a:r>
              <a:rPr lang="el-GR" dirty="0"/>
              <a:t>αυτοί οι υποδοχείς είναι </a:t>
            </a:r>
            <a:r>
              <a:rPr lang="el-GR" b="1" dirty="0" smtClean="0"/>
              <a:t>πρωτεΐνες</a:t>
            </a:r>
            <a:r>
              <a:rPr lang="el-GR" dirty="0" smtClean="0"/>
              <a:t>.</a:t>
            </a:r>
            <a:endParaRPr lang="el-GR" dirty="0"/>
          </a:p>
          <a:p>
            <a:pPr hangingPunct="0"/>
            <a:r>
              <a:rPr lang="el-GR" dirty="0"/>
              <a:t>ΜΒ: 250.000 με </a:t>
            </a:r>
            <a:r>
              <a:rPr lang="el-GR" b="1" dirty="0"/>
              <a:t>5</a:t>
            </a:r>
            <a:r>
              <a:rPr lang="el-GR" dirty="0"/>
              <a:t> υπομονάδες (α, α, β, γ, δ).</a:t>
            </a:r>
          </a:p>
          <a:p>
            <a:pPr hangingPunct="0"/>
            <a:r>
              <a:rPr lang="el-GR" dirty="0"/>
              <a:t>Αυτές οι υπομονάδες διατρυπώντας την μεμβράνη, βρίσκονται συμμετρικά γύρω από ένα κανάλι φαρδύ προς τα έξω </a:t>
            </a:r>
            <a:r>
              <a:rPr lang="el-GR" dirty="0" smtClean="0"/>
              <a:t>που στενεύει </a:t>
            </a:r>
            <a:r>
              <a:rPr lang="el-GR" dirty="0"/>
              <a:t>όσο μπαίνει στο χώρο της μεμβράνης (α = θέση </a:t>
            </a:r>
            <a:r>
              <a:rPr lang="en-US" dirty="0"/>
              <a:t>Ach</a:t>
            </a:r>
            <a:r>
              <a:rPr lang="el-GR" dirty="0"/>
              <a:t> στον υποδοχέα) Νικοτινικοί υπάρχουν </a:t>
            </a:r>
            <a:r>
              <a:rPr lang="el-GR" dirty="0" smtClean="0"/>
              <a:t>σε όλο </a:t>
            </a:r>
            <a:r>
              <a:rPr lang="el-GR" dirty="0"/>
              <a:t>το νευρικό σύστημα αλλά στον εγκέφαλο, οι πιο πολλοί είναι μουσκαρινικοί</a:t>
            </a:r>
            <a:r>
              <a:rPr lang="el-GR" dirty="0" smtClean="0"/>
              <a:t>.</a:t>
            </a:r>
            <a:r>
              <a:rPr lang="el-GR" dirty="0"/>
              <a:t> </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39934912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Νικοτινικοί υποδοχείς</a:t>
            </a:r>
          </a:p>
        </p:txBody>
      </p:sp>
      <p:pic>
        <p:nvPicPr>
          <p:cNvPr id="4" name="3 - Θέση περιεχομένου" descr="http://www.atsdr.cdc.gov/csem/cholinesterase/images/nicotinic_receptor.png"/>
          <p:cNvPicPr>
            <a:picLocks noGrp="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bwMode="auto">
          <a:xfrm>
            <a:off x="1799692" y="1628799"/>
            <a:ext cx="5544616" cy="4093423"/>
          </a:xfrm>
          <a:prstGeom prst="rect">
            <a:avLst/>
          </a:prstGeom>
          <a:noFill/>
          <a:ln w="9525">
            <a:solidFill>
              <a:schemeClr val="tx1"/>
            </a:solidFill>
            <a:miter lim="800000"/>
            <a:headEnd/>
            <a:tailEnd/>
          </a:ln>
        </p:spPr>
      </p:pic>
      <p:sp>
        <p:nvSpPr>
          <p:cNvPr id="5" name="Ορθογώνιο 4"/>
          <p:cNvSpPr/>
          <p:nvPr/>
        </p:nvSpPr>
        <p:spPr>
          <a:xfrm>
            <a:off x="3308409" y="5813812"/>
            <a:ext cx="2736304" cy="276999"/>
          </a:xfrm>
          <a:prstGeom prst="rect">
            <a:avLst/>
          </a:prstGeom>
        </p:spPr>
        <p:txBody>
          <a:bodyPr wrap="square">
            <a:spAutoFit/>
          </a:bodyPr>
          <a:lstStyle/>
          <a:p>
            <a:pPr algn="ctr"/>
            <a:r>
              <a:rPr lang="en-US" sz="1200" dirty="0" smtClean="0">
                <a:solidFill>
                  <a:prstClr val="black"/>
                </a:solidFill>
                <a:latin typeface="Calibri"/>
                <a:hlinkClick r:id="rId4"/>
              </a:rPr>
              <a:t>atsdr.cdc.gov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30105799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Νικοτινικός υποδοχέας</a:t>
            </a:r>
          </a:p>
        </p:txBody>
      </p:sp>
      <p:pic>
        <p:nvPicPr>
          <p:cNvPr id="9218" name="Picture 2" descr="Figure 1 &#10;          Schematic Illustration of an Acetylcholine Receptor (Illustration: Giovanni Mak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7286" y="1340768"/>
            <a:ext cx="4229429" cy="5117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86000" y="6453336"/>
            <a:ext cx="4572000" cy="276999"/>
          </a:xfrm>
          <a:prstGeom prst="rect">
            <a:avLst/>
          </a:prstGeom>
        </p:spPr>
        <p:txBody>
          <a:bodyPr>
            <a:spAutoFit/>
          </a:bodyPr>
          <a:lstStyle/>
          <a:p>
            <a:pPr algn="ctr"/>
            <a:r>
              <a:rPr lang="en-US" sz="1200" dirty="0" smtClean="0">
                <a:solidFill>
                  <a:prstClr val="black"/>
                </a:solidFill>
                <a:latin typeface="Calibri"/>
                <a:hlinkClick r:id="rId3"/>
              </a:rPr>
              <a:t>plosbiology.org</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33897397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rmAutofit fontScale="90000"/>
          </a:bodyPr>
          <a:lstStyle/>
          <a:p>
            <a:r>
              <a:rPr lang="el-GR" dirty="0"/>
              <a:t>Ακετυλοχολίνη και δράση της στην τελική κινητική πλάκα</a:t>
            </a:r>
          </a:p>
        </p:txBody>
      </p:sp>
      <p:pic>
        <p:nvPicPr>
          <p:cNvPr id="19458" name="Picture 2" descr="Fig. 2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261" y="1700808"/>
            <a:ext cx="6521478" cy="4608512"/>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339752" y="6320353"/>
            <a:ext cx="4572000" cy="276999"/>
          </a:xfrm>
          <a:prstGeom prst="rect">
            <a:avLst/>
          </a:prstGeom>
        </p:spPr>
        <p:txBody>
          <a:bodyPr>
            <a:spAutoFit/>
          </a:bodyPr>
          <a:lstStyle/>
          <a:p>
            <a:pPr algn="ctr"/>
            <a:r>
              <a:rPr lang="en-US" sz="1200" dirty="0" smtClean="0">
                <a:solidFill>
                  <a:prstClr val="black"/>
                </a:solidFill>
                <a:latin typeface="Calibri"/>
                <a:hlinkClick r:id="rId4"/>
              </a:rPr>
              <a:t>mednote.dk</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19667742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Ακετυλοχολίνη </a:t>
            </a:r>
            <a:r>
              <a:rPr lang="el-GR" sz="3200" b="0" dirty="0" smtClean="0"/>
              <a:t>3/3</a:t>
            </a:r>
            <a:endParaRPr lang="el-GR" dirty="0"/>
          </a:p>
        </p:txBody>
      </p:sp>
      <p:sp>
        <p:nvSpPr>
          <p:cNvPr id="3" name="2 - Θέση περιεχομένου"/>
          <p:cNvSpPr>
            <a:spLocks noGrp="1"/>
          </p:cNvSpPr>
          <p:nvPr>
            <p:ph idx="1"/>
          </p:nvPr>
        </p:nvSpPr>
        <p:spPr/>
        <p:txBody>
          <a:bodyPr>
            <a:normAutofit/>
          </a:bodyPr>
          <a:lstStyle/>
          <a:p>
            <a:pPr marL="457200" indent="-457200" hangingPunct="0">
              <a:buFont typeface="+mj-lt"/>
              <a:buAutoNum type="arabicPeriod" startAt="2"/>
            </a:pPr>
            <a:r>
              <a:rPr lang="el-GR" sz="2200" b="1" dirty="0" smtClean="0"/>
              <a:t>Μουσκαρινικοί </a:t>
            </a:r>
            <a:r>
              <a:rPr lang="el-GR" sz="2200" b="1" dirty="0"/>
              <a:t>υποδοχείς</a:t>
            </a:r>
            <a:r>
              <a:rPr lang="el-GR" sz="2200" dirty="0"/>
              <a:t>:  Διεγείρονται από </a:t>
            </a:r>
            <a:r>
              <a:rPr lang="el-GR" sz="2200" dirty="0" smtClean="0"/>
              <a:t>την μουσκαρίνη </a:t>
            </a:r>
            <a:r>
              <a:rPr lang="el-GR" sz="2200" dirty="0"/>
              <a:t>(θυμηθείτε μανιτάρια – </a:t>
            </a:r>
            <a:r>
              <a:rPr lang="en-US" sz="2200" dirty="0"/>
              <a:t>amanita muscarea</a:t>
            </a:r>
            <a:r>
              <a:rPr lang="el-GR" sz="2200" dirty="0"/>
              <a:t>) και μπλοκάρονται με ατροπίνη</a:t>
            </a:r>
            <a:r>
              <a:rPr lang="el-GR" sz="2200" dirty="0" smtClean="0"/>
              <a:t>. </a:t>
            </a:r>
            <a:r>
              <a:rPr lang="el-GR" sz="2200" dirty="0"/>
              <a:t>Είναι 5 τύπων (Μ</a:t>
            </a:r>
            <a:r>
              <a:rPr lang="el-GR" sz="2200" baseline="-25000" dirty="0"/>
              <a:t>1</a:t>
            </a:r>
            <a:r>
              <a:rPr lang="el-GR" sz="2200" dirty="0"/>
              <a:t>, Μ</a:t>
            </a:r>
            <a:r>
              <a:rPr lang="el-GR" sz="2200" baseline="-25000" dirty="0"/>
              <a:t>2</a:t>
            </a:r>
            <a:r>
              <a:rPr lang="el-GR" sz="2200" dirty="0"/>
              <a:t>, Μ</a:t>
            </a:r>
            <a:r>
              <a:rPr lang="el-GR" sz="2200" baseline="-25000" dirty="0"/>
              <a:t>3</a:t>
            </a:r>
            <a:r>
              <a:rPr lang="el-GR" sz="2200" dirty="0"/>
              <a:t>, Μ</a:t>
            </a:r>
            <a:r>
              <a:rPr lang="el-GR" sz="2200" baseline="-25000" dirty="0"/>
              <a:t>4</a:t>
            </a:r>
            <a:r>
              <a:rPr lang="el-GR" sz="2200" dirty="0"/>
              <a:t>, Μ</a:t>
            </a:r>
            <a:r>
              <a:rPr lang="el-GR" sz="2200" baseline="-25000" dirty="0"/>
              <a:t>5</a:t>
            </a:r>
            <a:r>
              <a:rPr lang="el-GR" sz="2200" dirty="0"/>
              <a:t>) και προέρχονται από 5 διαφορετικά γονίδια.  Λειτουργούν </a:t>
            </a:r>
            <a:r>
              <a:rPr lang="el-GR" sz="2200" b="1" dirty="0"/>
              <a:t>με 2</a:t>
            </a:r>
            <a:r>
              <a:rPr lang="el-GR" sz="2200" b="1" baseline="30000" dirty="0"/>
              <a:t>ο</a:t>
            </a:r>
            <a:r>
              <a:rPr lang="el-GR" sz="2200" b="1" dirty="0"/>
              <a:t> μεταβιβαστή </a:t>
            </a:r>
            <a:r>
              <a:rPr lang="el-GR" sz="2200" dirty="0"/>
              <a:t>το </a:t>
            </a:r>
            <a:r>
              <a:rPr lang="en-US" sz="2200" b="1" dirty="0"/>
              <a:t>cAMP</a:t>
            </a:r>
            <a:r>
              <a:rPr lang="el-GR" sz="2200" b="1" dirty="0"/>
              <a:t> </a:t>
            </a:r>
            <a:r>
              <a:rPr lang="el-GR" sz="2200" dirty="0"/>
              <a:t>και είναι </a:t>
            </a:r>
            <a:r>
              <a:rPr lang="el-GR" sz="2200" b="1" dirty="0"/>
              <a:t>πιο διάχυτοι στον εγκέφαλο </a:t>
            </a:r>
            <a:r>
              <a:rPr lang="el-GR" sz="2200" dirty="0"/>
              <a:t>από ότι οι νικοτινικοί υποδοχείς (ιδίως ο Μ1.). </a:t>
            </a:r>
            <a:r>
              <a:rPr lang="el-GR" sz="2200" dirty="0" smtClean="0"/>
              <a:t>Είναι πρωτεΐνες. </a:t>
            </a:r>
            <a:r>
              <a:rPr lang="el-GR" sz="2200" dirty="0"/>
              <a:t>Η </a:t>
            </a:r>
            <a:r>
              <a:rPr lang="en-US" sz="2200" dirty="0"/>
              <a:t>Ach</a:t>
            </a:r>
            <a:r>
              <a:rPr lang="el-GR" sz="2200" dirty="0"/>
              <a:t> σαν διάχυτη διαβιβαστική ουσία </a:t>
            </a:r>
            <a:r>
              <a:rPr lang="el-GR" sz="2200" dirty="0" smtClean="0"/>
              <a:t>χρησιμεύει ως νευρομεταβιβαστής </a:t>
            </a:r>
            <a:r>
              <a:rPr lang="el-GR" sz="2200" dirty="0"/>
              <a:t>σε </a:t>
            </a:r>
            <a:r>
              <a:rPr lang="el-GR" sz="2200" b="1" dirty="0"/>
              <a:t>πολλές </a:t>
            </a:r>
            <a:r>
              <a:rPr lang="el-GR" sz="2200" dirty="0"/>
              <a:t>λειτουργίες στο ΚΝΣ και </a:t>
            </a:r>
            <a:r>
              <a:rPr lang="el-GR" sz="2200" dirty="0" smtClean="0"/>
              <a:t>περιφερικά.</a:t>
            </a:r>
          </a:p>
          <a:p>
            <a:pPr marL="444500" indent="0" hangingPunct="0">
              <a:buNone/>
            </a:pPr>
            <a:r>
              <a:rPr lang="el-GR" sz="2200" dirty="0" smtClean="0"/>
              <a:t>Στο </a:t>
            </a:r>
            <a:r>
              <a:rPr lang="el-GR" sz="2200" b="1" dirty="0"/>
              <a:t>ΚΝΣ:  </a:t>
            </a:r>
            <a:r>
              <a:rPr lang="el-GR" sz="2200" dirty="0"/>
              <a:t>1) </a:t>
            </a:r>
            <a:r>
              <a:rPr lang="el-GR" sz="2200" b="1" dirty="0"/>
              <a:t>διέγερση φλοιού</a:t>
            </a:r>
            <a:r>
              <a:rPr lang="el-GR" sz="2200" dirty="0"/>
              <a:t>, 2) </a:t>
            </a:r>
            <a:r>
              <a:rPr lang="el-GR" sz="2200" b="1" dirty="0"/>
              <a:t>μνήμη.  </a:t>
            </a:r>
            <a:r>
              <a:rPr lang="el-GR" sz="2200" dirty="0"/>
              <a:t>Στην άνοια τύπου </a:t>
            </a:r>
            <a:r>
              <a:rPr lang="en-US" sz="2200" dirty="0"/>
              <a:t>Alzheimer</a:t>
            </a:r>
            <a:r>
              <a:rPr lang="el-GR" sz="2200" dirty="0"/>
              <a:t> η </a:t>
            </a:r>
            <a:r>
              <a:rPr lang="en-US" sz="2200" dirty="0"/>
              <a:t>Ach</a:t>
            </a:r>
            <a:r>
              <a:rPr lang="el-GR" sz="2200" dirty="0"/>
              <a:t> ελαττώνεται και οι χολινεργικοί νευρώνες παραβλάπτονται</a:t>
            </a:r>
            <a:r>
              <a:rPr lang="el-GR" sz="2200" dirty="0" smtClean="0"/>
              <a:t>.</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30325858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
            </a:r>
            <a:br>
              <a:rPr lang="el-GR" dirty="0"/>
            </a:br>
            <a:r>
              <a:rPr lang="el-GR" dirty="0"/>
              <a:t>Νικοτινικοί και μουσκαρινικοί υποδοχείς της ακετυλοχολίνης</a:t>
            </a:r>
            <a:br>
              <a:rPr lang="el-GR" dirty="0"/>
            </a:br>
            <a:endParaRPr lang="el-GR" dirty="0"/>
          </a:p>
        </p:txBody>
      </p:sp>
      <p:pic>
        <p:nvPicPr>
          <p:cNvPr id="4" name="3 - Θέση περιεχομένου" descr="http://3.bp.blogspot.com/-5pIPbKIMHpY/UG7CWnjijgI/AAAAAAAAN1g/gSRlE-M34h4/s1600/about+acetylcholine.jpg"/>
          <p:cNvPicPr>
            <a:picLocks noGrp="1"/>
          </p:cNvPicPr>
          <p:nvPr>
            <p:ph idx="1"/>
          </p:nvPr>
        </p:nvPicPr>
        <p:blipFill>
          <a:blip r:embed="rId2" cstate="print"/>
          <a:stretch>
            <a:fillRect/>
          </a:stretch>
        </p:blipFill>
        <p:spPr bwMode="auto">
          <a:xfrm>
            <a:off x="1474601" y="1360985"/>
            <a:ext cx="6194798" cy="5040313"/>
          </a:xfrm>
          <a:prstGeom prst="rect">
            <a:avLst/>
          </a:prstGeom>
          <a:noFill/>
          <a:ln w="9525">
            <a:solidFill>
              <a:schemeClr val="tx1"/>
            </a:solidFill>
            <a:miter lim="800000"/>
            <a:headEnd/>
            <a:tailEnd/>
          </a:ln>
        </p:spPr>
      </p:pic>
      <p:sp>
        <p:nvSpPr>
          <p:cNvPr id="5" name="Ορθογώνιο 4"/>
          <p:cNvSpPr/>
          <p:nvPr/>
        </p:nvSpPr>
        <p:spPr>
          <a:xfrm>
            <a:off x="1979712" y="6464369"/>
            <a:ext cx="4572000" cy="276999"/>
          </a:xfrm>
          <a:prstGeom prst="rect">
            <a:avLst/>
          </a:prstGeom>
        </p:spPr>
        <p:txBody>
          <a:bodyPr>
            <a:spAutoFit/>
          </a:bodyPr>
          <a:lstStyle/>
          <a:p>
            <a:pPr algn="ctr"/>
            <a:r>
              <a:rPr lang="en-US" sz="1200" dirty="0" smtClean="0">
                <a:solidFill>
                  <a:prstClr val="black"/>
                </a:solidFill>
                <a:latin typeface="Calibri"/>
                <a:hlinkClick r:id="rId3"/>
              </a:rPr>
              <a:t>pharmacology-notes-free.blogspot.gr</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18845319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Κατεχολαμίνες</a:t>
            </a:r>
          </a:p>
        </p:txBody>
      </p:sp>
      <p:sp>
        <p:nvSpPr>
          <p:cNvPr id="3" name="2 - Θέση περιεχομένου"/>
          <p:cNvSpPr>
            <a:spLocks noGrp="1"/>
          </p:cNvSpPr>
          <p:nvPr>
            <p:ph idx="1"/>
          </p:nvPr>
        </p:nvSpPr>
        <p:spPr>
          <a:xfrm>
            <a:off x="457200" y="1196752"/>
            <a:ext cx="8435280" cy="5400600"/>
          </a:xfrm>
        </p:spPr>
        <p:txBody>
          <a:bodyPr>
            <a:normAutofit fontScale="92500"/>
          </a:bodyPr>
          <a:lstStyle/>
          <a:p>
            <a:pPr hangingPunct="0"/>
            <a:r>
              <a:rPr lang="el-GR" b="1" dirty="0" smtClean="0"/>
              <a:t>Νοραδρεναλίνη </a:t>
            </a:r>
            <a:r>
              <a:rPr lang="en-US" b="1" dirty="0" smtClean="0"/>
              <a:t>NA</a:t>
            </a:r>
            <a:r>
              <a:rPr lang="el-GR" b="1" dirty="0" smtClean="0"/>
              <a:t> </a:t>
            </a:r>
            <a:r>
              <a:rPr lang="el-GR" b="1" dirty="0"/>
              <a:t>/ Αδρεναλίνη Α / </a:t>
            </a:r>
            <a:r>
              <a:rPr lang="el-GR" b="1" dirty="0" smtClean="0"/>
              <a:t>Δοπαμίνη </a:t>
            </a:r>
            <a:r>
              <a:rPr lang="en-US" b="1" dirty="0"/>
              <a:t>DA</a:t>
            </a:r>
            <a:endParaRPr lang="el-GR" dirty="0"/>
          </a:p>
          <a:p>
            <a:pPr hangingPunct="0"/>
            <a:r>
              <a:rPr lang="el-GR" dirty="0"/>
              <a:t>Οι νευρώνες που χρησιμοποιούν ΝΑ λέγονται </a:t>
            </a:r>
            <a:r>
              <a:rPr lang="el-GR" b="1" dirty="0"/>
              <a:t>νοραδρενεργικοί, </a:t>
            </a:r>
            <a:r>
              <a:rPr lang="el-GR" dirty="0"/>
              <a:t>ενώ εκείνοι που χρησιμοποιούν Α </a:t>
            </a:r>
            <a:r>
              <a:rPr lang="el-GR" b="1" dirty="0"/>
              <a:t>αδρενεργικοί.  </a:t>
            </a:r>
            <a:r>
              <a:rPr lang="el-GR" dirty="0"/>
              <a:t>Οι νευρώνες που χρησιμοποιούν </a:t>
            </a:r>
            <a:r>
              <a:rPr lang="el-GR" dirty="0" smtClean="0"/>
              <a:t>δοπαμίνη </a:t>
            </a:r>
            <a:r>
              <a:rPr lang="el-GR" dirty="0"/>
              <a:t>λέγονται </a:t>
            </a:r>
            <a:r>
              <a:rPr lang="el-GR" b="1" dirty="0" smtClean="0"/>
              <a:t>δοπαμινεργικοί</a:t>
            </a:r>
            <a:r>
              <a:rPr lang="el-GR" dirty="0"/>
              <a:t>.</a:t>
            </a:r>
          </a:p>
          <a:p>
            <a:pPr hangingPunct="0"/>
            <a:r>
              <a:rPr lang="el-GR" dirty="0"/>
              <a:t>ΝΑ, Α, </a:t>
            </a:r>
            <a:r>
              <a:rPr lang="en-US" dirty="0"/>
              <a:t>DA</a:t>
            </a:r>
            <a:r>
              <a:rPr lang="el-GR" dirty="0"/>
              <a:t> φέρονται μαζί ως </a:t>
            </a:r>
            <a:r>
              <a:rPr lang="el-GR" b="1" dirty="0"/>
              <a:t>κατεχολαμίνες.</a:t>
            </a:r>
            <a:endParaRPr lang="el-GR" dirty="0"/>
          </a:p>
          <a:p>
            <a:pPr hangingPunct="0"/>
            <a:r>
              <a:rPr lang="el-GR" b="1" dirty="0"/>
              <a:t>Σύνθεση:</a:t>
            </a:r>
            <a:r>
              <a:rPr lang="el-GR" dirty="0"/>
              <a:t>   Όλες έχουν κοινό μονοπάτι.  Έρχονται από το αμινοξύ τυροσίνη που παίρνεται ή από την φαινυλαλανίνη ή από την δίαιτα.</a:t>
            </a:r>
          </a:p>
          <a:p>
            <a:pPr hangingPunct="0"/>
            <a:r>
              <a:rPr lang="el-GR" dirty="0"/>
              <a:t>Η νοραδρεναλίνη απελευθερώνεται από τα κοκκία των τελικών κομβίων και βγαίνει στην συναπτική σχισμή (χάσμα).  Εκεί δρα στους υποδοχείς της που είναι είτε α είτε β αδρενεργικοί υποδοχείς και δρουν μέσω </a:t>
            </a:r>
            <a:r>
              <a:rPr lang="en-US" dirty="0"/>
              <a:t>G</a:t>
            </a:r>
            <a:r>
              <a:rPr lang="el-GR" dirty="0"/>
              <a:t>-πρωτεϊνών.</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39354920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Σύνθεση των κατεχολαμινών</a:t>
            </a:r>
          </a:p>
        </p:txBody>
      </p:sp>
      <p:pic>
        <p:nvPicPr>
          <p:cNvPr id="18434" name="Picture 2" descr="File:Catecholamine and trace amine biosynthes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908720"/>
            <a:ext cx="5572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165092" y="6536377"/>
            <a:ext cx="7079316"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Catecholamine and trace amine </a:t>
            </a:r>
            <a:r>
              <a:rPr lang="en-US" sz="1200" dirty="0" smtClean="0">
                <a:solidFill>
                  <a:prstClr val="black"/>
                </a:solidFill>
                <a:latin typeface="Calibri"/>
                <a:hlinkClick r:id="rId4"/>
              </a:rPr>
              <a:t>biosynthesis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a:solidFill>
                  <a:prstClr val="black"/>
                </a:solidFill>
                <a:latin typeface="Calibri"/>
                <a:hlinkClick r:id="rId5" tooltip="User:Seppi333"/>
              </a:rPr>
              <a:t>Seppi333</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31450140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Νοραδρεναλίνη </a:t>
            </a:r>
            <a:r>
              <a:rPr lang="el-GR" sz="3200" b="0" dirty="0" smtClean="0"/>
              <a:t>1/2</a:t>
            </a:r>
            <a:endParaRPr lang="el-GR" sz="3200" b="0" dirty="0"/>
          </a:p>
        </p:txBody>
      </p:sp>
      <p:sp>
        <p:nvSpPr>
          <p:cNvPr id="3" name="2 - Θέση περιεχομένου"/>
          <p:cNvSpPr>
            <a:spLocks noGrp="1"/>
          </p:cNvSpPr>
          <p:nvPr>
            <p:ph idx="1"/>
          </p:nvPr>
        </p:nvSpPr>
        <p:spPr>
          <a:xfrm>
            <a:off x="457200" y="1196752"/>
            <a:ext cx="8435280" cy="5040560"/>
          </a:xfrm>
        </p:spPr>
        <p:txBody>
          <a:bodyPr>
            <a:normAutofit/>
          </a:bodyPr>
          <a:lstStyle/>
          <a:p>
            <a:r>
              <a:rPr lang="el-GR" sz="2200" b="1" dirty="0" smtClean="0"/>
              <a:t>Αποδομή: </a:t>
            </a:r>
            <a:r>
              <a:rPr lang="el-GR" sz="2200" dirty="0" smtClean="0"/>
              <a:t>Η </a:t>
            </a:r>
            <a:r>
              <a:rPr lang="el-GR" sz="2200" dirty="0"/>
              <a:t>ΝΑ είτε ενώνεται με την συναπτική μεμβράνη, είτε επανέρχεται στην προσυναπτική περιοχή με ενεργητική (επαναφορά) μεταφορά </a:t>
            </a:r>
            <a:r>
              <a:rPr lang="el-GR" sz="2200" b="1" dirty="0"/>
              <a:t>(</a:t>
            </a:r>
            <a:r>
              <a:rPr lang="en-US" sz="2200" b="1" dirty="0"/>
              <a:t>reuptake</a:t>
            </a:r>
            <a:r>
              <a:rPr lang="el-GR" sz="2200" b="1" dirty="0"/>
              <a:t>) </a:t>
            </a:r>
            <a:r>
              <a:rPr lang="el-GR" sz="2200" dirty="0" smtClean="0"/>
              <a:t>(το </a:t>
            </a:r>
            <a:r>
              <a:rPr lang="en-US" sz="2200" dirty="0" smtClean="0"/>
              <a:t>reuptake </a:t>
            </a:r>
            <a:r>
              <a:rPr lang="el-GR" sz="2200" dirty="0" smtClean="0"/>
              <a:t>είναι σπουδαίο </a:t>
            </a:r>
            <a:r>
              <a:rPr lang="el-GR" sz="2200" dirty="0"/>
              <a:t>φαινόμενο οικονομίας χρήσιμου </a:t>
            </a:r>
            <a:r>
              <a:rPr lang="el-GR" sz="2200" dirty="0" smtClean="0"/>
              <a:t>μεταβιβαστή). </a:t>
            </a:r>
            <a:r>
              <a:rPr lang="el-GR" sz="2200" dirty="0"/>
              <a:t>Ο καταβολισμός της γίνεται με 2 τρόπους: </a:t>
            </a:r>
            <a:endParaRPr lang="el-GR" sz="2200" dirty="0" smtClean="0"/>
          </a:p>
          <a:p>
            <a:pPr marL="633413" indent="-457200">
              <a:buFont typeface="+mj-lt"/>
              <a:buAutoNum type="arabicPeriod"/>
            </a:pPr>
            <a:r>
              <a:rPr lang="el-GR" sz="2200" dirty="0" smtClean="0"/>
              <a:t>με </a:t>
            </a:r>
            <a:r>
              <a:rPr lang="el-GR" sz="2200" dirty="0"/>
              <a:t>οξείδωση τη </a:t>
            </a:r>
            <a:r>
              <a:rPr lang="el-GR" sz="2200" dirty="0" smtClean="0"/>
              <a:t>βοήθεια </a:t>
            </a:r>
            <a:r>
              <a:rPr lang="el-GR" sz="2200" dirty="0"/>
              <a:t>ενός ενζύμου </a:t>
            </a:r>
            <a:r>
              <a:rPr lang="el-GR" sz="2200" b="1" dirty="0"/>
              <a:t>(MΑΟ)</a:t>
            </a:r>
            <a:r>
              <a:rPr lang="el-GR" sz="2200" dirty="0"/>
              <a:t>-</a:t>
            </a:r>
            <a:r>
              <a:rPr lang="en-US" sz="2200" dirty="0" smtClean="0"/>
              <a:t>monoaminoxidase</a:t>
            </a:r>
            <a:r>
              <a:rPr lang="el-GR" sz="2200" dirty="0" smtClean="0"/>
              <a:t>,</a:t>
            </a:r>
          </a:p>
          <a:p>
            <a:pPr marL="633413" indent="-457200">
              <a:buFont typeface="+mj-lt"/>
              <a:buAutoNum type="arabicPeriod"/>
            </a:pPr>
            <a:r>
              <a:rPr lang="el-GR" sz="2200" dirty="0" smtClean="0"/>
              <a:t>με </a:t>
            </a:r>
            <a:r>
              <a:rPr lang="el-GR" sz="2200" dirty="0"/>
              <a:t>μεθυλίωση από την </a:t>
            </a:r>
            <a:r>
              <a:rPr lang="el-GR" sz="2200" dirty="0" smtClean="0"/>
              <a:t>κατεχολ- Ο-μεθυλ-τρανσφεράση </a:t>
            </a:r>
            <a:r>
              <a:rPr lang="el-GR" sz="2200" b="1" dirty="0"/>
              <a:t>(</a:t>
            </a:r>
            <a:r>
              <a:rPr lang="en-US" sz="2200" b="1" dirty="0"/>
              <a:t>COMPT</a:t>
            </a:r>
            <a:r>
              <a:rPr lang="el-GR" sz="2200" b="1" dirty="0" smtClean="0"/>
              <a:t>).</a:t>
            </a:r>
          </a:p>
          <a:p>
            <a:r>
              <a:rPr lang="el-GR" sz="2200" dirty="0" smtClean="0"/>
              <a:t>Η </a:t>
            </a:r>
            <a:r>
              <a:rPr lang="el-GR" sz="2200" dirty="0"/>
              <a:t>MAΟ βρίσκεται μέσα στο τελικό κομβίο, στην έξω επιφάνεια των μιτοχονδρίων και η </a:t>
            </a:r>
            <a:r>
              <a:rPr lang="en-US" sz="2200" dirty="0"/>
              <a:t>COMPT </a:t>
            </a:r>
            <a:r>
              <a:rPr lang="el-GR" sz="2200" dirty="0"/>
              <a:t>στην μετασυναπτική μεμβράνη</a:t>
            </a:r>
            <a:r>
              <a:rPr lang="el-GR" sz="2200" dirty="0" smtClean="0"/>
              <a:t>. </a:t>
            </a:r>
            <a:r>
              <a:rPr lang="el-GR" sz="2200" dirty="0"/>
              <a:t>Με το 1 και 2 αδρανοποιείται η ΝΑ</a:t>
            </a:r>
            <a:r>
              <a:rPr lang="el-GR" sz="2200" dirty="0" smtClean="0"/>
              <a:t>.</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15198902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Νοραδρεναλίνη </a:t>
            </a:r>
            <a:r>
              <a:rPr lang="el-GR" sz="3200" b="0" dirty="0" smtClean="0"/>
              <a:t>2/2</a:t>
            </a:r>
            <a:endParaRPr lang="el-GR" dirty="0"/>
          </a:p>
        </p:txBody>
      </p:sp>
      <p:sp>
        <p:nvSpPr>
          <p:cNvPr id="3" name="2 - Θέση περιεχομένου"/>
          <p:cNvSpPr>
            <a:spLocks noGrp="1"/>
          </p:cNvSpPr>
          <p:nvPr>
            <p:ph idx="1"/>
          </p:nvPr>
        </p:nvSpPr>
        <p:spPr/>
        <p:txBody>
          <a:bodyPr>
            <a:normAutofit/>
          </a:bodyPr>
          <a:lstStyle/>
          <a:p>
            <a:pPr marL="0" indent="0" hangingPunct="0">
              <a:buNone/>
            </a:pPr>
            <a:r>
              <a:rPr lang="el-GR" b="1" dirty="0"/>
              <a:t>Δράσεις της ΝΑ στο </a:t>
            </a:r>
            <a:r>
              <a:rPr lang="el-GR" b="1" dirty="0" smtClean="0"/>
              <a:t>ΚΝΣ:</a:t>
            </a:r>
            <a:endParaRPr lang="el-GR" dirty="0"/>
          </a:p>
          <a:p>
            <a:pPr marL="457200" indent="-457200" hangingPunct="0">
              <a:buFont typeface="+mj-lt"/>
              <a:buAutoNum type="arabicPeriod"/>
            </a:pPr>
            <a:r>
              <a:rPr lang="el-GR" b="1" dirty="0" smtClean="0"/>
              <a:t>Εγρήγορση </a:t>
            </a:r>
            <a:r>
              <a:rPr lang="el-GR" dirty="0" smtClean="0"/>
              <a:t>(Ύπνος).</a:t>
            </a:r>
            <a:endParaRPr lang="el-GR" dirty="0"/>
          </a:p>
          <a:p>
            <a:pPr marL="457200" indent="-457200" hangingPunct="0">
              <a:buFont typeface="+mj-lt"/>
              <a:buAutoNum type="arabicPeriod"/>
            </a:pPr>
            <a:r>
              <a:rPr lang="en-US" b="1" dirty="0" smtClean="0"/>
              <a:t>Fight</a:t>
            </a:r>
            <a:r>
              <a:rPr lang="el-GR" b="1" dirty="0"/>
              <a:t>/</a:t>
            </a:r>
            <a:r>
              <a:rPr lang="en-US" b="1" dirty="0"/>
              <a:t>flight</a:t>
            </a:r>
            <a:r>
              <a:rPr lang="el-GR" dirty="0"/>
              <a:t> (μαζί με Α επινεφριδίων</a:t>
            </a:r>
            <a:r>
              <a:rPr lang="el-GR" dirty="0" smtClean="0"/>
              <a:t>).</a:t>
            </a:r>
            <a:endParaRPr lang="el-GR" dirty="0"/>
          </a:p>
          <a:p>
            <a:pPr marL="457200" indent="-457200" hangingPunct="0">
              <a:buFont typeface="+mj-lt"/>
              <a:buAutoNum type="arabicPeriod"/>
            </a:pPr>
            <a:r>
              <a:rPr lang="el-GR" b="1" dirty="0" smtClean="0"/>
              <a:t>Συναίσθημα</a:t>
            </a:r>
            <a:r>
              <a:rPr lang="el-GR" dirty="0" smtClean="0"/>
              <a:t> </a:t>
            </a:r>
            <a:r>
              <a:rPr lang="el-GR" dirty="0"/>
              <a:t>(πρώτα </a:t>
            </a:r>
            <a:r>
              <a:rPr lang="el-GR" dirty="0" smtClean="0"/>
              <a:t>αντικαταθλιπτικά φάρμακα </a:t>
            </a:r>
            <a:r>
              <a:rPr lang="el-GR" dirty="0"/>
              <a:t>ήσαν αναστολείς της </a:t>
            </a:r>
            <a:r>
              <a:rPr lang="el-GR" dirty="0" smtClean="0"/>
              <a:t>MΑΟ </a:t>
            </a:r>
            <a:r>
              <a:rPr lang="el-GR" dirty="0"/>
              <a:t>ώστε να </a:t>
            </a:r>
            <a:r>
              <a:rPr lang="el-GR" dirty="0">
                <a:sym typeface="Symbol"/>
              </a:rPr>
              <a:t></a:t>
            </a:r>
            <a:r>
              <a:rPr lang="el-GR" dirty="0"/>
              <a:t> την συγκέντρωση της ΝΑ στην συναπτική </a:t>
            </a:r>
            <a:r>
              <a:rPr lang="el-GR" dirty="0" smtClean="0"/>
              <a:t>σχισμή.</a:t>
            </a:r>
          </a:p>
          <a:p>
            <a:pPr marL="457200" indent="-457200" hangingPunct="0">
              <a:buFont typeface="+mj-lt"/>
              <a:buAutoNum type="arabicPeriod"/>
            </a:pPr>
            <a:r>
              <a:rPr lang="el-GR" b="1" dirty="0" smtClean="0"/>
              <a:t>Μάθηση.</a:t>
            </a:r>
            <a:endParaRPr lang="el-GR"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3423660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5/17</a:t>
            </a:r>
            <a:endParaRPr lang="el-GR" dirty="0"/>
          </a:p>
        </p:txBody>
      </p:sp>
      <p:sp>
        <p:nvSpPr>
          <p:cNvPr id="3" name="2 - Θέση περιεχομένου"/>
          <p:cNvSpPr>
            <a:spLocks noGrp="1"/>
          </p:cNvSpPr>
          <p:nvPr>
            <p:ph idx="1"/>
          </p:nvPr>
        </p:nvSpPr>
        <p:spPr/>
        <p:txBody>
          <a:bodyPr>
            <a:normAutofit/>
          </a:bodyPr>
          <a:lstStyle/>
          <a:p>
            <a:r>
              <a:rPr lang="el-GR" sz="2200" b="1" dirty="0"/>
              <a:t>Οι δενδρίτες </a:t>
            </a:r>
            <a:r>
              <a:rPr lang="el-GR" sz="2200" dirty="0"/>
              <a:t>είναι </a:t>
            </a:r>
            <a:r>
              <a:rPr lang="el-GR" sz="2200" b="1" dirty="0"/>
              <a:t>λεπτότερες </a:t>
            </a:r>
            <a:r>
              <a:rPr lang="el-GR" sz="2200" dirty="0"/>
              <a:t>αποφυάδες που εκτείνονται από το κυτταρικό σώμα και αυξάνουν κατά πολύ την δεκτική επιφάνεια του κυττάρου.  </a:t>
            </a:r>
            <a:r>
              <a:rPr lang="el-GR" sz="2200" b="1" dirty="0"/>
              <a:t>Περιέχουν τα ίδια οργανίδια </a:t>
            </a:r>
            <a:r>
              <a:rPr lang="el-GR" sz="2200" dirty="0"/>
              <a:t>που έχει και το κυτταρόπλασμα.  Συνήθως έχουν πολλούς κλάδους και ο τρόπος που διακλαδίζονται χαρακτηρίζει διάφορους τύπους νευρώνων π.χ. οι νευρώνες </a:t>
            </a:r>
            <a:r>
              <a:rPr lang="en-US" sz="2200" dirty="0"/>
              <a:t>Purkinje</a:t>
            </a:r>
            <a:r>
              <a:rPr lang="el-GR" sz="2200" dirty="0"/>
              <a:t> του παρεγκεφαλιδικού φλοιού έχουν δενδρίτες που τοποθετούνται σε ένα επίπεδο</a:t>
            </a:r>
            <a:r>
              <a:rPr lang="el-GR" sz="2200" dirty="0" smtClean="0"/>
              <a:t>. </a:t>
            </a:r>
            <a:r>
              <a:rPr lang="el-GR" sz="2200" dirty="0"/>
              <a:t>Συχνά οι δενδρίτες επεκτείνουν την επιφάνειά τους με τις </a:t>
            </a:r>
            <a:r>
              <a:rPr lang="el-GR" sz="2200" b="1" dirty="0"/>
              <a:t>δενδριτικές </a:t>
            </a:r>
            <a:r>
              <a:rPr lang="en-US" sz="2200" b="1" dirty="0"/>
              <a:t>spines</a:t>
            </a:r>
            <a:r>
              <a:rPr lang="el-GR" sz="2200" b="1" dirty="0"/>
              <a:t> (άκανθες).  </a:t>
            </a:r>
            <a:r>
              <a:rPr lang="el-GR" sz="2200" dirty="0"/>
              <a:t>Α</a:t>
            </a:r>
            <a:r>
              <a:rPr lang="el-GR" sz="2200" dirty="0" smtClean="0"/>
              <a:t>νάλογα </a:t>
            </a:r>
            <a:r>
              <a:rPr lang="el-GR" sz="2200" dirty="0"/>
              <a:t>με τους δενδρίτες τους</a:t>
            </a:r>
            <a:r>
              <a:rPr lang="el-GR" sz="2200" dirty="0" smtClean="0"/>
              <a:t>, οι </a:t>
            </a:r>
            <a:r>
              <a:rPr lang="el-GR" sz="2200" dirty="0"/>
              <a:t>νευρώνες διακρίνονται σε </a:t>
            </a:r>
            <a:r>
              <a:rPr lang="el-GR" sz="2200" b="1" dirty="0"/>
              <a:t>μονόπολους, δίπολους</a:t>
            </a:r>
            <a:r>
              <a:rPr lang="el-GR" sz="2200" dirty="0"/>
              <a:t> και </a:t>
            </a:r>
            <a:r>
              <a:rPr lang="el-GR" sz="2200" b="1" dirty="0"/>
              <a:t>πολύπολους</a:t>
            </a:r>
            <a:r>
              <a:rPr lang="el-GR" sz="2200" dirty="0"/>
              <a:t> νευρώνες</a:t>
            </a:r>
            <a:r>
              <a:rPr lang="el-GR" sz="2200" dirty="0" smtClean="0"/>
              <a:t>.</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4825194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Δράσεις και ενδείξεις αδρεναλίνης</a:t>
            </a:r>
          </a:p>
        </p:txBody>
      </p:sp>
      <p:sp>
        <p:nvSpPr>
          <p:cNvPr id="6" name="Θέση περιεχομένου 5"/>
          <p:cNvSpPr>
            <a:spLocks noGrp="1"/>
          </p:cNvSpPr>
          <p:nvPr>
            <p:ph idx="1"/>
          </p:nvPr>
        </p:nvSpPr>
        <p:spPr>
          <a:xfrm>
            <a:off x="457199" y="1196752"/>
            <a:ext cx="8686801" cy="4752528"/>
          </a:xfrm>
        </p:spPr>
        <p:txBody>
          <a:bodyPr>
            <a:normAutofit lnSpcReduction="10000"/>
          </a:bodyPr>
          <a:lstStyle/>
          <a:p>
            <a:pPr>
              <a:lnSpc>
                <a:spcPct val="110000"/>
              </a:lnSpc>
              <a:spcBef>
                <a:spcPts val="600"/>
              </a:spcBef>
            </a:pPr>
            <a:r>
              <a:rPr lang="el-GR" sz="2200" dirty="0" smtClean="0"/>
              <a:t>Γνωστή και σαν επινεφρίνη.</a:t>
            </a:r>
          </a:p>
          <a:p>
            <a:pPr>
              <a:lnSpc>
                <a:spcPct val="110000"/>
              </a:lnSpc>
              <a:spcBef>
                <a:spcPts val="600"/>
              </a:spcBef>
            </a:pPr>
            <a:r>
              <a:rPr lang="el-GR" sz="2200" dirty="0" smtClean="0"/>
              <a:t>Είναι κατεχολαμίνη που εκκρίνεται από τον μυελό των επινεφριδίων.</a:t>
            </a:r>
          </a:p>
          <a:p>
            <a:pPr>
              <a:lnSpc>
                <a:spcPct val="110000"/>
              </a:lnSpc>
              <a:spcBef>
                <a:spcPts val="600"/>
              </a:spcBef>
            </a:pPr>
            <a:r>
              <a:rPr lang="el-GR" sz="2200" dirty="0" smtClean="0"/>
              <a:t>Το πρώτο φάρμακο που χρησιμοποιείται σε μια καρδιακή ανακοπή.</a:t>
            </a:r>
          </a:p>
          <a:p>
            <a:pPr>
              <a:lnSpc>
                <a:spcPct val="110000"/>
              </a:lnSpc>
              <a:spcBef>
                <a:spcPts val="600"/>
              </a:spcBef>
            </a:pPr>
            <a:r>
              <a:rPr lang="el-GR" sz="2200" dirty="0" smtClean="0"/>
              <a:t>Δρα </a:t>
            </a:r>
            <a:r>
              <a:rPr lang="el-GR" sz="2200" dirty="0"/>
              <a:t>διεγείροντας </a:t>
            </a:r>
            <a:r>
              <a:rPr lang="el-GR" sz="2200" dirty="0" smtClean="0"/>
              <a:t>τους άλφα- και βήτα-αδρενεργικούς </a:t>
            </a:r>
            <a:r>
              <a:rPr lang="el-GR" sz="2200" dirty="0"/>
              <a:t>υποδοχείς του συμπαθητικού νευρικού </a:t>
            </a:r>
            <a:r>
              <a:rPr lang="el-GR" sz="2200" dirty="0" smtClean="0"/>
              <a:t>συστήματος.</a:t>
            </a:r>
          </a:p>
          <a:p>
            <a:pPr>
              <a:lnSpc>
                <a:spcPct val="110000"/>
              </a:lnSpc>
              <a:spcBef>
                <a:spcPts val="600"/>
              </a:spcBef>
            </a:pPr>
            <a:r>
              <a:rPr lang="el-GR" sz="2200" dirty="0" smtClean="0"/>
              <a:t>Υπεύθυνη της αντίδρασης «πολέμου ή φυγής» (</a:t>
            </a:r>
            <a:r>
              <a:rPr lang="en-US" sz="2200" dirty="0" smtClean="0"/>
              <a:t>“fight or flight” response).</a:t>
            </a:r>
          </a:p>
          <a:p>
            <a:pPr>
              <a:lnSpc>
                <a:spcPct val="110000"/>
              </a:lnSpc>
              <a:spcBef>
                <a:spcPts val="600"/>
              </a:spcBef>
            </a:pPr>
            <a:r>
              <a:rPr lang="el-GR" sz="2200" dirty="0" smtClean="0"/>
              <a:t>Στην καρδιακή ανακοπή δρα στους άλφα-1 και άλφα-2 υποδοχείς στο καρδιακό μυϊκό σύστημα αγωγιμότητας.</a:t>
            </a:r>
          </a:p>
          <a:p>
            <a:pPr>
              <a:lnSpc>
                <a:spcPct val="110000"/>
              </a:lnSpc>
              <a:spcBef>
                <a:spcPts val="600"/>
              </a:spcBef>
            </a:pPr>
            <a:r>
              <a:rPr lang="el-GR" sz="2200" dirty="0" smtClean="0"/>
              <a:t>Αυτό προκαλεί αρτηριακή και αρτηριδιακή</a:t>
            </a:r>
            <a:r>
              <a:rPr lang="el-GR" sz="2200" b="1" dirty="0" smtClean="0"/>
              <a:t> </a:t>
            </a:r>
            <a:r>
              <a:rPr lang="el-GR" sz="2200" dirty="0" smtClean="0"/>
              <a:t>αγγειοσυστολή η οποία διατηρεί αγγειακή αντίσταση.</a:t>
            </a:r>
          </a:p>
          <a:p>
            <a:pPr>
              <a:lnSpc>
                <a:spcPct val="110000"/>
              </a:lnSpc>
              <a:spcBef>
                <a:spcPts val="600"/>
              </a:spcBef>
            </a:pPr>
            <a:r>
              <a:rPr lang="el-GR" sz="2200" dirty="0" smtClean="0"/>
              <a:t>Αυτό </a:t>
            </a:r>
            <a:r>
              <a:rPr lang="el-GR" sz="2200" dirty="0"/>
              <a:t>αυξάνει </a:t>
            </a:r>
            <a:r>
              <a:rPr lang="el-GR" sz="2200" dirty="0" smtClean="0"/>
              <a:t>τη στεφανιαία </a:t>
            </a:r>
            <a:r>
              <a:rPr lang="el-GR" sz="2200" dirty="0"/>
              <a:t>και εγκεφαλική </a:t>
            </a:r>
            <a:r>
              <a:rPr lang="el-GR" sz="2200" dirty="0" smtClean="0"/>
              <a:t>αιμάτωση.</a:t>
            </a:r>
            <a:endParaRPr lang="el-GR" sz="2200" dirty="0"/>
          </a:p>
        </p:txBody>
      </p:sp>
      <p:sp>
        <p:nvSpPr>
          <p:cNvPr id="7" name="Ορθογώνιο 6"/>
          <p:cNvSpPr/>
          <p:nvPr/>
        </p:nvSpPr>
        <p:spPr>
          <a:xfrm>
            <a:off x="3203848" y="6094457"/>
            <a:ext cx="3240360" cy="430887"/>
          </a:xfrm>
          <a:prstGeom prst="rect">
            <a:avLst/>
          </a:prstGeom>
        </p:spPr>
        <p:txBody>
          <a:bodyPr wrap="square">
            <a:spAutoFit/>
          </a:bodyPr>
          <a:lstStyle/>
          <a:p>
            <a:pPr algn="ctr"/>
            <a:r>
              <a:rPr lang="en-US" sz="2200" dirty="0">
                <a:solidFill>
                  <a:prstClr val="black"/>
                </a:solidFill>
                <a:latin typeface="Calibri"/>
                <a:hlinkClick r:id="rId3"/>
              </a:rPr>
              <a:t>action of epinephrine</a:t>
            </a:r>
            <a:endParaRPr lang="en-US" sz="2200" dirty="0">
              <a:solidFill>
                <a:prstClr val="black"/>
              </a:solidFill>
              <a:latin typeface="Calibri"/>
            </a:endParaRPr>
          </a:p>
        </p:txBody>
      </p:sp>
      <p:pic>
        <p:nvPicPr>
          <p:cNvPr id="12290" name="Picture 2" descr="C:\Users\fkaram2\Desktop\Photo-Video-Film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4182" y="6136753"/>
            <a:ext cx="346294" cy="346294"/>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38523605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Δράσεις αδρεναλίνης στους </a:t>
            </a:r>
            <a:r>
              <a:rPr lang="el-GR" dirty="0" smtClean="0"/>
              <a:t>α και β-υποδοχείς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pic>
        <p:nvPicPr>
          <p:cNvPr id="19458" name="Picture 2" descr="File:Adrenoceptor-Signal transduk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775" y="1052736"/>
            <a:ext cx="5124450" cy="5524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165092" y="6536377"/>
            <a:ext cx="7079316"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Adrenoceptor-Signal </a:t>
            </a:r>
            <a:r>
              <a:rPr lang="en-US" sz="1200" dirty="0" smtClean="0">
                <a:solidFill>
                  <a:prstClr val="black"/>
                </a:solidFill>
                <a:latin typeface="Calibri"/>
                <a:hlinkClick r:id="rId4"/>
              </a:rPr>
              <a:t>transduktion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a:solidFill>
                  <a:prstClr val="black"/>
                </a:solidFill>
                <a:latin typeface="Calibri"/>
                <a:hlinkClick r:id="rId5" tooltip="User:Mikael Häggström"/>
              </a:rPr>
              <a:t>Mikael Häggström</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Tree>
    <p:extLst>
      <p:ext uri="{BB962C8B-B14F-4D97-AF65-F5344CB8AC3E}">
        <p14:creationId xmlns:p14="http://schemas.microsoft.com/office/powerpoint/2010/main" val="23882301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908720"/>
          </a:xfrm>
        </p:spPr>
        <p:txBody>
          <a:bodyPr>
            <a:normAutofit/>
          </a:bodyPr>
          <a:lstStyle/>
          <a:p>
            <a:r>
              <a:rPr lang="el-GR" dirty="0"/>
              <a:t>Δράσεις αδρεναλίνης στους </a:t>
            </a:r>
            <a:r>
              <a:rPr lang="el-GR" dirty="0" smtClean="0"/>
              <a:t>β-υποδοχείς</a:t>
            </a:r>
            <a:endParaRPr lang="el-GR" sz="3300" b="0" dirty="0"/>
          </a:p>
        </p:txBody>
      </p:sp>
      <p:pic>
        <p:nvPicPr>
          <p:cNvPr id="4" name="3 - Θέση περιεχομένου" descr="http://www.derangedphysiology.com/php/Metabolic-acidosis/images/catecholamine%20influence%20on%20NA-K%20ATPase%20activity.jpg"/>
          <p:cNvPicPr>
            <a:picLocks noGrp="1"/>
          </p:cNvPicPr>
          <p:nvPr>
            <p:ph idx="1"/>
          </p:nvPr>
        </p:nvPicPr>
        <p:blipFill rotWithShape="1">
          <a:blip r:embed="rId3" cstate="print"/>
          <a:srcRect b="15666"/>
          <a:stretch/>
        </p:blipFill>
        <p:spPr bwMode="auto">
          <a:xfrm>
            <a:off x="719572" y="1124743"/>
            <a:ext cx="7704856" cy="5259435"/>
          </a:xfrm>
          <a:prstGeom prst="rect">
            <a:avLst/>
          </a:prstGeom>
          <a:noFill/>
          <a:ln w="9525">
            <a:solidFill>
              <a:schemeClr val="tx1"/>
            </a:solidFill>
            <a:miter lim="800000"/>
            <a:headEnd/>
            <a:tailEnd/>
          </a:ln>
        </p:spPr>
      </p:pic>
      <p:sp>
        <p:nvSpPr>
          <p:cNvPr id="5" name="Ορθογώνιο 4"/>
          <p:cNvSpPr/>
          <p:nvPr/>
        </p:nvSpPr>
        <p:spPr>
          <a:xfrm>
            <a:off x="2411760" y="6422613"/>
            <a:ext cx="4572000" cy="276999"/>
          </a:xfrm>
          <a:prstGeom prst="rect">
            <a:avLst/>
          </a:prstGeom>
        </p:spPr>
        <p:txBody>
          <a:bodyPr>
            <a:spAutoFit/>
          </a:bodyPr>
          <a:lstStyle/>
          <a:p>
            <a:pPr algn="ctr"/>
            <a:r>
              <a:rPr lang="en-US" sz="1200" dirty="0" smtClean="0">
                <a:solidFill>
                  <a:prstClr val="black"/>
                </a:solidFill>
                <a:latin typeface="Calibri"/>
                <a:hlinkClick r:id="rId4"/>
              </a:rPr>
              <a:t>derangedphysiology.com</a:t>
            </a:r>
            <a:r>
              <a:rPr lang="el-GR" sz="1200" dirty="0" smtClean="0">
                <a:solidFill>
                  <a:prstClr val="black"/>
                </a:solidFill>
                <a:latin typeface="Calibri"/>
              </a:rPr>
              <a:t> με άδεια </a:t>
            </a:r>
            <a:r>
              <a:rPr lang="en-US" sz="1200" dirty="0">
                <a:solidFill>
                  <a:prstClr val="black"/>
                </a:solidFill>
                <a:latin typeface="Calibri"/>
                <a:hlinkClick r:id="rId5"/>
              </a:rPr>
              <a:t>CC BY-NC-SA </a:t>
            </a:r>
            <a:r>
              <a:rPr lang="en-US" sz="1200" dirty="0" smtClean="0">
                <a:solidFill>
                  <a:prstClr val="black"/>
                </a:solidFill>
                <a:latin typeface="Calibri"/>
                <a:hlinkClick r:id="rId5"/>
              </a:rPr>
              <a:t>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10574544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Δοπαμίνη </a:t>
            </a:r>
            <a:r>
              <a:rPr lang="el-GR" sz="3200" b="0" dirty="0" smtClean="0"/>
              <a:t>1/2</a:t>
            </a:r>
            <a:endParaRPr lang="el-GR" sz="3200" b="0" dirty="0"/>
          </a:p>
        </p:txBody>
      </p:sp>
      <p:sp>
        <p:nvSpPr>
          <p:cNvPr id="3" name="2 - Θέση περιεχομένου"/>
          <p:cNvSpPr>
            <a:spLocks noGrp="1"/>
          </p:cNvSpPr>
          <p:nvPr>
            <p:ph idx="1"/>
          </p:nvPr>
        </p:nvSpPr>
        <p:spPr/>
        <p:txBody>
          <a:bodyPr/>
          <a:lstStyle/>
          <a:p>
            <a:r>
              <a:rPr lang="el-GR" b="1" dirty="0" smtClean="0"/>
              <a:t>Δοπαμίνη </a:t>
            </a:r>
            <a:r>
              <a:rPr lang="el-GR" b="1" dirty="0"/>
              <a:t>(</a:t>
            </a:r>
            <a:r>
              <a:rPr lang="en-US" b="1" dirty="0"/>
              <a:t>DA</a:t>
            </a:r>
            <a:r>
              <a:rPr lang="el-GR" b="1" dirty="0" smtClean="0"/>
              <a:t>)</a:t>
            </a:r>
          </a:p>
          <a:p>
            <a:pPr marL="355600" indent="0">
              <a:buNone/>
            </a:pPr>
            <a:r>
              <a:rPr lang="el-GR" dirty="0" smtClean="0"/>
              <a:t>Σε </a:t>
            </a:r>
            <a:r>
              <a:rPr lang="el-GR" dirty="0"/>
              <a:t>πολλά κύτταρα (νευρώνες) η σύνθεση των κατεχολαμινών σταματά στην </a:t>
            </a:r>
            <a:r>
              <a:rPr lang="en-US" dirty="0"/>
              <a:t>DA</a:t>
            </a:r>
            <a:r>
              <a:rPr lang="el-GR" dirty="0"/>
              <a:t> και έτσι αυτή </a:t>
            </a:r>
            <a:r>
              <a:rPr lang="el-GR" dirty="0" smtClean="0"/>
              <a:t>εκκρίνεται ως νευρομεταβιβαστής</a:t>
            </a:r>
            <a:r>
              <a:rPr lang="el-GR" dirty="0"/>
              <a:t>. Και </a:t>
            </a:r>
            <a:r>
              <a:rPr lang="el-GR" dirty="0" smtClean="0"/>
              <a:t>για αυτήν </a:t>
            </a:r>
            <a:r>
              <a:rPr lang="el-GR" dirty="0"/>
              <a:t>υπάρχει ενεργητική επαναφορά (</a:t>
            </a:r>
            <a:r>
              <a:rPr lang="en-US" dirty="0"/>
              <a:t>reuptake</a:t>
            </a:r>
            <a:r>
              <a:rPr lang="el-GR" dirty="0"/>
              <a:t>). Η </a:t>
            </a:r>
            <a:r>
              <a:rPr lang="en-US" dirty="0"/>
              <a:t>DA</a:t>
            </a:r>
            <a:r>
              <a:rPr lang="el-GR" dirty="0"/>
              <a:t> δρα στους μετασυναπτικούς υποδοχείς (</a:t>
            </a:r>
            <a:r>
              <a:rPr lang="en-US" dirty="0"/>
              <a:t>DA receptors</a:t>
            </a:r>
            <a:r>
              <a:rPr lang="el-GR" dirty="0"/>
              <a:t>) όλοι είναι </a:t>
            </a:r>
            <a:r>
              <a:rPr lang="el-GR" dirty="0" smtClean="0"/>
              <a:t>πρωτεΐνες </a:t>
            </a:r>
            <a:r>
              <a:rPr lang="el-GR" dirty="0"/>
              <a:t>και δρουν μέσω G-πρωτεϊνών. Υπάρχουν </a:t>
            </a:r>
            <a:r>
              <a:rPr lang="en-US" dirty="0"/>
              <a:t>D</a:t>
            </a:r>
            <a:r>
              <a:rPr lang="el-GR" baseline="-25000" dirty="0"/>
              <a:t>1</a:t>
            </a:r>
            <a:r>
              <a:rPr lang="el-GR" dirty="0"/>
              <a:t>, </a:t>
            </a:r>
            <a:r>
              <a:rPr lang="en-US" dirty="0"/>
              <a:t>D</a:t>
            </a:r>
            <a:r>
              <a:rPr lang="el-GR" baseline="-25000" dirty="0"/>
              <a:t>2</a:t>
            </a:r>
            <a:r>
              <a:rPr lang="el-GR" dirty="0"/>
              <a:t>, </a:t>
            </a:r>
            <a:r>
              <a:rPr lang="en-US" dirty="0"/>
              <a:t>D</a:t>
            </a:r>
            <a:r>
              <a:rPr lang="el-GR" baseline="-25000" dirty="0"/>
              <a:t>3</a:t>
            </a:r>
            <a:r>
              <a:rPr lang="el-GR" dirty="0"/>
              <a:t>, </a:t>
            </a:r>
            <a:r>
              <a:rPr lang="en-US" dirty="0"/>
              <a:t>D</a:t>
            </a:r>
            <a:r>
              <a:rPr lang="el-GR" baseline="-25000" dirty="0"/>
              <a:t>4</a:t>
            </a:r>
            <a:r>
              <a:rPr lang="el-GR" dirty="0"/>
              <a:t>, </a:t>
            </a:r>
            <a:r>
              <a:rPr lang="en-US" dirty="0"/>
              <a:t>D</a:t>
            </a:r>
            <a:r>
              <a:rPr lang="el-GR" baseline="-25000" dirty="0"/>
              <a:t>5</a:t>
            </a:r>
            <a:r>
              <a:rPr lang="el-GR" dirty="0"/>
              <a:t>.</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24466536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Δράση δοπαμίνης</a:t>
            </a:r>
          </a:p>
        </p:txBody>
      </p:sp>
      <p:pic>
        <p:nvPicPr>
          <p:cNvPr id="4" name="3 - Θέση περιεχομένου" descr="http://pharmrev.aspetjournals.org/content/56/3/331/F6.large.jpg"/>
          <p:cNvPicPr>
            <a:picLocks noGrp="1"/>
          </p:cNvPicPr>
          <p:nvPr>
            <p:ph idx="1"/>
          </p:nvPr>
        </p:nvPicPr>
        <p:blipFill>
          <a:blip r:embed="rId3" cstate="print"/>
          <a:stretch>
            <a:fillRect/>
          </a:stretch>
        </p:blipFill>
        <p:spPr bwMode="auto">
          <a:xfrm>
            <a:off x="7092280" y="1628800"/>
            <a:ext cx="1709286" cy="2088208"/>
          </a:xfrm>
          <a:prstGeom prst="rect">
            <a:avLst/>
          </a:prstGeom>
          <a:noFill/>
          <a:ln w="9525">
            <a:noFill/>
            <a:miter lim="800000"/>
            <a:headEnd/>
            <a:tailEnd/>
          </a:ln>
        </p:spPr>
      </p:pic>
      <p:pic>
        <p:nvPicPr>
          <p:cNvPr id="10242" name="Picture 2" descr="File:TAAR1 Dopamine.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1052736"/>
            <a:ext cx="4495800"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504" y="6296547"/>
            <a:ext cx="2376264"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TAAR1 </a:t>
            </a:r>
            <a:r>
              <a:rPr lang="en-US" sz="1200" dirty="0" smtClean="0">
                <a:solidFill>
                  <a:prstClr val="black"/>
                </a:solidFill>
                <a:latin typeface="Calibri"/>
                <a:hlinkClick r:id="rId5"/>
              </a:rPr>
              <a:t>Dopamine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6" tooltip="User:Seppi333"/>
              </a:rPr>
              <a:t>Seppi333</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7"/>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1122033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Δράση δοπαμίνης στους υποδοχείς της στην μετασυναπτική μεμβράνη</a:t>
            </a:r>
          </a:p>
        </p:txBody>
      </p:sp>
      <p:pic>
        <p:nvPicPr>
          <p:cNvPr id="11266" name="Picture 2" descr="Representative dopaminergic synapse. The above illustration is a representative dopaminergic      synapse. The signaling pathways in the postsynaptic neuron are only representative of D1-like      receptor signaling (which increases cAMP). D2-like receptors are known to have opposite      affects on cAMP activity, and thus slightly different downstream signaling cascades.      Dopaminergic signaling effects on ion channels and membrane permeability are not shown      however, may be important in the regulation of behavior such as physical activity. For a full      review of the signaling cascades proposed to be involved in D1-like and D2-like receptor      signaling please refer to Neve et al. 2004 107.      Abbreviations: AC5 - adenylate cyclase 5; ATP - adenylyl tri-phosphate; CREB - cyclic AMP      response element binding protein; DARPP-32 - dopamine and cyclic AMP-regulated phosphoprotein      (thought to be important in positive feedback signaling); D1 - dopamine receptor 1; MAPK -      mitogen-activated protein kinase; PKA - protein kinase A; PKC - protein kinase C; PLC -      phospholipase C; VMAT -- vesicular monoamine transporter; c-fos - downstream early ge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745" y="1484784"/>
            <a:ext cx="6750510" cy="49442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470004"/>
            <a:ext cx="4572000" cy="276999"/>
          </a:xfrm>
          <a:prstGeom prst="rect">
            <a:avLst/>
          </a:prstGeom>
        </p:spPr>
        <p:txBody>
          <a:bodyPr>
            <a:spAutoFit/>
          </a:bodyPr>
          <a:lstStyle/>
          <a:p>
            <a:pPr algn="ctr"/>
            <a:r>
              <a:rPr lang="en-US" sz="1200" dirty="0" smtClean="0">
                <a:solidFill>
                  <a:prstClr val="black"/>
                </a:solidFill>
                <a:latin typeface="Calibri"/>
                <a:hlinkClick r:id="rId3"/>
              </a:rPr>
              <a:t>openi.nlm.nih.gov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41852293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Υποδοχείς δοπαμίνης</a:t>
            </a:r>
          </a:p>
        </p:txBody>
      </p:sp>
      <p:pic>
        <p:nvPicPr>
          <p:cNvPr id="4" name="3 - Θέση περιεχομένου" descr="http://www.scienceofeds.org/wp-content/uploads/2013/01/dopamine-receptor-complex.gif"/>
          <p:cNvPicPr>
            <a:picLocks noGrp="1"/>
          </p:cNvPicPr>
          <p:nvPr>
            <p:ph idx="1"/>
          </p:nvPr>
        </p:nvPicPr>
        <p:blipFill>
          <a:blip r:embed="rId2" cstate="print"/>
          <a:stretch>
            <a:fillRect/>
          </a:stretch>
        </p:blipFill>
        <p:spPr bwMode="auto">
          <a:xfrm>
            <a:off x="1439652" y="1412776"/>
            <a:ext cx="6264696" cy="4968552"/>
          </a:xfrm>
          <a:prstGeom prst="rect">
            <a:avLst/>
          </a:prstGeom>
          <a:noFill/>
          <a:ln w="9525">
            <a:solidFill>
              <a:schemeClr val="tx1"/>
            </a:solidFill>
            <a:miter lim="800000"/>
            <a:headEnd/>
            <a:tailEnd/>
          </a:ln>
        </p:spPr>
      </p:pic>
      <p:sp>
        <p:nvSpPr>
          <p:cNvPr id="5" name="Ορθογώνιο 4"/>
          <p:cNvSpPr/>
          <p:nvPr/>
        </p:nvSpPr>
        <p:spPr>
          <a:xfrm>
            <a:off x="2339752" y="6493269"/>
            <a:ext cx="4572000" cy="276999"/>
          </a:xfrm>
          <a:prstGeom prst="rect">
            <a:avLst/>
          </a:prstGeom>
        </p:spPr>
        <p:txBody>
          <a:bodyPr>
            <a:spAutoFit/>
          </a:bodyPr>
          <a:lstStyle/>
          <a:p>
            <a:pPr algn="ctr"/>
            <a:r>
              <a:rPr lang="en-US" sz="1200" dirty="0" smtClean="0">
                <a:solidFill>
                  <a:prstClr val="black"/>
                </a:solidFill>
                <a:latin typeface="Calibri"/>
                <a:hlinkClick r:id="rId3"/>
              </a:rPr>
              <a:t>scienceofeds.org</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29542890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Δοπαμινεργικός υποδοχέας</a:t>
            </a:r>
          </a:p>
        </p:txBody>
      </p:sp>
      <p:pic>
        <p:nvPicPr>
          <p:cNvPr id="4" name="3 - Θέση περιεχομένου" descr="http://www.cnsforum.com/content/pictures/imagebank/lorespng/D_struc_level2.png"/>
          <p:cNvPicPr>
            <a:picLocks noGrp="1"/>
          </p:cNvPicPr>
          <p:nvPr>
            <p:ph idx="1"/>
          </p:nvPr>
        </p:nvPicPr>
        <p:blipFill>
          <a:blip r:embed="rId3" cstate="print"/>
          <a:stretch>
            <a:fillRect/>
          </a:stretch>
        </p:blipFill>
        <p:spPr bwMode="auto">
          <a:xfrm>
            <a:off x="1439652" y="1268760"/>
            <a:ext cx="6264696" cy="4968551"/>
          </a:xfrm>
          <a:prstGeom prst="rect">
            <a:avLst/>
          </a:prstGeom>
          <a:noFill/>
          <a:ln w="9525">
            <a:solidFill>
              <a:schemeClr val="tx1"/>
            </a:solidFill>
            <a:miter lim="800000"/>
            <a:headEnd/>
            <a:tailEnd/>
          </a:ln>
        </p:spPr>
      </p:pic>
      <p:sp>
        <p:nvSpPr>
          <p:cNvPr id="5" name="Ορθογώνιο 4"/>
          <p:cNvSpPr/>
          <p:nvPr/>
        </p:nvSpPr>
        <p:spPr>
          <a:xfrm>
            <a:off x="2341729" y="6237312"/>
            <a:ext cx="4572000" cy="276999"/>
          </a:xfrm>
          <a:prstGeom prst="rect">
            <a:avLst/>
          </a:prstGeom>
        </p:spPr>
        <p:txBody>
          <a:bodyPr>
            <a:spAutoFit/>
          </a:bodyPr>
          <a:lstStyle/>
          <a:p>
            <a:pPr algn="ctr"/>
            <a:r>
              <a:rPr lang="en-US" sz="1200" dirty="0" smtClean="0">
                <a:solidFill>
                  <a:prstClr val="black"/>
                </a:solidFill>
                <a:latin typeface="Calibri"/>
                <a:hlinkClick r:id="rId4"/>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22257493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Δράση του D1 δοπαμινεργικού υποδοχέα</a:t>
            </a:r>
          </a:p>
        </p:txBody>
      </p:sp>
      <p:pic>
        <p:nvPicPr>
          <p:cNvPr id="4" name="3 - Θέση περιεχομένου" descr="http://vetbook.org/wiki/cat/images/b/b9/Dopamine.jpg"/>
          <p:cNvPicPr>
            <a:picLocks noGrp="1"/>
          </p:cNvPicPr>
          <p:nvPr>
            <p:ph idx="1"/>
          </p:nvPr>
        </p:nvPicPr>
        <p:blipFill>
          <a:blip r:embed="rId2" cstate="print"/>
          <a:stretch>
            <a:fillRect/>
          </a:stretch>
        </p:blipFill>
        <p:spPr bwMode="auto">
          <a:xfrm>
            <a:off x="1043608" y="1340768"/>
            <a:ext cx="7056784" cy="4752528"/>
          </a:xfrm>
          <a:prstGeom prst="rect">
            <a:avLst/>
          </a:prstGeom>
          <a:noFill/>
          <a:ln w="9525">
            <a:solidFill>
              <a:schemeClr val="tx1"/>
            </a:solidFill>
            <a:miter lim="800000"/>
            <a:headEnd/>
            <a:tailEnd/>
          </a:ln>
        </p:spPr>
      </p:pic>
      <p:sp>
        <p:nvSpPr>
          <p:cNvPr id="5" name="Ορθογώνιο 4"/>
          <p:cNvSpPr/>
          <p:nvPr/>
        </p:nvSpPr>
        <p:spPr>
          <a:xfrm>
            <a:off x="2341729" y="6237312"/>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24436069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Δοπαμινεργικός </a:t>
            </a:r>
            <a:r>
              <a:rPr lang="en-US" dirty="0"/>
              <a:t>D1, D5 </a:t>
            </a:r>
            <a:r>
              <a:rPr lang="el-GR" dirty="0"/>
              <a:t>υποδοχέας</a:t>
            </a:r>
          </a:p>
        </p:txBody>
      </p:sp>
      <p:pic>
        <p:nvPicPr>
          <p:cNvPr id="4" name="3 - Θέση περιεχομένου" descr="http://www.cnsforum.com/content/pictures/imagebank/lorespng/Rcpt_sys_DA1_like.png"/>
          <p:cNvPicPr>
            <a:picLocks noGrp="1"/>
          </p:cNvPicPr>
          <p:nvPr>
            <p:ph idx="1"/>
          </p:nvPr>
        </p:nvPicPr>
        <p:blipFill>
          <a:blip r:embed="rId2" cstate="print"/>
          <a:stretch>
            <a:fillRect/>
          </a:stretch>
        </p:blipFill>
        <p:spPr bwMode="auto">
          <a:xfrm>
            <a:off x="2497481" y="1196975"/>
            <a:ext cx="4149038" cy="5040313"/>
          </a:xfrm>
          <a:prstGeom prst="rect">
            <a:avLst/>
          </a:prstGeom>
          <a:noFill/>
          <a:ln w="9525">
            <a:solidFill>
              <a:schemeClr val="tx1"/>
            </a:solidFill>
            <a:miter lim="800000"/>
            <a:headEnd/>
            <a:tailEnd/>
          </a:ln>
        </p:spPr>
      </p:pic>
      <p:sp>
        <p:nvSpPr>
          <p:cNvPr id="5" name="Ορθογώνιο 4"/>
          <p:cNvSpPr/>
          <p:nvPr/>
        </p:nvSpPr>
        <p:spPr>
          <a:xfrm>
            <a:off x="2341729" y="6237312"/>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extLst>
      <p:ext uri="{BB962C8B-B14F-4D97-AF65-F5344CB8AC3E}">
        <p14:creationId xmlns:p14="http://schemas.microsoft.com/office/powerpoint/2010/main" val="2931096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Περιγραφή του νευρώνα </a:t>
            </a:r>
            <a:r>
              <a:rPr lang="el-GR" sz="3200" b="0" dirty="0" smtClean="0"/>
              <a:t>6/17</a:t>
            </a:r>
            <a:endParaRPr lang="el-GR" dirty="0"/>
          </a:p>
        </p:txBody>
      </p:sp>
      <p:sp>
        <p:nvSpPr>
          <p:cNvPr id="3" name="2 - Θέση περιεχομένου"/>
          <p:cNvSpPr>
            <a:spLocks noGrp="1"/>
          </p:cNvSpPr>
          <p:nvPr>
            <p:ph idx="1"/>
          </p:nvPr>
        </p:nvSpPr>
        <p:spPr/>
        <p:txBody>
          <a:bodyPr>
            <a:normAutofit/>
          </a:bodyPr>
          <a:lstStyle/>
          <a:p>
            <a:pPr hangingPunct="0"/>
            <a:r>
              <a:rPr lang="el-GR" dirty="0"/>
              <a:t>Οι μονόπολοι νευρώνες (π.χ. στις οπίσθιες ρίζες των σπονδυλικών γαγγλίων) έχουν ένα σφαιρικό σώμα και ένα μόνον στέλεχος που διακλαδίζεται στο κεντρικό σημείο ώστε να δώσει τόσο το κεντρικό όσο και το περιφερικό τμήμα.</a:t>
            </a:r>
          </a:p>
          <a:p>
            <a:pPr hangingPunct="0"/>
            <a:r>
              <a:rPr lang="el-GR" dirty="0"/>
              <a:t>Οι δίπολοι νευρώνες έχουν ένα σχετικά επιμηκυσμένο σώμα με ένα στέλεχος σε κάθε πόλο (αμφιβληστροειδής, </a:t>
            </a:r>
            <a:r>
              <a:rPr lang="el-GR" dirty="0" smtClean="0"/>
              <a:t>βλεννογόνος </a:t>
            </a:r>
            <a:r>
              <a:rPr lang="el-GR" dirty="0"/>
              <a:t>ρινός, </a:t>
            </a:r>
            <a:r>
              <a:rPr lang="el-GR" dirty="0" smtClean="0"/>
              <a:t>κοχλίας </a:t>
            </a:r>
            <a:r>
              <a:rPr lang="el-GR" dirty="0"/>
              <a:t>και τα αιθουσαία γάγγλια).</a:t>
            </a:r>
          </a:p>
          <a:p>
            <a:pPr hangingPunct="0"/>
            <a:r>
              <a:rPr lang="el-GR" dirty="0"/>
              <a:t>Οι πολύπολοι, είτε απαγωγοί είτε προσαγωγοί είναι ακανόνιστοι στο σχήμα</a:t>
            </a:r>
            <a:r>
              <a:rPr lang="el-GR" dirty="0" smtClean="0"/>
              <a:t>. Έχουν </a:t>
            </a:r>
            <a:r>
              <a:rPr lang="el-GR" dirty="0"/>
              <a:t>τους πιο πολλούς δενδρίτες και είναι και οι πιο πολλοί στο ανθρώπινο σώμα.</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7611058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Επαναπρόσληψη της δοπαμίνης στη σύναψη μετά την δράση</a:t>
            </a:r>
          </a:p>
        </p:txBody>
      </p:sp>
      <p:pic>
        <p:nvPicPr>
          <p:cNvPr id="4" name="3 - Θέση περιεχομένου" descr="http://www.cnsforum.com/content/pictures/imagebank/hirespng/rcpt_sys_DA_reup.png"/>
          <p:cNvPicPr>
            <a:picLocks noGrp="1"/>
          </p:cNvPicPr>
          <p:nvPr>
            <p:ph idx="1"/>
          </p:nvPr>
        </p:nvPicPr>
        <p:blipFill>
          <a:blip r:embed="rId2" cstate="print"/>
          <a:stretch>
            <a:fillRect/>
          </a:stretch>
        </p:blipFill>
        <p:spPr bwMode="auto">
          <a:xfrm>
            <a:off x="2411760" y="1274277"/>
            <a:ext cx="4320480" cy="5179059"/>
          </a:xfrm>
          <a:prstGeom prst="rect">
            <a:avLst/>
          </a:prstGeom>
          <a:noFill/>
          <a:ln w="9525">
            <a:solidFill>
              <a:schemeClr val="tx1"/>
            </a:solidFill>
            <a:miter lim="800000"/>
            <a:headEnd/>
            <a:tailEnd/>
          </a:ln>
        </p:spPr>
      </p:pic>
      <p:sp>
        <p:nvSpPr>
          <p:cNvPr id="5" name="Ορθογώνιο 4"/>
          <p:cNvSpPr/>
          <p:nvPr/>
        </p:nvSpPr>
        <p:spPr>
          <a:xfrm>
            <a:off x="2286000" y="6453336"/>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22630636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Δοπαμίνη </a:t>
            </a:r>
            <a:r>
              <a:rPr lang="el-GR" sz="3200" b="0" dirty="0" smtClean="0"/>
              <a:t>2/2</a:t>
            </a:r>
            <a:endParaRPr lang="el-GR" dirty="0"/>
          </a:p>
        </p:txBody>
      </p:sp>
      <p:sp>
        <p:nvSpPr>
          <p:cNvPr id="3" name="2 - Θέση περιεχομένου"/>
          <p:cNvSpPr>
            <a:spLocks noGrp="1"/>
          </p:cNvSpPr>
          <p:nvPr>
            <p:ph idx="1"/>
          </p:nvPr>
        </p:nvSpPr>
        <p:spPr>
          <a:xfrm>
            <a:off x="457200" y="1196752"/>
            <a:ext cx="8686800" cy="5040560"/>
          </a:xfrm>
        </p:spPr>
        <p:txBody>
          <a:bodyPr>
            <a:normAutofit/>
          </a:bodyPr>
          <a:lstStyle/>
          <a:p>
            <a:pPr hangingPunct="0"/>
            <a:r>
              <a:rPr lang="el-GR" b="1" dirty="0"/>
              <a:t>Η </a:t>
            </a:r>
            <a:r>
              <a:rPr lang="el-GR" b="1" dirty="0" smtClean="0"/>
              <a:t>δοπαμίνη (</a:t>
            </a:r>
            <a:r>
              <a:rPr lang="en-US" b="1" dirty="0" smtClean="0"/>
              <a:t>DA)</a:t>
            </a:r>
            <a:r>
              <a:rPr lang="el-GR" b="1" dirty="0" smtClean="0"/>
              <a:t> </a:t>
            </a:r>
            <a:r>
              <a:rPr lang="el-GR" dirty="0"/>
              <a:t>είναι σημαντική για:</a:t>
            </a:r>
          </a:p>
          <a:p>
            <a:pPr marL="457200" indent="-457200" hangingPunct="0">
              <a:buFont typeface="+mj-lt"/>
              <a:buAutoNum type="arabicPeriod"/>
            </a:pPr>
            <a:r>
              <a:rPr lang="el-GR" dirty="0" smtClean="0"/>
              <a:t>Οι </a:t>
            </a:r>
            <a:r>
              <a:rPr lang="el-GR" dirty="0"/>
              <a:t>υποδοχείς της στο ΚΝΣ είναι αυξημένοι στην σχιζοφρένεια.</a:t>
            </a:r>
          </a:p>
          <a:p>
            <a:pPr marL="444500" indent="0" hangingPunct="0">
              <a:spcBef>
                <a:spcPts val="0"/>
              </a:spcBef>
              <a:buNone/>
            </a:pPr>
            <a:r>
              <a:rPr lang="el-GR" dirty="0" smtClean="0"/>
              <a:t>Όλα </a:t>
            </a:r>
            <a:r>
              <a:rPr lang="el-GR" dirty="0"/>
              <a:t>τα αντιψυχωτικά φάρμακα με δράση στην σχιζοφρένεια μπλοκάρουν τους υποδοχείς </a:t>
            </a:r>
            <a:r>
              <a:rPr lang="en-US" dirty="0"/>
              <a:t>D</a:t>
            </a:r>
            <a:r>
              <a:rPr lang="el-GR" baseline="-25000" dirty="0"/>
              <a:t>1</a:t>
            </a:r>
            <a:r>
              <a:rPr lang="el-GR" dirty="0"/>
              <a:t>, </a:t>
            </a:r>
            <a:r>
              <a:rPr lang="en-US" dirty="0"/>
              <a:t>D</a:t>
            </a:r>
            <a:r>
              <a:rPr lang="el-GR" baseline="-25000" dirty="0"/>
              <a:t>2</a:t>
            </a:r>
            <a:r>
              <a:rPr lang="el-GR" dirty="0"/>
              <a:t> τα πιο καινούργια τους </a:t>
            </a:r>
            <a:r>
              <a:rPr lang="en-US" dirty="0"/>
              <a:t>D</a:t>
            </a:r>
            <a:r>
              <a:rPr lang="el-GR" baseline="-25000" dirty="0"/>
              <a:t>4</a:t>
            </a:r>
            <a:r>
              <a:rPr lang="el-GR" dirty="0"/>
              <a:t>.</a:t>
            </a:r>
          </a:p>
          <a:p>
            <a:pPr marL="457200" indent="-457200" hangingPunct="0">
              <a:buFont typeface="+mj-lt"/>
              <a:buAutoNum type="arabicPeriod" startAt="2"/>
            </a:pPr>
            <a:r>
              <a:rPr lang="el-GR" dirty="0" smtClean="0"/>
              <a:t>Χρήση κοκαΐνης </a:t>
            </a:r>
            <a:r>
              <a:rPr lang="el-GR" dirty="0">
                <a:sym typeface="Symbol"/>
              </a:rPr>
              <a:t></a:t>
            </a:r>
            <a:r>
              <a:rPr lang="el-GR" dirty="0"/>
              <a:t> την διέγερση των </a:t>
            </a:r>
            <a:r>
              <a:rPr lang="en-US" dirty="0"/>
              <a:t>DA</a:t>
            </a:r>
            <a:r>
              <a:rPr lang="el-GR" dirty="0"/>
              <a:t> νευρώνων.</a:t>
            </a:r>
          </a:p>
          <a:p>
            <a:pPr marL="457200" indent="-457200" hangingPunct="0">
              <a:buFont typeface="+mj-lt"/>
              <a:buAutoNum type="arabicPeriod" startAt="2"/>
            </a:pPr>
            <a:r>
              <a:rPr lang="el-GR" dirty="0" smtClean="0"/>
              <a:t>Στην </a:t>
            </a:r>
            <a:r>
              <a:rPr lang="el-GR" dirty="0"/>
              <a:t>νόσο </a:t>
            </a:r>
            <a:r>
              <a:rPr lang="en-US" dirty="0" smtClean="0"/>
              <a:t>Parkinson </a:t>
            </a:r>
            <a:r>
              <a:rPr lang="el-GR" dirty="0" smtClean="0"/>
              <a:t>καταστρέφονται </a:t>
            </a:r>
            <a:r>
              <a:rPr lang="el-GR" dirty="0"/>
              <a:t>στο ΚΝΣ (</a:t>
            </a:r>
            <a:r>
              <a:rPr lang="el-GR" dirty="0" smtClean="0"/>
              <a:t>βασικά γάγγλια</a:t>
            </a:r>
            <a:r>
              <a:rPr lang="el-GR" dirty="0"/>
              <a:t>) οι </a:t>
            </a:r>
            <a:r>
              <a:rPr lang="en-US" dirty="0"/>
              <a:t>DA</a:t>
            </a:r>
            <a:r>
              <a:rPr lang="el-GR" dirty="0"/>
              <a:t> νευρώνες.</a:t>
            </a:r>
          </a:p>
          <a:p>
            <a:pPr marL="457200" indent="-457200" hangingPunct="0">
              <a:buFont typeface="+mj-lt"/>
              <a:buAutoNum type="arabicPeriod" startAt="2"/>
            </a:pPr>
            <a:r>
              <a:rPr lang="el-GR" dirty="0" smtClean="0"/>
              <a:t>Η </a:t>
            </a:r>
            <a:r>
              <a:rPr lang="en-US" dirty="0"/>
              <a:t>DA</a:t>
            </a:r>
            <a:r>
              <a:rPr lang="el-GR" dirty="0"/>
              <a:t> έχει σημασία στην ρύθμιση υποθαλάμου</a:t>
            </a:r>
            <a:r>
              <a:rPr lang="el-GR" dirty="0" smtClean="0"/>
              <a:t>.</a:t>
            </a:r>
            <a:r>
              <a:rPr lang="el-GR" dirty="0"/>
              <a:t> </a:t>
            </a:r>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40824968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Έλλειψη δοπαμίνης στα βασικά γάγγλια οδηγεί σε Parkinson</a:t>
            </a:r>
          </a:p>
        </p:txBody>
      </p:sp>
      <p:pic>
        <p:nvPicPr>
          <p:cNvPr id="20482" name="Picture 2" descr="File:Basal ganglia in Parkinson's dise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488" y="1556792"/>
            <a:ext cx="4412512" cy="434719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79512" y="1340768"/>
            <a:ext cx="4608512" cy="5153719"/>
          </a:xfrm>
          <a:prstGeom prst="rect">
            <a:avLst/>
          </a:prstGeom>
        </p:spPr>
        <p:txBody>
          <a:bodyPr wrap="square">
            <a:spAutoFit/>
          </a:bodyPr>
          <a:lstStyle/>
          <a:p>
            <a:pPr>
              <a:lnSpc>
                <a:spcPct val="110000"/>
              </a:lnSpc>
            </a:pPr>
            <a:r>
              <a:rPr lang="en-US" sz="2000" dirty="0">
                <a:solidFill>
                  <a:srgbClr val="252525"/>
                </a:solidFill>
                <a:latin typeface="Calibri"/>
              </a:rPr>
              <a:t> Circuits of the </a:t>
            </a:r>
            <a:r>
              <a:rPr lang="en-US" sz="2000" dirty="0">
                <a:solidFill>
                  <a:srgbClr val="663366"/>
                </a:solidFill>
                <a:latin typeface="Calibri"/>
                <a:hlinkClick r:id="rId4" tooltip="en:basal ganglia"/>
              </a:rPr>
              <a:t>basal ganglia</a:t>
            </a:r>
            <a:r>
              <a:rPr lang="en-US" sz="2000" dirty="0">
                <a:solidFill>
                  <a:srgbClr val="252525"/>
                </a:solidFill>
                <a:latin typeface="Calibri"/>
              </a:rPr>
              <a:t> in </a:t>
            </a:r>
            <a:r>
              <a:rPr lang="en-US" sz="2000" dirty="0">
                <a:solidFill>
                  <a:srgbClr val="663366"/>
                </a:solidFill>
                <a:latin typeface="Calibri"/>
                <a:hlinkClick r:id="rId5" tooltip="en:Parkinson's disease"/>
              </a:rPr>
              <a:t>Parkinson's disease</a:t>
            </a:r>
            <a:r>
              <a:rPr lang="en-US" sz="2000" dirty="0">
                <a:solidFill>
                  <a:srgbClr val="252525"/>
                </a:solidFill>
                <a:latin typeface="Calibri"/>
              </a:rPr>
              <a:t>. Picture shows 2 coronal slices have been superimposed to include the involved basal ganglia. </a:t>
            </a:r>
            <a:r>
              <a:rPr lang="en-US" sz="2000" b="1" dirty="0">
                <a:solidFill>
                  <a:srgbClr val="9BBB59">
                    <a:lumMod val="50000"/>
                  </a:srgbClr>
                </a:solidFill>
                <a:latin typeface="Calibri"/>
              </a:rPr>
              <a:t>Green arrows</a:t>
            </a:r>
            <a:r>
              <a:rPr lang="en-US" sz="2000" dirty="0">
                <a:solidFill>
                  <a:srgbClr val="252525"/>
                </a:solidFill>
                <a:latin typeface="Calibri"/>
              </a:rPr>
              <a:t> refer to excitatory (+) </a:t>
            </a:r>
            <a:r>
              <a:rPr lang="en-US" sz="2000" dirty="0">
                <a:solidFill>
                  <a:srgbClr val="663366"/>
                </a:solidFill>
                <a:latin typeface="Calibri"/>
                <a:hlinkClick r:id="rId6" tooltip="en:Glutamic acid"/>
              </a:rPr>
              <a:t>glutamatergic</a:t>
            </a:r>
            <a:r>
              <a:rPr lang="en-US" sz="2000" dirty="0">
                <a:solidFill>
                  <a:srgbClr val="252525"/>
                </a:solidFill>
                <a:latin typeface="Calibri"/>
              </a:rPr>
              <a:t> pathways, </a:t>
            </a:r>
            <a:r>
              <a:rPr lang="en-US" sz="2000" b="1" dirty="0">
                <a:solidFill>
                  <a:srgbClr val="C00000"/>
                </a:solidFill>
                <a:latin typeface="Calibri"/>
              </a:rPr>
              <a:t>red arrows</a:t>
            </a:r>
            <a:r>
              <a:rPr lang="en-US" sz="2000" dirty="0">
                <a:solidFill>
                  <a:srgbClr val="252525"/>
                </a:solidFill>
                <a:latin typeface="Calibri"/>
              </a:rPr>
              <a:t> refer to </a:t>
            </a:r>
            <a:r>
              <a:rPr lang="en-US" sz="2000" dirty="0" smtClean="0">
                <a:solidFill>
                  <a:srgbClr val="252525"/>
                </a:solidFill>
                <a:latin typeface="Calibri"/>
              </a:rPr>
              <a:t>inhibitory</a:t>
            </a:r>
            <a:endParaRPr lang="el-GR" sz="2000" dirty="0" smtClean="0">
              <a:solidFill>
                <a:srgbClr val="252525"/>
              </a:solidFill>
              <a:latin typeface="Calibri"/>
            </a:endParaRPr>
          </a:p>
          <a:p>
            <a:pPr>
              <a:lnSpc>
                <a:spcPct val="110000"/>
              </a:lnSpc>
            </a:pPr>
            <a:r>
              <a:rPr lang="en-US" sz="2000" dirty="0" smtClean="0">
                <a:solidFill>
                  <a:srgbClr val="252525"/>
                </a:solidFill>
                <a:latin typeface="Calibri"/>
              </a:rPr>
              <a:t>(</a:t>
            </a:r>
            <a:r>
              <a:rPr lang="el-GR" sz="2000" dirty="0" smtClean="0">
                <a:solidFill>
                  <a:srgbClr val="252525"/>
                </a:solidFill>
                <a:latin typeface="Calibri"/>
              </a:rPr>
              <a:t>-</a:t>
            </a:r>
            <a:r>
              <a:rPr lang="en-US" sz="2000" dirty="0" smtClean="0">
                <a:solidFill>
                  <a:srgbClr val="252525"/>
                </a:solidFill>
                <a:latin typeface="Calibri"/>
              </a:rPr>
              <a:t>)</a:t>
            </a:r>
            <a:r>
              <a:rPr lang="en-US" sz="2000" dirty="0">
                <a:solidFill>
                  <a:srgbClr val="252525"/>
                </a:solidFill>
                <a:latin typeface="Calibri"/>
              </a:rPr>
              <a:t> </a:t>
            </a:r>
            <a:r>
              <a:rPr lang="en-US" sz="2000" b="1" dirty="0">
                <a:solidFill>
                  <a:srgbClr val="4F81BD">
                    <a:lumMod val="75000"/>
                  </a:srgbClr>
                </a:solidFill>
                <a:latin typeface="Calibri"/>
              </a:rPr>
              <a:t>GABAergic</a:t>
            </a:r>
            <a:r>
              <a:rPr lang="en-US" sz="2000" dirty="0">
                <a:solidFill>
                  <a:srgbClr val="252525"/>
                </a:solidFill>
                <a:latin typeface="Calibri"/>
              </a:rPr>
              <a:t> pathways and </a:t>
            </a:r>
            <a:r>
              <a:rPr lang="en-US" sz="2000" b="1" dirty="0">
                <a:solidFill>
                  <a:srgbClr val="4BACC6">
                    <a:lumMod val="75000"/>
                  </a:srgbClr>
                </a:solidFill>
                <a:latin typeface="Calibri"/>
              </a:rPr>
              <a:t>turquoise arrows</a:t>
            </a:r>
            <a:r>
              <a:rPr lang="en-US" sz="2000" dirty="0">
                <a:solidFill>
                  <a:srgbClr val="252525"/>
                </a:solidFill>
                <a:latin typeface="Calibri"/>
              </a:rPr>
              <a:t> refer to </a:t>
            </a:r>
            <a:r>
              <a:rPr lang="en-US" sz="2000" dirty="0">
                <a:solidFill>
                  <a:srgbClr val="663366"/>
                </a:solidFill>
                <a:latin typeface="Calibri"/>
                <a:hlinkClick r:id="rId7" tooltip="en:dopamine"/>
              </a:rPr>
              <a:t>dopaminergic</a:t>
            </a:r>
            <a:r>
              <a:rPr lang="en-US" sz="2000" dirty="0">
                <a:solidFill>
                  <a:srgbClr val="252525"/>
                </a:solidFill>
                <a:latin typeface="Calibri"/>
              </a:rPr>
              <a:t> pathways, that are excitatory on the direct pathway and inhibitory on the indirect pathway. Note that dis-inhibitory pathways in effect are excitatory on the feedback to the cortex, while dis-dis-inhibitory pathways in effect are inhibitory.</a:t>
            </a:r>
            <a:endParaRPr lang="el-GR" sz="2000" dirty="0">
              <a:solidFill>
                <a:prstClr val="black"/>
              </a:solidFill>
              <a:latin typeface="Calibri"/>
            </a:endParaRPr>
          </a:p>
        </p:txBody>
      </p:sp>
      <p:sp>
        <p:nvSpPr>
          <p:cNvPr id="7" name="Rectangle 6"/>
          <p:cNvSpPr/>
          <p:nvPr/>
        </p:nvSpPr>
        <p:spPr>
          <a:xfrm>
            <a:off x="5101540" y="5904369"/>
            <a:ext cx="3672408"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Basal ganglia in Parkinson's </a:t>
            </a:r>
            <a:r>
              <a:rPr lang="en-US" sz="1200" dirty="0" smtClean="0">
                <a:solidFill>
                  <a:prstClr val="black"/>
                </a:solidFill>
                <a:latin typeface="Calibri"/>
                <a:hlinkClick r:id="rId8"/>
              </a:rPr>
              <a:t>disease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9" tooltip="User:Mikael Häggström"/>
              </a:rPr>
              <a:t>Mikael Häggström</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10"/>
              </a:rPr>
              <a:t>CC BY-SA 3.0</a:t>
            </a:r>
            <a:endParaRPr lang="en-US" sz="12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39745898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Επίδραση της </a:t>
            </a:r>
            <a:r>
              <a:rPr lang="el-GR" dirty="0" smtClean="0"/>
              <a:t>κοκαΐνης </a:t>
            </a:r>
            <a:r>
              <a:rPr lang="el-GR" dirty="0"/>
              <a:t>στην συναπτική σχισμή δοπαμινεργικού νευρώνα</a:t>
            </a:r>
          </a:p>
        </p:txBody>
      </p:sp>
      <p:pic>
        <p:nvPicPr>
          <p:cNvPr id="13314" name="Picture 2" descr="What happens when a person takes a drug? Illlustration of synapse showing cocaine blocking dopamine reupt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7363" y="1700808"/>
            <a:ext cx="6069274" cy="4551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86000" y="6309320"/>
            <a:ext cx="4572000" cy="276999"/>
          </a:xfrm>
          <a:prstGeom prst="rect">
            <a:avLst/>
          </a:prstGeom>
        </p:spPr>
        <p:txBody>
          <a:bodyPr>
            <a:spAutoFit/>
          </a:bodyPr>
          <a:lstStyle/>
          <a:p>
            <a:pPr algn="ctr"/>
            <a:r>
              <a:rPr lang="en-US" sz="1200" dirty="0" smtClean="0">
                <a:solidFill>
                  <a:prstClr val="black"/>
                </a:solidFill>
                <a:latin typeface="Calibri"/>
                <a:hlinkClick r:id="rId3"/>
              </a:rPr>
              <a:t>drugabuse.gov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3503452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Δοπαμινεργικοί και οπιοειδείς υποδοχείς σε σύναψη</a:t>
            </a:r>
          </a:p>
        </p:txBody>
      </p:sp>
      <p:pic>
        <p:nvPicPr>
          <p:cNvPr id="4" name="3 - Θέση περιεχομένου" descr="http://brainsnotshoes.files.wordpress.com/2013/05/slide8.gif"/>
          <p:cNvPicPr>
            <a:picLocks noGrp="1"/>
          </p:cNvPicPr>
          <p:nvPr>
            <p:ph idx="1"/>
          </p:nvPr>
        </p:nvPicPr>
        <p:blipFill>
          <a:blip r:embed="rId2" cstate="print"/>
          <a:stretch>
            <a:fillRect/>
          </a:stretch>
        </p:blipFill>
        <p:spPr bwMode="auto">
          <a:xfrm>
            <a:off x="1143000" y="1402556"/>
            <a:ext cx="6858000" cy="4629150"/>
          </a:xfrm>
          <a:prstGeom prst="rect">
            <a:avLst/>
          </a:prstGeom>
          <a:noFill/>
          <a:ln w="9525">
            <a:solidFill>
              <a:schemeClr val="tx1"/>
            </a:solidFill>
            <a:miter lim="800000"/>
            <a:headEnd/>
            <a:tailEnd/>
          </a:ln>
        </p:spPr>
      </p:pic>
      <p:sp>
        <p:nvSpPr>
          <p:cNvPr id="3" name="Ορθογώνιο 2"/>
          <p:cNvSpPr/>
          <p:nvPr/>
        </p:nvSpPr>
        <p:spPr>
          <a:xfrm>
            <a:off x="2286000" y="6093296"/>
            <a:ext cx="4572000" cy="276999"/>
          </a:xfrm>
          <a:prstGeom prst="rect">
            <a:avLst/>
          </a:prstGeom>
        </p:spPr>
        <p:txBody>
          <a:bodyPr>
            <a:spAutoFit/>
          </a:bodyPr>
          <a:lstStyle/>
          <a:p>
            <a:pPr algn="ctr"/>
            <a:r>
              <a:rPr lang="en-US" sz="1200" dirty="0" smtClean="0">
                <a:solidFill>
                  <a:prstClr val="black"/>
                </a:solidFill>
                <a:latin typeface="Calibri"/>
                <a:hlinkClick r:id="rId3"/>
              </a:rPr>
              <a:t>psychlopedia.wikispaces.com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extLst>
      <p:ext uri="{BB962C8B-B14F-4D97-AF65-F5344CB8AC3E}">
        <p14:creationId xmlns:p14="http://schemas.microsoft.com/office/powerpoint/2010/main" val="31064446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Τα μονοπάτια της δοπαμίνης και της σεροτονίνης στον εγκέφαλο - Δράσεις</a:t>
            </a:r>
          </a:p>
        </p:txBody>
      </p:sp>
      <p:pic>
        <p:nvPicPr>
          <p:cNvPr id="4" name="3 - Θέση περιεχομένου" descr="http://www.infohow.org/wp-content/uploads/2012/11/Dopamine-Seratonin-Pathways.png"/>
          <p:cNvPicPr>
            <a:picLocks noGrp="1"/>
          </p:cNvPicPr>
          <p:nvPr>
            <p:ph idx="1"/>
          </p:nvPr>
        </p:nvPicPr>
        <p:blipFill>
          <a:blip r:embed="rId2" cstate="print"/>
          <a:stretch>
            <a:fillRect/>
          </a:stretch>
        </p:blipFill>
        <p:spPr bwMode="auto">
          <a:xfrm>
            <a:off x="1214926" y="1196975"/>
            <a:ext cx="6714148" cy="5040313"/>
          </a:xfrm>
          <a:prstGeom prst="rect">
            <a:avLst/>
          </a:prstGeom>
          <a:noFill/>
          <a:ln w="9525">
            <a:noFill/>
            <a:miter lim="800000"/>
            <a:headEnd/>
            <a:tailEnd/>
          </a:ln>
        </p:spPr>
      </p:pic>
      <p:sp>
        <p:nvSpPr>
          <p:cNvPr id="5" name="Ορθογώνιο 4"/>
          <p:cNvSpPr/>
          <p:nvPr/>
        </p:nvSpPr>
        <p:spPr>
          <a:xfrm>
            <a:off x="2286000" y="6429152"/>
            <a:ext cx="4572000" cy="276999"/>
          </a:xfrm>
          <a:prstGeom prst="rect">
            <a:avLst/>
          </a:prstGeom>
        </p:spPr>
        <p:txBody>
          <a:bodyPr>
            <a:spAutoFit/>
          </a:bodyPr>
          <a:lstStyle/>
          <a:p>
            <a:pPr algn="ctr"/>
            <a:r>
              <a:rPr lang="en-US" sz="1200" dirty="0" smtClean="0">
                <a:solidFill>
                  <a:prstClr val="black"/>
                </a:solidFill>
                <a:latin typeface="Calibri"/>
                <a:hlinkClick r:id="rId3"/>
              </a:rPr>
              <a:t>drugabuse.gov</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dirty="0">
              <a:solidFill>
                <a:prstClr val="black"/>
              </a:solidFill>
            </a:endParaRPr>
          </a:p>
        </p:txBody>
      </p:sp>
    </p:spTree>
    <p:extLst>
      <p:ext uri="{BB962C8B-B14F-4D97-AF65-F5344CB8AC3E}">
        <p14:creationId xmlns:p14="http://schemas.microsoft.com/office/powerpoint/2010/main" val="15657134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Σεροτονίνη </a:t>
            </a:r>
            <a:r>
              <a:rPr lang="el-GR" sz="3200" b="0" dirty="0" smtClean="0"/>
              <a:t>1/2</a:t>
            </a:r>
            <a:endParaRPr lang="el-GR" sz="3200" b="0" dirty="0"/>
          </a:p>
        </p:txBody>
      </p:sp>
      <p:sp>
        <p:nvSpPr>
          <p:cNvPr id="3" name="2 - Θέση περιεχομένου"/>
          <p:cNvSpPr>
            <a:spLocks noGrp="1"/>
          </p:cNvSpPr>
          <p:nvPr>
            <p:ph idx="1"/>
          </p:nvPr>
        </p:nvSpPr>
        <p:spPr/>
        <p:txBody>
          <a:bodyPr/>
          <a:lstStyle/>
          <a:p>
            <a:pPr hangingPunct="0"/>
            <a:r>
              <a:rPr lang="el-GR" b="1" dirty="0" smtClean="0"/>
              <a:t>5 υδροξυτρυπταμίνη ή </a:t>
            </a:r>
            <a:r>
              <a:rPr lang="el-GR" b="1" dirty="0"/>
              <a:t>σεροτονίνη (5ΗΤ) </a:t>
            </a:r>
            <a:r>
              <a:rPr lang="en-US" dirty="0"/>
              <a:t>B</a:t>
            </a:r>
            <a:r>
              <a:rPr lang="el-GR" dirty="0"/>
              <a:t>ρίσκεται σε πολλά μέρη </a:t>
            </a:r>
            <a:r>
              <a:rPr lang="el-GR" dirty="0" smtClean="0"/>
              <a:t>του σώματος </a:t>
            </a:r>
            <a:r>
              <a:rPr lang="el-GR" dirty="0"/>
              <a:t>π.χ. εγκέφαλο, αμφιβληστροειδή, γαστρεντερικό σωλήνα κ.α.  </a:t>
            </a:r>
            <a:endParaRPr lang="el-GR" dirty="0" smtClean="0"/>
          </a:p>
          <a:p>
            <a:pPr hangingPunct="0"/>
            <a:r>
              <a:rPr lang="el-GR" dirty="0" smtClean="0"/>
              <a:t>Προέρχεται </a:t>
            </a:r>
            <a:r>
              <a:rPr lang="el-GR" dirty="0"/>
              <a:t>από το αμινοξύ τρυπτοφάνη.</a:t>
            </a:r>
          </a:p>
          <a:p>
            <a:pPr hangingPunct="0">
              <a:buNone/>
            </a:pPr>
            <a:endParaRPr lang="el-GR" dirty="0"/>
          </a:p>
          <a:p>
            <a:pPr hangingPunct="0"/>
            <a:r>
              <a:rPr lang="el-GR" b="1" dirty="0"/>
              <a:t>Σύνθεση: </a:t>
            </a:r>
            <a:r>
              <a:rPr lang="el-GR" dirty="0"/>
              <a:t>Τρυπτοφάνη  </a:t>
            </a:r>
            <a:r>
              <a:rPr lang="el-GR" baseline="30000" dirty="0"/>
              <a:t> υδροξυλάση</a:t>
            </a:r>
            <a:r>
              <a:rPr lang="el-GR" dirty="0"/>
              <a:t>   5υδροξυτρυπτοφάνη </a:t>
            </a:r>
            <a:r>
              <a:rPr lang="el-GR" baseline="30000" dirty="0"/>
              <a:t>αποκαρβοξυλάση</a:t>
            </a:r>
            <a:r>
              <a:rPr lang="el-GR" dirty="0"/>
              <a:t> </a:t>
            </a:r>
            <a:r>
              <a:rPr lang="el-GR" dirty="0" smtClean="0"/>
              <a:t>5ΗΤ</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dirty="0">
              <a:solidFill>
                <a:prstClr val="black"/>
              </a:solidFill>
            </a:endParaRPr>
          </a:p>
        </p:txBody>
      </p:sp>
    </p:spTree>
    <p:extLst>
      <p:ext uri="{BB962C8B-B14F-4D97-AF65-F5344CB8AC3E}">
        <p14:creationId xmlns:p14="http://schemas.microsoft.com/office/powerpoint/2010/main" val="25742280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Δράση και αποδομή της σεροτονίνης</a:t>
            </a:r>
          </a:p>
        </p:txBody>
      </p:sp>
      <p:pic>
        <p:nvPicPr>
          <p:cNvPr id="4" name="3 - Θέση περιεχομένου" descr="http://www.cnsforum.com/content/pictures/imagebank/hirespng/Drug_SSRI_norm.png"/>
          <p:cNvPicPr>
            <a:picLocks noGrp="1"/>
          </p:cNvPicPr>
          <p:nvPr>
            <p:ph idx="1"/>
          </p:nvPr>
        </p:nvPicPr>
        <p:blipFill>
          <a:blip r:embed="rId2" cstate="print"/>
          <a:stretch>
            <a:fillRect/>
          </a:stretch>
        </p:blipFill>
        <p:spPr bwMode="auto">
          <a:xfrm>
            <a:off x="1763688" y="1268760"/>
            <a:ext cx="5616624" cy="4896544"/>
          </a:xfrm>
          <a:prstGeom prst="rect">
            <a:avLst/>
          </a:prstGeom>
          <a:noFill/>
          <a:ln w="9525">
            <a:solidFill>
              <a:schemeClr val="tx1"/>
            </a:solidFill>
            <a:miter lim="800000"/>
            <a:headEnd/>
            <a:tailEnd/>
          </a:ln>
        </p:spPr>
      </p:pic>
      <p:sp>
        <p:nvSpPr>
          <p:cNvPr id="5" name="Ορθογώνιο 4"/>
          <p:cNvSpPr/>
          <p:nvPr/>
        </p:nvSpPr>
        <p:spPr>
          <a:xfrm>
            <a:off x="2341729" y="6237312"/>
            <a:ext cx="4572000" cy="276999"/>
          </a:xfrm>
          <a:prstGeom prst="rect">
            <a:avLst/>
          </a:prstGeom>
        </p:spPr>
        <p:txBody>
          <a:bodyPr>
            <a:spAutoFit/>
          </a:bodyPr>
          <a:lstStyle/>
          <a:p>
            <a:pPr algn="ctr"/>
            <a:r>
              <a:rPr lang="en-US" sz="1200" dirty="0">
                <a:solidFill>
                  <a:prstClr val="black"/>
                </a:solidFill>
                <a:latin typeface="Calibri"/>
                <a:hlinkClick r:id="rId3"/>
              </a:rPr>
              <a:t>©cnsforum.com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dirty="0">
              <a:solidFill>
                <a:prstClr val="black"/>
              </a:solidFill>
            </a:endParaRPr>
          </a:p>
        </p:txBody>
      </p:sp>
    </p:spTree>
    <p:extLst>
      <p:ext uri="{BB962C8B-B14F-4D97-AF65-F5344CB8AC3E}">
        <p14:creationId xmlns:p14="http://schemas.microsoft.com/office/powerpoint/2010/main" val="29102808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Σεροτονίνη </a:t>
            </a:r>
            <a:r>
              <a:rPr lang="el-GR" sz="3200" b="0" dirty="0" smtClean="0"/>
              <a:t>2/2</a:t>
            </a:r>
            <a:endParaRPr lang="el-GR" dirty="0"/>
          </a:p>
        </p:txBody>
      </p:sp>
      <p:sp>
        <p:nvSpPr>
          <p:cNvPr id="3" name="2 - Θέση περιεχομένου"/>
          <p:cNvSpPr>
            <a:spLocks noGrp="1"/>
          </p:cNvSpPr>
          <p:nvPr>
            <p:ph idx="1"/>
          </p:nvPr>
        </p:nvSpPr>
        <p:spPr/>
        <p:txBody>
          <a:bodyPr>
            <a:normAutofit fontScale="92500" lnSpcReduction="20000"/>
          </a:bodyPr>
          <a:lstStyle/>
          <a:p>
            <a:pPr hangingPunct="0"/>
            <a:r>
              <a:rPr lang="el-GR" b="1" dirty="0"/>
              <a:t>Αποδομή:  </a:t>
            </a:r>
            <a:r>
              <a:rPr lang="el-GR" dirty="0"/>
              <a:t>Μετά την δράση </a:t>
            </a:r>
            <a:r>
              <a:rPr lang="el-GR" dirty="0" smtClean="0"/>
              <a:t>της </a:t>
            </a:r>
            <a:r>
              <a:rPr lang="en-US" dirty="0" smtClean="0"/>
              <a:t>5HT</a:t>
            </a:r>
            <a:r>
              <a:rPr lang="el-GR" dirty="0" smtClean="0"/>
              <a:t>, επακολουθεί </a:t>
            </a:r>
            <a:r>
              <a:rPr lang="en-US" dirty="0" smtClean="0"/>
              <a:t>reuptake </a:t>
            </a:r>
            <a:r>
              <a:rPr lang="el-GR" dirty="0"/>
              <a:t>και καταβολισμός από MΑΟ</a:t>
            </a:r>
            <a:r>
              <a:rPr lang="el-GR" dirty="0" smtClean="0"/>
              <a:t>.</a:t>
            </a:r>
            <a:endParaRPr lang="el-GR" dirty="0"/>
          </a:p>
          <a:p>
            <a:pPr hangingPunct="0"/>
            <a:r>
              <a:rPr lang="el-GR" b="1" dirty="0"/>
              <a:t>Δράση:  </a:t>
            </a:r>
            <a:r>
              <a:rPr lang="el-GR" dirty="0"/>
              <a:t>	Μέσω 7 τύπων υποδοχέων</a:t>
            </a:r>
          </a:p>
          <a:p>
            <a:pPr lvl="4" indent="-342900" hangingPunct="0">
              <a:buFont typeface="Courier New" panose="02070309020205020404" pitchFamily="49" charset="0"/>
              <a:buChar char="o"/>
            </a:pPr>
            <a:r>
              <a:rPr lang="el-GR" dirty="0" smtClean="0"/>
              <a:t>5ΗΤ</a:t>
            </a:r>
            <a:r>
              <a:rPr lang="el-GR" baseline="-25000" dirty="0" smtClean="0"/>
              <a:t>1 </a:t>
            </a:r>
            <a:r>
              <a:rPr lang="el-GR" dirty="0"/>
              <a:t>(ΙΑ, ΙΒ, </a:t>
            </a:r>
            <a:r>
              <a:rPr lang="en-US" dirty="0"/>
              <a:t>IC</a:t>
            </a:r>
            <a:r>
              <a:rPr lang="el-GR" dirty="0"/>
              <a:t>, </a:t>
            </a:r>
            <a:r>
              <a:rPr lang="en-US" dirty="0"/>
              <a:t>ID</a:t>
            </a:r>
            <a:r>
              <a:rPr lang="el-GR" dirty="0"/>
              <a:t>)</a:t>
            </a:r>
          </a:p>
          <a:p>
            <a:pPr lvl="4" indent="-342900" hangingPunct="0">
              <a:buFont typeface="Courier New" panose="02070309020205020404" pitchFamily="49" charset="0"/>
              <a:buChar char="o"/>
            </a:pPr>
            <a:r>
              <a:rPr lang="el-GR" dirty="0" smtClean="0"/>
              <a:t>5</a:t>
            </a:r>
            <a:r>
              <a:rPr lang="en-US" dirty="0"/>
              <a:t>HT</a:t>
            </a:r>
            <a:r>
              <a:rPr lang="el-GR" baseline="-25000" dirty="0"/>
              <a:t>2</a:t>
            </a:r>
            <a:endParaRPr lang="el-GR" dirty="0"/>
          </a:p>
          <a:p>
            <a:pPr lvl="4" indent="-342900" hangingPunct="0">
              <a:buFont typeface="Courier New" panose="02070309020205020404" pitchFamily="49" charset="0"/>
              <a:buChar char="o"/>
            </a:pPr>
            <a:r>
              <a:rPr lang="el-GR" dirty="0" smtClean="0"/>
              <a:t>5</a:t>
            </a:r>
            <a:r>
              <a:rPr lang="en-US" dirty="0"/>
              <a:t>HT</a:t>
            </a:r>
            <a:r>
              <a:rPr lang="el-GR" baseline="-25000" dirty="0"/>
              <a:t>3</a:t>
            </a:r>
            <a:r>
              <a:rPr lang="el-GR" dirty="0"/>
              <a:t> - ιονικοί</a:t>
            </a:r>
          </a:p>
          <a:p>
            <a:pPr lvl="4" indent="-342900" hangingPunct="0">
              <a:buFont typeface="Courier New" panose="02070309020205020404" pitchFamily="49" charset="0"/>
              <a:buChar char="o"/>
            </a:pPr>
            <a:r>
              <a:rPr lang="el-GR" dirty="0" smtClean="0"/>
              <a:t>5ΗΤ</a:t>
            </a:r>
            <a:r>
              <a:rPr lang="el-GR" baseline="-25000" dirty="0" smtClean="0"/>
              <a:t>4</a:t>
            </a:r>
            <a:endParaRPr lang="el-GR" dirty="0"/>
          </a:p>
          <a:p>
            <a:pPr hangingPunct="0"/>
            <a:r>
              <a:rPr lang="el-GR" dirty="0"/>
              <a:t>Οι 5ΗΤ</a:t>
            </a:r>
            <a:r>
              <a:rPr lang="el-GR" baseline="-25000" dirty="0"/>
              <a:t>3</a:t>
            </a:r>
            <a:r>
              <a:rPr lang="el-GR" dirty="0"/>
              <a:t> </a:t>
            </a:r>
            <a:r>
              <a:rPr lang="el-GR" dirty="0" smtClean="0"/>
              <a:t>είναι ιονικοί </a:t>
            </a:r>
            <a:r>
              <a:rPr lang="el-GR" dirty="0"/>
              <a:t>και οι άλλοι πρωτεϊνικοί μέσω G-πρωτεϊνών και </a:t>
            </a:r>
            <a:r>
              <a:rPr lang="en-US" dirty="0"/>
              <a:t>cAMP</a:t>
            </a:r>
            <a:r>
              <a:rPr lang="el-GR" dirty="0"/>
              <a:t>.</a:t>
            </a:r>
          </a:p>
          <a:p>
            <a:pPr indent="12700" hangingPunct="0">
              <a:buNone/>
            </a:pPr>
            <a:r>
              <a:rPr lang="el-GR" dirty="0" smtClean="0"/>
              <a:t>Η </a:t>
            </a:r>
            <a:r>
              <a:rPr lang="el-GR" dirty="0"/>
              <a:t>σεροτονίνη </a:t>
            </a:r>
            <a:r>
              <a:rPr lang="el-GR" b="1" dirty="0"/>
              <a:t>χρησιμεύει   }   </a:t>
            </a:r>
            <a:r>
              <a:rPr lang="el-GR" b="1" dirty="0" smtClean="0"/>
              <a:t>Ύπνος </a:t>
            </a:r>
            <a:r>
              <a:rPr lang="el-GR" b="1" dirty="0"/>
              <a:t>/ Πόνος / </a:t>
            </a:r>
            <a:r>
              <a:rPr lang="el-GR" b="1" dirty="0" smtClean="0"/>
              <a:t>Σεξ συμπεριφορά </a:t>
            </a:r>
            <a:r>
              <a:rPr lang="el-GR" b="1" dirty="0"/>
              <a:t>/ </a:t>
            </a:r>
            <a:r>
              <a:rPr lang="el-GR" b="1" dirty="0" smtClean="0"/>
              <a:t>Επιθετική συμπεριφορά </a:t>
            </a:r>
            <a:r>
              <a:rPr lang="el-GR" dirty="0" smtClean="0"/>
              <a:t>αλλά </a:t>
            </a:r>
            <a:r>
              <a:rPr lang="el-GR" dirty="0"/>
              <a:t>και </a:t>
            </a:r>
            <a:r>
              <a:rPr lang="el-GR" b="1" dirty="0" smtClean="0"/>
              <a:t>συναίσθημα.</a:t>
            </a:r>
            <a:r>
              <a:rPr lang="el-GR" dirty="0"/>
              <a:t>	</a:t>
            </a:r>
            <a:endParaRPr lang="el-GR" dirty="0" smtClean="0"/>
          </a:p>
          <a:p>
            <a:pPr hangingPunct="0"/>
            <a:r>
              <a:rPr lang="el-GR" dirty="0" smtClean="0"/>
              <a:t>Τα </a:t>
            </a:r>
            <a:r>
              <a:rPr lang="el-GR" dirty="0"/>
              <a:t>καινούργια </a:t>
            </a:r>
            <a:r>
              <a:rPr lang="el-GR" dirty="0" smtClean="0"/>
              <a:t>αντικαταθλιπτικά συνήθως</a:t>
            </a:r>
            <a:r>
              <a:rPr lang="el-GR" b="1" dirty="0" smtClean="0"/>
              <a:t> </a:t>
            </a:r>
            <a:r>
              <a:rPr lang="el-GR" b="1" dirty="0"/>
              <a:t>εδώ</a:t>
            </a:r>
            <a:r>
              <a:rPr lang="el-GR" dirty="0"/>
              <a:t> </a:t>
            </a:r>
            <a:r>
              <a:rPr lang="el-GR" dirty="0" smtClean="0"/>
              <a:t>δρουν π.χ</a:t>
            </a:r>
            <a:r>
              <a:rPr lang="el-GR" dirty="0"/>
              <a:t>. </a:t>
            </a:r>
            <a:r>
              <a:rPr lang="en-US" dirty="0"/>
              <a:t>Prozac</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dirty="0">
              <a:solidFill>
                <a:prstClr val="black"/>
              </a:solidFill>
            </a:endParaRPr>
          </a:p>
        </p:txBody>
      </p:sp>
    </p:spTree>
    <p:extLst>
      <p:ext uri="{BB962C8B-B14F-4D97-AF65-F5344CB8AC3E}">
        <p14:creationId xmlns:p14="http://schemas.microsoft.com/office/powerpoint/2010/main" val="14725148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Δράση της σεροτονίνης</a:t>
            </a:r>
          </a:p>
        </p:txBody>
      </p:sp>
      <p:pic>
        <p:nvPicPr>
          <p:cNvPr id="14338" name="Picture 2" descr="http://www.cmaj.ca/content/180/3/305/F1.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8930" y="1196752"/>
            <a:ext cx="5606141" cy="53564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581001"/>
            <a:ext cx="4572000" cy="276999"/>
          </a:xfrm>
          <a:prstGeom prst="rect">
            <a:avLst/>
          </a:prstGeom>
        </p:spPr>
        <p:txBody>
          <a:bodyPr>
            <a:spAutoFit/>
          </a:bodyPr>
          <a:lstStyle/>
          <a:p>
            <a:pPr algn="ctr"/>
            <a:r>
              <a:rPr lang="en-US" sz="1200" dirty="0" smtClean="0">
                <a:solidFill>
                  <a:prstClr val="black"/>
                </a:solidFill>
                <a:latin typeface="Calibri"/>
                <a:hlinkClick r:id="rId4"/>
              </a:rPr>
              <a:t>cognitiveconsonance.info</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dirty="0">
              <a:solidFill>
                <a:prstClr val="black"/>
              </a:solidFill>
            </a:endParaRPr>
          </a:p>
        </p:txBody>
      </p:sp>
    </p:spTree>
    <p:extLst>
      <p:ext uri="{BB962C8B-B14F-4D97-AF65-F5344CB8AC3E}">
        <p14:creationId xmlns:p14="http://schemas.microsoft.com/office/powerpoint/2010/main" val="19255751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12</TotalTime>
  <Words>6061</Words>
  <Application>Microsoft Office PowerPoint</Application>
  <PresentationFormat>Προβολή στην οθόνη (4:3)</PresentationFormat>
  <Paragraphs>687</Paragraphs>
  <Slides>122</Slides>
  <Notes>34</Notes>
  <HiddenSlides>0</HiddenSlides>
  <MMClips>0</MMClips>
  <ScaleCrop>false</ScaleCrop>
  <HeadingPairs>
    <vt:vector size="4" baseType="variant">
      <vt:variant>
        <vt:lpstr>Θέμα</vt:lpstr>
      </vt:variant>
      <vt:variant>
        <vt:i4>4</vt:i4>
      </vt:variant>
      <vt:variant>
        <vt:lpstr>Τίτλοι διαφανειών</vt:lpstr>
      </vt:variant>
      <vt:variant>
        <vt:i4>122</vt:i4>
      </vt:variant>
    </vt:vector>
  </HeadingPairs>
  <TitlesOfParts>
    <vt:vector size="126" baseType="lpstr">
      <vt:lpstr>template</vt:lpstr>
      <vt:lpstr>1_OC_template_updated</vt:lpstr>
      <vt:lpstr>2_OC_template_updated</vt:lpstr>
      <vt:lpstr>1_template Φυσιολογία</vt:lpstr>
      <vt:lpstr>Νευροφυσιολογία</vt:lpstr>
      <vt:lpstr>Νευρικός ιστός  - Νευρώνας (διεγέρσιμος) - Νευρογλοία (στηρικτική)</vt:lpstr>
      <vt:lpstr>Τυπικός νευρώνας</vt:lpstr>
      <vt:lpstr>Περιγραφή του νευρώνα 1/17</vt:lpstr>
      <vt:lpstr>Περιγραφή του νευρώνα 2/17</vt:lpstr>
      <vt:lpstr>Περιγραφή του νευρώνα 3/17</vt:lpstr>
      <vt:lpstr>Περιγραφή του νευρώνα 4/17</vt:lpstr>
      <vt:lpstr>Περιγραφή του νευρώνα 5/17</vt:lpstr>
      <vt:lpstr>Περιγραφή του νευρώνα 6/17</vt:lpstr>
      <vt:lpstr>Πολύπολοι, δίπολοι και μονόπολοι νευρώνες </vt:lpstr>
      <vt:lpstr>Περιγραφή του νευρώνα 7/17</vt:lpstr>
      <vt:lpstr>Golgi I</vt:lpstr>
      <vt:lpstr>Golgi II</vt:lpstr>
      <vt:lpstr>Περιγραφή του νευρώνα 8/17</vt:lpstr>
      <vt:lpstr>Περιγραφή του νευρώνα 9/17</vt:lpstr>
      <vt:lpstr>Περιγραφή του νευρώνα 10/17</vt:lpstr>
      <vt:lpstr>Περιγραφή του νευρώνα 11/17</vt:lpstr>
      <vt:lpstr>Περιγραφή του νευρώνα 12/17</vt:lpstr>
      <vt:lpstr>Περιγραφή του νευρώνα 13/17</vt:lpstr>
      <vt:lpstr>Περιγραφή του νευρώνα 14/17</vt:lpstr>
      <vt:lpstr>Σώμα νευρώνα 1/2 </vt:lpstr>
      <vt:lpstr>Σώμα νευρώνα 2/2 </vt:lpstr>
      <vt:lpstr>Περιγραφή του νευρώνα 15/17</vt:lpstr>
      <vt:lpstr>Εμμύελος νευρώνας</vt:lpstr>
      <vt:lpstr>Περιγραφή του νευρώνα 16/17</vt:lpstr>
      <vt:lpstr>Περιγραφή του νευρώνα 17/17</vt:lpstr>
      <vt:lpstr>Περιγραφή νευρογλοίας</vt:lpstr>
      <vt:lpstr>Διάταξη νευρώνων στο ΚΝΣ</vt:lpstr>
      <vt:lpstr>Απεικόνιση νευρικού ιστού 1/4</vt:lpstr>
      <vt:lpstr>Απεικόνιση νευρικού ιστού 2/4</vt:lpstr>
      <vt:lpstr>Απεικόνιση νευρικού ιστού 3/4</vt:lpstr>
      <vt:lpstr>Απεικόνιση νευρικού ιστού 4/4</vt:lpstr>
      <vt:lpstr>Βαφή Golgi</vt:lpstr>
      <vt:lpstr>Μεταφορά προϊόντων μέσω άξονα</vt:lpstr>
      <vt:lpstr>Νευρογλοία 1/4</vt:lpstr>
      <vt:lpstr>Νευρογλοία 2/4</vt:lpstr>
      <vt:lpstr>Αστροκύτταρα και νευρώνες</vt:lpstr>
      <vt:lpstr>Νευρογλοία 3/4</vt:lpstr>
      <vt:lpstr>Ολιγοδενδροκύτταρο 1/2</vt:lpstr>
      <vt:lpstr>Ολιγοδενδροκύτταρο 2/2</vt:lpstr>
      <vt:lpstr>Νευρογλοία 4/4</vt:lpstr>
      <vt:lpstr>Αστροκύτταρα, ολιγοδενδροκύτταρα, μικρογλοία και επένδυμα 1/2</vt:lpstr>
      <vt:lpstr>Επενδυματικά κύτταρα</vt:lpstr>
      <vt:lpstr>Αστροκύτταρα, ολιγοδενδροκύτταρα, μικρογλοία και επένδυμα 2/2</vt:lpstr>
      <vt:lpstr>Καταγραφή ηλεκτρικών συμβάντων </vt:lpstr>
      <vt:lpstr>Καθοδικός παλμογράφος</vt:lpstr>
      <vt:lpstr>Διέγερση του νευρώνα</vt:lpstr>
      <vt:lpstr>Δυναμικό ενέργειας νευρώνα 1/7</vt:lpstr>
      <vt:lpstr>Δυναμικό ενέργειας, νευρική ώση</vt:lpstr>
      <vt:lpstr>Διεύθυνση και άνοιγμα ιονικών καναλιών στην νευρική ώση 1/2</vt:lpstr>
      <vt:lpstr>Διεύθυνση και άνοιγμα ιονικών καναλιών στην νευρική ώση 2/2</vt:lpstr>
      <vt:lpstr>Αγωγή του ερεθίσματος σε εμμύελους και αμύελους νευρώνες</vt:lpstr>
      <vt:lpstr>Κίνηση των ιόντων στις φάσεις του δυναμικού ενέργειας</vt:lpstr>
      <vt:lpstr>Δυναμικό ενέργειας νευρώνα 2/7</vt:lpstr>
      <vt:lpstr>Δυναμικό ενέργειας νευρώνα 3/7</vt:lpstr>
      <vt:lpstr>Δυναμικό ενέργειας νευρώνα 4/7</vt:lpstr>
      <vt:lpstr>Δυναμικό ενέργειας νευρώνα 5/7</vt:lpstr>
      <vt:lpstr>Δυναμικό ενέργειας νευρώνα 6/7</vt:lpstr>
      <vt:lpstr>Δυναμικό ενέργειας νευρώνα 7/7</vt:lpstr>
      <vt:lpstr>Πυροδότηση των νευρώνων</vt:lpstr>
      <vt:lpstr>Συναπτική μονάδα 1/4</vt:lpstr>
      <vt:lpstr>Συναπτική μονάδα 2/4</vt:lpstr>
      <vt:lpstr>Συναπτική μονάδα 3/4</vt:lpstr>
      <vt:lpstr>Συναπτική μονάδα 4/4</vt:lpstr>
      <vt:lpstr>Σύναψη</vt:lpstr>
      <vt:lpstr>Έγχυση νευρομεταβιβαστών και ενεργοποίηση των υποδοχέων της μετασυναπτικής μεμβράνης</vt:lpstr>
      <vt:lpstr>Νευρομεταβιβαστές</vt:lpstr>
      <vt:lpstr>Τα κυριότερα συστήματα νευρομεταβιβαστών</vt:lpstr>
      <vt:lpstr>Ακετυλοχολίνη 1/3</vt:lpstr>
      <vt:lpstr>Ακετυλοχολίνη 2/3</vt:lpstr>
      <vt:lpstr>Νικοτινικοί υποδοχείς</vt:lpstr>
      <vt:lpstr>Νικοτινικός υποδοχέας</vt:lpstr>
      <vt:lpstr>Ακετυλοχολίνη και δράση της στην τελική κινητική πλάκα</vt:lpstr>
      <vt:lpstr>Ακετυλοχολίνη 3/3</vt:lpstr>
      <vt:lpstr> Νικοτινικοί και μουσκαρινικοί υποδοχείς της ακετυλοχολίνης </vt:lpstr>
      <vt:lpstr>Κατεχολαμίνες</vt:lpstr>
      <vt:lpstr>Σύνθεση των κατεχολαμινών</vt:lpstr>
      <vt:lpstr>Νοραδρεναλίνη 1/2</vt:lpstr>
      <vt:lpstr>Νοραδρεναλίνη 2/2</vt:lpstr>
      <vt:lpstr>Δράσεις και ενδείξεις αδρεναλίνης</vt:lpstr>
      <vt:lpstr>Δράσεις αδρεναλίνης στους α και β-υποδοχείς</vt:lpstr>
      <vt:lpstr>Δράσεις αδρεναλίνης στους β-υποδοχείς</vt:lpstr>
      <vt:lpstr>Δοπαμίνη 1/2</vt:lpstr>
      <vt:lpstr>Δράση δοπαμίνης</vt:lpstr>
      <vt:lpstr>Δράση δοπαμίνης στους υποδοχείς της στην μετασυναπτική μεμβράνη</vt:lpstr>
      <vt:lpstr>Υποδοχείς δοπαμίνης</vt:lpstr>
      <vt:lpstr>Δοπαμινεργικός υποδοχέας</vt:lpstr>
      <vt:lpstr>Δράση του D1 δοπαμινεργικού υποδοχέα</vt:lpstr>
      <vt:lpstr>Δοπαμινεργικός D1, D5 υποδοχέας</vt:lpstr>
      <vt:lpstr>Επαναπρόσληψη της δοπαμίνης στη σύναψη μετά την δράση</vt:lpstr>
      <vt:lpstr>Δοπαμίνη 2/2</vt:lpstr>
      <vt:lpstr>Έλλειψη δοπαμίνης στα βασικά γάγγλια οδηγεί σε Parkinson</vt:lpstr>
      <vt:lpstr>Επίδραση της κοκαΐνης στην συναπτική σχισμή δοπαμινεργικού νευρώνα</vt:lpstr>
      <vt:lpstr>Δοπαμινεργικοί και οπιοειδείς υποδοχείς σε σύναψη</vt:lpstr>
      <vt:lpstr>Τα μονοπάτια της δοπαμίνης και της σεροτονίνης στον εγκέφαλο - Δράσεις</vt:lpstr>
      <vt:lpstr>Σεροτονίνη 1/2</vt:lpstr>
      <vt:lpstr>Δράση και αποδομή της σεροτονίνης</vt:lpstr>
      <vt:lpstr>Σεροτονίνη 2/2</vt:lpstr>
      <vt:lpstr>Δράση της σεροτονίνης</vt:lpstr>
      <vt:lpstr>Τα σύγχρονα αντικαταθλιπτικά</vt:lpstr>
      <vt:lpstr>Εντοπίσεις σεροτονίνης και δοπαμίνης</vt:lpstr>
      <vt:lpstr>Γλουταμικό και ασπαρτικό </vt:lpstr>
      <vt:lpstr>Γλουταμινικοί υποδοχείς σε δράση</vt:lpstr>
      <vt:lpstr>NMDA υποδοχέας ολική εμφάνιση δράσης</vt:lpstr>
      <vt:lpstr>GABA</vt:lpstr>
      <vt:lpstr>GABA Νευρώνας και υποδοχείς GABA</vt:lpstr>
      <vt:lpstr>Υποδοχέας GABA 1/2</vt:lpstr>
      <vt:lpstr>Παραγωγή και δράση GABA</vt:lpstr>
      <vt:lpstr>Υποδοχέας GABA 2/2</vt:lpstr>
      <vt:lpstr>Άνοιγμα καναλιών χλωρίου GABA</vt:lpstr>
      <vt:lpstr>Επίδραση αιθανόλης στον υποδοχέα GABA</vt:lpstr>
      <vt:lpstr>O GABA A υποδοχέας και οι θέσεις του</vt:lpstr>
      <vt:lpstr>Κριτήρια νευρομεταβιβαστών</vt:lpstr>
      <vt:lpstr>Τύποι μετασυναπτικών δυναμικών  1/2</vt:lpstr>
      <vt:lpstr>Τύποι μετασυναπτικών δυναμικών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Νευροφυσιολογία</dc:title>
  <dc:creator>opencourses@teiath.gr</dc:creator>
  <cp:lastModifiedBy>fkaram2</cp:lastModifiedBy>
  <cp:revision>1</cp:revision>
  <dcterms:created xsi:type="dcterms:W3CDTF">2015-07-30T10:14:11Z</dcterms:created>
  <dcterms:modified xsi:type="dcterms:W3CDTF">2015-07-30T10:27:09Z</dcterms:modified>
</cp:coreProperties>
</file>