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51"/>
  </p:notesMasterIdLst>
  <p:handoutMasterIdLst>
    <p:handoutMasterId r:id="rId52"/>
  </p:handoutMasterIdLst>
  <p:sldIdLst>
    <p:sldId id="256"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257" r:id="rId44"/>
    <p:sldId id="262" r:id="rId45"/>
    <p:sldId id="264" r:id="rId46"/>
    <p:sldId id="269" r:id="rId47"/>
    <p:sldId id="270" r:id="rId48"/>
    <p:sldId id="266" r:id="rId49"/>
    <p:sldId id="261" r:id="rId50"/>
  </p:sldIdLst>
  <p:sldSz cx="9144000" cy="6858000" type="screen4x3"/>
  <p:notesSz cx="7104063" cy="10234613"/>
  <p:custDataLst>
    <p:tags r:id="rId5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0" d="100"/>
          <a:sy n="110" d="100"/>
        </p:scale>
        <p:origin x="-181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l-GR" dirty="0" smtClean="0">
                <a:solidFill>
                  <a:srgbClr val="002060"/>
                </a:solidFill>
              </a:rPr>
              <a:t>Η Κραυγή είναι μία σειρά από τέσσερεις </a:t>
            </a:r>
            <a:r>
              <a:rPr lang="el-GR" altLang="el-GR" dirty="0" smtClean="0">
                <a:solidFill>
                  <a:srgbClr val="002060"/>
                </a:solidFill>
              </a:rPr>
              <a:t>εξπρεσιονιστικούς </a:t>
            </a:r>
            <a:r>
              <a:rPr lang="el-GR" altLang="el-GR" dirty="0" smtClean="0">
                <a:solidFill>
                  <a:srgbClr val="002060"/>
                </a:solidFill>
              </a:rPr>
              <a:t>ζωγραφικούς πίνακες του Νορβηγού Έντβαρτ Μουνκ (</a:t>
            </a:r>
            <a:r>
              <a:rPr lang="el-GR" altLang="el-GR" i="1" dirty="0" smtClean="0">
                <a:solidFill>
                  <a:srgbClr val="002060"/>
                </a:solidFill>
              </a:rPr>
              <a:t>Edvard Munch 1863-1944</a:t>
            </a:r>
            <a:r>
              <a:rPr lang="el-GR" altLang="el-GR" dirty="0" smtClean="0">
                <a:solidFill>
                  <a:srgbClr val="002060"/>
                </a:solidFill>
              </a:rPr>
              <a:t>), που απεικονίζει μια αγωνιούσα μορφή με φόντο ουρανό σε χρώμα κόκκινο του αίματος. </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6376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91815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85495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85495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Π.χ. Διαταραχή Ταυτότητας Φύλου, Αυτισμός</a:t>
            </a:r>
          </a:p>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9839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8700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1559423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74261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96472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3" name="Picture 2" descr="C:\Users\alex\Desktop\light-lines-colors-powerpoint-backgrounds-light-lines-colors-design.jpg"/>
          <p:cNvPicPr>
            <a:picLocks noChangeAspect="1" noChangeArrowheads="1"/>
          </p:cNvPicPr>
          <p:nvPr userDrawn="1"/>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p:cNvSpPr/>
          <p:nvPr userDrawn="1"/>
        </p:nvSpPr>
        <p:spPr>
          <a:xfrm>
            <a:off x="251520" y="1"/>
            <a:ext cx="8892480" cy="6857999"/>
          </a:xfrm>
          <a:prstGeom prst="roundRect">
            <a:avLst>
              <a:gd name="adj" fmla="val 17325"/>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Rectangle 6"/>
          <p:cNvSpPr/>
          <p:nvPr userDrawn="1"/>
        </p:nvSpPr>
        <p:spPr>
          <a:xfrm>
            <a:off x="3635896" y="1676905"/>
            <a:ext cx="5538154" cy="5181095"/>
          </a:xfrm>
          <a:prstGeom prst="rect">
            <a:avLst/>
          </a:prstGeom>
          <a:solidFill>
            <a:sysClr val="window" lastClr="FFFFFF"/>
          </a:solidFill>
          <a:ln w="25400" cap="flat" cmpd="sng" algn="ctr">
            <a:noFill/>
            <a:prstDash val="solid"/>
          </a:ln>
          <a:effectLst/>
        </p:spPr>
        <p:txBody>
          <a:bodyPr rtlCol="0" anchor="ctr"/>
          <a:lstStyle/>
          <a:p>
            <a:pPr algn="ctr" fontAlgn="auto">
              <a:spcBef>
                <a:spcPts val="0"/>
              </a:spcBef>
              <a:spcAft>
                <a:spcPts val="0"/>
              </a:spcAft>
              <a:defRPr/>
            </a:pPr>
            <a:endParaRPr lang="el-GR" kern="0" dirty="0" smtClean="0">
              <a:solidFill>
                <a:prstClr val="white"/>
              </a:solidFill>
              <a:latin typeface="Calibri"/>
            </a:endParaRPr>
          </a:p>
        </p:txBody>
      </p:sp>
      <p:sp>
        <p:nvSpPr>
          <p:cNvPr id="7" name="Rectangle 5"/>
          <p:cNvSpPr/>
          <p:nvPr userDrawn="1"/>
        </p:nvSpPr>
        <p:spPr>
          <a:xfrm>
            <a:off x="251520" y="-22538"/>
            <a:ext cx="8922530" cy="48196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075240" cy="4968552"/>
          </a:xfrm>
        </p:spPr>
        <p:txBody>
          <a:bodyPr>
            <a:normAutofit/>
          </a:bodyPr>
          <a:lstStyle>
            <a:lvl1pPr marL="342900" indent="-342900">
              <a:lnSpc>
                <a:spcPct val="110000"/>
              </a:lnSpc>
              <a:spcBef>
                <a:spcPts val="1200"/>
              </a:spcBef>
              <a:buClr>
                <a:schemeClr val="accent5">
                  <a:lumMod val="50000"/>
                </a:schemeClr>
              </a:buClr>
              <a:buSzPct val="110000"/>
              <a:buFont typeface="Arial" panose="020B0604020202020204" pitchFamily="34" charset="0"/>
              <a:buChar char="•"/>
              <a:defRPr sz="2400"/>
            </a:lvl1pPr>
            <a:lvl2pPr marL="742950" indent="-285750">
              <a:lnSpc>
                <a:spcPct val="110000"/>
              </a:lnSpc>
              <a:spcBef>
                <a:spcPts val="1200"/>
              </a:spcBef>
              <a:buClr>
                <a:schemeClr val="accent5">
                  <a:lumMod val="50000"/>
                </a:schemeClr>
              </a:buClr>
              <a:buSzPct val="110000"/>
              <a:buFont typeface="Courier New" panose="02070309020205020404" pitchFamily="49" charset="0"/>
              <a:buChar char="o"/>
              <a:defRPr sz="2400"/>
            </a:lvl2pPr>
            <a:lvl3pPr marL="1143000" indent="-228600">
              <a:buClr>
                <a:schemeClr val="accent5">
                  <a:lumMod val="50000"/>
                </a:schemeClr>
              </a:buClr>
              <a:buSzPct val="110000"/>
              <a:buFont typeface="Arial" panose="020B0604020202020204" pitchFamily="34" charset="0"/>
              <a:buChar char="•"/>
              <a:defRPr sz="2400"/>
            </a:lvl3pPr>
            <a:lvl4pPr marL="1600200" indent="-228600">
              <a:buClr>
                <a:schemeClr val="accent5">
                  <a:lumMod val="50000"/>
                </a:schemeClr>
              </a:buClr>
              <a:buSzPct val="110000"/>
              <a:buFont typeface="Arial" panose="020B0604020202020204" pitchFamily="34" charset="0"/>
              <a:buChar char="•"/>
              <a:defRPr sz="2400"/>
            </a:lvl4pPr>
            <a:lvl5pPr marL="2057400" indent="-228600">
              <a:buClr>
                <a:schemeClr val="accent5">
                  <a:lumMod val="50000"/>
                </a:schemeClr>
              </a:buClr>
              <a:buSzPct val="110000"/>
              <a:buFont typeface="Arial" panose="020B0604020202020204" pitchFamily="34" charset="0"/>
              <a:buChar cha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310228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428976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586579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62030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377166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932036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4983284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954963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37017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6327564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pixabay.com/en/service/terms/#download_terms" TargetMode="External"/><Relationship Id="rId4" Type="http://schemas.openxmlformats.org/officeDocument/2006/relationships/hyperlink" Target="http://pixabay.com/en/human-brain-think-2042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hyperlink" Target="http://pixabay.com/en/service/terms/#download_terms" TargetMode="External"/><Relationship Id="rId4" Type="http://schemas.openxmlformats.org/officeDocument/2006/relationships/hyperlink" Target="http://pixabay.com/en/human-group-silhouette-personal-27676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Skamvr%C3%A5n_av_Carl_Larsson_1894.jpg" TargetMode="External"/><Relationship Id="rId2" Type="http://schemas.openxmlformats.org/officeDocument/2006/relationships/image" Target="../media/image15.jpeg"/><Relationship Id="rId1" Type="http://schemas.openxmlformats.org/officeDocument/2006/relationships/slideLayout" Target="../slideLayouts/slideLayout22.xml"/><Relationship Id="rId4" Type="http://schemas.openxmlformats.org/officeDocument/2006/relationships/hyperlink" Target="http://commons.wikimedia.org/wiki/User:Thuress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ixabay.com/en/puzzle-family-father-mother-210786/" TargetMode="External"/><Relationship Id="rId2" Type="http://schemas.openxmlformats.org/officeDocument/2006/relationships/image" Target="../media/image16.jpeg"/><Relationship Id="rId1" Type="http://schemas.openxmlformats.org/officeDocument/2006/relationships/slideLayout" Target="../slideLayouts/slideLayout22.xml"/><Relationship Id="rId4" Type="http://schemas.openxmlformats.org/officeDocument/2006/relationships/hyperlink" Target="http://pixabay.com/en/service/terms/#download_term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hyperlink" Target="http://www.biblionet.gr/book/73860/%CE%9A%CE%AC%CE%BA%CE%BF%CF%85%CF%81%CE%BF%CF%82,_%CE%95%CF%85%CE%B8%CF%8D%CE%BC%CE%B9%CE%BF%CF%82/%CE%A8%CF%85%CF%87%CE%BF%CF%80%CE%B1%CE%B8%CE%BF%CE%BB%CE%BF%CE%B3%CE%AF%CE%B1_%CF%80%CE%B1%CE%B9%CE%B4%CE%B9%CF%8E%CE%BD_%CE%BA%CE%B1%CE%B9_%CE%B5%CF%86%CE%AE%CE%B2%CF%89%CE%BD"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pixabay.com/en/child-boy-mask-color-key-188655/" TargetMode="External"/><Relationship Id="rId2" Type="http://schemas.openxmlformats.org/officeDocument/2006/relationships/image" Target="../media/image17.jpeg"/><Relationship Id="rId1" Type="http://schemas.openxmlformats.org/officeDocument/2006/relationships/slideLayout" Target="../slideLayouts/slideLayout22.xml"/><Relationship Id="rId5" Type="http://schemas.openxmlformats.org/officeDocument/2006/relationships/hyperlink" Target="http://pixabay.com/en/service/terms/#download_terms" TargetMode="External"/><Relationship Id="rId4" Type="http://schemas.openxmlformats.org/officeDocument/2006/relationships/hyperlink" Target="http://pixabay.com/en/puzzle-family-father-mother-210786/"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ixabay.com/en/kids-boys-children-playing-143022/" TargetMode="External"/><Relationship Id="rId2" Type="http://schemas.openxmlformats.org/officeDocument/2006/relationships/image" Target="../media/image18.jpeg"/><Relationship Id="rId1" Type="http://schemas.openxmlformats.org/officeDocument/2006/relationships/slideLayout" Target="../slideLayouts/slideLayout22.xml"/><Relationship Id="rId5" Type="http://schemas.openxmlformats.org/officeDocument/2006/relationships/hyperlink" Target="http://pixabay.com/en/service/terms/#download_terms" TargetMode="External"/><Relationship Id="rId4" Type="http://schemas.openxmlformats.org/officeDocument/2006/relationships/hyperlink" Target="http://pixabay.com/en/puzzle-family-father-mother-210786/"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pixabay.com/en/storytelling-storybook-school-294375/" TargetMode="External"/><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hyperlink" Target="http://pixabay.com/en/service/terms/#download_terms" TargetMode="External"/><Relationship Id="rId4" Type="http://schemas.openxmlformats.org/officeDocument/2006/relationships/hyperlink" Target="http://pixabay.com/en/puzzle-family-father-mother-21078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2.xml"/><Relationship Id="rId5" Type="http://schemas.openxmlformats.org/officeDocument/2006/relationships/hyperlink" Target="http://www.biblionet.gr/book/132233/%CE%A3%CF%85%CE%BB%CE%BB%CE%BF%CE%B3%CE%B9%CE%BA%CF%8C_%CE%AD%CF%81%CE%B3%CE%BF/%CE%A0%CE%B1%CE%B9%CE%B4%CE%B9%CE%AC_%CE%BA%CE%B1%CE%B9_%CE%AD%CF%86%CE%B7%CE%B2%CE%BF%CE%B9_%CE%BC%CE%B5_%CF%88%CF%85%CF%87%CE%BF%CE%BA%CE%BF%CE%B9%CE%BD%CF%89%CE%BD%CE%B9%CE%BA%CE%AD%CF%82_%CE%BA%CE%B1%CE%B9_%CE%BC%CE%B1%CE%B8%CE%B7%CF%83%CE%B9%CE%B1%CE%BA%CE%AD%CF%82_%CE%B4%CE%B9%CE%B1%CF%84%CE%B1%CF%81%CE%B1%CF%87%CE%AD%CF%82" TargetMode="External"/><Relationship Id="rId4" Type="http://schemas.openxmlformats.org/officeDocument/2006/relationships/hyperlink" Target="http://www.biblionet.gr/book/139436/Wenar,_Charles/%CE%95%CE%BE%CE%B5%CE%BB%CE%B9%CE%BA%CF%84%CE%B9%CE%BA%CE%AE_%CF%88%CF%85%CF%87%CE%BF%CF%80%CE%B1%CE%B8%CE%BF%CE%BB%CE%BF%CE%B3%CE%AF%CE%B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hyperlink" Target="http://pixabay.com/en/alone-3d-aluminium-rise-ball-100123/" TargetMode="External"/><Relationship Id="rId2" Type="http://schemas.openxmlformats.org/officeDocument/2006/relationships/image" Target="../media/image20.jpeg"/><Relationship Id="rId1" Type="http://schemas.openxmlformats.org/officeDocument/2006/relationships/slideLayout" Target="../slideLayouts/slideLayout22.xml"/><Relationship Id="rId4" Type="http://schemas.openxmlformats.org/officeDocument/2006/relationships/hyperlink" Target="http://pixabay.com/en/service/terms/#download_term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hyperlink" Target="http://pixabay.com/en/hand-sky-child-blue-children-58126/" TargetMode="External"/><Relationship Id="rId2" Type="http://schemas.openxmlformats.org/officeDocument/2006/relationships/image" Target="../media/image21.jpeg"/><Relationship Id="rId1" Type="http://schemas.openxmlformats.org/officeDocument/2006/relationships/slideLayout" Target="../slideLayouts/slideLayout22.xml"/><Relationship Id="rId5" Type="http://schemas.openxmlformats.org/officeDocument/2006/relationships/hyperlink" Target="http://pixabay.com/en/service/terms/#download_terms" TargetMode="External"/><Relationship Id="rId4" Type="http://schemas.openxmlformats.org/officeDocument/2006/relationships/hyperlink" Target="http://pixabay.com/en/puzzle-family-father-mother-210786/"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hyperlink" Target="http://el.wikipedia.org/wiki/%CE%A7%CF%81%CE%AE%CF%83%CF%84%CE%B7%CF%82:Geraki" TargetMode="External"/><Relationship Id="rId4" Type="http://schemas.openxmlformats.org/officeDocument/2006/relationships/hyperlink" Target="http://el.wikipedia.org/wiki/%CE%91%CF%81%CF%87%CE%B5%CE%AF%CE%BF:The_Scream.jpg"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flickr.com/photos/mcsimon/2762383402/" TargetMode="External"/><Relationship Id="rId2" Type="http://schemas.openxmlformats.org/officeDocument/2006/relationships/image" Target="../media/image22.jpeg"/><Relationship Id="rId1" Type="http://schemas.openxmlformats.org/officeDocument/2006/relationships/slideLayout" Target="../slideLayouts/slideLayout22.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mcsimo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gif"/><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Αναπτυξιακή Ψυχοπαθολογία</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2400"/>
              </a:spcAft>
            </a:pPr>
            <a:r>
              <a:rPr lang="el-GR" sz="2600" b="1" dirty="0" smtClean="0"/>
              <a:t>Ενότητα 1</a:t>
            </a:r>
            <a:r>
              <a:rPr lang="el-GR" sz="2600" dirty="0" smtClean="0"/>
              <a:t>:</a:t>
            </a:r>
            <a:r>
              <a:rPr lang="en-US" sz="2600" dirty="0" smtClean="0"/>
              <a:t> </a:t>
            </a:r>
            <a:r>
              <a:rPr lang="el-GR" sz="2600" dirty="0" smtClean="0"/>
              <a:t>Εισαγωγή</a:t>
            </a:r>
            <a:endParaRPr lang="en-US" sz="2600" dirty="0" smtClean="0"/>
          </a:p>
          <a:p>
            <a:pPr>
              <a:spcBef>
                <a:spcPts val="0"/>
              </a:spcBef>
            </a:pPr>
            <a:r>
              <a:rPr lang="el-GR" sz="2200" dirty="0"/>
              <a:t>Δρ</a:t>
            </a:r>
            <a:r>
              <a:rPr lang="el-GR" sz="2200" dirty="0" smtClean="0"/>
              <a:t>.</a:t>
            </a:r>
            <a:r>
              <a:rPr lang="en-US" sz="2200" dirty="0" smtClean="0"/>
              <a:t> </a:t>
            </a:r>
            <a:r>
              <a:rPr lang="el-GR" sz="2200" dirty="0" smtClean="0"/>
              <a:t>Ευθύμιος </a:t>
            </a:r>
            <a:r>
              <a:rPr lang="el-GR" sz="2200" dirty="0"/>
              <a:t>Κάκουρος</a:t>
            </a:r>
          </a:p>
          <a:p>
            <a:pPr>
              <a:spcBef>
                <a:spcPts val="0"/>
              </a:spcBef>
            </a:pPr>
            <a:r>
              <a:rPr lang="el-GR" sz="2200" dirty="0"/>
              <a:t>Τμήμα Προσχολικής Αγωγής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r>
              <a:rPr lang="el-GR" dirty="0" smtClean="0"/>
              <a:t>Προβληματισμοί</a:t>
            </a:r>
            <a:r>
              <a:rPr lang="en-US" dirty="0" smtClean="0"/>
              <a:t> </a:t>
            </a:r>
            <a:r>
              <a:rPr lang="el-GR" dirty="0" smtClean="0"/>
              <a:t>σχετικά με το κριτήριο της στατιστικής απόκλισης</a:t>
            </a:r>
            <a:r>
              <a:rPr lang="en-US" dirty="0" smtClean="0"/>
              <a:t> </a:t>
            </a:r>
            <a:r>
              <a:rPr lang="en-US" sz="3300" b="0" dirty="0" smtClean="0"/>
              <a:t>1/2</a:t>
            </a:r>
            <a:endParaRPr lang="el-GR" sz="3300" b="0" dirty="0"/>
          </a:p>
        </p:txBody>
      </p:sp>
      <p:sp>
        <p:nvSpPr>
          <p:cNvPr id="2" name="Θέση περιεχομένου 1"/>
          <p:cNvSpPr>
            <a:spLocks noGrp="1"/>
          </p:cNvSpPr>
          <p:nvPr>
            <p:ph idx="1"/>
          </p:nvPr>
        </p:nvSpPr>
        <p:spPr>
          <a:xfrm>
            <a:off x="611560" y="1412776"/>
            <a:ext cx="8075240" cy="4824536"/>
          </a:xfrm>
        </p:spPr>
        <p:txBody>
          <a:bodyPr/>
          <a:lstStyle/>
          <a:p>
            <a:r>
              <a:rPr lang="el-GR" dirty="0"/>
              <a:t>Τα στατιστικώς συνήθη φαινόμενα, όπως  η εγκληματικότητα  ή το κάπνισμα, δεν είναι πάντοτε θετικά ή επιθυμητά, οπότε δεν θα έπρεπε να θεωρούνται εκ των προτέρων ομαλά φαινόμενα</a:t>
            </a:r>
            <a:r>
              <a:rPr lang="el-GR" dirty="0" smtClean="0"/>
              <a:t>.</a:t>
            </a:r>
            <a:endParaRPr lang="en-US" dirty="0" smtClean="0"/>
          </a:p>
          <a:p>
            <a:r>
              <a:rPr lang="el-GR" kern="0" dirty="0"/>
              <a:t>Τα στατιστικώς ασυνήθη φαινόμενα μπορεί να είναι θετικής μορφής. Για παράδειγμα, ένας άνθρωπος που έχει δείκτη νοημοσύνης 130, αποκλίνει σημαντικά από το μέσο όρο (100) αλλά αυτό το νοητικό επίπεδο δεν αποτελεί ένδειξη ψυχοπαθολογίας</a:t>
            </a:r>
            <a:r>
              <a:rPr lang="el-GR" kern="0" dirty="0" smtClean="0"/>
              <a:t>.</a:t>
            </a:r>
            <a:endParaRPr lang="el-GR" kern="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5" name="Picture 2" descr="Human, Brain, Thi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941168"/>
            <a:ext cx="2376264" cy="18193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563888" y="6252664"/>
            <a:ext cx="2232248" cy="461665"/>
          </a:xfrm>
          <a:prstGeom prst="rect">
            <a:avLst/>
          </a:prstGeom>
        </p:spPr>
        <p:txBody>
          <a:bodyPr wrap="square">
            <a:spAutoFit/>
          </a:bodyPr>
          <a:lstStyle/>
          <a:p>
            <a:r>
              <a:rPr lang="en-US" sz="1200" dirty="0" smtClean="0">
                <a:solidFill>
                  <a:prstClr val="black"/>
                </a:solidFill>
                <a:latin typeface="Calibri"/>
                <a:hlinkClick r:id="rId4"/>
              </a:rPr>
              <a:t>Brain</a:t>
            </a:r>
            <a:r>
              <a:rPr lang="el-GR" sz="1200" dirty="0" smtClean="0">
                <a:solidFill>
                  <a:prstClr val="black"/>
                </a:solidFill>
                <a:latin typeface="Calibri"/>
              </a:rPr>
              <a:t> διαθέσιμο με άδεια </a:t>
            </a:r>
            <a:r>
              <a:rPr lang="en-US" sz="1200" dirty="0">
                <a:solidFill>
                  <a:prstClr val="black"/>
                </a:solidFill>
                <a:latin typeface="Calibri"/>
              </a:rPr>
              <a:t> </a:t>
            </a:r>
            <a:r>
              <a:rPr lang="en-US" sz="1200" dirty="0">
                <a:solidFill>
                  <a:prstClr val="black"/>
                </a:solidFill>
                <a:latin typeface="Calibri"/>
                <a:hlinkClick r:id="rId5"/>
              </a:rPr>
              <a:t>CC0 Public Domain</a:t>
            </a:r>
            <a:endParaRPr lang="en-US" sz="1200" dirty="0">
              <a:solidFill>
                <a:prstClr val="black"/>
              </a:solidFill>
              <a:latin typeface="Calibri"/>
            </a:endParaRPr>
          </a:p>
        </p:txBody>
      </p:sp>
    </p:spTree>
    <p:extLst>
      <p:ext uri="{BB962C8B-B14F-4D97-AF65-F5344CB8AC3E}">
        <p14:creationId xmlns:p14="http://schemas.microsoft.com/office/powerpoint/2010/main" val="3476776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r>
              <a:rPr lang="el-GR" dirty="0" smtClean="0"/>
              <a:t>Προβληματισμοί</a:t>
            </a:r>
            <a:r>
              <a:rPr lang="en-US" dirty="0" smtClean="0"/>
              <a:t> </a:t>
            </a:r>
            <a:r>
              <a:rPr lang="el-GR" dirty="0" smtClean="0"/>
              <a:t>σχετικά με το κριτήριο της στατιστικής απόκλισης</a:t>
            </a:r>
            <a:r>
              <a:rPr lang="en-US" dirty="0" smtClean="0"/>
              <a:t> </a:t>
            </a:r>
            <a:r>
              <a:rPr lang="en-US" sz="3300" b="0" dirty="0"/>
              <a:t>2</a:t>
            </a:r>
            <a:r>
              <a:rPr lang="en-US" sz="3300" b="0" dirty="0" smtClean="0"/>
              <a:t>/2</a:t>
            </a:r>
            <a:endParaRPr lang="el-GR" sz="3300" b="0" dirty="0"/>
          </a:p>
        </p:txBody>
      </p:sp>
      <p:sp>
        <p:nvSpPr>
          <p:cNvPr id="2" name="Θέση περιεχομένου 1"/>
          <p:cNvSpPr>
            <a:spLocks noGrp="1"/>
          </p:cNvSpPr>
          <p:nvPr>
            <p:ph idx="1"/>
          </p:nvPr>
        </p:nvSpPr>
        <p:spPr>
          <a:xfrm>
            <a:off x="611560" y="1412776"/>
            <a:ext cx="8075240" cy="4824536"/>
          </a:xfrm>
        </p:spPr>
        <p:txBody>
          <a:bodyPr/>
          <a:lstStyle/>
          <a:p>
            <a:r>
              <a:rPr lang="el-GR" kern="0" dirty="0"/>
              <a:t>Πολλές ψυχικές διαταραχές δεν περιλαμβάνουν ασυνήθιστες ή ακραίες συμπεριφορές, ιδιαίτερα στην ηπιότερή τους μορφή.</a:t>
            </a:r>
          </a:p>
          <a:p>
            <a:r>
              <a:rPr lang="el-GR" kern="0" dirty="0"/>
              <a:t>Ποιος είναι αυτός που θα ορίσει πόσο σπάνιο και ιδιότυπο πρέπει είναι ένα φαινόμενο για να θεωρηθεί ψυχοπαθολογικό</a:t>
            </a:r>
            <a:r>
              <a:rPr lang="el-GR" kern="0" dirty="0" smtClean="0"/>
              <a:t>;</a:t>
            </a:r>
            <a:endParaRPr lang="el-GR" kern="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2052" name="Picture 4" descr="Human, Group, Silhouette, Personal, Pop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573016"/>
            <a:ext cx="4104456" cy="2898773"/>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3563888" y="6252664"/>
            <a:ext cx="2232248" cy="461665"/>
          </a:xfrm>
          <a:prstGeom prst="rect">
            <a:avLst/>
          </a:prstGeom>
        </p:spPr>
        <p:txBody>
          <a:bodyPr wrap="square">
            <a:spAutoFit/>
          </a:bodyPr>
          <a:lstStyle/>
          <a:p>
            <a:r>
              <a:rPr lang="en-US" sz="1200" dirty="0">
                <a:solidFill>
                  <a:prstClr val="black"/>
                </a:solidFill>
                <a:latin typeface="Calibri"/>
                <a:hlinkClick r:id="rId4"/>
              </a:rPr>
              <a:t>Human</a:t>
            </a:r>
            <a:r>
              <a:rPr lang="el-GR" sz="1200" dirty="0">
                <a:solidFill>
                  <a:prstClr val="black"/>
                </a:solidFill>
                <a:latin typeface="Calibri"/>
              </a:rPr>
              <a:t> </a:t>
            </a:r>
            <a:r>
              <a:rPr lang="el-GR" sz="1200" dirty="0" smtClean="0">
                <a:solidFill>
                  <a:prstClr val="black"/>
                </a:solidFill>
                <a:latin typeface="Calibri"/>
              </a:rPr>
              <a:t>διαθέσιμο με άδεια </a:t>
            </a:r>
            <a:r>
              <a:rPr lang="en-US" sz="1200" dirty="0">
                <a:solidFill>
                  <a:prstClr val="black"/>
                </a:solidFill>
                <a:latin typeface="Calibri"/>
              </a:rPr>
              <a:t> </a:t>
            </a:r>
            <a:r>
              <a:rPr lang="en-US" sz="1200" dirty="0">
                <a:solidFill>
                  <a:prstClr val="black"/>
                </a:solidFill>
                <a:latin typeface="Calibri"/>
                <a:hlinkClick r:id="rId5"/>
              </a:rPr>
              <a:t>CC0 Public Domain</a:t>
            </a:r>
            <a:endParaRPr lang="en-US" sz="1200" dirty="0">
              <a:solidFill>
                <a:prstClr val="black"/>
              </a:solidFill>
              <a:latin typeface="Calibri"/>
            </a:endParaRPr>
          </a:p>
        </p:txBody>
      </p:sp>
    </p:spTree>
    <p:extLst>
      <p:ext uri="{BB962C8B-B14F-4D97-AF65-F5344CB8AC3E}">
        <p14:creationId xmlns:p14="http://schemas.microsoft.com/office/powerpoint/2010/main" val="3739423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Η έννοια του φυσιολογικού</a:t>
            </a:r>
            <a:r>
              <a:rPr lang="en-US" dirty="0">
                <a:solidFill>
                  <a:prstClr val="black"/>
                </a:solidFill>
              </a:rPr>
              <a:t> </a:t>
            </a:r>
            <a:r>
              <a:rPr lang="en-US" sz="3200" b="0" dirty="0" smtClean="0">
                <a:solidFill>
                  <a:prstClr val="black"/>
                </a:solidFill>
              </a:rPr>
              <a:t>2/2</a:t>
            </a:r>
            <a:endParaRPr lang="el-GR" dirty="0"/>
          </a:p>
        </p:txBody>
      </p:sp>
      <p:sp>
        <p:nvSpPr>
          <p:cNvPr id="3" name="Θέση περιεχομένου 2"/>
          <p:cNvSpPr>
            <a:spLocks noGrp="1"/>
          </p:cNvSpPr>
          <p:nvPr>
            <p:ph idx="1"/>
          </p:nvPr>
        </p:nvSpPr>
        <p:spPr>
          <a:xfrm>
            <a:off x="1115616" y="1340768"/>
            <a:ext cx="2952328" cy="720080"/>
          </a:xfrm>
        </p:spPr>
        <p:txBody>
          <a:bodyPr>
            <a:normAutofit/>
          </a:bodyPr>
          <a:lstStyle/>
          <a:p>
            <a:pPr marL="0" indent="0">
              <a:buNone/>
            </a:pPr>
            <a:r>
              <a:rPr lang="el-GR" sz="2800" b="1" dirty="0" smtClean="0"/>
              <a:t>Ορισμός </a:t>
            </a:r>
            <a:endParaRPr lang="el-GR" sz="28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
        <p:nvSpPr>
          <p:cNvPr id="6" name="Επεξήγηση με στρογγυλεμένο παραλληλόγραμμο 5"/>
          <p:cNvSpPr/>
          <p:nvPr/>
        </p:nvSpPr>
        <p:spPr>
          <a:xfrm>
            <a:off x="2123728" y="2393510"/>
            <a:ext cx="5544616" cy="2880320"/>
          </a:xfrm>
          <a:prstGeom prst="wedgeRoundRectCallout">
            <a:avLst>
              <a:gd name="adj1" fmla="val -56390"/>
              <a:gd name="adj2" fmla="val -69417"/>
              <a:gd name="adj3" fmla="val 1666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prstClr val="white"/>
                </a:solidFill>
              </a:rPr>
              <a:t>Φυσιολογική είναι η συμπεριφορά η οποία διευκολύνει το άτομο στην αποτελεσματική του προσαρμογή στο περιβάλλον όπου βρίσκεται.</a:t>
            </a:r>
          </a:p>
        </p:txBody>
      </p:sp>
    </p:spTree>
    <p:extLst>
      <p:ext uri="{BB962C8B-B14F-4D97-AF65-F5344CB8AC3E}">
        <p14:creationId xmlns:p14="http://schemas.microsoft.com/office/powerpoint/2010/main" val="2699432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Βασικά ερωτήματα</a:t>
            </a:r>
            <a:r>
              <a:rPr lang="en-US" dirty="0" smtClean="0"/>
              <a:t> </a:t>
            </a:r>
            <a:r>
              <a:rPr lang="en-US" sz="3200" b="0" dirty="0" smtClean="0"/>
              <a:t>1/</a:t>
            </a:r>
            <a:r>
              <a:rPr lang="el-GR" sz="3200" b="0" dirty="0" smtClean="0"/>
              <a:t>3</a:t>
            </a:r>
            <a:endParaRPr lang="el-GR" sz="3200" b="0" dirty="0"/>
          </a:p>
        </p:txBody>
      </p:sp>
      <p:sp>
        <p:nvSpPr>
          <p:cNvPr id="3" name="Θέση περιεχομένου 2"/>
          <p:cNvSpPr>
            <a:spLocks noGrp="1"/>
          </p:cNvSpPr>
          <p:nvPr>
            <p:ph idx="1"/>
          </p:nvPr>
        </p:nvSpPr>
        <p:spPr/>
        <p:txBody>
          <a:bodyPr/>
          <a:lstStyle/>
          <a:p>
            <a:r>
              <a:rPr lang="el-GR" b="1" dirty="0" smtClean="0"/>
              <a:t>Πότε </a:t>
            </a:r>
            <a:r>
              <a:rPr lang="el-GR" b="1" dirty="0"/>
              <a:t>πρέπει να μας απασχολεί η συμπεριφορά ενός παιδιού; </a:t>
            </a:r>
            <a:endParaRPr lang="el-GR" dirty="0"/>
          </a:p>
          <a:p>
            <a:pPr marL="355600" indent="0">
              <a:buNone/>
            </a:pPr>
            <a:r>
              <a:rPr lang="el-GR" dirty="0"/>
              <a:t>Όταν δεν είναι ανάλογη της ηλικίας και του φύλου του παιδιού και </a:t>
            </a:r>
            <a:r>
              <a:rPr lang="el-GR" dirty="0" smtClean="0"/>
              <a:t>του </a:t>
            </a:r>
            <a:r>
              <a:rPr lang="el-GR" dirty="0"/>
              <a:t>δημιουργεί δυσκολίες προσαρμογής στο περιβάλλον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pic>
        <p:nvPicPr>
          <p:cNvPr id="4098" name="Picture 2" descr="File:Skamvrån av Carl Larsson 1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501008"/>
            <a:ext cx="4104456" cy="2842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4391980" y="6343344"/>
            <a:ext cx="3312368"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sv-SE" sz="1200" dirty="0">
                <a:solidFill>
                  <a:prstClr val="black"/>
                </a:solidFill>
                <a:latin typeface="Calibri"/>
                <a:hlinkClick r:id="rId3"/>
              </a:rPr>
              <a:t>Skamvrån av Carl Larsson </a:t>
            </a:r>
            <a:r>
              <a:rPr lang="sv-SE" sz="1200" dirty="0" smtClean="0">
                <a:solidFill>
                  <a:prstClr val="black"/>
                </a:solidFill>
                <a:latin typeface="Calibri"/>
                <a:hlinkClick r:id="rId3"/>
              </a:rPr>
              <a:t>1894</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a:solidFill>
                  <a:prstClr val="black">
                    <a:lumMod val="75000"/>
                    <a:lumOff val="25000"/>
                  </a:prstClr>
                </a:solidFill>
                <a:latin typeface="Calibri"/>
              </a:rPr>
              <a:t> </a:t>
            </a:r>
            <a:r>
              <a:rPr lang="en-US" sz="1200" dirty="0" smtClean="0">
                <a:solidFill>
                  <a:prstClr val="black"/>
                </a:solidFill>
                <a:latin typeface="Calibri"/>
                <a:hlinkClick r:id="rId4" tooltip="User:Thuresson"/>
              </a:rPr>
              <a:t>Thuresson</a:t>
            </a:r>
            <a:r>
              <a:rPr lang="el-GR" sz="1200" dirty="0" smtClean="0">
                <a:solidFill>
                  <a:prstClr val="black"/>
                </a:solidFill>
                <a:latin typeface="Calibri"/>
              </a:rPr>
              <a:t> </a:t>
            </a:r>
            <a:r>
              <a:rPr lang="el-GR" sz="1200" dirty="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773368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Βασικά ερωτήματα</a:t>
            </a:r>
            <a:r>
              <a:rPr lang="en-US" dirty="0">
                <a:solidFill>
                  <a:prstClr val="black"/>
                </a:solidFill>
              </a:rPr>
              <a:t> </a:t>
            </a:r>
            <a:r>
              <a:rPr lang="el-GR" sz="3200" b="0" dirty="0">
                <a:solidFill>
                  <a:prstClr val="black"/>
                </a:solidFill>
              </a:rPr>
              <a:t>2</a:t>
            </a:r>
            <a:r>
              <a:rPr lang="en-US" sz="3200" b="0" dirty="0" smtClean="0">
                <a:solidFill>
                  <a:prstClr val="black"/>
                </a:solidFill>
              </a:rPr>
              <a:t>/</a:t>
            </a:r>
            <a:r>
              <a:rPr lang="el-GR" sz="3200" b="0" dirty="0" smtClean="0">
                <a:solidFill>
                  <a:prstClr val="black"/>
                </a:solidFill>
              </a:rPr>
              <a:t>3</a:t>
            </a:r>
            <a:endParaRPr lang="el-GR" dirty="0"/>
          </a:p>
        </p:txBody>
      </p:sp>
      <p:sp>
        <p:nvSpPr>
          <p:cNvPr id="3" name="Θέση περιεχομένου 2"/>
          <p:cNvSpPr>
            <a:spLocks noGrp="1"/>
          </p:cNvSpPr>
          <p:nvPr>
            <p:ph idx="1"/>
          </p:nvPr>
        </p:nvSpPr>
        <p:spPr>
          <a:xfrm>
            <a:off x="611560" y="1268760"/>
            <a:ext cx="7704856" cy="4896544"/>
          </a:xfrm>
        </p:spPr>
        <p:txBody>
          <a:bodyPr>
            <a:noAutofit/>
          </a:bodyPr>
          <a:lstStyle/>
          <a:p>
            <a:r>
              <a:rPr lang="el-GR" b="1" dirty="0"/>
              <a:t>Πως καθορίζονται οι  απαιτήσεις του περιβάλλοντος από το άτομο;</a:t>
            </a:r>
          </a:p>
          <a:p>
            <a:pPr marL="355600" indent="0">
              <a:buNone/>
            </a:pPr>
            <a:r>
              <a:rPr lang="el-GR" dirty="0"/>
              <a:t>Οι απαιτήσεις του περιβάλλοντος καθορίζονται ανάλογα με την ηλικία, το </a:t>
            </a:r>
            <a:r>
              <a:rPr lang="el-GR" dirty="0" smtClean="0"/>
              <a:t>φύλο</a:t>
            </a:r>
            <a:r>
              <a:rPr lang="en-US" dirty="0" smtClean="0"/>
              <a:t>,</a:t>
            </a:r>
            <a:r>
              <a:rPr lang="el-GR" dirty="0" smtClean="0"/>
              <a:t> </a:t>
            </a:r>
            <a:r>
              <a:rPr lang="el-GR" dirty="0"/>
              <a:t>το πολιτισμικό πλαίσιο στο οποίο μεγαλώνει, κλπ</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pic>
        <p:nvPicPr>
          <p:cNvPr id="2052" name="Picture 4" descr="Puzzle, Family, Father, Mother, Children, Lea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45024"/>
            <a:ext cx="3456384" cy="24410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993056" y="6154604"/>
            <a:ext cx="219932" cy="276999"/>
          </a:xfrm>
          <a:prstGeom prst="rect">
            <a:avLst/>
          </a:prstGeom>
        </p:spPr>
        <p:txBody>
          <a:bodyPr wrap="none">
            <a:spAutoFit/>
          </a:bodyPr>
          <a:lstStyle/>
          <a:p>
            <a:r>
              <a:rPr lang="en-US" sz="1200" dirty="0">
                <a:solidFill>
                  <a:prstClr val="black"/>
                </a:solidFill>
                <a:latin typeface="Calibri"/>
              </a:rPr>
              <a:t> </a:t>
            </a:r>
          </a:p>
        </p:txBody>
      </p:sp>
      <p:sp>
        <p:nvSpPr>
          <p:cNvPr id="7" name="Ορθογώνιο 6"/>
          <p:cNvSpPr/>
          <p:nvPr/>
        </p:nvSpPr>
        <p:spPr>
          <a:xfrm>
            <a:off x="5096864" y="6200770"/>
            <a:ext cx="2232248" cy="461665"/>
          </a:xfrm>
          <a:prstGeom prst="rect">
            <a:avLst/>
          </a:prstGeom>
        </p:spPr>
        <p:txBody>
          <a:bodyPr wrap="square">
            <a:spAutoFit/>
          </a:bodyPr>
          <a:lstStyle/>
          <a:p>
            <a:r>
              <a:rPr lang="en-US" sz="1200" dirty="0">
                <a:solidFill>
                  <a:prstClr val="black"/>
                </a:solidFill>
                <a:latin typeface="Calibri"/>
                <a:hlinkClick r:id="rId3"/>
              </a:rPr>
              <a:t>Puzzle </a:t>
            </a:r>
            <a:r>
              <a:rPr lang="el-GR" sz="1200" dirty="0" smtClean="0">
                <a:solidFill>
                  <a:prstClr val="black"/>
                </a:solidFill>
                <a:latin typeface="Calibri"/>
              </a:rPr>
              <a:t>διαθέσιμο με άδεια </a:t>
            </a:r>
            <a:r>
              <a:rPr lang="en-US" sz="1200" dirty="0">
                <a:solidFill>
                  <a:prstClr val="black"/>
                </a:solidFill>
                <a:latin typeface="Calibri"/>
              </a:rPr>
              <a:t> </a:t>
            </a:r>
            <a:r>
              <a:rPr lang="en-US" sz="1200" dirty="0">
                <a:solidFill>
                  <a:prstClr val="black"/>
                </a:solidFill>
                <a:latin typeface="Calibri"/>
                <a:hlinkClick r:id="rId4"/>
              </a:rPr>
              <a:t>CC0 Public Domain</a:t>
            </a:r>
            <a:endParaRPr lang="en-US" sz="1200" dirty="0">
              <a:solidFill>
                <a:prstClr val="black"/>
              </a:solidFill>
              <a:latin typeface="Calibri"/>
            </a:endParaRPr>
          </a:p>
        </p:txBody>
      </p:sp>
    </p:spTree>
    <p:extLst>
      <p:ext uri="{BB962C8B-B14F-4D97-AF65-F5344CB8AC3E}">
        <p14:creationId xmlns:p14="http://schemas.microsoft.com/office/powerpoint/2010/main" val="1742999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Βασικά ερωτήματα</a:t>
            </a:r>
            <a:r>
              <a:rPr lang="en-US" dirty="0">
                <a:solidFill>
                  <a:prstClr val="black"/>
                </a:solidFill>
              </a:rPr>
              <a:t> </a:t>
            </a:r>
            <a:r>
              <a:rPr lang="el-GR" sz="3200" b="0" dirty="0">
                <a:solidFill>
                  <a:prstClr val="black"/>
                </a:solidFill>
              </a:rPr>
              <a:t>3</a:t>
            </a:r>
            <a:r>
              <a:rPr lang="en-US" sz="3200" b="0" dirty="0" smtClean="0">
                <a:solidFill>
                  <a:prstClr val="black"/>
                </a:solidFill>
              </a:rPr>
              <a:t>/</a:t>
            </a:r>
            <a:r>
              <a:rPr lang="el-GR" sz="3200" b="0" dirty="0" smtClean="0">
                <a:solidFill>
                  <a:prstClr val="black"/>
                </a:solidFill>
              </a:rPr>
              <a:t>3</a:t>
            </a:r>
            <a:endParaRPr lang="el-GR" dirty="0"/>
          </a:p>
        </p:txBody>
      </p:sp>
      <p:sp>
        <p:nvSpPr>
          <p:cNvPr id="3" name="Θέση περιεχομένου 2"/>
          <p:cNvSpPr>
            <a:spLocks noGrp="1"/>
          </p:cNvSpPr>
          <p:nvPr>
            <p:ph idx="1"/>
          </p:nvPr>
        </p:nvSpPr>
        <p:spPr>
          <a:xfrm>
            <a:off x="611560" y="1268760"/>
            <a:ext cx="8136904" cy="5256584"/>
          </a:xfrm>
        </p:spPr>
        <p:txBody>
          <a:bodyPr>
            <a:noAutofit/>
          </a:bodyPr>
          <a:lstStyle/>
          <a:p>
            <a:pPr>
              <a:buFont typeface="Wingdings" panose="05000000000000000000" pitchFamily="2" charset="2"/>
              <a:buChar char="ü"/>
            </a:pPr>
            <a:r>
              <a:rPr lang="el-GR" b="1" dirty="0" smtClean="0"/>
              <a:t>Παρατήρηση</a:t>
            </a:r>
            <a:r>
              <a:rPr lang="el-GR" b="1" dirty="0"/>
              <a:t>:</a:t>
            </a:r>
          </a:p>
          <a:p>
            <a:pPr>
              <a:buFont typeface="Courier New" panose="02070309020205020404" pitchFamily="49" charset="0"/>
              <a:buChar char="o"/>
            </a:pPr>
            <a:r>
              <a:rPr lang="el-GR" dirty="0"/>
              <a:t>Για να προσδιορίσουμε ποια συμπεριφορά αποκλίνει του φυσιολογικού θα πρέπει να γνωρίζουμε ποια είναι η τυπική (δηλαδή, η φυσιολογική) συμπεριφορά σε σχέση με την ηλικία και το φύλο του συγκεκριμένου παιδιού.</a:t>
            </a:r>
          </a:p>
          <a:p>
            <a:pPr>
              <a:buFont typeface="Courier New" panose="02070309020205020404" pitchFamily="49" charset="0"/>
              <a:buChar char="o"/>
            </a:pPr>
            <a:r>
              <a:rPr lang="el-GR" dirty="0"/>
              <a:t>Π.χ. για να πούμε πως ένα παιδί καθυστερεί στη γλωσσική του ανάπτυξη θα πρέπει να γνωρίζουμε ποια είναι η προσδοκώμενη για την ηλικία του ανάπτυξη, δηλ. πως θα έπρεπε να είναι </a:t>
            </a:r>
            <a:r>
              <a:rPr lang="el-GR" dirty="0" smtClean="0"/>
              <a:t>π.χ η </a:t>
            </a:r>
            <a:r>
              <a:rPr lang="el-GR" dirty="0"/>
              <a:t>ομιλία </a:t>
            </a:r>
            <a:r>
              <a:rPr lang="el-GR" dirty="0" smtClean="0"/>
              <a:t>του σε κάθε ηλικία.</a:t>
            </a:r>
          </a:p>
          <a:p>
            <a:pPr>
              <a:buFont typeface="Courier New" panose="02070309020205020404" pitchFamily="49" charset="0"/>
              <a:buChar char="o"/>
            </a:pPr>
            <a:r>
              <a:rPr lang="el-GR" dirty="0" smtClean="0"/>
              <a:t>Για να πούμε πως ένα παιδί είναι υπερκινητικό θα πρέπει να γνωρίζουμε ποια είναι η πορεία της κινητικής ανάπτυξης των παιδιών. </a:t>
            </a:r>
          </a:p>
          <a:p>
            <a:pPr>
              <a:buFont typeface="Wingdings" panose="05000000000000000000" pitchFamily="2" charset="2"/>
              <a:buChar char="ü"/>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185577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prstClr val="black"/>
                </a:solidFill>
              </a:rPr>
              <a:t>Ατομικές διαφορές</a:t>
            </a:r>
            <a:endParaRPr lang="el-GR" dirty="0"/>
          </a:p>
        </p:txBody>
      </p:sp>
      <p:sp>
        <p:nvSpPr>
          <p:cNvPr id="3" name="Θέση περιεχομένου 2"/>
          <p:cNvSpPr>
            <a:spLocks noGrp="1"/>
          </p:cNvSpPr>
          <p:nvPr>
            <p:ph idx="1"/>
          </p:nvPr>
        </p:nvSpPr>
        <p:spPr>
          <a:xfrm>
            <a:off x="611560" y="1268760"/>
            <a:ext cx="8136904" cy="5256584"/>
          </a:xfrm>
        </p:spPr>
        <p:txBody>
          <a:bodyPr>
            <a:noAutofit/>
          </a:bodyPr>
          <a:lstStyle/>
          <a:p>
            <a:r>
              <a:rPr lang="el-GR" dirty="0"/>
              <a:t>Η ανάπτυξη όλων των παιδιών δεν ακολουθεί πάντα τους ίδιους </a:t>
            </a:r>
            <a:r>
              <a:rPr lang="el-GR" dirty="0" smtClean="0"/>
              <a:t>ρυθμούς</a:t>
            </a:r>
            <a:r>
              <a:rPr lang="en-US" dirty="0" smtClean="0"/>
              <a:t>.</a:t>
            </a:r>
            <a:endParaRPr lang="el-GR" dirty="0" smtClean="0"/>
          </a:p>
          <a:p>
            <a:r>
              <a:rPr lang="el-GR" dirty="0" smtClean="0"/>
              <a:t>Γι</a:t>
            </a:r>
            <a:r>
              <a:rPr lang="el-GR" dirty="0"/>
              <a:t>α</a:t>
            </a:r>
            <a:r>
              <a:rPr lang="el-GR" dirty="0" smtClean="0"/>
              <a:t> αυτό οι μικρές αποκλίσεις από το μέσο όρο δεν πρέπει να μας ανησυχούν.</a:t>
            </a:r>
          </a:p>
          <a:p>
            <a:r>
              <a:rPr lang="el-GR" dirty="0" smtClean="0"/>
              <a:t>Καθυστέρηση </a:t>
            </a:r>
            <a:r>
              <a:rPr lang="el-GR" dirty="0"/>
              <a:t>ή δυσκολίες σε περισσότερους τομείς της ανάπτυξης πρέπει να μας ανησυχούν περισσότερο.</a:t>
            </a:r>
          </a:p>
          <a:p>
            <a:r>
              <a:rPr lang="el-GR" dirty="0"/>
              <a:t>Συνήθως, όσο πιο σοβαρό είναι ένα πρόβλημα τόσο ευκολότερος είναι ο εντοπισμός του και τόσο μικρότερη είναι η συχνότητα με την οποία εμφανίζεται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194528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892480" cy="908720"/>
          </a:xfrm>
        </p:spPr>
        <p:txBody>
          <a:bodyPr>
            <a:noAutofit/>
          </a:bodyPr>
          <a:lstStyle/>
          <a:p>
            <a:r>
              <a:rPr lang="el-GR" altLang="el-GR" sz="3600" dirty="0"/>
              <a:t>Η συννοσηρότητα στην </a:t>
            </a:r>
            <a:r>
              <a:rPr lang="el-GR" altLang="el-GR" sz="3600" dirty="0" smtClean="0"/>
              <a:t>ψυχοπαθολογία </a:t>
            </a:r>
            <a:r>
              <a:rPr lang="el-GR" altLang="el-GR" sz="3000" b="0" dirty="0" smtClean="0"/>
              <a:t>1/2</a:t>
            </a:r>
            <a:endParaRPr lang="el-GR" sz="3000" b="0" dirty="0"/>
          </a:p>
        </p:txBody>
      </p:sp>
      <p:sp>
        <p:nvSpPr>
          <p:cNvPr id="3" name="Θέση περιεχομένου 2"/>
          <p:cNvSpPr>
            <a:spLocks noGrp="1"/>
          </p:cNvSpPr>
          <p:nvPr>
            <p:ph idx="1"/>
          </p:nvPr>
        </p:nvSpPr>
        <p:spPr>
          <a:xfrm>
            <a:off x="1115616" y="1340768"/>
            <a:ext cx="2952328" cy="720080"/>
          </a:xfrm>
        </p:spPr>
        <p:txBody>
          <a:bodyPr>
            <a:normAutofit/>
          </a:bodyPr>
          <a:lstStyle/>
          <a:p>
            <a:pPr marL="0" indent="0">
              <a:buNone/>
            </a:pPr>
            <a:r>
              <a:rPr lang="el-GR" sz="2800" b="1" dirty="0" smtClean="0"/>
              <a:t>Ορισμός </a:t>
            </a:r>
            <a:endParaRPr lang="el-GR" sz="28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
        <p:nvSpPr>
          <p:cNvPr id="6" name="Επεξήγηση με στρογγυλεμένο παραλληλόγραμμο 5"/>
          <p:cNvSpPr/>
          <p:nvPr/>
        </p:nvSpPr>
        <p:spPr>
          <a:xfrm>
            <a:off x="2123728" y="2393510"/>
            <a:ext cx="5544616" cy="2880320"/>
          </a:xfrm>
          <a:prstGeom prst="wedgeRoundRectCallout">
            <a:avLst>
              <a:gd name="adj1" fmla="val -56390"/>
              <a:gd name="adj2" fmla="val -69417"/>
              <a:gd name="adj3" fmla="val 1666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l-GR" altLang="el-GR" sz="2600" b="1" dirty="0">
                <a:solidFill>
                  <a:prstClr val="white"/>
                </a:solidFill>
              </a:rPr>
              <a:t>Η συννοσηρότητα αναφέρεται στην συνεμφάνιση δύο ή περισσότερων διαταραχών σε κάποιο παιδί.</a:t>
            </a:r>
          </a:p>
        </p:txBody>
      </p:sp>
    </p:spTree>
    <p:extLst>
      <p:ext uri="{BB962C8B-B14F-4D97-AF65-F5344CB8AC3E}">
        <p14:creationId xmlns:p14="http://schemas.microsoft.com/office/powerpoint/2010/main" val="3225006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892480" cy="908720"/>
          </a:xfrm>
        </p:spPr>
        <p:txBody>
          <a:bodyPr/>
          <a:lstStyle/>
          <a:p>
            <a:r>
              <a:rPr lang="el-GR" altLang="el-GR" sz="3600" dirty="0">
                <a:solidFill>
                  <a:prstClr val="black"/>
                </a:solidFill>
              </a:rPr>
              <a:t>Η συννοσηρότητα στην ψυχοπαθολογία </a:t>
            </a:r>
            <a:r>
              <a:rPr lang="el-GR" alt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normAutofit fontScale="92500"/>
          </a:bodyPr>
          <a:lstStyle/>
          <a:p>
            <a:r>
              <a:rPr lang="el-GR" b="1" dirty="0"/>
              <a:t>Τα πιθανά αίτια της συννοσηρότητας</a:t>
            </a:r>
            <a:r>
              <a:rPr lang="el-GR" b="1" dirty="0" smtClean="0"/>
              <a:t>:</a:t>
            </a:r>
            <a:endParaRPr lang="el-GR" b="1" dirty="0"/>
          </a:p>
          <a:p>
            <a:pPr marL="457200" indent="-368300">
              <a:buSzPct val="100000"/>
              <a:buFont typeface="+mj-lt"/>
              <a:buAutoNum type="arabicPeriod"/>
            </a:pPr>
            <a:r>
              <a:rPr lang="el-GR" dirty="0" smtClean="0"/>
              <a:t>Δύο </a:t>
            </a:r>
            <a:r>
              <a:rPr lang="el-GR" dirty="0"/>
              <a:t>ή περισσότερες διαταραχές μπορεί να συνεμφανίζονται επειδή οφείλονται στους ίδιους αιτιολογικούς παράγοντες (π.χ. ΔΕΠ-Υ και ΔΑΦ).</a:t>
            </a:r>
          </a:p>
          <a:p>
            <a:pPr marL="457200" indent="-368300">
              <a:buSzPct val="100000"/>
              <a:buFont typeface="+mj-lt"/>
              <a:buAutoNum type="arabicPeriod"/>
            </a:pPr>
            <a:r>
              <a:rPr lang="el-GR" dirty="0" smtClean="0"/>
              <a:t>Η </a:t>
            </a:r>
            <a:r>
              <a:rPr lang="el-GR" dirty="0"/>
              <a:t>μια διαταραχή μπορεί να οδηγεί στην εκδήλωση κάποιας άλλης – μέσω της διαδικασίας της επιγένεσης, (π.χ. ΔΕΠ-Υ και Διαταραχές Διαγωγής). </a:t>
            </a:r>
          </a:p>
          <a:p>
            <a:pPr marL="457200" indent="-368300">
              <a:buSzPct val="100000"/>
              <a:buFont typeface="+mj-lt"/>
              <a:buAutoNum type="arabicPeriod"/>
            </a:pPr>
            <a:r>
              <a:rPr lang="el-GR" dirty="0" smtClean="0"/>
              <a:t>Η </a:t>
            </a:r>
            <a:r>
              <a:rPr lang="el-GR" dirty="0"/>
              <a:t>συννοσηρότητα μπορεί να είναι αποτέλεσμα της αλληλοεπικάλυψης των διαγνωστικών κριτηρίων.</a:t>
            </a:r>
          </a:p>
          <a:p>
            <a:pPr marL="457200" indent="-368300">
              <a:buSzPct val="100000"/>
              <a:buFont typeface="+mj-lt"/>
              <a:buAutoNum type="arabicPeriod"/>
            </a:pPr>
            <a:r>
              <a:rPr lang="el-GR" dirty="0" smtClean="0"/>
              <a:t>Η </a:t>
            </a:r>
            <a:r>
              <a:rPr lang="el-GR" dirty="0"/>
              <a:t>συνεμφάνιση διάφορων συμπτωμάτων μπορεί να αντανακλά διαφορετικούς τρόπους εκδήλωσης μίας μόνο διαταραχής.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765296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892480" cy="908720"/>
          </a:xfrm>
        </p:spPr>
        <p:txBody>
          <a:bodyPr>
            <a:normAutofit fontScale="90000"/>
          </a:bodyPr>
          <a:lstStyle/>
          <a:p>
            <a:r>
              <a:rPr lang="el-GR" dirty="0"/>
              <a:t>Η συννοσηρότητα στην περίπτωση της ΔΕΠ-Υ</a:t>
            </a:r>
          </a:p>
        </p:txBody>
      </p:sp>
      <p:sp>
        <p:nvSpPr>
          <p:cNvPr id="3" name="Θέση περιεχομένου 2"/>
          <p:cNvSpPr>
            <a:spLocks noGrp="1"/>
          </p:cNvSpPr>
          <p:nvPr>
            <p:ph idx="1"/>
          </p:nvPr>
        </p:nvSpPr>
        <p:spPr>
          <a:xfrm>
            <a:off x="5076056" y="1373808"/>
            <a:ext cx="3960440" cy="2991296"/>
          </a:xfrm>
          <a:ln w="19050">
            <a:solidFill>
              <a:schemeClr val="accent5">
                <a:lumMod val="50000"/>
              </a:schemeClr>
            </a:solidFill>
          </a:ln>
        </p:spPr>
        <p:txBody>
          <a:bodyPr/>
          <a:lstStyle/>
          <a:p>
            <a:r>
              <a:rPr lang="el-GR" dirty="0"/>
              <a:t>Για τον ειδικό είναι σημαντικό να κατανοεί τη διαδικασία της επιγένεσης των προβλημάτων και να μπορεί να αναγνωρίζει κάθε φορά πιο είναι το κυρίαρχο πρόβλημα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
        <p:nvSpPr>
          <p:cNvPr id="5" name="Oval 32"/>
          <p:cNvSpPr>
            <a:spLocks noChangeArrowheads="1"/>
          </p:cNvSpPr>
          <p:nvPr/>
        </p:nvSpPr>
        <p:spPr bwMode="auto">
          <a:xfrm>
            <a:off x="1116385" y="1341438"/>
            <a:ext cx="1943100" cy="1828800"/>
          </a:xfrm>
          <a:prstGeom prst="ellipse">
            <a:avLst/>
          </a:prstGeom>
          <a:solidFill>
            <a:srgbClr val="99CCFF">
              <a:alpha val="34117"/>
            </a:srgbClr>
          </a:solidFill>
          <a:ln w="158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solidFill>
                <a:prstClr val="black"/>
              </a:solidFill>
              <a:latin typeface="Calibri"/>
            </a:endParaRPr>
          </a:p>
        </p:txBody>
      </p:sp>
      <p:sp>
        <p:nvSpPr>
          <p:cNvPr id="6" name="Oval 31"/>
          <p:cNvSpPr>
            <a:spLocks noChangeArrowheads="1"/>
          </p:cNvSpPr>
          <p:nvPr/>
        </p:nvSpPr>
        <p:spPr bwMode="auto">
          <a:xfrm>
            <a:off x="2124447" y="1341438"/>
            <a:ext cx="1943100" cy="1828800"/>
          </a:xfrm>
          <a:prstGeom prst="ellipse">
            <a:avLst/>
          </a:prstGeom>
          <a:solidFill>
            <a:srgbClr val="00CC00">
              <a:alpha val="34117"/>
            </a:srgbClr>
          </a:solidFill>
          <a:ln w="158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solidFill>
                <a:prstClr val="black"/>
              </a:solidFill>
              <a:latin typeface="Calibri"/>
            </a:endParaRPr>
          </a:p>
        </p:txBody>
      </p:sp>
      <p:sp>
        <p:nvSpPr>
          <p:cNvPr id="7" name="Text Box 30"/>
          <p:cNvSpPr txBox="1">
            <a:spLocks noChangeArrowheads="1"/>
          </p:cNvSpPr>
          <p:nvPr/>
        </p:nvSpPr>
        <p:spPr bwMode="auto">
          <a:xfrm>
            <a:off x="2124224" y="2060575"/>
            <a:ext cx="1152475"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b="1" dirty="0">
                <a:solidFill>
                  <a:prstClr val="black"/>
                </a:solidFill>
                <a:latin typeface="Calibri"/>
                <a:cs typeface="Times New Roman" pitchFamily="18" charset="0"/>
              </a:rPr>
              <a:t>35 - 60</a:t>
            </a:r>
            <a:r>
              <a:rPr lang="en-US" altLang="el-GR" b="1" dirty="0">
                <a:solidFill>
                  <a:prstClr val="black"/>
                </a:solidFill>
                <a:latin typeface="Calibri"/>
                <a:cs typeface="Times New Roman" pitchFamily="18" charset="0"/>
              </a:rPr>
              <a:t> %</a:t>
            </a:r>
            <a:r>
              <a:rPr lang="el-GR" altLang="el-GR" b="1" dirty="0">
                <a:solidFill>
                  <a:prstClr val="black"/>
                </a:solidFill>
                <a:latin typeface="Calibri"/>
                <a:cs typeface="Times New Roman" pitchFamily="18" charset="0"/>
              </a:rPr>
              <a:t> </a:t>
            </a:r>
            <a:endParaRPr lang="el-GR" altLang="el-GR" dirty="0">
              <a:solidFill>
                <a:prstClr val="black"/>
              </a:solidFill>
              <a:latin typeface="Calibri"/>
            </a:endParaRPr>
          </a:p>
        </p:txBody>
      </p:sp>
      <p:sp>
        <p:nvSpPr>
          <p:cNvPr id="8" name="Oval 28"/>
          <p:cNvSpPr>
            <a:spLocks noChangeArrowheads="1"/>
          </p:cNvSpPr>
          <p:nvPr/>
        </p:nvSpPr>
        <p:spPr bwMode="auto">
          <a:xfrm>
            <a:off x="1116385" y="3284538"/>
            <a:ext cx="1943100" cy="1828800"/>
          </a:xfrm>
          <a:prstGeom prst="ellipse">
            <a:avLst/>
          </a:prstGeom>
          <a:solidFill>
            <a:srgbClr val="99CCFF">
              <a:alpha val="34117"/>
            </a:srgbClr>
          </a:solidFill>
          <a:ln w="158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solidFill>
                <a:prstClr val="black"/>
              </a:solidFill>
              <a:latin typeface="Calibri"/>
            </a:endParaRPr>
          </a:p>
        </p:txBody>
      </p:sp>
      <p:sp>
        <p:nvSpPr>
          <p:cNvPr id="9" name="Oval 27"/>
          <p:cNvSpPr>
            <a:spLocks noChangeArrowheads="1"/>
          </p:cNvSpPr>
          <p:nvPr/>
        </p:nvSpPr>
        <p:spPr bwMode="auto">
          <a:xfrm>
            <a:off x="2195885" y="3284538"/>
            <a:ext cx="1943100" cy="1828800"/>
          </a:xfrm>
          <a:prstGeom prst="ellipse">
            <a:avLst/>
          </a:prstGeom>
          <a:solidFill>
            <a:srgbClr val="FF0000">
              <a:alpha val="34117"/>
            </a:srgbClr>
          </a:solidFill>
          <a:ln w="158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solidFill>
                <a:prstClr val="black"/>
              </a:solidFill>
              <a:latin typeface="Calibri"/>
            </a:endParaRPr>
          </a:p>
        </p:txBody>
      </p:sp>
      <p:sp>
        <p:nvSpPr>
          <p:cNvPr id="10" name="Text Box 25"/>
          <p:cNvSpPr txBox="1">
            <a:spLocks noChangeArrowheads="1"/>
          </p:cNvSpPr>
          <p:nvPr/>
        </p:nvSpPr>
        <p:spPr bwMode="auto">
          <a:xfrm>
            <a:off x="2124447" y="4076700"/>
            <a:ext cx="1143000"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b="1" dirty="0">
                <a:solidFill>
                  <a:prstClr val="black"/>
                </a:solidFill>
                <a:latin typeface="Calibri"/>
                <a:cs typeface="Times New Roman" pitchFamily="18" charset="0"/>
              </a:rPr>
              <a:t>35 – 50 %</a:t>
            </a:r>
            <a:r>
              <a:rPr lang="en-US" altLang="el-GR" b="1" dirty="0">
                <a:solidFill>
                  <a:prstClr val="black"/>
                </a:solidFill>
                <a:latin typeface="Calibri"/>
                <a:cs typeface="Times New Roman" pitchFamily="18" charset="0"/>
              </a:rPr>
              <a:t> </a:t>
            </a:r>
            <a:endParaRPr lang="en-US" altLang="el-GR" dirty="0">
              <a:solidFill>
                <a:prstClr val="black"/>
              </a:solidFill>
              <a:latin typeface="Calibri"/>
            </a:endParaRPr>
          </a:p>
        </p:txBody>
      </p:sp>
      <p:sp>
        <p:nvSpPr>
          <p:cNvPr id="11" name="Text Box 24"/>
          <p:cNvSpPr txBox="1">
            <a:spLocks noChangeArrowheads="1"/>
          </p:cNvSpPr>
          <p:nvPr/>
        </p:nvSpPr>
        <p:spPr bwMode="auto">
          <a:xfrm>
            <a:off x="3429000" y="5357813"/>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solidFill>
                <a:prstClr val="black"/>
              </a:solidFill>
              <a:latin typeface="Calibri"/>
            </a:endParaRPr>
          </a:p>
        </p:txBody>
      </p:sp>
      <p:sp>
        <p:nvSpPr>
          <p:cNvPr id="12" name="Oval 44"/>
          <p:cNvSpPr>
            <a:spLocks noChangeArrowheads="1"/>
          </p:cNvSpPr>
          <p:nvPr/>
        </p:nvSpPr>
        <p:spPr bwMode="auto">
          <a:xfrm>
            <a:off x="4787900" y="4652963"/>
            <a:ext cx="1943100" cy="1828800"/>
          </a:xfrm>
          <a:prstGeom prst="ellipse">
            <a:avLst/>
          </a:prstGeom>
          <a:solidFill>
            <a:srgbClr val="00CC00">
              <a:alpha val="34117"/>
            </a:srgbClr>
          </a:solidFill>
          <a:ln w="158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solidFill>
                <a:prstClr val="black"/>
              </a:solidFill>
              <a:latin typeface="Calibri"/>
            </a:endParaRPr>
          </a:p>
        </p:txBody>
      </p:sp>
      <p:sp>
        <p:nvSpPr>
          <p:cNvPr id="13" name="Oval 43"/>
          <p:cNvSpPr>
            <a:spLocks noChangeArrowheads="1"/>
          </p:cNvSpPr>
          <p:nvPr/>
        </p:nvSpPr>
        <p:spPr bwMode="auto">
          <a:xfrm>
            <a:off x="6011863" y="4652963"/>
            <a:ext cx="1943100" cy="1828800"/>
          </a:xfrm>
          <a:prstGeom prst="ellipse">
            <a:avLst/>
          </a:prstGeom>
          <a:solidFill>
            <a:srgbClr val="FF0000">
              <a:alpha val="34117"/>
            </a:srgbClr>
          </a:solidFill>
          <a:ln w="158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solidFill>
                <a:prstClr val="black"/>
              </a:solidFill>
              <a:latin typeface="Calibri"/>
            </a:endParaRPr>
          </a:p>
        </p:txBody>
      </p:sp>
      <p:sp>
        <p:nvSpPr>
          <p:cNvPr id="14" name="Text Box 42"/>
          <p:cNvSpPr txBox="1">
            <a:spLocks noChangeArrowheads="1"/>
          </p:cNvSpPr>
          <p:nvPr/>
        </p:nvSpPr>
        <p:spPr bwMode="auto">
          <a:xfrm>
            <a:off x="6011863" y="5445125"/>
            <a:ext cx="800100"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b="1" dirty="0">
                <a:solidFill>
                  <a:prstClr val="black"/>
                </a:solidFill>
                <a:latin typeface="Calibri"/>
                <a:cs typeface="Times New Roman" pitchFamily="18" charset="0"/>
              </a:rPr>
              <a:t>25 </a:t>
            </a:r>
            <a:r>
              <a:rPr lang="en-US" altLang="el-GR" b="1" dirty="0">
                <a:solidFill>
                  <a:prstClr val="black"/>
                </a:solidFill>
                <a:latin typeface="Calibri"/>
                <a:cs typeface="Times New Roman" pitchFamily="18" charset="0"/>
              </a:rPr>
              <a:t>%</a:t>
            </a:r>
            <a:r>
              <a:rPr lang="el-GR" altLang="el-GR" b="1" dirty="0">
                <a:solidFill>
                  <a:prstClr val="black"/>
                </a:solidFill>
                <a:latin typeface="Calibri"/>
                <a:cs typeface="Times New Roman" pitchFamily="18" charset="0"/>
              </a:rPr>
              <a:t> </a:t>
            </a:r>
            <a:endParaRPr lang="el-GR" altLang="el-GR" dirty="0">
              <a:solidFill>
                <a:prstClr val="black"/>
              </a:solidFill>
              <a:latin typeface="Calibri"/>
            </a:endParaRPr>
          </a:p>
        </p:txBody>
      </p:sp>
      <p:sp>
        <p:nvSpPr>
          <p:cNvPr id="15" name="Text Box 49"/>
          <p:cNvSpPr txBox="1">
            <a:spLocks noChangeArrowheads="1"/>
          </p:cNvSpPr>
          <p:nvPr/>
        </p:nvSpPr>
        <p:spPr bwMode="auto">
          <a:xfrm>
            <a:off x="611560" y="2060575"/>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solidFill>
                  <a:prstClr val="black"/>
                </a:solidFill>
                <a:latin typeface="Calibri"/>
              </a:rPr>
              <a:t>ΔΕΠ-Υ</a:t>
            </a:r>
          </a:p>
        </p:txBody>
      </p:sp>
      <p:sp>
        <p:nvSpPr>
          <p:cNvPr id="16" name="Text Box 50"/>
          <p:cNvSpPr txBox="1">
            <a:spLocks noChangeArrowheads="1"/>
          </p:cNvSpPr>
          <p:nvPr/>
        </p:nvSpPr>
        <p:spPr bwMode="auto">
          <a:xfrm>
            <a:off x="611560" y="4076700"/>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solidFill>
                  <a:prstClr val="black"/>
                </a:solidFill>
                <a:latin typeface="Calibri"/>
              </a:rPr>
              <a:t>ΔΕΠ-Υ</a:t>
            </a:r>
          </a:p>
        </p:txBody>
      </p:sp>
      <p:sp>
        <p:nvSpPr>
          <p:cNvPr id="17" name="Text Box 51"/>
          <p:cNvSpPr txBox="1">
            <a:spLocks noChangeArrowheads="1"/>
          </p:cNvSpPr>
          <p:nvPr/>
        </p:nvSpPr>
        <p:spPr bwMode="auto">
          <a:xfrm>
            <a:off x="3563739" y="1773238"/>
            <a:ext cx="1584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solidFill>
                  <a:prstClr val="black"/>
                </a:solidFill>
                <a:latin typeface="Calibri"/>
              </a:rPr>
              <a:t>Εναντιωτική</a:t>
            </a:r>
          </a:p>
          <a:p>
            <a:pPr eaLnBrk="1" hangingPunct="1">
              <a:lnSpc>
                <a:spcPct val="30000"/>
              </a:lnSpc>
              <a:spcBef>
                <a:spcPct val="50000"/>
              </a:spcBef>
            </a:pPr>
            <a:r>
              <a:rPr lang="el-GR" altLang="el-GR" b="1" dirty="0">
                <a:solidFill>
                  <a:prstClr val="black"/>
                </a:solidFill>
                <a:latin typeface="Calibri"/>
              </a:rPr>
              <a:t>Προκλητική</a:t>
            </a:r>
          </a:p>
          <a:p>
            <a:pPr eaLnBrk="1" hangingPunct="1">
              <a:lnSpc>
                <a:spcPct val="50000"/>
              </a:lnSpc>
              <a:spcBef>
                <a:spcPct val="50000"/>
              </a:spcBef>
            </a:pPr>
            <a:r>
              <a:rPr lang="el-GR" altLang="el-GR" b="1" dirty="0">
                <a:solidFill>
                  <a:prstClr val="black"/>
                </a:solidFill>
                <a:latin typeface="Calibri"/>
              </a:rPr>
              <a:t>Διαταραχή</a:t>
            </a:r>
          </a:p>
        </p:txBody>
      </p:sp>
      <p:sp>
        <p:nvSpPr>
          <p:cNvPr id="18" name="Text Box 52"/>
          <p:cNvSpPr txBox="1">
            <a:spLocks noChangeArrowheads="1"/>
          </p:cNvSpPr>
          <p:nvPr/>
        </p:nvSpPr>
        <p:spPr bwMode="auto">
          <a:xfrm>
            <a:off x="3492872" y="3860800"/>
            <a:ext cx="13684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50000"/>
              </a:lnSpc>
              <a:spcBef>
                <a:spcPct val="50000"/>
              </a:spcBef>
            </a:pPr>
            <a:r>
              <a:rPr lang="el-GR" altLang="el-GR" b="1" dirty="0">
                <a:solidFill>
                  <a:prstClr val="black"/>
                </a:solidFill>
                <a:latin typeface="Calibri"/>
              </a:rPr>
              <a:t>Διαταραχή </a:t>
            </a:r>
          </a:p>
          <a:p>
            <a:pPr eaLnBrk="1" hangingPunct="1">
              <a:lnSpc>
                <a:spcPct val="50000"/>
              </a:lnSpc>
              <a:spcBef>
                <a:spcPct val="50000"/>
              </a:spcBef>
            </a:pPr>
            <a:r>
              <a:rPr lang="el-GR" altLang="el-GR" b="1" dirty="0">
                <a:solidFill>
                  <a:prstClr val="black"/>
                </a:solidFill>
                <a:latin typeface="Calibri"/>
              </a:rPr>
              <a:t>Διαγωγής</a:t>
            </a:r>
          </a:p>
        </p:txBody>
      </p:sp>
      <p:sp>
        <p:nvSpPr>
          <p:cNvPr id="19" name="Text Box 53"/>
          <p:cNvSpPr txBox="1">
            <a:spLocks noChangeArrowheads="1"/>
          </p:cNvSpPr>
          <p:nvPr/>
        </p:nvSpPr>
        <p:spPr bwMode="auto">
          <a:xfrm>
            <a:off x="7308850" y="5229225"/>
            <a:ext cx="13684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solidFill>
                  <a:prstClr val="black"/>
                </a:solidFill>
                <a:latin typeface="Calibri"/>
              </a:rPr>
              <a:t>Διαταραχή </a:t>
            </a:r>
          </a:p>
          <a:p>
            <a:pPr eaLnBrk="1" hangingPunct="1">
              <a:lnSpc>
                <a:spcPct val="20000"/>
              </a:lnSpc>
              <a:spcBef>
                <a:spcPct val="50000"/>
              </a:spcBef>
            </a:pPr>
            <a:r>
              <a:rPr lang="el-GR" altLang="el-GR" b="1" dirty="0">
                <a:solidFill>
                  <a:prstClr val="black"/>
                </a:solidFill>
                <a:latin typeface="Calibri"/>
              </a:rPr>
              <a:t>Διαγωγής</a:t>
            </a:r>
          </a:p>
        </p:txBody>
      </p:sp>
      <p:sp>
        <p:nvSpPr>
          <p:cNvPr id="20" name="Text Box 54"/>
          <p:cNvSpPr txBox="1">
            <a:spLocks noChangeArrowheads="1"/>
          </p:cNvSpPr>
          <p:nvPr/>
        </p:nvSpPr>
        <p:spPr bwMode="auto">
          <a:xfrm>
            <a:off x="4067175" y="5084763"/>
            <a:ext cx="15843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solidFill>
                  <a:prstClr val="black"/>
                </a:solidFill>
                <a:latin typeface="Calibri"/>
              </a:rPr>
              <a:t>Εναντιωτική</a:t>
            </a:r>
          </a:p>
          <a:p>
            <a:pPr eaLnBrk="1" hangingPunct="1">
              <a:lnSpc>
                <a:spcPct val="30000"/>
              </a:lnSpc>
              <a:spcBef>
                <a:spcPct val="50000"/>
              </a:spcBef>
            </a:pPr>
            <a:r>
              <a:rPr lang="el-GR" altLang="el-GR" b="1" dirty="0">
                <a:solidFill>
                  <a:prstClr val="black"/>
                </a:solidFill>
                <a:latin typeface="Calibri"/>
              </a:rPr>
              <a:t>Προκλητική</a:t>
            </a:r>
          </a:p>
          <a:p>
            <a:pPr eaLnBrk="1" hangingPunct="1">
              <a:lnSpc>
                <a:spcPct val="40000"/>
              </a:lnSpc>
              <a:spcBef>
                <a:spcPct val="50000"/>
              </a:spcBef>
            </a:pPr>
            <a:r>
              <a:rPr lang="el-GR" altLang="el-GR" b="1" dirty="0">
                <a:solidFill>
                  <a:prstClr val="black"/>
                </a:solidFill>
                <a:latin typeface="Calibri"/>
              </a:rPr>
              <a:t>Διαταραχή</a:t>
            </a:r>
          </a:p>
        </p:txBody>
      </p:sp>
      <p:sp>
        <p:nvSpPr>
          <p:cNvPr id="21" name="Text Box 55"/>
          <p:cNvSpPr txBox="1">
            <a:spLocks noChangeArrowheads="1"/>
          </p:cNvSpPr>
          <p:nvPr/>
        </p:nvSpPr>
        <p:spPr bwMode="auto">
          <a:xfrm>
            <a:off x="468313" y="5300663"/>
            <a:ext cx="2843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l-GR" b="1" dirty="0">
                <a:solidFill>
                  <a:prstClr val="black"/>
                </a:solidFill>
                <a:latin typeface="Calibri"/>
              </a:rPr>
              <a:t>Biederman et al</a:t>
            </a:r>
            <a:r>
              <a:rPr lang="el-GR" altLang="el-GR" b="1" dirty="0">
                <a:solidFill>
                  <a:prstClr val="black"/>
                </a:solidFill>
                <a:latin typeface="Calibri"/>
              </a:rPr>
              <a:t>., 1992</a:t>
            </a:r>
            <a:r>
              <a:rPr lang="el-GR" altLang="el-GR" dirty="0">
                <a:solidFill>
                  <a:prstClr val="black"/>
                </a:solidFill>
                <a:latin typeface="Calibri"/>
              </a:rPr>
              <a:t> </a:t>
            </a:r>
          </a:p>
        </p:txBody>
      </p:sp>
      <p:sp>
        <p:nvSpPr>
          <p:cNvPr id="22" name="Text Box 56"/>
          <p:cNvSpPr txBox="1">
            <a:spLocks noChangeArrowheads="1"/>
          </p:cNvSpPr>
          <p:nvPr/>
        </p:nvSpPr>
        <p:spPr bwMode="auto">
          <a:xfrm>
            <a:off x="5876132" y="6481763"/>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l-GR" b="1" dirty="0">
                <a:solidFill>
                  <a:prstClr val="black"/>
                </a:solidFill>
                <a:latin typeface="Calibri"/>
              </a:rPr>
              <a:t>Rey</a:t>
            </a:r>
            <a:r>
              <a:rPr lang="el-GR" altLang="el-GR" b="1" dirty="0">
                <a:solidFill>
                  <a:prstClr val="black"/>
                </a:solidFill>
                <a:latin typeface="Calibri"/>
              </a:rPr>
              <a:t>, 1993</a:t>
            </a:r>
            <a:r>
              <a:rPr lang="el-GR" altLang="el-GR" dirty="0">
                <a:solidFill>
                  <a:prstClr val="black"/>
                </a:solidFill>
                <a:latin typeface="Calibri"/>
              </a:rPr>
              <a:t> </a:t>
            </a:r>
          </a:p>
        </p:txBody>
      </p:sp>
    </p:spTree>
    <p:extLst>
      <p:ext uri="{BB962C8B-B14F-4D97-AF65-F5344CB8AC3E}">
        <p14:creationId xmlns:p14="http://schemas.microsoft.com/office/powerpoint/2010/main" val="327874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a:t>
            </a:r>
            <a:r>
              <a:rPr lang="el-GR" sz="3200" b="0" dirty="0" smtClean="0"/>
              <a:t>1/2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graphicFrame>
        <p:nvGraphicFramePr>
          <p:cNvPr id="5" name="Αντικείμενο 4" descr="εξώφυλλο του βιβλίου &quot;Ψυχοπαθολογία παιδιών και εφήβων&quot;, Ευθύμιος Κάκουρος και Κατερίνα Μανιαδάκη"/>
          <p:cNvGraphicFramePr>
            <a:graphicFrameLocks noChangeAspect="1"/>
          </p:cNvGraphicFramePr>
          <p:nvPr>
            <p:extLst>
              <p:ext uri="{D42A27DB-BD31-4B8C-83A1-F6EECF244321}">
                <p14:modId xmlns:p14="http://schemas.microsoft.com/office/powerpoint/2010/main" val="2459907654"/>
              </p:ext>
            </p:extLst>
          </p:nvPr>
        </p:nvGraphicFramePr>
        <p:xfrm>
          <a:off x="2771800" y="1187499"/>
          <a:ext cx="3738462" cy="5409853"/>
        </p:xfrm>
        <a:graphic>
          <a:graphicData uri="http://schemas.openxmlformats.org/presentationml/2006/ole">
            <mc:AlternateContent xmlns:mc="http://schemas.openxmlformats.org/markup-compatibility/2006">
              <mc:Choice xmlns:v="urn:schemas-microsoft-com:vml" Requires="v">
                <p:oleObj spid="_x0000_s1037" name="Φωτογραφία του Photo Editor" r:id="rId3" imgW="3277057" imgH="4571429" progId="MSPhotoEd.3">
                  <p:embed/>
                </p:oleObj>
              </mc:Choice>
              <mc:Fallback>
                <p:oleObj name="Φωτογραφία του Photo Editor" r:id="rId3" imgW="3277057" imgH="45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957" t="1448" r="2330" b="1418"/>
                      <a:stretch>
                        <a:fillRect/>
                      </a:stretch>
                    </p:blipFill>
                    <p:spPr bwMode="auto">
                      <a:xfrm>
                        <a:off x="2771800" y="1187499"/>
                        <a:ext cx="3738462" cy="5409853"/>
                      </a:xfrm>
                      <a:prstGeom prst="rect">
                        <a:avLst/>
                      </a:prstGeom>
                      <a:noFill/>
                      <a:ln>
                        <a:solidFill>
                          <a:schemeClr val="tx1"/>
                        </a:solidFill>
                      </a:ln>
                    </p:spPr>
                  </p:pic>
                </p:oleObj>
              </mc:Fallback>
            </mc:AlternateContent>
          </a:graphicData>
        </a:graphic>
      </p:graphicFrame>
      <p:sp>
        <p:nvSpPr>
          <p:cNvPr id="6" name="Ορθογώνιο 5"/>
          <p:cNvSpPr/>
          <p:nvPr/>
        </p:nvSpPr>
        <p:spPr>
          <a:xfrm>
            <a:off x="3203848" y="6554432"/>
            <a:ext cx="3024336" cy="276999"/>
          </a:xfrm>
          <a:prstGeom prst="rect">
            <a:avLst/>
          </a:prstGeom>
        </p:spPr>
        <p:txBody>
          <a:bodyPr wrap="square">
            <a:spAutoFit/>
          </a:bodyPr>
          <a:lstStyle/>
          <a:p>
            <a:pPr algn="ctr"/>
            <a:r>
              <a:rPr lang="en-US" sz="1200" dirty="0" smtClean="0">
                <a:solidFill>
                  <a:prstClr val="black"/>
                </a:solidFill>
                <a:latin typeface="Calibri"/>
                <a:hlinkClick r:id="rId5"/>
              </a:rPr>
              <a:t>biblionet.gr</a:t>
            </a:r>
            <a:endParaRPr lang="el-GR" sz="1200" dirty="0">
              <a:solidFill>
                <a:prstClr val="black"/>
              </a:solidFill>
              <a:latin typeface="Calibri"/>
            </a:endParaRPr>
          </a:p>
        </p:txBody>
      </p:sp>
    </p:spTree>
    <p:extLst>
      <p:ext uri="{BB962C8B-B14F-4D97-AF65-F5344CB8AC3E}">
        <p14:creationId xmlns:p14="http://schemas.microsoft.com/office/powerpoint/2010/main" val="184418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Τι ονομάζουμε κυρίαρχο </a:t>
            </a:r>
            <a:r>
              <a:rPr lang="el-GR" dirty="0" smtClean="0"/>
              <a:t>πρόβλημα</a:t>
            </a:r>
            <a:r>
              <a:rPr lang="el-GR" dirty="0"/>
              <a:t>;</a:t>
            </a:r>
            <a:endParaRPr lang="el-GR" dirty="0"/>
          </a:p>
        </p:txBody>
      </p:sp>
      <p:sp>
        <p:nvSpPr>
          <p:cNvPr id="3" name="Θέση περιεχομένου 2"/>
          <p:cNvSpPr>
            <a:spLocks noGrp="1"/>
          </p:cNvSpPr>
          <p:nvPr>
            <p:ph idx="1"/>
          </p:nvPr>
        </p:nvSpPr>
        <p:spPr>
          <a:xfrm>
            <a:off x="755576" y="1916832"/>
            <a:ext cx="7920880" cy="2448272"/>
          </a:xfrm>
          <a:ln w="28575">
            <a:solidFill>
              <a:schemeClr val="accent5">
                <a:lumMod val="50000"/>
              </a:schemeClr>
            </a:solidFill>
          </a:ln>
          <a:effectLst/>
        </p:spPr>
        <p:style>
          <a:lnRef idx="2">
            <a:schemeClr val="dk1"/>
          </a:lnRef>
          <a:fillRef idx="1">
            <a:schemeClr val="lt1"/>
          </a:fillRef>
          <a:effectRef idx="0">
            <a:schemeClr val="dk1"/>
          </a:effectRef>
          <a:fontRef idx="minor">
            <a:schemeClr val="dk1"/>
          </a:fontRef>
        </p:style>
        <p:txBody>
          <a:bodyPr anchor="ctr"/>
          <a:lstStyle/>
          <a:p>
            <a:pPr algn="ctr">
              <a:lnSpc>
                <a:spcPct val="150000"/>
              </a:lnSpc>
              <a:buFont typeface="Wingdings" panose="05000000000000000000" pitchFamily="2" charset="2"/>
              <a:buChar char="ü"/>
            </a:pPr>
            <a:r>
              <a:rPr lang="el-GR" dirty="0"/>
              <a:t>Κυρίαρχο πρόβλημα ονομάζουμε </a:t>
            </a:r>
            <a:r>
              <a:rPr lang="el-GR" dirty="0" smtClean="0"/>
              <a:t>αυτό το </a:t>
            </a:r>
            <a:r>
              <a:rPr lang="el-GR" dirty="0"/>
              <a:t>οποίο εκτιμούμε ότι αποτελεί τον </a:t>
            </a:r>
            <a:r>
              <a:rPr lang="el-GR" dirty="0" smtClean="0"/>
              <a:t>πυρήνα και </a:t>
            </a:r>
            <a:r>
              <a:rPr lang="el-GR" dirty="0"/>
              <a:t>την αφετηρία των βασικών </a:t>
            </a:r>
            <a:r>
              <a:rPr lang="el-GR" dirty="0" smtClean="0"/>
              <a:t>δυσκολιών που </a:t>
            </a:r>
            <a:r>
              <a:rPr lang="el-GR" dirty="0"/>
              <a:t>αντιμετωπίζει κάποιο παιδί.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3063423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Συνεμφάνιση της ΔΕΠ - Υ με  άλλα προβλήματα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grpSp>
        <p:nvGrpSpPr>
          <p:cNvPr id="5" name="Group 4"/>
          <p:cNvGrpSpPr>
            <a:grpSpLocks/>
          </p:cNvGrpSpPr>
          <p:nvPr/>
        </p:nvGrpSpPr>
        <p:grpSpPr bwMode="auto">
          <a:xfrm>
            <a:off x="5219700" y="2132856"/>
            <a:ext cx="3271838" cy="2227262"/>
            <a:chOff x="3038" y="3218"/>
            <a:chExt cx="5944" cy="3960"/>
          </a:xfrm>
        </p:grpSpPr>
        <p:sp>
          <p:nvSpPr>
            <p:cNvPr id="6" name="Oval 5"/>
            <p:cNvSpPr>
              <a:spLocks noChangeArrowheads="1"/>
            </p:cNvSpPr>
            <p:nvPr/>
          </p:nvSpPr>
          <p:spPr bwMode="auto">
            <a:xfrm>
              <a:off x="3038" y="3218"/>
              <a:ext cx="4144" cy="3960"/>
            </a:xfrm>
            <a:prstGeom prst="ellipse">
              <a:avLst/>
            </a:prstGeom>
            <a:solidFill>
              <a:srgbClr val="CCFFFF">
                <a:alpha val="34117"/>
              </a:srgbClr>
            </a:solidFill>
            <a:ln w="158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solidFill>
                  <a:prstClr val="black"/>
                </a:solidFill>
              </a:endParaRPr>
            </a:p>
          </p:txBody>
        </p:sp>
        <p:sp>
          <p:nvSpPr>
            <p:cNvPr id="7" name="Oval 6"/>
            <p:cNvSpPr>
              <a:spLocks noChangeArrowheads="1"/>
            </p:cNvSpPr>
            <p:nvPr/>
          </p:nvSpPr>
          <p:spPr bwMode="auto">
            <a:xfrm>
              <a:off x="4838" y="3218"/>
              <a:ext cx="4144" cy="3960"/>
            </a:xfrm>
            <a:prstGeom prst="ellipse">
              <a:avLst/>
            </a:prstGeom>
            <a:solidFill>
              <a:srgbClr val="3366FF">
                <a:alpha val="34117"/>
              </a:srgbClr>
            </a:solidFill>
            <a:ln w="158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solidFill>
                  <a:prstClr val="black"/>
                </a:solidFill>
              </a:endParaRPr>
            </a:p>
          </p:txBody>
        </p:sp>
        <p:sp>
          <p:nvSpPr>
            <p:cNvPr id="8" name="Text Box 7"/>
            <p:cNvSpPr txBox="1">
              <a:spLocks noChangeArrowheads="1"/>
            </p:cNvSpPr>
            <p:nvPr/>
          </p:nvSpPr>
          <p:spPr bwMode="auto">
            <a:xfrm>
              <a:off x="5112" y="4950"/>
              <a:ext cx="1706" cy="743"/>
            </a:xfrm>
            <a:prstGeom prst="rect">
              <a:avLst/>
            </a:prstGeom>
            <a:solidFill>
              <a:srgbClr val="FFFFFF">
                <a:alpha val="0"/>
              </a:srgbClr>
            </a:solidFill>
            <a:ln w="15875" algn="ctr">
              <a:no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solidFill>
                  <a:prstClr val="black"/>
                </a:solidFill>
              </a:endParaRPr>
            </a:p>
          </p:txBody>
        </p:sp>
      </p:grpSp>
      <p:sp>
        <p:nvSpPr>
          <p:cNvPr id="9" name="Oval 8"/>
          <p:cNvSpPr>
            <a:spLocks noChangeArrowheads="1"/>
          </p:cNvSpPr>
          <p:nvPr/>
        </p:nvSpPr>
        <p:spPr bwMode="auto">
          <a:xfrm>
            <a:off x="877114" y="2084437"/>
            <a:ext cx="2486025" cy="2400300"/>
          </a:xfrm>
          <a:prstGeom prst="ellipse">
            <a:avLst/>
          </a:prstGeom>
          <a:solidFill>
            <a:srgbClr val="CCFFFF">
              <a:alpha val="34117"/>
            </a:srgbClr>
          </a:solidFill>
          <a:ln w="158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solidFill>
                <a:prstClr val="black"/>
              </a:solidFill>
            </a:endParaRPr>
          </a:p>
        </p:txBody>
      </p:sp>
      <p:sp>
        <p:nvSpPr>
          <p:cNvPr id="10" name="Oval 9"/>
          <p:cNvSpPr>
            <a:spLocks noChangeArrowheads="1"/>
          </p:cNvSpPr>
          <p:nvPr/>
        </p:nvSpPr>
        <p:spPr bwMode="auto">
          <a:xfrm>
            <a:off x="2047101" y="2046337"/>
            <a:ext cx="2487613" cy="2400300"/>
          </a:xfrm>
          <a:prstGeom prst="ellipse">
            <a:avLst/>
          </a:prstGeom>
          <a:solidFill>
            <a:srgbClr val="99CC00">
              <a:alpha val="34117"/>
            </a:srgbClr>
          </a:solidFill>
          <a:ln w="158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solidFill>
                <a:prstClr val="black"/>
              </a:solidFill>
            </a:endParaRPr>
          </a:p>
        </p:txBody>
      </p:sp>
      <p:sp>
        <p:nvSpPr>
          <p:cNvPr id="11" name="Text Box 10"/>
          <p:cNvSpPr txBox="1">
            <a:spLocks noChangeArrowheads="1"/>
          </p:cNvSpPr>
          <p:nvPr/>
        </p:nvSpPr>
        <p:spPr bwMode="auto">
          <a:xfrm>
            <a:off x="6300788" y="2996456"/>
            <a:ext cx="1439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000" b="1" dirty="0">
                <a:solidFill>
                  <a:srgbClr val="FF0000"/>
                </a:solidFill>
              </a:rPr>
              <a:t>33- 80%</a:t>
            </a:r>
          </a:p>
        </p:txBody>
      </p:sp>
      <p:sp>
        <p:nvSpPr>
          <p:cNvPr id="12" name="Text Box 11"/>
          <p:cNvSpPr txBox="1">
            <a:spLocks noChangeArrowheads="1"/>
          </p:cNvSpPr>
          <p:nvPr/>
        </p:nvSpPr>
        <p:spPr bwMode="auto">
          <a:xfrm>
            <a:off x="4859635" y="278092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solidFill>
                  <a:prstClr val="black"/>
                </a:solidFill>
              </a:rPr>
              <a:t>ΔΕΠ-Υ</a:t>
            </a:r>
          </a:p>
        </p:txBody>
      </p:sp>
      <p:sp>
        <p:nvSpPr>
          <p:cNvPr id="13" name="Text Box 12"/>
          <p:cNvSpPr txBox="1">
            <a:spLocks noChangeArrowheads="1"/>
          </p:cNvSpPr>
          <p:nvPr/>
        </p:nvSpPr>
        <p:spPr bwMode="auto">
          <a:xfrm>
            <a:off x="7812088" y="2925018"/>
            <a:ext cx="1331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solidFill>
                  <a:prstClr val="black"/>
                </a:solidFill>
              </a:rPr>
              <a:t>Δυσλεξία</a:t>
            </a:r>
          </a:p>
        </p:txBody>
      </p:sp>
      <p:sp>
        <p:nvSpPr>
          <p:cNvPr id="14" name="Text Box 13"/>
          <p:cNvSpPr txBox="1">
            <a:spLocks noChangeArrowheads="1"/>
          </p:cNvSpPr>
          <p:nvPr/>
        </p:nvSpPr>
        <p:spPr bwMode="auto">
          <a:xfrm>
            <a:off x="467544" y="2929595"/>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solidFill>
                  <a:prstClr val="black"/>
                </a:solidFill>
              </a:rPr>
              <a:t>ΔΕΠ-Υ</a:t>
            </a:r>
          </a:p>
        </p:txBody>
      </p:sp>
      <p:sp>
        <p:nvSpPr>
          <p:cNvPr id="15" name="Text Box 14"/>
          <p:cNvSpPr txBox="1">
            <a:spLocks noChangeArrowheads="1"/>
          </p:cNvSpPr>
          <p:nvPr/>
        </p:nvSpPr>
        <p:spPr bwMode="auto">
          <a:xfrm>
            <a:off x="3415526" y="3054399"/>
            <a:ext cx="15128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solidFill>
                  <a:prstClr val="black"/>
                </a:solidFill>
              </a:rPr>
              <a:t>Διαταραχές λόγου</a:t>
            </a:r>
          </a:p>
        </p:txBody>
      </p:sp>
      <p:sp>
        <p:nvSpPr>
          <p:cNvPr id="16" name="Text Box 15"/>
          <p:cNvSpPr txBox="1">
            <a:spLocks noChangeArrowheads="1"/>
          </p:cNvSpPr>
          <p:nvPr/>
        </p:nvSpPr>
        <p:spPr bwMode="auto">
          <a:xfrm>
            <a:off x="2191564" y="3054399"/>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000" b="1" dirty="0">
                <a:solidFill>
                  <a:srgbClr val="FF0000"/>
                </a:solidFill>
              </a:rPr>
              <a:t>30-64%</a:t>
            </a:r>
          </a:p>
        </p:txBody>
      </p:sp>
      <p:sp>
        <p:nvSpPr>
          <p:cNvPr id="17" name="Text Box 16"/>
          <p:cNvSpPr txBox="1">
            <a:spLocks noChangeArrowheads="1"/>
          </p:cNvSpPr>
          <p:nvPr/>
        </p:nvSpPr>
        <p:spPr bwMode="auto">
          <a:xfrm>
            <a:off x="899319" y="5387421"/>
            <a:ext cx="612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ltLang="el-GR" dirty="0">
                <a:solidFill>
                  <a:prstClr val="black"/>
                </a:solidFill>
                <a:latin typeface="Calibri"/>
              </a:rPr>
              <a:t>Gross - Tsur et al., 1991; Hartsough &amp; Lambert, 1985; Humphries et al., 1994; Taylor, et al., 1991</a:t>
            </a:r>
            <a:endParaRPr lang="el-GR" altLang="el-GR" dirty="0">
              <a:solidFill>
                <a:prstClr val="black"/>
              </a:solidFill>
              <a:latin typeface="Calibri"/>
            </a:endParaRPr>
          </a:p>
        </p:txBody>
      </p:sp>
    </p:spTree>
    <p:extLst>
      <p:ext uri="{BB962C8B-B14F-4D97-AF65-F5344CB8AC3E}">
        <p14:creationId xmlns:p14="http://schemas.microsoft.com/office/powerpoint/2010/main" val="966069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hild, Boy, Mask, Color Key, Masquerade, Violet, 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683" y="3231616"/>
            <a:ext cx="3771091" cy="2645656"/>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1199332" y="1484784"/>
            <a:ext cx="3888432" cy="2304256"/>
          </a:xfrm>
          <a:solidFill>
            <a:schemeClr val="bg1"/>
          </a:solidFill>
          <a:ln w="28575">
            <a:solidFill>
              <a:schemeClr val="accent5">
                <a:lumMod val="50000"/>
              </a:schemeClr>
            </a:solidFill>
          </a:ln>
        </p:spPr>
        <p:txBody>
          <a:bodyPr/>
          <a:lstStyle/>
          <a:p>
            <a:r>
              <a:rPr lang="el-GR" dirty="0" smtClean="0"/>
              <a:t>Η διάγνωση στη ψυχοθεραπεία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
        <p:nvSpPr>
          <p:cNvPr id="6" name="Ορθογώνιο 5"/>
          <p:cNvSpPr/>
          <p:nvPr/>
        </p:nvSpPr>
        <p:spPr>
          <a:xfrm>
            <a:off x="6004602" y="5944821"/>
            <a:ext cx="184731" cy="276999"/>
          </a:xfrm>
          <a:prstGeom prst="rect">
            <a:avLst/>
          </a:prstGeom>
        </p:spPr>
        <p:txBody>
          <a:bodyPr wrap="none">
            <a:spAutoFit/>
          </a:bodyPr>
          <a:lstStyle/>
          <a:p>
            <a:endParaRPr lang="en-US" sz="1200" dirty="0">
              <a:solidFill>
                <a:prstClr val="black"/>
              </a:solidFill>
              <a:latin typeface="Calibri"/>
            </a:endParaRPr>
          </a:p>
        </p:txBody>
      </p:sp>
      <p:sp>
        <p:nvSpPr>
          <p:cNvPr id="7" name="Ορθογώνιο 6"/>
          <p:cNvSpPr/>
          <p:nvPr/>
        </p:nvSpPr>
        <p:spPr>
          <a:xfrm>
            <a:off x="5508104" y="6081698"/>
            <a:ext cx="2232248" cy="461665"/>
          </a:xfrm>
          <a:prstGeom prst="rect">
            <a:avLst/>
          </a:prstGeom>
        </p:spPr>
        <p:txBody>
          <a:bodyPr wrap="square">
            <a:spAutoFit/>
          </a:bodyPr>
          <a:lstStyle/>
          <a:p>
            <a:r>
              <a:rPr lang="en-US" sz="1200" dirty="0" smtClean="0">
                <a:solidFill>
                  <a:prstClr val="black"/>
                </a:solidFill>
                <a:latin typeface="Calibri"/>
                <a:hlinkClick r:id="rId3"/>
              </a:rPr>
              <a:t>Child</a:t>
            </a:r>
            <a:r>
              <a:rPr lang="en-US" sz="1200" dirty="0" smtClean="0">
                <a:solidFill>
                  <a:prstClr val="black"/>
                </a:solidFill>
                <a:latin typeface="Calibri"/>
                <a:hlinkClick r:id="rId4"/>
              </a:rPr>
              <a:t> </a:t>
            </a:r>
            <a:r>
              <a:rPr lang="el-GR" sz="1200" dirty="0" smtClean="0">
                <a:solidFill>
                  <a:prstClr val="black"/>
                </a:solidFill>
                <a:latin typeface="Calibri"/>
              </a:rPr>
              <a:t>διαθέσιμο με άδεια </a:t>
            </a:r>
            <a:r>
              <a:rPr lang="en-US" sz="1200" dirty="0">
                <a:solidFill>
                  <a:prstClr val="black"/>
                </a:solidFill>
                <a:latin typeface="Calibri"/>
              </a:rPr>
              <a:t> </a:t>
            </a:r>
            <a:r>
              <a:rPr lang="en-US" sz="1200" dirty="0">
                <a:solidFill>
                  <a:prstClr val="black"/>
                </a:solidFill>
                <a:latin typeface="Calibri"/>
                <a:hlinkClick r:id="rId5"/>
              </a:rPr>
              <a:t>CC0 Public Domain</a:t>
            </a:r>
            <a:endParaRPr lang="en-US" sz="1200" dirty="0">
              <a:solidFill>
                <a:prstClr val="black"/>
              </a:solidFill>
              <a:latin typeface="Calibri"/>
            </a:endParaRPr>
          </a:p>
        </p:txBody>
      </p:sp>
    </p:spTree>
    <p:extLst>
      <p:ext uri="{BB962C8B-B14F-4D97-AF65-F5344CB8AC3E}">
        <p14:creationId xmlns:p14="http://schemas.microsoft.com/office/powerpoint/2010/main" val="2040911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διαδικασία της </a:t>
            </a:r>
            <a:r>
              <a:rPr lang="el-GR" dirty="0" smtClean="0"/>
              <a:t>διάγνωσης</a:t>
            </a:r>
            <a:endParaRPr lang="el-GR" dirty="0"/>
          </a:p>
        </p:txBody>
      </p:sp>
      <p:sp>
        <p:nvSpPr>
          <p:cNvPr id="3" name="Θέση περιεχομένου 2"/>
          <p:cNvSpPr>
            <a:spLocks noGrp="1"/>
          </p:cNvSpPr>
          <p:nvPr>
            <p:ph idx="1"/>
          </p:nvPr>
        </p:nvSpPr>
        <p:spPr/>
        <p:txBody>
          <a:bodyPr/>
          <a:lstStyle/>
          <a:p>
            <a:r>
              <a:rPr lang="el-GR" b="1" dirty="0"/>
              <a:t>Κατά τη διάγνωση γίνεται προσπάθεια</a:t>
            </a:r>
            <a:r>
              <a:rPr lang="el-GR" b="1" dirty="0" smtClean="0"/>
              <a:t>:</a:t>
            </a:r>
            <a:endParaRPr lang="el-GR" b="1" dirty="0"/>
          </a:p>
          <a:p>
            <a:pPr marL="722313" indent="-457200">
              <a:buSzPct val="100000"/>
              <a:buFont typeface="+mj-lt"/>
              <a:buAutoNum type="arabicPeriod"/>
            </a:pPr>
            <a:r>
              <a:rPr lang="el-GR" dirty="0" smtClean="0"/>
              <a:t>Προσδιορισμού </a:t>
            </a:r>
            <a:r>
              <a:rPr lang="el-GR" dirty="0"/>
              <a:t>της ποιότητας (είδους) και της έκτασης (βαρύτητας) του </a:t>
            </a:r>
            <a:r>
              <a:rPr lang="el-GR" dirty="0" smtClean="0"/>
              <a:t>προβλήματος.</a:t>
            </a:r>
          </a:p>
          <a:p>
            <a:pPr marL="722313" indent="-457200">
              <a:buSzPct val="100000"/>
              <a:buFont typeface="+mj-lt"/>
              <a:buAutoNum type="arabicPeriod"/>
            </a:pPr>
            <a:r>
              <a:rPr lang="el-GR" dirty="0" smtClean="0"/>
              <a:t>Προσδιορισμού </a:t>
            </a:r>
            <a:r>
              <a:rPr lang="el-GR" dirty="0"/>
              <a:t>των δυνατοτήτων του παιδιού.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pic>
        <p:nvPicPr>
          <p:cNvPr id="6146" name="Picture 2" descr="Kids, Boys, Children, Playing, Making Faces, Hap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846" y="3501008"/>
            <a:ext cx="4111752" cy="27368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5508104" y="6284059"/>
            <a:ext cx="2232248" cy="461665"/>
          </a:xfrm>
          <a:prstGeom prst="rect">
            <a:avLst/>
          </a:prstGeom>
        </p:spPr>
        <p:txBody>
          <a:bodyPr wrap="square">
            <a:spAutoFit/>
          </a:bodyPr>
          <a:lstStyle/>
          <a:p>
            <a:r>
              <a:rPr lang="en-US" sz="1200" dirty="0" smtClean="0">
                <a:solidFill>
                  <a:prstClr val="black"/>
                </a:solidFill>
                <a:latin typeface="Calibri"/>
                <a:hlinkClick r:id="rId3"/>
              </a:rPr>
              <a:t>Kids</a:t>
            </a:r>
            <a:r>
              <a:rPr lang="en-US" sz="1200" dirty="0" smtClean="0">
                <a:solidFill>
                  <a:prstClr val="black"/>
                </a:solidFill>
                <a:latin typeface="Calibri"/>
                <a:hlinkClick r:id="rId4"/>
              </a:rPr>
              <a:t> </a:t>
            </a:r>
            <a:r>
              <a:rPr lang="el-GR" sz="1200" dirty="0" smtClean="0">
                <a:solidFill>
                  <a:prstClr val="black"/>
                </a:solidFill>
                <a:latin typeface="Calibri"/>
              </a:rPr>
              <a:t>διαθέσιμο με άδεια </a:t>
            </a:r>
            <a:r>
              <a:rPr lang="en-US" sz="1200" dirty="0">
                <a:solidFill>
                  <a:prstClr val="black"/>
                </a:solidFill>
                <a:latin typeface="Calibri"/>
              </a:rPr>
              <a:t> </a:t>
            </a:r>
            <a:r>
              <a:rPr lang="en-US" sz="1200" dirty="0">
                <a:solidFill>
                  <a:prstClr val="black"/>
                </a:solidFill>
                <a:latin typeface="Calibri"/>
                <a:hlinkClick r:id="rId5"/>
              </a:rPr>
              <a:t>CC0 Public Domain</a:t>
            </a:r>
            <a:endParaRPr lang="en-US" sz="1200" dirty="0">
              <a:solidFill>
                <a:prstClr val="black"/>
              </a:solidFill>
              <a:latin typeface="Calibri"/>
            </a:endParaRPr>
          </a:p>
        </p:txBody>
      </p:sp>
    </p:spTree>
    <p:extLst>
      <p:ext uri="{BB962C8B-B14F-4D97-AF65-F5344CB8AC3E}">
        <p14:creationId xmlns:p14="http://schemas.microsoft.com/office/powerpoint/2010/main" val="3556874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συμβολή της διάγνωσης</a:t>
            </a:r>
          </a:p>
        </p:txBody>
      </p:sp>
      <p:sp>
        <p:nvSpPr>
          <p:cNvPr id="3" name="Θέση περιεχομένου 2"/>
          <p:cNvSpPr>
            <a:spLocks noGrp="1"/>
          </p:cNvSpPr>
          <p:nvPr>
            <p:ph idx="1"/>
          </p:nvPr>
        </p:nvSpPr>
        <p:spPr/>
        <p:txBody>
          <a:bodyPr/>
          <a:lstStyle/>
          <a:p>
            <a:r>
              <a:rPr lang="el-GR" dirty="0"/>
              <a:t>Η διάγνωση αντανακλά τις αντιλήψεις των ειδικών για τις δυσκολίες των παιδιών και κατά συνέπεια καθορίζει την προσέγγισή τους στην προσπάθεια της θεραπευτικής αντιμετώπισης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pic>
        <p:nvPicPr>
          <p:cNvPr id="7170" name="Picture 2" descr="Storytelling, Storybook, School, Education,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96952"/>
            <a:ext cx="2304256" cy="3065954"/>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5436096" y="6139462"/>
            <a:ext cx="2232248" cy="461665"/>
          </a:xfrm>
          <a:prstGeom prst="rect">
            <a:avLst/>
          </a:prstGeom>
        </p:spPr>
        <p:txBody>
          <a:bodyPr wrap="square">
            <a:spAutoFit/>
          </a:bodyPr>
          <a:lstStyle/>
          <a:p>
            <a:r>
              <a:rPr lang="en-US" sz="1200" dirty="0" smtClean="0">
                <a:solidFill>
                  <a:prstClr val="black"/>
                </a:solidFill>
                <a:latin typeface="Calibri"/>
                <a:hlinkClick r:id="rId3"/>
              </a:rPr>
              <a:t>Kids</a:t>
            </a:r>
            <a:r>
              <a:rPr lang="en-US" sz="1200" dirty="0" smtClean="0">
                <a:solidFill>
                  <a:prstClr val="black"/>
                </a:solidFill>
                <a:latin typeface="Calibri"/>
                <a:hlinkClick r:id="rId4"/>
              </a:rPr>
              <a:t> </a:t>
            </a:r>
            <a:r>
              <a:rPr lang="el-GR" sz="1200" dirty="0" smtClean="0">
                <a:solidFill>
                  <a:prstClr val="black"/>
                </a:solidFill>
                <a:latin typeface="Calibri"/>
              </a:rPr>
              <a:t>διαθέσιμο με άδεια </a:t>
            </a:r>
            <a:r>
              <a:rPr lang="en-US" sz="1200" dirty="0">
                <a:solidFill>
                  <a:prstClr val="black"/>
                </a:solidFill>
                <a:latin typeface="Calibri"/>
              </a:rPr>
              <a:t> </a:t>
            </a:r>
            <a:r>
              <a:rPr lang="en-US" sz="1200" dirty="0">
                <a:solidFill>
                  <a:prstClr val="black"/>
                </a:solidFill>
                <a:latin typeface="Calibri"/>
                <a:hlinkClick r:id="rId5"/>
              </a:rPr>
              <a:t>CC0 Public Domain</a:t>
            </a:r>
            <a:endParaRPr lang="en-US" sz="1200" dirty="0">
              <a:solidFill>
                <a:prstClr val="black"/>
              </a:solidFill>
              <a:latin typeface="Calibri"/>
            </a:endParaRPr>
          </a:p>
        </p:txBody>
      </p:sp>
    </p:spTree>
    <p:extLst>
      <p:ext uri="{BB962C8B-B14F-4D97-AF65-F5344CB8AC3E}">
        <p14:creationId xmlns:p14="http://schemas.microsoft.com/office/powerpoint/2010/main" val="449692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892480" cy="1080120"/>
          </a:xfrm>
        </p:spPr>
        <p:txBody>
          <a:bodyPr>
            <a:noAutofit/>
          </a:bodyPr>
          <a:lstStyle/>
          <a:p>
            <a:r>
              <a:rPr lang="el-GR" altLang="el-GR" sz="3600" dirty="0"/>
              <a:t>Ποιες είναι οι τρέχουσες αντιλήψεις περί ταξινόμησης και </a:t>
            </a:r>
            <a:r>
              <a:rPr lang="el-GR" altLang="el-GR" sz="3600" dirty="0" smtClean="0"/>
              <a:t>διάγνωσης </a:t>
            </a:r>
            <a:r>
              <a:rPr lang="el-GR" altLang="el-GR" sz="3000" b="0" dirty="0" smtClean="0"/>
              <a:t>1/2</a:t>
            </a:r>
            <a:endParaRPr lang="el-GR" sz="3000" b="0" dirty="0"/>
          </a:p>
        </p:txBody>
      </p:sp>
      <p:sp>
        <p:nvSpPr>
          <p:cNvPr id="3" name="Θέση περιεχομένου 2"/>
          <p:cNvSpPr>
            <a:spLocks noGrp="1"/>
          </p:cNvSpPr>
          <p:nvPr>
            <p:ph idx="1"/>
          </p:nvPr>
        </p:nvSpPr>
        <p:spPr>
          <a:xfrm>
            <a:off x="683568" y="1556792"/>
            <a:ext cx="4392488" cy="720080"/>
          </a:xfrm>
        </p:spPr>
        <p:txBody>
          <a:bodyPr>
            <a:normAutofit/>
          </a:bodyPr>
          <a:lstStyle/>
          <a:p>
            <a:pPr marL="0" indent="0">
              <a:buNone/>
            </a:pPr>
            <a:r>
              <a:rPr lang="el-GR" sz="2800" b="1" dirty="0"/>
              <a:t>Τι ονομάζουμε διαταραχή;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
        <p:nvSpPr>
          <p:cNvPr id="6" name="Επεξήγηση με στρογγυλεμένο παραλληλόγραμμο 5"/>
          <p:cNvSpPr/>
          <p:nvPr/>
        </p:nvSpPr>
        <p:spPr>
          <a:xfrm>
            <a:off x="971600" y="2708920"/>
            <a:ext cx="7704856" cy="3744416"/>
          </a:xfrm>
          <a:prstGeom prst="wedgeRoundRectCallout">
            <a:avLst>
              <a:gd name="adj1" fmla="val -41559"/>
              <a:gd name="adj2" fmla="val -66951"/>
              <a:gd name="adj3" fmla="val 1666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l-GR" altLang="el-GR" sz="2400" b="1" dirty="0" smtClean="0">
                <a:solidFill>
                  <a:prstClr val="white"/>
                </a:solidFill>
              </a:rPr>
              <a:t>Στο DSM-5 </a:t>
            </a:r>
            <a:r>
              <a:rPr lang="el-GR" altLang="el-GR" sz="2400" b="1" dirty="0">
                <a:solidFill>
                  <a:prstClr val="white"/>
                </a:solidFill>
              </a:rPr>
              <a:t>&amp; ICD-10, </a:t>
            </a:r>
          </a:p>
          <a:p>
            <a:pPr algn="ctr">
              <a:spcBef>
                <a:spcPct val="50000"/>
              </a:spcBef>
            </a:pPr>
            <a:r>
              <a:rPr lang="el-GR" altLang="el-GR" sz="2400" b="1" dirty="0">
                <a:solidFill>
                  <a:prstClr val="white"/>
                </a:solidFill>
              </a:rPr>
              <a:t>Τα συμπτώματα εκλαμβάνονται ως χαρακτηριστικά </a:t>
            </a:r>
            <a:r>
              <a:rPr lang="el-GR" altLang="el-GR" sz="2400" b="1" dirty="0" smtClean="0">
                <a:solidFill>
                  <a:prstClr val="white"/>
                </a:solidFill>
              </a:rPr>
              <a:t>του ατόμου</a:t>
            </a:r>
            <a:r>
              <a:rPr lang="el-GR" altLang="el-GR" sz="2400" b="1" dirty="0">
                <a:solidFill>
                  <a:prstClr val="white"/>
                </a:solidFill>
              </a:rPr>
              <a:t>.</a:t>
            </a:r>
          </a:p>
          <a:p>
            <a:pPr algn="ctr">
              <a:spcBef>
                <a:spcPct val="50000"/>
              </a:spcBef>
            </a:pPr>
            <a:r>
              <a:rPr lang="el-GR" altLang="el-GR" sz="2400" b="1" dirty="0">
                <a:solidFill>
                  <a:prstClr val="white"/>
                </a:solidFill>
              </a:rPr>
              <a:t>Αυτά τα χαρακτηριστικά (δηλ. τα συμπτώματα) ταξινομούνται σε κατηγορίες.</a:t>
            </a:r>
          </a:p>
          <a:p>
            <a:pPr algn="ctr">
              <a:spcBef>
                <a:spcPct val="50000"/>
              </a:spcBef>
            </a:pPr>
            <a:r>
              <a:rPr lang="el-GR" altLang="el-GR" sz="2400" b="1" dirty="0">
                <a:solidFill>
                  <a:prstClr val="white"/>
                </a:solidFill>
              </a:rPr>
              <a:t>Κάθε κατηγορία παίρνει το όνομα κάποιας διαταραχής (π.χ. </a:t>
            </a:r>
            <a:r>
              <a:rPr lang="el-GR" altLang="el-GR" sz="2400" b="1" dirty="0" smtClean="0">
                <a:solidFill>
                  <a:prstClr val="white"/>
                </a:solidFill>
              </a:rPr>
              <a:t>Διαταραχή Αυτιστικού Φάσματος, </a:t>
            </a:r>
            <a:r>
              <a:rPr lang="el-GR" altLang="el-GR" sz="2400" b="1" dirty="0">
                <a:solidFill>
                  <a:prstClr val="white"/>
                </a:solidFill>
              </a:rPr>
              <a:t>ΔΕΠ-Υ, διαταραχή της ανάγνωσης, διαταραχή των μαθηματικών</a:t>
            </a:r>
            <a:r>
              <a:rPr lang="el-GR" altLang="el-GR" sz="2400" b="1" dirty="0" smtClean="0">
                <a:solidFill>
                  <a:prstClr val="white"/>
                </a:solidFill>
              </a:rPr>
              <a:t>).</a:t>
            </a:r>
            <a:endParaRPr lang="el-GR" altLang="el-GR" sz="2400" b="1" dirty="0">
              <a:solidFill>
                <a:prstClr val="white"/>
              </a:solidFill>
            </a:endParaRPr>
          </a:p>
        </p:txBody>
      </p:sp>
    </p:spTree>
    <p:extLst>
      <p:ext uri="{BB962C8B-B14F-4D97-AF65-F5344CB8AC3E}">
        <p14:creationId xmlns:p14="http://schemas.microsoft.com/office/powerpoint/2010/main" val="3909072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892480" cy="1080120"/>
          </a:xfrm>
        </p:spPr>
        <p:txBody>
          <a:bodyPr>
            <a:noAutofit/>
          </a:bodyPr>
          <a:lstStyle/>
          <a:p>
            <a:r>
              <a:rPr lang="el-GR" altLang="el-GR" sz="3600" dirty="0"/>
              <a:t>Ποιες είναι οι τρέχουσες αντιλήψεις περί ταξινόμησης και </a:t>
            </a:r>
            <a:r>
              <a:rPr lang="el-GR" altLang="el-GR" sz="3600" dirty="0" smtClean="0"/>
              <a:t>διάγνωσης </a:t>
            </a:r>
            <a:r>
              <a:rPr lang="el-GR" altLang="el-GR" sz="3000" b="0" dirty="0" smtClean="0"/>
              <a:t>2/2</a:t>
            </a:r>
            <a:endParaRPr lang="el-GR" sz="3000" b="0" dirty="0"/>
          </a:p>
        </p:txBody>
      </p:sp>
      <p:sp>
        <p:nvSpPr>
          <p:cNvPr id="3" name="Θέση περιεχομένου 2"/>
          <p:cNvSpPr>
            <a:spLocks noGrp="1"/>
          </p:cNvSpPr>
          <p:nvPr>
            <p:ph idx="1"/>
          </p:nvPr>
        </p:nvSpPr>
        <p:spPr>
          <a:xfrm>
            <a:off x="683568" y="1556792"/>
            <a:ext cx="4392488" cy="720080"/>
          </a:xfrm>
        </p:spPr>
        <p:txBody>
          <a:bodyPr>
            <a:normAutofit fontScale="92500"/>
          </a:bodyPr>
          <a:lstStyle/>
          <a:p>
            <a:pPr marL="0" indent="0">
              <a:buNone/>
            </a:pPr>
            <a:r>
              <a:rPr lang="el-GR" sz="2800" b="1" dirty="0"/>
              <a:t>Τι ονομάζουμε συμπτώματα;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
        <p:nvSpPr>
          <p:cNvPr id="6" name="Επεξήγηση με στρογγυλεμένο παραλληλόγραμμο 5"/>
          <p:cNvSpPr/>
          <p:nvPr/>
        </p:nvSpPr>
        <p:spPr>
          <a:xfrm>
            <a:off x="683568" y="2636912"/>
            <a:ext cx="8208912" cy="3024336"/>
          </a:xfrm>
          <a:prstGeom prst="wedgeRoundRectCallout">
            <a:avLst>
              <a:gd name="adj1" fmla="val -40910"/>
              <a:gd name="adj2" fmla="val -70180"/>
              <a:gd name="adj3" fmla="val 1666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ct val="50000"/>
              </a:spcBef>
            </a:pPr>
            <a:r>
              <a:rPr lang="el-GR" altLang="el-GR" sz="2600" b="1" dirty="0" smtClean="0">
                <a:solidFill>
                  <a:prstClr val="white"/>
                </a:solidFill>
              </a:rPr>
              <a:t>Συμπτώματα </a:t>
            </a:r>
            <a:r>
              <a:rPr lang="el-GR" altLang="el-GR" sz="2600" b="1" dirty="0">
                <a:solidFill>
                  <a:prstClr val="white"/>
                </a:solidFill>
              </a:rPr>
              <a:t>ονομάζουμε συνήθως ορισμένες μορφές συμπεριφοράς οι οποίες είναι ασυνήθιστες. Δηλαδή,  δεν μπορεί να δικαιολογηθούν ούτε από την κατάσταση στην οποία εκδηλώνονται αλλά ούτε και από τη χρονολογική ηλικία και το φύλο του παιδιού</a:t>
            </a:r>
            <a:r>
              <a:rPr lang="el-GR" altLang="el-GR" sz="2600" b="1" dirty="0" smtClean="0">
                <a:solidFill>
                  <a:prstClr val="white"/>
                </a:solidFill>
              </a:rPr>
              <a:t>.</a:t>
            </a:r>
            <a:endParaRPr lang="el-GR" altLang="el-GR" sz="2600" b="1" dirty="0">
              <a:solidFill>
                <a:prstClr val="white"/>
              </a:solidFill>
            </a:endParaRPr>
          </a:p>
        </p:txBody>
      </p:sp>
    </p:spTree>
    <p:extLst>
      <p:ext uri="{BB962C8B-B14F-4D97-AF65-F5344CB8AC3E}">
        <p14:creationId xmlns:p14="http://schemas.microsoft.com/office/powerpoint/2010/main" val="2610637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Η αναγνώριση των συμπτωμάτων από τον ειδικό</a:t>
            </a:r>
          </a:p>
        </p:txBody>
      </p:sp>
      <p:sp>
        <p:nvSpPr>
          <p:cNvPr id="3" name="Θέση περιεχομένου 2"/>
          <p:cNvSpPr>
            <a:spLocks noGrp="1"/>
          </p:cNvSpPr>
          <p:nvPr>
            <p:ph idx="1"/>
          </p:nvPr>
        </p:nvSpPr>
        <p:spPr>
          <a:xfrm>
            <a:off x="611560" y="1484784"/>
            <a:ext cx="8208912" cy="5184576"/>
          </a:xfrm>
        </p:spPr>
        <p:txBody>
          <a:bodyPr>
            <a:normAutofit fontScale="92500"/>
          </a:bodyPr>
          <a:lstStyle/>
          <a:p>
            <a:r>
              <a:rPr lang="el-GR" dirty="0"/>
              <a:t>Η αξιολόγηση  της συμπεριφοράς του παιδιού εξαρτάται από τον τρόπο με τον οποίο οι ενήλικες (γονείς, παιδαγωγοί και ειδικοί) την αντιλαμβάνονται.  (περιορισμοί των κλιμάκων αξιολόγησης</a:t>
            </a:r>
            <a:r>
              <a:rPr lang="el-GR" dirty="0" smtClean="0"/>
              <a:t>).</a:t>
            </a:r>
            <a:endParaRPr lang="el-GR" dirty="0"/>
          </a:p>
          <a:p>
            <a:pPr lvl="1"/>
            <a:r>
              <a:rPr lang="el-GR" dirty="0" smtClean="0"/>
              <a:t>Έχει </a:t>
            </a:r>
            <a:r>
              <a:rPr lang="el-GR" dirty="0"/>
              <a:t>βρεθεί π.χ. Πως το φύλο του παιδιού επηρεάζει τις αντιλήψεις των ενηλίκων για τη συμπεριφορά του παιδιού</a:t>
            </a:r>
            <a:r>
              <a:rPr lang="el-GR" dirty="0" smtClean="0"/>
              <a:t>.</a:t>
            </a:r>
            <a:endParaRPr lang="el-GR" dirty="0"/>
          </a:p>
          <a:p>
            <a:r>
              <a:rPr lang="el-GR" dirty="0"/>
              <a:t>Ο ειδικός πρέπει να έχει την ικανότητα να προκαλεί την εκδήλωση των συμπτωμάτων ώστε να μπορεί να τα διερευνήσει.</a:t>
            </a:r>
          </a:p>
          <a:p>
            <a:pPr lvl="1"/>
            <a:r>
              <a:rPr lang="el-GR" dirty="0" smtClean="0"/>
              <a:t>Τα </a:t>
            </a:r>
            <a:r>
              <a:rPr lang="el-GR" dirty="0"/>
              <a:t>παιδιά συχνά μπορεί να καταφέρνουν την απόκρυψη ορισμένων συμπτωμάτων. Π.χ. </a:t>
            </a:r>
            <a:r>
              <a:rPr lang="el-GR" dirty="0" smtClean="0"/>
              <a:t>ΔΕΠ-Υ</a:t>
            </a:r>
            <a:endParaRPr lang="el-GR" dirty="0"/>
          </a:p>
          <a:p>
            <a:r>
              <a:rPr lang="el-GR" dirty="0"/>
              <a:t>Το πρόβλημα της υπερ-διάγνωσης (overdiagnosis) και της υπο-διάγνωσης (underdiagnosis) στην ψυχοπαθολογία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3517793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928992" cy="1080120"/>
          </a:xfrm>
        </p:spPr>
        <p:txBody>
          <a:bodyPr>
            <a:normAutofit fontScale="90000"/>
          </a:bodyPr>
          <a:lstStyle/>
          <a:p>
            <a:r>
              <a:rPr lang="el-GR" dirty="0"/>
              <a:t>Παράγοντες τους οποίους συνεκτιμά ο ειδικός κατά τη διαδικασία της </a:t>
            </a:r>
            <a:r>
              <a:rPr lang="el-GR" dirty="0" smtClean="0"/>
              <a:t>διάγνωσης </a:t>
            </a:r>
            <a:r>
              <a:rPr lang="el-GR" sz="3300" b="0" dirty="0" smtClean="0"/>
              <a:t>1/2</a:t>
            </a:r>
            <a:endParaRPr lang="el-GR" sz="3300" b="0" dirty="0"/>
          </a:p>
        </p:txBody>
      </p:sp>
      <p:sp>
        <p:nvSpPr>
          <p:cNvPr id="3" name="Θέση περιεχομένου 2"/>
          <p:cNvSpPr>
            <a:spLocks noGrp="1"/>
          </p:cNvSpPr>
          <p:nvPr>
            <p:ph idx="1"/>
          </p:nvPr>
        </p:nvSpPr>
        <p:spPr>
          <a:xfrm>
            <a:off x="576064" y="1484784"/>
            <a:ext cx="8604448" cy="5112568"/>
          </a:xfrm>
        </p:spPr>
        <p:txBody>
          <a:bodyPr>
            <a:normAutofit/>
          </a:bodyPr>
          <a:lstStyle/>
          <a:p>
            <a:pPr marL="457200" indent="-457200">
              <a:buFont typeface="+mj-lt"/>
              <a:buAutoNum type="arabicPeriod"/>
            </a:pPr>
            <a:r>
              <a:rPr lang="el-GR" dirty="0"/>
              <a:t>Η ηλικία και το φύλο του </a:t>
            </a:r>
            <a:r>
              <a:rPr lang="el-GR" dirty="0" smtClean="0"/>
              <a:t>παιδιού.</a:t>
            </a:r>
            <a:endParaRPr lang="el-GR" dirty="0"/>
          </a:p>
          <a:p>
            <a:pPr marL="457200" indent="-457200">
              <a:buFont typeface="+mj-lt"/>
              <a:buAutoNum type="arabicPeriod"/>
            </a:pPr>
            <a:r>
              <a:rPr lang="el-GR" dirty="0"/>
              <a:t>Η επιμονή στο </a:t>
            </a:r>
            <a:r>
              <a:rPr lang="el-GR" dirty="0" smtClean="0"/>
              <a:t>χρόνο.</a:t>
            </a:r>
            <a:endParaRPr lang="el-GR" dirty="0"/>
          </a:p>
          <a:p>
            <a:pPr marL="457200" indent="-457200">
              <a:buFont typeface="+mj-lt"/>
              <a:buAutoNum type="arabicPeriod"/>
            </a:pPr>
            <a:r>
              <a:rPr lang="el-GR" dirty="0"/>
              <a:t>Οι συνθήκες ζωής (έχει αλλάξει κάτι στις συνθήκες όπου ζει  το παιδί; Π.χ. γέννηση άλλου παιδιού στην οικογένεια, η ένταξή σε παιδικό σταθμό ή δημοτικό σχολείο</a:t>
            </a:r>
            <a:r>
              <a:rPr lang="el-GR" dirty="0" smtClean="0"/>
              <a:t>.)</a:t>
            </a:r>
            <a:endParaRPr lang="el-GR" dirty="0"/>
          </a:p>
          <a:p>
            <a:pPr marL="457200" indent="-457200">
              <a:buFont typeface="+mj-lt"/>
              <a:buAutoNum type="arabicPeriod"/>
            </a:pPr>
            <a:r>
              <a:rPr lang="el-GR" dirty="0"/>
              <a:t>Το κοινωνικοπολιτισμικό πλαίσιο (Πρέπει να συνεκτιμηθεί το είδος της προσδοκώμενης συμπεριφοράς από το κοινωνικό περιβάλλον του παιδιού).</a:t>
            </a:r>
          </a:p>
          <a:p>
            <a:pPr marL="457200" indent="-457200">
              <a:buFont typeface="+mj-lt"/>
              <a:buAutoNum type="arabicPeriod"/>
            </a:pPr>
            <a:r>
              <a:rPr lang="el-GR" dirty="0"/>
              <a:t>Η παρουσία άλλου προβλήματος ή συμπτώματος (μεμονωμένα συμπτώματα συνήθως μας απασχολούν λιγότερο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925261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928992" cy="1080120"/>
          </a:xfrm>
        </p:spPr>
        <p:txBody>
          <a:bodyPr>
            <a:normAutofit fontScale="90000"/>
          </a:bodyPr>
          <a:lstStyle/>
          <a:p>
            <a:r>
              <a:rPr lang="el-GR" dirty="0"/>
              <a:t>Παράγοντες τους οποίους συνεκτιμά ο ειδικός κατά τη διαδικασία της </a:t>
            </a:r>
            <a:r>
              <a:rPr lang="el-GR" dirty="0" smtClean="0"/>
              <a:t>διάγνωσης </a:t>
            </a:r>
            <a:r>
              <a:rPr lang="el-GR" sz="3300" b="0" dirty="0"/>
              <a:t>2</a:t>
            </a:r>
            <a:r>
              <a:rPr lang="el-GR" sz="3300" b="0" dirty="0" smtClean="0"/>
              <a:t>/2</a:t>
            </a:r>
            <a:endParaRPr lang="el-GR" sz="3300" b="0" dirty="0"/>
          </a:p>
        </p:txBody>
      </p:sp>
      <p:sp>
        <p:nvSpPr>
          <p:cNvPr id="3" name="Θέση περιεχομένου 2"/>
          <p:cNvSpPr>
            <a:spLocks noGrp="1"/>
          </p:cNvSpPr>
          <p:nvPr>
            <p:ph idx="1"/>
          </p:nvPr>
        </p:nvSpPr>
        <p:spPr>
          <a:xfrm>
            <a:off x="576064" y="1484784"/>
            <a:ext cx="8604448" cy="5112568"/>
          </a:xfrm>
        </p:spPr>
        <p:txBody>
          <a:bodyPr>
            <a:normAutofit fontScale="92500"/>
          </a:bodyPr>
          <a:lstStyle/>
          <a:p>
            <a:pPr marL="457200" indent="-457200">
              <a:buFont typeface="+mj-lt"/>
              <a:buAutoNum type="arabicPeriod" startAt="6"/>
            </a:pPr>
            <a:r>
              <a:rPr lang="el-GR" dirty="0"/>
              <a:t>Το είδος των συμπτωμάτων (ορισμένα συμπτώματα είναι περισσότερο ανησυχητικά από κάποια άλλα, π.χ. εγκόπριση)</a:t>
            </a:r>
          </a:p>
          <a:p>
            <a:pPr marL="457200" indent="-457200">
              <a:buFont typeface="+mj-lt"/>
              <a:buAutoNum type="arabicPeriod" startAt="6"/>
            </a:pPr>
            <a:r>
              <a:rPr lang="el-GR" dirty="0"/>
              <a:t>Η βαρύτητα και η συχνότητα εκδήλωσης των συμπτωμάτων (συμπτώματα ηπιότερης μορφής είναι περισσότερο συνηθισμένα και λιγότερο ανησυχητικά, π.χ. τικς. Είναι όμως σημαντικό να καθοριστεί η συχνότητα εκδήλωσης των συμπτωμάτων καθώς επίσης και η διάρκειά τους – π.χ. ξεσπάσματα θυμού, εφιάλτες).</a:t>
            </a:r>
          </a:p>
          <a:p>
            <a:pPr marL="457200" indent="-457200">
              <a:buFont typeface="+mj-lt"/>
              <a:buAutoNum type="arabicPeriod" startAt="6"/>
            </a:pPr>
            <a:r>
              <a:rPr lang="el-GR" dirty="0"/>
              <a:t>Η αλλαγή στη συμπεριφορά του παιδιού (πως ήταν προηγούμενα η συμπεριφορά του παιδιού).</a:t>
            </a:r>
          </a:p>
          <a:p>
            <a:pPr marL="457200" indent="-457200">
              <a:buFont typeface="+mj-lt"/>
              <a:buAutoNum type="arabicPeriod" startAt="6"/>
            </a:pPr>
            <a:r>
              <a:rPr lang="el-GR" dirty="0"/>
              <a:t>Σε ποιες καταστάσεις εκδηλώνονται τα συμπτώματα (προβλήματα που εκδηλώνονται σε όλες τις καταστάσεις παραπέμπουν συνήθως σε πιο σοβαρές διαταραχές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889371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a:t>
            </a:r>
            <a:r>
              <a:rPr lang="el-GR" sz="3200" b="0" dirty="0"/>
              <a:t>2</a:t>
            </a:r>
            <a:r>
              <a:rPr lang="el-GR" sz="3200" b="0" dirty="0" smtClean="0"/>
              <a:t>/2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pic>
        <p:nvPicPr>
          <p:cNvPr id="6" name="Picture 2" descr="εξώφυλλο βιβλίου &quot;Εξελικτική Ψυχοπαθολογία&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400" y="1203223"/>
            <a:ext cx="3700600" cy="52190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εξώφυλλο βιβλίου &quot;Παιδιά και έφηβοι με ψυχοκοινωνικές και μαθησιακές διαταραχές&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7" y="1203224"/>
            <a:ext cx="4008886" cy="52190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866732" y="6422315"/>
            <a:ext cx="1709936" cy="276999"/>
          </a:xfrm>
          <a:prstGeom prst="rect">
            <a:avLst/>
          </a:prstGeom>
        </p:spPr>
        <p:txBody>
          <a:bodyPr wrap="square">
            <a:spAutoFit/>
          </a:bodyPr>
          <a:lstStyle/>
          <a:p>
            <a:pPr algn="ctr"/>
            <a:r>
              <a:rPr lang="en-US" sz="1200" dirty="0" smtClean="0">
                <a:solidFill>
                  <a:prstClr val="black"/>
                </a:solidFill>
                <a:latin typeface="Calibri"/>
                <a:hlinkClick r:id="rId4"/>
              </a:rPr>
              <a:t>biblionet.gr</a:t>
            </a:r>
            <a:endParaRPr lang="el-GR" sz="1200" dirty="0">
              <a:solidFill>
                <a:prstClr val="black"/>
              </a:solidFill>
              <a:latin typeface="Calibri"/>
            </a:endParaRPr>
          </a:p>
        </p:txBody>
      </p:sp>
      <p:sp>
        <p:nvSpPr>
          <p:cNvPr id="8" name="Ορθογώνιο 7"/>
          <p:cNvSpPr/>
          <p:nvPr/>
        </p:nvSpPr>
        <p:spPr>
          <a:xfrm>
            <a:off x="5721476" y="6422316"/>
            <a:ext cx="1997968" cy="276999"/>
          </a:xfrm>
          <a:prstGeom prst="rect">
            <a:avLst/>
          </a:prstGeom>
        </p:spPr>
        <p:txBody>
          <a:bodyPr wrap="square">
            <a:spAutoFit/>
          </a:bodyPr>
          <a:lstStyle/>
          <a:p>
            <a:pPr algn="ctr"/>
            <a:r>
              <a:rPr lang="en-US" sz="1200" dirty="0" smtClean="0">
                <a:solidFill>
                  <a:prstClr val="black"/>
                </a:solidFill>
                <a:latin typeface="Calibri"/>
                <a:hlinkClick r:id="rId5"/>
              </a:rPr>
              <a:t>biblionet.gr</a:t>
            </a:r>
            <a:endParaRPr lang="el-GR" sz="1200" dirty="0">
              <a:solidFill>
                <a:prstClr val="black"/>
              </a:solidFill>
              <a:latin typeface="Calibri"/>
            </a:endParaRPr>
          </a:p>
        </p:txBody>
      </p:sp>
    </p:spTree>
    <p:extLst>
      <p:ext uri="{BB962C8B-B14F-4D97-AF65-F5344CB8AC3E}">
        <p14:creationId xmlns:p14="http://schemas.microsoft.com/office/powerpoint/2010/main" val="2937489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Υπολανθάνουσες θεωρίες </a:t>
            </a:r>
          </a:p>
        </p:txBody>
      </p:sp>
      <p:sp>
        <p:nvSpPr>
          <p:cNvPr id="3" name="Θέση περιεχομένου 2"/>
          <p:cNvSpPr>
            <a:spLocks noGrp="1"/>
          </p:cNvSpPr>
          <p:nvPr>
            <p:ph idx="1"/>
          </p:nvPr>
        </p:nvSpPr>
        <p:spPr/>
        <p:txBody>
          <a:bodyPr/>
          <a:lstStyle/>
          <a:p>
            <a:pPr>
              <a:spcAft>
                <a:spcPts val="3600"/>
              </a:spcAft>
            </a:pPr>
            <a:r>
              <a:rPr lang="el-GR" dirty="0"/>
              <a:t>Οι υπολανθάνουσες θεωρίες των γονιών στηρίζονται σε υποκειμενικές εκτιμήσεις ή προσωπικά τους βιώματα προκειμένου να ερμηνεύσουν τη συμπεριφορά του παιδιού που τους προβληματίζει</a:t>
            </a:r>
            <a:r>
              <a:rPr lang="el-GR" dirty="0" smtClean="0"/>
              <a:t>.</a:t>
            </a:r>
            <a:endParaRPr lang="el-GR" dirty="0"/>
          </a:p>
          <a:p>
            <a:pPr marL="804863">
              <a:buFont typeface="Wingdings" panose="05000000000000000000" pitchFamily="2" charset="2"/>
              <a:buChar char="Ø"/>
            </a:pPr>
            <a:r>
              <a:rPr lang="el-GR" dirty="0"/>
              <a:t>Πως επηρεάζουν οι υπολανθάνουσες θεωρίες την αντιμετώπιση του παιδιού με το πρόβλημα και πως σχετίζονται με την έκβαση κάποιας διαταραχής;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849755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Άλλα ερωτήματα</a:t>
            </a:r>
          </a:p>
        </p:txBody>
      </p:sp>
      <p:sp>
        <p:nvSpPr>
          <p:cNvPr id="3" name="Θέση περιεχομένου 2"/>
          <p:cNvSpPr>
            <a:spLocks noGrp="1"/>
          </p:cNvSpPr>
          <p:nvPr>
            <p:ph idx="1"/>
          </p:nvPr>
        </p:nvSpPr>
        <p:spPr>
          <a:xfrm>
            <a:off x="611560" y="1268760"/>
            <a:ext cx="8352928" cy="5184576"/>
          </a:xfrm>
        </p:spPr>
        <p:txBody>
          <a:bodyPr>
            <a:normAutofit lnSpcReduction="10000"/>
          </a:bodyPr>
          <a:lstStyle/>
          <a:p>
            <a:r>
              <a:rPr lang="el-GR" dirty="0"/>
              <a:t>Πότε προτείνεται η παραπομπή του παιδιού στον ειδικό και τι μπορεί αυτή να σημαίνει;</a:t>
            </a:r>
          </a:p>
          <a:p>
            <a:r>
              <a:rPr lang="el-GR" dirty="0"/>
              <a:t>Η αίσθηση αυτό-αποτελεσματικότητας των γονιών.</a:t>
            </a:r>
          </a:p>
          <a:p>
            <a:r>
              <a:rPr lang="el-GR" dirty="0"/>
              <a:t>Ποια η σπουδαιότητα της διάγνωσης στην ψυχοπαθολογία;</a:t>
            </a:r>
          </a:p>
          <a:p>
            <a:r>
              <a:rPr lang="el-GR" dirty="0"/>
              <a:t>Με ποιους παράγοντες μπορεί να σχετίζεται η πρόγνωση στην </a:t>
            </a:r>
            <a:r>
              <a:rPr lang="el-GR" dirty="0" smtClean="0"/>
              <a:t>ψυχοπαθολογία;</a:t>
            </a:r>
            <a:endParaRPr lang="el-GR" dirty="0"/>
          </a:p>
          <a:p>
            <a:r>
              <a:rPr lang="el-GR" dirty="0"/>
              <a:t>Ποιοι παράγοντες σχετίζονται με την παθογένεση των προβλημάτων συμπεριφοράς;</a:t>
            </a:r>
          </a:p>
          <a:p>
            <a:r>
              <a:rPr lang="el-GR" dirty="0"/>
              <a:t>Η κατανόηση της επιγένεσης των προβλημάτων.</a:t>
            </a:r>
          </a:p>
          <a:p>
            <a:r>
              <a:rPr lang="el-GR" dirty="0"/>
              <a:t>Η πολυεπίπεδη προσέγγιση στην διάγνωση και αντιμετώπιση των παθολογικών μορφών συμπεριφοράς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415979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αρχή της επιγένεσης</a:t>
            </a:r>
          </a:p>
        </p:txBody>
      </p:sp>
      <p:sp>
        <p:nvSpPr>
          <p:cNvPr id="3" name="Θέση περιεχομένου 2"/>
          <p:cNvSpPr>
            <a:spLocks noGrp="1"/>
          </p:cNvSpPr>
          <p:nvPr>
            <p:ph idx="1"/>
          </p:nvPr>
        </p:nvSpPr>
        <p:spPr/>
        <p:txBody>
          <a:bodyPr/>
          <a:lstStyle/>
          <a:p>
            <a:r>
              <a:rPr lang="el-GR" dirty="0"/>
              <a:t>Οι νέες μορφές συμπεριφοράς εκπηγάζουν από τις παλιές, ως αποτέλεσμα της αλληλεπίδρασης βιολογικών και περιβαλλοντικών παραγόντων.</a:t>
            </a:r>
          </a:p>
          <a:p>
            <a:r>
              <a:rPr lang="el-GR" dirty="0"/>
              <a:t>Οι προηγούμενες εμπειρίες και επιτεύγματα επηρεάζουν τους επόμενους αναπτυξιακούς στόχους και συμπεριφορά.</a:t>
            </a:r>
          </a:p>
          <a:p>
            <a:r>
              <a:rPr lang="el-GR" dirty="0"/>
              <a:t>Δεν είναι δυνατό να κατανοήσουμε την παρούσα ή μελλοντική κατάσταση του ατόμου, αν δεν γνωρίζουμε το ατομικό του ιστορικό</a:t>
            </a:r>
            <a:r>
              <a:rPr lang="el-GR" dirty="0" smtClean="0"/>
              <a:t>.</a:t>
            </a:r>
            <a:endParaRPr lang="el-GR" dirty="0"/>
          </a:p>
        </p:txBody>
      </p:sp>
      <p:sp>
        <p:nvSpPr>
          <p:cNvPr id="4" name="Θέση αριθμού διαφάνειας 3"/>
          <p:cNvSpPr>
            <a:spLocks noGrp="1"/>
          </p:cNvSpPr>
          <p:nvPr>
            <p:ph type="sldNum" sz="quarter" idx="12"/>
          </p:nvPr>
        </p:nvSpPr>
        <p:spPr>
          <a:xfrm>
            <a:off x="6614864" y="6356350"/>
            <a:ext cx="2133600" cy="365125"/>
          </a:xfrm>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pic>
        <p:nvPicPr>
          <p:cNvPr id="8194" name="Picture 2" descr="Alone, 3D, Aluminium, Rise, Ball, Blank, 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562643"/>
            <a:ext cx="3960713" cy="19803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4855863" y="6542999"/>
            <a:ext cx="3104953" cy="276999"/>
          </a:xfrm>
          <a:prstGeom prst="rect">
            <a:avLst/>
          </a:prstGeom>
        </p:spPr>
        <p:txBody>
          <a:bodyPr wrap="none">
            <a:spAutoFit/>
          </a:bodyPr>
          <a:lstStyle/>
          <a:p>
            <a:r>
              <a:rPr lang="en-US" sz="1200" dirty="0" smtClean="0">
                <a:solidFill>
                  <a:prstClr val="black"/>
                </a:solidFill>
                <a:latin typeface="Calibri"/>
                <a:hlinkClick r:id="rId3"/>
              </a:rPr>
              <a:t>Alone</a:t>
            </a:r>
            <a:r>
              <a:rPr lang="el-GR" sz="1200" dirty="0" smtClean="0">
                <a:solidFill>
                  <a:prstClr val="black"/>
                </a:solidFill>
                <a:latin typeface="Calibri"/>
              </a:rPr>
              <a:t> διαθέσιμο με άδεια </a:t>
            </a:r>
            <a:r>
              <a:rPr lang="en-US" sz="1200" dirty="0">
                <a:solidFill>
                  <a:prstClr val="black"/>
                </a:solidFill>
                <a:latin typeface="Calibri"/>
              </a:rPr>
              <a:t> </a:t>
            </a:r>
            <a:r>
              <a:rPr lang="en-US" sz="1200" dirty="0">
                <a:solidFill>
                  <a:prstClr val="black"/>
                </a:solidFill>
                <a:latin typeface="Calibri"/>
                <a:hlinkClick r:id="rId4"/>
              </a:rPr>
              <a:t>CC0 Public </a:t>
            </a:r>
            <a:r>
              <a:rPr lang="en-US" sz="1200" dirty="0" smtClean="0">
                <a:solidFill>
                  <a:prstClr val="black"/>
                </a:solidFill>
                <a:latin typeface="Calibri"/>
                <a:hlinkClick r:id="rId4"/>
              </a:rPr>
              <a:t>Domain</a:t>
            </a:r>
            <a:endParaRPr lang="en-US" sz="1200" dirty="0">
              <a:solidFill>
                <a:prstClr val="black"/>
              </a:solidFill>
              <a:latin typeface="Calibri"/>
            </a:endParaRPr>
          </a:p>
        </p:txBody>
      </p:sp>
    </p:spTree>
    <p:extLst>
      <p:ext uri="{BB962C8B-B14F-4D97-AF65-F5344CB8AC3E}">
        <p14:creationId xmlns:p14="http://schemas.microsoft.com/office/powerpoint/2010/main" val="2852821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Η πορεία προς την παραπομπή</a:t>
            </a:r>
            <a:br>
              <a:rPr lang="el-GR" dirty="0" smtClean="0"/>
            </a:br>
            <a:r>
              <a:rPr lang="el-GR" dirty="0" smtClean="0"/>
              <a:t> ενός παιδιού με δυσκολίες στον ειδικό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
        <p:nvSpPr>
          <p:cNvPr id="6" name="Text Box 8"/>
          <p:cNvSpPr txBox="1">
            <a:spLocks noChangeArrowheads="1"/>
          </p:cNvSpPr>
          <p:nvPr/>
        </p:nvSpPr>
        <p:spPr bwMode="auto">
          <a:xfrm>
            <a:off x="3563888" y="6513481"/>
            <a:ext cx="2159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000" i="1" dirty="0">
                <a:solidFill>
                  <a:prstClr val="black"/>
                </a:solidFill>
              </a:rPr>
              <a:t>Κάκουρος &amp; Μανιαδάκη, (2006)</a:t>
            </a:r>
          </a:p>
        </p:txBody>
      </p:sp>
      <p:sp>
        <p:nvSpPr>
          <p:cNvPr id="8" name="TextBox 7"/>
          <p:cNvSpPr txBox="1"/>
          <p:nvPr/>
        </p:nvSpPr>
        <p:spPr>
          <a:xfrm>
            <a:off x="755577" y="1710304"/>
            <a:ext cx="4176464" cy="646331"/>
          </a:xfrm>
          <a:prstGeom prst="rect">
            <a:avLst/>
          </a:prstGeom>
          <a:solidFill>
            <a:schemeClr val="accent3">
              <a:lumMod val="20000"/>
              <a:lumOff val="80000"/>
            </a:schemeClr>
          </a:solidFill>
          <a:ln w="19050">
            <a:solidFill>
              <a:schemeClr val="accent5">
                <a:lumMod val="50000"/>
              </a:schemeClr>
            </a:solidFill>
          </a:ln>
        </p:spPr>
        <p:txBody>
          <a:bodyPr wrap="square" rtlCol="0">
            <a:spAutoFit/>
          </a:bodyPr>
          <a:lstStyle/>
          <a:p>
            <a:pPr algn="ctr"/>
            <a:r>
              <a:rPr lang="el-GR" dirty="0" smtClean="0">
                <a:solidFill>
                  <a:prstClr val="black"/>
                </a:solidFill>
                <a:latin typeface="Calibri"/>
              </a:rPr>
              <a:t>Αξιολόγηση της ύπαρξης ενός προβλήματος από τους γονείς</a:t>
            </a:r>
            <a:endParaRPr lang="el-GR" dirty="0">
              <a:solidFill>
                <a:prstClr val="black"/>
              </a:solidFill>
              <a:latin typeface="Calibri"/>
            </a:endParaRPr>
          </a:p>
        </p:txBody>
      </p:sp>
      <p:sp>
        <p:nvSpPr>
          <p:cNvPr id="9" name="TextBox 8"/>
          <p:cNvSpPr txBox="1"/>
          <p:nvPr/>
        </p:nvSpPr>
        <p:spPr>
          <a:xfrm>
            <a:off x="755577" y="2643876"/>
            <a:ext cx="4176464" cy="646331"/>
          </a:xfrm>
          <a:prstGeom prst="rect">
            <a:avLst/>
          </a:prstGeom>
          <a:solidFill>
            <a:schemeClr val="accent3">
              <a:lumMod val="20000"/>
              <a:lumOff val="80000"/>
            </a:schemeClr>
          </a:solidFill>
          <a:ln w="19050">
            <a:solidFill>
              <a:schemeClr val="accent5">
                <a:lumMod val="50000"/>
              </a:schemeClr>
            </a:solidFill>
          </a:ln>
        </p:spPr>
        <p:txBody>
          <a:bodyPr wrap="square" rtlCol="0">
            <a:spAutoFit/>
          </a:bodyPr>
          <a:lstStyle/>
          <a:p>
            <a:pPr algn="ctr"/>
            <a:r>
              <a:rPr lang="el-GR" dirty="0" smtClean="0">
                <a:solidFill>
                  <a:prstClr val="black"/>
                </a:solidFill>
                <a:latin typeface="Calibri"/>
              </a:rPr>
              <a:t>Αξιολόγηση ως προς το βαθμό σοβαρότητας του προβλήματος</a:t>
            </a:r>
            <a:endParaRPr lang="el-GR" dirty="0">
              <a:solidFill>
                <a:prstClr val="black"/>
              </a:solidFill>
              <a:latin typeface="Calibri"/>
            </a:endParaRPr>
          </a:p>
        </p:txBody>
      </p:sp>
      <p:sp>
        <p:nvSpPr>
          <p:cNvPr id="10" name="TextBox 9"/>
          <p:cNvSpPr txBox="1"/>
          <p:nvPr/>
        </p:nvSpPr>
        <p:spPr>
          <a:xfrm>
            <a:off x="755577" y="3578239"/>
            <a:ext cx="4176464" cy="646331"/>
          </a:xfrm>
          <a:prstGeom prst="rect">
            <a:avLst/>
          </a:prstGeom>
          <a:solidFill>
            <a:schemeClr val="accent3">
              <a:lumMod val="20000"/>
              <a:lumOff val="80000"/>
            </a:schemeClr>
          </a:solidFill>
          <a:ln w="19050">
            <a:solidFill>
              <a:schemeClr val="accent5">
                <a:lumMod val="50000"/>
              </a:schemeClr>
            </a:solidFill>
          </a:ln>
        </p:spPr>
        <p:txBody>
          <a:bodyPr wrap="square" rtlCol="0">
            <a:spAutoFit/>
          </a:bodyPr>
          <a:lstStyle/>
          <a:p>
            <a:pPr algn="ctr"/>
            <a:r>
              <a:rPr lang="el-GR" dirty="0" smtClean="0">
                <a:solidFill>
                  <a:prstClr val="black"/>
                </a:solidFill>
                <a:latin typeface="Calibri"/>
              </a:rPr>
              <a:t>Υποθέσεις σχετικά με τα αίτια του προβλήματος</a:t>
            </a:r>
            <a:endParaRPr lang="el-GR" dirty="0">
              <a:solidFill>
                <a:prstClr val="black"/>
              </a:solidFill>
              <a:latin typeface="Calibri"/>
            </a:endParaRPr>
          </a:p>
        </p:txBody>
      </p:sp>
      <p:sp>
        <p:nvSpPr>
          <p:cNvPr id="11" name="TextBox 10"/>
          <p:cNvSpPr txBox="1"/>
          <p:nvPr/>
        </p:nvSpPr>
        <p:spPr>
          <a:xfrm>
            <a:off x="755577" y="4512602"/>
            <a:ext cx="4176464" cy="646331"/>
          </a:xfrm>
          <a:prstGeom prst="rect">
            <a:avLst/>
          </a:prstGeom>
          <a:solidFill>
            <a:schemeClr val="accent3">
              <a:lumMod val="20000"/>
              <a:lumOff val="80000"/>
            </a:schemeClr>
          </a:solidFill>
          <a:ln w="19050">
            <a:solidFill>
              <a:schemeClr val="accent5">
                <a:lumMod val="50000"/>
              </a:schemeClr>
            </a:solidFill>
          </a:ln>
        </p:spPr>
        <p:txBody>
          <a:bodyPr wrap="square" rtlCol="0">
            <a:spAutoFit/>
          </a:bodyPr>
          <a:lstStyle/>
          <a:p>
            <a:pPr algn="ctr"/>
            <a:r>
              <a:rPr lang="el-GR" dirty="0" smtClean="0">
                <a:solidFill>
                  <a:prstClr val="black"/>
                </a:solidFill>
                <a:latin typeface="Calibri"/>
              </a:rPr>
              <a:t>Αξιολόγηση των γονέων ως προς το επίπεδο αυτό-αποτελεσματικότητας τους</a:t>
            </a:r>
            <a:endParaRPr lang="el-GR" dirty="0">
              <a:solidFill>
                <a:prstClr val="black"/>
              </a:solidFill>
              <a:latin typeface="Calibri"/>
            </a:endParaRPr>
          </a:p>
        </p:txBody>
      </p:sp>
      <p:sp>
        <p:nvSpPr>
          <p:cNvPr id="12" name="TextBox 11"/>
          <p:cNvSpPr txBox="1"/>
          <p:nvPr/>
        </p:nvSpPr>
        <p:spPr>
          <a:xfrm>
            <a:off x="755577" y="5446965"/>
            <a:ext cx="4176464" cy="646331"/>
          </a:xfrm>
          <a:prstGeom prst="rect">
            <a:avLst/>
          </a:prstGeom>
          <a:solidFill>
            <a:schemeClr val="accent3">
              <a:lumMod val="20000"/>
              <a:lumOff val="80000"/>
            </a:schemeClr>
          </a:solidFill>
          <a:ln w="19050">
            <a:solidFill>
              <a:schemeClr val="accent5">
                <a:lumMod val="50000"/>
              </a:schemeClr>
            </a:solidFill>
          </a:ln>
        </p:spPr>
        <p:txBody>
          <a:bodyPr wrap="square" rtlCol="0">
            <a:spAutoFit/>
          </a:bodyPr>
          <a:lstStyle/>
          <a:p>
            <a:pPr algn="ctr"/>
            <a:r>
              <a:rPr lang="el-GR" dirty="0" smtClean="0">
                <a:solidFill>
                  <a:prstClr val="black"/>
                </a:solidFill>
                <a:latin typeface="Calibri"/>
              </a:rPr>
              <a:t>Απόφαση σχετικά με την ανάγκη αναζήτησης βοήθειας από τον ειδικό</a:t>
            </a:r>
            <a:endParaRPr lang="el-GR" dirty="0">
              <a:solidFill>
                <a:prstClr val="black"/>
              </a:solidFill>
              <a:latin typeface="Calibri"/>
            </a:endParaRPr>
          </a:p>
        </p:txBody>
      </p:sp>
      <p:sp>
        <p:nvSpPr>
          <p:cNvPr id="23" name="TextBox 22"/>
          <p:cNvSpPr txBox="1"/>
          <p:nvPr/>
        </p:nvSpPr>
        <p:spPr>
          <a:xfrm>
            <a:off x="6489369" y="1722396"/>
            <a:ext cx="487634" cy="338554"/>
          </a:xfrm>
          <a:prstGeom prst="rect">
            <a:avLst/>
          </a:prstGeom>
          <a:solidFill>
            <a:srgbClr val="F0ECF4"/>
          </a:solidFill>
          <a:ln w="19050">
            <a:solidFill>
              <a:srgbClr val="7223A3"/>
            </a:solidFill>
          </a:ln>
        </p:spPr>
        <p:txBody>
          <a:bodyPr wrap="none" rtlCol="0">
            <a:spAutoFit/>
          </a:bodyPr>
          <a:lstStyle/>
          <a:p>
            <a:pPr algn="ctr"/>
            <a:r>
              <a:rPr lang="el-GR" sz="1600" dirty="0" smtClean="0">
                <a:solidFill>
                  <a:prstClr val="black"/>
                </a:solidFill>
                <a:latin typeface="Calibri"/>
              </a:rPr>
              <a:t>ΝΑΙ</a:t>
            </a:r>
            <a:endParaRPr lang="el-GR" sz="1600" dirty="0">
              <a:solidFill>
                <a:prstClr val="black"/>
              </a:solidFill>
              <a:latin typeface="Calibri"/>
            </a:endParaRPr>
          </a:p>
        </p:txBody>
      </p:sp>
      <p:sp>
        <p:nvSpPr>
          <p:cNvPr id="24" name="TextBox 23"/>
          <p:cNvSpPr txBox="1"/>
          <p:nvPr/>
        </p:nvSpPr>
        <p:spPr>
          <a:xfrm>
            <a:off x="6489369" y="2060950"/>
            <a:ext cx="487634" cy="338554"/>
          </a:xfrm>
          <a:prstGeom prst="rect">
            <a:avLst/>
          </a:prstGeom>
          <a:solidFill>
            <a:srgbClr val="F0ECF4"/>
          </a:solidFill>
          <a:ln w="19050">
            <a:solidFill>
              <a:srgbClr val="7223A3"/>
            </a:solidFill>
          </a:ln>
        </p:spPr>
        <p:txBody>
          <a:bodyPr wrap="square" rtlCol="0">
            <a:spAutoFit/>
          </a:bodyPr>
          <a:lstStyle/>
          <a:p>
            <a:pPr algn="ctr"/>
            <a:r>
              <a:rPr lang="el-GR" sz="1600" dirty="0" smtClean="0">
                <a:solidFill>
                  <a:prstClr val="black"/>
                </a:solidFill>
                <a:latin typeface="Calibri"/>
              </a:rPr>
              <a:t>ΟΧΙ</a:t>
            </a:r>
            <a:endParaRPr lang="el-GR" sz="1600" dirty="0">
              <a:solidFill>
                <a:prstClr val="black"/>
              </a:solidFill>
              <a:latin typeface="Calibri"/>
            </a:endParaRPr>
          </a:p>
        </p:txBody>
      </p:sp>
      <p:sp>
        <p:nvSpPr>
          <p:cNvPr id="25" name="TextBox 24"/>
          <p:cNvSpPr txBox="1"/>
          <p:nvPr/>
        </p:nvSpPr>
        <p:spPr>
          <a:xfrm>
            <a:off x="6314459" y="2622081"/>
            <a:ext cx="886205" cy="338554"/>
          </a:xfrm>
          <a:prstGeom prst="rect">
            <a:avLst/>
          </a:prstGeom>
          <a:solidFill>
            <a:srgbClr val="F0ECF4"/>
          </a:solidFill>
          <a:ln w="19050">
            <a:solidFill>
              <a:srgbClr val="7223A3"/>
            </a:solidFill>
          </a:ln>
        </p:spPr>
        <p:txBody>
          <a:bodyPr wrap="square" rtlCol="0">
            <a:spAutoFit/>
          </a:bodyPr>
          <a:lstStyle/>
          <a:p>
            <a:pPr algn="ctr"/>
            <a:r>
              <a:rPr lang="el-GR" sz="1600" dirty="0" smtClean="0">
                <a:solidFill>
                  <a:prstClr val="black"/>
                </a:solidFill>
                <a:latin typeface="Calibri"/>
              </a:rPr>
              <a:t>ΗΠΙΟ</a:t>
            </a:r>
            <a:endParaRPr lang="el-GR" sz="1600" dirty="0">
              <a:solidFill>
                <a:prstClr val="black"/>
              </a:solidFill>
              <a:latin typeface="Calibri"/>
            </a:endParaRPr>
          </a:p>
        </p:txBody>
      </p:sp>
      <p:sp>
        <p:nvSpPr>
          <p:cNvPr id="26" name="TextBox 25"/>
          <p:cNvSpPr txBox="1"/>
          <p:nvPr/>
        </p:nvSpPr>
        <p:spPr>
          <a:xfrm>
            <a:off x="6314459" y="2960635"/>
            <a:ext cx="886205" cy="338554"/>
          </a:xfrm>
          <a:prstGeom prst="rect">
            <a:avLst/>
          </a:prstGeom>
          <a:solidFill>
            <a:srgbClr val="F0ECF4"/>
          </a:solidFill>
          <a:ln w="19050">
            <a:solidFill>
              <a:srgbClr val="7223A3"/>
            </a:solidFill>
          </a:ln>
        </p:spPr>
        <p:txBody>
          <a:bodyPr wrap="none" rtlCol="0">
            <a:spAutoFit/>
          </a:bodyPr>
          <a:lstStyle/>
          <a:p>
            <a:pPr algn="ctr"/>
            <a:r>
              <a:rPr lang="el-GR" sz="1600" dirty="0" smtClean="0">
                <a:solidFill>
                  <a:prstClr val="black"/>
                </a:solidFill>
                <a:latin typeface="Calibri"/>
              </a:rPr>
              <a:t>ΣΟΒΑΡΟ</a:t>
            </a:r>
            <a:endParaRPr lang="el-GR" sz="1600" dirty="0">
              <a:solidFill>
                <a:prstClr val="black"/>
              </a:solidFill>
              <a:latin typeface="Calibri"/>
            </a:endParaRPr>
          </a:p>
        </p:txBody>
      </p:sp>
      <p:sp>
        <p:nvSpPr>
          <p:cNvPr id="27" name="TextBox 26"/>
          <p:cNvSpPr txBox="1"/>
          <p:nvPr/>
        </p:nvSpPr>
        <p:spPr>
          <a:xfrm>
            <a:off x="5809248" y="3578239"/>
            <a:ext cx="1820387" cy="338554"/>
          </a:xfrm>
          <a:prstGeom prst="rect">
            <a:avLst/>
          </a:prstGeom>
          <a:solidFill>
            <a:srgbClr val="F0ECF4"/>
          </a:solidFill>
          <a:ln w="19050">
            <a:solidFill>
              <a:srgbClr val="7223A3"/>
            </a:solidFill>
          </a:ln>
        </p:spPr>
        <p:txBody>
          <a:bodyPr wrap="square" rtlCol="0">
            <a:spAutoFit/>
          </a:bodyPr>
          <a:lstStyle/>
          <a:p>
            <a:pPr algn="ctr"/>
            <a:r>
              <a:rPr lang="el-GR" sz="1600" dirty="0" smtClean="0">
                <a:solidFill>
                  <a:prstClr val="black"/>
                </a:solidFill>
                <a:latin typeface="Calibri"/>
              </a:rPr>
              <a:t>ΠΕΡΙΒΑΛΛΟΝΤΙΚΑ</a:t>
            </a:r>
            <a:endParaRPr lang="el-GR" sz="1600" dirty="0">
              <a:solidFill>
                <a:prstClr val="black"/>
              </a:solidFill>
              <a:latin typeface="Calibri"/>
            </a:endParaRPr>
          </a:p>
        </p:txBody>
      </p:sp>
      <p:sp>
        <p:nvSpPr>
          <p:cNvPr id="28" name="TextBox 27"/>
          <p:cNvSpPr txBox="1"/>
          <p:nvPr/>
        </p:nvSpPr>
        <p:spPr>
          <a:xfrm>
            <a:off x="5809248" y="3912872"/>
            <a:ext cx="1820387" cy="338554"/>
          </a:xfrm>
          <a:prstGeom prst="rect">
            <a:avLst/>
          </a:prstGeom>
          <a:solidFill>
            <a:srgbClr val="F0ECF4"/>
          </a:solidFill>
          <a:ln w="19050">
            <a:solidFill>
              <a:srgbClr val="7223A3"/>
            </a:solidFill>
          </a:ln>
        </p:spPr>
        <p:txBody>
          <a:bodyPr wrap="square" rtlCol="0">
            <a:spAutoFit/>
          </a:bodyPr>
          <a:lstStyle/>
          <a:p>
            <a:pPr algn="ctr"/>
            <a:r>
              <a:rPr lang="el-GR" sz="1600" dirty="0" smtClean="0">
                <a:solidFill>
                  <a:prstClr val="black"/>
                </a:solidFill>
                <a:latin typeface="Calibri"/>
              </a:rPr>
              <a:t>ΟΡΓΑΝΙΚΑ</a:t>
            </a:r>
            <a:endParaRPr lang="el-GR" sz="1600" dirty="0">
              <a:solidFill>
                <a:prstClr val="black"/>
              </a:solidFill>
              <a:latin typeface="Calibri"/>
            </a:endParaRPr>
          </a:p>
        </p:txBody>
      </p:sp>
      <p:sp>
        <p:nvSpPr>
          <p:cNvPr id="29" name="TextBox 28"/>
          <p:cNvSpPr txBox="1"/>
          <p:nvPr/>
        </p:nvSpPr>
        <p:spPr>
          <a:xfrm>
            <a:off x="6238221" y="4524694"/>
            <a:ext cx="962443" cy="338554"/>
          </a:xfrm>
          <a:prstGeom prst="rect">
            <a:avLst/>
          </a:prstGeom>
          <a:solidFill>
            <a:srgbClr val="F0ECF4"/>
          </a:solidFill>
          <a:ln w="19050">
            <a:solidFill>
              <a:srgbClr val="7223A3"/>
            </a:solidFill>
          </a:ln>
        </p:spPr>
        <p:txBody>
          <a:bodyPr wrap="square" rtlCol="0">
            <a:spAutoFit/>
          </a:bodyPr>
          <a:lstStyle/>
          <a:p>
            <a:pPr algn="ctr"/>
            <a:r>
              <a:rPr lang="el-GR" sz="1600" dirty="0" smtClean="0">
                <a:solidFill>
                  <a:prstClr val="black"/>
                </a:solidFill>
                <a:latin typeface="Calibri"/>
              </a:rPr>
              <a:t>ΥΨΗΛΟ</a:t>
            </a:r>
            <a:endParaRPr lang="el-GR" sz="1600" dirty="0">
              <a:solidFill>
                <a:prstClr val="black"/>
              </a:solidFill>
              <a:latin typeface="Calibri"/>
            </a:endParaRPr>
          </a:p>
        </p:txBody>
      </p:sp>
      <p:sp>
        <p:nvSpPr>
          <p:cNvPr id="30" name="TextBox 29"/>
          <p:cNvSpPr txBox="1"/>
          <p:nvPr/>
        </p:nvSpPr>
        <p:spPr>
          <a:xfrm>
            <a:off x="6238221" y="4864255"/>
            <a:ext cx="962443" cy="338554"/>
          </a:xfrm>
          <a:prstGeom prst="rect">
            <a:avLst/>
          </a:prstGeom>
          <a:solidFill>
            <a:srgbClr val="F0ECF4"/>
          </a:solidFill>
          <a:ln w="19050">
            <a:solidFill>
              <a:srgbClr val="7223A3"/>
            </a:solidFill>
          </a:ln>
        </p:spPr>
        <p:txBody>
          <a:bodyPr wrap="none" rtlCol="0">
            <a:spAutoFit/>
          </a:bodyPr>
          <a:lstStyle/>
          <a:p>
            <a:pPr algn="ctr"/>
            <a:r>
              <a:rPr lang="el-GR" sz="1600" dirty="0" smtClean="0">
                <a:solidFill>
                  <a:prstClr val="black"/>
                </a:solidFill>
                <a:latin typeface="Calibri"/>
              </a:rPr>
              <a:t>ΧΑΜΗΛΟ</a:t>
            </a:r>
            <a:endParaRPr lang="el-GR" sz="1600" dirty="0">
              <a:solidFill>
                <a:prstClr val="black"/>
              </a:solidFill>
              <a:latin typeface="Calibri"/>
            </a:endParaRPr>
          </a:p>
        </p:txBody>
      </p:sp>
      <p:sp>
        <p:nvSpPr>
          <p:cNvPr id="32" name="TextBox 31"/>
          <p:cNvSpPr txBox="1"/>
          <p:nvPr/>
        </p:nvSpPr>
        <p:spPr>
          <a:xfrm>
            <a:off x="5898053" y="5443668"/>
            <a:ext cx="1670265" cy="338554"/>
          </a:xfrm>
          <a:prstGeom prst="rect">
            <a:avLst/>
          </a:prstGeom>
          <a:solidFill>
            <a:srgbClr val="F0ECF4"/>
          </a:solidFill>
          <a:ln w="19050">
            <a:solidFill>
              <a:srgbClr val="7223A3"/>
            </a:solidFill>
          </a:ln>
        </p:spPr>
        <p:txBody>
          <a:bodyPr wrap="none" rtlCol="0">
            <a:spAutoFit/>
          </a:bodyPr>
          <a:lstStyle/>
          <a:p>
            <a:pPr algn="ctr"/>
            <a:r>
              <a:rPr lang="el-GR" sz="1600" dirty="0">
                <a:solidFill>
                  <a:prstClr val="black"/>
                </a:solidFill>
                <a:latin typeface="Calibri"/>
              </a:rPr>
              <a:t>ΟΧΙ </a:t>
            </a:r>
            <a:r>
              <a:rPr lang="el-GR" sz="1600" dirty="0" smtClean="0">
                <a:solidFill>
                  <a:prstClr val="black"/>
                </a:solidFill>
                <a:latin typeface="Calibri"/>
              </a:rPr>
              <a:t>ΠΑΡΑΠΟΜΠΗ</a:t>
            </a:r>
            <a:endParaRPr lang="el-GR" sz="1600" dirty="0">
              <a:solidFill>
                <a:prstClr val="black"/>
              </a:solidFill>
              <a:latin typeface="Calibri"/>
            </a:endParaRPr>
          </a:p>
        </p:txBody>
      </p:sp>
      <p:sp>
        <p:nvSpPr>
          <p:cNvPr id="33" name="TextBox 32"/>
          <p:cNvSpPr txBox="1"/>
          <p:nvPr/>
        </p:nvSpPr>
        <p:spPr>
          <a:xfrm>
            <a:off x="5898052" y="5782222"/>
            <a:ext cx="1670265" cy="338554"/>
          </a:xfrm>
          <a:prstGeom prst="rect">
            <a:avLst/>
          </a:prstGeom>
          <a:solidFill>
            <a:srgbClr val="F0ECF4"/>
          </a:solidFill>
          <a:ln w="19050">
            <a:solidFill>
              <a:srgbClr val="7223A3"/>
            </a:solidFill>
          </a:ln>
        </p:spPr>
        <p:txBody>
          <a:bodyPr wrap="square" rtlCol="0">
            <a:spAutoFit/>
          </a:bodyPr>
          <a:lstStyle/>
          <a:p>
            <a:pPr algn="ctr"/>
            <a:r>
              <a:rPr lang="el-GR" sz="1600" b="1" dirty="0" smtClean="0">
                <a:solidFill>
                  <a:srgbClr val="C00000"/>
                </a:solidFill>
                <a:latin typeface="Calibri"/>
              </a:rPr>
              <a:t>ΠΑΡΑΠΟΜΠΗ</a:t>
            </a:r>
            <a:endParaRPr lang="el-GR" sz="1600" b="1" dirty="0">
              <a:solidFill>
                <a:srgbClr val="C00000"/>
              </a:solidFill>
              <a:latin typeface="Calibri"/>
            </a:endParaRPr>
          </a:p>
        </p:txBody>
      </p:sp>
      <p:cxnSp>
        <p:nvCxnSpPr>
          <p:cNvPr id="35" name="Ευθύγραμμο βέλος σύνδεσης 34"/>
          <p:cNvCxnSpPr>
            <a:stCxn id="8" idx="3"/>
            <a:endCxn id="23" idx="1"/>
          </p:cNvCxnSpPr>
          <p:nvPr/>
        </p:nvCxnSpPr>
        <p:spPr>
          <a:xfrm flipV="1">
            <a:off x="4932041" y="1891673"/>
            <a:ext cx="1557328" cy="141797"/>
          </a:xfrm>
          <a:prstGeom prst="straightConnector1">
            <a:avLst/>
          </a:prstGeom>
          <a:ln w="158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a:stCxn id="8" idx="3"/>
            <a:endCxn id="24" idx="1"/>
          </p:cNvCxnSpPr>
          <p:nvPr/>
        </p:nvCxnSpPr>
        <p:spPr>
          <a:xfrm>
            <a:off x="4932041" y="2033470"/>
            <a:ext cx="1557328" cy="196757"/>
          </a:xfrm>
          <a:prstGeom prst="straightConnector1">
            <a:avLst/>
          </a:prstGeom>
          <a:ln w="158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a:stCxn id="9" idx="3"/>
            <a:endCxn id="25" idx="1"/>
          </p:cNvCxnSpPr>
          <p:nvPr/>
        </p:nvCxnSpPr>
        <p:spPr>
          <a:xfrm flipV="1">
            <a:off x="4932041" y="2791358"/>
            <a:ext cx="1382418" cy="175684"/>
          </a:xfrm>
          <a:prstGeom prst="straightConnector1">
            <a:avLst/>
          </a:prstGeom>
          <a:ln w="158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a:stCxn id="9" idx="3"/>
            <a:endCxn id="26" idx="1"/>
          </p:cNvCxnSpPr>
          <p:nvPr/>
        </p:nvCxnSpPr>
        <p:spPr>
          <a:xfrm>
            <a:off x="4932041" y="2967042"/>
            <a:ext cx="1382418" cy="162870"/>
          </a:xfrm>
          <a:prstGeom prst="straightConnector1">
            <a:avLst/>
          </a:prstGeom>
          <a:ln w="158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a:stCxn id="10" idx="3"/>
            <a:endCxn id="27" idx="1"/>
          </p:cNvCxnSpPr>
          <p:nvPr/>
        </p:nvCxnSpPr>
        <p:spPr>
          <a:xfrm flipV="1">
            <a:off x="4932041" y="3747516"/>
            <a:ext cx="877207" cy="153889"/>
          </a:xfrm>
          <a:prstGeom prst="straightConnector1">
            <a:avLst/>
          </a:prstGeom>
          <a:ln w="158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a:stCxn id="10" idx="3"/>
            <a:endCxn id="28" idx="1"/>
          </p:cNvCxnSpPr>
          <p:nvPr/>
        </p:nvCxnSpPr>
        <p:spPr>
          <a:xfrm>
            <a:off x="4932041" y="3901405"/>
            <a:ext cx="877207" cy="180744"/>
          </a:xfrm>
          <a:prstGeom prst="straightConnector1">
            <a:avLst/>
          </a:prstGeom>
          <a:ln w="158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a:stCxn id="11" idx="3"/>
            <a:endCxn id="29" idx="1"/>
          </p:cNvCxnSpPr>
          <p:nvPr/>
        </p:nvCxnSpPr>
        <p:spPr>
          <a:xfrm flipV="1">
            <a:off x="4932041" y="4693971"/>
            <a:ext cx="1306180" cy="141797"/>
          </a:xfrm>
          <a:prstGeom prst="straightConnector1">
            <a:avLst/>
          </a:prstGeom>
          <a:ln w="158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a:stCxn id="11" idx="3"/>
            <a:endCxn id="30" idx="1"/>
          </p:cNvCxnSpPr>
          <p:nvPr/>
        </p:nvCxnSpPr>
        <p:spPr>
          <a:xfrm>
            <a:off x="4932041" y="4835768"/>
            <a:ext cx="1306180" cy="197764"/>
          </a:xfrm>
          <a:prstGeom prst="straightConnector1">
            <a:avLst/>
          </a:prstGeom>
          <a:ln w="158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Ευθύγραμμο βέλος σύνδεσης 50"/>
          <p:cNvCxnSpPr>
            <a:stCxn id="12" idx="3"/>
            <a:endCxn id="32" idx="1"/>
          </p:cNvCxnSpPr>
          <p:nvPr/>
        </p:nvCxnSpPr>
        <p:spPr>
          <a:xfrm flipV="1">
            <a:off x="4932041" y="5612945"/>
            <a:ext cx="966012" cy="157186"/>
          </a:xfrm>
          <a:prstGeom prst="straightConnector1">
            <a:avLst/>
          </a:prstGeom>
          <a:ln w="158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a:stCxn id="12" idx="3"/>
            <a:endCxn id="33" idx="1"/>
          </p:cNvCxnSpPr>
          <p:nvPr/>
        </p:nvCxnSpPr>
        <p:spPr>
          <a:xfrm>
            <a:off x="4932041" y="5770131"/>
            <a:ext cx="966011" cy="181368"/>
          </a:xfrm>
          <a:prstGeom prst="straightConnector1">
            <a:avLst/>
          </a:prstGeom>
          <a:ln w="158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a:stCxn id="8" idx="2"/>
            <a:endCxn id="9" idx="0"/>
          </p:cNvCxnSpPr>
          <p:nvPr/>
        </p:nvCxnSpPr>
        <p:spPr>
          <a:xfrm>
            <a:off x="2843809" y="2356635"/>
            <a:ext cx="0" cy="287241"/>
          </a:xfrm>
          <a:prstGeom prst="straightConnector1">
            <a:avLst/>
          </a:prstGeom>
          <a:ln w="25400">
            <a:solidFill>
              <a:srgbClr val="7223A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Ευθύγραμμο βέλος σύνδεσης 56"/>
          <p:cNvCxnSpPr>
            <a:stCxn id="9" idx="2"/>
            <a:endCxn id="10" idx="0"/>
          </p:cNvCxnSpPr>
          <p:nvPr/>
        </p:nvCxnSpPr>
        <p:spPr>
          <a:xfrm>
            <a:off x="2843809" y="3290207"/>
            <a:ext cx="0" cy="288032"/>
          </a:xfrm>
          <a:prstGeom prst="straightConnector1">
            <a:avLst/>
          </a:prstGeom>
          <a:ln w="25400">
            <a:solidFill>
              <a:srgbClr val="7223A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Ευθύγραμμο βέλος σύνδεσης 58"/>
          <p:cNvCxnSpPr>
            <a:stCxn id="10" idx="2"/>
            <a:endCxn id="11" idx="0"/>
          </p:cNvCxnSpPr>
          <p:nvPr/>
        </p:nvCxnSpPr>
        <p:spPr>
          <a:xfrm>
            <a:off x="2843809" y="4224570"/>
            <a:ext cx="0" cy="288032"/>
          </a:xfrm>
          <a:prstGeom prst="straightConnector1">
            <a:avLst/>
          </a:prstGeom>
          <a:ln w="25400">
            <a:solidFill>
              <a:srgbClr val="7223A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p:cNvCxnSpPr>
            <a:stCxn id="11" idx="2"/>
            <a:endCxn id="12" idx="0"/>
          </p:cNvCxnSpPr>
          <p:nvPr/>
        </p:nvCxnSpPr>
        <p:spPr>
          <a:xfrm>
            <a:off x="2843809" y="5158933"/>
            <a:ext cx="0" cy="288032"/>
          </a:xfrm>
          <a:prstGeom prst="straightConnector1">
            <a:avLst/>
          </a:prstGeom>
          <a:ln w="25400">
            <a:solidFill>
              <a:srgbClr val="7223A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Ευθεία γραμμή σύνδεσης 62"/>
          <p:cNvCxnSpPr>
            <a:stCxn id="24" idx="3"/>
          </p:cNvCxnSpPr>
          <p:nvPr/>
        </p:nvCxnSpPr>
        <p:spPr>
          <a:xfrm>
            <a:off x="6977003" y="2230227"/>
            <a:ext cx="1267405"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Ευθεία γραμμή σύνδεσης 64"/>
          <p:cNvCxnSpPr/>
          <p:nvPr/>
        </p:nvCxnSpPr>
        <p:spPr>
          <a:xfrm>
            <a:off x="8244408" y="2230227"/>
            <a:ext cx="0" cy="28033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Ευθεία γραμμή σύνδεσης 66"/>
          <p:cNvCxnSpPr>
            <a:endCxn id="30" idx="3"/>
          </p:cNvCxnSpPr>
          <p:nvPr/>
        </p:nvCxnSpPr>
        <p:spPr>
          <a:xfrm flipH="1">
            <a:off x="7200664" y="5033532"/>
            <a:ext cx="1043744"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p:cNvCxnSpPr>
            <a:stCxn id="26" idx="3"/>
          </p:cNvCxnSpPr>
          <p:nvPr/>
        </p:nvCxnSpPr>
        <p:spPr>
          <a:xfrm>
            <a:off x="7200664" y="3129912"/>
            <a:ext cx="1043744"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Ευθεία γραμμή σύνδεσης 70"/>
          <p:cNvCxnSpPr>
            <a:stCxn id="28" idx="3"/>
          </p:cNvCxnSpPr>
          <p:nvPr/>
        </p:nvCxnSpPr>
        <p:spPr>
          <a:xfrm>
            <a:off x="7629635" y="4082149"/>
            <a:ext cx="614773"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Ευθύγραμμο βέλος σύνδεσης 72"/>
          <p:cNvCxnSpPr>
            <a:endCxn id="33" idx="3"/>
          </p:cNvCxnSpPr>
          <p:nvPr/>
        </p:nvCxnSpPr>
        <p:spPr>
          <a:xfrm flipH="1">
            <a:off x="7568317" y="5033532"/>
            <a:ext cx="676092" cy="917967"/>
          </a:xfrm>
          <a:prstGeom prst="straightConnector1">
            <a:avLst/>
          </a:prstGeom>
          <a:ln w="158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5" name="Ευθύγραμμο βέλος σύνδεσης 74"/>
          <p:cNvCxnSpPr>
            <a:stCxn id="33" idx="3"/>
          </p:cNvCxnSpPr>
          <p:nvPr/>
        </p:nvCxnSpPr>
        <p:spPr>
          <a:xfrm>
            <a:off x="7568317" y="5951499"/>
            <a:ext cx="338045" cy="0"/>
          </a:xfrm>
          <a:prstGeom prst="straightConnector1">
            <a:avLst/>
          </a:prstGeom>
          <a:ln w="158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77" name="Διπλωμένη γωνία 76"/>
          <p:cNvSpPr/>
          <p:nvPr/>
        </p:nvSpPr>
        <p:spPr>
          <a:xfrm>
            <a:off x="7906072" y="5708563"/>
            <a:ext cx="1202432" cy="528749"/>
          </a:xfrm>
          <a:prstGeom prst="foldedCorner">
            <a:avLst>
              <a:gd name="adj" fmla="val 40173"/>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C00000"/>
                </a:solidFill>
              </a:rPr>
              <a:t>ΔΙΑΓΝΩΣΗ</a:t>
            </a:r>
            <a:endParaRPr lang="el-GR" b="1" dirty="0">
              <a:solidFill>
                <a:srgbClr val="C00000"/>
              </a:solidFill>
            </a:endParaRPr>
          </a:p>
        </p:txBody>
      </p:sp>
      <p:sp>
        <p:nvSpPr>
          <p:cNvPr id="78" name="Διπλωμένη γωνία 77"/>
          <p:cNvSpPr/>
          <p:nvPr/>
        </p:nvSpPr>
        <p:spPr>
          <a:xfrm rot="16200000">
            <a:off x="6997968" y="3121785"/>
            <a:ext cx="3471303" cy="768284"/>
          </a:xfrm>
          <a:prstGeom prst="foldedCorner">
            <a:avLst>
              <a:gd name="adj" fmla="val 0"/>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C00000"/>
                </a:solidFill>
              </a:rPr>
              <a:t>ΠΑΡΑΓΟΝΤΕΣ ΠΟΥ ΑΥΞΑΝΟΥΝ ΤΙΣ ΠΙΘΑΝΟΤΗΤΕΣ ΠΑΡΑΠΟΜΠΗΣ</a:t>
            </a:r>
            <a:endParaRPr lang="el-GR" b="1" dirty="0">
              <a:solidFill>
                <a:srgbClr val="C00000"/>
              </a:solidFill>
            </a:endParaRPr>
          </a:p>
        </p:txBody>
      </p:sp>
    </p:spTree>
    <p:extLst>
      <p:ext uri="{BB962C8B-B14F-4D97-AF65-F5344CB8AC3E}">
        <p14:creationId xmlns:p14="http://schemas.microsoft.com/office/powerpoint/2010/main" val="827569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διάγνωση από </a:t>
            </a:r>
            <a:r>
              <a:rPr lang="el-GR" dirty="0" smtClean="0"/>
              <a:t>τον </a:t>
            </a:r>
            <a:r>
              <a:rPr lang="el-GR" dirty="0"/>
              <a:t>ειδικό</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Ο ειδικός διερευνά την παρουσία της συμπτωματολογίας στο παιδί.</a:t>
            </a:r>
          </a:p>
          <a:p>
            <a:pPr marL="457200" indent="-457200">
              <a:buFont typeface="+mj-lt"/>
              <a:buAutoNum type="arabicPeriod"/>
            </a:pPr>
            <a:r>
              <a:rPr lang="el-GR" dirty="0"/>
              <a:t>Ανάλογα με τις επιστημονικές γνώσεις και την εμπειρία του επιχειρεί να διαπιστώσει κατά πόσον η διαπιστωμένη συμπτωματολογία ταιριάζει με τα χαρακτηριστικά κάποιας διαταραχής.</a:t>
            </a:r>
          </a:p>
          <a:p>
            <a:pPr marL="457200" indent="-457200">
              <a:buFont typeface="+mj-lt"/>
              <a:buAutoNum type="arabicPeriod"/>
            </a:pPr>
            <a:r>
              <a:rPr lang="el-GR" dirty="0"/>
              <a:t>Επιχειρεί να τεκμηριώσει την άποψη πως η παρουσία των συμπτωμάτων της διαγνωσθείσης διαταραχής σχετίζονται με την περιορισμένη λειτουργικότητα του παιδιού.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202730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and, Sky, Child, Blue, Children, Fin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132855"/>
            <a:ext cx="2448272" cy="36781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1403648" y="1628800"/>
            <a:ext cx="4536504" cy="1296144"/>
          </a:xfrm>
          <a:solidFill>
            <a:schemeClr val="bg1"/>
          </a:solidFill>
          <a:ln w="28575">
            <a:solidFill>
              <a:schemeClr val="accent5">
                <a:lumMod val="50000"/>
              </a:schemeClr>
            </a:solidFill>
          </a:ln>
        </p:spPr>
        <p:txBody>
          <a:bodyPr>
            <a:normAutofit fontScale="90000"/>
          </a:bodyPr>
          <a:lstStyle/>
          <a:p>
            <a:r>
              <a:rPr lang="el-GR" dirty="0"/>
              <a:t>Η </a:t>
            </a:r>
            <a:r>
              <a:rPr lang="el-GR" dirty="0" smtClean="0"/>
              <a:t>έρευνα στην </a:t>
            </a:r>
            <a:r>
              <a:rPr lang="el-GR" dirty="0"/>
              <a:t>ψυχοπαθολογία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
        <p:nvSpPr>
          <p:cNvPr id="7" name="Ορθογώνιο 6"/>
          <p:cNvSpPr/>
          <p:nvPr/>
        </p:nvSpPr>
        <p:spPr>
          <a:xfrm>
            <a:off x="5652120" y="5817094"/>
            <a:ext cx="2232248" cy="461665"/>
          </a:xfrm>
          <a:prstGeom prst="rect">
            <a:avLst/>
          </a:prstGeom>
        </p:spPr>
        <p:txBody>
          <a:bodyPr wrap="square">
            <a:spAutoFit/>
          </a:bodyPr>
          <a:lstStyle/>
          <a:p>
            <a:r>
              <a:rPr lang="en-US" sz="1200" dirty="0">
                <a:solidFill>
                  <a:prstClr val="black"/>
                </a:solidFill>
                <a:latin typeface="Calibri"/>
                <a:hlinkClick r:id="rId3"/>
              </a:rPr>
              <a:t>Hand</a:t>
            </a:r>
            <a:r>
              <a:rPr lang="en-US" sz="1200" dirty="0" smtClean="0">
                <a:solidFill>
                  <a:prstClr val="black"/>
                </a:solidFill>
                <a:latin typeface="Calibri"/>
                <a:hlinkClick r:id="rId4"/>
              </a:rPr>
              <a:t> </a:t>
            </a:r>
            <a:r>
              <a:rPr lang="el-GR" sz="1200" dirty="0" smtClean="0">
                <a:solidFill>
                  <a:prstClr val="black"/>
                </a:solidFill>
                <a:latin typeface="Calibri"/>
              </a:rPr>
              <a:t>διαθέσιμο με άδεια </a:t>
            </a:r>
            <a:r>
              <a:rPr lang="en-US" sz="1200" dirty="0">
                <a:solidFill>
                  <a:prstClr val="black"/>
                </a:solidFill>
                <a:latin typeface="Calibri"/>
              </a:rPr>
              <a:t> </a:t>
            </a:r>
            <a:r>
              <a:rPr lang="en-US" sz="1200" dirty="0">
                <a:solidFill>
                  <a:prstClr val="black"/>
                </a:solidFill>
                <a:latin typeface="Calibri"/>
                <a:hlinkClick r:id="rId5"/>
              </a:rPr>
              <a:t>CC0 Public Domain</a:t>
            </a:r>
            <a:endParaRPr lang="en-US" sz="1200" dirty="0">
              <a:solidFill>
                <a:prstClr val="black"/>
              </a:solidFill>
              <a:latin typeface="Calibri"/>
            </a:endParaRPr>
          </a:p>
        </p:txBody>
      </p:sp>
    </p:spTree>
    <p:extLst>
      <p:ext uri="{BB962C8B-B14F-4D97-AF65-F5344CB8AC3E}">
        <p14:creationId xmlns:p14="http://schemas.microsoft.com/office/powerpoint/2010/main" val="1203691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Επιδημιολογικές μελέτες στην Ψυχοπαθολογία</a:t>
            </a:r>
          </a:p>
        </p:txBody>
      </p:sp>
      <p:sp>
        <p:nvSpPr>
          <p:cNvPr id="3" name="Θέση περιεχομένου 2"/>
          <p:cNvSpPr>
            <a:spLocks noGrp="1"/>
          </p:cNvSpPr>
          <p:nvPr>
            <p:ph idx="1"/>
          </p:nvPr>
        </p:nvSpPr>
        <p:spPr>
          <a:xfrm>
            <a:off x="611560" y="1412776"/>
            <a:ext cx="8280920" cy="4824536"/>
          </a:xfrm>
        </p:spPr>
        <p:txBody>
          <a:bodyPr>
            <a:normAutofit fontScale="92500" lnSpcReduction="10000"/>
          </a:bodyPr>
          <a:lstStyle/>
          <a:p>
            <a:r>
              <a:rPr lang="el-GR" dirty="0"/>
              <a:t>5-15% των παιδιών αντιμετωπίζει κάποια διαταραχή (Rutter, 1976).</a:t>
            </a:r>
          </a:p>
          <a:p>
            <a:r>
              <a:rPr lang="el-GR" dirty="0"/>
              <a:t>Πως διεξάγονται οι  επιδημιολογικές μελέτες.</a:t>
            </a:r>
          </a:p>
          <a:p>
            <a:r>
              <a:rPr lang="el-GR" dirty="0"/>
              <a:t>Έρευνες με κλινικό και έρευνες με κοινοτικό δείγμα.</a:t>
            </a:r>
          </a:p>
          <a:p>
            <a:r>
              <a:rPr lang="el-GR" dirty="0"/>
              <a:t>Παράγοντες που επηρεάζουν τα αποτελέσματα επιδημιολογικών ερευνών.</a:t>
            </a:r>
          </a:p>
          <a:p>
            <a:r>
              <a:rPr lang="el-GR" dirty="0"/>
              <a:t>Πόσο διαφορετική είναι η συμπεριφορά των παιδιών με κάποια διαταραχή; Οι διαφορές αυτές είναι ποιοτικές ή ποσοτικές; (π.χ. τι συμβαίνει στις περιπτώσεις του τραυλισμού, της ΔΕΠ-Υ, των διαταραχών άγχους κλπ.)</a:t>
            </a:r>
          </a:p>
          <a:p>
            <a:r>
              <a:rPr lang="el-GR" dirty="0"/>
              <a:t>Παράγοντες που ευνοούν την εμφάνιση ψυχικών διαταραχών.</a:t>
            </a:r>
          </a:p>
          <a:p>
            <a:r>
              <a:rPr lang="el-GR" dirty="0"/>
              <a:t>Ψυχοπαθολογία και φύλο.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165897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έρευνα στην αναπτυξιακή </a:t>
            </a:r>
            <a:r>
              <a:rPr lang="el-GR" dirty="0" smtClean="0"/>
              <a:t>ψυχοπαθολογία </a:t>
            </a:r>
            <a:r>
              <a:rPr lang="el-GR" sz="3300" b="0" dirty="0" smtClean="0"/>
              <a:t>1/2</a:t>
            </a:r>
            <a:endParaRPr lang="el-GR" sz="3300" b="0" dirty="0"/>
          </a:p>
        </p:txBody>
      </p:sp>
      <p:sp>
        <p:nvSpPr>
          <p:cNvPr id="3" name="Θέση περιεχομένου 2"/>
          <p:cNvSpPr>
            <a:spLocks noGrp="1"/>
          </p:cNvSpPr>
          <p:nvPr>
            <p:ph idx="1"/>
          </p:nvPr>
        </p:nvSpPr>
        <p:spPr>
          <a:xfrm>
            <a:off x="611560" y="1412776"/>
            <a:ext cx="4032448" cy="4824536"/>
          </a:xfrm>
        </p:spPr>
        <p:txBody>
          <a:bodyPr>
            <a:normAutofit/>
          </a:bodyPr>
          <a:lstStyle/>
          <a:p>
            <a:pPr marL="0" indent="0">
              <a:buNone/>
            </a:pPr>
            <a:r>
              <a:rPr lang="el-GR" dirty="0"/>
              <a:t>Διαχρονικές μελέτες: </a:t>
            </a:r>
          </a:p>
          <a:p>
            <a:pPr marL="0" indent="0">
              <a:buNone/>
            </a:pPr>
            <a:r>
              <a:rPr lang="el-GR" dirty="0"/>
              <a:t>Διευκολύνουν την κατανόηση της διαδικασίας επιγένεσης των προβλημάτων</a:t>
            </a:r>
            <a:r>
              <a:rPr lang="el-GR" dirty="0" smtClean="0"/>
              <a:t>.</a:t>
            </a:r>
            <a:endParaRPr lang="el-GR" dirty="0"/>
          </a:p>
          <a:p>
            <a:r>
              <a:rPr lang="el-GR" dirty="0"/>
              <a:t>Η διαδικασία διεξαγωγής των διαχρονικών </a:t>
            </a:r>
            <a:r>
              <a:rPr lang="el-GR" dirty="0" smtClean="0"/>
              <a:t>ερευνών…</a:t>
            </a:r>
            <a:endParaRPr lang="el-GR" dirty="0"/>
          </a:p>
          <a:p>
            <a:r>
              <a:rPr lang="el-GR" dirty="0"/>
              <a:t>Πλεονεκτήματα και μειονεκτήματα της διαχρονικής έρευνας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
        <p:nvSpPr>
          <p:cNvPr id="6" name="TextBox 5"/>
          <p:cNvSpPr txBox="1"/>
          <p:nvPr/>
        </p:nvSpPr>
        <p:spPr>
          <a:xfrm>
            <a:off x="4932040" y="1566288"/>
            <a:ext cx="3312368" cy="369332"/>
          </a:xfrm>
          <a:prstGeom prst="rect">
            <a:avLst/>
          </a:prstGeom>
          <a:solidFill>
            <a:schemeClr val="accent3">
              <a:lumMod val="20000"/>
              <a:lumOff val="80000"/>
            </a:schemeClr>
          </a:solidFill>
          <a:ln w="19050">
            <a:solidFill>
              <a:schemeClr val="accent5">
                <a:lumMod val="50000"/>
              </a:schemeClr>
            </a:solidFill>
          </a:ln>
        </p:spPr>
        <p:txBody>
          <a:bodyPr wrap="square" rtlCol="0">
            <a:spAutoFit/>
          </a:bodyPr>
          <a:lstStyle/>
          <a:p>
            <a:pPr algn="ctr"/>
            <a:r>
              <a:rPr lang="el-GR" dirty="0" smtClean="0">
                <a:solidFill>
                  <a:prstClr val="black"/>
                </a:solidFill>
                <a:latin typeface="Calibri"/>
              </a:rPr>
              <a:t>ΔΕΠ-Υ</a:t>
            </a:r>
            <a:endParaRPr lang="el-GR" dirty="0">
              <a:solidFill>
                <a:prstClr val="black"/>
              </a:solidFill>
              <a:latin typeface="Calibri"/>
            </a:endParaRPr>
          </a:p>
        </p:txBody>
      </p:sp>
      <p:sp>
        <p:nvSpPr>
          <p:cNvPr id="7" name="TextBox 6"/>
          <p:cNvSpPr txBox="1"/>
          <p:nvPr/>
        </p:nvSpPr>
        <p:spPr>
          <a:xfrm>
            <a:off x="4932040" y="2316899"/>
            <a:ext cx="3312368" cy="369332"/>
          </a:xfrm>
          <a:prstGeom prst="rect">
            <a:avLst/>
          </a:prstGeom>
          <a:solidFill>
            <a:schemeClr val="accent3">
              <a:lumMod val="20000"/>
              <a:lumOff val="80000"/>
            </a:schemeClr>
          </a:solidFill>
          <a:ln w="19050">
            <a:solidFill>
              <a:schemeClr val="accent5">
                <a:lumMod val="50000"/>
              </a:schemeClr>
            </a:solidFill>
          </a:ln>
        </p:spPr>
        <p:txBody>
          <a:bodyPr wrap="square" rtlCol="0">
            <a:spAutoFit/>
          </a:bodyPr>
          <a:lstStyle/>
          <a:p>
            <a:pPr algn="ctr"/>
            <a:r>
              <a:rPr lang="el-GR" dirty="0" smtClean="0">
                <a:solidFill>
                  <a:prstClr val="black"/>
                </a:solidFill>
                <a:latin typeface="Calibri"/>
              </a:rPr>
              <a:t>Προβλήματα ομιλίας</a:t>
            </a:r>
            <a:endParaRPr lang="el-GR" dirty="0">
              <a:solidFill>
                <a:prstClr val="black"/>
              </a:solidFill>
              <a:latin typeface="Calibri"/>
            </a:endParaRPr>
          </a:p>
        </p:txBody>
      </p:sp>
      <p:sp>
        <p:nvSpPr>
          <p:cNvPr id="8" name="TextBox 7"/>
          <p:cNvSpPr txBox="1"/>
          <p:nvPr/>
        </p:nvSpPr>
        <p:spPr>
          <a:xfrm>
            <a:off x="4932040" y="3068803"/>
            <a:ext cx="3312368" cy="369332"/>
          </a:xfrm>
          <a:prstGeom prst="rect">
            <a:avLst/>
          </a:prstGeom>
          <a:solidFill>
            <a:schemeClr val="accent3">
              <a:lumMod val="20000"/>
              <a:lumOff val="80000"/>
            </a:schemeClr>
          </a:solidFill>
          <a:ln w="19050">
            <a:solidFill>
              <a:schemeClr val="accent5">
                <a:lumMod val="50000"/>
              </a:schemeClr>
            </a:solidFill>
          </a:ln>
        </p:spPr>
        <p:txBody>
          <a:bodyPr wrap="square" rtlCol="0">
            <a:spAutoFit/>
          </a:bodyPr>
          <a:lstStyle/>
          <a:p>
            <a:pPr algn="ctr"/>
            <a:r>
              <a:rPr lang="el-GR" dirty="0" smtClean="0">
                <a:solidFill>
                  <a:prstClr val="black"/>
                </a:solidFill>
                <a:latin typeface="Calibri"/>
              </a:rPr>
              <a:t>Μαθησιακές δυσκολίες</a:t>
            </a:r>
            <a:endParaRPr lang="el-GR" dirty="0">
              <a:solidFill>
                <a:prstClr val="black"/>
              </a:solidFill>
              <a:latin typeface="Calibri"/>
            </a:endParaRPr>
          </a:p>
        </p:txBody>
      </p:sp>
      <p:sp>
        <p:nvSpPr>
          <p:cNvPr id="9" name="TextBox 8"/>
          <p:cNvSpPr txBox="1"/>
          <p:nvPr/>
        </p:nvSpPr>
        <p:spPr>
          <a:xfrm>
            <a:off x="4932040" y="3789040"/>
            <a:ext cx="3312368" cy="369332"/>
          </a:xfrm>
          <a:prstGeom prst="rect">
            <a:avLst/>
          </a:prstGeom>
          <a:solidFill>
            <a:schemeClr val="accent3">
              <a:lumMod val="20000"/>
              <a:lumOff val="80000"/>
            </a:schemeClr>
          </a:solidFill>
          <a:ln w="19050">
            <a:solidFill>
              <a:schemeClr val="accent5">
                <a:lumMod val="50000"/>
              </a:schemeClr>
            </a:solidFill>
          </a:ln>
        </p:spPr>
        <p:txBody>
          <a:bodyPr wrap="square" rtlCol="0">
            <a:spAutoFit/>
          </a:bodyPr>
          <a:lstStyle/>
          <a:p>
            <a:pPr algn="ctr"/>
            <a:r>
              <a:rPr lang="el-GR" dirty="0" smtClean="0">
                <a:solidFill>
                  <a:prstClr val="black"/>
                </a:solidFill>
                <a:latin typeface="Calibri"/>
              </a:rPr>
              <a:t>Χαμηλή αυτοεκτίμηση</a:t>
            </a:r>
            <a:endParaRPr lang="el-GR" dirty="0">
              <a:solidFill>
                <a:prstClr val="black"/>
              </a:solidFill>
              <a:latin typeface="Calibri"/>
            </a:endParaRPr>
          </a:p>
        </p:txBody>
      </p:sp>
      <p:sp>
        <p:nvSpPr>
          <p:cNvPr id="10" name="TextBox 9"/>
          <p:cNvSpPr txBox="1"/>
          <p:nvPr/>
        </p:nvSpPr>
        <p:spPr>
          <a:xfrm>
            <a:off x="4932040" y="4545994"/>
            <a:ext cx="3312368" cy="369332"/>
          </a:xfrm>
          <a:prstGeom prst="rect">
            <a:avLst/>
          </a:prstGeom>
          <a:solidFill>
            <a:schemeClr val="accent3">
              <a:lumMod val="20000"/>
              <a:lumOff val="80000"/>
            </a:schemeClr>
          </a:solidFill>
          <a:ln w="19050">
            <a:solidFill>
              <a:schemeClr val="accent5">
                <a:lumMod val="50000"/>
              </a:schemeClr>
            </a:solidFill>
          </a:ln>
        </p:spPr>
        <p:txBody>
          <a:bodyPr wrap="square" rtlCol="0">
            <a:spAutoFit/>
          </a:bodyPr>
          <a:lstStyle/>
          <a:p>
            <a:pPr algn="ctr"/>
            <a:r>
              <a:rPr lang="el-GR" dirty="0" smtClean="0">
                <a:solidFill>
                  <a:prstClr val="black"/>
                </a:solidFill>
                <a:latin typeface="Calibri"/>
              </a:rPr>
              <a:t>Διαταραχές διαγωγής</a:t>
            </a:r>
            <a:endParaRPr lang="el-GR" dirty="0">
              <a:solidFill>
                <a:prstClr val="black"/>
              </a:solidFill>
              <a:latin typeface="Calibri"/>
            </a:endParaRPr>
          </a:p>
        </p:txBody>
      </p:sp>
      <p:cxnSp>
        <p:nvCxnSpPr>
          <p:cNvPr id="11" name="Ευθύγραμμο βέλος σύνδεσης 10"/>
          <p:cNvCxnSpPr>
            <a:stCxn id="6" idx="2"/>
            <a:endCxn id="7" idx="0"/>
          </p:cNvCxnSpPr>
          <p:nvPr/>
        </p:nvCxnSpPr>
        <p:spPr>
          <a:xfrm>
            <a:off x="6588224" y="1935620"/>
            <a:ext cx="0" cy="381279"/>
          </a:xfrm>
          <a:prstGeom prst="straightConnector1">
            <a:avLst/>
          </a:prstGeom>
          <a:ln w="25400">
            <a:solidFill>
              <a:srgbClr val="7223A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a:stCxn id="7" idx="2"/>
            <a:endCxn id="8" idx="0"/>
          </p:cNvCxnSpPr>
          <p:nvPr/>
        </p:nvCxnSpPr>
        <p:spPr>
          <a:xfrm>
            <a:off x="6588224" y="2686231"/>
            <a:ext cx="0" cy="382572"/>
          </a:xfrm>
          <a:prstGeom prst="straightConnector1">
            <a:avLst/>
          </a:prstGeom>
          <a:ln w="25400">
            <a:solidFill>
              <a:srgbClr val="7223A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stCxn id="8" idx="2"/>
            <a:endCxn id="9" idx="0"/>
          </p:cNvCxnSpPr>
          <p:nvPr/>
        </p:nvCxnSpPr>
        <p:spPr>
          <a:xfrm>
            <a:off x="6588224" y="3438135"/>
            <a:ext cx="0" cy="350905"/>
          </a:xfrm>
          <a:prstGeom prst="straightConnector1">
            <a:avLst/>
          </a:prstGeom>
          <a:ln w="25400">
            <a:solidFill>
              <a:srgbClr val="7223A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9" idx="2"/>
            <a:endCxn id="10" idx="0"/>
          </p:cNvCxnSpPr>
          <p:nvPr/>
        </p:nvCxnSpPr>
        <p:spPr>
          <a:xfrm>
            <a:off x="6588224" y="4158372"/>
            <a:ext cx="0" cy="387622"/>
          </a:xfrm>
          <a:prstGeom prst="straightConnector1">
            <a:avLst/>
          </a:prstGeom>
          <a:ln w="25400">
            <a:solidFill>
              <a:srgbClr val="7223A3"/>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32040" y="5288002"/>
            <a:ext cx="3312368" cy="369332"/>
          </a:xfrm>
          <a:prstGeom prst="rect">
            <a:avLst/>
          </a:prstGeom>
          <a:solidFill>
            <a:schemeClr val="accent3">
              <a:lumMod val="20000"/>
              <a:lumOff val="80000"/>
            </a:schemeClr>
          </a:solidFill>
          <a:ln w="19050">
            <a:solidFill>
              <a:schemeClr val="accent5">
                <a:lumMod val="50000"/>
              </a:schemeClr>
            </a:solidFill>
          </a:ln>
        </p:spPr>
        <p:txBody>
          <a:bodyPr wrap="square" rtlCol="0">
            <a:spAutoFit/>
          </a:bodyPr>
          <a:lstStyle/>
          <a:p>
            <a:pPr algn="ctr"/>
            <a:r>
              <a:rPr lang="el-GR" dirty="0" smtClean="0">
                <a:solidFill>
                  <a:prstClr val="black"/>
                </a:solidFill>
                <a:latin typeface="Calibri"/>
              </a:rPr>
              <a:t>……………………….</a:t>
            </a:r>
            <a:endParaRPr lang="el-GR" dirty="0">
              <a:solidFill>
                <a:prstClr val="black"/>
              </a:solidFill>
              <a:latin typeface="Calibri"/>
            </a:endParaRPr>
          </a:p>
        </p:txBody>
      </p:sp>
      <p:cxnSp>
        <p:nvCxnSpPr>
          <p:cNvPr id="24" name="Ευθύγραμμο βέλος σύνδεσης 23"/>
          <p:cNvCxnSpPr>
            <a:endCxn id="23" idx="0"/>
          </p:cNvCxnSpPr>
          <p:nvPr/>
        </p:nvCxnSpPr>
        <p:spPr>
          <a:xfrm>
            <a:off x="6588224" y="4900380"/>
            <a:ext cx="0" cy="387622"/>
          </a:xfrm>
          <a:prstGeom prst="straightConnector1">
            <a:avLst/>
          </a:prstGeom>
          <a:ln w="25400">
            <a:solidFill>
              <a:srgbClr val="7223A3"/>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344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έρευνα στην αναπτυξιακή </a:t>
            </a:r>
            <a:r>
              <a:rPr lang="el-GR" dirty="0" smtClean="0"/>
              <a:t>ψυχοπαθολογία </a:t>
            </a:r>
            <a:r>
              <a:rPr lang="el-GR" sz="3300" b="0" dirty="0" smtClean="0"/>
              <a:t>2/2</a:t>
            </a:r>
            <a:endParaRPr lang="el-GR" sz="3300" b="0" dirty="0"/>
          </a:p>
        </p:txBody>
      </p:sp>
      <p:sp>
        <p:nvSpPr>
          <p:cNvPr id="3" name="Θέση περιεχομένου 2"/>
          <p:cNvSpPr>
            <a:spLocks noGrp="1"/>
          </p:cNvSpPr>
          <p:nvPr>
            <p:ph idx="1"/>
          </p:nvPr>
        </p:nvSpPr>
        <p:spPr>
          <a:xfrm>
            <a:off x="611560" y="1484784"/>
            <a:ext cx="8075240" cy="4752528"/>
          </a:xfrm>
        </p:spPr>
        <p:txBody>
          <a:bodyPr/>
          <a:lstStyle/>
          <a:p>
            <a:pPr marL="0" indent="0">
              <a:buNone/>
            </a:pPr>
            <a:r>
              <a:rPr lang="el-GR" dirty="0"/>
              <a:t>Άλλα είδη έρευνας:</a:t>
            </a:r>
          </a:p>
          <a:p>
            <a:r>
              <a:rPr lang="el-GR" dirty="0"/>
              <a:t>Η αναδρομική μελέτη. </a:t>
            </a:r>
          </a:p>
          <a:p>
            <a:r>
              <a:rPr lang="el-GR" dirty="0"/>
              <a:t>Η διαδικασία διεξαγωγής της αναδρομικής </a:t>
            </a:r>
            <a:r>
              <a:rPr lang="el-GR" dirty="0" smtClean="0"/>
              <a:t>έρευνας…</a:t>
            </a:r>
            <a:endParaRPr lang="el-GR" dirty="0"/>
          </a:p>
          <a:p>
            <a:r>
              <a:rPr lang="el-GR" dirty="0"/>
              <a:t>Πλεονεκτήματα και μειονεκτήματα της αναδρομικής έρευνας.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2626524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Θεωρητικά μοντέλα στην ψυχοπαθολογία</a:t>
            </a:r>
          </a:p>
        </p:txBody>
      </p:sp>
      <p:sp>
        <p:nvSpPr>
          <p:cNvPr id="3" name="Θέση περιεχομένου 2"/>
          <p:cNvSpPr>
            <a:spLocks noGrp="1"/>
          </p:cNvSpPr>
          <p:nvPr>
            <p:ph idx="1"/>
          </p:nvPr>
        </p:nvSpPr>
        <p:spPr>
          <a:xfrm>
            <a:off x="611560" y="1484784"/>
            <a:ext cx="8075240" cy="4752528"/>
          </a:xfrm>
        </p:spPr>
        <p:txBody>
          <a:bodyPr/>
          <a:lstStyle/>
          <a:p>
            <a:r>
              <a:rPr lang="el-GR" b="1" dirty="0">
                <a:solidFill>
                  <a:schemeClr val="accent5">
                    <a:lumMod val="50000"/>
                  </a:schemeClr>
                </a:solidFill>
              </a:rPr>
              <a:t>Περιβαλλοντικό μοντέλο: </a:t>
            </a:r>
            <a:r>
              <a:rPr lang="el-GR" dirty="0"/>
              <a:t>θεωρεί τη συμπεριφορά ως αποτέλεσμα των περιβαλλοντικών επιδράσεων.</a:t>
            </a:r>
          </a:p>
          <a:p>
            <a:r>
              <a:rPr lang="el-GR" b="1" dirty="0">
                <a:solidFill>
                  <a:schemeClr val="accent5">
                    <a:lumMod val="50000"/>
                  </a:schemeClr>
                </a:solidFill>
              </a:rPr>
              <a:t>Μοντέλο του καλού συνταιριάσματος: </a:t>
            </a:r>
            <a:r>
              <a:rPr lang="el-GR" dirty="0"/>
              <a:t>Θεωρεί την ψυχοπαθολογία ως αποτέλεσμα του κακού συνταιριάσματος μεταξύ των χαρακτηριστικών του ατόμου και των απαιτήσεων του περιβάλλοντος.</a:t>
            </a:r>
          </a:p>
          <a:p>
            <a:r>
              <a:rPr lang="el-GR" b="1" dirty="0">
                <a:solidFill>
                  <a:schemeClr val="accent5">
                    <a:lumMod val="50000"/>
                  </a:schemeClr>
                </a:solidFill>
              </a:rPr>
              <a:t>Μοντέλο της συναλλαγής: </a:t>
            </a:r>
            <a:r>
              <a:rPr lang="el-GR" dirty="0"/>
              <a:t>Εδώ η ανάπτυξη του παιδιού θεωρείται προϊόν της συνεχούς δυναμικής αλληλεπίδρασης του παιδιού με το περιβάλλον του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233246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Περιεχόμενα του μαθήματος</a:t>
            </a:r>
            <a:endParaRPr lang="el-GR" dirty="0"/>
          </a:p>
        </p:txBody>
      </p:sp>
      <p:sp>
        <p:nvSpPr>
          <p:cNvPr id="3" name="Θέση περιεχομένου 2"/>
          <p:cNvSpPr>
            <a:spLocks noGrp="1"/>
          </p:cNvSpPr>
          <p:nvPr>
            <p:ph idx="1"/>
          </p:nvPr>
        </p:nvSpPr>
        <p:spPr>
          <a:xfrm>
            <a:off x="611560" y="1268760"/>
            <a:ext cx="4968552" cy="4968552"/>
          </a:xfrm>
        </p:spPr>
        <p:txBody>
          <a:bodyPr/>
          <a:lstStyle/>
          <a:p>
            <a:r>
              <a:rPr lang="el-GR" dirty="0" smtClean="0"/>
              <a:t>Εισαγωγικά.</a:t>
            </a:r>
            <a:endParaRPr lang="el-GR" dirty="0"/>
          </a:p>
          <a:p>
            <a:r>
              <a:rPr lang="el-GR" dirty="0" smtClean="0"/>
              <a:t>Ταξινόμηση.</a:t>
            </a:r>
            <a:endParaRPr lang="el-GR" dirty="0"/>
          </a:p>
          <a:p>
            <a:r>
              <a:rPr lang="el-GR" dirty="0"/>
              <a:t>Νοητική </a:t>
            </a:r>
            <a:r>
              <a:rPr lang="el-GR" dirty="0" smtClean="0"/>
              <a:t>καθυστέρηση.</a:t>
            </a:r>
            <a:endParaRPr lang="el-GR" dirty="0"/>
          </a:p>
          <a:p>
            <a:r>
              <a:rPr lang="el-GR" dirty="0"/>
              <a:t>Προβλήματα </a:t>
            </a:r>
            <a:r>
              <a:rPr lang="el-GR" dirty="0" smtClean="0"/>
              <a:t>λόγου.</a:t>
            </a:r>
            <a:endParaRPr lang="el-GR" dirty="0"/>
          </a:p>
          <a:p>
            <a:r>
              <a:rPr lang="el-GR" dirty="0"/>
              <a:t>Διαταραχές </a:t>
            </a:r>
            <a:r>
              <a:rPr lang="el-GR" dirty="0" smtClean="0"/>
              <a:t>απέκκρισης.</a:t>
            </a:r>
            <a:endParaRPr lang="el-GR" dirty="0"/>
          </a:p>
          <a:p>
            <a:r>
              <a:rPr lang="el-GR" dirty="0"/>
              <a:t>Διαταραχές </a:t>
            </a:r>
            <a:r>
              <a:rPr lang="el-GR" dirty="0" smtClean="0"/>
              <a:t>Άγχους.</a:t>
            </a:r>
            <a:endParaRPr lang="el-GR" dirty="0"/>
          </a:p>
          <a:p>
            <a:r>
              <a:rPr lang="el-GR" dirty="0" smtClean="0"/>
              <a:t>ΔΕΠ-Υ.</a:t>
            </a:r>
            <a:endParaRPr lang="el-GR" dirty="0"/>
          </a:p>
          <a:p>
            <a:r>
              <a:rPr lang="el-GR" dirty="0"/>
              <a:t>Διαταραχές Αυτιστικού </a:t>
            </a:r>
            <a:r>
              <a:rPr lang="el-GR" dirty="0" smtClean="0"/>
              <a:t>Φάσματος.</a:t>
            </a:r>
            <a:endParaRPr lang="el-GR" dirty="0"/>
          </a:p>
          <a:p>
            <a:r>
              <a:rPr lang="el-GR" dirty="0"/>
              <a:t>Διαταραχές </a:t>
            </a:r>
            <a:r>
              <a:rPr lang="el-GR" dirty="0" smtClean="0"/>
              <a:t>Διάθεσης.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pic>
        <p:nvPicPr>
          <p:cNvPr id="2050" name="Picture 2" descr="πίνακας του Edvard Munch 1863-1944 &quot;Η κραυγή&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355806"/>
            <a:ext cx="3544067" cy="45850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732517" y="5949280"/>
            <a:ext cx="2952328" cy="646331"/>
          </a:xfrm>
          <a:prstGeom prst="rect">
            <a:avLst/>
          </a:prstGeom>
        </p:spPr>
        <p:txBody>
          <a:bodyPr wrap="square">
            <a:spAutoFit/>
          </a:bodyPr>
          <a:lstStyle/>
          <a:p>
            <a:pPr algn="ctr"/>
            <a:r>
              <a:rPr lang="el-GR" dirty="0">
                <a:solidFill>
                  <a:prstClr val="black"/>
                </a:solidFill>
                <a:latin typeface="Calibri"/>
              </a:rPr>
              <a:t>Edvard Munch 1863-1944 </a:t>
            </a:r>
            <a:endParaRPr lang="el-GR" dirty="0" smtClean="0">
              <a:solidFill>
                <a:prstClr val="black"/>
              </a:solidFill>
              <a:latin typeface="Calibri"/>
            </a:endParaRPr>
          </a:p>
          <a:p>
            <a:pPr algn="ctr"/>
            <a:r>
              <a:rPr lang="el-GR" dirty="0" smtClean="0">
                <a:solidFill>
                  <a:prstClr val="black"/>
                </a:solidFill>
                <a:latin typeface="Calibri"/>
              </a:rPr>
              <a:t>"</a:t>
            </a:r>
            <a:r>
              <a:rPr lang="el-GR" dirty="0">
                <a:solidFill>
                  <a:prstClr val="black"/>
                </a:solidFill>
                <a:latin typeface="Calibri"/>
              </a:rPr>
              <a:t>Η κραυγή"</a:t>
            </a:r>
          </a:p>
        </p:txBody>
      </p:sp>
      <p:sp>
        <p:nvSpPr>
          <p:cNvPr id="6" name="Ορθογώνιο 5"/>
          <p:cNvSpPr/>
          <p:nvPr/>
        </p:nvSpPr>
        <p:spPr>
          <a:xfrm rot="16200000">
            <a:off x="7344797" y="3509850"/>
            <a:ext cx="3321422" cy="276999"/>
          </a:xfrm>
          <a:prstGeom prst="rect">
            <a:avLst/>
          </a:prstGeom>
        </p:spPr>
        <p:txBody>
          <a:bodyPr wrap="none">
            <a:spAutoFit/>
          </a:bodyPr>
          <a:lstStyle/>
          <a:p>
            <a:r>
              <a:rPr lang="el-GR" sz="1200" dirty="0">
                <a:solidFill>
                  <a:prstClr val="black"/>
                </a:solidFill>
                <a:latin typeface="+mn-lt"/>
                <a:hlinkClick r:id="rId4"/>
              </a:rPr>
              <a:t>The </a:t>
            </a:r>
            <a:r>
              <a:rPr lang="el-GR" sz="1200" dirty="0" smtClean="0">
                <a:solidFill>
                  <a:prstClr val="black"/>
                </a:solidFill>
                <a:latin typeface="+mn-lt"/>
                <a:hlinkClick r:id="rId4"/>
              </a:rPr>
              <a:t>Scream</a:t>
            </a:r>
            <a:r>
              <a:rPr lang="el-GR" sz="1200" dirty="0" smtClean="0">
                <a:solidFill>
                  <a:prstClr val="black"/>
                </a:solidFill>
                <a:latin typeface="+mn-lt"/>
              </a:rPr>
              <a:t> από </a:t>
            </a:r>
            <a:r>
              <a:rPr lang="en-US" sz="1200" dirty="0" err="1" smtClean="0">
                <a:latin typeface="+mn-lt"/>
                <a:hlinkClick r:id="rId5" tooltip="Χρήστης:Geraki"/>
              </a:rPr>
              <a:t>Geraki</a:t>
            </a:r>
            <a:r>
              <a:rPr lang="el-GR" sz="1200" dirty="0" smtClean="0">
                <a:latin typeface="+mn-lt"/>
              </a:rPr>
              <a:t> διαθέσιμο ως κοινό κτήμα</a:t>
            </a:r>
            <a:endParaRPr lang="el-GR" sz="1200" dirty="0">
              <a:solidFill>
                <a:prstClr val="black"/>
              </a:solidFill>
              <a:latin typeface="+mn-lt"/>
            </a:endParaRPr>
          </a:p>
        </p:txBody>
      </p:sp>
    </p:spTree>
    <p:extLst>
      <p:ext uri="{BB962C8B-B14F-4D97-AF65-F5344CB8AC3E}">
        <p14:creationId xmlns:p14="http://schemas.microsoft.com/office/powerpoint/2010/main" val="1888193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σχέση συμπτωμάτων και λειτουργικότητας</a:t>
            </a:r>
          </a:p>
        </p:txBody>
      </p:sp>
      <p:sp>
        <p:nvSpPr>
          <p:cNvPr id="7" name="Θέση περιεχομένου 6"/>
          <p:cNvSpPr>
            <a:spLocks noGrp="1"/>
          </p:cNvSpPr>
          <p:nvPr>
            <p:ph idx="1"/>
          </p:nvPr>
        </p:nvSpPr>
        <p:spPr>
          <a:xfrm>
            <a:off x="755576" y="5301208"/>
            <a:ext cx="2880320" cy="792088"/>
          </a:xfrm>
          <a:solidFill>
            <a:schemeClr val="bg1"/>
          </a:solidFill>
          <a:ln w="22225" cmpd="tri">
            <a:solidFill>
              <a:schemeClr val="accent5">
                <a:lumMod val="50000"/>
              </a:schemeClr>
            </a:solidFill>
            <a:prstDash val="solid"/>
          </a:ln>
          <a:effectLst>
            <a:outerShdw blurRad="50800" dist="38100" dir="8100000" algn="tr" rotWithShape="0">
              <a:prstClr val="black">
                <a:alpha val="40000"/>
              </a:prstClr>
            </a:outerShdw>
          </a:effectLst>
        </p:spPr>
        <p:txBody>
          <a:bodyPr>
            <a:normAutofit fontScale="92500" lnSpcReduction="10000"/>
          </a:bodyPr>
          <a:lstStyle/>
          <a:p>
            <a:pPr>
              <a:buFont typeface="Wingdings" panose="05000000000000000000" pitchFamily="2" charset="2"/>
              <a:buChar char="ü"/>
            </a:pPr>
            <a:r>
              <a:rPr lang="el-GR" dirty="0"/>
              <a:t>Σωματοδυσμορφική </a:t>
            </a:r>
            <a:r>
              <a:rPr lang="el-GR" dirty="0" smtClean="0"/>
              <a:t>Διαταραχή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pic>
        <p:nvPicPr>
          <p:cNvPr id="2050" name="Picture 2" descr="https://farm4.staticflickr.com/3003/2762383402_3136cbfa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84784"/>
            <a:ext cx="4176464" cy="46926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Ελλειψοειδής επεξήγηση 4"/>
          <p:cNvSpPr/>
          <p:nvPr/>
        </p:nvSpPr>
        <p:spPr>
          <a:xfrm>
            <a:off x="519817" y="1496868"/>
            <a:ext cx="3024336" cy="2232248"/>
          </a:xfrm>
          <a:prstGeom prst="wedgeEllipseCallout">
            <a:avLst>
              <a:gd name="adj1" fmla="val 78626"/>
              <a:gd name="adj2" fmla="val 18336"/>
            </a:avLst>
          </a:prstGeom>
          <a:solidFill>
            <a:schemeClr val="bg1"/>
          </a:solidFill>
          <a:ln>
            <a:solidFill>
              <a:schemeClr val="accent5">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prstClr val="black"/>
                </a:solidFill>
              </a:rPr>
              <a:t>Μπορεί να υπάρχει πιο άσχημη μύτη από τη δική μου??</a:t>
            </a:r>
          </a:p>
        </p:txBody>
      </p:sp>
      <p:sp>
        <p:nvSpPr>
          <p:cNvPr id="9" name="Rectangle 11"/>
          <p:cNvSpPr/>
          <p:nvPr/>
        </p:nvSpPr>
        <p:spPr>
          <a:xfrm>
            <a:off x="5220072" y="6351711"/>
            <a:ext cx="2942481" cy="430887"/>
          </a:xfrm>
          <a:prstGeom prst="rect">
            <a:avLst/>
          </a:prstGeom>
        </p:spPr>
        <p:txBody>
          <a:bodyPr wrap="square">
            <a:spAutoFit/>
          </a:bodyPr>
          <a:lstStyle/>
          <a:p>
            <a:pPr algn="ctr"/>
            <a:r>
              <a:rPr lang="en-US" sz="1100" dirty="0" smtClean="0">
                <a:solidFill>
                  <a:prstClr val="black">
                    <a:lumMod val="75000"/>
                    <a:lumOff val="25000"/>
                  </a:prstClr>
                </a:solidFill>
                <a:latin typeface="Calibri"/>
              </a:rPr>
              <a:t>“</a:t>
            </a:r>
            <a:r>
              <a:rPr lang="en-US" sz="1100" dirty="0">
                <a:solidFill>
                  <a:prstClr val="black"/>
                </a:solidFill>
                <a:latin typeface="Calibri"/>
                <a:hlinkClick r:id="rId3"/>
              </a:rPr>
              <a:t>Woman in the mirror</a:t>
            </a:r>
            <a:r>
              <a:rPr lang="en-US" sz="1100" dirty="0" smtClean="0">
                <a:solidFill>
                  <a:prstClr val="black">
                    <a:lumMod val="75000"/>
                    <a:lumOff val="25000"/>
                  </a:prstClr>
                </a:solidFill>
                <a:latin typeface="Calibri"/>
              </a:rPr>
              <a:t>”,  </a:t>
            </a:r>
            <a:r>
              <a:rPr lang="el-GR" sz="1100" dirty="0" smtClean="0">
                <a:solidFill>
                  <a:prstClr val="black">
                    <a:lumMod val="75000"/>
                    <a:lumOff val="25000"/>
                  </a:prstClr>
                </a:solidFill>
                <a:latin typeface="Calibri"/>
              </a:rPr>
              <a:t>από </a:t>
            </a:r>
            <a:r>
              <a:rPr lang="en-US" sz="1100" dirty="0" smtClean="0">
                <a:solidFill>
                  <a:prstClr val="black"/>
                </a:solidFill>
                <a:latin typeface="Calibri"/>
                <a:hlinkClick r:id="rId4"/>
              </a:rPr>
              <a:t>MC </a:t>
            </a:r>
            <a:r>
              <a:rPr lang="en-US" sz="1100" dirty="0">
                <a:solidFill>
                  <a:prstClr val="black"/>
                </a:solidFill>
                <a:latin typeface="Calibri"/>
                <a:hlinkClick r:id="rId4"/>
              </a:rPr>
              <a:t>SimonE</a:t>
            </a:r>
            <a:r>
              <a:rPr lang="el-GR" sz="1100" dirty="0" smtClean="0">
                <a:solidFill>
                  <a:prstClr val="black">
                    <a:lumMod val="75000"/>
                    <a:lumOff val="25000"/>
                  </a:prstClr>
                </a:solidFill>
                <a:latin typeface="Calibri"/>
              </a:rPr>
              <a:t> διαθέσιμο με άδεια </a:t>
            </a:r>
            <a:r>
              <a:rPr lang="en-US" sz="1100" dirty="0" smtClean="0">
                <a:solidFill>
                  <a:prstClr val="black"/>
                </a:solidFill>
                <a:latin typeface="Calibri"/>
                <a:hlinkClick r:id="rId5"/>
              </a:rPr>
              <a:t>CC </a:t>
            </a:r>
            <a:r>
              <a:rPr lang="en-US" sz="1100" dirty="0">
                <a:solidFill>
                  <a:prstClr val="black"/>
                </a:solidFill>
                <a:latin typeface="Calibri"/>
                <a:hlinkClick r:id="rId5"/>
              </a:rPr>
              <a:t>BY-NC-SA 2.0</a:t>
            </a:r>
            <a:endParaRPr lang="en-US" sz="1100" dirty="0">
              <a:solidFill>
                <a:prstClr val="black"/>
              </a:solidFill>
              <a:latin typeface="Calibri"/>
            </a:endParaRPr>
          </a:p>
        </p:txBody>
      </p:sp>
    </p:spTree>
    <p:extLst>
      <p:ext uri="{BB962C8B-B14F-4D97-AF65-F5344CB8AC3E}">
        <p14:creationId xmlns:p14="http://schemas.microsoft.com/office/powerpoint/2010/main" val="1378631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Ευθύμιος Κάκουρος </a:t>
            </a:r>
            <a:r>
              <a:rPr lang="el-GR" sz="2000" dirty="0" smtClean="0"/>
              <a:t>2014. </a:t>
            </a:r>
            <a:r>
              <a:rPr lang="el-GR" sz="2000" dirty="0"/>
              <a:t>Ευθύμιος Κάκουρος. «Αναπτυξιακή Ψυχοπαθολογία. </a:t>
            </a:r>
            <a:r>
              <a:rPr lang="el-GR" sz="2000" dirty="0" smtClean="0"/>
              <a:t>Ενότητα 1</a:t>
            </a:r>
            <a:r>
              <a:rPr lang="en-US" sz="2000" dirty="0" smtClean="0"/>
              <a:t>: </a:t>
            </a:r>
            <a:r>
              <a:rPr lang="el-GR" sz="2000" dirty="0" smtClean="0"/>
              <a:t>Εισαγωγή».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smtClean="0"/>
              <a:t>Το αντικείμενο της αναπτυξιακής ψυχοπαθολογίας</a:t>
            </a:r>
            <a:endParaRPr lang="el-GR" dirty="0"/>
          </a:p>
        </p:txBody>
      </p:sp>
      <p:sp>
        <p:nvSpPr>
          <p:cNvPr id="3" name="Θέση περιεχομένου 2"/>
          <p:cNvSpPr>
            <a:spLocks noGrp="1"/>
          </p:cNvSpPr>
          <p:nvPr>
            <p:ph idx="1"/>
          </p:nvPr>
        </p:nvSpPr>
        <p:spPr>
          <a:xfrm>
            <a:off x="683568" y="1916832"/>
            <a:ext cx="8075240" cy="2448272"/>
          </a:xfrm>
          <a:ln w="28575">
            <a:solidFill>
              <a:schemeClr val="accent5">
                <a:lumMod val="50000"/>
              </a:schemeClr>
            </a:solidFill>
          </a:ln>
          <a:effectLst/>
        </p:spPr>
        <p:style>
          <a:lnRef idx="2">
            <a:schemeClr val="dk1"/>
          </a:lnRef>
          <a:fillRef idx="1">
            <a:schemeClr val="lt1"/>
          </a:fillRef>
          <a:effectRef idx="0">
            <a:schemeClr val="dk1"/>
          </a:effectRef>
          <a:fontRef idx="minor">
            <a:schemeClr val="dk1"/>
          </a:fontRef>
        </p:style>
        <p:txBody>
          <a:bodyPr anchor="ctr"/>
          <a:lstStyle/>
          <a:p>
            <a:pPr algn="ctr">
              <a:buFont typeface="Wingdings" panose="05000000000000000000" pitchFamily="2" charset="2"/>
              <a:buChar char="ü"/>
            </a:pPr>
            <a:r>
              <a:rPr lang="el-GR" dirty="0"/>
              <a:t>Στην αναπτυξιακή ψυχοπαθολογία συνδυάζεται η μελέτη της φυσιολογικής ανάπτυξης με τη μελέτη της παθολογικής συμπεριφοράς και διερευνάται ο τρόπος με τον οποίο οι ψυχικές διαταραχές επηρεάζουν την ανάπτυξη και αντίστροφα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4228560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Προβληματισμός </a:t>
            </a:r>
            <a:endParaRPr lang="el-GR" dirty="0"/>
          </a:p>
        </p:txBody>
      </p:sp>
      <p:sp>
        <p:nvSpPr>
          <p:cNvPr id="3" name="Θέση περιεχομένου 2"/>
          <p:cNvSpPr>
            <a:spLocks noGrp="1"/>
          </p:cNvSpPr>
          <p:nvPr>
            <p:ph idx="1"/>
          </p:nvPr>
        </p:nvSpPr>
        <p:spPr>
          <a:xfrm>
            <a:off x="611560" y="1556792"/>
            <a:ext cx="6840760" cy="2048222"/>
          </a:xfrm>
        </p:spPr>
        <p:txBody>
          <a:bodyPr/>
          <a:lstStyle/>
          <a:p>
            <a:r>
              <a:rPr lang="el-GR" dirty="0"/>
              <a:t>Πως ορίζεται γενικότερα το φυσιολογικό στην περίπτωση της ανθρώπινης συμπεριφοράς και πώς μπορούμε να διακρίνουμε τα όρια μεταξύ φυσιολογικής και παθολογικής συμπεριφοράς;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pic>
        <p:nvPicPr>
          <p:cNvPr id="5" name="Picture 2" descr="http://rlv.zcache.com/whats_normal_shirt-p235399260039147816qsj5_400.jpg"/>
          <p:cNvPicPr>
            <a:picLocks noChangeAspect="1" noChangeArrowheads="1"/>
          </p:cNvPicPr>
          <p:nvPr/>
        </p:nvPicPr>
        <p:blipFill>
          <a:blip r:embed="rId3" cstate="print"/>
          <a:srcRect/>
          <a:stretch>
            <a:fillRect/>
          </a:stretch>
        </p:blipFill>
        <p:spPr bwMode="auto">
          <a:xfrm>
            <a:off x="2555776" y="3068960"/>
            <a:ext cx="3532206" cy="353220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7444" y="1268760"/>
            <a:ext cx="1514475"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59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6" presetClass="emph" presetSubtype="0" repeatCount="indefinite" autoRev="1" fill="remove" nodeType="withEffect">
                                  <p:stCondLst>
                                    <p:cond delay="0"/>
                                  </p:stCondLst>
                                  <p:childTnLst>
                                    <p:animScale>
                                      <p:cBhvr>
                                        <p:cTn id="11" dur="3000" fill="hold"/>
                                        <p:tgtEl>
                                          <p:spTgt spid="6"/>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διάκριση μεταξύ φυσιολογικής και παθολογικής συμπεριφοράς</a:t>
            </a:r>
            <a:endParaRPr lang="el-GR" dirty="0"/>
          </a:p>
        </p:txBody>
      </p:sp>
      <p:sp>
        <p:nvSpPr>
          <p:cNvPr id="3" name="Θέση περιεχομένου 2"/>
          <p:cNvSpPr>
            <a:spLocks noGrp="1"/>
          </p:cNvSpPr>
          <p:nvPr>
            <p:ph idx="1"/>
          </p:nvPr>
        </p:nvSpPr>
        <p:spPr>
          <a:xfrm>
            <a:off x="611560" y="1412776"/>
            <a:ext cx="6912768" cy="4968552"/>
          </a:xfrm>
        </p:spPr>
        <p:txBody>
          <a:bodyPr>
            <a:normAutofit lnSpcReduction="10000"/>
          </a:bodyPr>
          <a:lstStyle/>
          <a:p>
            <a:r>
              <a:rPr lang="el-GR" sz="2200" dirty="0"/>
              <a:t>Πότε το άγχος, το οποίο μπορεί να βιώσει ο καθένας στην καθημερινότητά του, παύει να είναι φυσιολογικό και γίνεται αγχώδης διαταραχή; </a:t>
            </a:r>
          </a:p>
          <a:p>
            <a:r>
              <a:rPr lang="el-GR" sz="2200" b="1" kern="0" dirty="0">
                <a:solidFill>
                  <a:schemeClr val="accent5">
                    <a:lumMod val="50000"/>
                  </a:schemeClr>
                </a:solidFill>
                <a:cs typeface="Arial"/>
              </a:rPr>
              <a:t>Πότε η θλίψη, την οποία μπορεί να βιώσει ο καθένας όταν του συμβαίνουν δυσάρεστα γεγονότα, παύει να είναι φυσιολογική και  γίνεται κατάθλιψη; </a:t>
            </a:r>
          </a:p>
          <a:p>
            <a:r>
              <a:rPr lang="el-GR" sz="2200" kern="0" dirty="0">
                <a:cs typeface="Arial"/>
              </a:rPr>
              <a:t>Ποια είναι τα όρια ανάμεσα στη φυσική συστολή και ντροπαλότητα που μπορεί να διακρίνει ένα άτομο ως στοιχείο της προσωπικότητάς του και στον αυτισμό; </a:t>
            </a:r>
          </a:p>
          <a:p>
            <a:r>
              <a:rPr lang="el-GR" sz="2200" b="1" kern="0" dirty="0">
                <a:solidFill>
                  <a:schemeClr val="accent5">
                    <a:lumMod val="50000"/>
                  </a:schemeClr>
                </a:solidFill>
                <a:cs typeface="Arial"/>
              </a:rPr>
              <a:t>Πώς διακρίνουμε τη φυσιολογική ζωηράδα ενός παιδιού από την υπερκινητικότητα που αποτελεί σύμπτωμα της ΔΕΠ-Υ;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988840"/>
            <a:ext cx="1514475"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4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remove" nodeType="withEffect">
                                  <p:stCondLst>
                                    <p:cond delay="0"/>
                                  </p:stCondLst>
                                  <p:childTnLst>
                                    <p:animScale>
                                      <p:cBhvr>
                                        <p:cTn id="6" dur="3000" fill="hold"/>
                                        <p:tgtEl>
                                          <p:spTgt spid="5"/>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έννοια του φυσιολογικού</a:t>
            </a:r>
            <a:r>
              <a:rPr lang="en-US" dirty="0" smtClean="0"/>
              <a:t> </a:t>
            </a:r>
            <a:r>
              <a:rPr lang="en-US" sz="3200" b="0" dirty="0" smtClean="0"/>
              <a:t>1/2</a:t>
            </a:r>
            <a:endParaRPr lang="el-GR" sz="3200" b="0" dirty="0"/>
          </a:p>
        </p:txBody>
      </p:sp>
      <p:sp>
        <p:nvSpPr>
          <p:cNvPr id="3" name="Θέση περιεχομένου 2"/>
          <p:cNvSpPr>
            <a:spLocks noGrp="1"/>
          </p:cNvSpPr>
          <p:nvPr>
            <p:ph idx="1"/>
          </p:nvPr>
        </p:nvSpPr>
        <p:spPr/>
        <p:txBody>
          <a:bodyPr/>
          <a:lstStyle/>
          <a:p>
            <a:pPr marL="0" indent="0">
              <a:buNone/>
            </a:pPr>
            <a:r>
              <a:rPr lang="el-GR" b="1" dirty="0" smtClean="0">
                <a:solidFill>
                  <a:schemeClr val="accent5">
                    <a:lumMod val="50000"/>
                  </a:schemeClr>
                </a:solidFill>
              </a:rPr>
              <a:t>Προβληματισμοί</a:t>
            </a:r>
          </a:p>
          <a:p>
            <a:r>
              <a:rPr lang="el-GR" dirty="0"/>
              <a:t>Φυσιολογική είναι η συμπεριφορά η οποία αποκλίνει από το μέσο όρο;</a:t>
            </a:r>
          </a:p>
          <a:p>
            <a:r>
              <a:rPr lang="el-GR" dirty="0"/>
              <a:t>Φυσιολογική είναι η συμπεριφορά την οποία εκδηλώνει η πλειονότητα των ανθρώπων;</a:t>
            </a:r>
          </a:p>
          <a:p>
            <a:r>
              <a:rPr lang="el-GR" dirty="0"/>
              <a:t>Πως ορίζεται γενικότερα το φυσιολογικό στην περίπτωση βιολογικών λειτουργιών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601829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smtClean="0"/>
              <a:t>Προβληματισμοί σχετικά με την έννοια της Ψυχοπαθολογίας</a:t>
            </a:r>
            <a:endParaRPr lang="el-GR" dirty="0"/>
          </a:p>
        </p:txBody>
      </p:sp>
      <p:sp>
        <p:nvSpPr>
          <p:cNvPr id="3" name="Θέση περιεχομένου 2"/>
          <p:cNvSpPr>
            <a:spLocks noGrp="1"/>
          </p:cNvSpPr>
          <p:nvPr>
            <p:ph idx="1"/>
          </p:nvPr>
        </p:nvSpPr>
        <p:spPr>
          <a:xfrm>
            <a:off x="611560" y="1628800"/>
            <a:ext cx="8075240" cy="1512168"/>
          </a:xfrm>
          <a:ln w="28575">
            <a:solidFill>
              <a:schemeClr val="accent5">
                <a:lumMod val="50000"/>
              </a:schemeClr>
            </a:solidFill>
          </a:ln>
          <a:effectLst/>
        </p:spPr>
        <p:txBody>
          <a:bodyPr anchor="ctr"/>
          <a:lstStyle/>
          <a:p>
            <a:pPr algn="ctr">
              <a:buFont typeface="Wingdings" panose="05000000000000000000" pitchFamily="2" charset="2"/>
              <a:buChar char="ü"/>
            </a:pPr>
            <a:r>
              <a:rPr lang="el-GR" dirty="0"/>
              <a:t>Σύμφωνα με το </a:t>
            </a:r>
            <a:r>
              <a:rPr lang="el-GR" b="1" dirty="0">
                <a:solidFill>
                  <a:schemeClr val="accent5">
                    <a:lumMod val="50000"/>
                  </a:schemeClr>
                </a:solidFill>
              </a:rPr>
              <a:t>κριτήριο της στατιστικής </a:t>
            </a:r>
            <a:r>
              <a:rPr lang="el-GR" dirty="0"/>
              <a:t>απόκλισης, ό,τι σπανίζει ή αποκλίνει από το σύνηθες θεωρείται μορφή ψυχοπαθολογίας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pic>
        <p:nvPicPr>
          <p:cNvPr id="5" name="Picture 4" descr="http://www.tushar-mehta.com/excel/charts/normal_distribution/images/normal3.gif"/>
          <p:cNvPicPr>
            <a:picLocks noChangeAspect="1" noChangeArrowheads="1"/>
          </p:cNvPicPr>
          <p:nvPr/>
        </p:nvPicPr>
        <p:blipFill>
          <a:blip r:embed="rId2" cstate="print"/>
          <a:srcRect/>
          <a:stretch>
            <a:fillRect/>
          </a:stretch>
        </p:blipFill>
        <p:spPr bwMode="auto">
          <a:xfrm>
            <a:off x="611559" y="3689665"/>
            <a:ext cx="3109847" cy="199030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Ορθογώνιο 5"/>
          <p:cNvSpPr/>
          <p:nvPr/>
        </p:nvSpPr>
        <p:spPr>
          <a:xfrm>
            <a:off x="3770740" y="4121883"/>
            <a:ext cx="4176464" cy="1200329"/>
          </a:xfrm>
          <a:prstGeom prst="rect">
            <a:avLst/>
          </a:prstGeom>
        </p:spPr>
        <p:txBody>
          <a:bodyPr wrap="square">
            <a:spAutoFit/>
          </a:bodyPr>
          <a:lstStyle/>
          <a:p>
            <a:pPr marL="342900" indent="-342900">
              <a:buClr>
                <a:srgbClr val="4BACC6">
                  <a:lumMod val="50000"/>
                </a:srgbClr>
              </a:buClr>
              <a:buSzPct val="110000"/>
              <a:buFont typeface="Arial" panose="020B0604020202020204" pitchFamily="34" charset="0"/>
              <a:buChar char="•"/>
            </a:pPr>
            <a:r>
              <a:rPr lang="el-GR" sz="2400" dirty="0">
                <a:solidFill>
                  <a:prstClr val="black"/>
                </a:solidFill>
                <a:latin typeface="Calibri"/>
              </a:rPr>
              <a:t>Είναι πάντα παθολογική η συμπεριφορά η οποία αποκλίνει από το μέσο όρο;</a:t>
            </a:r>
          </a:p>
        </p:txBody>
      </p:sp>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733914"/>
            <a:ext cx="920237" cy="23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4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6" presetClass="emph" presetSubtype="0" repeatCount="indefinite" autoRev="1" fill="remove" nodeType="withEffect">
                                  <p:stCondLst>
                                    <p:cond delay="0"/>
                                  </p:stCondLst>
                                  <p:childTnLst>
                                    <p:animScale>
                                      <p:cBhvr>
                                        <p:cTn id="11" dur="3000" fill="hold"/>
                                        <p:tgtEl>
                                          <p:spTgt spid="7"/>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1">
  <a:themeElements>
    <a:clrScheme name="Προσαρμοσμένο 20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1">
  <a:themeElements>
    <a:clrScheme name="Προσαρμοσμένο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OC_template1</Template>
  <TotalTime>59</TotalTime>
  <Words>2661</Words>
  <Application>Microsoft Office PowerPoint</Application>
  <PresentationFormat>Προβολή στην οθόνη (4:3)</PresentationFormat>
  <Paragraphs>327</Paragraphs>
  <Slides>47</Slides>
  <Notes>15</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47</vt:i4>
      </vt:variant>
    </vt:vector>
  </HeadingPairs>
  <TitlesOfParts>
    <vt:vector size="51" baseType="lpstr">
      <vt:lpstr>OC_template1</vt:lpstr>
      <vt:lpstr>OC_template_updated</vt:lpstr>
      <vt:lpstr>1_OC_template1</vt:lpstr>
      <vt:lpstr>Φωτογραφία του Photo Editor</vt:lpstr>
      <vt:lpstr>Αναπτυξιακή Ψυχοπαθολογία</vt:lpstr>
      <vt:lpstr>Βιβλιογραφία 1/2</vt:lpstr>
      <vt:lpstr>Βιβλιογραφία 2/2</vt:lpstr>
      <vt:lpstr>Περιεχόμενα του μαθήματος</vt:lpstr>
      <vt:lpstr>Το αντικείμενο της αναπτυξιακής ψυχοπαθολογίας</vt:lpstr>
      <vt:lpstr>Προβληματισμός </vt:lpstr>
      <vt:lpstr>Η διάκριση μεταξύ φυσιολογικής και παθολογικής συμπεριφοράς</vt:lpstr>
      <vt:lpstr>Η έννοια του φυσιολογικού 1/2</vt:lpstr>
      <vt:lpstr>Προβληματισμοί σχετικά με την έννοια της Ψυχοπαθολογίας</vt:lpstr>
      <vt:lpstr>Προβληματισμοί σχετικά με το κριτήριο της στατιστικής απόκλισης 1/2</vt:lpstr>
      <vt:lpstr>Προβληματισμοί σχετικά με το κριτήριο της στατιστικής απόκλισης 2/2</vt:lpstr>
      <vt:lpstr>Η έννοια του φυσιολογικού 2/2</vt:lpstr>
      <vt:lpstr>Βασικά ερωτήματα 1/3</vt:lpstr>
      <vt:lpstr>Βασικά ερωτήματα 2/3</vt:lpstr>
      <vt:lpstr>Βασικά ερωτήματα 3/3</vt:lpstr>
      <vt:lpstr>Ατομικές διαφορές</vt:lpstr>
      <vt:lpstr>Η συννοσηρότητα στην ψυχοπαθολογία 1/2</vt:lpstr>
      <vt:lpstr>Η συννοσηρότητα στην ψυχοπαθολογία 2/2</vt:lpstr>
      <vt:lpstr>Η συννοσηρότητα στην περίπτωση της ΔΕΠ-Υ</vt:lpstr>
      <vt:lpstr>Τι ονομάζουμε κυρίαρχο πρόβλημα;</vt:lpstr>
      <vt:lpstr>Συνεμφάνιση της ΔΕΠ - Υ με  άλλα προβλήματα</vt:lpstr>
      <vt:lpstr>Η διάγνωση στη ψυχοθεραπεία</vt:lpstr>
      <vt:lpstr>Η διαδικασία της διάγνωσης</vt:lpstr>
      <vt:lpstr>Η συμβολή της διάγνωσης</vt:lpstr>
      <vt:lpstr>Ποιες είναι οι τρέχουσες αντιλήψεις περί ταξινόμησης και διάγνωσης 1/2</vt:lpstr>
      <vt:lpstr>Ποιες είναι οι τρέχουσες αντιλήψεις περί ταξινόμησης και διάγνωσης 2/2</vt:lpstr>
      <vt:lpstr>Η αναγνώριση των συμπτωμάτων από τον ειδικό</vt:lpstr>
      <vt:lpstr>Παράγοντες τους οποίους συνεκτιμά ο ειδικός κατά τη διαδικασία της διάγνωσης 1/2</vt:lpstr>
      <vt:lpstr>Παράγοντες τους οποίους συνεκτιμά ο ειδικός κατά τη διαδικασία της διάγνωσης 2/2</vt:lpstr>
      <vt:lpstr>Υπολανθάνουσες θεωρίες </vt:lpstr>
      <vt:lpstr>Άλλα ερωτήματα</vt:lpstr>
      <vt:lpstr>Η αρχή της επιγένεσης</vt:lpstr>
      <vt:lpstr>Η πορεία προς την παραπομπή  ενός παιδιού με δυσκολίες στον ειδικό</vt:lpstr>
      <vt:lpstr>Η διάγνωση από τον ειδικό</vt:lpstr>
      <vt:lpstr>Η έρευνα στην ψυχοπαθολογία</vt:lpstr>
      <vt:lpstr>Επιδημιολογικές μελέτες στην Ψυχοπαθολογία</vt:lpstr>
      <vt:lpstr>Η έρευνα στην αναπτυξιακή ψυχοπαθολογία 1/2</vt:lpstr>
      <vt:lpstr>Η έρευνα στην αναπτυξιακή ψυχοπαθολογία 2/2</vt:lpstr>
      <vt:lpstr>Θεωρητικά μοντέλα στην ψυχοπαθολογία</vt:lpstr>
      <vt:lpstr>Η σχέση συμπτωμάτων και λειτουργικότητας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Αναπτυξιακή Ψυχοπαθολογία</dc:title>
  <dc:creator>opencourses@teiath.gr</dc:creator>
  <cp:lastModifiedBy>natasakar new</cp:lastModifiedBy>
  <cp:revision>9</cp:revision>
  <dcterms:created xsi:type="dcterms:W3CDTF">2015-01-13T10:34:32Z</dcterms:created>
  <dcterms:modified xsi:type="dcterms:W3CDTF">2015-04-15T11:18:20Z</dcterms:modified>
</cp:coreProperties>
</file>