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7" r:id="rId11"/>
    <p:sldId id="278" r:id="rId12"/>
    <p:sldId id="279" r:id="rId13"/>
    <p:sldId id="280" r:id="rId14"/>
    <p:sldId id="305" r:id="rId15"/>
    <p:sldId id="282" r:id="rId16"/>
    <p:sldId id="284" r:id="rId17"/>
    <p:sldId id="302" r:id="rId18"/>
    <p:sldId id="285" r:id="rId19"/>
    <p:sldId id="303" r:id="rId20"/>
    <p:sldId id="304" r:id="rId21"/>
    <p:sldId id="286" r:id="rId22"/>
    <p:sldId id="287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57" r:id="rId36"/>
    <p:sldId id="262" r:id="rId37"/>
    <p:sldId id="264" r:id="rId38"/>
    <p:sldId id="306" r:id="rId39"/>
    <p:sldId id="307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49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37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BF3D-36F0-4735-AE90-AB1C0C1C52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67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chematic_overview_of_the_main_elements_considered_to_participate_in_mammalian_iron_metabolism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opperKettl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jhid.org/article/view/2009.006/2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2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101/motm.do?momID=35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mistry.wustl.edu/~edudev/LabTutorials/Ferritin/images/ferritin1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 Μεταβολισμός Σιδήρου – </a:t>
            </a:r>
            <a:r>
              <a:rPr lang="el-GR" sz="2600" dirty="0" err="1" smtClean="0"/>
              <a:t>Αιμοσοδήρωση</a:t>
            </a:r>
            <a:r>
              <a:rPr lang="el-GR" sz="2600" dirty="0" smtClean="0"/>
              <a:t> - </a:t>
            </a:r>
            <a:r>
              <a:rPr lang="el-GR" sz="2600" dirty="0" err="1" smtClean="0"/>
              <a:t>Αιμοχρωμάτωση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Απώλεια Σιδήρου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Απόπτωση κυττάρων εντερικού βλεννογόνου, δέρματος.</a:t>
            </a:r>
          </a:p>
          <a:p>
            <a:r>
              <a:rPr lang="el-GR" dirty="0" smtClean="0"/>
              <a:t>Το ισοζύγιο ρυθμίζεται αποκλειστικά από τον ρυθμό ημερήσιας απορρόφησης.</a:t>
            </a:r>
          </a:p>
          <a:p>
            <a:r>
              <a:rPr lang="el-GR" dirty="0" smtClean="0"/>
              <a:t>Σε ένδεια σιδήρου χωρίς αναιμία διπλασιάζεται η απορρόφηση.</a:t>
            </a:r>
          </a:p>
          <a:p>
            <a:r>
              <a:rPr lang="el-GR" dirty="0" smtClean="0"/>
              <a:t>Σε σιδηροπενική αναιμία μπορεί να τετραπλασιαστεί (20-40</a:t>
            </a:r>
            <a:r>
              <a:rPr lang="en-US" dirty="0" err="1" smtClean="0"/>
              <a:t>mgr</a:t>
            </a:r>
            <a:r>
              <a:rPr lang="en-US" dirty="0" smtClean="0"/>
              <a:t>/day)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2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Ρυθμιστικοί Μηχανισμοί Απορρόφησης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Ρυθμιστικός μηχανισμός των αποθηκών.</a:t>
            </a:r>
          </a:p>
          <a:p>
            <a:r>
              <a:rPr lang="el-GR" sz="2400" dirty="0" err="1" smtClean="0"/>
              <a:t>Ερυθροποιητικός</a:t>
            </a:r>
            <a:r>
              <a:rPr lang="el-GR" sz="2400" dirty="0" smtClean="0"/>
              <a:t> μηχανισμός.</a:t>
            </a:r>
          </a:p>
          <a:p>
            <a:r>
              <a:rPr lang="el-GR" sz="2400" dirty="0" smtClean="0"/>
              <a:t>Γιατί η απορρόφηση </a:t>
            </a:r>
            <a:r>
              <a:rPr lang="en-US" sz="2400" dirty="0" smtClean="0"/>
              <a:t>Fe </a:t>
            </a:r>
            <a:r>
              <a:rPr lang="el-GR" sz="2400" dirty="0" smtClean="0"/>
              <a:t>μειώνεται σε χρόνιες νόσους ; </a:t>
            </a:r>
          </a:p>
          <a:p>
            <a:pPr marL="0" indent="0" algn="ctr">
              <a:buNone/>
            </a:pPr>
            <a:r>
              <a:rPr lang="el-GR" sz="2400" dirty="0" smtClean="0">
                <a:sym typeface="Wingdings" pitchFamily="2" charset="2"/>
              </a:rPr>
              <a:t> αναιμία χρόνιας νόσου.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1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Εψιδίνη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Πεπτιδική</a:t>
            </a:r>
            <a:r>
              <a:rPr lang="el-GR" dirty="0" smtClean="0"/>
              <a:t> ορμόνη-ρυθμιστής ομοιόστασης </a:t>
            </a:r>
            <a:r>
              <a:rPr lang="en-US" dirty="0" smtClean="0"/>
              <a:t>Fe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</a:t>
            </a:r>
            <a:r>
              <a:rPr lang="el-GR" dirty="0"/>
              <a:t>καταστάσεις που παρατηρείται κορεσμός των αποθηκών του σιδήρου ή αύξηση του </a:t>
            </a:r>
            <a:r>
              <a:rPr lang="el-GR" dirty="0" smtClean="0"/>
              <a:t>προσλαμβανόμενου </a:t>
            </a:r>
            <a:r>
              <a:rPr lang="el-GR" dirty="0"/>
              <a:t>σιδήρου, αυξάνεται η παραγωγή </a:t>
            </a:r>
            <a:r>
              <a:rPr lang="el-GR" dirty="0" err="1" smtClean="0"/>
              <a:t>εψιδίνης</a:t>
            </a:r>
            <a:r>
              <a:rPr lang="el-GR" dirty="0" smtClean="0"/>
              <a:t> </a:t>
            </a:r>
            <a:r>
              <a:rPr lang="el-GR" dirty="0"/>
              <a:t>προκειμένου να παρεμποδίσει την </a:t>
            </a:r>
            <a:r>
              <a:rPr lang="el-GR" dirty="0" smtClean="0"/>
              <a:t>περαιτέρω </a:t>
            </a:r>
            <a:r>
              <a:rPr lang="el-GR" dirty="0"/>
              <a:t>εναπόθεση σιδήρου αλλά και την </a:t>
            </a:r>
            <a:r>
              <a:rPr lang="el-GR" dirty="0" smtClean="0"/>
              <a:t>απελευθέρωσή </a:t>
            </a:r>
            <a:r>
              <a:rPr lang="el-GR" dirty="0"/>
              <a:t>του από τα κύτταρα προς το </a:t>
            </a:r>
            <a:r>
              <a:rPr lang="el-GR" dirty="0" smtClean="0"/>
              <a:t>πλάσμα. </a:t>
            </a:r>
            <a:r>
              <a:rPr lang="el-GR" dirty="0"/>
              <a:t>Η </a:t>
            </a:r>
            <a:r>
              <a:rPr lang="el-GR" dirty="0" smtClean="0"/>
              <a:t>αύξηση </a:t>
            </a:r>
            <a:r>
              <a:rPr lang="el-GR" dirty="0"/>
              <a:t>της </a:t>
            </a:r>
            <a:r>
              <a:rPr lang="el-GR" dirty="0" err="1"/>
              <a:t>εψιδίνης</a:t>
            </a:r>
            <a:r>
              <a:rPr lang="el-GR" dirty="0"/>
              <a:t> σε αυτή την περίπτωση </a:t>
            </a:r>
            <a:r>
              <a:rPr lang="el-GR" dirty="0" smtClean="0"/>
              <a:t>επιτυγχάνεται </a:t>
            </a:r>
            <a:r>
              <a:rPr lang="el-GR" dirty="0"/>
              <a:t>μέσω των υποδοχέων </a:t>
            </a:r>
            <a:r>
              <a:rPr lang="el-GR" dirty="0" smtClean="0"/>
              <a:t>TfR2. </a:t>
            </a:r>
            <a:r>
              <a:rPr lang="el-GR" dirty="0"/>
              <a:t>Οι TfR2 (</a:t>
            </a:r>
            <a:r>
              <a:rPr lang="el-GR" dirty="0" err="1"/>
              <a:t>Transferrin</a:t>
            </a:r>
            <a:r>
              <a:rPr lang="el-GR" dirty="0"/>
              <a:t> </a:t>
            </a:r>
            <a:r>
              <a:rPr lang="el-GR" dirty="0" err="1"/>
              <a:t>Receptor</a:t>
            </a:r>
            <a:r>
              <a:rPr lang="el-GR" dirty="0"/>
              <a:t> 2) είναι υποδοχείς οι οποίοι κυρίως εκφράζονται στο ήπαρ, δε σχετίζονται με την απορρόφηση του σιδήρου αλλά δρουν ως "</a:t>
            </a:r>
            <a:r>
              <a:rPr lang="el-GR" dirty="0" smtClean="0"/>
              <a:t>αισθητήρες</a:t>
            </a:r>
            <a:r>
              <a:rPr lang="el-GR" dirty="0"/>
              <a:t>” των επιπέδων του </a:t>
            </a:r>
            <a:r>
              <a:rPr lang="el-GR" dirty="0" smtClean="0"/>
              <a:t>σιδήρου </a:t>
            </a:r>
            <a:r>
              <a:rPr lang="el-GR" dirty="0"/>
              <a:t>και </a:t>
            </a:r>
            <a:r>
              <a:rPr lang="el-GR" dirty="0" smtClean="0"/>
              <a:t>εμποδίζουν </a:t>
            </a:r>
            <a:r>
              <a:rPr lang="el-GR" dirty="0"/>
              <a:t>την αύξησή του μέσω αύξησης της </a:t>
            </a:r>
            <a:r>
              <a:rPr lang="el-GR" dirty="0" err="1"/>
              <a:t>εψιδίνης</a:t>
            </a:r>
            <a:r>
              <a:rPr lang="el-GR" dirty="0"/>
              <a:t>.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5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Εψιδίνη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026" name="Picture 2" descr="File:Schematic overview of the main elements considered to participate in mammalian iron metabo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3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616250" y="6309320"/>
            <a:ext cx="601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Schematic overview of the main elements considered to participate in mammalian iron </a:t>
            </a:r>
            <a:r>
              <a:rPr lang="en-US" sz="1200" dirty="0" smtClean="0">
                <a:latin typeface="+mn-lt"/>
                <a:hlinkClick r:id="rId3"/>
              </a:rPr>
              <a:t>metabolism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CopperKettle"/>
              </a:rPr>
              <a:t>CopperKettle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1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Απορρόφηση και Διακίνηση </a:t>
            </a:r>
            <a:r>
              <a:rPr lang="en-US" dirty="0" smtClean="0"/>
              <a:t>Fe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Όργανα που συμμετέχουν στην απορρόφηση, το μεταβολισμό και την αποθήκευση του σιδήρου:</a:t>
            </a:r>
          </a:p>
          <a:p>
            <a:pPr lvl="1" indent="-387350"/>
            <a:r>
              <a:rPr lang="el-GR" dirty="0" smtClean="0"/>
              <a:t>Μυελός </a:t>
            </a:r>
            <a:r>
              <a:rPr lang="el-GR" dirty="0" smtClean="0">
                <a:sym typeface="Wingdings" panose="05000000000000000000" pitchFamily="2" charset="2"/>
              </a:rPr>
              <a:t> ‘Ήπαρ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599624" y="2133436"/>
            <a:ext cx="19970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err="1" smtClean="0">
                <a:latin typeface="+mn-lt"/>
              </a:rPr>
              <a:t>Εντεροκύτταρο</a:t>
            </a:r>
            <a:r>
              <a:rPr lang="el-GR" sz="2200" dirty="0" smtClean="0"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364" y="2780928"/>
            <a:ext cx="1624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err="1" smtClean="0">
                <a:latin typeface="+mn-lt"/>
              </a:rPr>
              <a:t>Μακροφάγο</a:t>
            </a:r>
            <a:endParaRPr lang="el-GR" sz="2200" dirty="0">
              <a:latin typeface="+mn-lt"/>
            </a:endParaRPr>
          </a:p>
        </p:txBody>
      </p:sp>
      <p:cxnSp>
        <p:nvCxnSpPr>
          <p:cNvPr id="7" name="Ευθύγραμμο βέλος σύνδεσης 6"/>
          <p:cNvCxnSpPr>
            <a:endCxn id="4" idx="1"/>
          </p:cNvCxnSpPr>
          <p:nvPr/>
        </p:nvCxnSpPr>
        <p:spPr>
          <a:xfrm>
            <a:off x="3419872" y="2348880"/>
            <a:ext cx="11797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>
            <a:endCxn id="5" idx="1"/>
          </p:cNvCxnSpPr>
          <p:nvPr/>
        </p:nvCxnSpPr>
        <p:spPr>
          <a:xfrm>
            <a:off x="3419872" y="2348880"/>
            <a:ext cx="1338492" cy="6474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5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Τροφές Πλούσιες σε </a:t>
            </a:r>
            <a:r>
              <a:rPr lang="en-US" dirty="0" smtClean="0"/>
              <a:t>Fe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17668"/>
              </p:ext>
            </p:extLst>
          </p:nvPr>
        </p:nvGraphicFramePr>
        <p:xfrm>
          <a:off x="251520" y="1124744"/>
          <a:ext cx="868413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964"/>
                <a:gridCol w="2622169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ΑΝΑ 100 </a:t>
                      </a:r>
                      <a:r>
                        <a:rPr lang="el-GR" sz="2200" dirty="0" err="1" smtClean="0"/>
                        <a:t>γρ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ΒΙΟΔΙΑΘΕΣΙΜΟΤΗΤΑ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ΣΙΔΗΡΟΣ ΣΕ </a:t>
                      </a:r>
                      <a:r>
                        <a:rPr lang="en-US" sz="2200" dirty="0" smtClean="0"/>
                        <a:t>mg</a:t>
                      </a:r>
                    </a:p>
                    <a:p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Σπλήνα αρνιού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38,70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l-GR" sz="2200" dirty="0" smtClean="0"/>
                        <a:t>ρώμη με σταφίδες (πρωινού)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Συκώτι πάπιας και χήνας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30,60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Χτένια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28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Νιφάδες βρόμης </a:t>
                      </a:r>
                      <a:r>
                        <a:rPr lang="el-GR" sz="2200" dirty="0" err="1" smtClean="0"/>
                        <a:t>αποφλειωμένες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15,70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Πασατέμπος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Σουσάμι	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14,70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Σουπιές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10,80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Πιπεριές	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10,40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Συκώτι αρνιού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10,20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8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Τροφές Πλούσιες σε </a:t>
            </a:r>
            <a:r>
              <a:rPr lang="en-US" dirty="0" smtClean="0"/>
              <a:t>Fe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926125"/>
              </p:ext>
            </p:extLst>
          </p:nvPr>
        </p:nvGraphicFramePr>
        <p:xfrm>
          <a:off x="251520" y="1124744"/>
          <a:ext cx="8684133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964"/>
                <a:gridCol w="2622169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ΑΝΑ 100 </a:t>
                      </a:r>
                      <a:r>
                        <a:rPr lang="el-GR" sz="2200" dirty="0" err="1" smtClean="0"/>
                        <a:t>γρ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ΒΙΟΔΙΑΘΕΣΙΜΟΤΗΤΑ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ΣΙΔΗΡΟΣ ΣΕ </a:t>
                      </a:r>
                      <a:r>
                        <a:rPr lang="en-US" sz="2200" dirty="0" smtClean="0"/>
                        <a:t>mg</a:t>
                      </a:r>
                    </a:p>
                    <a:p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Χταπόδι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9,50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Στρείδια	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7,70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Μύδια</a:t>
                      </a:r>
                      <a:r>
                        <a:rPr lang="el-GR" sz="2200" baseline="0" dirty="0" smtClean="0"/>
                        <a:t>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6,70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Συκώτι μοσχαρίσιο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6,30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Χοιρινό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4,25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Μοσχάρι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3,90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Κατσίκι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3,70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Σπανάκι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**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3,60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7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«καλοί» και οι «κακοί» </a:t>
            </a:r>
            <a:r>
              <a:rPr lang="el-GR" dirty="0" smtClean="0"/>
              <a:t>συνδυασμοί για την απορρόφηση σιδήρου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el-GR" dirty="0" smtClean="0"/>
              <a:t>O </a:t>
            </a:r>
            <a:r>
              <a:rPr lang="el-GR" dirty="0"/>
              <a:t>σίδηρος που περιέχουν όλα τα φυτικά τρόφιμα -και όχι μόνο το σπανάκι- απορροφάται σε μικρότερο βαθμό σε σχέση με το ζωικό σίδηρο, γι’ αυτό και πρέπει να προσέχετε με ποια τρόφιμα τον συνδυάζετε, ώστε να μειώσετε τις «απώλειες</a:t>
            </a:r>
            <a:r>
              <a:rPr lang="el-GR" dirty="0" smtClean="0"/>
              <a:t>».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8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«καλοί» και οι «κακοί» </a:t>
            </a:r>
            <a:r>
              <a:rPr lang="el-GR" dirty="0" smtClean="0"/>
              <a:t>συνδυασμοί για την απορρόφηση σιδήρου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/>
              <a:t>Οι </a:t>
            </a:r>
            <a:r>
              <a:rPr lang="el-GR" b="1" dirty="0"/>
              <a:t>καλοί </a:t>
            </a:r>
            <a:r>
              <a:rPr lang="el-GR" b="1" dirty="0" smtClean="0"/>
              <a:t>συνδυασμοί</a:t>
            </a:r>
          </a:p>
          <a:p>
            <a:r>
              <a:rPr lang="el-GR" dirty="0" smtClean="0"/>
              <a:t>Για </a:t>
            </a:r>
            <a:r>
              <a:rPr lang="el-GR" dirty="0"/>
              <a:t>να αυξήσετε την απορρόφηση του φυτικού σιδήρου, συνδυάστε τα τρόφιμα που τον περιέχουν </a:t>
            </a:r>
            <a:r>
              <a:rPr lang="el-GR" dirty="0" smtClean="0"/>
              <a:t>με:</a:t>
            </a:r>
          </a:p>
          <a:p>
            <a:pPr lvl="1" indent="-387350"/>
            <a:r>
              <a:rPr lang="el-GR" dirty="0" err="1" smtClean="0"/>
              <a:t>Xυμό</a:t>
            </a:r>
            <a:r>
              <a:rPr lang="el-GR" dirty="0" smtClean="0"/>
              <a:t> </a:t>
            </a:r>
            <a:r>
              <a:rPr lang="el-GR" dirty="0"/>
              <a:t>πορτοκάλι, γκρέιπφρουτ, πεπόνι, φράουλες, ακτινίδια κλπ., δηλαδή φρούτα πλούσια σε βιταμίνη </a:t>
            </a:r>
            <a:r>
              <a:rPr lang="el-GR" dirty="0" smtClean="0"/>
              <a:t>C.</a:t>
            </a:r>
          </a:p>
          <a:p>
            <a:pPr lvl="1" indent="-387350"/>
            <a:r>
              <a:rPr lang="el-GR" dirty="0" err="1" smtClean="0"/>
              <a:t>Mπρόκολο</a:t>
            </a:r>
            <a:r>
              <a:rPr lang="el-GR" dirty="0"/>
              <a:t>, λαχανάκια </a:t>
            </a:r>
            <a:r>
              <a:rPr lang="el-GR" dirty="0" smtClean="0"/>
              <a:t>Βρυξελλών, </a:t>
            </a:r>
            <a:r>
              <a:rPr lang="el-GR" dirty="0"/>
              <a:t>ντομάτα και χυμό ντομάτας, πατάτες, πράσινες και κόκκινες πιπεριές, δηλαδή λαχανικά πλούσια σε βιταμίνη </a:t>
            </a:r>
            <a:r>
              <a:rPr lang="el-GR" dirty="0" smtClean="0"/>
              <a:t>C.</a:t>
            </a:r>
          </a:p>
          <a:p>
            <a:pPr lvl="1" indent="-387350"/>
            <a:r>
              <a:rPr lang="el-GR" dirty="0" smtClean="0"/>
              <a:t>Λευκό </a:t>
            </a:r>
            <a:r>
              <a:rPr lang="el-GR" dirty="0"/>
              <a:t>κρασί, οι </a:t>
            </a:r>
            <a:r>
              <a:rPr lang="el-GR" dirty="0" err="1"/>
              <a:t>πολυφαινόλες</a:t>
            </a:r>
            <a:r>
              <a:rPr lang="el-GR" dirty="0"/>
              <a:t> του οποίου ευνοούν την απορρόφηση του </a:t>
            </a:r>
            <a:r>
              <a:rPr lang="el-GR" dirty="0" smtClean="0"/>
              <a:t>σιδήρου.</a:t>
            </a:r>
          </a:p>
          <a:p>
            <a:pPr lvl="1" indent="-387350"/>
            <a:r>
              <a:rPr lang="el-GR" dirty="0" err="1" smtClean="0"/>
              <a:t>Kρέας</a:t>
            </a:r>
            <a:r>
              <a:rPr lang="el-GR" dirty="0"/>
              <a:t>, ψάρι ή πουλερικά, δηλαδή πηγές ζωικού σιδήρου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8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«καλοί» και οι «κακοί» </a:t>
            </a:r>
            <a:r>
              <a:rPr lang="el-GR" dirty="0" smtClean="0"/>
              <a:t>συνδυασμοί για την απορρόφηση σιδήρου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/>
              <a:t>Οι </a:t>
            </a:r>
            <a:r>
              <a:rPr lang="el-GR" b="1" dirty="0"/>
              <a:t>κακοί </a:t>
            </a:r>
            <a:r>
              <a:rPr lang="el-GR" b="1" dirty="0" smtClean="0"/>
              <a:t>συνδυασμοί</a:t>
            </a:r>
          </a:p>
          <a:p>
            <a:r>
              <a:rPr lang="el-GR" dirty="0" smtClean="0"/>
              <a:t>Η </a:t>
            </a:r>
            <a:r>
              <a:rPr lang="el-GR" dirty="0"/>
              <a:t>απορρόφηση του φυτικού σιδήρου μειώνεται όταν αυτός συνδυάζεται </a:t>
            </a:r>
            <a:r>
              <a:rPr lang="el-GR" dirty="0" smtClean="0"/>
              <a:t>με:</a:t>
            </a:r>
          </a:p>
          <a:p>
            <a:pPr lvl="1" indent="-387350"/>
            <a:r>
              <a:rPr lang="el-GR" dirty="0" smtClean="0"/>
              <a:t>Καφέ, </a:t>
            </a:r>
            <a:r>
              <a:rPr lang="el-GR" dirty="0"/>
              <a:t>τσάι, αναψυκτικά τύπου κόλα και </a:t>
            </a:r>
            <a:r>
              <a:rPr lang="el-GR" dirty="0" smtClean="0"/>
              <a:t>σοκολάτα.</a:t>
            </a:r>
          </a:p>
          <a:p>
            <a:pPr lvl="1" indent="-387350"/>
            <a:r>
              <a:rPr lang="el-GR" dirty="0" smtClean="0"/>
              <a:t>Κόκκινο </a:t>
            </a:r>
            <a:r>
              <a:rPr lang="el-GR" dirty="0"/>
              <a:t>κρασί. </a:t>
            </a:r>
            <a:endParaRPr lang="el-GR" dirty="0" smtClean="0"/>
          </a:p>
          <a:p>
            <a:pPr lvl="1" indent="-387350"/>
            <a:r>
              <a:rPr lang="el-GR" dirty="0" smtClean="0"/>
              <a:t>Γάλα</a:t>
            </a:r>
            <a:r>
              <a:rPr lang="el-GR" dirty="0"/>
              <a:t>, τυρί, γιαούρτι, καθώς και συμπληρώματα </a:t>
            </a:r>
            <a:r>
              <a:rPr lang="el-GR" dirty="0" smtClean="0"/>
              <a:t>ασβεστίου.</a:t>
            </a:r>
          </a:p>
          <a:p>
            <a:pPr lvl="1" indent="-387350"/>
            <a:r>
              <a:rPr lang="el-GR" dirty="0" smtClean="0"/>
              <a:t>Φυτικές </a:t>
            </a:r>
            <a:r>
              <a:rPr lang="el-GR" dirty="0"/>
              <a:t>ίνες, π.χ. σιτηρά ολικής </a:t>
            </a:r>
            <a:r>
              <a:rPr lang="el-GR" dirty="0" smtClean="0"/>
              <a:t>άλεσης.</a:t>
            </a:r>
          </a:p>
          <a:p>
            <a:pPr lvl="1" indent="-387350"/>
            <a:r>
              <a:rPr lang="el-GR" dirty="0" smtClean="0"/>
              <a:t>Σόγια </a:t>
            </a:r>
            <a:r>
              <a:rPr lang="el-GR" dirty="0"/>
              <a:t>και προϊόντα </a:t>
            </a:r>
            <a:r>
              <a:rPr lang="el-GR" dirty="0" smtClean="0"/>
              <a:t>σόγιας.</a:t>
            </a:r>
          </a:p>
          <a:p>
            <a:pPr lvl="1" indent="-387350"/>
            <a:r>
              <a:rPr lang="el-GR" dirty="0" smtClean="0"/>
              <a:t>Παντζάρια</a:t>
            </a:r>
            <a:r>
              <a:rPr lang="el-GR" dirty="0"/>
              <a:t>, γλυκοπατάτα και </a:t>
            </a:r>
            <a:r>
              <a:rPr lang="el-GR" dirty="0" smtClean="0"/>
              <a:t>σπανάκι.</a:t>
            </a:r>
          </a:p>
          <a:p>
            <a:pPr lvl="1" indent="-387350"/>
            <a:r>
              <a:rPr lang="el-GR" dirty="0" smtClean="0"/>
              <a:t>Κρόκο αυγού.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3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Εισαγωγή.</a:t>
            </a:r>
          </a:p>
          <a:p>
            <a:r>
              <a:rPr lang="el-GR" dirty="0" smtClean="0"/>
              <a:t>Βιολογική σημασία σιδήρου.</a:t>
            </a:r>
          </a:p>
          <a:p>
            <a:r>
              <a:rPr lang="el-GR" dirty="0" smtClean="0"/>
              <a:t>Κυτταρικός μεταβολισμός σιδήρου.</a:t>
            </a:r>
          </a:p>
          <a:p>
            <a:r>
              <a:rPr lang="el-GR" dirty="0" smtClean="0"/>
              <a:t>Ρύθμιση της ομοιοστασίας του σιδήρου στον άνθρωπο.</a:t>
            </a:r>
          </a:p>
          <a:p>
            <a:r>
              <a:rPr lang="el-GR" dirty="0"/>
              <a:t>Απορρόφηση και διακίνηση </a:t>
            </a:r>
            <a:r>
              <a:rPr lang="el-GR" dirty="0" smtClean="0"/>
              <a:t>σιδήρου.</a:t>
            </a:r>
            <a:endParaRPr lang="el-GR" dirty="0"/>
          </a:p>
          <a:p>
            <a:r>
              <a:rPr lang="el-GR" dirty="0" err="1" smtClean="0"/>
              <a:t>Εψιδίνη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Σιδήρου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3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Τρανσφερίνη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Αποτρανσφερίνη</a:t>
            </a:r>
            <a:r>
              <a:rPr lang="el-GR" dirty="0" smtClean="0"/>
              <a:t> + </a:t>
            </a:r>
            <a:r>
              <a:rPr lang="en-US" dirty="0" smtClean="0"/>
              <a:t>Fe</a:t>
            </a:r>
            <a:r>
              <a:rPr lang="en-US" baseline="30000" dirty="0" smtClean="0"/>
              <a:t>+3 </a:t>
            </a:r>
            <a:r>
              <a:rPr lang="en-US" dirty="0" smtClean="0"/>
              <a:t>= </a:t>
            </a:r>
            <a:r>
              <a:rPr lang="en-US" dirty="0" err="1" smtClean="0"/>
              <a:t>transferin</a:t>
            </a:r>
            <a:r>
              <a:rPr lang="en-US" dirty="0" smtClean="0"/>
              <a:t> (</a:t>
            </a:r>
            <a:r>
              <a:rPr lang="en-US" dirty="0" err="1" smtClean="0"/>
              <a:t>Tf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l-GR" dirty="0" smtClean="0"/>
              <a:t>μόριο </a:t>
            </a:r>
            <a:r>
              <a:rPr lang="el-GR" dirty="0" err="1" smtClean="0"/>
              <a:t>αποτρανσφερίνης</a:t>
            </a:r>
            <a:r>
              <a:rPr lang="el-GR" dirty="0" smtClean="0"/>
              <a:t> + 2 μόρια </a:t>
            </a:r>
            <a:r>
              <a:rPr lang="en-US" dirty="0" smtClean="0"/>
              <a:t>Fe</a:t>
            </a:r>
            <a:r>
              <a:rPr lang="en-US" baseline="30000" dirty="0" smtClean="0"/>
              <a:t>+3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% κορεσμός </a:t>
            </a:r>
            <a:r>
              <a:rPr lang="el-GR" dirty="0" err="1" smtClean="0"/>
              <a:t>τρανσφερίνης</a:t>
            </a:r>
            <a:r>
              <a:rPr lang="el-GR" dirty="0" smtClean="0"/>
              <a:t>; (</a:t>
            </a:r>
            <a:r>
              <a:rPr lang="en-US" dirty="0" smtClean="0"/>
              <a:t>Fe/TIBIC)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TIBIC=Total Binding Iron Capacity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TfR1 (</a:t>
            </a:r>
            <a:r>
              <a:rPr lang="el-GR" dirty="0" smtClean="0"/>
              <a:t>υποδοχέας) κυτταρική επιφάνεια.</a:t>
            </a:r>
          </a:p>
          <a:p>
            <a:r>
              <a:rPr lang="el-GR" dirty="0" smtClean="0"/>
              <a:t>Μετά την πρόσδεση εισέρχεται στα μιτοχόνδρια ή κυτταρόπλασμα.</a:t>
            </a:r>
          </a:p>
          <a:p>
            <a:r>
              <a:rPr lang="en-US" dirty="0" smtClean="0"/>
              <a:t>TfR1 </a:t>
            </a:r>
            <a:r>
              <a:rPr lang="el-GR" dirty="0" smtClean="0"/>
              <a:t>ανακυκλώνεται και επαναχρησιμοποιείται.</a:t>
            </a:r>
          </a:p>
          <a:p>
            <a:r>
              <a:rPr lang="en-US" dirty="0" smtClean="0"/>
              <a:t>Tf+TfR1 </a:t>
            </a:r>
            <a:r>
              <a:rPr lang="el-GR" dirty="0" smtClean="0"/>
              <a:t>στα κύτταρα της ερυθράς σειράς.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2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Ομοιόσταση </a:t>
            </a:r>
            <a:r>
              <a:rPr lang="en-US" dirty="0" smtClean="0"/>
              <a:t>Fe</a:t>
            </a:r>
            <a:r>
              <a:rPr lang="el-GR" dirty="0"/>
              <a:t> - Ρυθμιστικός Ρόλος </a:t>
            </a:r>
            <a:r>
              <a:rPr lang="el-GR" dirty="0" err="1"/>
              <a:t>Εφεψίνης</a:t>
            </a:r>
            <a:endParaRPr lang="el-G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50" y="1268760"/>
            <a:ext cx="7564300" cy="4984229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2339752" y="63470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mjhid.org</a:t>
            </a:r>
            <a:r>
              <a:rPr lang="el-GR" sz="1200" dirty="0" smtClean="0"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4"/>
              </a:rPr>
              <a:t>CC BY </a:t>
            </a:r>
            <a:r>
              <a:rPr lang="en-US" sz="1200" dirty="0" smtClean="0">
                <a:latin typeface="+mn-lt"/>
                <a:hlinkClick r:id="rId4"/>
              </a:rPr>
              <a:t>2.0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2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Γιατί η Μέτρηση της </a:t>
            </a:r>
            <a:r>
              <a:rPr lang="el-GR" dirty="0" err="1" smtClean="0"/>
              <a:t>Εφεψίνης</a:t>
            </a:r>
            <a:r>
              <a:rPr lang="el-GR" dirty="0" smtClean="0"/>
              <a:t> θα ήταν Χρήσιμη;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dirty="0" smtClean="0"/>
              <a:t>Αύξηση της </a:t>
            </a:r>
            <a:r>
              <a:rPr lang="el-GR" dirty="0" err="1" smtClean="0"/>
              <a:t>εψιδίνης</a:t>
            </a:r>
            <a:r>
              <a:rPr lang="el-GR" dirty="0" smtClean="0"/>
              <a:t> = μειωμένη εντερική απορρόφηση </a:t>
            </a:r>
            <a:r>
              <a:rPr lang="en-US" dirty="0" smtClean="0"/>
              <a:t>Fe, </a:t>
            </a:r>
            <a:r>
              <a:rPr lang="el-GR" dirty="0" smtClean="0"/>
              <a:t>μείωση εξαγωγής </a:t>
            </a:r>
            <a:r>
              <a:rPr lang="en-US" dirty="0" smtClean="0"/>
              <a:t>Fe </a:t>
            </a:r>
            <a:r>
              <a:rPr lang="el-GR" dirty="0" smtClean="0"/>
              <a:t>από </a:t>
            </a:r>
            <a:r>
              <a:rPr lang="el-GR" dirty="0" err="1" smtClean="0"/>
              <a:t>μακροφάγα</a:t>
            </a:r>
            <a:r>
              <a:rPr lang="el-GR" dirty="0" smtClean="0"/>
              <a:t> του ΔΕΣ.</a:t>
            </a:r>
          </a:p>
          <a:p>
            <a:r>
              <a:rPr lang="el-GR" dirty="0" smtClean="0"/>
              <a:t>Ελάττωση </a:t>
            </a:r>
            <a:r>
              <a:rPr lang="en-US" dirty="0" smtClean="0"/>
              <a:t>Fe </a:t>
            </a:r>
            <a:r>
              <a:rPr lang="el-GR" dirty="0" smtClean="0"/>
              <a:t>στο πλάσμα.</a:t>
            </a:r>
          </a:p>
          <a:p>
            <a:r>
              <a:rPr lang="el-GR" dirty="0" smtClean="0"/>
              <a:t>Μείωση </a:t>
            </a:r>
            <a:r>
              <a:rPr lang="el-GR" dirty="0" err="1"/>
              <a:t>εψιδίνης</a:t>
            </a:r>
            <a:r>
              <a:rPr lang="el-GR" dirty="0"/>
              <a:t>  </a:t>
            </a:r>
            <a:r>
              <a:rPr lang="el-GR" dirty="0" smtClean="0"/>
              <a:t>αντίθετα αποτελέσματα.</a:t>
            </a:r>
          </a:p>
          <a:p>
            <a:r>
              <a:rPr lang="el-GR" dirty="0" smtClean="0"/>
              <a:t>Μεταλλαγή </a:t>
            </a:r>
            <a:r>
              <a:rPr lang="el-GR" dirty="0" err="1"/>
              <a:t>εψιδίνης</a:t>
            </a:r>
            <a:r>
              <a:rPr lang="el-GR" dirty="0"/>
              <a:t>  </a:t>
            </a:r>
            <a:r>
              <a:rPr lang="el-GR" dirty="0" smtClean="0"/>
              <a:t>= νεανική </a:t>
            </a:r>
            <a:r>
              <a:rPr lang="el-GR" dirty="0" err="1" smtClean="0"/>
              <a:t>αιμοχρωμάτωση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βακτηριακές</a:t>
            </a:r>
            <a:r>
              <a:rPr lang="el-GR" dirty="0" smtClean="0"/>
              <a:t> λοιμώξεις αυξάνεται η </a:t>
            </a:r>
            <a:r>
              <a:rPr lang="el-GR" dirty="0" err="1"/>
              <a:t>εψιδίνης</a:t>
            </a:r>
            <a:r>
              <a:rPr lang="el-GR" dirty="0"/>
              <a:t> . </a:t>
            </a:r>
            <a:r>
              <a:rPr lang="el-GR" dirty="0" smtClean="0"/>
              <a:t>Γιατί;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5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Εισαγωγή.</a:t>
            </a:r>
          </a:p>
          <a:p>
            <a:r>
              <a:rPr lang="el-GR" dirty="0" smtClean="0"/>
              <a:t>Στοιχεία κλειδιά.</a:t>
            </a:r>
          </a:p>
          <a:p>
            <a:r>
              <a:rPr lang="el-GR" dirty="0" smtClean="0"/>
              <a:t>Κληρονομική </a:t>
            </a:r>
            <a:r>
              <a:rPr lang="el-GR" dirty="0" err="1" smtClean="0"/>
              <a:t>αιμοχρωμάτωση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Άλλες μορφές κληρονομικής συσσώρευσης σιδήρου.</a:t>
            </a:r>
          </a:p>
          <a:p>
            <a:r>
              <a:rPr lang="el-GR" dirty="0" smtClean="0"/>
              <a:t>Δευτεροπαθής </a:t>
            </a:r>
            <a:r>
              <a:rPr lang="el-GR" dirty="0" err="1" smtClean="0"/>
              <a:t>αιμοχρωμάτωση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Αιμοσιδήρωση</a:t>
            </a:r>
            <a:r>
              <a:rPr lang="el-GR" dirty="0"/>
              <a:t> - </a:t>
            </a:r>
            <a:r>
              <a:rPr lang="el-GR" dirty="0" err="1"/>
              <a:t>Αιμοχρωμάτωση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5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Εισαγωγή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b="0" dirty="0" smtClean="0"/>
              <a:t>(</a:t>
            </a:r>
            <a:r>
              <a:rPr lang="el-GR" sz="3000" b="0" dirty="0" err="1" smtClean="0"/>
              <a:t>Αιμοσιδήρωση</a:t>
            </a:r>
            <a:r>
              <a:rPr lang="el-GR" sz="3000" b="0" dirty="0" smtClean="0"/>
              <a:t>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Τι είναι </a:t>
            </a:r>
            <a:r>
              <a:rPr lang="el-GR" dirty="0" err="1" smtClean="0"/>
              <a:t>αιμοσιδήρωση</a:t>
            </a:r>
            <a:r>
              <a:rPr lang="el-GR" dirty="0" smtClean="0"/>
              <a:t>;</a:t>
            </a:r>
          </a:p>
          <a:p>
            <a:r>
              <a:rPr lang="el-GR" dirty="0" smtClean="0"/>
              <a:t>Τι είναι </a:t>
            </a:r>
            <a:r>
              <a:rPr lang="el-GR" dirty="0" err="1" smtClean="0"/>
              <a:t>αιμοσιδηρίνη</a:t>
            </a:r>
            <a:r>
              <a:rPr lang="el-GR" dirty="0" smtClean="0"/>
              <a:t>;</a:t>
            </a:r>
          </a:p>
          <a:p>
            <a:r>
              <a:rPr lang="el-GR" dirty="0" err="1" smtClean="0"/>
              <a:t>Αιμοσιδήρωση</a:t>
            </a:r>
            <a:r>
              <a:rPr lang="el-GR" dirty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Πρωτοπαθής (κληρονομική).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Δευτεροπαθής (συνήθως σε μεταγγίσεις).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8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Στοιχεία – Κλειδιά</a:t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l-GR" sz="3000" b="0" dirty="0" err="1" smtClean="0"/>
              <a:t>Αιμοσιδήρωση</a:t>
            </a:r>
            <a:r>
              <a:rPr lang="el-GR" sz="3000" b="0" dirty="0" smtClean="0"/>
              <a:t>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dirty="0" smtClean="0"/>
              <a:t>Πρωτοπαθής και δευτεροπαθής </a:t>
            </a:r>
            <a:r>
              <a:rPr lang="el-GR" dirty="0" err="1" smtClean="0"/>
              <a:t>αιμοσιδήρωση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πρωτοπαθής οφείλεται σε μεταλλαγές.</a:t>
            </a:r>
          </a:p>
          <a:p>
            <a:r>
              <a:rPr lang="el-GR" dirty="0" smtClean="0"/>
              <a:t>Διάγνωση με κλινικές, γενετικές, βιοχημικές και ιστολογικές εξετάσεις.</a:t>
            </a:r>
          </a:p>
          <a:p>
            <a:r>
              <a:rPr lang="el-GR" dirty="0" smtClean="0"/>
              <a:t>Η θεραπεία είναι η αφαίμαξη.</a:t>
            </a:r>
          </a:p>
          <a:p>
            <a:r>
              <a:rPr lang="el-GR" dirty="0" smtClean="0"/>
              <a:t>Δευτεροπαθής συνήθως σε μεταγγίσεις ή αναιμίες με μη αποδοτική </a:t>
            </a:r>
            <a:r>
              <a:rPr lang="el-GR" dirty="0" err="1" smtClean="0"/>
              <a:t>ερυθροποίηση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Χημική παράγοντες η θεραπεία της δευτεροπαθούς.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Κληρονομική </a:t>
            </a:r>
            <a:r>
              <a:rPr lang="el-GR" dirty="0" err="1" smtClean="0"/>
              <a:t>Αιμοχρωμάτωση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Κληρονομική αύξηση του ρυθμού απορρόφησης σιδήρου από το έντερο.</a:t>
            </a:r>
          </a:p>
          <a:p>
            <a:r>
              <a:rPr lang="el-GR" dirty="0" smtClean="0"/>
              <a:t>Αυξημένη εναπόθεση σιδήρου στους ιστούς.</a:t>
            </a:r>
          </a:p>
          <a:p>
            <a:r>
              <a:rPr lang="el-GR" dirty="0" smtClean="0"/>
              <a:t>Κληρονομείται με </a:t>
            </a:r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r>
              <a:rPr lang="el-GR" dirty="0" smtClean="0"/>
              <a:t>Επίπεδα </a:t>
            </a:r>
            <a:r>
              <a:rPr lang="el-GR" dirty="0" err="1" smtClean="0"/>
              <a:t>εψιδίνης</a:t>
            </a:r>
            <a:r>
              <a:rPr lang="el-GR" dirty="0" smtClean="0"/>
              <a:t>;;;</a:t>
            </a:r>
          </a:p>
          <a:p>
            <a:r>
              <a:rPr lang="el-GR" dirty="0" smtClean="0"/>
              <a:t>Ο βαθμός ελάττωσης της </a:t>
            </a:r>
            <a:r>
              <a:rPr lang="el-GR" dirty="0" err="1"/>
              <a:t>εψιδίνης</a:t>
            </a:r>
            <a:r>
              <a:rPr lang="el-GR" dirty="0"/>
              <a:t>  </a:t>
            </a:r>
            <a:r>
              <a:rPr lang="el-GR" dirty="0" smtClean="0"/>
              <a:t>δίνει και την βαρύτητα της νόσου.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Αιμοχρωμάτωση</a:t>
            </a:r>
            <a:r>
              <a:rPr lang="el-GR" dirty="0" smtClean="0"/>
              <a:t> ενηλίκων (40 έτη)</a:t>
            </a:r>
          </a:p>
          <a:p>
            <a:pPr lvl="1" indent="-387350"/>
            <a:r>
              <a:rPr lang="el-GR" dirty="0" smtClean="0"/>
              <a:t>Άντρες &amp; γυναίκες 3:1 Γιατί;;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dirty="0" smtClean="0"/>
              <a:t>Νεανική </a:t>
            </a:r>
            <a:r>
              <a:rPr lang="el-GR" dirty="0" err="1" smtClean="0"/>
              <a:t>αιμοχρωμάτωση</a:t>
            </a:r>
            <a:endParaRPr lang="el-GR" dirty="0" smtClean="0"/>
          </a:p>
          <a:p>
            <a:pPr lvl="1" indent="-387350"/>
            <a:r>
              <a:rPr lang="el-GR" dirty="0" smtClean="0"/>
              <a:t>4 έτος με καρδιακή ανεπάρκεια και υπογοναδισμός.</a:t>
            </a:r>
          </a:p>
          <a:p>
            <a:pPr lvl="1" indent="-387350"/>
            <a:r>
              <a:rPr lang="el-GR" dirty="0" smtClean="0"/>
              <a:t>Δέρμα, ήπαρ, σπλήνα κτλ.</a:t>
            </a:r>
          </a:p>
          <a:p>
            <a:pPr lvl="1" indent="-387350"/>
            <a:r>
              <a:rPr lang="el-GR" dirty="0" smtClean="0"/>
              <a:t>Αδυναμία, απώλεια βάρους, λήθαργος, απώλεια  </a:t>
            </a:r>
            <a:r>
              <a:rPr lang="en-US" dirty="0" smtClean="0"/>
              <a:t>libido </a:t>
            </a:r>
            <a:r>
              <a:rPr lang="el-GR" dirty="0" smtClean="0"/>
              <a:t>κτλ.</a:t>
            </a:r>
            <a:endParaRPr lang="en-US" dirty="0" smtClean="0"/>
          </a:p>
          <a:p>
            <a:pPr marL="514350" indent="-514350">
              <a:buFont typeface="Wingdings" pitchFamily="2" charset="2"/>
              <a:buChar char="q"/>
            </a:pPr>
            <a:endParaRPr lang="el-GR" dirty="0" smtClean="0"/>
          </a:p>
          <a:p>
            <a:pPr marL="514350" indent="-514350">
              <a:buFont typeface="Wingdings" pitchFamily="2" charset="2"/>
              <a:buChar char="q"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4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Φυσιολογική γ. αίματος με ελαφρά </a:t>
            </a:r>
            <a:r>
              <a:rPr lang="el-GR" dirty="0" err="1" smtClean="0"/>
              <a:t>μακροκυττάρωση</a:t>
            </a:r>
            <a:r>
              <a:rPr lang="el-GR" dirty="0" smtClean="0"/>
              <a:t>.</a:t>
            </a:r>
          </a:p>
          <a:p>
            <a:r>
              <a:rPr lang="en-US" dirty="0" smtClean="0"/>
              <a:t>Fe </a:t>
            </a:r>
            <a:r>
              <a:rPr lang="el-GR" dirty="0" smtClean="0"/>
              <a:t>αυξημένος.</a:t>
            </a:r>
          </a:p>
          <a:p>
            <a:r>
              <a:rPr lang="el-GR" dirty="0" smtClean="0"/>
              <a:t>Μέτρηση κορεσμού </a:t>
            </a:r>
            <a:r>
              <a:rPr lang="el-GR" dirty="0" err="1" smtClean="0"/>
              <a:t>τρανσφερίνης</a:t>
            </a:r>
            <a:r>
              <a:rPr lang="el-GR" dirty="0" smtClean="0"/>
              <a:t> σε αυστηρή πρωινή νηστεία.</a:t>
            </a:r>
          </a:p>
          <a:p>
            <a:r>
              <a:rPr lang="el-GR" dirty="0" smtClean="0"/>
              <a:t>Αρχικά η </a:t>
            </a:r>
            <a:r>
              <a:rPr lang="el-GR" dirty="0" err="1" smtClean="0"/>
              <a:t>φερριτίνη</a:t>
            </a:r>
            <a:r>
              <a:rPr lang="el-GR" dirty="0" smtClean="0"/>
              <a:t> φυσιολογική με αυξημένο κορεσμό </a:t>
            </a:r>
            <a:r>
              <a:rPr lang="el-GR" dirty="0" err="1" smtClean="0"/>
              <a:t>τρασφερίνης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Αργότερα η </a:t>
            </a:r>
            <a:r>
              <a:rPr lang="el-GR" dirty="0" err="1" smtClean="0"/>
              <a:t>φεριττίνη</a:t>
            </a:r>
            <a:r>
              <a:rPr lang="el-GR" dirty="0" smtClean="0"/>
              <a:t> 3.000</a:t>
            </a:r>
            <a:r>
              <a:rPr lang="en-US" dirty="0" smtClean="0"/>
              <a:t>ng/ml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Βιοψία ήπατος για ύπαρξη </a:t>
            </a:r>
            <a:r>
              <a:rPr lang="el-GR" dirty="0" err="1" smtClean="0"/>
              <a:t>ίνωσης</a:t>
            </a:r>
            <a:r>
              <a:rPr lang="el-GR" dirty="0" smtClean="0"/>
              <a:t>, κίρρωσης, </a:t>
            </a:r>
            <a:r>
              <a:rPr lang="el-GR" dirty="0" err="1" smtClean="0"/>
              <a:t>ηπατώματος</a:t>
            </a:r>
            <a:r>
              <a:rPr lang="el-GR" dirty="0" smtClean="0"/>
              <a:t>, και υπολογισμός περιεκτικότητας σε </a:t>
            </a:r>
            <a:r>
              <a:rPr lang="en-US" dirty="0" smtClean="0"/>
              <a:t>Fe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1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Διαγνωστική Προσέγγιση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Κορεσμός </a:t>
            </a:r>
            <a:r>
              <a:rPr lang="el-GR" dirty="0" err="1" smtClean="0"/>
              <a:t>τρανσφερίνης</a:t>
            </a:r>
            <a:r>
              <a:rPr lang="el-GR" dirty="0" smtClean="0"/>
              <a:t> και σίδηρος ορού.</a:t>
            </a:r>
          </a:p>
          <a:p>
            <a:r>
              <a:rPr lang="el-GR" dirty="0" smtClean="0"/>
              <a:t>Βιοψία ήπατος.</a:t>
            </a:r>
          </a:p>
          <a:p>
            <a:r>
              <a:rPr lang="el-GR" dirty="0" smtClean="0"/>
              <a:t>Γενετικός έλεγχος.</a:t>
            </a:r>
          </a:p>
          <a:p>
            <a:r>
              <a:rPr lang="el-GR" dirty="0" smtClean="0"/>
              <a:t>Έλεγχος συγγενών.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1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Εισαγωγή</a:t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l-GR" sz="3000" b="0" dirty="0"/>
              <a:t>Μεταβολισμός </a:t>
            </a:r>
            <a:r>
              <a:rPr lang="en-US" sz="3000" b="0" dirty="0" smtClean="0"/>
              <a:t>Fe</a:t>
            </a:r>
            <a:r>
              <a:rPr lang="el-GR" sz="3000" b="0" dirty="0" smtClean="0"/>
              <a:t>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4042792" cy="5040560"/>
          </a:xfrm>
        </p:spPr>
        <p:txBody>
          <a:bodyPr/>
          <a:lstStyle/>
          <a:p>
            <a:r>
              <a:rPr lang="el-GR" dirty="0" smtClean="0"/>
              <a:t>Όλοι οι οργανισμοί έχουν σίδηρο.</a:t>
            </a:r>
          </a:p>
          <a:p>
            <a:r>
              <a:rPr lang="el-GR" dirty="0" smtClean="0"/>
              <a:t>Κυτταρικός μεταβολισμός.</a:t>
            </a:r>
          </a:p>
          <a:p>
            <a:r>
              <a:rPr lang="el-GR" dirty="0" smtClean="0"/>
              <a:t>Σύνθεση </a:t>
            </a:r>
            <a:r>
              <a:rPr lang="en-US" dirty="0" smtClean="0"/>
              <a:t>DNA, RNA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Σύνθεση πρωτεϊνών.</a:t>
            </a:r>
          </a:p>
          <a:p>
            <a:r>
              <a:rPr lang="el-GR" dirty="0" smtClean="0"/>
              <a:t>Μεταφορά ηλεκτρονίων.</a:t>
            </a:r>
          </a:p>
          <a:p>
            <a:r>
              <a:rPr lang="el-GR" dirty="0" smtClean="0"/>
              <a:t>Κυτταρική αναπνοή.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412999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Κυτταρικός </a:t>
            </a:r>
            <a:r>
              <a:rPr lang="el-GR" sz="2200" dirty="0" err="1" smtClean="0"/>
              <a:t>πολ</a:t>
            </a:r>
            <a:r>
              <a:rPr lang="el-GR" sz="2200" dirty="0" smtClean="0"/>
              <a:t>/</a:t>
            </a:r>
            <a:r>
              <a:rPr lang="el-GR" sz="2200" dirty="0" err="1" smtClean="0"/>
              <a:t>σμο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Διαφοροποίηση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Ρύθμιση έκφρασης πολλών γονιδίων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Σχηματισμός </a:t>
            </a:r>
            <a:r>
              <a:rPr lang="el-GR" sz="2200" dirty="0" err="1" smtClean="0"/>
              <a:t>μυελίνης</a:t>
            </a:r>
            <a:r>
              <a:rPr lang="el-GR" sz="2200" dirty="0" smtClean="0"/>
              <a:t> &amp; νευρωτικού </a:t>
            </a:r>
            <a:r>
              <a:rPr lang="el-GR" sz="2200" dirty="0" err="1" smtClean="0"/>
              <a:t>δενδριτικού</a:t>
            </a:r>
            <a:r>
              <a:rPr lang="el-GR" sz="2200" dirty="0" smtClean="0"/>
              <a:t> δικτύου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Μάθηση &amp; μνήμη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Πού βρίσκεται;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556792"/>
            <a:ext cx="0" cy="388843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2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– Πρόγνωση- Πρόληψη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Αφαίμαξη.</a:t>
            </a:r>
          </a:p>
          <a:p>
            <a:r>
              <a:rPr lang="el-GR" dirty="0" smtClean="0"/>
              <a:t>Φυσιολογικό προσδόκιμο ζωής (κίρρωση, διαβήτης).</a:t>
            </a:r>
          </a:p>
          <a:p>
            <a:r>
              <a:rPr lang="el-GR" dirty="0" smtClean="0"/>
              <a:t>Θάνατος από </a:t>
            </a:r>
            <a:r>
              <a:rPr lang="el-GR" dirty="0" err="1" smtClean="0"/>
              <a:t>ηπατοκυτταρικό</a:t>
            </a:r>
            <a:r>
              <a:rPr lang="el-GR" dirty="0" smtClean="0"/>
              <a:t> καρκίνωμα.</a:t>
            </a:r>
          </a:p>
          <a:p>
            <a:r>
              <a:rPr lang="el-GR" dirty="0" smtClean="0"/>
              <a:t>Στην νεανική </a:t>
            </a:r>
            <a:r>
              <a:rPr lang="el-GR" dirty="0" err="1" smtClean="0"/>
              <a:t>αιμοσιδήρωση</a:t>
            </a:r>
            <a:r>
              <a:rPr lang="el-GR" dirty="0" smtClean="0"/>
              <a:t> ανεπάρκεια καρδιάς.</a:t>
            </a:r>
          </a:p>
          <a:p>
            <a:r>
              <a:rPr lang="el-GR" dirty="0" smtClean="0"/>
              <a:t>Πρόληψη με γενετική.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8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Άλλες </a:t>
            </a:r>
            <a:r>
              <a:rPr lang="en-US" dirty="0" smtClean="0"/>
              <a:t>M</a:t>
            </a:r>
            <a:r>
              <a:rPr lang="el-GR" dirty="0" err="1" smtClean="0"/>
              <a:t>ορφές</a:t>
            </a:r>
            <a:r>
              <a:rPr lang="el-GR" dirty="0" smtClean="0"/>
              <a:t> </a:t>
            </a:r>
            <a:r>
              <a:rPr lang="en-US" dirty="0" smtClean="0"/>
              <a:t>K</a:t>
            </a:r>
            <a:r>
              <a:rPr lang="el-GR" dirty="0" err="1" smtClean="0"/>
              <a:t>ληρονομικής</a:t>
            </a:r>
            <a:r>
              <a:rPr lang="el-GR" dirty="0" smtClean="0"/>
              <a:t> Συσσώρευσης </a:t>
            </a:r>
            <a:r>
              <a:rPr lang="en-US" dirty="0" smtClean="0"/>
              <a:t>Fe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l-GR" dirty="0" smtClean="0"/>
              <a:t>Νεογνική </a:t>
            </a:r>
            <a:r>
              <a:rPr lang="el-GR" dirty="0" err="1" smtClean="0"/>
              <a:t>αιμοχρωμάτωση</a:t>
            </a:r>
            <a:r>
              <a:rPr lang="el-GR" dirty="0" smtClean="0"/>
              <a:t> .</a:t>
            </a:r>
          </a:p>
          <a:p>
            <a:r>
              <a:rPr lang="el-GR" dirty="0" smtClean="0"/>
              <a:t>Νόσος της </a:t>
            </a:r>
            <a:r>
              <a:rPr lang="el-GR" dirty="0" err="1" smtClean="0"/>
              <a:t>φερροπορτίνης</a:t>
            </a:r>
            <a:r>
              <a:rPr lang="el-GR" dirty="0" smtClean="0"/>
              <a:t> ή </a:t>
            </a:r>
            <a:r>
              <a:rPr lang="el-GR" dirty="0" err="1" smtClean="0"/>
              <a:t>αιμοχρωμάτωση</a:t>
            </a:r>
            <a:r>
              <a:rPr lang="el-GR" dirty="0" smtClean="0"/>
              <a:t> τύπου 4, </a:t>
            </a:r>
            <a:r>
              <a:rPr lang="el-GR" dirty="0" err="1" smtClean="0"/>
              <a:t>υποτύπου</a:t>
            </a:r>
            <a:r>
              <a:rPr lang="el-GR" dirty="0" smtClean="0"/>
              <a:t> Α.</a:t>
            </a:r>
          </a:p>
          <a:p>
            <a:r>
              <a:rPr lang="el-GR" dirty="0" smtClean="0"/>
              <a:t>Αφρικάνικη συσσώρευση </a:t>
            </a:r>
            <a:r>
              <a:rPr lang="en-US" dirty="0" smtClean="0"/>
              <a:t>Fe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Ασερουλοπλασμία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0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Δευτεροπαθής </a:t>
            </a:r>
            <a:r>
              <a:rPr lang="el-GR" dirty="0" err="1" smtClean="0"/>
              <a:t>Αιμοσιδήρωση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Επίκτητων (</a:t>
            </a:r>
            <a:r>
              <a:rPr lang="el-GR" dirty="0" err="1" smtClean="0"/>
              <a:t>σιδηροβλαστική</a:t>
            </a:r>
            <a:r>
              <a:rPr lang="el-GR" dirty="0" smtClean="0"/>
              <a:t> αναιμία).</a:t>
            </a:r>
          </a:p>
          <a:p>
            <a:r>
              <a:rPr lang="el-GR" dirty="0" smtClean="0"/>
              <a:t> Κληρονομικών παθήσεων (Θαλασσαιμικά σύνδρομα).</a:t>
            </a:r>
          </a:p>
          <a:p>
            <a:r>
              <a:rPr lang="el-GR" dirty="0" smtClean="0"/>
              <a:t>Ποιο είναι το κοινό χαρακτηριστικό;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Οι ασθενείς είναι αναιμικοί.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1,08</a:t>
            </a:r>
            <a:r>
              <a:rPr lang="en-US" b="1" dirty="0" smtClean="0">
                <a:solidFill>
                  <a:srgbClr val="004A82"/>
                </a:solidFill>
              </a:rPr>
              <a:t>mgr Fe/ 1ml </a:t>
            </a:r>
            <a:r>
              <a:rPr lang="en-US" b="1" dirty="0" err="1" smtClean="0">
                <a:solidFill>
                  <a:srgbClr val="004A82"/>
                </a:solidFill>
              </a:rPr>
              <a:t>pRBCs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στη μετάγγιση.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0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και Κλινική Εικόνα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Β-μεσογειακή αναιμία.</a:t>
            </a:r>
          </a:p>
          <a:p>
            <a:r>
              <a:rPr lang="el-GR" dirty="0" smtClean="0"/>
              <a:t>Συσσώρευση </a:t>
            </a:r>
            <a:r>
              <a:rPr lang="en-US" dirty="0" smtClean="0"/>
              <a:t>Fe </a:t>
            </a:r>
            <a:r>
              <a:rPr lang="el-GR" dirty="0" smtClean="0"/>
              <a:t>στο ΔΕΣ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err="1" smtClean="0">
                <a:sym typeface="Wingdings" pitchFamily="2" charset="2"/>
              </a:rPr>
              <a:t>ιστικές</a:t>
            </a:r>
            <a:r>
              <a:rPr lang="el-GR" dirty="0" smtClean="0">
                <a:sym typeface="Wingdings" pitchFamily="2" charset="2"/>
              </a:rPr>
              <a:t> βλάβες.</a:t>
            </a:r>
          </a:p>
          <a:p>
            <a:r>
              <a:rPr lang="el-GR" dirty="0" smtClean="0">
                <a:sym typeface="Wingdings" pitchFamily="2" charset="2"/>
              </a:rPr>
              <a:t>Βλάβες σε άλλα όργανα.</a:t>
            </a:r>
          </a:p>
          <a:p>
            <a:r>
              <a:rPr lang="el-GR" dirty="0" err="1" smtClean="0">
                <a:sym typeface="Wingdings" pitchFamily="2" charset="2"/>
              </a:rPr>
              <a:t>Φερριτίνη</a:t>
            </a:r>
            <a:r>
              <a:rPr lang="el-GR" dirty="0" smtClean="0">
                <a:sym typeface="Wingdings" pitchFamily="2" charset="2"/>
              </a:rPr>
              <a:t> ή ηπατικός σίδηρος;;;</a:t>
            </a:r>
          </a:p>
          <a:p>
            <a:r>
              <a:rPr lang="el-GR" dirty="0" err="1" smtClean="0">
                <a:sym typeface="Wingdings" pitchFamily="2" charset="2"/>
              </a:rPr>
              <a:t>Φερριτίνη</a:t>
            </a:r>
            <a:r>
              <a:rPr lang="el-GR" dirty="0" smtClean="0">
                <a:sym typeface="Wingdings" pitchFamily="2" charset="2"/>
              </a:rPr>
              <a:t>  1.000</a:t>
            </a:r>
            <a:r>
              <a:rPr lang="en-US" dirty="0" err="1" smtClean="0">
                <a:sym typeface="Wingdings" pitchFamily="2" charset="2"/>
              </a:rPr>
              <a:t>ng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l</a:t>
            </a:r>
            <a:r>
              <a:rPr lang="el-GR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Μεταβολισμός Σιδήρου – </a:t>
            </a:r>
            <a:r>
              <a:rPr lang="el-GR" sz="2000" dirty="0" err="1"/>
              <a:t>Αιμοσοδήρωση</a:t>
            </a:r>
            <a:r>
              <a:rPr lang="el-GR" sz="2000" dirty="0"/>
              <a:t> - </a:t>
            </a:r>
            <a:r>
              <a:rPr lang="el-GR" sz="2000" dirty="0" err="1"/>
              <a:t>Αιμοχρωμάτωση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βρίσκεται ο </a:t>
            </a:r>
            <a:r>
              <a:rPr lang="en-US" dirty="0" smtClean="0"/>
              <a:t>Fe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Πλάσμα </a:t>
            </a:r>
            <a:r>
              <a:rPr lang="en-US" dirty="0" err="1" smtClean="0"/>
              <a:t>Tf</a:t>
            </a:r>
            <a:r>
              <a:rPr lang="en-US" dirty="0" smtClean="0"/>
              <a:t>-Fe 3 </a:t>
            </a:r>
            <a:r>
              <a:rPr lang="en-US" dirty="0" err="1" smtClean="0"/>
              <a:t>mgr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Μύες 300</a:t>
            </a:r>
            <a:r>
              <a:rPr lang="en-US" dirty="0" err="1" smtClean="0"/>
              <a:t>mgr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Ήπαρ 1000</a:t>
            </a:r>
            <a:r>
              <a:rPr lang="en-US" dirty="0" err="1" smtClean="0"/>
              <a:t>mgr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Μακροφάγα</a:t>
            </a:r>
            <a:r>
              <a:rPr lang="el-GR" dirty="0" smtClean="0"/>
              <a:t> ΔΕΣ 600</a:t>
            </a:r>
            <a:r>
              <a:rPr lang="en-US" dirty="0" err="1" smtClean="0"/>
              <a:t>mgr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RBCs 1800mgr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Μυελός των οστών 300</a:t>
            </a:r>
            <a:r>
              <a:rPr lang="en-US" dirty="0" err="1" smtClean="0"/>
              <a:t>mgr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26" name="Picture 2" descr="http://www.rcsb.org/pdb/education_discussion/molecule_of_the_month/images/ferrit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2808312" cy="5493030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4914292" y="6274283"/>
            <a:ext cx="1475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rcsb.org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4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Βιολογική Σημασία του </a:t>
            </a:r>
            <a:r>
              <a:rPr lang="en-US"/>
              <a:t>Fe</a:t>
            </a:r>
            <a:endParaRPr lang="el-GR"/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Χημικές </a:t>
            </a:r>
            <a:r>
              <a:rPr lang="el-GR" b="1" dirty="0" smtClean="0"/>
              <a:t>ιδιότητες</a:t>
            </a:r>
            <a:endParaRPr lang="el-GR" b="1" dirty="0"/>
          </a:p>
          <a:p>
            <a:r>
              <a:rPr lang="en-US" dirty="0"/>
              <a:t>Fe</a:t>
            </a:r>
            <a:r>
              <a:rPr lang="en-US" baseline="30000" dirty="0"/>
              <a:t>+2</a:t>
            </a:r>
            <a:r>
              <a:rPr lang="en-US" dirty="0"/>
              <a:t>, Fe</a:t>
            </a:r>
            <a:r>
              <a:rPr lang="en-US" baseline="30000" dirty="0"/>
              <a:t>+3</a:t>
            </a:r>
            <a:r>
              <a:rPr lang="el-GR" baseline="30000" dirty="0"/>
              <a:t> (</a:t>
            </a:r>
            <a:r>
              <a:rPr lang="el-GR" baseline="30000" dirty="0" err="1"/>
              <a:t>οξ</a:t>
            </a:r>
            <a:r>
              <a:rPr lang="el-GR" baseline="30000" dirty="0"/>
              <a:t>. μορφή)</a:t>
            </a:r>
            <a:endParaRPr lang="en-US" baseline="30000" dirty="0"/>
          </a:p>
          <a:p>
            <a:r>
              <a:rPr lang="el-GR" dirty="0"/>
              <a:t>Δέχεται και δίνει </a:t>
            </a:r>
            <a:r>
              <a:rPr lang="en-US" dirty="0"/>
              <a:t>e</a:t>
            </a:r>
            <a:r>
              <a:rPr lang="en-US" baseline="30000" dirty="0"/>
              <a:t>-</a:t>
            </a:r>
            <a:endParaRPr lang="el-GR" baseline="30000" dirty="0"/>
          </a:p>
          <a:p>
            <a:r>
              <a:rPr lang="el-GR" dirty="0"/>
              <a:t>Πολύτιμος για τα </a:t>
            </a:r>
            <a:r>
              <a:rPr lang="el-GR" dirty="0" smtClean="0"/>
              <a:t>ένζυμα.</a:t>
            </a:r>
            <a:endParaRPr lang="el-GR" dirty="0"/>
          </a:p>
          <a:p>
            <a:r>
              <a:rPr lang="el-GR" dirty="0"/>
              <a:t>Επικίνδυνος για το </a:t>
            </a:r>
            <a:r>
              <a:rPr lang="el-GR" dirty="0" smtClean="0"/>
              <a:t>κύτταρο.</a:t>
            </a:r>
            <a:endParaRPr lang="el-GR" dirty="0"/>
          </a:p>
          <a:p>
            <a:r>
              <a:rPr lang="el-GR" dirty="0"/>
              <a:t>Αντίδραση </a:t>
            </a:r>
            <a:r>
              <a:rPr lang="en-US" dirty="0" smtClean="0"/>
              <a:t>Haber-Weiss-Fenton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628800"/>
            <a:ext cx="4096072" cy="452596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/>
              <a:t>Fe</a:t>
            </a:r>
            <a:r>
              <a:rPr lang="en-US" sz="2200" baseline="30000" dirty="0"/>
              <a:t>2+</a:t>
            </a:r>
            <a:r>
              <a:rPr lang="en-US" sz="2200" dirty="0"/>
              <a:t> + 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Fe</a:t>
            </a:r>
            <a:r>
              <a:rPr lang="en-US" sz="2200" baseline="30000" dirty="0">
                <a:sym typeface="Wingdings" pitchFamily="2" charset="2"/>
              </a:rPr>
              <a:t>3+</a:t>
            </a:r>
            <a:r>
              <a:rPr lang="en-US" sz="2200" dirty="0">
                <a:sym typeface="Wingdings" pitchFamily="2" charset="2"/>
              </a:rPr>
              <a:t> + O</a:t>
            </a:r>
            <a:r>
              <a:rPr lang="en-US" sz="2200" baseline="30000" dirty="0">
                <a:sym typeface="Wingdings" pitchFamily="2" charset="2"/>
              </a:rPr>
              <a:t>2-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b="1" dirty="0">
                <a:sym typeface="Wingdings" pitchFamily="2" charset="2"/>
              </a:rPr>
              <a:t>2O</a:t>
            </a:r>
            <a:r>
              <a:rPr lang="en-US" sz="2200" b="1" baseline="30000" dirty="0">
                <a:sym typeface="Wingdings" pitchFamily="2" charset="2"/>
              </a:rPr>
              <a:t>2-</a:t>
            </a:r>
            <a:r>
              <a:rPr lang="en-US" sz="2200" dirty="0">
                <a:sym typeface="Wingdings" pitchFamily="2" charset="2"/>
              </a:rPr>
              <a:t> + 2</a:t>
            </a:r>
            <a:r>
              <a:rPr lang="en-US" sz="2200" baseline="30000" dirty="0">
                <a:sym typeface="Wingdings" pitchFamily="2" charset="2"/>
              </a:rPr>
              <a:t>H-</a:t>
            </a:r>
            <a:r>
              <a:rPr lang="en-US" sz="2200" dirty="0">
                <a:sym typeface="Wingdings" pitchFamily="2" charset="2"/>
              </a:rPr>
              <a:t>  H</a:t>
            </a:r>
            <a:r>
              <a:rPr lang="en-US" sz="2200" baseline="-25000" dirty="0">
                <a:sym typeface="Wingdings" pitchFamily="2" charset="2"/>
              </a:rPr>
              <a:t>2</a:t>
            </a:r>
            <a:r>
              <a:rPr lang="en-US" sz="2200" dirty="0">
                <a:sym typeface="Wingdings" pitchFamily="2" charset="2"/>
              </a:rPr>
              <a:t>O</a:t>
            </a:r>
            <a:r>
              <a:rPr lang="en-US" sz="2200" baseline="-25000" dirty="0">
                <a:sym typeface="Wingdings" pitchFamily="2" charset="2"/>
              </a:rPr>
              <a:t>2</a:t>
            </a:r>
            <a:r>
              <a:rPr lang="en-US" sz="2200" dirty="0">
                <a:sym typeface="Wingdings" pitchFamily="2" charset="2"/>
              </a:rPr>
              <a:t> + O</a:t>
            </a:r>
            <a:r>
              <a:rPr lang="en-US" sz="2200" baseline="-25000" dirty="0">
                <a:sym typeface="Wingdings" pitchFamily="2" charset="2"/>
              </a:rPr>
              <a:t>2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/>
              <a:t>Fe</a:t>
            </a:r>
            <a:r>
              <a:rPr lang="en-US" sz="2200" baseline="30000" dirty="0"/>
              <a:t>2+</a:t>
            </a:r>
            <a:r>
              <a:rPr lang="en-US" sz="2200" dirty="0"/>
              <a:t> + H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b="1" dirty="0">
                <a:sym typeface="Wingdings" pitchFamily="2" charset="2"/>
              </a:rPr>
              <a:t>OH</a:t>
            </a:r>
            <a:r>
              <a:rPr lang="en-US" sz="2200" b="1" baseline="30000" dirty="0">
                <a:sym typeface="Wingdings" pitchFamily="2" charset="2"/>
              </a:rPr>
              <a:t>-</a:t>
            </a:r>
            <a:r>
              <a:rPr lang="en-US" sz="2200" b="1" dirty="0"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+</a:t>
            </a:r>
            <a:r>
              <a:rPr lang="en-US" sz="2200" b="1" dirty="0">
                <a:sym typeface="Wingdings" pitchFamily="2" charset="2"/>
              </a:rPr>
              <a:t> OH</a:t>
            </a:r>
            <a:r>
              <a:rPr lang="en-US" sz="2200" b="1" baseline="30000" dirty="0">
                <a:sym typeface="Wingdings" pitchFamily="2" charset="2"/>
              </a:rPr>
              <a:t>-</a:t>
            </a:r>
            <a:r>
              <a:rPr lang="en-US" sz="2200" dirty="0">
                <a:sym typeface="Wingdings" pitchFamily="2" charset="2"/>
              </a:rPr>
              <a:t> + Fe</a:t>
            </a:r>
            <a:r>
              <a:rPr lang="en-US" sz="2200" baseline="30000" dirty="0">
                <a:sym typeface="Wingdings" pitchFamily="2" charset="2"/>
              </a:rPr>
              <a:t>3+</a:t>
            </a:r>
            <a:r>
              <a:rPr lang="en-US" sz="2200" dirty="0">
                <a:sym typeface="Wingdings" pitchFamily="2" charset="2"/>
              </a:rPr>
              <a:t> 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>
                <a:sym typeface="Wingdings" pitchFamily="2" charset="2"/>
              </a:rPr>
              <a:t>Βλάβες σε πρωτεΐνες, </a:t>
            </a:r>
            <a:r>
              <a:rPr lang="el-GR" sz="2200" dirty="0" err="1">
                <a:sym typeface="Wingdings" pitchFamily="2" charset="2"/>
              </a:rPr>
              <a:t>νουκλεϊνικά</a:t>
            </a:r>
            <a:r>
              <a:rPr lang="el-GR" sz="2200" dirty="0">
                <a:sym typeface="Wingdings" pitchFamily="2" charset="2"/>
              </a:rPr>
              <a:t> οξέα, υδατάνθρακες και </a:t>
            </a:r>
            <a:r>
              <a:rPr lang="el-GR" sz="2200" dirty="0" smtClean="0">
                <a:sym typeface="Wingdings" pitchFamily="2" charset="2"/>
              </a:rPr>
              <a:t>λιπίδια.</a:t>
            </a:r>
            <a:endParaRPr lang="el-GR" sz="2200" dirty="0">
              <a:sym typeface="Wingdings" pitchFamily="2" charset="2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6016" y="1772816"/>
            <a:ext cx="0" cy="259228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Κυτταρικός Μεταβολισμός </a:t>
            </a:r>
            <a:r>
              <a:rPr lang="en-US"/>
              <a:t>Fe</a:t>
            </a:r>
            <a:endParaRPr 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mRNA </a:t>
            </a:r>
            <a:r>
              <a:rPr lang="el-GR" dirty="0"/>
              <a:t>και </a:t>
            </a:r>
            <a:r>
              <a:rPr lang="el-GR" dirty="0" err="1"/>
              <a:t>κυτταροπλασματικών</a:t>
            </a:r>
            <a:r>
              <a:rPr lang="el-GR" dirty="0"/>
              <a:t> </a:t>
            </a:r>
            <a:r>
              <a:rPr lang="el-GR" dirty="0" smtClean="0"/>
              <a:t>πρωτεϊνών.</a:t>
            </a:r>
            <a:endParaRPr lang="el-GR" dirty="0"/>
          </a:p>
          <a:p>
            <a:r>
              <a:rPr lang="el-GR" dirty="0" err="1"/>
              <a:t>Σιδηρορρυθμιστικές</a:t>
            </a:r>
            <a:r>
              <a:rPr lang="el-GR" dirty="0"/>
              <a:t> πρωτεΐνες 1 και 2 (</a:t>
            </a:r>
            <a:r>
              <a:rPr lang="en-US" dirty="0"/>
              <a:t>IRP1, IRP2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Συνδέονται σε ορισμένα </a:t>
            </a:r>
            <a:r>
              <a:rPr lang="en-US" dirty="0" smtClean="0"/>
              <a:t>mRNA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Συγκεκριμένη </a:t>
            </a:r>
            <a:r>
              <a:rPr lang="el-GR" dirty="0" smtClean="0"/>
              <a:t>αλληλουχία.</a:t>
            </a:r>
            <a:endParaRPr lang="el-GR" dirty="0"/>
          </a:p>
          <a:p>
            <a:r>
              <a:rPr lang="el-GR" dirty="0"/>
              <a:t>Δομή </a:t>
            </a:r>
            <a:r>
              <a:rPr lang="el-GR" dirty="0" smtClean="0"/>
              <a:t>αγκύλης.</a:t>
            </a:r>
            <a:endParaRPr lang="el-GR" dirty="0"/>
          </a:p>
          <a:p>
            <a:r>
              <a:rPr lang="el-GR" dirty="0" err="1"/>
              <a:t>Σιδηροαποκριτικά</a:t>
            </a:r>
            <a:r>
              <a:rPr lang="el-GR" dirty="0"/>
              <a:t> στοιχεία 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4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Ελέυθερος Σίδηρος;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/>
              <a:t>Καταστροφική η αύξηση </a:t>
            </a:r>
            <a:r>
              <a:rPr lang="el-GR" sz="2400" dirty="0" smtClean="0"/>
              <a:t>σιδήρου.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Ασφαλή ενδοκυτταρική </a:t>
            </a:r>
            <a:r>
              <a:rPr lang="el-GR" sz="2400" dirty="0" smtClean="0"/>
              <a:t>αποθήκευση.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Πώς ;</a:t>
            </a:r>
          </a:p>
          <a:p>
            <a:pPr>
              <a:lnSpc>
                <a:spcPct val="80000"/>
              </a:lnSpc>
            </a:pPr>
            <a:r>
              <a:rPr lang="el-GR" sz="2400" dirty="0" err="1" smtClean="0"/>
              <a:t>Φεριτίνη</a:t>
            </a:r>
            <a:r>
              <a:rPr lang="el-GR" sz="2400" dirty="0" smtClean="0"/>
              <a:t> 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Αποτελείται από 2 </a:t>
            </a:r>
            <a:r>
              <a:rPr lang="el-GR" sz="2400" dirty="0" err="1" smtClean="0"/>
              <a:t>υπομονάδες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smtClean="0"/>
              <a:t>Βαριές </a:t>
            </a:r>
            <a:r>
              <a:rPr lang="el-GR" sz="2400" dirty="0"/>
              <a:t>και ελαφριές </a:t>
            </a:r>
            <a:r>
              <a:rPr lang="el-GR" sz="2400" dirty="0" smtClean="0"/>
              <a:t>αλυσίδες.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err="1"/>
              <a:t>Αποφερριτίνη</a:t>
            </a:r>
            <a:r>
              <a:rPr lang="el-GR" sz="2400" dirty="0"/>
              <a:t> αποτελείται από 24 </a:t>
            </a:r>
            <a:r>
              <a:rPr lang="el-GR" sz="2400" dirty="0" err="1"/>
              <a:t>υπομονάδες</a:t>
            </a:r>
            <a:r>
              <a:rPr lang="el-GR" sz="2400" dirty="0"/>
              <a:t> </a:t>
            </a:r>
            <a:r>
              <a:rPr lang="en-US" sz="2400" dirty="0"/>
              <a:t>H </a:t>
            </a:r>
            <a:r>
              <a:rPr lang="el-GR" sz="2400" dirty="0"/>
              <a:t>&amp; </a:t>
            </a:r>
            <a:r>
              <a:rPr lang="en-US" sz="2400" dirty="0"/>
              <a:t>L</a:t>
            </a:r>
            <a:r>
              <a:rPr lang="el-GR" sz="2400" dirty="0"/>
              <a:t> </a:t>
            </a:r>
            <a:r>
              <a:rPr lang="el-GR" sz="2400" dirty="0" err="1" smtClean="0"/>
              <a:t>φερριτίνης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Σπλήνας και ήπαρ έχει </a:t>
            </a:r>
            <a:r>
              <a:rPr lang="en-US" sz="2400" dirty="0"/>
              <a:t>L </a:t>
            </a:r>
            <a:r>
              <a:rPr lang="el-GR" sz="2400" dirty="0" err="1" smtClean="0"/>
              <a:t>υπομονάδες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Καρδιά και </a:t>
            </a:r>
            <a:r>
              <a:rPr lang="el-GR" sz="2400" dirty="0" smtClean="0"/>
              <a:t>νεφρός Η.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1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842" y="1304634"/>
            <a:ext cx="5130316" cy="4961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Μόριο </a:t>
            </a:r>
            <a:r>
              <a:rPr lang="el-GR" dirty="0" err="1" smtClean="0"/>
              <a:t>φερριτίνης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322004" y="6350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chemistry.wustl.edu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Ρύθμιση Ομοιόστασης </a:t>
            </a:r>
            <a:r>
              <a:rPr lang="en-US" dirty="0"/>
              <a:t>Fe</a:t>
            </a:r>
            <a:endParaRPr lang="el-G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Ενήλικας άντρας 4-5</a:t>
            </a:r>
            <a:r>
              <a:rPr lang="en-US" dirty="0" err="1"/>
              <a:t>gr</a:t>
            </a:r>
            <a:r>
              <a:rPr lang="en-US" dirty="0"/>
              <a:t> Fe/</a:t>
            </a:r>
            <a:r>
              <a:rPr lang="el-GR" dirty="0"/>
              <a:t>βάρος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dirty="0" smtClean="0"/>
              <a:t>Που; </a:t>
            </a:r>
            <a:endParaRPr lang="el-GR" dirty="0"/>
          </a:p>
          <a:p>
            <a:r>
              <a:rPr lang="en-US" dirty="0" err="1"/>
              <a:t>Hb</a:t>
            </a:r>
            <a:r>
              <a:rPr lang="en-US" dirty="0"/>
              <a:t>, </a:t>
            </a:r>
            <a:r>
              <a:rPr lang="el-GR" dirty="0"/>
              <a:t>ΔΕΣ, </a:t>
            </a:r>
            <a:r>
              <a:rPr lang="el-GR" dirty="0" smtClean="0"/>
              <a:t>ήπαρ.</a:t>
            </a:r>
            <a:endParaRPr lang="el-GR" dirty="0"/>
          </a:p>
          <a:p>
            <a:r>
              <a:rPr lang="el-GR" dirty="0"/>
              <a:t>Διατροφή 15</a:t>
            </a:r>
            <a:r>
              <a:rPr lang="en-US" dirty="0" err="1"/>
              <a:t>mgr</a:t>
            </a:r>
            <a:r>
              <a:rPr lang="en-US" dirty="0"/>
              <a:t>/</a:t>
            </a:r>
            <a:r>
              <a:rPr lang="el-GR" dirty="0" smtClean="0"/>
              <a:t>ημέρα.</a:t>
            </a:r>
            <a:endParaRPr lang="el-GR" dirty="0"/>
          </a:p>
          <a:p>
            <a:r>
              <a:rPr lang="el-GR" dirty="0"/>
              <a:t>Απώλειες 1</a:t>
            </a:r>
            <a:r>
              <a:rPr lang="en-US" dirty="0" err="1"/>
              <a:t>mgr</a:t>
            </a:r>
            <a:r>
              <a:rPr lang="en-US" dirty="0"/>
              <a:t>/</a:t>
            </a:r>
            <a:r>
              <a:rPr lang="el-GR" dirty="0" smtClean="0"/>
              <a:t>ημέρα.</a:t>
            </a:r>
          </a:p>
          <a:p>
            <a:r>
              <a:rPr lang="el-GR" dirty="0" smtClean="0"/>
              <a:t>Γυναίκες αναπαραγωγικής ηλικίας 0.5-1</a:t>
            </a:r>
            <a:r>
              <a:rPr lang="en-US" dirty="0" err="1" smtClean="0"/>
              <a:t>mgr</a:t>
            </a:r>
            <a:r>
              <a:rPr lang="en-US" dirty="0" smtClean="0"/>
              <a:t>/</a:t>
            </a:r>
            <a:r>
              <a:rPr lang="el-GR" dirty="0" smtClean="0"/>
              <a:t>ημέρα.</a:t>
            </a:r>
            <a:endParaRPr lang="en-US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2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9b3679aefbafe754af0211fe8609fc8ea6b2f34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86</TotalTime>
  <Words>1921</Words>
  <Application>Microsoft Office PowerPoint</Application>
  <PresentationFormat>On-screen Show (4:3)</PresentationFormat>
  <Paragraphs>350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OC_template</vt:lpstr>
      <vt:lpstr>OC_template_updated</vt:lpstr>
      <vt:lpstr>Αιματολογία ΙΙ (Θ)</vt:lpstr>
      <vt:lpstr>Μεταβολισμός Σιδήρου</vt:lpstr>
      <vt:lpstr>Εισαγωγή (Μεταβολισμός Fe)</vt:lpstr>
      <vt:lpstr>Που βρίσκεται ο Fe;</vt:lpstr>
      <vt:lpstr>Βιολογική Σημασία του Fe</vt:lpstr>
      <vt:lpstr>Κυτταρικός Μεταβολισμός Fe</vt:lpstr>
      <vt:lpstr>Ελέυθερος Σίδηρος;</vt:lpstr>
      <vt:lpstr>Μόριο φερριτίνης </vt:lpstr>
      <vt:lpstr>Ρύθμιση Ομοιόστασης Fe</vt:lpstr>
      <vt:lpstr>Απώλεια Σιδήρου</vt:lpstr>
      <vt:lpstr>Ρυθμιστικοί Μηχανισμοί Απορρόφησης</vt:lpstr>
      <vt:lpstr>Εψιδίνη 1/2</vt:lpstr>
      <vt:lpstr>Εψιδίνη 2/2</vt:lpstr>
      <vt:lpstr>Απορρόφηση και Διακίνηση Fe</vt:lpstr>
      <vt:lpstr>Τροφές Πλούσιες σε Fe 1/2</vt:lpstr>
      <vt:lpstr>Τροφές Πλούσιες σε Fe 2/2</vt:lpstr>
      <vt:lpstr>Οι «καλοί» και οι «κακοί» συνδυασμοί για την απορρόφηση σιδήρου 1/3</vt:lpstr>
      <vt:lpstr>Οι «καλοί» και οι «κακοί» συνδυασμοί για την απορρόφηση σιδήρου 2/3</vt:lpstr>
      <vt:lpstr>Οι «καλοί» και οι «κακοί» συνδυασμοί για την απορρόφηση σιδήρου 3/3</vt:lpstr>
      <vt:lpstr>Τρανσφερίνη</vt:lpstr>
      <vt:lpstr>Ομοιόσταση Fe - Ρυθμιστικός Ρόλος Εφεψίνης</vt:lpstr>
      <vt:lpstr>Γιατί η Μέτρηση της Εφεψίνης θα ήταν Χρήσιμη;</vt:lpstr>
      <vt:lpstr>Αιμοσιδήρωση - Αιμοχρωμάτωση</vt:lpstr>
      <vt:lpstr>Εισαγωγή (Αιμοσιδήρωση)</vt:lpstr>
      <vt:lpstr>Στοιχεία – Κλειδιά (Αιμοσιδήρωση)</vt:lpstr>
      <vt:lpstr>Κληρονομική Αιμοχρωμάτωση </vt:lpstr>
      <vt:lpstr>Κλινική Εικόνα</vt:lpstr>
      <vt:lpstr>Εργαστηριακά Ευρήματα</vt:lpstr>
      <vt:lpstr>Διαγνωστική Προσέγγιση</vt:lpstr>
      <vt:lpstr>Θεραπεία – Πρόγνωση- Πρόληψη</vt:lpstr>
      <vt:lpstr>Άλλες Mορφές Kληρονομικής Συσσώρευσης Fe</vt:lpstr>
      <vt:lpstr>Δευτεροπαθής Αιμοσιδήρωση</vt:lpstr>
      <vt:lpstr>Παθοφυσιολογία και Κλινική Εικόνα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alex</cp:lastModifiedBy>
  <cp:revision>19</cp:revision>
  <dcterms:created xsi:type="dcterms:W3CDTF">2014-11-15T14:29:33Z</dcterms:created>
  <dcterms:modified xsi:type="dcterms:W3CDTF">2015-03-02T10:19:54Z</dcterms:modified>
</cp:coreProperties>
</file>