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7" r:id="rId16"/>
    <p:sldId id="257" r:id="rId17"/>
    <p:sldId id="262" r:id="rId18"/>
    <p:sldId id="264" r:id="rId19"/>
    <p:sldId id="269" r:id="rId20"/>
    <p:sldId id="27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18/12/2015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18/12/2015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3711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2FE7E-EF86-488B-9AE9-83603A4F8C11}" type="slidenum">
              <a:rPr lang="el-GR"/>
              <a:pPr/>
              <a:t>1</a:t>
            </a:fld>
            <a:endParaRPr lang="el-GR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35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54FA3-D625-4982-94A1-D4AD9C4C8A5A}" type="slidenum">
              <a:rPr lang="el-GR"/>
              <a:pPr/>
              <a:t>2</a:t>
            </a:fld>
            <a:endParaRPr lang="el-G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50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BCA2D-6E54-4DAC-A14D-AF0E96527892}" type="slidenum">
              <a:rPr lang="el-GR"/>
              <a:pPr/>
              <a:t>3</a:t>
            </a:fld>
            <a:endParaRPr lang="el-G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04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C69E7-4432-42BD-84DD-09A16A579450}" type="slidenum">
              <a:rPr lang="el-GR"/>
              <a:pPr/>
              <a:t>4</a:t>
            </a:fld>
            <a:endParaRPr lang="el-G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79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36145-90E4-41C4-BB66-CF7A20180C81}" type="slidenum">
              <a:rPr lang="el-GR"/>
              <a:pPr/>
              <a:t>5</a:t>
            </a:fld>
            <a:endParaRPr lang="el-G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34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7A8C7-39BE-4A76-BFED-1C163C533154}" type="datetime1">
              <a:rPr lang="el-GR" smtClean="0"/>
              <a:pPr>
                <a:defRPr/>
              </a:pPr>
              <a:t>18/12/2015</a:t>
            </a:fld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E543B-0B45-4951-905F-2328A902615C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56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43E75-7A64-4890-BD99-28573536FC4D}" type="datetime1">
              <a:rPr lang="el-GR" smtClean="0"/>
              <a:pPr>
                <a:defRPr/>
              </a:pPr>
              <a:t>18/12/2015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972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Image:Chi-square_distributionPDF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Πιθανότητες και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Βιοστατιστική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Μη-</a:t>
            </a:r>
            <a:r>
              <a:rPr lang="el-GR" sz="2600" dirty="0"/>
              <a:t>Π</a:t>
            </a:r>
            <a:r>
              <a:rPr lang="el-GR" sz="2600" dirty="0" smtClean="0"/>
              <a:t>αραμετρικές </a:t>
            </a:r>
            <a:r>
              <a:rPr lang="el-GR" sz="2600" dirty="0"/>
              <a:t>Δ</a:t>
            </a:r>
            <a:r>
              <a:rPr lang="el-GR" sz="2600" dirty="0" smtClean="0"/>
              <a:t>οκιμασίες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Δρ.Ευσταθία</a:t>
            </a:r>
            <a:r>
              <a:rPr lang="el-GR" sz="2200" dirty="0"/>
              <a:t> Παπαγεωργίου, Αναπληρώτρια </a:t>
            </a:r>
            <a:r>
              <a:rPr lang="el-GR" sz="2200" dirty="0" smtClean="0"/>
              <a:t>Καθηγήτρια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Tμήμα</a:t>
            </a:r>
            <a:r>
              <a:rPr lang="el-GR" sz="2200" dirty="0"/>
              <a:t> Μηχανικών </a:t>
            </a:r>
            <a:r>
              <a:rPr lang="el-GR" sz="2200" dirty="0" err="1"/>
              <a:t>Βιοϊατρικής</a:t>
            </a:r>
            <a:r>
              <a:rPr lang="el-GR" sz="2200"/>
              <a:t> Τεχνολογίας T.E.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7544" y="1340768"/>
            <a:ext cx="85328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Σε 500 μαθητές δημοτικού σχολείου μελετήθηκε η σχέση της υγείας του στόματος τους με τη χλωρίωση του νερού στην περιοχή διαμονής τους. Η κατανομή των 500 μαθητών ανάλογα με την υγεία του στόματος και τη χλωρίωση του νερού ήταν: 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l-GR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Υγεία στόματος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Χλωρίωση νερού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Κακή 	Μέτρια    Καλή 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Ανεπαρκής 		80 	120 	</a:t>
            </a:r>
            <a:r>
              <a:rPr lang="el-GR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   </a:t>
            </a:r>
            <a:r>
              <a:rPr lang="el-GR" dirty="0" smtClean="0">
                <a:ea typeface="Verdana" pitchFamily="34" charset="0"/>
                <a:cs typeface="Verdana" pitchFamily="34" charset="0"/>
              </a:rPr>
              <a:t>75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Επαρκής 		40 	80 	</a:t>
            </a:r>
            <a:r>
              <a:rPr lang="el-GR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   105 	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Σύνολο 		120 	200 	</a:t>
            </a:r>
            <a:r>
              <a:rPr lang="el-GR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   180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l-GR" dirty="0" smtClean="0">
              <a:ea typeface="Verdana" pitchFamily="34" charset="0"/>
              <a:cs typeface="Verdana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l-GR" dirty="0" smtClean="0">
                <a:ea typeface="Verdana" pitchFamily="34" charset="0"/>
                <a:cs typeface="Verdana" pitchFamily="34" charset="0"/>
              </a:rPr>
              <a:t>Σχετίζεται η υγεία του στόματος των μαθητών με τη χλωρίωση του νερού;</a:t>
            </a:r>
            <a:endParaRPr lang="el-G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620688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48" y="2806635"/>
            <a:ext cx="2020954" cy="105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08812"/>
              </p:ext>
            </p:extLst>
          </p:nvPr>
        </p:nvGraphicFramePr>
        <p:xfrm>
          <a:off x="2699792" y="5229199"/>
          <a:ext cx="3283031" cy="58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1435100" imgH="254000" progId="">
                  <p:embed/>
                </p:oleObj>
              </mc:Choice>
              <mc:Fallback>
                <p:oleObj name="Equation" r:id="rId5" imgW="1435100" imgH="25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229199"/>
                        <a:ext cx="3283031" cy="5870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758" y="897259"/>
                <a:ext cx="8370753" cy="1814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l-GR" sz="2200" dirty="0" smtClean="0">
                    <a:latin typeface="+mn-lt"/>
                  </a:rPr>
                  <a:t>Η μηδενική υπόθεση στην δοκιμασία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20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αφορά στην ανεξαρτησία 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των μεταβλητών.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Αρχικά θα υπολογίσουμε τα θεωρητικά μεγέθη δηλ. τα «Expected », τα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οποία συμβολίζονται με Ε στον κάτωθι τύπο. Με Ο συμβολίζονται τα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παρατηρούμενα  δηλ. τα «Observed».</a:t>
                </a:r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58" y="897259"/>
                <a:ext cx="8370753" cy="1814215"/>
              </a:xfrm>
              <a:prstGeom prst="rect">
                <a:avLst/>
              </a:prstGeom>
              <a:blipFill rotWithShape="1">
                <a:blip r:embed="rId7"/>
                <a:stretch>
                  <a:fillRect l="-874" t="-336" r="-73" b="-57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0085" y="3861047"/>
                <a:ext cx="7696659" cy="1166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l-GR" sz="2200" dirty="0" smtClean="0">
                    <a:latin typeface="+mn-lt"/>
                  </a:rPr>
                  <a:t>Εν συνεχεία με τον ανωτέρω τύπο υπολογίζουμε την τιμή του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κριτηρίου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20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 smtClean="0">
                    <a:latin typeface="+mn-lt"/>
                  </a:rPr>
                  <a:t>(χι-τετράγωνο) και την συγκρίνουμε με την τιμή της </a:t>
                </a:r>
              </a:p>
              <a:p>
                <a:pPr algn="just"/>
                <a:r>
                  <a:rPr lang="el-GR" sz="2200" dirty="0" smtClean="0">
                    <a:latin typeface="+mn-lt"/>
                  </a:rPr>
                  <a:t>κατανομής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200" dirty="0" smtClean="0">
                    <a:latin typeface="+mn-lt"/>
                  </a:rPr>
                  <a:t>, προκειμένου να αποφανθούμε. </a:t>
                </a:r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5" y="3861047"/>
                <a:ext cx="7696659" cy="1166217"/>
              </a:xfrm>
              <a:prstGeom prst="rect">
                <a:avLst/>
              </a:prstGeom>
              <a:blipFill rotWithShape="1">
                <a:blip r:embed="rId8"/>
                <a:stretch>
                  <a:fillRect l="-1030" t="-3125" b="-9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2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endParaRPr lang="el-G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None/>
            </a:pPr>
            <a:endParaRPr lang="el-GR" sz="1600" dirty="0" smtClean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980728"/>
            <a:ext cx="7466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l-GR" sz="2200" dirty="0">
                <a:solidFill>
                  <a:prstClr val="black"/>
                </a:solidFill>
                <a:latin typeface="+mn-lt"/>
                <a:ea typeface="Verdana" pitchFamily="34" charset="0"/>
                <a:cs typeface="Verdana" pitchFamily="34" charset="0"/>
              </a:rPr>
              <a:t>Όπως φαίνεται στο παρακάτω παράθυρο «Frequency Table» τα θεωρητικά μεγέθη εμφανίζονται κάτω από τα παρατηρούμενα</a:t>
            </a:r>
            <a:r>
              <a:rPr lang="el-GR" sz="2200" dirty="0">
                <a:solidFill>
                  <a:prstClr val="black"/>
                </a:solidFill>
                <a:latin typeface="+mn-lt"/>
              </a:rPr>
              <a:t>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320514"/>
              </p:ext>
            </p:extLst>
          </p:nvPr>
        </p:nvGraphicFramePr>
        <p:xfrm>
          <a:off x="971602" y="2132856"/>
          <a:ext cx="7128789" cy="4392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107"/>
                <a:gridCol w="1164163"/>
                <a:gridCol w="1404051"/>
                <a:gridCol w="819117"/>
                <a:gridCol w="819117"/>
                <a:gridCol w="819117"/>
                <a:gridCol w="819117"/>
              </a:tblGrid>
              <a:tr h="465068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Χλωρίωση * Υγεία Στόματος </a:t>
                      </a:r>
                      <a:r>
                        <a:rPr lang="el-GR" sz="2000" dirty="0" err="1">
                          <a:effectLst/>
                        </a:rPr>
                        <a:t>Crosstabulation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65068">
                <a:tc rowSpan="2"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 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Υγεία Στόματος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Total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65068">
                <a:tc gridSpan="3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3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65068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Χλωρίωση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80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120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75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275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402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Expected 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66,0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110,0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99,0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275,0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506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40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80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105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225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402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Expected 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54,0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90,0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81,0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225,0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5068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Total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Count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120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180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500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4027"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Expected</a:t>
                      </a:r>
                      <a:r>
                        <a:rPr lang="el-GR" sz="2000" dirty="0">
                          <a:effectLst/>
                        </a:rPr>
                        <a:t> </a:t>
                      </a:r>
                      <a:r>
                        <a:rPr lang="el-GR" sz="2000" dirty="0" err="1">
                          <a:effectLst/>
                        </a:rPr>
                        <a:t>Count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120,0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200,0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180,0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500,0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3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endParaRPr lang="el-GR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buNone/>
            </a:pPr>
            <a:endParaRPr lang="el-GR" sz="1600" dirty="0" smtClean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82614"/>
              </p:ext>
            </p:extLst>
          </p:nvPr>
        </p:nvGraphicFramePr>
        <p:xfrm>
          <a:off x="926097" y="2996952"/>
          <a:ext cx="7174295" cy="3024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1528"/>
                <a:gridCol w="1282064"/>
                <a:gridCol w="1282064"/>
                <a:gridCol w="1548639"/>
              </a:tblGrid>
              <a:tr h="432048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Chi-Square Tests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64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Value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df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err="1">
                          <a:effectLst/>
                        </a:rPr>
                        <a:t>Asymp</a:t>
                      </a:r>
                      <a:r>
                        <a:rPr lang="el-GR" sz="2000" dirty="0">
                          <a:effectLst/>
                        </a:rPr>
                        <a:t>. </a:t>
                      </a:r>
                      <a:r>
                        <a:rPr lang="el-GR" sz="2000" dirty="0" err="1">
                          <a:effectLst/>
                        </a:rPr>
                        <a:t>Sig</a:t>
                      </a:r>
                      <a:r>
                        <a:rPr lang="el-GR" sz="2000" dirty="0">
                          <a:effectLst/>
                        </a:rPr>
                        <a:t>. (2-sided)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Pearson Chi-Square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21,549</a:t>
                      </a:r>
                      <a:r>
                        <a:rPr lang="el-GR" sz="2000" baseline="30000">
                          <a:effectLst/>
                        </a:rPr>
                        <a:t>a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2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,000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Likelihood Ratio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21,661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2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,000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Linear-by-Linear Association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19,886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1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,000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N of Valid Cases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500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effectLst/>
                        </a:rPr>
                        <a:t> </a:t>
                      </a:r>
                      <a:endParaRPr lang="el-GR" sz="20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8393" y="764704"/>
            <a:ext cx="8136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200" dirty="0" smtClean="0">
                <a:latin typeface="+mn-lt"/>
              </a:rPr>
              <a:t>Παρατηρούμε ότι η τιμή του κριτηρίου Χ-τετράγωνο είναι 21.549, οι βαθμοί ελευθερίας 2 και η τιμή του </a:t>
            </a:r>
            <a:r>
              <a:rPr lang="en-US" sz="2200" dirty="0" smtClean="0">
                <a:latin typeface="+mn-lt"/>
              </a:rPr>
              <a:t>p-value </a:t>
            </a:r>
            <a:r>
              <a:rPr lang="el-GR" sz="2200" dirty="0" smtClean="0">
                <a:latin typeface="+mn-lt"/>
              </a:rPr>
              <a:t>ίση με μηδέν το οποίο μας οδηγεί στο συμπέρασμα ότι δεν μπορούμε να δεχτούμε την μηδενική υπόθεση. Συνεπώς η υγεία του στόματος των μαθητών δεν είναι ανεξάρτητη της χλωρίωσης του νερού που πίνουν. 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363272" cy="468052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34" charset="-128"/>
              </a:rPr>
              <a:t>Ο έλεγχος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b="1" dirty="0" smtClean="0">
                <a:ea typeface="ＭＳ Ｐゴシック" pitchFamily="34" charset="-128"/>
              </a:rPr>
              <a:t>αναδεικνύει</a:t>
            </a:r>
            <a:r>
              <a:rPr lang="el-GR" dirty="0" smtClean="0">
                <a:ea typeface="ＭＳ Ｐゴシック" pitchFamily="34" charset="-128"/>
              </a:rPr>
              <a:t> πιθανή εξάρτηση μεταξύ 2 κατηγορικών μεταβλητών.</a:t>
            </a:r>
          </a:p>
          <a:p>
            <a:pPr eaLnBrk="1" hangingPunct="1"/>
            <a:r>
              <a:rPr lang="el-GR" dirty="0" smtClean="0">
                <a:ea typeface="ＭＳ Ｐゴシック" pitchFamily="34" charset="-128"/>
              </a:rPr>
              <a:t>Ο έλεγχος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b="1" dirty="0" smtClean="0">
                <a:ea typeface="ＭＳ Ｐゴシック" pitchFamily="34" charset="-128"/>
              </a:rPr>
              <a:t>ΔΕΝ αναδεικνύει</a:t>
            </a:r>
            <a:r>
              <a:rPr lang="el-GR" dirty="0" smtClean="0">
                <a:ea typeface="ＭＳ Ｐゴシック" pitchFamily="34" charset="-128"/>
              </a:rPr>
              <a:t> γραμμική σχέση μεταξύ 2 κατηγορικών μεταβλητών.</a:t>
            </a:r>
          </a:p>
          <a:p>
            <a:pPr eaLnBrk="1" hangingPunct="1"/>
            <a:r>
              <a:rPr lang="el-GR" dirty="0" smtClean="0">
                <a:ea typeface="ＭＳ Ｐゴシック" pitchFamily="34" charset="-128"/>
              </a:rPr>
              <a:t>Ο έλεγχος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</a:t>
            </a:r>
            <a:r>
              <a:rPr lang="el-GR" b="1" dirty="0" smtClean="0">
                <a:ea typeface="ＭＳ Ｐゴシック" pitchFamily="34" charset="-128"/>
              </a:rPr>
              <a:t>ΔΕΝ αναδεικνύει</a:t>
            </a:r>
            <a:r>
              <a:rPr lang="el-GR" dirty="0" smtClean="0">
                <a:ea typeface="ＭＳ Ｐゴシック" pitchFamily="34" charset="-128"/>
              </a:rPr>
              <a:t> επιμέρους διαφορές στις κατηγορίες των κατηγορικών μεταβλητών.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Συμπεράσματα</a:t>
            </a:r>
            <a:br>
              <a:rPr lang="el-GR" dirty="0"/>
            </a:br>
            <a:r>
              <a:rPr lang="el-GR" sz="3000" b="0" dirty="0"/>
              <a:t>Έλεγχος ανεξαρτησίας 2 ποιοτικών χαρακτηριστικών</a:t>
            </a:r>
          </a:p>
        </p:txBody>
      </p:sp>
    </p:spTree>
    <p:extLst>
      <p:ext uri="{BB962C8B-B14F-4D97-AF65-F5344CB8AC3E}">
        <p14:creationId xmlns:p14="http://schemas.microsoft.com/office/powerpoint/2010/main" val="16868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Ευσταθία Παπαγεωργίου </a:t>
            </a:r>
            <a:r>
              <a:rPr lang="el-GR" sz="2000" dirty="0" smtClean="0"/>
              <a:t>2014. </a:t>
            </a:r>
            <a:r>
              <a:rPr lang="el-GR" sz="2000" dirty="0"/>
              <a:t>Ευσταθία Παπαγεωργίου. «</a:t>
            </a:r>
            <a:r>
              <a:rPr lang="el-GR" sz="2000" dirty="0" err="1"/>
              <a:t>Βιοστατιστική</a:t>
            </a:r>
            <a:r>
              <a:rPr lang="el-GR" sz="2000" dirty="0"/>
              <a:t> (Θ).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Μη-παραμετρικές δοκιμασίες».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Σημείωμα </a:t>
            </a:r>
            <a:r>
              <a:rPr lang="el-GR" sz="3600" dirty="0" smtClean="0"/>
              <a:t>Αδειοδότησης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24536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600" dirty="0" smtClean="0">
                <a:ea typeface="ＭＳ Ｐゴシック" pitchFamily="34" charset="-128"/>
              </a:rPr>
              <a:t>Παράδειγμα</a:t>
            </a:r>
          </a:p>
          <a:p>
            <a:pPr lvl="1" eaLnBrk="1" hangingPunct="1"/>
            <a:r>
              <a:rPr lang="el-GR" sz="2600" dirty="0" smtClean="0"/>
              <a:t>«εξαρτάται το βρογχικό άσθμα από το κάπνισμα των γονέων; » </a:t>
            </a:r>
          </a:p>
          <a:p>
            <a:pPr lvl="1" eaLnBrk="1" hangingPunct="1"/>
            <a:r>
              <a:rPr lang="el-GR" sz="2600" dirty="0" smtClean="0"/>
              <a:t>«επηρεάζει η έντονη φυσική δραστηριότητα την κατηγορία σωματικού βάρους;»</a:t>
            </a:r>
            <a:endParaRPr lang="en-US" sz="2600" dirty="0" smtClean="0"/>
          </a:p>
          <a:p>
            <a:pPr lvl="1" eaLnBrk="1" hangingPunct="1"/>
            <a:r>
              <a:rPr lang="el-GR" sz="2600" dirty="0" smtClean="0"/>
              <a:t>«οι υπερτασικοί ασθενείς  διαφέρουν ανά φύλο;»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ανεξαρτησίας (συσχέτισης)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2 </a:t>
            </a:r>
            <a:r>
              <a:rPr lang="el-GR" dirty="0"/>
              <a:t>κατηγορικών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31777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698121"/>
              </p:ext>
            </p:extLst>
          </p:nvPr>
        </p:nvGraphicFramePr>
        <p:xfrm>
          <a:off x="4211960" y="3611923"/>
          <a:ext cx="3323127" cy="121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1143000" imgH="419100" progId="Equation.3">
                  <p:embed/>
                </p:oleObj>
              </mc:Choice>
              <mc:Fallback>
                <p:oleObj name="Equation" r:id="rId4" imgW="1143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611923"/>
                        <a:ext cx="3323127" cy="121848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543B-0B45-4951-905F-2328A902615C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700808"/>
            <a:ext cx="3924300" cy="4267200"/>
          </a:xfrm>
        </p:spPr>
        <p:txBody>
          <a:bodyPr/>
          <a:lstStyle/>
          <a:p>
            <a:pPr marL="0" indent="0">
              <a:buNone/>
            </a:pPr>
            <a:r>
              <a:rPr lang="el-GR" sz="2200" dirty="0" smtClean="0">
                <a:ea typeface="ＭＳ Ｐゴシック" pitchFamily="34" charset="-128"/>
              </a:rPr>
              <a:t>Το στατιστικό κριτήριο που χρησιμοποιείται είναι το </a:t>
            </a:r>
            <a:r>
              <a:rPr lang="el-GR" sz="2200" b="1" dirty="0" smtClean="0">
                <a:ea typeface="ＭＳ Ｐゴシック" pitchFamily="34" charset="-128"/>
              </a:rPr>
              <a:t>Χ</a:t>
            </a:r>
            <a:r>
              <a:rPr lang="el-GR" sz="2200" b="1" baseline="30000" dirty="0" smtClean="0">
                <a:ea typeface="ＭＳ Ｐゴシック" pitchFamily="34" charset="-128"/>
              </a:rPr>
              <a:t>2</a:t>
            </a:r>
            <a:endParaRPr lang="en-US" sz="2200" dirty="0" smtClean="0">
              <a:ea typeface="ＭＳ Ｐゴシック" pitchFamily="34" charset="-128"/>
            </a:endParaRPr>
          </a:p>
          <a:p>
            <a:pPr eaLnBrk="1" hangingPunct="1"/>
            <a:r>
              <a:rPr lang="el-GR" sz="2200" dirty="0" smtClean="0">
                <a:ea typeface="ＭＳ Ｐゴシック" pitchFamily="34" charset="-128"/>
              </a:rPr>
              <a:t>Είναι ένα μέτρο απόστασης δύο «καταστάσεων»</a:t>
            </a: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1547664" y="3992563"/>
            <a:ext cx="2438400" cy="45720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11188" y="5373688"/>
            <a:ext cx="8064500" cy="4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>
                <a:latin typeface="+mn-lt"/>
              </a:rPr>
              <a:t>Π</a:t>
            </a:r>
            <a:r>
              <a:rPr lang="el-GR" sz="2200">
                <a:latin typeface="+mn-lt"/>
              </a:rPr>
              <a:t>=παρατηρηθείσες συχνότητες</a:t>
            </a:r>
            <a:r>
              <a:rPr lang="el-GR" sz="2200" b="1">
                <a:latin typeface="+mn-lt"/>
              </a:rPr>
              <a:t>, Α</a:t>
            </a:r>
            <a:r>
              <a:rPr lang="el-GR" sz="2200">
                <a:latin typeface="+mn-lt"/>
              </a:rPr>
              <a:t>=αναμενόμενες συχνότητες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100" dirty="0">
                <a:ea typeface="ＭＳ Ｐゴシック" pitchFamily="34" charset="-128"/>
              </a:rPr>
              <a:t>Έλεγχος ανεξαρτησίας 2 </a:t>
            </a:r>
            <a:r>
              <a:rPr lang="el-GR" sz="3100" dirty="0" smtClean="0">
                <a:ea typeface="ＭＳ Ｐゴシック" pitchFamily="34" charset="-128"/>
              </a:rPr>
              <a:t>ποιοτικών χαρακτηριστικών </a:t>
            </a:r>
            <a:r>
              <a:rPr lang="el-GR" sz="3100" dirty="0">
                <a:ea typeface="ＭＳ Ｐゴシック" pitchFamily="34" charset="-128"/>
              </a:rPr>
              <a:t/>
            </a:r>
            <a:br>
              <a:rPr lang="el-GR" sz="3100" dirty="0">
                <a:ea typeface="ＭＳ Ｐゴシック" pitchFamily="34" charset="-128"/>
              </a:rPr>
            </a:br>
            <a:r>
              <a:rPr lang="el-GR" sz="3100" dirty="0">
                <a:ea typeface="ＭＳ Ｐゴシック" pitchFamily="34" charset="-128"/>
              </a:rPr>
              <a:t>Το κριτήριο Χ</a:t>
            </a:r>
            <a:r>
              <a:rPr lang="el-GR" sz="3100" baseline="30000" dirty="0">
                <a:ea typeface="ＭＳ Ｐゴシック" pitchFamily="34" charset="-128"/>
              </a:rPr>
              <a:t>2</a:t>
            </a:r>
            <a:endParaRPr lang="el-GR" sz="3100" dirty="0"/>
          </a:p>
        </p:txBody>
      </p:sp>
    </p:spTree>
    <p:extLst>
      <p:ext uri="{BB962C8B-B14F-4D97-AF65-F5344CB8AC3E}">
        <p14:creationId xmlns:p14="http://schemas.microsoft.com/office/powerpoint/2010/main" val="7588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graphicFrame>
        <p:nvGraphicFramePr>
          <p:cNvPr id="8351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249381"/>
              </p:ext>
            </p:extLst>
          </p:nvPr>
        </p:nvGraphicFramePr>
        <p:xfrm>
          <a:off x="3821434" y="1801082"/>
          <a:ext cx="4999038" cy="1908048"/>
        </p:xfrm>
        <a:graphic>
          <a:graphicData uri="http://schemas.openxmlformats.org/drawingml/2006/table">
            <a:tbl>
              <a:tblPr/>
              <a:tblGrid>
                <a:gridCol w="1690688"/>
                <a:gridCol w="1177925"/>
                <a:gridCol w="990600"/>
                <a:gridCol w="1139825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Χ / 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ασθενείς)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υγιείς)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Σύνολο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Β1 (παράγοντας παρών)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α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Β2 (παράγοντας απών)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γ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δ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Σϋνολο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C2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n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1" name="Text Box 80"/>
          <p:cNvSpPr txBox="1">
            <a:spLocks noChangeArrowheads="1"/>
          </p:cNvSpPr>
          <p:nvPr/>
        </p:nvSpPr>
        <p:spPr bwMode="auto">
          <a:xfrm>
            <a:off x="330200" y="2297113"/>
            <a:ext cx="3390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latin typeface="+mn-lt"/>
              </a:rPr>
              <a:t>Δειγματοληπτικά στοιχεία (</a:t>
            </a:r>
            <a:r>
              <a:rPr lang="el-GR" sz="2200" b="1" dirty="0">
                <a:latin typeface="+mn-lt"/>
              </a:rPr>
              <a:t>πραγματικά δεδομένα</a:t>
            </a:r>
            <a:r>
              <a:rPr lang="el-GR" sz="2200" dirty="0">
                <a:latin typeface="+mn-lt"/>
              </a:rPr>
              <a:t>)</a:t>
            </a:r>
          </a:p>
        </p:txBody>
      </p:sp>
      <p:graphicFrame>
        <p:nvGraphicFramePr>
          <p:cNvPr id="8352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0432"/>
              </p:ext>
            </p:extLst>
          </p:nvPr>
        </p:nvGraphicFramePr>
        <p:xfrm>
          <a:off x="3779838" y="4102100"/>
          <a:ext cx="5184775" cy="1973453"/>
        </p:xfrm>
        <a:graphic>
          <a:graphicData uri="http://schemas.openxmlformats.org/drawingml/2006/table">
            <a:tbl>
              <a:tblPr/>
              <a:tblGrid>
                <a:gridCol w="1778000"/>
                <a:gridCol w="1236662"/>
                <a:gridCol w="1041400"/>
                <a:gridCol w="112871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Χ</a:t>
                      </a:r>
                      <a:r>
                        <a:rPr kumimoji="0" lang="ja-JP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el-GR" altLang="ja-JP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/ Υ</a:t>
                      </a:r>
                      <a:r>
                        <a:rPr kumimoji="0" lang="ja-JP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ασθενείς)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Α2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(π.χ. υγιείς)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Σύνολο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Β1 (παράγοντας παρών)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Α</a:t>
                      </a:r>
                      <a:r>
                        <a:rPr kumimoji="0" lang="ja-JP" alt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’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</a:t>
                      </a:r>
                      <a:r>
                        <a:rPr kumimoji="0" lang="ja-JP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Β2 (παράγοντας απών)</a:t>
                      </a:r>
                      <a:endParaRPr kumimoji="0" lang="en-GB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Γ</a:t>
                      </a:r>
                      <a:r>
                        <a:rPr kumimoji="0" lang="ja-JP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’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Δ</a:t>
                      </a:r>
                      <a:r>
                        <a:rPr kumimoji="0" lang="ja-JP" altLang="el-G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’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Σϋνολο</a:t>
                      </a:r>
                      <a:r>
                        <a:rPr kumimoji="0" lang="el-G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C1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C2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sym typeface="Wingdings" pitchFamily="2" charset="2"/>
                        </a:rPr>
                        <a:t>n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sym typeface="Wingdings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41" name="Text Box 116"/>
          <p:cNvSpPr txBox="1">
            <a:spLocks noChangeArrowheads="1"/>
          </p:cNvSpPr>
          <p:nvPr/>
        </p:nvSpPr>
        <p:spPr bwMode="auto">
          <a:xfrm>
            <a:off x="330200" y="4653136"/>
            <a:ext cx="33056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latin typeface="+mn-lt"/>
              </a:rPr>
              <a:t>Θεωρητικά στοιχεία</a:t>
            </a:r>
            <a:r>
              <a:rPr lang="el-GR" sz="2200" dirty="0">
                <a:latin typeface="+mn-lt"/>
              </a:rPr>
              <a:t> που θα είχαμε «αν δεν υπάρχει εξάρτηση (</a:t>
            </a:r>
            <a:r>
              <a:rPr lang="el-GR" sz="2200" dirty="0" err="1">
                <a:latin typeface="+mn-lt"/>
              </a:rPr>
              <a:t>Ηο</a:t>
            </a:r>
            <a:r>
              <a:rPr lang="el-GR" sz="2200" dirty="0">
                <a:latin typeface="+mn-lt"/>
              </a:rPr>
              <a:t>)»</a:t>
            </a:r>
          </a:p>
        </p:txBody>
      </p:sp>
      <p:sp>
        <p:nvSpPr>
          <p:cNvPr id="20542" name="AutoShape 117"/>
          <p:cNvSpPr>
            <a:spLocks noChangeArrowheads="1"/>
          </p:cNvSpPr>
          <p:nvPr/>
        </p:nvSpPr>
        <p:spPr bwMode="auto">
          <a:xfrm>
            <a:off x="6156325" y="3789363"/>
            <a:ext cx="381000" cy="287337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3" name="Text Box 118"/>
          <p:cNvSpPr txBox="1">
            <a:spLocks noChangeArrowheads="1"/>
          </p:cNvSpPr>
          <p:nvPr/>
        </p:nvSpPr>
        <p:spPr bwMode="auto">
          <a:xfrm>
            <a:off x="330200" y="3420957"/>
            <a:ext cx="3161680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latin typeface="+mn-lt"/>
              </a:rPr>
              <a:t>Το κριτήριο χ</a:t>
            </a:r>
            <a:r>
              <a:rPr lang="el-GR" sz="2200" b="1" baseline="30000" dirty="0">
                <a:latin typeface="+mn-lt"/>
              </a:rPr>
              <a:t>2</a:t>
            </a:r>
            <a:r>
              <a:rPr lang="el-GR" sz="2200" b="1" dirty="0">
                <a:latin typeface="+mn-lt"/>
              </a:rPr>
              <a:t> «μετρά» την απόσταση των δύο πινάκων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«</a:t>
            </a:r>
            <a:r>
              <a:rPr lang="el-GR" i="1" dirty="0"/>
              <a:t>φιλοσοφία</a:t>
            </a:r>
            <a:r>
              <a:rPr lang="el-GR" dirty="0"/>
              <a:t>» του κριτηρίου</a:t>
            </a:r>
          </a:p>
        </p:txBody>
      </p:sp>
    </p:spTree>
    <p:extLst>
      <p:ext uri="{BB962C8B-B14F-4D97-AF65-F5344CB8AC3E}">
        <p14:creationId xmlns:p14="http://schemas.microsoft.com/office/powerpoint/2010/main" val="3627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ea typeface="ＭＳ Ｐゴシック" pitchFamily="34" charset="-128"/>
              </a:rPr>
              <a:t>Το κριτήριο Χ</a:t>
            </a:r>
            <a:r>
              <a:rPr lang="el-GR" b="1" baseline="30000" smtClean="0">
                <a:ea typeface="ＭＳ Ｐゴシック" pitchFamily="34" charset="-128"/>
              </a:rPr>
              <a:t>2</a:t>
            </a:r>
          </a:p>
        </p:txBody>
      </p:sp>
      <p:graphicFrame>
        <p:nvGraphicFramePr>
          <p:cNvPr id="2355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967179"/>
              </p:ext>
            </p:extLst>
          </p:nvPr>
        </p:nvGraphicFramePr>
        <p:xfrm>
          <a:off x="385640" y="3140968"/>
          <a:ext cx="8372720" cy="1146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3060700" imgH="419100" progId="Equation.3">
                  <p:embed/>
                </p:oleObj>
              </mc:Choice>
              <mc:Fallback>
                <p:oleObj name="Equation" r:id="rId4" imgW="306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40" y="3140968"/>
                        <a:ext cx="8372720" cy="114647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11188" y="2133600"/>
            <a:ext cx="7921625" cy="4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latin typeface="+mn-lt"/>
              </a:rPr>
              <a:t>Με βάση τη θεωρία το κριτήριο Χ</a:t>
            </a:r>
            <a:r>
              <a:rPr lang="el-GR" sz="2200" b="1" baseline="30000" dirty="0">
                <a:latin typeface="+mn-lt"/>
              </a:rPr>
              <a:t>2</a:t>
            </a:r>
            <a:r>
              <a:rPr lang="el-GR" sz="2200" b="1" dirty="0">
                <a:latin typeface="+mn-lt"/>
              </a:rPr>
              <a:t> είναι το ακόλουθο:</a:t>
            </a:r>
          </a:p>
        </p:txBody>
      </p:sp>
    </p:spTree>
    <p:extLst>
      <p:ext uri="{BB962C8B-B14F-4D97-AF65-F5344CB8AC3E}">
        <p14:creationId xmlns:p14="http://schemas.microsoft.com/office/powerpoint/2010/main" val="9080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400" b="1" smtClean="0">
                <a:ea typeface="ＭＳ Ｐゴシック" pitchFamily="34" charset="-128"/>
              </a:rPr>
              <a:t>Έλεγχος ανεξαρτησίας 2 ποιοτικών χαρακτηριστικών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489654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pitchFamily="34" charset="-128"/>
              </a:rPr>
              <a:t>Όσο </a:t>
            </a:r>
            <a:r>
              <a:rPr lang="el-GR" b="1" dirty="0" smtClean="0">
                <a:ea typeface="ＭＳ Ｐゴシック" pitchFamily="34" charset="-128"/>
              </a:rPr>
              <a:t>πιο μεγάλες τιμές</a:t>
            </a:r>
            <a:r>
              <a:rPr lang="el-GR" dirty="0" smtClean="0">
                <a:ea typeface="ＭＳ Ｐゴシック" pitchFamily="34" charset="-128"/>
              </a:rPr>
              <a:t> λαμβάνει το κριτήριο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(άρα </a:t>
            </a:r>
            <a:r>
              <a:rPr lang="en-US" dirty="0" smtClean="0">
                <a:ea typeface="ＭＳ Ｐゴシック" pitchFamily="34" charset="-128"/>
              </a:rPr>
              <a:t>p&lt;&lt;) </a:t>
            </a:r>
            <a:r>
              <a:rPr lang="el-GR" dirty="0" smtClean="0">
                <a:ea typeface="ＭＳ Ｐゴシック" pitchFamily="34" charset="-128"/>
              </a:rPr>
              <a:t>τόσο πιο κοντά είμαστε στο να απορρίψουμε την </a:t>
            </a:r>
            <a:r>
              <a:rPr lang="el-GR" dirty="0" err="1" smtClean="0">
                <a:ea typeface="ＭＳ Ｐゴシック" pitchFamily="34" charset="-128"/>
              </a:rPr>
              <a:t>Η</a:t>
            </a:r>
            <a:r>
              <a:rPr lang="el-GR" baseline="-25000" dirty="0" err="1" smtClean="0">
                <a:ea typeface="ＭＳ Ｐゴシック" pitchFamily="34" charset="-128"/>
              </a:rPr>
              <a:t>ο</a:t>
            </a:r>
            <a:r>
              <a:rPr lang="el-GR" baseline="-25000" dirty="0" smtClean="0">
                <a:ea typeface="ＭＳ Ｐゴシック" pitchFamily="34" charset="-128"/>
              </a:rPr>
              <a:t> </a:t>
            </a:r>
            <a:r>
              <a:rPr lang="el-GR" dirty="0" smtClean="0">
                <a:ea typeface="ＭＳ Ｐゴシック" pitchFamily="34" charset="-128"/>
              </a:rPr>
              <a:t>, </a:t>
            </a:r>
            <a:r>
              <a:rPr lang="el-GR" b="1" dirty="0" smtClean="0">
                <a:ea typeface="ＭＳ Ｐゴシック" pitchFamily="34" charset="-128"/>
              </a:rPr>
              <a:t>δηλαδή υπάρχει συσχέτιση</a:t>
            </a:r>
            <a:r>
              <a:rPr lang="el-GR" dirty="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34" charset="-128"/>
              </a:rPr>
              <a:t>Όσο </a:t>
            </a:r>
            <a:r>
              <a:rPr lang="el-GR" b="1" dirty="0" smtClean="0">
                <a:ea typeface="ＭＳ Ｐゴシック" pitchFamily="34" charset="-128"/>
              </a:rPr>
              <a:t>πιο μικρές τιμές</a:t>
            </a:r>
            <a:r>
              <a:rPr lang="el-GR" dirty="0" smtClean="0">
                <a:ea typeface="ＭＳ Ｐゴシック" pitchFamily="34" charset="-128"/>
              </a:rPr>
              <a:t> (</a:t>
            </a:r>
            <a:r>
              <a:rPr lang="el-GR" dirty="0" err="1" smtClean="0">
                <a:ea typeface="ＭＳ Ｐゴシック" pitchFamily="34" charset="-128"/>
                <a:sym typeface="Symbol" pitchFamily="18" charset="2"/>
              </a:rPr>
              <a:t>0</a:t>
            </a:r>
            <a:r>
              <a:rPr lang="el-GR" dirty="0" smtClean="0">
                <a:ea typeface="ＭＳ Ｐゴシック" pitchFamily="34" charset="-128"/>
                <a:sym typeface="Symbol" pitchFamily="18" charset="2"/>
              </a:rPr>
              <a:t>) </a:t>
            </a:r>
            <a:r>
              <a:rPr lang="el-GR" dirty="0" smtClean="0">
                <a:ea typeface="ＭＳ Ｐゴシック" pitchFamily="34" charset="-128"/>
              </a:rPr>
              <a:t>λαμβάνει το κριτήριο Χ</a:t>
            </a:r>
            <a:r>
              <a:rPr lang="el-GR" baseline="30000" dirty="0" smtClean="0">
                <a:ea typeface="ＭＳ Ｐゴシック" pitchFamily="34" charset="-128"/>
              </a:rPr>
              <a:t>2</a:t>
            </a:r>
            <a:r>
              <a:rPr lang="el-GR" dirty="0" smtClean="0">
                <a:ea typeface="ＭＳ Ｐゴシック" pitchFamily="34" charset="-128"/>
              </a:rPr>
              <a:t> (άρα </a:t>
            </a:r>
            <a:r>
              <a:rPr lang="en-US" dirty="0" smtClean="0">
                <a:ea typeface="ＭＳ Ｐゴシック" pitchFamily="34" charset="-128"/>
              </a:rPr>
              <a:t>p&gt;&gt;) </a:t>
            </a:r>
            <a:r>
              <a:rPr lang="el-GR" dirty="0" smtClean="0">
                <a:ea typeface="ＭＳ Ｐゴシック" pitchFamily="34" charset="-128"/>
              </a:rPr>
              <a:t>τόσο πιο κοντά είμαστε στο να ΜΗΝ απορρίψουμε την </a:t>
            </a:r>
            <a:r>
              <a:rPr lang="el-GR" dirty="0" err="1" smtClean="0">
                <a:ea typeface="ＭＳ Ｐゴシック" pitchFamily="34" charset="-128"/>
              </a:rPr>
              <a:t>Η</a:t>
            </a:r>
            <a:r>
              <a:rPr lang="el-GR" baseline="-25000" dirty="0" err="1" smtClean="0">
                <a:ea typeface="ＭＳ Ｐゴシック" pitchFamily="34" charset="-128"/>
              </a:rPr>
              <a:t>ο</a:t>
            </a:r>
            <a:r>
              <a:rPr lang="el-GR" dirty="0" smtClean="0">
                <a:ea typeface="ＭＳ Ｐゴシック" pitchFamily="34" charset="-128"/>
              </a:rPr>
              <a:t>, </a:t>
            </a:r>
            <a:r>
              <a:rPr lang="el-GR" b="1" dirty="0" smtClean="0">
                <a:ea typeface="ＭＳ Ｐゴシック" pitchFamily="34" charset="-128"/>
              </a:rPr>
              <a:t>δηλαδή δεν υπάρχει συσχέτιση</a:t>
            </a:r>
            <a:r>
              <a:rPr lang="el-GR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0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1" descr="325px-Chi-square_distributionPD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484784"/>
            <a:ext cx="4103688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κατανομή </a:t>
            </a:r>
            <a:r>
              <a:rPr lang="el-GR" dirty="0" smtClean="0"/>
              <a:t>Χ</a:t>
            </a:r>
            <a:r>
              <a:rPr lang="el-GR" baseline="30000" dirty="0" smtClean="0"/>
              <a:t>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4320480" cy="532859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Ασύμμετρη.</a:t>
            </a:r>
            <a:endParaRPr lang="el-GR" dirty="0"/>
          </a:p>
          <a:p>
            <a:r>
              <a:rPr lang="el-GR" dirty="0"/>
              <a:t>Θετικά </a:t>
            </a:r>
            <a:r>
              <a:rPr lang="el-GR" dirty="0" smtClean="0"/>
              <a:t>ορισμένη.</a:t>
            </a:r>
            <a:endParaRPr lang="el-GR" dirty="0"/>
          </a:p>
          <a:p>
            <a:r>
              <a:rPr lang="el-GR" dirty="0"/>
              <a:t>Η μορφή της εξαρτάται από τους βαθμούς ελευθερίας </a:t>
            </a:r>
            <a:r>
              <a:rPr lang="el-GR" dirty="0" smtClean="0"/>
              <a:t> </a:t>
            </a:r>
            <a:r>
              <a:rPr lang="el-GR" dirty="0"/>
              <a:t>B.E= ( κ-1) ( λ – 1) όπου κ, λ ο αριθμός των γραμμών και των στηλών του </a:t>
            </a:r>
            <a:r>
              <a:rPr lang="el-GR" dirty="0" smtClean="0"/>
              <a:t>πίνακα.</a:t>
            </a:r>
            <a:endParaRPr lang="el-GR" dirty="0"/>
          </a:p>
          <a:p>
            <a:r>
              <a:rPr lang="el-GR" dirty="0"/>
              <a:t>Με βάση τους βαθμούς ελευθερίας και την χρήση ειδικών πινάκων υπολογίζουμε την κρίσιμη τιμή του ελέγχου </a:t>
            </a:r>
            <a:r>
              <a:rPr lang="el-GR" dirty="0" smtClean="0"/>
              <a:t>ξ.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18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5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136891" cy="4824536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Τυχαίο δείγμα και ανεξαρτησία των παρατηρήσεων</a:t>
            </a:r>
          </a:p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Κανένα κελί με μηδενική τιμή</a:t>
            </a:r>
          </a:p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Όλες οι αναμενόμενες τιμές των κελιών 2</a:t>
            </a:r>
            <a:r>
              <a:rPr lang="en-US" sz="2400" dirty="0" smtClean="0">
                <a:ea typeface="ＭＳ Ｐゴシック" pitchFamily="34" charset="-128"/>
              </a:rPr>
              <a:t>x2 </a:t>
            </a:r>
            <a:r>
              <a:rPr lang="el-GR" sz="2400" dirty="0" smtClean="0">
                <a:ea typeface="ＭＳ Ｐゴシック" pitchFamily="34" charset="-128"/>
              </a:rPr>
              <a:t>πινάκων συνάφειας &gt;5</a:t>
            </a:r>
          </a:p>
          <a:p>
            <a:pPr eaLnBrk="1" hangingPunct="1"/>
            <a:r>
              <a:rPr lang="el-GR" sz="2400" dirty="0" smtClean="0">
                <a:ea typeface="ＭＳ Ｐゴシック" pitchFamily="34" charset="-128"/>
              </a:rPr>
              <a:t>Το 80% των κελιών πινάκων </a:t>
            </a:r>
            <a:r>
              <a:rPr lang="en-US" sz="2400" dirty="0" smtClean="0">
                <a:ea typeface="ＭＳ Ｐゴシック" pitchFamily="34" charset="-128"/>
              </a:rPr>
              <a:t>r x c  </a:t>
            </a:r>
            <a:r>
              <a:rPr lang="el-GR" sz="2400" dirty="0" smtClean="0">
                <a:ea typeface="ＭＳ Ｐゴシック" pitchFamily="34" charset="-128"/>
              </a:rPr>
              <a:t>να έχουν αναμενόμενες τιμές &gt; 5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Προϋποθέσεις εφαρμογής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l-GR" dirty="0"/>
              <a:t>κριτηρίου Χ</a:t>
            </a:r>
            <a:r>
              <a:rPr lang="el-GR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72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100</TotalTime>
  <Words>1311</Words>
  <Application>Microsoft Office PowerPoint</Application>
  <PresentationFormat>Προβολή στην οθόνη (4:3)</PresentationFormat>
  <Paragraphs>257</Paragraphs>
  <Slides>21</Slides>
  <Notes>16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4" baseType="lpstr">
      <vt:lpstr>template</vt:lpstr>
      <vt:lpstr>OC_template_updated</vt:lpstr>
      <vt:lpstr>Equation</vt:lpstr>
      <vt:lpstr>Πιθανότητες και Βιοστατιστική (Θ)</vt:lpstr>
      <vt:lpstr>Έλεγχος ανεξαρτησίας (συσχέτισης)  2 κατηγορικών μεταβλητών</vt:lpstr>
      <vt:lpstr>Έλεγχος ανεξαρτησίας 2 ποιοτικών χαρακτηριστικών  Το κριτήριο Χ2</vt:lpstr>
      <vt:lpstr>Η «φιλοσοφία» του κριτηρίου</vt:lpstr>
      <vt:lpstr>Το κριτήριο Χ2</vt:lpstr>
      <vt:lpstr>Έλεγχος ανεξαρτησίας 2 ποιοτικών χαρακτηριστικών</vt:lpstr>
      <vt:lpstr>Η κατανομή Χ2</vt:lpstr>
      <vt:lpstr>Παρουσίαση του PowerPoint</vt:lpstr>
      <vt:lpstr>Προϋποθέσεις εφαρμογής  του κριτηρίου Χ2</vt:lpstr>
      <vt:lpstr>Παράδειγμα</vt:lpstr>
      <vt:lpstr>Παρουσίαση του PowerPoint</vt:lpstr>
      <vt:lpstr>Παρουσίαση του PowerPoint</vt:lpstr>
      <vt:lpstr>Παρουσίαση του PowerPoint</vt:lpstr>
      <vt:lpstr>Συμπεράσματα Έλεγχος ανεξαρτησίας 2 ποιοτικών χαρακτηριστικών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fkaram2</cp:lastModifiedBy>
  <cp:revision>12</cp:revision>
  <dcterms:created xsi:type="dcterms:W3CDTF">2015-11-24T08:06:07Z</dcterms:created>
  <dcterms:modified xsi:type="dcterms:W3CDTF">2015-12-18T09:00:08Z</dcterms:modified>
</cp:coreProperties>
</file>