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activeX/activeX2.xml" ContentType="application/vnd.ms-office.activeX+xml"/>
  <Override PartName="/ppt/tags/tag3.xml" ContentType="application/vnd.openxmlformats-officedocument.presentationml.tags+xml"/>
  <Override PartName="/ppt/activeX/activeX3.xml" ContentType="application/vnd.ms-office.activeX+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55"/>
  </p:notesMasterIdLst>
  <p:handoutMasterIdLst>
    <p:handoutMasterId r:id="rId56"/>
  </p:handoutMasterIdLst>
  <p:sldIdLst>
    <p:sldId id="256" r:id="rId4"/>
    <p:sldId id="312" r:id="rId5"/>
    <p:sldId id="313" r:id="rId6"/>
    <p:sldId id="314" r:id="rId7"/>
    <p:sldId id="275" r:id="rId8"/>
    <p:sldId id="276" r:id="rId9"/>
    <p:sldId id="267" r:id="rId10"/>
    <p:sldId id="269" r:id="rId11"/>
    <p:sldId id="270" r:id="rId12"/>
    <p:sldId id="271" r:id="rId13"/>
    <p:sldId id="272" r:id="rId14"/>
    <p:sldId id="273" r:id="rId15"/>
    <p:sldId id="274"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5" r:id="rId40"/>
    <p:sldId id="306" r:id="rId41"/>
    <p:sldId id="307" r:id="rId42"/>
    <p:sldId id="308" r:id="rId43"/>
    <p:sldId id="309" r:id="rId44"/>
    <p:sldId id="310" r:id="rId45"/>
    <p:sldId id="311" r:id="rId46"/>
    <p:sldId id="315" r:id="rId47"/>
    <p:sldId id="257" r:id="rId48"/>
    <p:sldId id="262" r:id="rId49"/>
    <p:sldId id="264" r:id="rId50"/>
    <p:sldId id="316" r:id="rId51"/>
    <p:sldId id="317" r:id="rId52"/>
    <p:sldId id="266" r:id="rId53"/>
    <p:sldId id="261" r:id="rId54"/>
  </p:sldIdLst>
  <p:sldSz cx="9144000" cy="6858000" type="screen4x3"/>
  <p:notesSz cx="7104063" cy="10234613"/>
  <p:custDataLst>
    <p:tags r:id="rId5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gs" Target="tags/tag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2228" name="Θέση αριθμού διαφάνειας 3"/>
          <p:cNvSpPr>
            <a:spLocks noGrp="1"/>
          </p:cNvSpPr>
          <p:nvPr>
            <p:ph type="sldNum" sz="quarter" idx="5"/>
          </p:nvPr>
        </p:nvSpPr>
        <p:spPr/>
        <p:txBody>
          <a:bodyPr/>
          <a:lstStyle/>
          <a:p>
            <a:pPr>
              <a:defRPr/>
            </a:pPr>
            <a:fld id="{CCE50118-6748-4C3C-BD32-D2C4417A519A}" type="slidenum">
              <a:rPr lang="el-GR">
                <a:solidFill>
                  <a:prstClr val="black"/>
                </a:solidFill>
              </a:rPr>
              <a:pPr>
                <a:defRPr/>
              </a:pPr>
              <a:t>5</a:t>
            </a:fld>
            <a:endParaRPr 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3252" name="Θέση αριθμού διαφάνειας 3"/>
          <p:cNvSpPr>
            <a:spLocks noGrp="1"/>
          </p:cNvSpPr>
          <p:nvPr>
            <p:ph type="sldNum" sz="quarter" idx="5"/>
          </p:nvPr>
        </p:nvSpPr>
        <p:spPr/>
        <p:txBody>
          <a:bodyPr/>
          <a:lstStyle/>
          <a:p>
            <a:pPr>
              <a:defRPr/>
            </a:pPr>
            <a:fld id="{282809EA-0598-4D07-9CDF-255D37406BE5}" type="slidenum">
              <a:rPr lang="el-GR">
                <a:solidFill>
                  <a:prstClr val="black"/>
                </a:solidFill>
              </a:rPr>
              <a:pPr>
                <a:defRPr/>
              </a:pPr>
              <a:t>15</a:t>
            </a:fld>
            <a:endParaRPr lang="el-G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4276" name="Θέση αριθμού διαφάνειας 3"/>
          <p:cNvSpPr>
            <a:spLocks noGrp="1"/>
          </p:cNvSpPr>
          <p:nvPr>
            <p:ph type="sldNum" sz="quarter" idx="5"/>
          </p:nvPr>
        </p:nvSpPr>
        <p:spPr/>
        <p:txBody>
          <a:bodyPr/>
          <a:lstStyle/>
          <a:p>
            <a:pPr>
              <a:defRPr/>
            </a:pPr>
            <a:fld id="{489CF06E-3822-41AF-80FB-3DF6B542FB9C}" type="slidenum">
              <a:rPr lang="el-GR">
                <a:solidFill>
                  <a:prstClr val="black"/>
                </a:solidFill>
              </a:rPr>
              <a:pPr>
                <a:defRPr/>
              </a:pPr>
              <a:t>23</a:t>
            </a:fld>
            <a:endParaRPr lang="el-G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5300" name="Θέση αριθμού διαφάνειας 3"/>
          <p:cNvSpPr>
            <a:spLocks noGrp="1"/>
          </p:cNvSpPr>
          <p:nvPr>
            <p:ph type="sldNum" sz="quarter" idx="5"/>
          </p:nvPr>
        </p:nvSpPr>
        <p:spPr/>
        <p:txBody>
          <a:bodyPr/>
          <a:lstStyle/>
          <a:p>
            <a:pPr>
              <a:defRPr/>
            </a:pPr>
            <a:fld id="{25892D02-8ABD-40BF-A244-4663D251E816}" type="slidenum">
              <a:rPr lang="el-GR">
                <a:solidFill>
                  <a:prstClr val="black"/>
                </a:solidFill>
              </a:rPr>
              <a:pPr>
                <a:defRPr/>
              </a:pPr>
              <a:t>28</a:t>
            </a:fld>
            <a:endParaRPr lang="el-G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6324" name="Θέση αριθμού διαφάνειας 3"/>
          <p:cNvSpPr>
            <a:spLocks noGrp="1"/>
          </p:cNvSpPr>
          <p:nvPr>
            <p:ph type="sldNum" sz="quarter" idx="5"/>
          </p:nvPr>
        </p:nvSpPr>
        <p:spPr/>
        <p:txBody>
          <a:bodyPr/>
          <a:lstStyle/>
          <a:p>
            <a:pPr>
              <a:defRPr/>
            </a:pPr>
            <a:fld id="{CB55EEA0-CF2C-4AA6-9F63-2DFA3952F4AC}" type="slidenum">
              <a:rPr lang="el-GR">
                <a:solidFill>
                  <a:prstClr val="black"/>
                </a:solidFill>
              </a:rPr>
              <a:pPr>
                <a:defRPr/>
              </a:pPr>
              <a:t>29</a:t>
            </a:fld>
            <a:endParaRPr lang="el-G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8372" name="Θέση αριθμού διαφάνειας 3"/>
          <p:cNvSpPr>
            <a:spLocks noGrp="1"/>
          </p:cNvSpPr>
          <p:nvPr>
            <p:ph type="sldNum" sz="quarter" idx="5"/>
          </p:nvPr>
        </p:nvSpPr>
        <p:spPr/>
        <p:txBody>
          <a:bodyPr/>
          <a:lstStyle/>
          <a:p>
            <a:pPr>
              <a:defRPr/>
            </a:pPr>
            <a:fld id="{B3D99802-0E1B-45F9-A359-475F7F585D24}" type="slidenum">
              <a:rPr lang="el-GR">
                <a:solidFill>
                  <a:prstClr val="black"/>
                </a:solidFill>
              </a:rPr>
              <a:pPr>
                <a:defRPr/>
              </a:pPr>
              <a:t>42</a:t>
            </a:fld>
            <a:endParaRPr lang="el-G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DC1783-0E47-4D4F-8C4C-3695A5CA812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1950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2C4A1A"/>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539552" y="1556792"/>
            <a:ext cx="8147248" cy="4392488"/>
          </a:xfrm>
        </p:spPr>
        <p:txBody>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200"/>
            </a:lvl2pPr>
            <a:lvl3pPr marL="1143000" indent="-338138">
              <a:lnSpc>
                <a:spcPct val="110000"/>
              </a:lnSpc>
              <a:spcBef>
                <a:spcPts val="1200"/>
              </a:spcBef>
              <a:buFont typeface="Wingdings" panose="05000000000000000000" pitchFamily="2" charset="2"/>
              <a:buChar char="ü"/>
              <a:defRPr sz="2000"/>
            </a:lvl3pPr>
            <a:lvl4pPr marL="1600200" indent="-228600">
              <a:lnSpc>
                <a:spcPct val="110000"/>
              </a:lnSpc>
              <a:spcBef>
                <a:spcPts val="1200"/>
              </a:spcBef>
              <a:buFont typeface="Wingdings" panose="05000000000000000000" pitchFamily="2" charset="2"/>
              <a:buChar char="ü"/>
              <a:defRPr sz="2000"/>
            </a:lvl4pPr>
            <a:lvl5pPr marL="2057400" indent="-228600">
              <a:lnSpc>
                <a:spcPct val="110000"/>
              </a:lnSpc>
              <a:spcBef>
                <a:spcPts val="1200"/>
              </a:spcBef>
              <a:buFont typeface="Wingdings" panose="05000000000000000000" pitchFamily="2" charset="2"/>
              <a:buChar char="ü"/>
              <a:defRPr sz="20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55611-7F96-4F79-B521-D07AB5D1E80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87634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3A923D-9665-4051-94EE-A99DB510F99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7928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9C7E56-C797-452A-A6FC-A0ABDEF6D12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58711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EE90297-D255-4996-BC6A-0A7FE48A478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70979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2C4A1A"/>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lvl1pPr>
              <a:defRPr>
                <a:solidFill>
                  <a:srgbClr val="004A82"/>
                </a:solidFill>
              </a:defRPr>
            </a:lvl1pPr>
          </a:lstStyle>
          <a:p>
            <a:pPr>
              <a:defRPr/>
            </a:pPr>
            <a:endParaRPr lang="el-GR"/>
          </a:p>
        </p:txBody>
      </p:sp>
      <p:sp>
        <p:nvSpPr>
          <p:cNvPr id="4" name="Footer Placeholder 3"/>
          <p:cNvSpPr>
            <a:spLocks noGrp="1"/>
          </p:cNvSpPr>
          <p:nvPr>
            <p:ph type="ftr" sz="quarter" idx="11"/>
          </p:nvPr>
        </p:nvSpPr>
        <p:spPr/>
        <p:txBody>
          <a:bodyPr/>
          <a:lstStyle>
            <a:lvl1pPr>
              <a:defRPr>
                <a:solidFill>
                  <a:srgbClr val="004A82"/>
                </a:solidFill>
              </a:defRPr>
            </a:lvl1pPr>
          </a:lstStyle>
          <a:p>
            <a:pPr>
              <a:defRPr/>
            </a:pPr>
            <a:endParaRPr lang="el-GR"/>
          </a:p>
        </p:txBody>
      </p:sp>
      <p:sp>
        <p:nvSpPr>
          <p:cNvPr id="5" name="Slide Number Placeholder 4"/>
          <p:cNvSpPr>
            <a:spLocks noGrp="1"/>
          </p:cNvSpPr>
          <p:nvPr>
            <p:ph type="sldNum" sz="quarter" idx="12"/>
          </p:nvPr>
        </p:nvSpPr>
        <p:spPr/>
        <p:txBody>
          <a:bodyPr/>
          <a:lstStyle>
            <a:lvl1pPr>
              <a:defRPr>
                <a:solidFill>
                  <a:srgbClr val="004A82"/>
                </a:solidFill>
              </a:defRPr>
            </a:lvl1pPr>
          </a:lstStyle>
          <a:p>
            <a:pPr>
              <a:defRPr/>
            </a:pPr>
            <a:fld id="{760DD870-E4D5-4BEB-9433-14A943495CFE}" type="slidenum">
              <a:rPr lang="el-GR"/>
              <a:pPr>
                <a:defRPr/>
              </a:pPr>
              <a:t>‹#›</a:t>
            </a:fld>
            <a:endParaRPr lang="el-GR"/>
          </a:p>
        </p:txBody>
      </p:sp>
    </p:spTree>
    <p:extLst>
      <p:ext uri="{BB962C8B-B14F-4D97-AF65-F5344CB8AC3E}">
        <p14:creationId xmlns:p14="http://schemas.microsoft.com/office/powerpoint/2010/main" val="348296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7D50D8B-6B14-4B5C-AC5B-2FEBECF0E43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2315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E7F8186-A7DA-4A81-9354-D08460F332BD}"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85722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C4A1A"/>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A14441-EC43-4152-9BDE-7B7B1F59A34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201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A06CB7-0958-4DAB-A0C8-B020584AD8B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80781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6FCEA8-7276-4ED0-AC72-9230B2A0774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14525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C4A1A"/>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4752528"/>
          </a:xfrm>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ECF54B-60AC-493A-A6FA-96FA2212CE7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2567748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5F74B5-97DA-4CB9-A68E-E602D38590A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98671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3B4FB5-EF3A-4938-9644-8859F772FBD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7868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BBB59D0-E48C-4433-B9ED-B3CC763EFEF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61747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2C4A1A"/>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lvl1pPr>
              <a:defRPr>
                <a:solidFill>
                  <a:srgbClr val="004A82"/>
                </a:solidFill>
              </a:defRPr>
            </a:lvl1pPr>
          </a:lstStyle>
          <a:p>
            <a:pPr>
              <a:defRPr/>
            </a:pPr>
            <a:endParaRPr lang="el-GR"/>
          </a:p>
        </p:txBody>
      </p:sp>
      <p:sp>
        <p:nvSpPr>
          <p:cNvPr id="4" name="Footer Placeholder 3"/>
          <p:cNvSpPr>
            <a:spLocks noGrp="1"/>
          </p:cNvSpPr>
          <p:nvPr>
            <p:ph type="ftr" sz="quarter" idx="11"/>
          </p:nvPr>
        </p:nvSpPr>
        <p:spPr/>
        <p:txBody>
          <a:bodyPr/>
          <a:lstStyle>
            <a:lvl1pPr>
              <a:defRPr>
                <a:solidFill>
                  <a:srgbClr val="004A82"/>
                </a:solidFill>
              </a:defRPr>
            </a:lvl1pPr>
          </a:lstStyle>
          <a:p>
            <a:pPr>
              <a:defRPr/>
            </a:pPr>
            <a:endParaRPr lang="el-GR"/>
          </a:p>
        </p:txBody>
      </p:sp>
      <p:sp>
        <p:nvSpPr>
          <p:cNvPr id="5" name="Slide Number Placeholder 4"/>
          <p:cNvSpPr>
            <a:spLocks noGrp="1"/>
          </p:cNvSpPr>
          <p:nvPr>
            <p:ph type="sldNum" sz="quarter" idx="12"/>
          </p:nvPr>
        </p:nvSpPr>
        <p:spPr/>
        <p:txBody>
          <a:bodyPr/>
          <a:lstStyle>
            <a:lvl1pPr>
              <a:defRPr>
                <a:solidFill>
                  <a:srgbClr val="004A82"/>
                </a:solidFill>
              </a:defRPr>
            </a:lvl1pPr>
          </a:lstStyle>
          <a:p>
            <a:pPr>
              <a:defRPr/>
            </a:pPr>
            <a:fld id="{0C3DCED1-C215-4328-B70C-A47262D6A42F}" type="slidenum">
              <a:rPr lang="el-GR"/>
              <a:pPr>
                <a:defRPr/>
              </a:pPr>
              <a:t>‹#›</a:t>
            </a:fld>
            <a:endParaRPr lang="el-GR"/>
          </a:p>
        </p:txBody>
      </p:sp>
    </p:spTree>
    <p:extLst>
      <p:ext uri="{BB962C8B-B14F-4D97-AF65-F5344CB8AC3E}">
        <p14:creationId xmlns:p14="http://schemas.microsoft.com/office/powerpoint/2010/main" val="3708063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D3F658-6FB5-46FE-A516-CC2E1DDD0A17}"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53776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918187-FA8F-4B9C-ADF2-9D47EF92DF2D}"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86339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C4A1A"/>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FD5D69-1394-4274-A305-34B7B68BA057}"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513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1FF9E7-209F-42F2-8670-3E73A694EBE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088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C:\Users\alex\Desktop\wave-green-background-backgrounds-wallpapers-wave-green-background-slide.jpg"/>
          <p:cNvPicPr>
            <a:picLocks noChangeAspect="1" noChangeArrowheads="1"/>
          </p:cNvPicPr>
          <p:nvPr userDrawn="1"/>
        </p:nvPicPr>
        <p:blipFill>
          <a:blip r:embed="rId12"/>
          <a:srcRect/>
          <a:stretch>
            <a:fillRect/>
          </a:stretch>
        </p:blipFill>
        <p:spPr bwMode="auto">
          <a:xfrm>
            <a:off x="0" y="-3175"/>
            <a:ext cx="9144000" cy="6861175"/>
          </a:xfrm>
          <a:prstGeom prst="rect">
            <a:avLst/>
          </a:prstGeom>
          <a:gradFill>
            <a:gsLst>
              <a:gs pos="0">
                <a:schemeClr val="bg1"/>
              </a:gs>
              <a:gs pos="50000">
                <a:schemeClr val="bg1"/>
              </a:gs>
              <a:gs pos="100000">
                <a:schemeClr val="bg1"/>
              </a:gs>
            </a:gsLst>
            <a:lin ang="5400000" scaled="0"/>
          </a:gradFill>
        </p:spPr>
      </p:pic>
      <p:sp>
        <p:nvSpPr>
          <p:cNvPr id="7" name="Rectangle 6"/>
          <p:cNvSpPr/>
          <p:nvPr userDrawn="1"/>
        </p:nvSpPr>
        <p:spPr>
          <a:xfrm>
            <a:off x="467544" y="1484784"/>
            <a:ext cx="8208912" cy="5472608"/>
          </a:xfrm>
          <a:prstGeom prst="rect">
            <a:avLst/>
          </a:prstGeom>
          <a:gradFill>
            <a:gsLst>
              <a:gs pos="82000">
                <a:schemeClr val="bg1"/>
              </a:gs>
              <a:gs pos="9200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102" name="Title Placeholder 1"/>
          <p:cNvSpPr>
            <a:spLocks noGrp="1"/>
          </p:cNvSpPr>
          <p:nvPr>
            <p:ph type="title"/>
          </p:nvPr>
        </p:nvSpPr>
        <p:spPr bwMode="auto">
          <a:xfrm>
            <a:off x="468313" y="115888"/>
            <a:ext cx="8229600"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4103" name="Text Placeholder 2"/>
          <p:cNvSpPr>
            <a:spLocks noGrp="1"/>
          </p:cNvSpPr>
          <p:nvPr>
            <p:ph type="body" idx="1"/>
          </p:nvPr>
        </p:nvSpPr>
        <p:spPr bwMode="auto">
          <a:xfrm>
            <a:off x="457200" y="1484313"/>
            <a:ext cx="82296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ADB66D29-8F3B-496C-B44F-983E57F274B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05430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2C4A1A"/>
          </a:solidFill>
          <a:latin typeface="+mj-lt"/>
          <a:ea typeface="+mj-ea"/>
          <a:cs typeface="+mj-cs"/>
        </a:defRPr>
      </a:lvl1pPr>
      <a:lvl2pPr algn="ctr" rtl="0" eaLnBrk="0" fontAlgn="base" hangingPunct="0">
        <a:spcBef>
          <a:spcPct val="0"/>
        </a:spcBef>
        <a:spcAft>
          <a:spcPct val="0"/>
        </a:spcAft>
        <a:defRPr sz="4000" b="1">
          <a:solidFill>
            <a:srgbClr val="2C4A1A"/>
          </a:solidFill>
          <a:latin typeface="Calibri" pitchFamily="34" charset="0"/>
        </a:defRPr>
      </a:lvl2pPr>
      <a:lvl3pPr algn="ctr" rtl="0" eaLnBrk="0" fontAlgn="base" hangingPunct="0">
        <a:spcBef>
          <a:spcPct val="0"/>
        </a:spcBef>
        <a:spcAft>
          <a:spcPct val="0"/>
        </a:spcAft>
        <a:defRPr sz="4000" b="1">
          <a:solidFill>
            <a:srgbClr val="2C4A1A"/>
          </a:solidFill>
          <a:latin typeface="Calibri" pitchFamily="34" charset="0"/>
        </a:defRPr>
      </a:lvl3pPr>
      <a:lvl4pPr algn="ctr" rtl="0" eaLnBrk="0" fontAlgn="base" hangingPunct="0">
        <a:spcBef>
          <a:spcPct val="0"/>
        </a:spcBef>
        <a:spcAft>
          <a:spcPct val="0"/>
        </a:spcAft>
        <a:defRPr sz="4000" b="1">
          <a:solidFill>
            <a:srgbClr val="2C4A1A"/>
          </a:solidFill>
          <a:latin typeface="Calibri" pitchFamily="34" charset="0"/>
        </a:defRPr>
      </a:lvl4pPr>
      <a:lvl5pPr algn="ctr" rtl="0" eaLnBrk="0" fontAlgn="base" hangingPunct="0">
        <a:spcBef>
          <a:spcPct val="0"/>
        </a:spcBef>
        <a:spcAft>
          <a:spcPct val="0"/>
        </a:spcAft>
        <a:defRPr sz="4000" b="1">
          <a:solidFill>
            <a:srgbClr val="2C4A1A"/>
          </a:solidFill>
          <a:latin typeface="Calibri" pitchFamily="34" charset="0"/>
        </a:defRPr>
      </a:lvl5pPr>
      <a:lvl6pPr marL="457200" algn="ctr" rtl="0" fontAlgn="base">
        <a:spcBef>
          <a:spcPct val="0"/>
        </a:spcBef>
        <a:spcAft>
          <a:spcPct val="0"/>
        </a:spcAft>
        <a:defRPr sz="4000" b="1">
          <a:solidFill>
            <a:srgbClr val="2C4A1A"/>
          </a:solidFill>
          <a:latin typeface="Calibri" pitchFamily="34" charset="0"/>
        </a:defRPr>
      </a:lvl6pPr>
      <a:lvl7pPr marL="914400" algn="ctr" rtl="0" fontAlgn="base">
        <a:spcBef>
          <a:spcPct val="0"/>
        </a:spcBef>
        <a:spcAft>
          <a:spcPct val="0"/>
        </a:spcAft>
        <a:defRPr sz="4000" b="1">
          <a:solidFill>
            <a:srgbClr val="2C4A1A"/>
          </a:solidFill>
          <a:latin typeface="Calibri" pitchFamily="34" charset="0"/>
        </a:defRPr>
      </a:lvl7pPr>
      <a:lvl8pPr marL="1371600" algn="ctr" rtl="0" fontAlgn="base">
        <a:spcBef>
          <a:spcPct val="0"/>
        </a:spcBef>
        <a:spcAft>
          <a:spcPct val="0"/>
        </a:spcAft>
        <a:defRPr sz="4000" b="1">
          <a:solidFill>
            <a:srgbClr val="2C4A1A"/>
          </a:solidFill>
          <a:latin typeface="Calibri" pitchFamily="34" charset="0"/>
        </a:defRPr>
      </a:lvl8pPr>
      <a:lvl9pPr marL="1828800" algn="ctr" rtl="0" fontAlgn="base">
        <a:spcBef>
          <a:spcPct val="0"/>
        </a:spcBef>
        <a:spcAft>
          <a:spcPct val="0"/>
        </a:spcAft>
        <a:defRPr sz="4000" b="1">
          <a:solidFill>
            <a:srgbClr val="2C4A1A"/>
          </a:solidFill>
          <a:latin typeface="Calibri" pitchFamily="34" charset="0"/>
        </a:defRPr>
      </a:lvl9pPr>
    </p:titleStyle>
    <p:bodyStyle>
      <a:lvl1pPr marL="342900" indent="-342900" algn="l" rtl="0" eaLnBrk="0" fontAlgn="base" hangingPunct="0">
        <a:spcBef>
          <a:spcPct val="20000"/>
        </a:spcBef>
        <a:spcAft>
          <a:spcPct val="0"/>
        </a:spcAft>
        <a:buClr>
          <a:srgbClr val="2C4A1A"/>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2C4A1A"/>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2C4A1A"/>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2C4A1A"/>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2C4A1A"/>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C:\Users\alex\Desktop\wave-green-background-backgrounds-wallpapers-wave-green-background-slide.jpg"/>
          <p:cNvPicPr>
            <a:picLocks noChangeAspect="1" noChangeArrowheads="1"/>
          </p:cNvPicPr>
          <p:nvPr userDrawn="1"/>
        </p:nvPicPr>
        <p:blipFill>
          <a:blip r:embed="rId12"/>
          <a:srcRect/>
          <a:stretch>
            <a:fillRect/>
          </a:stretch>
        </p:blipFill>
        <p:spPr bwMode="auto">
          <a:xfrm>
            <a:off x="0" y="-3175"/>
            <a:ext cx="9144000" cy="6861175"/>
          </a:xfrm>
          <a:prstGeom prst="rect">
            <a:avLst/>
          </a:prstGeom>
          <a:gradFill>
            <a:gsLst>
              <a:gs pos="0">
                <a:schemeClr val="bg1"/>
              </a:gs>
              <a:gs pos="50000">
                <a:schemeClr val="bg1"/>
              </a:gs>
              <a:gs pos="100000">
                <a:schemeClr val="bg1"/>
              </a:gs>
            </a:gsLst>
            <a:lin ang="5400000" scaled="0"/>
          </a:gradFill>
        </p:spPr>
      </p:pic>
      <p:sp>
        <p:nvSpPr>
          <p:cNvPr id="7" name="Rectangle 6"/>
          <p:cNvSpPr/>
          <p:nvPr userDrawn="1"/>
        </p:nvSpPr>
        <p:spPr>
          <a:xfrm>
            <a:off x="467544" y="1484784"/>
            <a:ext cx="8208912" cy="5472608"/>
          </a:xfrm>
          <a:prstGeom prst="rect">
            <a:avLst/>
          </a:prstGeom>
          <a:gradFill>
            <a:gsLst>
              <a:gs pos="82000">
                <a:schemeClr val="bg1"/>
              </a:gs>
              <a:gs pos="9200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30" name="Title Placeholder 1"/>
          <p:cNvSpPr>
            <a:spLocks noGrp="1"/>
          </p:cNvSpPr>
          <p:nvPr>
            <p:ph type="title"/>
          </p:nvPr>
        </p:nvSpPr>
        <p:spPr bwMode="auto">
          <a:xfrm>
            <a:off x="468313" y="115888"/>
            <a:ext cx="8229600"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31" name="Text Placeholder 2"/>
          <p:cNvSpPr>
            <a:spLocks noGrp="1"/>
          </p:cNvSpPr>
          <p:nvPr>
            <p:ph type="body" idx="1"/>
          </p:nvPr>
        </p:nvSpPr>
        <p:spPr bwMode="auto">
          <a:xfrm>
            <a:off x="457200" y="1484313"/>
            <a:ext cx="82296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9FB33A6C-46DD-4C00-AB98-547EA6704CC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2302605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2C4A1A"/>
          </a:solidFill>
          <a:latin typeface="+mj-lt"/>
          <a:ea typeface="+mj-ea"/>
          <a:cs typeface="+mj-cs"/>
        </a:defRPr>
      </a:lvl1pPr>
      <a:lvl2pPr algn="ctr" rtl="0" eaLnBrk="0" fontAlgn="base" hangingPunct="0">
        <a:spcBef>
          <a:spcPct val="0"/>
        </a:spcBef>
        <a:spcAft>
          <a:spcPct val="0"/>
        </a:spcAft>
        <a:defRPr sz="4000" b="1">
          <a:solidFill>
            <a:srgbClr val="2C4A1A"/>
          </a:solidFill>
          <a:latin typeface="Calibri" pitchFamily="34" charset="0"/>
        </a:defRPr>
      </a:lvl2pPr>
      <a:lvl3pPr algn="ctr" rtl="0" eaLnBrk="0" fontAlgn="base" hangingPunct="0">
        <a:spcBef>
          <a:spcPct val="0"/>
        </a:spcBef>
        <a:spcAft>
          <a:spcPct val="0"/>
        </a:spcAft>
        <a:defRPr sz="4000" b="1">
          <a:solidFill>
            <a:srgbClr val="2C4A1A"/>
          </a:solidFill>
          <a:latin typeface="Calibri" pitchFamily="34" charset="0"/>
        </a:defRPr>
      </a:lvl3pPr>
      <a:lvl4pPr algn="ctr" rtl="0" eaLnBrk="0" fontAlgn="base" hangingPunct="0">
        <a:spcBef>
          <a:spcPct val="0"/>
        </a:spcBef>
        <a:spcAft>
          <a:spcPct val="0"/>
        </a:spcAft>
        <a:defRPr sz="4000" b="1">
          <a:solidFill>
            <a:srgbClr val="2C4A1A"/>
          </a:solidFill>
          <a:latin typeface="Calibri" pitchFamily="34" charset="0"/>
        </a:defRPr>
      </a:lvl4pPr>
      <a:lvl5pPr algn="ctr" rtl="0" eaLnBrk="0" fontAlgn="base" hangingPunct="0">
        <a:spcBef>
          <a:spcPct val="0"/>
        </a:spcBef>
        <a:spcAft>
          <a:spcPct val="0"/>
        </a:spcAft>
        <a:defRPr sz="4000" b="1">
          <a:solidFill>
            <a:srgbClr val="2C4A1A"/>
          </a:solidFill>
          <a:latin typeface="Calibri" pitchFamily="34" charset="0"/>
        </a:defRPr>
      </a:lvl5pPr>
      <a:lvl6pPr marL="457200" algn="ctr" rtl="0" fontAlgn="base">
        <a:spcBef>
          <a:spcPct val="0"/>
        </a:spcBef>
        <a:spcAft>
          <a:spcPct val="0"/>
        </a:spcAft>
        <a:defRPr sz="4000" b="1">
          <a:solidFill>
            <a:srgbClr val="2C4A1A"/>
          </a:solidFill>
          <a:latin typeface="Calibri" pitchFamily="34" charset="0"/>
        </a:defRPr>
      </a:lvl6pPr>
      <a:lvl7pPr marL="914400" algn="ctr" rtl="0" fontAlgn="base">
        <a:spcBef>
          <a:spcPct val="0"/>
        </a:spcBef>
        <a:spcAft>
          <a:spcPct val="0"/>
        </a:spcAft>
        <a:defRPr sz="4000" b="1">
          <a:solidFill>
            <a:srgbClr val="2C4A1A"/>
          </a:solidFill>
          <a:latin typeface="Calibri" pitchFamily="34" charset="0"/>
        </a:defRPr>
      </a:lvl7pPr>
      <a:lvl8pPr marL="1371600" algn="ctr" rtl="0" fontAlgn="base">
        <a:spcBef>
          <a:spcPct val="0"/>
        </a:spcBef>
        <a:spcAft>
          <a:spcPct val="0"/>
        </a:spcAft>
        <a:defRPr sz="4000" b="1">
          <a:solidFill>
            <a:srgbClr val="2C4A1A"/>
          </a:solidFill>
          <a:latin typeface="Calibri" pitchFamily="34" charset="0"/>
        </a:defRPr>
      </a:lvl8pPr>
      <a:lvl9pPr marL="1828800" algn="ctr" rtl="0" fontAlgn="base">
        <a:spcBef>
          <a:spcPct val="0"/>
        </a:spcBef>
        <a:spcAft>
          <a:spcPct val="0"/>
        </a:spcAft>
        <a:defRPr sz="4000" b="1">
          <a:solidFill>
            <a:srgbClr val="2C4A1A"/>
          </a:solidFill>
          <a:latin typeface="Calibri" pitchFamily="34" charset="0"/>
        </a:defRPr>
      </a:lvl9pPr>
    </p:titleStyle>
    <p:bodyStyle>
      <a:lvl1pPr marL="342900" indent="-342900" algn="l" rtl="0" eaLnBrk="0" fontAlgn="base" hangingPunct="0">
        <a:spcBef>
          <a:spcPct val="20000"/>
        </a:spcBef>
        <a:spcAft>
          <a:spcPct val="0"/>
        </a:spcAft>
        <a:buClr>
          <a:srgbClr val="2C4A1A"/>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2C4A1A"/>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2C4A1A"/>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2C4A1A"/>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2C4A1A"/>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creativecommons.org/licenses/by-sa/2.1/jp/deed.en" TargetMode="External"/><Relationship Id="rId5" Type="http://schemas.openxmlformats.org/officeDocument/2006/relationships/hyperlink" Target="https://commons.wikimedia.org/wiki/User:Was_a_bee" TargetMode="External"/><Relationship Id="rId4" Type="http://schemas.openxmlformats.org/officeDocument/2006/relationships/hyperlink" Target="https://en.wikipedia.org/wiki/File:Lumbar_vertebrae_animation4.gi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hyperlink" Target="https://www.youtube.com/watch?v=5QPjTQs0el0" TargetMode="External"/><Relationship Id="rId4"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hyperlink" Target="https://www.youtube.com/watch?v=53tN3A-NStI" TargetMode="External"/><Relationship Id="rId4"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hyperlink" Target="https://www.youtube.com/watch?v=U-yrivUwGOY" TargetMode="External"/><Relationship Id="rId4"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Τεχνικές Κινητοποίησης και Θεραπευτικοί Χειρισμοί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13</a:t>
            </a:r>
            <a:r>
              <a:rPr lang="el-GR" sz="2600" dirty="0" smtClean="0"/>
              <a:t>:</a:t>
            </a:r>
            <a:r>
              <a:rPr lang="en-US" sz="2600" dirty="0" smtClean="0"/>
              <a:t> </a:t>
            </a:r>
            <a:r>
              <a:rPr lang="el-GR" sz="2600" dirty="0"/>
              <a:t>Βασικές αρχές αποκατάστασης της </a:t>
            </a:r>
            <a:r>
              <a:rPr lang="el-GR" sz="2600" dirty="0" err="1"/>
              <a:t>νευρομυϊκής</a:t>
            </a:r>
            <a:r>
              <a:rPr lang="el-GR" sz="2600" dirty="0"/>
              <a:t> δυσλειτουργίας της Σπονδυλικής Στήλης</a:t>
            </a:r>
            <a:endParaRPr lang="en-US" sz="2600" dirty="0" smtClean="0"/>
          </a:p>
          <a:p>
            <a:pPr>
              <a:spcBef>
                <a:spcPts val="0"/>
              </a:spcBef>
            </a:pPr>
            <a:r>
              <a:rPr lang="el-GR" sz="2200" dirty="0" err="1"/>
              <a:t>Παλίνα</a:t>
            </a:r>
            <a:r>
              <a:rPr lang="el-GR" sz="2200" dirty="0"/>
              <a:t> </a:t>
            </a:r>
            <a:r>
              <a:rPr lang="el-GR" sz="2200" dirty="0" err="1"/>
              <a:t>Καρακασίδου</a:t>
            </a:r>
            <a:r>
              <a:rPr lang="el-GR" sz="2200" dirty="0"/>
              <a:t> </a:t>
            </a:r>
            <a:r>
              <a:rPr lang="en-US" sz="2200" dirty="0"/>
              <a:t>PT, OMT, </a:t>
            </a:r>
            <a:r>
              <a:rPr lang="en-US" sz="2200" dirty="0" err="1"/>
              <a:t>MManipTher</a:t>
            </a:r>
            <a:r>
              <a:rPr lang="en-US" sz="2200" dirty="0"/>
              <a:t>, MSc, PhD</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Σταθερότητα ΣΣ</a:t>
            </a:r>
            <a:r>
              <a:rPr lang="en-US" dirty="0"/>
              <a:t> </a:t>
            </a:r>
            <a:r>
              <a:rPr lang="en-US" sz="3000" b="0" dirty="0" smtClean="0"/>
              <a:t>3/</a:t>
            </a:r>
            <a:r>
              <a:rPr lang="el-GR" sz="3000" b="0" dirty="0"/>
              <a:t>4</a:t>
            </a:r>
            <a:endParaRPr lang="el-GR" sz="3600" dirty="0"/>
          </a:p>
        </p:txBody>
      </p:sp>
      <p:sp>
        <p:nvSpPr>
          <p:cNvPr id="12291" name="Θέση περιεχομένου 2"/>
          <p:cNvSpPr>
            <a:spLocks noGrp="1"/>
          </p:cNvSpPr>
          <p:nvPr>
            <p:ph idx="1"/>
          </p:nvPr>
        </p:nvSpPr>
        <p:spPr>
          <a:xfrm>
            <a:off x="539750" y="1619250"/>
            <a:ext cx="7993063" cy="4752975"/>
          </a:xfrm>
        </p:spPr>
        <p:txBody>
          <a:bodyPr/>
          <a:lstStyle/>
          <a:p>
            <a:pPr eaLnBrk="1" hangingPunct="1">
              <a:lnSpc>
                <a:spcPct val="114000"/>
              </a:lnSpc>
              <a:spcBef>
                <a:spcPts val="2400"/>
              </a:spcBef>
            </a:pPr>
            <a:r>
              <a:rPr lang="el-GR" altLang="el-GR" dirty="0" smtClean="0"/>
              <a:t>Επομένως, το πρώτο ερώτημα που τίθεται για τον σχεδιασμό του προγράμματος άσκησης του ασθενή είναι: ποιες είναι οι απαιτήσεις φόρτισης;</a:t>
            </a:r>
          </a:p>
          <a:p>
            <a:pPr eaLnBrk="1" hangingPunct="1">
              <a:lnSpc>
                <a:spcPct val="114000"/>
              </a:lnSpc>
              <a:spcBef>
                <a:spcPts val="2400"/>
              </a:spcBef>
            </a:pPr>
            <a:r>
              <a:rPr lang="el-GR" altLang="el-GR" dirty="0" smtClean="0"/>
              <a:t>Διαφορετικό πρόγραμμα ασκήσεων θα σχεδιαστεί για τον ενήλικα με μικρή δραστηριότητα και διαφορετικό για τον ενήλικα με έντονη δραστηριότητα,</a:t>
            </a:r>
          </a:p>
          <a:p>
            <a:pPr eaLnBrk="1" hangingPunct="1">
              <a:lnSpc>
                <a:spcPct val="114000"/>
              </a:lnSpc>
              <a:spcBef>
                <a:spcPts val="2400"/>
              </a:spcBef>
            </a:pPr>
            <a:r>
              <a:rPr lang="el-GR" altLang="el-GR" dirty="0" smtClean="0"/>
              <a:t>Διαφορετικό πρόγραμμα θα σχεδιαστεί για τον ηλικιωμένο, ή για έναν αρσιβαρίστα που οι απαιτήσεις του είναι να σηκώσει &gt; 400 </a:t>
            </a:r>
            <a:r>
              <a:rPr lang="el-GR" altLang="el-GR" dirty="0" err="1" smtClean="0"/>
              <a:t>kg</a:t>
            </a:r>
            <a:r>
              <a:rPr lang="el-GR" altLang="el-GR" dirty="0" smtClean="0"/>
              <a:t>.</a:t>
            </a:r>
          </a:p>
          <a:p>
            <a:pPr eaLnBrk="1" hangingPunct="1">
              <a:spcBef>
                <a:spcPts val="2400"/>
              </a:spcBef>
            </a:pPr>
            <a:endParaRPr lang="el-GR" altLang="el-GR" dirty="0" smtClean="0"/>
          </a:p>
        </p:txBody>
      </p:sp>
      <p:sp>
        <p:nvSpPr>
          <p:cNvPr id="1024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27EE8E4-CEF3-403B-933C-D105CD437FB1}" type="slidenum">
              <a:rPr lang="el-GR" smtClean="0">
                <a:solidFill>
                  <a:prstClr val="black"/>
                </a:solidFill>
              </a:rPr>
              <a:pPr>
                <a:defRPr/>
              </a:pPr>
              <a:t>9</a:t>
            </a:fld>
            <a:endParaRPr lang="el-GR" smtClean="0">
              <a:solidFill>
                <a:prstClr val="black"/>
              </a:solidFill>
            </a:endParaRPr>
          </a:p>
        </p:txBody>
      </p:sp>
    </p:spTree>
    <p:extLst>
      <p:ext uri="{BB962C8B-B14F-4D97-AF65-F5344CB8AC3E}">
        <p14:creationId xmlns:p14="http://schemas.microsoft.com/office/powerpoint/2010/main" val="96175767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Σταθερότητα ΣΣ</a:t>
            </a:r>
            <a:r>
              <a:rPr lang="en-US" dirty="0"/>
              <a:t> </a:t>
            </a:r>
            <a:r>
              <a:rPr lang="en-US" sz="3000" b="0" dirty="0" smtClean="0"/>
              <a:t>4/</a:t>
            </a:r>
            <a:r>
              <a:rPr lang="el-GR" sz="3000" b="0" dirty="0"/>
              <a:t>4</a:t>
            </a:r>
            <a:endParaRPr lang="el-GR" sz="3600" dirty="0"/>
          </a:p>
        </p:txBody>
      </p:sp>
      <p:sp>
        <p:nvSpPr>
          <p:cNvPr id="13315" name="Θέση περιεχομένου 2"/>
          <p:cNvSpPr>
            <a:spLocks noGrp="1"/>
          </p:cNvSpPr>
          <p:nvPr>
            <p:ph idx="1"/>
          </p:nvPr>
        </p:nvSpPr>
        <p:spPr>
          <a:xfrm>
            <a:off x="539750" y="1619250"/>
            <a:ext cx="8064500" cy="3529013"/>
          </a:xfrm>
        </p:spPr>
        <p:txBody>
          <a:bodyPr/>
          <a:lstStyle/>
          <a:p>
            <a:pPr eaLnBrk="1" hangingPunct="1">
              <a:lnSpc>
                <a:spcPct val="114000"/>
              </a:lnSpc>
              <a:spcBef>
                <a:spcPts val="3000"/>
              </a:spcBef>
            </a:pPr>
            <a:r>
              <a:rPr lang="el-GR" altLang="el-GR" smtClean="0"/>
              <a:t>Όλοι οι μύες είναι σημαντικοί για την σταθερότητα της ΟΜΣΣ και η σημαντικότητά τους εξαρτάται από τις συγκεκριμένες δραστηριότητες του ατόμου,</a:t>
            </a:r>
          </a:p>
          <a:p>
            <a:pPr eaLnBrk="1" hangingPunct="1">
              <a:lnSpc>
                <a:spcPct val="114000"/>
              </a:lnSpc>
              <a:spcBef>
                <a:spcPts val="3000"/>
              </a:spcBef>
            </a:pPr>
            <a:r>
              <a:rPr lang="el-GR" altLang="el-GR" smtClean="0"/>
              <a:t>Ο ρόλος των μυών είναι να υποστηρίζουν τις εξωτερικές δυνάμεις και την αναπνοή, να κινούν την ΣΣ και να σταθεροποιούν την κάθε σπονδυλική μονάδα ώστε να διατηρούν την ευλυγισία της ΣΣ.</a:t>
            </a:r>
          </a:p>
          <a:p>
            <a:pPr eaLnBrk="1" hangingPunct="1">
              <a:lnSpc>
                <a:spcPct val="114000"/>
              </a:lnSpc>
            </a:pPr>
            <a:endParaRPr lang="el-GR" altLang="el-GR" smtClean="0"/>
          </a:p>
        </p:txBody>
      </p:sp>
      <p:sp>
        <p:nvSpPr>
          <p:cNvPr id="5" name="Ορθογώνιο 4"/>
          <p:cNvSpPr/>
          <p:nvPr/>
        </p:nvSpPr>
        <p:spPr>
          <a:xfrm>
            <a:off x="3132138" y="5414963"/>
            <a:ext cx="5500687" cy="368300"/>
          </a:xfrm>
          <a:prstGeom prst="rect">
            <a:avLst/>
          </a:prstGeom>
        </p:spPr>
        <p:txBody>
          <a:bodyPr>
            <a:spAutoFit/>
          </a:bodyPr>
          <a:lstStyle/>
          <a:p>
            <a:pPr>
              <a:defRPr/>
            </a:pPr>
            <a:r>
              <a:rPr lang="it-IT" dirty="0">
                <a:solidFill>
                  <a:prstClr val="black"/>
                </a:solidFill>
                <a:latin typeface="Calibri"/>
                <a:cs typeface="Arial" charset="0"/>
              </a:rPr>
              <a:t> (Crisco &amp; Panjabi 1990; McGill et al. 1995; McGill 2001)</a:t>
            </a:r>
            <a:endParaRPr lang="el-GR" dirty="0">
              <a:solidFill>
                <a:prstClr val="black"/>
              </a:solidFill>
              <a:latin typeface="Calibri"/>
              <a:cs typeface="Arial" charset="0"/>
            </a:endParaRPr>
          </a:p>
        </p:txBody>
      </p:sp>
      <p:sp>
        <p:nvSpPr>
          <p:cNvPr id="1126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1777B7-B4C1-401F-A6B7-9A3518058E9C}" type="slidenum">
              <a:rPr lang="el-GR" smtClean="0">
                <a:solidFill>
                  <a:prstClr val="black"/>
                </a:solidFill>
              </a:rPr>
              <a:pPr>
                <a:defRPr/>
              </a:pPr>
              <a:t>10</a:t>
            </a:fld>
            <a:endParaRPr lang="el-GR" smtClean="0">
              <a:solidFill>
                <a:prstClr val="black"/>
              </a:solidFill>
            </a:endParaRPr>
          </a:p>
        </p:txBody>
      </p:sp>
    </p:spTree>
    <p:extLst>
      <p:ext uri="{BB962C8B-B14F-4D97-AF65-F5344CB8AC3E}">
        <p14:creationId xmlns:p14="http://schemas.microsoft.com/office/powerpoint/2010/main" val="178122468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pPr eaLnBrk="1" hangingPunct="1"/>
            <a:r>
              <a:rPr lang="el-GR" altLang="el-GR" dirty="0" smtClean="0"/>
              <a:t>Σταθερότητα ΣΣ – Μυϊκό σύστημα</a:t>
            </a:r>
          </a:p>
        </p:txBody>
      </p:sp>
      <p:sp>
        <p:nvSpPr>
          <p:cNvPr id="3" name="Θέση περιεχομένου 2"/>
          <p:cNvSpPr>
            <a:spLocks noGrp="1"/>
          </p:cNvSpPr>
          <p:nvPr>
            <p:ph idx="1"/>
          </p:nvPr>
        </p:nvSpPr>
        <p:spPr>
          <a:xfrm>
            <a:off x="473075" y="1619250"/>
            <a:ext cx="4330700" cy="5041900"/>
          </a:xfrm>
        </p:spPr>
        <p:txBody>
          <a:bodyPr rtlCol="0">
            <a:normAutofit fontScale="92500"/>
          </a:bodyPr>
          <a:lstStyle/>
          <a:p>
            <a:pPr marL="0" indent="0" eaLnBrk="1" fontAlgn="auto" hangingPunct="1">
              <a:spcAft>
                <a:spcPts val="0"/>
              </a:spcAft>
              <a:buFont typeface="Arial" pitchFamily="34" charset="0"/>
              <a:buNone/>
              <a:defRPr/>
            </a:pPr>
            <a:r>
              <a:rPr lang="el-GR" b="1" dirty="0"/>
              <a:t>Ενδογενείς μύες</a:t>
            </a:r>
          </a:p>
          <a:p>
            <a:pPr eaLnBrk="1" fontAlgn="auto" hangingPunct="1">
              <a:spcAft>
                <a:spcPts val="0"/>
              </a:spcAft>
              <a:buFont typeface="Arial" pitchFamily="34" charset="0"/>
              <a:buChar char="•"/>
              <a:defRPr/>
            </a:pPr>
            <a:r>
              <a:rPr lang="el-GR" dirty="0"/>
              <a:t>Μεσακάθνιοι, </a:t>
            </a:r>
            <a:r>
              <a:rPr lang="el-GR" dirty="0" err="1" smtClean="0"/>
              <a:t>μεσεγκάρσιοι</a:t>
            </a:r>
            <a:r>
              <a:rPr lang="el-GR" dirty="0" smtClean="0"/>
              <a:t>,</a:t>
            </a:r>
            <a:endParaRPr lang="el-GR" dirty="0"/>
          </a:p>
          <a:p>
            <a:pPr eaLnBrk="1" fontAlgn="auto" hangingPunct="1">
              <a:spcAft>
                <a:spcPts val="0"/>
              </a:spcAft>
              <a:buFont typeface="Arial" pitchFamily="34" charset="0"/>
              <a:buChar char="•"/>
              <a:defRPr/>
            </a:pPr>
            <a:r>
              <a:rPr lang="el-GR" dirty="0"/>
              <a:t>Πολυσχιδής </a:t>
            </a:r>
            <a:r>
              <a:rPr lang="el-GR" dirty="0" smtClean="0"/>
              <a:t>οσφυϊκός,</a:t>
            </a:r>
            <a:endParaRPr lang="el-GR" dirty="0"/>
          </a:p>
          <a:p>
            <a:pPr eaLnBrk="1" fontAlgn="auto" hangingPunct="1">
              <a:spcAft>
                <a:spcPts val="0"/>
              </a:spcAft>
              <a:buFont typeface="Arial" pitchFamily="34" charset="0"/>
              <a:buChar char="•"/>
              <a:defRPr/>
            </a:pPr>
            <a:r>
              <a:rPr lang="el-GR" dirty="0" err="1"/>
              <a:t>Μήκιστος</a:t>
            </a:r>
            <a:r>
              <a:rPr lang="el-GR" dirty="0"/>
              <a:t> </a:t>
            </a:r>
            <a:r>
              <a:rPr lang="el-GR" dirty="0" smtClean="0"/>
              <a:t>οσφυϊκός,</a:t>
            </a:r>
            <a:endParaRPr lang="el-GR" dirty="0"/>
          </a:p>
          <a:p>
            <a:pPr eaLnBrk="1" fontAlgn="auto" hangingPunct="1">
              <a:spcAft>
                <a:spcPts val="0"/>
              </a:spcAft>
              <a:buFont typeface="Arial" pitchFamily="34" charset="0"/>
              <a:buChar char="•"/>
              <a:defRPr/>
            </a:pPr>
            <a:r>
              <a:rPr lang="el-GR" dirty="0" err="1"/>
              <a:t>Λαγονοπλευρικός</a:t>
            </a:r>
            <a:r>
              <a:rPr lang="el-GR" dirty="0"/>
              <a:t> </a:t>
            </a:r>
            <a:r>
              <a:rPr lang="el-GR" dirty="0" smtClean="0"/>
              <a:t>οσφυϊκός,</a:t>
            </a:r>
            <a:endParaRPr lang="el-GR" dirty="0"/>
          </a:p>
          <a:p>
            <a:pPr eaLnBrk="1" fontAlgn="auto" hangingPunct="1">
              <a:spcAft>
                <a:spcPts val="0"/>
              </a:spcAft>
              <a:buFont typeface="Arial" pitchFamily="34" charset="0"/>
              <a:buChar char="•"/>
              <a:defRPr/>
            </a:pPr>
            <a:r>
              <a:rPr lang="el-GR" dirty="0"/>
              <a:t>Τετράγωνος οσφυϊκός (έσω ίνες</a:t>
            </a:r>
            <a:r>
              <a:rPr lang="el-GR" dirty="0" smtClean="0"/>
              <a:t>),</a:t>
            </a:r>
            <a:endParaRPr lang="el-GR" dirty="0"/>
          </a:p>
          <a:p>
            <a:pPr eaLnBrk="1" fontAlgn="auto" hangingPunct="1">
              <a:spcAft>
                <a:spcPts val="0"/>
              </a:spcAft>
              <a:buFont typeface="Arial" pitchFamily="34" charset="0"/>
              <a:buChar char="•"/>
              <a:defRPr/>
            </a:pPr>
            <a:r>
              <a:rPr lang="el-GR" dirty="0"/>
              <a:t>Εγκάρσιος </a:t>
            </a:r>
            <a:r>
              <a:rPr lang="el-GR" dirty="0" smtClean="0"/>
              <a:t>κοιλιακός, </a:t>
            </a:r>
            <a:endParaRPr lang="el-GR" dirty="0"/>
          </a:p>
          <a:p>
            <a:pPr eaLnBrk="1" fontAlgn="auto" hangingPunct="1">
              <a:spcAft>
                <a:spcPts val="0"/>
              </a:spcAft>
              <a:buFont typeface="Arial" pitchFamily="34" charset="0"/>
              <a:buChar char="•"/>
              <a:defRPr/>
            </a:pPr>
            <a:r>
              <a:rPr lang="el-GR" dirty="0"/>
              <a:t>Έσω λοξός κοιλιακός (ίνες που </a:t>
            </a:r>
            <a:r>
              <a:rPr lang="el-GR" dirty="0" err="1"/>
              <a:t>προσφύονται</a:t>
            </a:r>
            <a:r>
              <a:rPr lang="el-GR" dirty="0"/>
              <a:t> στην  </a:t>
            </a:r>
            <a:r>
              <a:rPr lang="el-GR" dirty="0" err="1"/>
              <a:t>θωρακο</a:t>
            </a:r>
            <a:r>
              <a:rPr lang="el-GR" dirty="0"/>
              <a:t>-οσφυϊκή </a:t>
            </a:r>
            <a:r>
              <a:rPr lang="el-GR" dirty="0" err="1"/>
              <a:t>περιτονία</a:t>
            </a:r>
            <a:r>
              <a:rPr lang="el-GR" dirty="0" smtClean="0"/>
              <a:t>).</a:t>
            </a:r>
            <a:endParaRPr lang="el-GR" dirty="0"/>
          </a:p>
          <a:p>
            <a:pPr eaLnBrk="1" fontAlgn="auto" hangingPunct="1">
              <a:spcAft>
                <a:spcPts val="0"/>
              </a:spcAft>
              <a:buFont typeface="Arial" pitchFamily="34" charset="0"/>
              <a:buChar char="•"/>
              <a:defRPr/>
            </a:pPr>
            <a:endParaRPr lang="el-GR" dirty="0"/>
          </a:p>
        </p:txBody>
      </p:sp>
      <p:sp>
        <p:nvSpPr>
          <p:cNvPr id="5" name="Θέση περιεχομένου 2"/>
          <p:cNvSpPr txBox="1">
            <a:spLocks/>
          </p:cNvSpPr>
          <p:nvPr/>
        </p:nvSpPr>
        <p:spPr>
          <a:xfrm>
            <a:off x="4932363" y="1619250"/>
            <a:ext cx="3816350" cy="50419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1200"/>
              </a:spcBef>
              <a:spcAft>
                <a:spcPts val="0"/>
              </a:spcAft>
              <a:buFont typeface="Arial" pitchFamily="34" charset="0"/>
              <a:buNone/>
              <a:defRPr/>
            </a:pPr>
            <a:r>
              <a:rPr lang="el-GR" sz="2200" b="1" dirty="0">
                <a:solidFill>
                  <a:prstClr val="black"/>
                </a:solidFill>
              </a:rPr>
              <a:t>Μακροί μύες</a:t>
            </a:r>
          </a:p>
          <a:p>
            <a:pPr fontAlgn="auto">
              <a:spcBef>
                <a:spcPts val="1200"/>
              </a:spcBef>
              <a:spcAft>
                <a:spcPts val="0"/>
              </a:spcAft>
              <a:buClr>
                <a:srgbClr val="2C4A1A"/>
              </a:buClr>
              <a:defRPr/>
            </a:pPr>
            <a:r>
              <a:rPr lang="el-GR" sz="2200" dirty="0">
                <a:solidFill>
                  <a:prstClr val="black"/>
                </a:solidFill>
              </a:rPr>
              <a:t>Μήκιστος </a:t>
            </a:r>
            <a:r>
              <a:rPr lang="el-GR" sz="2200" dirty="0" smtClean="0">
                <a:solidFill>
                  <a:prstClr val="black"/>
                </a:solidFill>
              </a:rPr>
              <a:t>θωρακικός,</a:t>
            </a:r>
            <a:endParaRPr lang="el-GR" sz="2200" dirty="0">
              <a:solidFill>
                <a:prstClr val="black"/>
              </a:solidFill>
            </a:endParaRPr>
          </a:p>
          <a:p>
            <a:pPr fontAlgn="auto">
              <a:spcBef>
                <a:spcPts val="1200"/>
              </a:spcBef>
              <a:spcAft>
                <a:spcPts val="0"/>
              </a:spcAft>
              <a:buClr>
                <a:srgbClr val="2C4A1A"/>
              </a:buClr>
              <a:defRPr/>
            </a:pPr>
            <a:r>
              <a:rPr lang="el-GR" sz="2200" dirty="0" err="1">
                <a:solidFill>
                  <a:prstClr val="black"/>
                </a:solidFill>
              </a:rPr>
              <a:t>Λαγονοπλευρικός</a:t>
            </a:r>
            <a:r>
              <a:rPr lang="el-GR" sz="2200" dirty="0">
                <a:solidFill>
                  <a:prstClr val="black"/>
                </a:solidFill>
              </a:rPr>
              <a:t> </a:t>
            </a:r>
            <a:r>
              <a:rPr lang="el-GR" sz="2200" dirty="0" smtClean="0">
                <a:solidFill>
                  <a:prstClr val="black"/>
                </a:solidFill>
              </a:rPr>
              <a:t>θωρακικός,</a:t>
            </a:r>
            <a:endParaRPr lang="el-GR" sz="2200" dirty="0">
              <a:solidFill>
                <a:prstClr val="black"/>
              </a:solidFill>
            </a:endParaRPr>
          </a:p>
          <a:p>
            <a:pPr fontAlgn="auto">
              <a:spcBef>
                <a:spcPts val="1200"/>
              </a:spcBef>
              <a:spcAft>
                <a:spcPts val="0"/>
              </a:spcAft>
              <a:buClr>
                <a:srgbClr val="2C4A1A"/>
              </a:buClr>
              <a:defRPr/>
            </a:pPr>
            <a:r>
              <a:rPr lang="el-GR" sz="2200" dirty="0">
                <a:solidFill>
                  <a:prstClr val="black"/>
                </a:solidFill>
              </a:rPr>
              <a:t>Τετράγωνος οσφυϊκός (έξω ίνες</a:t>
            </a:r>
            <a:r>
              <a:rPr lang="el-GR" sz="2200" dirty="0" smtClean="0">
                <a:solidFill>
                  <a:prstClr val="black"/>
                </a:solidFill>
              </a:rPr>
              <a:t>),</a:t>
            </a:r>
            <a:endParaRPr lang="el-GR" sz="2200" dirty="0">
              <a:solidFill>
                <a:prstClr val="black"/>
              </a:solidFill>
            </a:endParaRPr>
          </a:p>
          <a:p>
            <a:pPr fontAlgn="auto">
              <a:spcBef>
                <a:spcPts val="1200"/>
              </a:spcBef>
              <a:spcAft>
                <a:spcPts val="0"/>
              </a:spcAft>
              <a:buClr>
                <a:srgbClr val="2C4A1A"/>
              </a:buClr>
              <a:defRPr/>
            </a:pPr>
            <a:r>
              <a:rPr lang="el-GR" sz="2200" dirty="0">
                <a:solidFill>
                  <a:prstClr val="black"/>
                </a:solidFill>
              </a:rPr>
              <a:t>Ορθός </a:t>
            </a:r>
            <a:r>
              <a:rPr lang="el-GR" sz="2200" dirty="0" smtClean="0">
                <a:solidFill>
                  <a:prstClr val="black"/>
                </a:solidFill>
              </a:rPr>
              <a:t>κοιλιακός,</a:t>
            </a:r>
            <a:endParaRPr lang="el-GR" sz="2200" dirty="0">
              <a:solidFill>
                <a:prstClr val="black"/>
              </a:solidFill>
            </a:endParaRPr>
          </a:p>
          <a:p>
            <a:pPr fontAlgn="auto">
              <a:spcBef>
                <a:spcPts val="1200"/>
              </a:spcBef>
              <a:spcAft>
                <a:spcPts val="0"/>
              </a:spcAft>
              <a:buClr>
                <a:srgbClr val="2C4A1A"/>
              </a:buClr>
              <a:defRPr/>
            </a:pPr>
            <a:r>
              <a:rPr lang="el-GR" sz="2200" dirty="0">
                <a:solidFill>
                  <a:prstClr val="black"/>
                </a:solidFill>
              </a:rPr>
              <a:t>Έξω λοξός </a:t>
            </a:r>
            <a:r>
              <a:rPr lang="el-GR" sz="2200" dirty="0" smtClean="0">
                <a:solidFill>
                  <a:prstClr val="black"/>
                </a:solidFill>
              </a:rPr>
              <a:t>κοιλιακός,</a:t>
            </a:r>
            <a:endParaRPr lang="el-GR" sz="2200" dirty="0">
              <a:solidFill>
                <a:prstClr val="black"/>
              </a:solidFill>
            </a:endParaRPr>
          </a:p>
          <a:p>
            <a:pPr fontAlgn="auto">
              <a:spcBef>
                <a:spcPts val="1200"/>
              </a:spcBef>
              <a:spcAft>
                <a:spcPts val="0"/>
              </a:spcAft>
              <a:buClr>
                <a:srgbClr val="2C4A1A"/>
              </a:buClr>
              <a:defRPr/>
            </a:pPr>
            <a:r>
              <a:rPr lang="el-GR" sz="2200" dirty="0">
                <a:solidFill>
                  <a:prstClr val="black"/>
                </a:solidFill>
              </a:rPr>
              <a:t>Έσω λοξός </a:t>
            </a:r>
            <a:r>
              <a:rPr lang="el-GR" sz="2200" dirty="0" smtClean="0">
                <a:solidFill>
                  <a:prstClr val="black"/>
                </a:solidFill>
              </a:rPr>
              <a:t>κοιλιακός.</a:t>
            </a:r>
            <a:endParaRPr lang="el-GR" sz="2200" dirty="0">
              <a:solidFill>
                <a:prstClr val="black"/>
              </a:solidFill>
            </a:endParaRPr>
          </a:p>
          <a:p>
            <a:pPr fontAlgn="auto">
              <a:spcAft>
                <a:spcPts val="0"/>
              </a:spcAft>
              <a:defRPr/>
            </a:pPr>
            <a:endParaRPr lang="el-GR" sz="2200" dirty="0">
              <a:solidFill>
                <a:prstClr val="black"/>
              </a:solidFill>
            </a:endParaRPr>
          </a:p>
        </p:txBody>
      </p:sp>
      <p:sp>
        <p:nvSpPr>
          <p:cNvPr id="12293"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E673B33-DCE5-4B8B-8D03-95979400E0DA}" type="slidenum">
              <a:rPr lang="el-GR" smtClean="0">
                <a:solidFill>
                  <a:prstClr val="black"/>
                </a:solidFill>
              </a:rPr>
              <a:pPr>
                <a:defRPr/>
              </a:pPr>
              <a:t>11</a:t>
            </a:fld>
            <a:endParaRPr lang="el-GR" smtClean="0">
              <a:solidFill>
                <a:prstClr val="black"/>
              </a:solidFill>
            </a:endParaRPr>
          </a:p>
        </p:txBody>
      </p:sp>
      <p:cxnSp>
        <p:nvCxnSpPr>
          <p:cNvPr id="4" name="Ευθεία γραμμή σύνδεσης 3"/>
          <p:cNvCxnSpPr/>
          <p:nvPr/>
        </p:nvCxnSpPr>
        <p:spPr>
          <a:xfrm>
            <a:off x="4787900" y="1619250"/>
            <a:ext cx="0" cy="4762500"/>
          </a:xfrm>
          <a:prstGeom prst="line">
            <a:avLst/>
          </a:prstGeom>
          <a:ln w="28575">
            <a:solidFill>
              <a:srgbClr val="2C4A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2084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pPr eaLnBrk="1" hangingPunct="1"/>
            <a:r>
              <a:rPr lang="el-GR" altLang="el-GR" dirty="0" smtClean="0"/>
              <a:t>Λειτουργικά χαρακτηριστικά των μυών</a:t>
            </a:r>
          </a:p>
        </p:txBody>
      </p:sp>
      <p:graphicFrame>
        <p:nvGraphicFramePr>
          <p:cNvPr id="5" name="Θέση περιεχομένου 4"/>
          <p:cNvGraphicFramePr>
            <a:graphicFrameLocks noGrp="1"/>
          </p:cNvGraphicFramePr>
          <p:nvPr>
            <p:ph idx="1"/>
          </p:nvPr>
        </p:nvGraphicFramePr>
        <p:xfrm>
          <a:off x="539750" y="1557338"/>
          <a:ext cx="8147049" cy="4578351"/>
        </p:xfrm>
        <a:graphic>
          <a:graphicData uri="http://schemas.openxmlformats.org/drawingml/2006/table">
            <a:tbl>
              <a:tblPr firstRow="1" bandRow="1">
                <a:tableStyleId>{F2DE63D5-997A-4646-A377-4702673A728D}</a:tableStyleId>
              </a:tblPr>
              <a:tblGrid>
                <a:gridCol w="2715683"/>
                <a:gridCol w="2715683"/>
                <a:gridCol w="2715683"/>
              </a:tblGrid>
              <a:tr h="356691">
                <a:tc>
                  <a:txBody>
                    <a:bodyPr/>
                    <a:lstStyle/>
                    <a:p>
                      <a:r>
                        <a:rPr lang="el-GR" sz="1700" dirty="0" smtClean="0"/>
                        <a:t>Εντοπισμένη σταθερότητα</a:t>
                      </a:r>
                      <a:endParaRPr lang="el-GR" sz="1700" b="1" dirty="0"/>
                    </a:p>
                  </a:txBody>
                  <a:tcPr marL="90751" marR="90751"/>
                </a:tc>
                <a:tc>
                  <a:txBody>
                    <a:bodyPr/>
                    <a:lstStyle/>
                    <a:p>
                      <a:r>
                        <a:rPr lang="el-GR" sz="1700" dirty="0" smtClean="0"/>
                        <a:t>Γενική σταθερότητα</a:t>
                      </a:r>
                      <a:endParaRPr lang="el-GR" sz="1700" b="1" dirty="0"/>
                    </a:p>
                  </a:txBody>
                  <a:tcPr marL="90751" marR="90751"/>
                </a:tc>
                <a:tc>
                  <a:txBody>
                    <a:bodyPr/>
                    <a:lstStyle/>
                    <a:p>
                      <a:r>
                        <a:rPr lang="el-GR" sz="1700" dirty="0" smtClean="0"/>
                        <a:t>Κίνηση </a:t>
                      </a:r>
                      <a:endParaRPr lang="el-GR" sz="1700" b="1" dirty="0"/>
                    </a:p>
                  </a:txBody>
                  <a:tcPr marL="90751" marR="90751"/>
                </a:tc>
              </a:tr>
              <a:tr h="879512">
                <a:tc>
                  <a:txBody>
                    <a:bodyPr/>
                    <a:lstStyle/>
                    <a:p>
                      <a:r>
                        <a:rPr lang="el-GR" sz="1700" dirty="0" smtClean="0"/>
                        <a:t>↑ μυϊκή ακαμψία για</a:t>
                      </a:r>
                      <a:r>
                        <a:rPr lang="el-GR" sz="1700" baseline="0" dirty="0" smtClean="0"/>
                        <a:t> τον έλεγχο της μεσοσπονδύλιας κίνησης</a:t>
                      </a:r>
                      <a:endParaRPr lang="el-GR" sz="1700" dirty="0"/>
                    </a:p>
                  </a:txBody>
                  <a:tcPr marL="90751" marR="90751"/>
                </a:tc>
                <a:tc>
                  <a:txBody>
                    <a:bodyPr/>
                    <a:lstStyle/>
                    <a:p>
                      <a:r>
                        <a:rPr lang="el-GR" sz="1700" dirty="0" smtClean="0"/>
                        <a:t>Δημιουργούν ροπές</a:t>
                      </a:r>
                      <a:r>
                        <a:rPr lang="el-GR" sz="1700" baseline="0" dirty="0" smtClean="0"/>
                        <a:t> για να ελέγξουν την κίνηση</a:t>
                      </a:r>
                      <a:endParaRPr lang="el-GR" sz="1700" dirty="0"/>
                    </a:p>
                  </a:txBody>
                  <a:tcPr marL="90751" marR="90751"/>
                </a:tc>
                <a:tc>
                  <a:txBody>
                    <a:bodyPr/>
                    <a:lstStyle/>
                    <a:p>
                      <a:r>
                        <a:rPr lang="el-GR" sz="1700" dirty="0" smtClean="0"/>
                        <a:t>Δημιουργούν</a:t>
                      </a:r>
                      <a:r>
                        <a:rPr lang="el-GR" sz="1700" baseline="0" dirty="0" smtClean="0"/>
                        <a:t> ροπές για προκαλέσουν την κίνηση</a:t>
                      </a:r>
                      <a:endParaRPr lang="el-GR" sz="1700" dirty="0"/>
                    </a:p>
                  </a:txBody>
                  <a:tcPr marL="90751" marR="90751"/>
                </a:tc>
              </a:tr>
              <a:tr h="615659">
                <a:tc>
                  <a:txBody>
                    <a:bodyPr/>
                    <a:lstStyle/>
                    <a:p>
                      <a:r>
                        <a:rPr lang="el-GR" sz="1700" dirty="0" smtClean="0"/>
                        <a:t>Ελέγχουν την μέση θέση της άρθρωσης</a:t>
                      </a:r>
                      <a:endParaRPr lang="el-GR" sz="1700" dirty="0"/>
                    </a:p>
                  </a:txBody>
                  <a:tcPr marL="90751" marR="90751"/>
                </a:tc>
                <a:tc>
                  <a:txBody>
                    <a:bodyPr/>
                    <a:lstStyle/>
                    <a:p>
                      <a:r>
                        <a:rPr lang="el-GR" sz="1700" dirty="0" smtClean="0"/>
                        <a:t>Συστέλλονται </a:t>
                      </a:r>
                      <a:r>
                        <a:rPr lang="el-GR" sz="1700" dirty="0" err="1" smtClean="0"/>
                        <a:t>πλειομετιρικά</a:t>
                      </a:r>
                      <a:r>
                        <a:rPr lang="el-GR" sz="1700" dirty="0" smtClean="0"/>
                        <a:t> (</a:t>
                      </a:r>
                      <a:r>
                        <a:rPr lang="el-GR" sz="1700" baseline="0" dirty="0" smtClean="0"/>
                        <a:t>κυρίως στην έσω τροχιά)</a:t>
                      </a:r>
                      <a:endParaRPr lang="el-GR" sz="1700" dirty="0"/>
                    </a:p>
                  </a:txBody>
                  <a:tcPr marL="90751" marR="90751"/>
                </a:tc>
                <a:tc>
                  <a:txBody>
                    <a:bodyPr/>
                    <a:lstStyle/>
                    <a:p>
                      <a:r>
                        <a:rPr lang="el-GR" sz="1700" dirty="0" smtClean="0"/>
                        <a:t>Συστέλλονται</a:t>
                      </a:r>
                      <a:r>
                        <a:rPr lang="el-GR" sz="1700" baseline="0" dirty="0" smtClean="0"/>
                        <a:t> </a:t>
                      </a:r>
                      <a:r>
                        <a:rPr lang="el-GR" sz="1700" baseline="0" dirty="0" err="1" smtClean="0"/>
                        <a:t>μειομετρικά</a:t>
                      </a:r>
                      <a:endParaRPr lang="el-GR" sz="1700" dirty="0"/>
                    </a:p>
                  </a:txBody>
                  <a:tcPr marL="90751" marR="90751"/>
                </a:tc>
              </a:tr>
              <a:tr h="615659">
                <a:tc>
                  <a:txBody>
                    <a:bodyPr/>
                    <a:lstStyle/>
                    <a:p>
                      <a:r>
                        <a:rPr lang="el-GR" sz="1700" dirty="0" smtClean="0"/>
                        <a:t>Η</a:t>
                      </a:r>
                      <a:r>
                        <a:rPr lang="el-GR" sz="1700" baseline="0" dirty="0" smtClean="0"/>
                        <a:t> συστολή τους δεν κινεί την άρθρωση</a:t>
                      </a:r>
                      <a:endParaRPr lang="el-GR" sz="1700" dirty="0"/>
                    </a:p>
                  </a:txBody>
                  <a:tcPr marL="90751" marR="90751"/>
                </a:tc>
                <a:tc>
                  <a:txBody>
                    <a:bodyPr/>
                    <a:lstStyle/>
                    <a:p>
                      <a:r>
                        <a:rPr lang="el-GR" sz="1700" dirty="0" smtClean="0"/>
                        <a:t>Επιβραδύνουν την κίνηση</a:t>
                      </a:r>
                      <a:endParaRPr lang="el-GR" sz="1700" dirty="0"/>
                    </a:p>
                  </a:txBody>
                  <a:tcPr marL="90751" marR="90751"/>
                </a:tc>
                <a:tc>
                  <a:txBody>
                    <a:bodyPr/>
                    <a:lstStyle/>
                    <a:p>
                      <a:r>
                        <a:rPr lang="el-GR" sz="1700" dirty="0" smtClean="0"/>
                        <a:t>Επιταχύνουν την κίνηση</a:t>
                      </a:r>
                      <a:endParaRPr lang="el-GR" sz="1700" dirty="0"/>
                    </a:p>
                  </a:txBody>
                  <a:tcPr marL="90751" marR="90751"/>
                </a:tc>
              </a:tr>
              <a:tr h="879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Η συστολή τους είναι ανεξάρτητη από την κατεύθυνση της κίνησης</a:t>
                      </a:r>
                    </a:p>
                  </a:txBody>
                  <a:tcPr marL="90751" marR="90751"/>
                </a:tc>
                <a:tc>
                  <a:txBody>
                    <a:bodyPr/>
                    <a:lstStyle/>
                    <a:p>
                      <a:r>
                        <a:rPr lang="el-GR" sz="1700" dirty="0" smtClean="0"/>
                        <a:t>Η συστολή τους εξαρτάται από την κατεύθυνση της κίνησης</a:t>
                      </a:r>
                      <a:endParaRPr lang="el-GR" sz="1700" dirty="0"/>
                    </a:p>
                  </a:txBody>
                  <a:tcPr marL="90751" marR="907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Η συστολή τους εξαρτάται από την κατεύθυνση της κίνησης</a:t>
                      </a:r>
                    </a:p>
                  </a:txBody>
                  <a:tcPr marL="90751" marR="90751"/>
                </a:tc>
              </a:tr>
              <a:tr h="6156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Συνεχής συστολή καθ’ όλη την τροχιά της κίνησης</a:t>
                      </a:r>
                    </a:p>
                  </a:txBody>
                  <a:tcPr marL="90751" marR="90751"/>
                </a:tc>
                <a:tc>
                  <a:txBody>
                    <a:bodyPr/>
                    <a:lstStyle/>
                    <a:p>
                      <a:endParaRPr lang="el-GR" sz="1700" dirty="0"/>
                    </a:p>
                  </a:txBody>
                  <a:tcPr marL="90751" marR="90751"/>
                </a:tc>
                <a:tc>
                  <a:txBody>
                    <a:bodyPr/>
                    <a:lstStyle/>
                    <a:p>
                      <a:r>
                        <a:rPr lang="el-GR" sz="1700" dirty="0" smtClean="0"/>
                        <a:t>Η συστολή τους δεν είναι συνεχής (φασικό πρότυπο)</a:t>
                      </a:r>
                      <a:endParaRPr lang="el-GR" sz="1700" dirty="0"/>
                    </a:p>
                  </a:txBody>
                  <a:tcPr marL="90751" marR="90751"/>
                </a:tc>
              </a:tr>
              <a:tr h="6156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Ιδιοδεκτικότητα: θέση,</a:t>
                      </a:r>
                      <a:r>
                        <a:rPr lang="el-GR" sz="1700" baseline="0" dirty="0" smtClean="0"/>
                        <a:t> τροχιά &amp; ρυθμός κίνησης</a:t>
                      </a:r>
                      <a:endParaRPr lang="el-GR" sz="1700" dirty="0" smtClean="0"/>
                    </a:p>
                  </a:txBody>
                  <a:tcPr marL="90751" marR="90751"/>
                </a:tc>
                <a:tc>
                  <a:txBody>
                    <a:bodyPr/>
                    <a:lstStyle/>
                    <a:p>
                      <a:endParaRPr lang="el-GR" sz="1700" dirty="0"/>
                    </a:p>
                  </a:txBody>
                  <a:tcPr marL="90751" marR="907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Απορροφούν τις φορτίσεις</a:t>
                      </a:r>
                      <a:r>
                        <a:rPr lang="el-GR" sz="1700" baseline="0" dirty="0" smtClean="0"/>
                        <a:t> </a:t>
                      </a:r>
                      <a:endParaRPr lang="el-GR" sz="1700" dirty="0" smtClean="0"/>
                    </a:p>
                  </a:txBody>
                  <a:tcPr marL="90751" marR="90751"/>
                </a:tc>
              </a:tr>
            </a:tbl>
          </a:graphicData>
        </a:graphic>
      </p:graphicFrame>
      <p:sp>
        <p:nvSpPr>
          <p:cNvPr id="1334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AC0ECA1-1CC3-4153-BBFF-BE13F63C12A8}" type="slidenum">
              <a:rPr lang="el-GR" smtClean="0">
                <a:solidFill>
                  <a:prstClr val="black"/>
                </a:solidFill>
              </a:rPr>
              <a:pPr>
                <a:defRPr/>
              </a:pPr>
              <a:t>12</a:t>
            </a:fld>
            <a:endParaRPr lang="el-GR" smtClean="0">
              <a:solidFill>
                <a:prstClr val="black"/>
              </a:solidFill>
            </a:endParaRPr>
          </a:p>
        </p:txBody>
      </p:sp>
      <p:sp>
        <p:nvSpPr>
          <p:cNvPr id="6" name="Ορθογώνιο 5"/>
          <p:cNvSpPr/>
          <p:nvPr/>
        </p:nvSpPr>
        <p:spPr>
          <a:xfrm>
            <a:off x="6011863" y="6145361"/>
            <a:ext cx="2653483" cy="338554"/>
          </a:xfrm>
          <a:prstGeom prst="rect">
            <a:avLst/>
          </a:prstGeom>
        </p:spPr>
        <p:txBody>
          <a:bodyPr wrap="none">
            <a:spAutoFit/>
          </a:bodyPr>
          <a:lstStyle/>
          <a:p>
            <a:pPr>
              <a:defRPr/>
            </a:pPr>
            <a:r>
              <a:rPr lang="en-US" sz="1600" dirty="0">
                <a:solidFill>
                  <a:prstClr val="black"/>
                </a:solidFill>
                <a:latin typeface="Calibri"/>
                <a:cs typeface="Arial" charset="0"/>
              </a:rPr>
              <a:t>(</a:t>
            </a:r>
            <a:r>
              <a:rPr lang="en-US" sz="1600" dirty="0" err="1">
                <a:solidFill>
                  <a:prstClr val="black"/>
                </a:solidFill>
                <a:latin typeface="Calibri"/>
                <a:cs typeface="Arial" charset="0"/>
              </a:rPr>
              <a:t>Comerford</a:t>
            </a:r>
            <a:r>
              <a:rPr lang="en-US" sz="1600" dirty="0">
                <a:solidFill>
                  <a:prstClr val="black"/>
                </a:solidFill>
                <a:latin typeface="Calibri"/>
                <a:cs typeface="Arial" charset="0"/>
              </a:rPr>
              <a:t> &amp; </a:t>
            </a:r>
            <a:r>
              <a:rPr lang="en-US" sz="1600" dirty="0" err="1">
                <a:solidFill>
                  <a:prstClr val="black"/>
                </a:solidFill>
                <a:latin typeface="Calibri"/>
                <a:cs typeface="Arial" charset="0"/>
              </a:rPr>
              <a:t>Mottram</a:t>
            </a:r>
            <a:r>
              <a:rPr lang="en-US" sz="1600" dirty="0">
                <a:solidFill>
                  <a:prstClr val="black"/>
                </a:solidFill>
                <a:latin typeface="Calibri"/>
                <a:cs typeface="Arial" charset="0"/>
              </a:rPr>
              <a:t> 2001)</a:t>
            </a:r>
            <a:endParaRPr lang="el-GR" sz="1600" dirty="0">
              <a:solidFill>
                <a:prstClr val="black"/>
              </a:solidFill>
              <a:latin typeface="Calibri"/>
              <a:cs typeface="Arial" charset="0"/>
            </a:endParaRPr>
          </a:p>
        </p:txBody>
      </p:sp>
    </p:spTree>
    <p:extLst>
      <p:ext uri="{BB962C8B-B14F-4D97-AF65-F5344CB8AC3E}">
        <p14:creationId xmlns:p14="http://schemas.microsoft.com/office/powerpoint/2010/main" val="19279329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pPr eaLnBrk="1" hangingPunct="1"/>
            <a:r>
              <a:rPr lang="el-GR" altLang="el-GR" smtClean="0"/>
              <a:t>Σταθερότητα </a:t>
            </a:r>
          </a:p>
        </p:txBody>
      </p:sp>
      <p:sp>
        <p:nvSpPr>
          <p:cNvPr id="18435" name="Θέση περιεχομένου 2"/>
          <p:cNvSpPr>
            <a:spLocks noGrp="1"/>
          </p:cNvSpPr>
          <p:nvPr>
            <p:ph idx="1"/>
          </p:nvPr>
        </p:nvSpPr>
        <p:spPr>
          <a:xfrm>
            <a:off x="539750" y="1619250"/>
            <a:ext cx="8064500" cy="4752975"/>
          </a:xfrm>
        </p:spPr>
        <p:txBody>
          <a:bodyPr/>
          <a:lstStyle/>
          <a:p>
            <a:pPr eaLnBrk="1" hangingPunct="1">
              <a:lnSpc>
                <a:spcPct val="114000"/>
              </a:lnSpc>
              <a:spcBef>
                <a:spcPts val="3000"/>
              </a:spcBef>
            </a:pPr>
            <a:r>
              <a:rPr lang="el-GR" altLang="el-GR" smtClean="0"/>
              <a:t>Στους υγιείς ανθρώπους, η σταθερότητα της σπονδυλικής μονάδας στην μέση θέση εξασφαλίζεται με την συνσυστολή του εγκάρσιου κοιλιακού, του έσω λοξού και του πολυσχιδή,</a:t>
            </a:r>
          </a:p>
          <a:p>
            <a:pPr eaLnBrk="1" hangingPunct="1">
              <a:lnSpc>
                <a:spcPct val="114000"/>
              </a:lnSpc>
              <a:spcBef>
                <a:spcPts val="3000"/>
              </a:spcBef>
            </a:pPr>
            <a:r>
              <a:rPr lang="el-GR" altLang="el-GR" smtClean="0"/>
              <a:t>Η συνσυστολή της τάξεως του 2%-3% της μέγιστης συστολής των μυών είναι αρκετή για να εξασφαλίσει την σταθερότητα της σπονδυλικής μονάδας,</a:t>
            </a:r>
          </a:p>
          <a:p>
            <a:pPr eaLnBrk="1" hangingPunct="1">
              <a:lnSpc>
                <a:spcPct val="114000"/>
              </a:lnSpc>
              <a:spcBef>
                <a:spcPts val="3000"/>
              </a:spcBef>
            </a:pPr>
            <a:r>
              <a:rPr lang="el-GR" altLang="el-GR" smtClean="0"/>
              <a:t>Η μεγαλύτερη ή ίση του 5% παρατεταμένη συνσυστολή έχει συσχετιστεί με την κόπωση και τον μυϊκό πόνο.</a:t>
            </a:r>
          </a:p>
          <a:p>
            <a:pPr eaLnBrk="1" hangingPunct="1"/>
            <a:endParaRPr lang="el-GR" altLang="el-GR" smtClean="0"/>
          </a:p>
        </p:txBody>
      </p:sp>
      <p:sp>
        <p:nvSpPr>
          <p:cNvPr id="1638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AF766E3-500E-41FA-BD03-96CDA8434494}" type="slidenum">
              <a:rPr lang="el-GR" smtClean="0">
                <a:solidFill>
                  <a:prstClr val="black"/>
                </a:solidFill>
              </a:rPr>
              <a:pPr>
                <a:defRPr/>
              </a:pPr>
              <a:t>13</a:t>
            </a:fld>
            <a:endParaRPr lang="el-GR" smtClean="0">
              <a:solidFill>
                <a:prstClr val="black"/>
              </a:solidFill>
            </a:endParaRPr>
          </a:p>
        </p:txBody>
      </p:sp>
    </p:spTree>
    <p:extLst>
      <p:ext uri="{BB962C8B-B14F-4D97-AF65-F5344CB8AC3E}">
        <p14:creationId xmlns:p14="http://schemas.microsoft.com/office/powerpoint/2010/main" val="100961600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pPr eaLnBrk="1" hangingPunct="1"/>
            <a:r>
              <a:rPr lang="el-GR" altLang="el-GR" dirty="0" smtClean="0"/>
              <a:t>Σταθερότητα ΟΜΣΣ</a:t>
            </a:r>
            <a:r>
              <a:rPr lang="en-US" altLang="el-GR" dirty="0" smtClean="0"/>
              <a:t> </a:t>
            </a:r>
            <a:r>
              <a:rPr lang="el-GR" altLang="el-GR" sz="3000" b="0" dirty="0" smtClean="0"/>
              <a:t>1/2</a:t>
            </a:r>
          </a:p>
        </p:txBody>
      </p:sp>
      <p:sp>
        <p:nvSpPr>
          <p:cNvPr id="19459" name="Θέση περιεχομένου 2"/>
          <p:cNvSpPr>
            <a:spLocks noGrp="1"/>
          </p:cNvSpPr>
          <p:nvPr>
            <p:ph idx="1"/>
          </p:nvPr>
        </p:nvSpPr>
        <p:spPr>
          <a:xfrm>
            <a:off x="576263" y="1619250"/>
            <a:ext cx="7596187" cy="4473575"/>
          </a:xfrm>
        </p:spPr>
        <p:txBody>
          <a:bodyPr/>
          <a:lstStyle/>
          <a:p>
            <a:pPr eaLnBrk="1" hangingPunct="1">
              <a:lnSpc>
                <a:spcPct val="114000"/>
              </a:lnSpc>
            </a:pPr>
            <a:r>
              <a:rPr lang="el-GR" altLang="el-GR" smtClean="0"/>
              <a:t>Το κάθε άτομο χρησιμοποιεί διαφορετική στρατηγική για την συνσυστολή των μυών του,</a:t>
            </a:r>
          </a:p>
          <a:p>
            <a:pPr eaLnBrk="1" hangingPunct="1">
              <a:lnSpc>
                <a:spcPct val="114000"/>
              </a:lnSpc>
            </a:pPr>
            <a:r>
              <a:rPr lang="el-GR" altLang="el-GR" smtClean="0"/>
              <a:t>Το χαρακτηριστικό της συνσυστολής του έσω λοξού, του εγκάρσιου κοιλιακού και του πολυσχιδή είναι η σχετική σταθερότητα της συστολής ανεξάρτητα από την κατεύθυνση της κίνησης.</a:t>
            </a:r>
          </a:p>
          <a:p>
            <a:pPr eaLnBrk="1" hangingPunct="1">
              <a:lnSpc>
                <a:spcPct val="114000"/>
              </a:lnSpc>
            </a:pPr>
            <a:endParaRPr lang="el-GR" altLang="el-GR" smtClean="0"/>
          </a:p>
        </p:txBody>
      </p:sp>
      <p:sp>
        <p:nvSpPr>
          <p:cNvPr id="6" name="Ορθογώνιο 5"/>
          <p:cNvSpPr/>
          <p:nvPr/>
        </p:nvSpPr>
        <p:spPr>
          <a:xfrm>
            <a:off x="1763688" y="5157192"/>
            <a:ext cx="6919912" cy="646113"/>
          </a:xfrm>
          <a:prstGeom prst="rect">
            <a:avLst/>
          </a:prstGeom>
        </p:spPr>
        <p:txBody>
          <a:bodyPr>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Cholewicki</a:t>
            </a:r>
            <a:r>
              <a:rPr lang="en-US" dirty="0">
                <a:solidFill>
                  <a:prstClr val="black"/>
                </a:solidFill>
                <a:latin typeface="Calibri"/>
                <a:cs typeface="Arial" charset="0"/>
              </a:rPr>
              <a:t> J, et al. Stabilizing function of trunk flexor-extensor muscles around a neutral spine posture. Spine. 1997 Oct 1;22(19):2207-12.)</a:t>
            </a:r>
            <a:endParaRPr lang="el-GR" dirty="0">
              <a:solidFill>
                <a:prstClr val="black"/>
              </a:solidFill>
              <a:latin typeface="Calibri"/>
              <a:cs typeface="Arial" charset="0"/>
            </a:endParaRPr>
          </a:p>
        </p:txBody>
      </p:sp>
      <p:sp>
        <p:nvSpPr>
          <p:cNvPr id="17413"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18D5409-CAEA-4D64-851D-473795A744B0}" type="slidenum">
              <a:rPr lang="el-GR" smtClean="0">
                <a:solidFill>
                  <a:prstClr val="black"/>
                </a:solidFill>
              </a:rPr>
              <a:pPr>
                <a:defRPr/>
              </a:pPr>
              <a:t>14</a:t>
            </a:fld>
            <a:endParaRPr lang="el-GR" smtClean="0">
              <a:solidFill>
                <a:prstClr val="black"/>
              </a:solidFill>
            </a:endParaRPr>
          </a:p>
        </p:txBody>
      </p:sp>
    </p:spTree>
    <p:extLst>
      <p:ext uri="{BB962C8B-B14F-4D97-AF65-F5344CB8AC3E}">
        <p14:creationId xmlns:p14="http://schemas.microsoft.com/office/powerpoint/2010/main" val="101345198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lex\Desktop\Lumbar_vertebrae_animation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772816"/>
            <a:ext cx="2857500" cy="2857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3" name="Τίτλος 1"/>
          <p:cNvSpPr>
            <a:spLocks noGrp="1"/>
          </p:cNvSpPr>
          <p:nvPr>
            <p:ph type="title"/>
          </p:nvPr>
        </p:nvSpPr>
        <p:spPr/>
        <p:txBody>
          <a:bodyPr/>
          <a:lstStyle/>
          <a:p>
            <a:pPr eaLnBrk="1" hangingPunct="1"/>
            <a:r>
              <a:rPr lang="el-GR" altLang="el-GR" dirty="0"/>
              <a:t>Σταθερότητα ΟΜΣΣ</a:t>
            </a:r>
            <a:r>
              <a:rPr lang="en-US" altLang="el-GR" dirty="0"/>
              <a:t> </a:t>
            </a:r>
            <a:r>
              <a:rPr lang="el-GR" altLang="el-GR" sz="3000" b="0" dirty="0" smtClean="0"/>
              <a:t>2/2</a:t>
            </a:r>
            <a:endParaRPr lang="el-GR" altLang="el-GR" dirty="0" smtClean="0"/>
          </a:p>
        </p:txBody>
      </p:sp>
      <p:sp>
        <p:nvSpPr>
          <p:cNvPr id="3" name="Θέση περιεχομένου 2"/>
          <p:cNvSpPr>
            <a:spLocks noGrp="1"/>
          </p:cNvSpPr>
          <p:nvPr>
            <p:ph idx="1"/>
          </p:nvPr>
        </p:nvSpPr>
        <p:spPr>
          <a:xfrm>
            <a:off x="468313" y="1508125"/>
            <a:ext cx="5818187" cy="4465638"/>
          </a:xfrm>
        </p:spPr>
        <p:txBody>
          <a:bodyPr rtlCol="0">
            <a:normAutofit fontScale="92500"/>
          </a:bodyPr>
          <a:lstStyle/>
          <a:p>
            <a:pPr eaLnBrk="1" fontAlgn="auto" hangingPunct="1">
              <a:spcBef>
                <a:spcPts val="600"/>
              </a:spcBef>
              <a:spcAft>
                <a:spcPts val="0"/>
              </a:spcAft>
              <a:buFont typeface="Arial" pitchFamily="34" charset="0"/>
              <a:buChar char="•"/>
              <a:defRPr/>
            </a:pPr>
            <a:r>
              <a:rPr lang="el-GR" dirty="0"/>
              <a:t>Εκτός από τον εγκάρσιο κοιλιακό και τον πολυσχιδή, για την σωστή λειτουργία της ΟΜΣΣ είναι απαραίτητη:</a:t>
            </a:r>
          </a:p>
          <a:p>
            <a:pPr eaLnBrk="1" fontAlgn="auto" hangingPunct="1">
              <a:spcBef>
                <a:spcPts val="600"/>
              </a:spcBef>
              <a:spcAft>
                <a:spcPts val="0"/>
              </a:spcAft>
              <a:buFont typeface="Arial" pitchFamily="34" charset="0"/>
              <a:buChar char="•"/>
              <a:defRPr/>
            </a:pPr>
            <a:r>
              <a:rPr lang="el-GR" dirty="0"/>
              <a:t>Η συνεργατική λειτουργία του διαφράγματος και των μυών του πυελικού </a:t>
            </a:r>
            <a:r>
              <a:rPr lang="el-GR" dirty="0" smtClean="0"/>
              <a:t>εδάφους,</a:t>
            </a:r>
            <a:endParaRPr lang="el-GR" dirty="0"/>
          </a:p>
          <a:p>
            <a:pPr eaLnBrk="1" fontAlgn="auto" hangingPunct="1">
              <a:spcBef>
                <a:spcPts val="600"/>
              </a:spcBef>
              <a:spcAft>
                <a:spcPts val="0"/>
              </a:spcAft>
              <a:buFont typeface="Arial" pitchFamily="34" charset="0"/>
              <a:buChar char="•"/>
              <a:defRPr/>
            </a:pPr>
            <a:r>
              <a:rPr lang="el-GR" dirty="0"/>
              <a:t>Το φυσιολογικό μήκος της κοιλιακής </a:t>
            </a:r>
            <a:r>
              <a:rPr lang="el-GR" dirty="0" err="1"/>
              <a:t>περιτονίας</a:t>
            </a:r>
            <a:r>
              <a:rPr lang="el-GR" dirty="0"/>
              <a:t> (μπροστά και πίσω</a:t>
            </a:r>
            <a:r>
              <a:rPr lang="el-GR" dirty="0" smtClean="0"/>
              <a:t>),</a:t>
            </a:r>
            <a:endParaRPr lang="el-GR" dirty="0"/>
          </a:p>
          <a:p>
            <a:pPr eaLnBrk="1" fontAlgn="auto" hangingPunct="1">
              <a:spcBef>
                <a:spcPts val="600"/>
              </a:spcBef>
              <a:spcAft>
                <a:spcPts val="0"/>
              </a:spcAft>
              <a:buFont typeface="Arial" pitchFamily="34" charset="0"/>
              <a:buChar char="•"/>
              <a:defRPr/>
            </a:pPr>
            <a:r>
              <a:rPr lang="el-GR" dirty="0"/>
              <a:t>Φυσιολογικό μήκος του ψοΐτη μυός, του οποίου η περιτονία συμφύεται με την περιτονία του πυελικού εδάφους και του έσω θυροειδούς </a:t>
            </a:r>
            <a:r>
              <a:rPr lang="el-GR" dirty="0" smtClean="0"/>
              <a:t>μυός,</a:t>
            </a:r>
            <a:endParaRPr lang="el-GR" dirty="0"/>
          </a:p>
          <a:p>
            <a:pPr eaLnBrk="1" fontAlgn="auto" hangingPunct="1">
              <a:spcBef>
                <a:spcPts val="600"/>
              </a:spcBef>
              <a:spcAft>
                <a:spcPts val="0"/>
              </a:spcAft>
              <a:buFont typeface="Arial" pitchFamily="34" charset="0"/>
              <a:buChar char="•"/>
              <a:defRPr/>
            </a:pPr>
            <a:endParaRPr lang="el-GR" dirty="0"/>
          </a:p>
        </p:txBody>
      </p:sp>
      <p:sp>
        <p:nvSpPr>
          <p:cNvPr id="6" name="Ορθογώνιο 5"/>
          <p:cNvSpPr/>
          <p:nvPr/>
        </p:nvSpPr>
        <p:spPr>
          <a:xfrm>
            <a:off x="5924550" y="6381328"/>
            <a:ext cx="1746250" cy="368300"/>
          </a:xfrm>
          <a:prstGeom prst="rect">
            <a:avLst/>
          </a:prstGeom>
        </p:spPr>
        <p:txBody>
          <a:bodyPr wrap="none">
            <a:spAutoFit/>
          </a:bodyPr>
          <a:lstStyle/>
          <a:p>
            <a:pPr>
              <a:defRPr/>
            </a:pPr>
            <a:r>
              <a:rPr lang="en-US" dirty="0">
                <a:solidFill>
                  <a:prstClr val="black"/>
                </a:solidFill>
                <a:latin typeface="Calibri"/>
                <a:cs typeface="Arial" charset="0"/>
              </a:rPr>
              <a:t> (Lee et al. 2008)</a:t>
            </a:r>
            <a:endParaRPr lang="el-GR" dirty="0">
              <a:solidFill>
                <a:prstClr val="black"/>
              </a:solidFill>
              <a:latin typeface="Calibri"/>
              <a:cs typeface="Arial" charset="0"/>
            </a:endParaRPr>
          </a:p>
        </p:txBody>
      </p:sp>
      <p:sp>
        <p:nvSpPr>
          <p:cNvPr id="7" name="Rectangle 6"/>
          <p:cNvSpPr/>
          <p:nvPr/>
        </p:nvSpPr>
        <p:spPr>
          <a:xfrm>
            <a:off x="468313" y="5876925"/>
            <a:ext cx="7488237" cy="768350"/>
          </a:xfrm>
          <a:prstGeom prst="rect">
            <a:avLst/>
          </a:prstGeom>
        </p:spPr>
        <p:txBody>
          <a:bodyPr>
            <a:spAutoFit/>
          </a:bodyPr>
          <a:lstStyle/>
          <a:p>
            <a:pPr marL="342900" indent="-342900">
              <a:spcBef>
                <a:spcPts val="600"/>
              </a:spcBef>
              <a:buFont typeface="Arial" panose="020B0604020202020204" pitchFamily="34" charset="0"/>
              <a:buChar char="•"/>
              <a:defRPr/>
            </a:pPr>
            <a:r>
              <a:rPr lang="el-GR" sz="2200" dirty="0">
                <a:solidFill>
                  <a:prstClr val="black"/>
                </a:solidFill>
                <a:latin typeface="Calibri"/>
                <a:cs typeface="Arial" charset="0"/>
              </a:rPr>
              <a:t>Οι αρθρώσεις: της πυελικής ζώνης, των οσφυϊκών, των κάτω θωρακικών σπονδύλων και των ισχίων.</a:t>
            </a:r>
          </a:p>
        </p:txBody>
      </p:sp>
      <p:sp>
        <p:nvSpPr>
          <p:cNvPr id="18439" name="Θέση αριθμού διαφάνειας 3"/>
          <p:cNvSpPr>
            <a:spLocks noGrp="1"/>
          </p:cNvSpPr>
          <p:nvPr>
            <p:ph type="sldNum" sz="quarter" idx="12"/>
          </p:nvPr>
        </p:nvSpPr>
        <p:spPr bwMode="auto">
          <a:xfrm>
            <a:off x="6553200" y="6376988"/>
            <a:ext cx="2133600" cy="365125"/>
          </a:xfrm>
          <a:ln>
            <a:miter lim="800000"/>
            <a:headEnd/>
            <a:tailEnd/>
          </a:ln>
        </p:spPr>
        <p:txBody>
          <a:bodyPr wrap="square" numCol="1" anchorCtr="0" compatLnSpc="1">
            <a:prstTxWarp prst="textNoShape">
              <a:avLst/>
            </a:prstTxWarp>
          </a:bodyPr>
          <a:lstStyle/>
          <a:p>
            <a:pPr>
              <a:defRPr/>
            </a:pPr>
            <a:fld id="{EB3E73C9-776B-4AB9-9F69-B58D1FA6272C}" type="slidenum">
              <a:rPr lang="el-GR" smtClean="0">
                <a:solidFill>
                  <a:prstClr val="black"/>
                </a:solidFill>
              </a:rPr>
              <a:pPr>
                <a:defRPr/>
              </a:pPr>
              <a:t>15</a:t>
            </a:fld>
            <a:endParaRPr lang="el-GR" smtClean="0">
              <a:solidFill>
                <a:prstClr val="black"/>
              </a:solidFill>
            </a:endParaRPr>
          </a:p>
        </p:txBody>
      </p:sp>
      <p:sp>
        <p:nvSpPr>
          <p:cNvPr id="9" name="Rectangle 8"/>
          <p:cNvSpPr/>
          <p:nvPr/>
        </p:nvSpPr>
        <p:spPr>
          <a:xfrm>
            <a:off x="6049888" y="4758576"/>
            <a:ext cx="3070076" cy="461665"/>
          </a:xfrm>
          <a:prstGeom prst="rect">
            <a:avLst/>
          </a:prstGeom>
        </p:spPr>
        <p:txBody>
          <a:bodyPr wrap="square">
            <a:spAutoFit/>
          </a:bodyPr>
          <a:lstStyle/>
          <a:p>
            <a:pPr algn="ctr">
              <a:defRPr/>
            </a:pPr>
            <a:r>
              <a:rPr lang="en-US" sz="1200" dirty="0">
                <a:solidFill>
                  <a:prstClr val="black">
                    <a:lumMod val="65000"/>
                    <a:lumOff val="35000"/>
                  </a:prstClr>
                </a:solidFill>
                <a:latin typeface="+mn-lt"/>
                <a:cs typeface="Arial" charset="0"/>
              </a:rPr>
              <a:t>“</a:t>
            </a:r>
            <a:r>
              <a:rPr lang="en-US" sz="1200" dirty="0">
                <a:solidFill>
                  <a:prstClr val="black"/>
                </a:solidFill>
                <a:latin typeface="+mn-lt"/>
                <a:cs typeface="Arial" charset="0"/>
                <a:hlinkClick r:id="rId4"/>
              </a:rPr>
              <a:t>Lumbar vertebrae animation4</a:t>
            </a:r>
            <a:r>
              <a:rPr lang="en-US" sz="1200" dirty="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από</a:t>
            </a:r>
            <a:r>
              <a:rPr lang="en-US" sz="1200" dirty="0" smtClean="0">
                <a:solidFill>
                  <a:prstClr val="black">
                    <a:lumMod val="65000"/>
                    <a:lumOff val="35000"/>
                  </a:prstClr>
                </a:solidFill>
                <a:latin typeface="+mn-lt"/>
                <a:cs typeface="Arial" charset="0"/>
              </a:rPr>
              <a:t> </a:t>
            </a:r>
            <a:r>
              <a:rPr lang="en-US" sz="1200" dirty="0">
                <a:solidFill>
                  <a:prstClr val="black">
                    <a:lumMod val="65000"/>
                    <a:lumOff val="35000"/>
                  </a:prstClr>
                </a:solidFill>
                <a:latin typeface="+mn-lt"/>
                <a:cs typeface="Arial" charset="0"/>
                <a:hlinkClick r:id="rId5" tooltip="User:Was a bee"/>
              </a:rPr>
              <a:t>Was a bee</a:t>
            </a:r>
            <a:r>
              <a:rPr lang="en-US" sz="1200" dirty="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διαθέσιμο με άδεια</a:t>
            </a:r>
            <a:r>
              <a:rPr lang="en-US" sz="1200" dirty="0" smtClean="0">
                <a:solidFill>
                  <a:prstClr val="black">
                    <a:lumMod val="65000"/>
                    <a:lumOff val="35000"/>
                  </a:prstClr>
                </a:solidFill>
                <a:latin typeface="+mn-lt"/>
                <a:cs typeface="Arial" charset="0"/>
              </a:rPr>
              <a:t> </a:t>
            </a:r>
            <a:r>
              <a:rPr lang="en-US" sz="1200" dirty="0">
                <a:solidFill>
                  <a:prstClr val="black">
                    <a:lumMod val="65000"/>
                    <a:lumOff val="35000"/>
                  </a:prstClr>
                </a:solidFill>
                <a:latin typeface="+mn-lt"/>
                <a:cs typeface="Arial" charset="0"/>
                <a:hlinkClick r:id="rId6"/>
              </a:rPr>
              <a:t>CC </a:t>
            </a:r>
            <a:r>
              <a:rPr lang="en-US" sz="1200" dirty="0" smtClean="0">
                <a:solidFill>
                  <a:prstClr val="black">
                    <a:lumMod val="65000"/>
                    <a:lumOff val="35000"/>
                  </a:prstClr>
                </a:solidFill>
                <a:latin typeface="+mn-lt"/>
                <a:cs typeface="Arial" charset="0"/>
                <a:hlinkClick r:id="rId6"/>
              </a:rPr>
              <a:t>BY-SA </a:t>
            </a:r>
            <a:r>
              <a:rPr lang="en-US" sz="1200" dirty="0">
                <a:solidFill>
                  <a:prstClr val="black">
                    <a:lumMod val="65000"/>
                    <a:lumOff val="35000"/>
                  </a:prstClr>
                </a:solidFill>
                <a:latin typeface="+mn-lt"/>
                <a:cs typeface="Arial" charset="0"/>
                <a:hlinkClick r:id="rId6"/>
              </a:rPr>
              <a:t>2.1 JP</a:t>
            </a:r>
            <a:r>
              <a:rPr lang="en-US" sz="1200" dirty="0">
                <a:solidFill>
                  <a:prstClr val="black">
                    <a:lumMod val="65000"/>
                    <a:lumOff val="35000"/>
                  </a:prstClr>
                </a:solidFill>
                <a:latin typeface="+mn-lt"/>
                <a:cs typeface="Arial" charset="0"/>
              </a:rPr>
              <a:t> </a:t>
            </a:r>
          </a:p>
        </p:txBody>
      </p:sp>
    </p:spTree>
    <p:extLst>
      <p:ext uri="{BB962C8B-B14F-4D97-AF65-F5344CB8AC3E}">
        <p14:creationId xmlns:p14="http://schemas.microsoft.com/office/powerpoint/2010/main" val="208858211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a:lstStyle/>
          <a:p>
            <a:pPr eaLnBrk="1" hangingPunct="1"/>
            <a:r>
              <a:rPr lang="el-GR" altLang="el-GR" dirty="0" smtClean="0"/>
              <a:t>Σημαντικά σημεία για την μυϊκή λειτουργία</a:t>
            </a:r>
          </a:p>
        </p:txBody>
      </p:sp>
      <p:sp>
        <p:nvSpPr>
          <p:cNvPr id="3" name="Θέση περιεχομένου 2"/>
          <p:cNvSpPr>
            <a:spLocks noGrp="1"/>
          </p:cNvSpPr>
          <p:nvPr>
            <p:ph idx="1"/>
          </p:nvPr>
        </p:nvSpPr>
        <p:spPr>
          <a:xfrm>
            <a:off x="539750" y="1619250"/>
            <a:ext cx="8135938" cy="5041900"/>
          </a:xfrm>
        </p:spPr>
        <p:txBody>
          <a:bodyPr rtlCol="0">
            <a:normAutofit fontScale="92500"/>
          </a:bodyPr>
          <a:lstStyle/>
          <a:p>
            <a:pPr eaLnBrk="1" fontAlgn="auto" hangingPunct="1">
              <a:spcBef>
                <a:spcPts val="1000"/>
              </a:spcBef>
              <a:spcAft>
                <a:spcPts val="0"/>
              </a:spcAft>
              <a:buFont typeface="Arial" pitchFamily="34" charset="0"/>
              <a:buChar char="•"/>
              <a:defRPr/>
            </a:pPr>
            <a:r>
              <a:rPr lang="el-GR" dirty="0"/>
              <a:t>Η ικανότητα συστολής του πολυσχιδή εξαρτάται από την ικανότητα συστολής του εγκάρσιου κοιλιακού και το </a:t>
            </a:r>
            <a:r>
              <a:rPr lang="el-GR" dirty="0" smtClean="0"/>
              <a:t>αντίθετο,</a:t>
            </a:r>
            <a:endParaRPr lang="el-GR" dirty="0"/>
          </a:p>
          <a:p>
            <a:pPr eaLnBrk="1" fontAlgn="auto" hangingPunct="1">
              <a:spcBef>
                <a:spcPts val="1000"/>
              </a:spcBef>
              <a:spcAft>
                <a:spcPts val="0"/>
              </a:spcAft>
              <a:buFont typeface="Arial" pitchFamily="34" charset="0"/>
              <a:buChar char="•"/>
              <a:defRPr/>
            </a:pPr>
            <a:r>
              <a:rPr lang="el-GR" dirty="0"/>
              <a:t>Η συστολή του διαφράγματος προκαλεί έκταση της </a:t>
            </a:r>
            <a:r>
              <a:rPr lang="el-GR" dirty="0" smtClean="0"/>
              <a:t>ΣΣ,</a:t>
            </a:r>
            <a:endParaRPr lang="el-GR" dirty="0"/>
          </a:p>
          <a:p>
            <a:pPr eaLnBrk="1" fontAlgn="auto" hangingPunct="1">
              <a:spcBef>
                <a:spcPts val="1000"/>
              </a:spcBef>
              <a:spcAft>
                <a:spcPts val="0"/>
              </a:spcAft>
              <a:buFont typeface="Arial" pitchFamily="34" charset="0"/>
              <a:buChar char="•"/>
              <a:defRPr/>
            </a:pPr>
            <a:r>
              <a:rPr lang="el-GR" dirty="0"/>
              <a:t>Η συστολή των πυελικών μυών γίνεται καλύτερα όταν η ΟΜ βρίσκεται σε </a:t>
            </a:r>
            <a:r>
              <a:rPr lang="el-GR" dirty="0" smtClean="0"/>
              <a:t>έκταση,</a:t>
            </a:r>
            <a:endParaRPr lang="el-GR" dirty="0"/>
          </a:p>
          <a:p>
            <a:pPr eaLnBrk="1" fontAlgn="auto" hangingPunct="1">
              <a:spcBef>
                <a:spcPts val="1000"/>
              </a:spcBef>
              <a:spcAft>
                <a:spcPts val="0"/>
              </a:spcAft>
              <a:buFont typeface="Arial" pitchFamily="34" charset="0"/>
              <a:buChar char="•"/>
              <a:defRPr/>
            </a:pPr>
            <a:r>
              <a:rPr lang="el-GR" dirty="0"/>
              <a:t>Η συστολή των πυελικών μυών συνοδεύεται από την συστολή των </a:t>
            </a:r>
            <a:r>
              <a:rPr lang="el-GR" dirty="0" smtClean="0"/>
              <a:t>κοιλιακών,</a:t>
            </a:r>
            <a:endParaRPr lang="el-GR" dirty="0"/>
          </a:p>
          <a:p>
            <a:pPr eaLnBrk="1" fontAlgn="auto" hangingPunct="1">
              <a:spcBef>
                <a:spcPts val="1000"/>
              </a:spcBef>
              <a:spcAft>
                <a:spcPts val="0"/>
              </a:spcAft>
              <a:buFont typeface="Arial" pitchFamily="34" charset="0"/>
              <a:buChar char="•"/>
              <a:defRPr/>
            </a:pPr>
            <a:r>
              <a:rPr lang="el-GR" dirty="0"/>
              <a:t>Η συστολή του </a:t>
            </a:r>
            <a:r>
              <a:rPr lang="el-GR" dirty="0" smtClean="0"/>
              <a:t>εγκάρσιου </a:t>
            </a:r>
            <a:r>
              <a:rPr lang="el-GR" dirty="0"/>
              <a:t>κοιλιακού αποσυμπιέζει την ΟΜ μέσω την μικρής αύξησης της </a:t>
            </a:r>
            <a:r>
              <a:rPr lang="el-GR" dirty="0" err="1"/>
              <a:t>ενδοκοιλιακής</a:t>
            </a:r>
            <a:r>
              <a:rPr lang="el-GR" dirty="0"/>
              <a:t> </a:t>
            </a:r>
            <a:r>
              <a:rPr lang="el-GR" dirty="0" smtClean="0"/>
              <a:t>πίεσης,</a:t>
            </a:r>
            <a:endParaRPr lang="el-GR" dirty="0"/>
          </a:p>
          <a:p>
            <a:pPr eaLnBrk="1" fontAlgn="auto" hangingPunct="1">
              <a:spcBef>
                <a:spcPts val="1000"/>
              </a:spcBef>
              <a:spcAft>
                <a:spcPts val="0"/>
              </a:spcAft>
              <a:buFont typeface="Arial" pitchFamily="34" charset="0"/>
              <a:buChar char="•"/>
              <a:defRPr/>
            </a:pPr>
            <a:r>
              <a:rPr lang="el-GR" dirty="0"/>
              <a:t>Η συστολή του ορθού κοιλιακού αυξάνει την συμπίεση της </a:t>
            </a:r>
            <a:r>
              <a:rPr lang="el-GR" dirty="0" smtClean="0"/>
              <a:t>ΟΜ.</a:t>
            </a:r>
            <a:endParaRPr lang="el-GR" dirty="0"/>
          </a:p>
        </p:txBody>
      </p:sp>
      <p:sp>
        <p:nvSpPr>
          <p:cNvPr id="5" name="Ορθογώνιο 4"/>
          <p:cNvSpPr/>
          <p:nvPr/>
        </p:nvSpPr>
        <p:spPr>
          <a:xfrm>
            <a:off x="5867400" y="6155456"/>
            <a:ext cx="1831975" cy="369888"/>
          </a:xfrm>
          <a:prstGeom prst="rect">
            <a:avLst/>
          </a:prstGeom>
        </p:spPr>
        <p:txBody>
          <a:bodyPr wrap="none">
            <a:spAutoFit/>
          </a:bodyPr>
          <a:lstStyle/>
          <a:p>
            <a:pPr>
              <a:defRPr/>
            </a:pPr>
            <a:r>
              <a:rPr lang="en-US" dirty="0">
                <a:solidFill>
                  <a:prstClr val="black"/>
                </a:solidFill>
                <a:latin typeface="Calibri"/>
                <a:cs typeface="Arial" charset="0"/>
              </a:rPr>
              <a:t>(Hides et al 2011)</a:t>
            </a:r>
          </a:p>
        </p:txBody>
      </p:sp>
      <p:sp>
        <p:nvSpPr>
          <p:cNvPr id="1946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DE91AFA-111D-4269-8B19-9A537940099C}" type="slidenum">
              <a:rPr lang="el-GR" smtClean="0">
                <a:solidFill>
                  <a:prstClr val="black"/>
                </a:solidFill>
              </a:rPr>
              <a:pPr>
                <a:defRPr/>
              </a:pPr>
              <a:t>16</a:t>
            </a:fld>
            <a:endParaRPr lang="el-GR" smtClean="0">
              <a:solidFill>
                <a:prstClr val="black"/>
              </a:solidFill>
            </a:endParaRPr>
          </a:p>
        </p:txBody>
      </p:sp>
    </p:spTree>
    <p:extLst>
      <p:ext uri="{BB962C8B-B14F-4D97-AF65-F5344CB8AC3E}">
        <p14:creationId xmlns:p14="http://schemas.microsoft.com/office/powerpoint/2010/main" val="341032372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Σταθεροποίηση </a:t>
            </a:r>
            <a:r>
              <a:rPr lang="el-GR" dirty="0" smtClean="0"/>
              <a:t>ΟΜ</a:t>
            </a:r>
            <a:br>
              <a:rPr lang="el-GR" dirty="0" smtClean="0"/>
            </a:br>
            <a:r>
              <a:rPr lang="el-GR" sz="3000" b="0" dirty="0" smtClean="0"/>
              <a:t>Σε </a:t>
            </a:r>
            <a:r>
              <a:rPr lang="el-GR" sz="3000" b="0" dirty="0"/>
              <a:t>ποιους ασθενείς απευθύνεται</a:t>
            </a:r>
            <a:r>
              <a:rPr lang="el-GR" sz="3000" b="0" dirty="0" smtClean="0"/>
              <a:t>; 1/4</a:t>
            </a:r>
            <a:endParaRPr lang="el-GR" sz="3000" b="0" dirty="0"/>
          </a:p>
        </p:txBody>
      </p:sp>
      <p:sp>
        <p:nvSpPr>
          <p:cNvPr id="22531" name="Θέση περιεχομένου 2"/>
          <p:cNvSpPr>
            <a:spLocks noGrp="1"/>
          </p:cNvSpPr>
          <p:nvPr>
            <p:ph idx="1"/>
          </p:nvPr>
        </p:nvSpPr>
        <p:spPr/>
        <p:txBody>
          <a:bodyPr/>
          <a:lstStyle/>
          <a:p>
            <a:pPr eaLnBrk="1" hangingPunct="1">
              <a:lnSpc>
                <a:spcPct val="114000"/>
              </a:lnSpc>
              <a:spcBef>
                <a:spcPts val="2400"/>
              </a:spcBef>
            </a:pPr>
            <a:r>
              <a:rPr lang="el-GR" altLang="el-GR" smtClean="0"/>
              <a:t>Έχει υπολογιστεί ότι το 60-80% του ενήλικου πληθυσμού του δυτικού κόσμου θα αναπτύξει πόνο στην οσφύ κατά την διάρκεια της ζωής τους,</a:t>
            </a:r>
          </a:p>
          <a:p>
            <a:pPr eaLnBrk="1" hangingPunct="1">
              <a:lnSpc>
                <a:spcPct val="114000"/>
              </a:lnSpc>
              <a:spcBef>
                <a:spcPts val="2400"/>
              </a:spcBef>
            </a:pPr>
            <a:r>
              <a:rPr lang="el-GR" altLang="el-GR" smtClean="0"/>
              <a:t>Από αυτούς μόνο το 15% έχει σαφή διάγνωση, το 85% διαγιγνώσκεται ως πάσχοντες από ‘οσφυαλγία μη ειδικής αιτιολογίας’. </a:t>
            </a:r>
          </a:p>
          <a:p>
            <a:pPr eaLnBrk="1" hangingPunct="1">
              <a:lnSpc>
                <a:spcPct val="114000"/>
              </a:lnSpc>
            </a:pPr>
            <a:endParaRPr lang="el-GR" altLang="el-GR" smtClean="0"/>
          </a:p>
        </p:txBody>
      </p:sp>
      <p:sp>
        <p:nvSpPr>
          <p:cNvPr id="2048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DDF20BC-F663-4744-B2E1-7383B7639E86}" type="slidenum">
              <a:rPr lang="el-GR" smtClean="0">
                <a:solidFill>
                  <a:prstClr val="black"/>
                </a:solidFill>
              </a:rPr>
              <a:pPr>
                <a:defRPr/>
              </a:pPr>
              <a:t>17</a:t>
            </a:fld>
            <a:endParaRPr lang="el-GR" smtClean="0">
              <a:solidFill>
                <a:prstClr val="black"/>
              </a:solidFill>
            </a:endParaRPr>
          </a:p>
        </p:txBody>
      </p:sp>
      <p:sp>
        <p:nvSpPr>
          <p:cNvPr id="5" name="Ορθογώνιο 4"/>
          <p:cNvSpPr/>
          <p:nvPr/>
        </p:nvSpPr>
        <p:spPr>
          <a:xfrm>
            <a:off x="5003800" y="4941888"/>
            <a:ext cx="3454400" cy="368300"/>
          </a:xfrm>
          <a:prstGeom prst="rect">
            <a:avLst/>
          </a:prstGeom>
        </p:spPr>
        <p:txBody>
          <a:bodyPr wrap="none">
            <a:spAutoFit/>
          </a:bodyPr>
          <a:lstStyle/>
          <a:p>
            <a:pPr>
              <a:defRPr/>
            </a:pPr>
            <a:r>
              <a:rPr lang="da-DK" dirty="0">
                <a:solidFill>
                  <a:prstClr val="black"/>
                </a:solidFill>
                <a:latin typeface="Calibri"/>
                <a:cs typeface="Arial" charset="0"/>
              </a:rPr>
              <a:t>(Dillingham 1995; Long et al. 1996)</a:t>
            </a:r>
          </a:p>
        </p:txBody>
      </p:sp>
    </p:spTree>
    <p:extLst>
      <p:ext uri="{BB962C8B-B14F-4D97-AF65-F5344CB8AC3E}">
        <p14:creationId xmlns:p14="http://schemas.microsoft.com/office/powerpoint/2010/main" val="36609744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Σταθεροποίηση ΟΜ</a:t>
            </a:r>
            <a:br>
              <a:rPr lang="el-GR" dirty="0"/>
            </a:br>
            <a:r>
              <a:rPr lang="el-GR" sz="3000" b="0" dirty="0"/>
              <a:t>Σε ποιους ασθενείς απευθύνεται; </a:t>
            </a:r>
            <a:r>
              <a:rPr lang="el-GR" sz="3000" b="0" dirty="0" smtClean="0"/>
              <a:t>2/4</a:t>
            </a:r>
            <a:endParaRPr lang="el-GR" dirty="0"/>
          </a:p>
        </p:txBody>
      </p:sp>
      <p:sp>
        <p:nvSpPr>
          <p:cNvPr id="3" name="Θέση περιεχομένου 2"/>
          <p:cNvSpPr>
            <a:spLocks noGrp="1"/>
          </p:cNvSpPr>
          <p:nvPr>
            <p:ph idx="1"/>
          </p:nvPr>
        </p:nvSpPr>
        <p:spPr/>
        <p:txBody>
          <a:bodyPr rtlCol="0">
            <a:normAutofit/>
          </a:bodyPr>
          <a:lstStyle/>
          <a:p>
            <a:pPr eaLnBrk="1" hangingPunct="1">
              <a:spcBef>
                <a:spcPts val="2400"/>
              </a:spcBef>
              <a:defRPr/>
            </a:pPr>
            <a:r>
              <a:rPr lang="el-GR" dirty="0">
                <a:solidFill>
                  <a:prstClr val="black"/>
                </a:solidFill>
              </a:rPr>
              <a:t>Γενικά η ‘οσφυαλγίας μη ειδικής αιτιολογίας’ είναι </a:t>
            </a:r>
            <a:r>
              <a:rPr lang="el-GR" dirty="0" err="1" smtClean="0">
                <a:solidFill>
                  <a:prstClr val="black"/>
                </a:solidFill>
              </a:rPr>
              <a:t>αυτο</a:t>
            </a:r>
            <a:r>
              <a:rPr lang="el-GR" dirty="0" smtClean="0">
                <a:solidFill>
                  <a:prstClr val="black"/>
                </a:solidFill>
              </a:rPr>
              <a:t>-περιοριζόμενη,</a:t>
            </a:r>
            <a:endParaRPr lang="el-GR" dirty="0">
              <a:solidFill>
                <a:prstClr val="black"/>
              </a:solidFill>
            </a:endParaRPr>
          </a:p>
          <a:p>
            <a:pPr eaLnBrk="1" hangingPunct="1">
              <a:spcBef>
                <a:spcPts val="2400"/>
              </a:spcBef>
              <a:defRPr/>
            </a:pPr>
            <a:r>
              <a:rPr lang="el-GR" dirty="0">
                <a:solidFill>
                  <a:prstClr val="black"/>
                </a:solidFill>
              </a:rPr>
              <a:t>Υπάρχουν διφορούμενες ενδείξεις για τον χρόνο </a:t>
            </a:r>
            <a:r>
              <a:rPr lang="el-GR" dirty="0" smtClean="0">
                <a:solidFill>
                  <a:prstClr val="black"/>
                </a:solidFill>
              </a:rPr>
              <a:t>ίασης:</a:t>
            </a:r>
            <a:endParaRPr lang="el-GR" dirty="0">
              <a:solidFill>
                <a:prstClr val="black"/>
              </a:solidFill>
            </a:endParaRPr>
          </a:p>
          <a:p>
            <a:pPr marL="698500" eaLnBrk="1" hangingPunct="1">
              <a:spcBef>
                <a:spcPts val="2400"/>
              </a:spcBef>
              <a:buFont typeface="Courier New" panose="02070309020205020404" pitchFamily="49" charset="0"/>
              <a:buChar char="o"/>
              <a:defRPr/>
            </a:pPr>
            <a:r>
              <a:rPr lang="el-GR" sz="2200" dirty="0">
                <a:solidFill>
                  <a:prstClr val="black"/>
                </a:solidFill>
              </a:rPr>
              <a:t>Σε &gt; 90% των ασθενών ο πόνος υποχωρεί σε 2 </a:t>
            </a:r>
            <a:r>
              <a:rPr lang="el-GR" sz="2200" dirty="0" smtClean="0">
                <a:solidFill>
                  <a:prstClr val="black"/>
                </a:solidFill>
              </a:rPr>
              <a:t>εβδομάδες, </a:t>
            </a:r>
            <a:endParaRPr lang="el-GR" sz="2200" dirty="0">
              <a:solidFill>
                <a:prstClr val="black"/>
              </a:solidFill>
            </a:endParaRPr>
          </a:p>
          <a:p>
            <a:pPr marL="698500" eaLnBrk="1" hangingPunct="1">
              <a:spcBef>
                <a:spcPts val="2400"/>
              </a:spcBef>
              <a:buFont typeface="Courier New" panose="02070309020205020404" pitchFamily="49" charset="0"/>
              <a:buChar char="o"/>
              <a:defRPr/>
            </a:pPr>
            <a:r>
              <a:rPr lang="el-GR" sz="2200" dirty="0">
                <a:solidFill>
                  <a:prstClr val="black"/>
                </a:solidFill>
              </a:rPr>
              <a:t>Σε &gt; 41% των ασθενών ο πόνος υποχωρεί σε έναν </a:t>
            </a:r>
            <a:r>
              <a:rPr lang="el-GR" sz="2200" dirty="0" smtClean="0">
                <a:solidFill>
                  <a:prstClr val="black"/>
                </a:solidFill>
              </a:rPr>
              <a:t>μήνα,</a:t>
            </a:r>
            <a:endParaRPr lang="el-GR" sz="2200" dirty="0">
              <a:solidFill>
                <a:prstClr val="black"/>
              </a:solidFill>
            </a:endParaRPr>
          </a:p>
          <a:p>
            <a:pPr marL="698500" eaLnBrk="1" hangingPunct="1">
              <a:spcBef>
                <a:spcPts val="2400"/>
              </a:spcBef>
              <a:buFont typeface="Courier New" panose="02070309020205020404" pitchFamily="49" charset="0"/>
              <a:buChar char="o"/>
              <a:defRPr/>
            </a:pPr>
            <a:r>
              <a:rPr lang="el-GR" sz="2200" dirty="0">
                <a:solidFill>
                  <a:prstClr val="black"/>
                </a:solidFill>
              </a:rPr>
              <a:t>Η μακρόχρονη αποκατάσταση κυμαίνεται μεταξύ 98% των ασθενών σε 3 μήνες και 54% σε 12 </a:t>
            </a:r>
            <a:r>
              <a:rPr lang="el-GR" sz="2200" dirty="0" smtClean="0">
                <a:solidFill>
                  <a:prstClr val="black"/>
                </a:solidFill>
              </a:rPr>
              <a:t>μήνες.</a:t>
            </a:r>
            <a:endParaRPr lang="el-GR" sz="2200" dirty="0"/>
          </a:p>
        </p:txBody>
      </p:sp>
      <p:sp>
        <p:nvSpPr>
          <p:cNvPr id="2150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E52642F-C314-4F8D-BDB1-B3EE8CEC3816}" type="slidenum">
              <a:rPr lang="el-GR" smtClean="0">
                <a:solidFill>
                  <a:prstClr val="black"/>
                </a:solidFill>
              </a:rPr>
              <a:pPr>
                <a:defRPr/>
              </a:pPr>
              <a:t>18</a:t>
            </a:fld>
            <a:endParaRPr lang="el-GR" smtClean="0">
              <a:solidFill>
                <a:prstClr val="black"/>
              </a:solidFill>
            </a:endParaRPr>
          </a:p>
        </p:txBody>
      </p:sp>
      <p:sp>
        <p:nvSpPr>
          <p:cNvPr id="5" name="Ορθογώνιο 4"/>
          <p:cNvSpPr/>
          <p:nvPr/>
        </p:nvSpPr>
        <p:spPr>
          <a:xfrm>
            <a:off x="5364088" y="5877272"/>
            <a:ext cx="2755900" cy="368300"/>
          </a:xfrm>
          <a:prstGeom prst="rect">
            <a:avLst/>
          </a:prstGeom>
        </p:spPr>
        <p:txBody>
          <a:bodyPr wrap="none">
            <a:spAutoFit/>
          </a:bodyPr>
          <a:lstStyle/>
          <a:p>
            <a:pPr>
              <a:defRPr/>
            </a:pPr>
            <a:r>
              <a:rPr lang="en-US" dirty="0">
                <a:solidFill>
                  <a:prstClr val="black"/>
                </a:solidFill>
                <a:latin typeface="Calibri"/>
                <a:cs typeface="Arial" charset="0"/>
              </a:rPr>
              <a:t> (</a:t>
            </a:r>
            <a:r>
              <a:rPr lang="en-US" dirty="0" err="1">
                <a:solidFill>
                  <a:prstClr val="black"/>
                </a:solidFill>
                <a:latin typeface="Calibri"/>
                <a:cs typeface="Arial" charset="0"/>
              </a:rPr>
              <a:t>Refshauge</a:t>
            </a:r>
            <a:r>
              <a:rPr lang="en-US" dirty="0">
                <a:solidFill>
                  <a:prstClr val="black"/>
                </a:solidFill>
                <a:latin typeface="Calibri"/>
                <a:cs typeface="Arial" charset="0"/>
              </a:rPr>
              <a:t> &amp; Maher 2008)</a:t>
            </a:r>
          </a:p>
        </p:txBody>
      </p:sp>
    </p:spTree>
    <p:extLst>
      <p:ext uri="{BB962C8B-B14F-4D97-AF65-F5344CB8AC3E}">
        <p14:creationId xmlns:p14="http://schemas.microsoft.com/office/powerpoint/2010/main" val="75408079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74638"/>
            <a:ext cx="9144000" cy="1143000"/>
          </a:xfrm>
        </p:spPr>
        <p:txBody>
          <a:bodyPr/>
          <a:lstStyle/>
          <a:p>
            <a:r>
              <a:rPr lang="el-GR" altLang="el-GR" sz="3200" smtClean="0"/>
              <a:t>Εμβιομηχανική &amp; Νευροφυσιολογική προσέγγιση</a:t>
            </a:r>
          </a:p>
        </p:txBody>
      </p:sp>
      <p:sp>
        <p:nvSpPr>
          <p:cNvPr id="5123" name="Content Placeholder 2"/>
          <p:cNvSpPr>
            <a:spLocks noGrp="1"/>
          </p:cNvSpPr>
          <p:nvPr>
            <p:ph idx="1"/>
          </p:nvPr>
        </p:nvSpPr>
        <p:spPr>
          <a:xfrm>
            <a:off x="500063" y="1857375"/>
            <a:ext cx="8143875" cy="4268788"/>
          </a:xfrm>
        </p:spPr>
        <p:txBody>
          <a:bodyPr/>
          <a:lstStyle/>
          <a:p>
            <a:r>
              <a:rPr lang="el-GR" altLang="el-GR" sz="2400" smtClean="0"/>
              <a:t>Η εμβιομηχανική αντίληψη της κίνησης των αρθρώσεων, όπως παρουσιάστηκε στα προηγούμενα μαθήματα, αποτελεί ένα σκέλος της φ/θ προσέγγισης</a:t>
            </a:r>
          </a:p>
          <a:p>
            <a:r>
              <a:rPr lang="el-GR" altLang="el-GR" sz="2400" smtClean="0"/>
              <a:t>Υπάρχουν και άλλα νευροφυσιολογικά σκέλη τα οποία βοηθούν τους φ/θτες να αναλύσουν και να αντιμετωπίσουν τα κινητικά προβλήματα των ασθενών, τα οποία είναι:</a:t>
            </a:r>
          </a:p>
          <a:p>
            <a:pPr lvl="1">
              <a:buFont typeface="Wingdings" pitchFamily="2" charset="2"/>
              <a:buChar char="ü"/>
            </a:pPr>
            <a:r>
              <a:rPr lang="el-GR" altLang="el-GR" sz="2400" smtClean="0"/>
              <a:t>Ο κινητικός έλεγχος</a:t>
            </a:r>
          </a:p>
          <a:p>
            <a:pPr lvl="1">
              <a:buFont typeface="Wingdings" pitchFamily="2" charset="2"/>
              <a:buChar char="ü"/>
            </a:pPr>
            <a:r>
              <a:rPr lang="el-GR" altLang="el-GR" sz="2400" smtClean="0"/>
              <a:t>Η κινητική εκπαίδευση</a:t>
            </a:r>
          </a:p>
        </p:txBody>
      </p:sp>
    </p:spTree>
    <p:extLst>
      <p:ext uri="{BB962C8B-B14F-4D97-AF65-F5344CB8AC3E}">
        <p14:creationId xmlns:p14="http://schemas.microsoft.com/office/powerpoint/2010/main" val="3955084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Σταθεροποίηση ΟΜ</a:t>
            </a:r>
            <a:br>
              <a:rPr lang="el-GR" dirty="0"/>
            </a:br>
            <a:r>
              <a:rPr lang="el-GR" sz="3000" b="0" dirty="0"/>
              <a:t>Σε ποιους ασθενείς απευθύνεται; </a:t>
            </a:r>
            <a:r>
              <a:rPr lang="el-GR" sz="3000" b="0" dirty="0" smtClean="0"/>
              <a:t>3/4</a:t>
            </a:r>
            <a:endParaRPr lang="el-GR" dirty="0"/>
          </a:p>
        </p:txBody>
      </p:sp>
      <p:sp>
        <p:nvSpPr>
          <p:cNvPr id="24579" name="Θέση περιεχομένου 2"/>
          <p:cNvSpPr>
            <a:spLocks noGrp="1"/>
          </p:cNvSpPr>
          <p:nvPr>
            <p:ph idx="1"/>
          </p:nvPr>
        </p:nvSpPr>
        <p:spPr/>
        <p:txBody>
          <a:bodyPr/>
          <a:lstStyle/>
          <a:p>
            <a:pPr eaLnBrk="1" hangingPunct="1">
              <a:spcBef>
                <a:spcPts val="3000"/>
              </a:spcBef>
            </a:pPr>
            <a:r>
              <a:rPr lang="el-GR" altLang="el-GR" dirty="0" smtClean="0"/>
              <a:t>Πρόγνωση: Σε ασθενείς με </a:t>
            </a:r>
            <a:r>
              <a:rPr lang="el-GR" altLang="el-GR" dirty="0" err="1" smtClean="0"/>
              <a:t>αυτο</a:t>
            </a:r>
            <a:r>
              <a:rPr lang="el-GR" altLang="el-GR" dirty="0" smtClean="0"/>
              <a:t>-περιοριζόμενη οσφυαλγία είναι συχνή</a:t>
            </a:r>
            <a:r>
              <a:rPr lang="en-US" altLang="el-GR" dirty="0" smtClean="0"/>
              <a:t> </a:t>
            </a:r>
            <a:r>
              <a:rPr lang="el-GR" altLang="el-GR" dirty="0" smtClean="0"/>
              <a:t>η επανεμφάνιση του πόνου:</a:t>
            </a:r>
          </a:p>
          <a:p>
            <a:pPr lvl="1" indent="-342900" eaLnBrk="1" hangingPunct="1">
              <a:spcBef>
                <a:spcPts val="3000"/>
              </a:spcBef>
            </a:pPr>
            <a:r>
              <a:rPr lang="el-GR" altLang="el-GR" dirty="0" smtClean="0"/>
              <a:t>26% στους 3 μήνες,</a:t>
            </a:r>
          </a:p>
          <a:p>
            <a:pPr lvl="1" indent="-342900" eaLnBrk="1" hangingPunct="1">
              <a:spcBef>
                <a:spcPts val="3000"/>
              </a:spcBef>
            </a:pPr>
            <a:r>
              <a:rPr lang="el-GR" altLang="el-GR" dirty="0" smtClean="0"/>
              <a:t>73% στους 12 μήνες,</a:t>
            </a:r>
          </a:p>
          <a:p>
            <a:pPr lvl="1" indent="-342900" eaLnBrk="1" hangingPunct="1">
              <a:spcBef>
                <a:spcPts val="3000"/>
              </a:spcBef>
            </a:pPr>
            <a:r>
              <a:rPr lang="el-GR" altLang="el-GR" dirty="0" smtClean="0"/>
              <a:t>84% μετά από 3 χρόνια.</a:t>
            </a:r>
          </a:p>
          <a:p>
            <a:pPr eaLnBrk="1" hangingPunct="1"/>
            <a:endParaRPr lang="el-GR" altLang="el-GR" dirty="0" smtClean="0"/>
          </a:p>
        </p:txBody>
      </p:sp>
      <p:sp>
        <p:nvSpPr>
          <p:cNvPr id="22533"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A6CBDA9-CC80-4487-AB1A-155807BE9985}" type="slidenum">
              <a:rPr lang="el-GR" smtClean="0">
                <a:solidFill>
                  <a:prstClr val="black"/>
                </a:solidFill>
              </a:rPr>
              <a:pPr>
                <a:defRPr/>
              </a:pPr>
              <a:t>19</a:t>
            </a:fld>
            <a:endParaRPr lang="el-GR" smtClean="0">
              <a:solidFill>
                <a:prstClr val="black"/>
              </a:solidFill>
            </a:endParaRPr>
          </a:p>
        </p:txBody>
      </p:sp>
      <p:sp>
        <p:nvSpPr>
          <p:cNvPr id="5" name="Ορθογώνιο 4"/>
          <p:cNvSpPr/>
          <p:nvPr/>
        </p:nvSpPr>
        <p:spPr>
          <a:xfrm>
            <a:off x="5568950" y="5148263"/>
            <a:ext cx="2757488" cy="368300"/>
          </a:xfrm>
          <a:prstGeom prst="rect">
            <a:avLst/>
          </a:prstGeom>
        </p:spPr>
        <p:txBody>
          <a:bodyPr wrap="none">
            <a:spAutoFit/>
          </a:bodyPr>
          <a:lstStyle/>
          <a:p>
            <a:pPr>
              <a:defRPr/>
            </a:pPr>
            <a:r>
              <a:rPr lang="en-US" dirty="0">
                <a:solidFill>
                  <a:prstClr val="black"/>
                </a:solidFill>
                <a:latin typeface="Calibri"/>
                <a:cs typeface="Arial" charset="0"/>
              </a:rPr>
              <a:t> (</a:t>
            </a:r>
            <a:r>
              <a:rPr lang="en-US" dirty="0" err="1">
                <a:solidFill>
                  <a:prstClr val="black"/>
                </a:solidFill>
                <a:latin typeface="Calibri"/>
                <a:cs typeface="Arial" charset="0"/>
              </a:rPr>
              <a:t>Refshauge</a:t>
            </a:r>
            <a:r>
              <a:rPr lang="en-US" dirty="0">
                <a:solidFill>
                  <a:prstClr val="black"/>
                </a:solidFill>
                <a:latin typeface="Calibri"/>
                <a:cs typeface="Arial" charset="0"/>
              </a:rPr>
              <a:t> &amp; Maher 2008)</a:t>
            </a:r>
            <a:endParaRPr lang="el-GR" dirty="0">
              <a:solidFill>
                <a:prstClr val="black"/>
              </a:solidFill>
              <a:latin typeface="Calibri"/>
              <a:cs typeface="Arial" charset="0"/>
            </a:endParaRPr>
          </a:p>
        </p:txBody>
      </p:sp>
    </p:spTree>
    <p:extLst>
      <p:ext uri="{BB962C8B-B14F-4D97-AF65-F5344CB8AC3E}">
        <p14:creationId xmlns:p14="http://schemas.microsoft.com/office/powerpoint/2010/main" val="207032553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Σταθεροποίηση ΟΜ</a:t>
            </a:r>
            <a:br>
              <a:rPr lang="el-GR" dirty="0"/>
            </a:br>
            <a:r>
              <a:rPr lang="el-GR" sz="3000" b="0" dirty="0"/>
              <a:t>Σε ποιους ασθενείς απευθύνεται; </a:t>
            </a:r>
            <a:r>
              <a:rPr lang="el-GR" sz="3000" b="0" dirty="0" smtClean="0"/>
              <a:t>4/4</a:t>
            </a:r>
            <a:endParaRPr lang="el-GR" dirty="0"/>
          </a:p>
        </p:txBody>
      </p:sp>
      <p:sp>
        <p:nvSpPr>
          <p:cNvPr id="25603" name="Θέση περιεχομένου 2"/>
          <p:cNvSpPr>
            <a:spLocks noGrp="1"/>
          </p:cNvSpPr>
          <p:nvPr>
            <p:ph idx="1"/>
          </p:nvPr>
        </p:nvSpPr>
        <p:spPr/>
        <p:txBody>
          <a:bodyPr/>
          <a:lstStyle/>
          <a:p>
            <a:pPr eaLnBrk="1" hangingPunct="1"/>
            <a:r>
              <a:rPr lang="el-GR" altLang="el-GR" dirty="0" smtClean="0"/>
              <a:t>Τα τελευταία χρόνια γίνεται μία προσπάθεια να αναγνωρίζονται κάποιες διαφορετικές υποομάδες ανάμεσα στους ασθενείς που πάσχουν από οσφυαλγία μη ειδικής αιτιολογίας,</a:t>
            </a:r>
          </a:p>
          <a:p>
            <a:pPr eaLnBrk="1" hangingPunct="1"/>
            <a:r>
              <a:rPr lang="el-GR" altLang="el-GR" dirty="0" smtClean="0"/>
              <a:t>Μία τέτοια υποομάδα θεωρείται ότι είναι οι ασθενείς με τμηματική αστάθεια της οσφυϊκής μοίρας,</a:t>
            </a:r>
          </a:p>
          <a:p>
            <a:pPr eaLnBrk="1" hangingPunct="1"/>
            <a:r>
              <a:rPr lang="el-GR" altLang="el-GR" dirty="0" smtClean="0"/>
              <a:t>Επομένως, ο φυσικοθεραπευτής θα πρέπει να αναγνωρίσει μεταξύ των 85% των ασθενών που πάσχουν από οσφυαλγία μη ειδικής αιτιολογίας εκείνους τους ασθενείς οι οποίοι έχουν τμηματική αστάθεια.</a:t>
            </a:r>
          </a:p>
        </p:txBody>
      </p:sp>
      <p:sp>
        <p:nvSpPr>
          <p:cNvPr id="2355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A68E5CD-3FD6-425C-B57A-BD7C9FDBC89B}" type="slidenum">
              <a:rPr lang="el-GR" smtClean="0">
                <a:solidFill>
                  <a:prstClr val="black"/>
                </a:solidFill>
              </a:rPr>
              <a:pPr>
                <a:defRPr/>
              </a:pPr>
              <a:t>20</a:t>
            </a:fld>
            <a:endParaRPr lang="el-GR" smtClean="0">
              <a:solidFill>
                <a:prstClr val="black"/>
              </a:solidFill>
            </a:endParaRPr>
          </a:p>
        </p:txBody>
      </p:sp>
      <p:sp>
        <p:nvSpPr>
          <p:cNvPr id="5" name="Ορθογώνιο 4"/>
          <p:cNvSpPr/>
          <p:nvPr/>
        </p:nvSpPr>
        <p:spPr>
          <a:xfrm>
            <a:off x="5937073" y="6021288"/>
            <a:ext cx="1562100" cy="369888"/>
          </a:xfrm>
          <a:prstGeom prst="rect">
            <a:avLst/>
          </a:prstGeom>
        </p:spPr>
        <p:txBody>
          <a:bodyPr wrap="none">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Friberg</a:t>
            </a:r>
            <a:r>
              <a:rPr lang="en-US" dirty="0">
                <a:solidFill>
                  <a:prstClr val="black"/>
                </a:solidFill>
                <a:latin typeface="Calibri"/>
                <a:cs typeface="Arial" charset="0"/>
              </a:rPr>
              <a:t> 1987 )</a:t>
            </a:r>
          </a:p>
        </p:txBody>
      </p:sp>
    </p:spTree>
    <p:extLst>
      <p:ext uri="{BB962C8B-B14F-4D97-AF65-F5344CB8AC3E}">
        <p14:creationId xmlns:p14="http://schemas.microsoft.com/office/powerpoint/2010/main" val="385730556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lstStyle/>
          <a:p>
            <a:pPr eaLnBrk="1" hangingPunct="1"/>
            <a:r>
              <a:rPr lang="el-GR" altLang="el-GR" dirty="0" smtClean="0"/>
              <a:t>Τμηματική αστάθεια </a:t>
            </a:r>
            <a:r>
              <a:rPr lang="el-GR" altLang="el-GR" sz="3000" b="0" dirty="0" smtClean="0"/>
              <a:t>1/3</a:t>
            </a:r>
          </a:p>
        </p:txBody>
      </p:sp>
      <p:sp>
        <p:nvSpPr>
          <p:cNvPr id="26627" name="Θέση περιεχομένου 2"/>
          <p:cNvSpPr>
            <a:spLocks noGrp="1"/>
          </p:cNvSpPr>
          <p:nvPr>
            <p:ph idx="1"/>
          </p:nvPr>
        </p:nvSpPr>
        <p:spPr>
          <a:xfrm>
            <a:off x="539750" y="1619250"/>
            <a:ext cx="8208714" cy="4968875"/>
          </a:xfrm>
        </p:spPr>
        <p:txBody>
          <a:bodyPr/>
          <a:lstStyle/>
          <a:p>
            <a:pPr eaLnBrk="1" hangingPunct="1">
              <a:spcBef>
                <a:spcPts val="800"/>
              </a:spcBef>
            </a:pPr>
            <a:r>
              <a:rPr lang="el-GR" altLang="el-GR" sz="2200" dirty="0" smtClean="0"/>
              <a:t>Ο </a:t>
            </a:r>
            <a:r>
              <a:rPr lang="el-GR" altLang="el-GR" sz="2200" dirty="0" err="1" smtClean="0"/>
              <a:t>Panjabi</a:t>
            </a:r>
            <a:r>
              <a:rPr lang="el-GR" altLang="el-GR" sz="2200" dirty="0" smtClean="0"/>
              <a:t> (1992) όρισε την τμηματική αστάθεια ως την χαλαρότητα της σπονδυλικής μονάδας γύρω από την μέση θέση της, </a:t>
            </a:r>
          </a:p>
          <a:p>
            <a:pPr eaLnBrk="1" hangingPunct="1">
              <a:spcBef>
                <a:spcPts val="800"/>
              </a:spcBef>
            </a:pPr>
            <a:r>
              <a:rPr lang="el-GR" altLang="el-GR" sz="2200" dirty="0" smtClean="0"/>
              <a:t>Την μέση θέση της σπονδυλικής μονάδας ονόμασε ‘ουδέτερη ζώνη’,</a:t>
            </a:r>
          </a:p>
          <a:p>
            <a:pPr eaLnBrk="1" hangingPunct="1">
              <a:spcBef>
                <a:spcPts val="800"/>
              </a:spcBef>
            </a:pPr>
            <a:r>
              <a:rPr lang="el-GR" altLang="el-GR" sz="2200" dirty="0" smtClean="0"/>
              <a:t>Θεωρητικά, η αυξημένη ουδέτερη ζώνη μπορεί να οφείλεται είτε σε ανεπάρκεια των αρθρώσεων και των μυών, είτε σε ανεπάρκεια των μυών και του </a:t>
            </a:r>
            <a:r>
              <a:rPr lang="el-GR" altLang="el-GR" sz="2200" dirty="0" err="1" smtClean="0"/>
              <a:t>νευρο</a:t>
            </a:r>
            <a:r>
              <a:rPr lang="el-GR" altLang="el-GR" sz="2200" dirty="0" smtClean="0"/>
              <a:t>-μυϊκού ελέγχου, είτε σε ανεπάρκεια των αρθρώσεων και του </a:t>
            </a:r>
            <a:r>
              <a:rPr lang="el-GR" altLang="el-GR" sz="2200" dirty="0" err="1" smtClean="0"/>
              <a:t>νευρο</a:t>
            </a:r>
            <a:r>
              <a:rPr lang="el-GR" altLang="el-GR" sz="2200" dirty="0" smtClean="0"/>
              <a:t>-μυϊκού ελέγχου,</a:t>
            </a:r>
          </a:p>
          <a:p>
            <a:pPr eaLnBrk="1" hangingPunct="1">
              <a:spcBef>
                <a:spcPts val="800"/>
              </a:spcBef>
            </a:pPr>
            <a:r>
              <a:rPr lang="el-GR" altLang="el-GR" sz="2200" dirty="0" smtClean="0"/>
              <a:t>Πειραματικά και κλινικά, η ουδέτερη ζώνη φαίνεται να είναι αυξημένη σε περιπτώσεις κάκωσης της σπονδυλικής μονάδας και σε περιπτώσεις εκφύλισης του μεσοσπονδυλίου δίσκου. </a:t>
            </a:r>
          </a:p>
          <a:p>
            <a:pPr eaLnBrk="1" hangingPunct="1">
              <a:spcBef>
                <a:spcPts val="800"/>
              </a:spcBef>
            </a:pPr>
            <a:endParaRPr lang="el-GR" altLang="el-GR" sz="2200" dirty="0" smtClean="0"/>
          </a:p>
        </p:txBody>
      </p:sp>
      <p:sp>
        <p:nvSpPr>
          <p:cNvPr id="5" name="Ορθογώνιο 4"/>
          <p:cNvSpPr/>
          <p:nvPr/>
        </p:nvSpPr>
        <p:spPr>
          <a:xfrm>
            <a:off x="3059832" y="6155580"/>
            <a:ext cx="5616575" cy="585788"/>
          </a:xfrm>
          <a:prstGeom prst="rect">
            <a:avLst/>
          </a:prstGeom>
        </p:spPr>
        <p:txBody>
          <a:bodyPr>
            <a:spAutoFit/>
          </a:bodyPr>
          <a:lstStyle/>
          <a:p>
            <a:pPr>
              <a:defRPr/>
            </a:pPr>
            <a:r>
              <a:rPr lang="en-US" sz="1600" dirty="0">
                <a:solidFill>
                  <a:prstClr val="black"/>
                </a:solidFill>
                <a:latin typeface="Calibri"/>
                <a:cs typeface="Arial" charset="0"/>
              </a:rPr>
              <a:t>(Panjabi et al. 1989, 1995; Mimura et al. 1994; </a:t>
            </a:r>
            <a:r>
              <a:rPr lang="en-US" sz="1600" dirty="0" err="1">
                <a:solidFill>
                  <a:prstClr val="black"/>
                </a:solidFill>
                <a:latin typeface="Calibri"/>
                <a:cs typeface="Arial" charset="0"/>
              </a:rPr>
              <a:t>Kaigle</a:t>
            </a:r>
            <a:r>
              <a:rPr lang="en-US" sz="1600" dirty="0">
                <a:solidFill>
                  <a:prstClr val="black"/>
                </a:solidFill>
                <a:latin typeface="Calibri"/>
                <a:cs typeface="Arial" charset="0"/>
              </a:rPr>
              <a:t> et al. 1995; </a:t>
            </a:r>
          </a:p>
          <a:p>
            <a:pPr>
              <a:defRPr/>
            </a:pPr>
            <a:r>
              <a:rPr lang="en-US" sz="1600" dirty="0" err="1">
                <a:solidFill>
                  <a:prstClr val="black"/>
                </a:solidFill>
                <a:latin typeface="Calibri"/>
                <a:cs typeface="Arial" charset="0"/>
              </a:rPr>
              <a:t>Ching</a:t>
            </a:r>
            <a:r>
              <a:rPr lang="en-US" sz="1600" dirty="0">
                <a:solidFill>
                  <a:prstClr val="black"/>
                </a:solidFill>
                <a:latin typeface="Calibri"/>
                <a:cs typeface="Arial" charset="0"/>
              </a:rPr>
              <a:t> et al. 1995; Zhao et al. 2005; Adams et al. 2006 )</a:t>
            </a:r>
          </a:p>
        </p:txBody>
      </p:sp>
      <p:sp>
        <p:nvSpPr>
          <p:cNvPr id="2458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3C8619A-8D45-40D4-A1C1-D3ECCD2BB1C2}" type="slidenum">
              <a:rPr lang="el-GR" smtClean="0">
                <a:solidFill>
                  <a:prstClr val="black"/>
                </a:solidFill>
              </a:rPr>
              <a:pPr>
                <a:defRPr/>
              </a:pPr>
              <a:t>21</a:t>
            </a:fld>
            <a:endParaRPr lang="el-GR" smtClean="0">
              <a:solidFill>
                <a:prstClr val="black"/>
              </a:solidFill>
            </a:endParaRPr>
          </a:p>
        </p:txBody>
      </p:sp>
    </p:spTree>
    <p:extLst>
      <p:ext uri="{BB962C8B-B14F-4D97-AF65-F5344CB8AC3E}">
        <p14:creationId xmlns:p14="http://schemas.microsoft.com/office/powerpoint/2010/main" val="86295291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altLang="el-GR" dirty="0"/>
              <a:t>Τμηματική αστάθεια </a:t>
            </a:r>
            <a:r>
              <a:rPr lang="el-GR" altLang="el-GR" sz="3000" b="0" dirty="0" smtClean="0"/>
              <a:t>2/3</a:t>
            </a:r>
            <a:endParaRPr lang="el-GR" sz="3600" b="0" dirty="0"/>
          </a:p>
        </p:txBody>
      </p:sp>
      <p:sp>
        <p:nvSpPr>
          <p:cNvPr id="27651" name="Θέση περιεχομένου 2"/>
          <p:cNvSpPr>
            <a:spLocks noGrp="1"/>
          </p:cNvSpPr>
          <p:nvPr>
            <p:ph idx="1"/>
          </p:nvPr>
        </p:nvSpPr>
        <p:spPr>
          <a:xfrm>
            <a:off x="539750" y="1619250"/>
            <a:ext cx="8229600" cy="3097213"/>
          </a:xfrm>
        </p:spPr>
        <p:txBody>
          <a:bodyPr/>
          <a:lstStyle/>
          <a:p>
            <a:pPr eaLnBrk="1" hangingPunct="1">
              <a:lnSpc>
                <a:spcPct val="114000"/>
              </a:lnSpc>
              <a:spcBef>
                <a:spcPts val="2400"/>
              </a:spcBef>
            </a:pPr>
            <a:r>
              <a:rPr lang="el-GR" altLang="el-GR" smtClean="0"/>
              <a:t>Όταν οι μυϊκές δυνάμεις είναι μικρές, ΟΜΣΣ είναι πιο επιρρεπής σε αστάθειες στην ουδέτερη ζώνη της και σε χαμηλά φορτία,</a:t>
            </a:r>
          </a:p>
          <a:p>
            <a:pPr eaLnBrk="1" hangingPunct="1">
              <a:lnSpc>
                <a:spcPct val="114000"/>
              </a:lnSpc>
              <a:spcBef>
                <a:spcPts val="2400"/>
              </a:spcBef>
            </a:pPr>
            <a:r>
              <a:rPr lang="el-GR" altLang="el-GR" smtClean="0"/>
              <a:t>Όταν η ουδέτερη ζώνη είναι αυξημένη, η σταθερότητα της σπονδυλικής μονάδας εξασφαλίζεται με την συστολή των ενδογενών μυών.</a:t>
            </a:r>
          </a:p>
          <a:p>
            <a:pPr eaLnBrk="1" hangingPunct="1">
              <a:spcBef>
                <a:spcPts val="2400"/>
              </a:spcBef>
            </a:pPr>
            <a:endParaRPr lang="el-GR" altLang="el-GR" smtClean="0"/>
          </a:p>
        </p:txBody>
      </p:sp>
      <p:sp>
        <p:nvSpPr>
          <p:cNvPr id="5" name="Ορθογώνιο 4"/>
          <p:cNvSpPr/>
          <p:nvPr/>
        </p:nvSpPr>
        <p:spPr>
          <a:xfrm>
            <a:off x="5364163" y="4797425"/>
            <a:ext cx="2881312" cy="368300"/>
          </a:xfrm>
          <a:prstGeom prst="rect">
            <a:avLst/>
          </a:prstGeom>
        </p:spPr>
        <p:txBody>
          <a:bodyPr wrap="none">
            <a:spAutoFit/>
          </a:bodyPr>
          <a:lstStyle/>
          <a:p>
            <a:pPr>
              <a:defRPr/>
            </a:pPr>
            <a:r>
              <a:rPr lang="en-US" dirty="0">
                <a:solidFill>
                  <a:prstClr val="black"/>
                </a:solidFill>
                <a:latin typeface="Calibri"/>
                <a:cs typeface="Arial" charset="0"/>
              </a:rPr>
              <a:t> (</a:t>
            </a:r>
            <a:r>
              <a:rPr lang="en-US" dirty="0" err="1">
                <a:solidFill>
                  <a:prstClr val="black"/>
                </a:solidFill>
                <a:latin typeface="Calibri"/>
                <a:cs typeface="Arial" charset="0"/>
              </a:rPr>
              <a:t>Cholewicke</a:t>
            </a:r>
            <a:r>
              <a:rPr lang="en-US" dirty="0">
                <a:solidFill>
                  <a:prstClr val="black"/>
                </a:solidFill>
                <a:latin typeface="Calibri"/>
                <a:cs typeface="Arial" charset="0"/>
              </a:rPr>
              <a:t> &amp; McGill, 1996)</a:t>
            </a:r>
            <a:endParaRPr lang="el-GR" dirty="0">
              <a:solidFill>
                <a:prstClr val="black"/>
              </a:solidFill>
              <a:latin typeface="Calibri"/>
              <a:cs typeface="Arial" charset="0"/>
            </a:endParaRPr>
          </a:p>
        </p:txBody>
      </p:sp>
      <p:sp>
        <p:nvSpPr>
          <p:cNvPr id="2560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B369144-40B3-4022-AE66-F7EB7755C517}" type="slidenum">
              <a:rPr lang="el-GR" smtClean="0">
                <a:solidFill>
                  <a:prstClr val="black"/>
                </a:solidFill>
              </a:rPr>
              <a:pPr>
                <a:defRPr/>
              </a:pPr>
              <a:t>22</a:t>
            </a:fld>
            <a:endParaRPr lang="el-GR" smtClean="0">
              <a:solidFill>
                <a:prstClr val="black"/>
              </a:solidFill>
            </a:endParaRPr>
          </a:p>
        </p:txBody>
      </p:sp>
    </p:spTree>
    <p:extLst>
      <p:ext uri="{BB962C8B-B14F-4D97-AF65-F5344CB8AC3E}">
        <p14:creationId xmlns:p14="http://schemas.microsoft.com/office/powerpoint/2010/main" val="57060110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altLang="el-GR" dirty="0"/>
              <a:t>Τμηματική αστάθεια </a:t>
            </a:r>
            <a:r>
              <a:rPr lang="el-GR" altLang="el-GR" sz="3000" b="0" dirty="0" smtClean="0"/>
              <a:t>3/3</a:t>
            </a:r>
            <a:endParaRPr lang="el-GR" sz="3600" dirty="0"/>
          </a:p>
        </p:txBody>
      </p:sp>
      <p:sp>
        <p:nvSpPr>
          <p:cNvPr id="28675" name="Θέση περιεχομένου 2"/>
          <p:cNvSpPr>
            <a:spLocks noGrp="1"/>
          </p:cNvSpPr>
          <p:nvPr>
            <p:ph idx="1"/>
          </p:nvPr>
        </p:nvSpPr>
        <p:spPr>
          <a:xfrm>
            <a:off x="539750" y="1619250"/>
            <a:ext cx="8229600" cy="4826000"/>
          </a:xfrm>
        </p:spPr>
        <p:txBody>
          <a:bodyPr/>
          <a:lstStyle/>
          <a:p>
            <a:pPr eaLnBrk="1" hangingPunct="1">
              <a:lnSpc>
                <a:spcPct val="114000"/>
              </a:lnSpc>
              <a:spcBef>
                <a:spcPts val="2400"/>
              </a:spcBef>
            </a:pPr>
            <a:r>
              <a:rPr lang="el-GR" altLang="el-GR" smtClean="0"/>
              <a:t>Το ΚΝΣ αντισταθμίζει την μειωμένη τμηματική σταθερότητα με την συν-συστολή των μακρών μυών της ΟΜΣΣ,</a:t>
            </a:r>
          </a:p>
          <a:p>
            <a:pPr eaLnBrk="1" hangingPunct="1">
              <a:lnSpc>
                <a:spcPct val="114000"/>
              </a:lnSpc>
              <a:spcBef>
                <a:spcPts val="2400"/>
              </a:spcBef>
            </a:pPr>
            <a:r>
              <a:rPr lang="el-GR" altLang="el-GR" smtClean="0"/>
              <a:t>Με την συνσυστολή των μακρών μυών αυξάνεται η συμπίεση της ΣΣ κατά 26% και η πλάγια διάτμηση κατά 75%. </a:t>
            </a:r>
          </a:p>
          <a:p>
            <a:pPr eaLnBrk="1" hangingPunct="1">
              <a:spcBef>
                <a:spcPts val="3000"/>
              </a:spcBef>
            </a:pPr>
            <a:endParaRPr lang="el-GR" altLang="el-GR" smtClean="0"/>
          </a:p>
        </p:txBody>
      </p:sp>
      <p:sp>
        <p:nvSpPr>
          <p:cNvPr id="6" name="Ορθογώνιο 5"/>
          <p:cNvSpPr/>
          <p:nvPr/>
        </p:nvSpPr>
        <p:spPr>
          <a:xfrm>
            <a:off x="4788024" y="4725144"/>
            <a:ext cx="3841750" cy="369888"/>
          </a:xfrm>
          <a:prstGeom prst="rect">
            <a:avLst/>
          </a:prstGeom>
        </p:spPr>
        <p:txBody>
          <a:bodyPr wrap="none">
            <a:spAutoFit/>
          </a:bodyPr>
          <a:lstStyle/>
          <a:p>
            <a:pPr>
              <a:defRPr/>
            </a:pPr>
            <a:r>
              <a:rPr lang="da-DK" dirty="0">
                <a:solidFill>
                  <a:prstClr val="black"/>
                </a:solidFill>
                <a:latin typeface="Calibri"/>
                <a:cs typeface="Arial" charset="0"/>
              </a:rPr>
              <a:t>(Marras et al. 2001; Reeves et al. 2007)</a:t>
            </a:r>
          </a:p>
        </p:txBody>
      </p:sp>
      <p:sp>
        <p:nvSpPr>
          <p:cNvPr id="2662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9155833-A028-4CB9-8340-45AF1BCFFAF8}" type="slidenum">
              <a:rPr lang="el-GR" smtClean="0">
                <a:solidFill>
                  <a:prstClr val="black"/>
                </a:solidFill>
              </a:rPr>
              <a:pPr>
                <a:defRPr/>
              </a:pPr>
              <a:t>23</a:t>
            </a:fld>
            <a:endParaRPr lang="el-GR" smtClean="0">
              <a:solidFill>
                <a:prstClr val="black"/>
              </a:solidFill>
            </a:endParaRPr>
          </a:p>
        </p:txBody>
      </p:sp>
    </p:spTree>
    <p:extLst>
      <p:ext uri="{BB962C8B-B14F-4D97-AF65-F5344CB8AC3E}">
        <p14:creationId xmlns:p14="http://schemas.microsoft.com/office/powerpoint/2010/main" val="290403515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Τμηματική αστάθεια </a:t>
            </a:r>
            <a:r>
              <a:rPr lang="el-GR" dirty="0" smtClean="0"/>
              <a:t>– Διάγνωση</a:t>
            </a:r>
            <a:r>
              <a:rPr lang="el-GR" dirty="0"/>
              <a:t> </a:t>
            </a:r>
            <a:r>
              <a:rPr lang="el-GR" sz="3000" b="0" dirty="0" smtClean="0"/>
              <a:t>1/11</a:t>
            </a:r>
            <a:endParaRPr lang="el-GR" sz="3000" b="0" dirty="0"/>
          </a:p>
        </p:txBody>
      </p:sp>
      <p:sp>
        <p:nvSpPr>
          <p:cNvPr id="29699" name="Θέση περιεχομένου 2"/>
          <p:cNvSpPr>
            <a:spLocks noGrp="1"/>
          </p:cNvSpPr>
          <p:nvPr>
            <p:ph idx="1"/>
          </p:nvPr>
        </p:nvSpPr>
        <p:spPr>
          <a:xfrm>
            <a:off x="539750" y="1619250"/>
            <a:ext cx="8064500" cy="4752975"/>
          </a:xfrm>
        </p:spPr>
        <p:txBody>
          <a:bodyPr/>
          <a:lstStyle/>
          <a:p>
            <a:pPr eaLnBrk="1" hangingPunct="1">
              <a:lnSpc>
                <a:spcPct val="114000"/>
              </a:lnSpc>
              <a:spcBef>
                <a:spcPts val="3000"/>
              </a:spcBef>
            </a:pPr>
            <a:r>
              <a:rPr lang="el-GR" altLang="el-GR" dirty="0" smtClean="0"/>
              <a:t>Υπάρχει δυσκολία στην διάγνωσή της,</a:t>
            </a:r>
          </a:p>
          <a:p>
            <a:pPr eaLnBrk="1" hangingPunct="1">
              <a:lnSpc>
                <a:spcPct val="114000"/>
              </a:lnSpc>
              <a:spcBef>
                <a:spcPts val="3000"/>
              </a:spcBef>
            </a:pPr>
            <a:r>
              <a:rPr lang="el-GR" altLang="el-GR" dirty="0" smtClean="0"/>
              <a:t>Μπορεί να διαγνωστεί η κάκωση των παθητικών δομών, αλλά υπάρχουν δυσκολίες στην διάγνωση της μυϊκής και </a:t>
            </a:r>
            <a:r>
              <a:rPr lang="el-GR" altLang="el-GR" dirty="0" err="1" smtClean="0"/>
              <a:t>νευρομυϊκής</a:t>
            </a:r>
            <a:r>
              <a:rPr lang="el-GR" altLang="el-GR" dirty="0" smtClean="0"/>
              <a:t> ανεπάρκειας.</a:t>
            </a:r>
          </a:p>
          <a:p>
            <a:pPr eaLnBrk="1" hangingPunct="1">
              <a:lnSpc>
                <a:spcPct val="114000"/>
              </a:lnSpc>
            </a:pPr>
            <a:endParaRPr lang="el-GR" altLang="el-GR" dirty="0" smtClean="0"/>
          </a:p>
        </p:txBody>
      </p:sp>
      <p:sp>
        <p:nvSpPr>
          <p:cNvPr id="2765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9C6461B-60A1-4AFC-914B-AE14E48F716F}" type="slidenum">
              <a:rPr lang="el-GR" smtClean="0">
                <a:solidFill>
                  <a:prstClr val="black"/>
                </a:solidFill>
              </a:rPr>
              <a:pPr>
                <a:defRPr/>
              </a:pPr>
              <a:t>24</a:t>
            </a:fld>
            <a:endParaRPr lang="el-GR" smtClean="0">
              <a:solidFill>
                <a:prstClr val="black"/>
              </a:solidFill>
            </a:endParaRPr>
          </a:p>
        </p:txBody>
      </p:sp>
    </p:spTree>
    <p:extLst>
      <p:ext uri="{BB962C8B-B14F-4D97-AF65-F5344CB8AC3E}">
        <p14:creationId xmlns:p14="http://schemas.microsoft.com/office/powerpoint/2010/main" val="206388926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Τμηματική αστάθεια – Διάγνωση </a:t>
            </a:r>
            <a:r>
              <a:rPr lang="el-GR" sz="3000" b="0" dirty="0" smtClean="0"/>
              <a:t>2/11</a:t>
            </a:r>
            <a:endParaRPr lang="el-GR" dirty="0"/>
          </a:p>
        </p:txBody>
      </p:sp>
      <p:sp>
        <p:nvSpPr>
          <p:cNvPr id="30723" name="Θέση περιεχομένου 2"/>
          <p:cNvSpPr>
            <a:spLocks noGrp="1"/>
          </p:cNvSpPr>
          <p:nvPr>
            <p:ph idx="1"/>
          </p:nvPr>
        </p:nvSpPr>
        <p:spPr>
          <a:xfrm>
            <a:off x="539750" y="1619250"/>
            <a:ext cx="8064500" cy="2736850"/>
          </a:xfrm>
        </p:spPr>
        <p:txBody>
          <a:bodyPr/>
          <a:lstStyle/>
          <a:p>
            <a:pPr eaLnBrk="1" hangingPunct="1">
              <a:lnSpc>
                <a:spcPct val="114000"/>
              </a:lnSpc>
              <a:spcBef>
                <a:spcPts val="2400"/>
              </a:spcBef>
            </a:pPr>
            <a:r>
              <a:rPr lang="el-GR" altLang="el-GR" smtClean="0"/>
              <a:t>Ακτινογραφικά διαγιγνώσκεται μόνο σε περιπτώσεις που υπάρχει σημαντική βλάβη στους παθητικούς ιστούς (ολίσθηση του σπονδύλου &gt; 3mm),</a:t>
            </a:r>
          </a:p>
          <a:p>
            <a:pPr eaLnBrk="1" hangingPunct="1">
              <a:lnSpc>
                <a:spcPct val="114000"/>
              </a:lnSpc>
              <a:spcBef>
                <a:spcPts val="2400"/>
              </a:spcBef>
            </a:pPr>
            <a:r>
              <a:rPr lang="el-GR" altLang="el-GR" smtClean="0"/>
              <a:t>Όμως, μπορεί να υπάρχει και σε περιπτώσεις που να μην φαίνεται καμία σημαντική βλάβη στους παθητικούς ιστούς. </a:t>
            </a:r>
          </a:p>
          <a:p>
            <a:pPr eaLnBrk="1" hangingPunct="1">
              <a:lnSpc>
                <a:spcPct val="114000"/>
              </a:lnSpc>
            </a:pPr>
            <a:endParaRPr lang="el-GR" altLang="el-GR" smtClean="0"/>
          </a:p>
        </p:txBody>
      </p:sp>
      <p:sp>
        <p:nvSpPr>
          <p:cNvPr id="5" name="Ορθογώνιο 4"/>
          <p:cNvSpPr/>
          <p:nvPr/>
        </p:nvSpPr>
        <p:spPr>
          <a:xfrm>
            <a:off x="6372225" y="4508500"/>
            <a:ext cx="1868488" cy="369888"/>
          </a:xfrm>
          <a:prstGeom prst="rect">
            <a:avLst/>
          </a:prstGeom>
        </p:spPr>
        <p:txBody>
          <a:bodyPr wrap="none">
            <a:spAutoFit/>
          </a:bodyPr>
          <a:lstStyle/>
          <a:p>
            <a:pPr>
              <a:defRPr/>
            </a:pPr>
            <a:r>
              <a:rPr lang="en-US" dirty="0">
                <a:solidFill>
                  <a:prstClr val="black"/>
                </a:solidFill>
                <a:latin typeface="Calibri"/>
                <a:cs typeface="Arial" charset="0"/>
              </a:rPr>
              <a:t> (Long et al. 1996)</a:t>
            </a:r>
            <a:endParaRPr lang="el-GR" dirty="0">
              <a:solidFill>
                <a:prstClr val="black"/>
              </a:solidFill>
              <a:latin typeface="Calibri"/>
              <a:cs typeface="Arial" charset="0"/>
            </a:endParaRPr>
          </a:p>
        </p:txBody>
      </p:sp>
      <p:sp>
        <p:nvSpPr>
          <p:cNvPr id="2867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EA03D9C-3683-4331-9D0E-3762038D3EE9}" type="slidenum">
              <a:rPr lang="el-GR" smtClean="0">
                <a:solidFill>
                  <a:prstClr val="black"/>
                </a:solidFill>
              </a:rPr>
              <a:pPr>
                <a:defRPr/>
              </a:pPr>
              <a:t>25</a:t>
            </a:fld>
            <a:endParaRPr lang="el-GR" smtClean="0">
              <a:solidFill>
                <a:prstClr val="black"/>
              </a:solidFill>
            </a:endParaRPr>
          </a:p>
        </p:txBody>
      </p:sp>
    </p:spTree>
    <p:extLst>
      <p:ext uri="{BB962C8B-B14F-4D97-AF65-F5344CB8AC3E}">
        <p14:creationId xmlns:p14="http://schemas.microsoft.com/office/powerpoint/2010/main" val="334997587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Τμηματική αστάθεια – Διάγνωση </a:t>
            </a:r>
            <a:r>
              <a:rPr lang="el-GR" sz="3000" b="0" dirty="0" smtClean="0"/>
              <a:t>3/11</a:t>
            </a:r>
            <a:endParaRPr lang="el-GR" dirty="0"/>
          </a:p>
        </p:txBody>
      </p:sp>
      <p:sp>
        <p:nvSpPr>
          <p:cNvPr id="31747" name="Θέση περιεχομένου 2"/>
          <p:cNvSpPr>
            <a:spLocks noGrp="1"/>
          </p:cNvSpPr>
          <p:nvPr>
            <p:ph idx="1"/>
          </p:nvPr>
        </p:nvSpPr>
        <p:spPr>
          <a:xfrm>
            <a:off x="539750" y="1619250"/>
            <a:ext cx="8229600" cy="4416425"/>
          </a:xfrm>
        </p:spPr>
        <p:txBody>
          <a:bodyPr/>
          <a:lstStyle/>
          <a:p>
            <a:pPr eaLnBrk="1" hangingPunct="1">
              <a:lnSpc>
                <a:spcPct val="114000"/>
              </a:lnSpc>
              <a:spcBef>
                <a:spcPts val="3600"/>
              </a:spcBef>
            </a:pPr>
            <a:r>
              <a:rPr lang="el-GR" altLang="el-GR" smtClean="0"/>
              <a:t>Η αυξημένη παθητική τμηματική κινητικότητα μπορεί να διαγνωστεί και κλινικά, </a:t>
            </a:r>
          </a:p>
          <a:p>
            <a:pPr eaLnBrk="1" hangingPunct="1">
              <a:lnSpc>
                <a:spcPct val="114000"/>
              </a:lnSpc>
              <a:spcBef>
                <a:spcPts val="3600"/>
              </a:spcBef>
            </a:pPr>
            <a:r>
              <a:rPr lang="el-GR" altLang="el-GR" smtClean="0"/>
              <a:t>Αν και η ευαισθησία και η ακρίβεια των ευρημάτων της κλινικής εξέτασης κατά μεγάλο μέγεθος δεν έχει αποδειχθεί, εν τούτοις φαίνεται ότι οι φυσικοθεραπευτές που έχουν εξειδικευτεί στο manual therapy μπορούν να ξεχωρίσουν τους ασθενείς με συμπτωματική σπονδυλόλυση από τους συμπτωματικούς ασθενείς χωρίς σπονδυλόλυση. </a:t>
            </a:r>
          </a:p>
          <a:p>
            <a:pPr eaLnBrk="1" hangingPunct="1"/>
            <a:endParaRPr lang="el-GR" altLang="el-GR" smtClean="0"/>
          </a:p>
        </p:txBody>
      </p:sp>
      <p:sp>
        <p:nvSpPr>
          <p:cNvPr id="5" name="Ορθογώνιο 4"/>
          <p:cNvSpPr/>
          <p:nvPr/>
        </p:nvSpPr>
        <p:spPr>
          <a:xfrm>
            <a:off x="5251450" y="5732463"/>
            <a:ext cx="2730500" cy="369887"/>
          </a:xfrm>
          <a:prstGeom prst="rect">
            <a:avLst/>
          </a:prstGeom>
        </p:spPr>
        <p:txBody>
          <a:bodyPr wrap="none">
            <a:spAutoFit/>
          </a:bodyPr>
          <a:lstStyle/>
          <a:p>
            <a:pPr>
              <a:defRPr/>
            </a:pPr>
            <a:r>
              <a:rPr lang="en-US" dirty="0">
                <a:solidFill>
                  <a:prstClr val="black"/>
                </a:solidFill>
                <a:latin typeface="Calibri"/>
                <a:cs typeface="Arial" charset="0"/>
              </a:rPr>
              <a:t>( Phillips 1994; Avery 1996)</a:t>
            </a:r>
            <a:endParaRPr lang="el-GR" dirty="0">
              <a:solidFill>
                <a:prstClr val="black"/>
              </a:solidFill>
              <a:latin typeface="Calibri"/>
              <a:cs typeface="Arial" charset="0"/>
            </a:endParaRPr>
          </a:p>
        </p:txBody>
      </p:sp>
      <p:sp>
        <p:nvSpPr>
          <p:cNvPr id="2970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601332F-BD08-4071-AEE2-CC17ED762124}" type="slidenum">
              <a:rPr lang="el-GR" smtClean="0">
                <a:solidFill>
                  <a:prstClr val="black"/>
                </a:solidFill>
              </a:rPr>
              <a:pPr>
                <a:defRPr/>
              </a:pPr>
              <a:t>26</a:t>
            </a:fld>
            <a:endParaRPr lang="el-GR" smtClean="0">
              <a:solidFill>
                <a:prstClr val="black"/>
              </a:solidFill>
            </a:endParaRPr>
          </a:p>
        </p:txBody>
      </p:sp>
    </p:spTree>
    <p:extLst>
      <p:ext uri="{BB962C8B-B14F-4D97-AF65-F5344CB8AC3E}">
        <p14:creationId xmlns:p14="http://schemas.microsoft.com/office/powerpoint/2010/main" val="1300385289"/>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Τμηματική αστάθεια – Διάγνωση </a:t>
            </a:r>
            <a:r>
              <a:rPr lang="el-GR" sz="3000" b="0" dirty="0" smtClean="0"/>
              <a:t>4/11</a:t>
            </a:r>
            <a:endParaRPr lang="el-GR" dirty="0"/>
          </a:p>
        </p:txBody>
      </p:sp>
      <p:sp>
        <p:nvSpPr>
          <p:cNvPr id="32771" name="Θέση περιεχομένου 2"/>
          <p:cNvSpPr>
            <a:spLocks noGrp="1"/>
          </p:cNvSpPr>
          <p:nvPr>
            <p:ph idx="1"/>
          </p:nvPr>
        </p:nvSpPr>
        <p:spPr>
          <a:xfrm>
            <a:off x="539750" y="1619250"/>
            <a:ext cx="8064500" cy="4537075"/>
          </a:xfrm>
        </p:spPr>
        <p:txBody>
          <a:bodyPr/>
          <a:lstStyle/>
          <a:p>
            <a:pPr eaLnBrk="1" hangingPunct="1">
              <a:spcBef>
                <a:spcPts val="1800"/>
              </a:spcBef>
            </a:pPr>
            <a:r>
              <a:rPr lang="el-GR" altLang="el-GR" dirty="0" smtClean="0"/>
              <a:t>Ένα υπερκινητικό επίπεδο δεν είναι απαραίτητο να είναι ασταθές,</a:t>
            </a:r>
          </a:p>
          <a:p>
            <a:pPr eaLnBrk="1" hangingPunct="1">
              <a:spcBef>
                <a:spcPts val="1800"/>
              </a:spcBef>
            </a:pPr>
            <a:r>
              <a:rPr lang="el-GR" altLang="el-GR" dirty="0" smtClean="0"/>
              <a:t>Το ΚΝΣ μπορεί να ελέγξει την κινητικότητά του μέσω των υγιών μυών,</a:t>
            </a:r>
          </a:p>
          <a:p>
            <a:pPr eaLnBrk="1" hangingPunct="1">
              <a:spcBef>
                <a:spcPts val="1800"/>
              </a:spcBef>
            </a:pPr>
            <a:r>
              <a:rPr lang="el-GR" altLang="el-GR" dirty="0" smtClean="0"/>
              <a:t>Επομένως, σε περιπτώσεις που ακτινογραφικά ή κλινικά διαγιγνώσκεται ανώμαλη ή αυξημένη μεσοσπονδύλια κίνηση, αυτή θεωρείται ως σημαντικό εύρημα μόνο όταν επιβεβαιώνει το κλινικό εύρημα της αστάθειας του συγκεκριμένου επιπέδου. </a:t>
            </a:r>
          </a:p>
        </p:txBody>
      </p:sp>
      <p:sp>
        <p:nvSpPr>
          <p:cNvPr id="5" name="Ορθογώνιο 4"/>
          <p:cNvSpPr/>
          <p:nvPr/>
        </p:nvSpPr>
        <p:spPr>
          <a:xfrm>
            <a:off x="5003800" y="5949950"/>
            <a:ext cx="3019425" cy="368300"/>
          </a:xfrm>
          <a:prstGeom prst="rect">
            <a:avLst/>
          </a:prstGeom>
        </p:spPr>
        <p:txBody>
          <a:bodyPr wrap="none">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Kirkaldy</a:t>
            </a:r>
            <a:r>
              <a:rPr lang="en-US" dirty="0">
                <a:solidFill>
                  <a:prstClr val="black"/>
                </a:solidFill>
                <a:latin typeface="Calibri"/>
                <a:cs typeface="Arial" charset="0"/>
              </a:rPr>
              <a:t>-Willis &amp; </a:t>
            </a:r>
            <a:r>
              <a:rPr lang="en-US" dirty="0" err="1">
                <a:solidFill>
                  <a:prstClr val="black"/>
                </a:solidFill>
                <a:latin typeface="Calibri"/>
                <a:cs typeface="Arial" charset="0"/>
              </a:rPr>
              <a:t>Farfan</a:t>
            </a:r>
            <a:r>
              <a:rPr lang="en-US" dirty="0">
                <a:solidFill>
                  <a:prstClr val="black"/>
                </a:solidFill>
                <a:latin typeface="Calibri"/>
                <a:cs typeface="Arial" charset="0"/>
              </a:rPr>
              <a:t> 1982)</a:t>
            </a:r>
          </a:p>
        </p:txBody>
      </p:sp>
      <p:sp>
        <p:nvSpPr>
          <p:cNvPr id="3072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0614AE5-9DE0-4EA3-88D9-FC8365164DB4}" type="slidenum">
              <a:rPr lang="el-GR" smtClean="0">
                <a:solidFill>
                  <a:prstClr val="black"/>
                </a:solidFill>
              </a:rPr>
              <a:pPr>
                <a:defRPr/>
              </a:pPr>
              <a:t>27</a:t>
            </a:fld>
            <a:endParaRPr lang="el-GR" smtClean="0">
              <a:solidFill>
                <a:prstClr val="black"/>
              </a:solidFill>
            </a:endParaRPr>
          </a:p>
        </p:txBody>
      </p:sp>
    </p:spTree>
    <p:extLst>
      <p:ext uri="{BB962C8B-B14F-4D97-AF65-F5344CB8AC3E}">
        <p14:creationId xmlns:p14="http://schemas.microsoft.com/office/powerpoint/2010/main" val="4032826071"/>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Τμηματική αστάθεια – Διάγνωση </a:t>
            </a:r>
            <a:r>
              <a:rPr lang="el-GR" sz="3000" b="0" dirty="0" smtClean="0"/>
              <a:t>5/11</a:t>
            </a:r>
            <a:endParaRPr lang="el-GR" dirty="0"/>
          </a:p>
        </p:txBody>
      </p:sp>
      <p:sp>
        <p:nvSpPr>
          <p:cNvPr id="3" name="Θέση περιεχομένου 2"/>
          <p:cNvSpPr>
            <a:spLocks noGrp="1"/>
          </p:cNvSpPr>
          <p:nvPr>
            <p:ph idx="1"/>
          </p:nvPr>
        </p:nvSpPr>
        <p:spPr>
          <a:xfrm>
            <a:off x="835025" y="1744663"/>
            <a:ext cx="3097213" cy="431800"/>
          </a:xfrm>
        </p:spPr>
        <p:txBody>
          <a:bodyPr rtlCol="0">
            <a:normAutofit fontScale="92500"/>
          </a:bodyPr>
          <a:lstStyle/>
          <a:p>
            <a:pPr marL="0" indent="0" eaLnBrk="1" fontAlgn="auto" hangingPunct="1">
              <a:spcAft>
                <a:spcPts val="0"/>
              </a:spcAft>
              <a:buFont typeface="Arial" pitchFamily="34" charset="0"/>
              <a:buNone/>
              <a:defRPr/>
            </a:pPr>
            <a:r>
              <a:rPr lang="el-GR" sz="2200" dirty="0"/>
              <a:t>Φυσιολογικός πολυσχιδής</a:t>
            </a:r>
          </a:p>
          <a:p>
            <a:pPr eaLnBrk="1" fontAlgn="auto" hangingPunct="1">
              <a:spcAft>
                <a:spcPts val="0"/>
              </a:spcAft>
              <a:buFont typeface="Arial" pitchFamily="34" charset="0"/>
              <a:buChar char="•"/>
              <a:defRPr/>
            </a:pPr>
            <a:endParaRPr lang="el-GR" dirty="0"/>
          </a:p>
        </p:txBody>
      </p:sp>
      <p:sp>
        <p:nvSpPr>
          <p:cNvPr id="3174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75DE427-ACE9-47BF-B341-21B260D1DAE0}" type="slidenum">
              <a:rPr lang="el-GR" smtClean="0">
                <a:solidFill>
                  <a:prstClr val="black"/>
                </a:solidFill>
              </a:rPr>
              <a:pPr>
                <a:defRPr/>
              </a:pPr>
              <a:t>28</a:t>
            </a:fld>
            <a:endParaRPr lang="el-GR" smtClean="0">
              <a:solidFill>
                <a:prstClr val="black"/>
              </a:solidFill>
            </a:endParaRPr>
          </a:p>
        </p:txBody>
      </p:sp>
      <p:pic>
        <p:nvPicPr>
          <p:cNvPr id="33797" name="Εικόνα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357438"/>
            <a:ext cx="3687763" cy="3609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8" name="Εικόνα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0775" y="2349500"/>
            <a:ext cx="3654425" cy="3525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9" name="Θέση περιεχομένου 2"/>
          <p:cNvSpPr txBox="1">
            <a:spLocks/>
          </p:cNvSpPr>
          <p:nvPr/>
        </p:nvSpPr>
        <p:spPr bwMode="auto">
          <a:xfrm>
            <a:off x="5435600" y="1628775"/>
            <a:ext cx="30241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buClrTx/>
              <a:buFont typeface="Arial" charset="0"/>
              <a:buNone/>
            </a:pPr>
            <a:r>
              <a:rPr lang="el-GR" altLang="el-GR" sz="2000" smtClean="0">
                <a:solidFill>
                  <a:prstClr val="black"/>
                </a:solidFill>
                <a:cs typeface="Arial" charset="0"/>
              </a:rPr>
              <a:t>Μείωση του όγκου του πολυσχιδή  κατά 10%</a:t>
            </a:r>
          </a:p>
        </p:txBody>
      </p:sp>
    </p:spTree>
    <p:extLst>
      <p:ext uri="{BB962C8B-B14F-4D97-AF65-F5344CB8AC3E}">
        <p14:creationId xmlns:p14="http://schemas.microsoft.com/office/powerpoint/2010/main" val="275646469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l-GR" altLang="el-GR" sz="3600" smtClean="0"/>
              <a:t>Κινητικός έλεγχος </a:t>
            </a:r>
            <a:r>
              <a:rPr lang="en-US" altLang="el-GR" sz="3600" smtClean="0"/>
              <a:t>(Motor control)</a:t>
            </a:r>
            <a:endParaRPr lang="el-GR" altLang="el-GR" sz="3600" smtClean="0"/>
          </a:p>
        </p:txBody>
      </p:sp>
      <p:sp>
        <p:nvSpPr>
          <p:cNvPr id="6147" name="Content Placeholder 2"/>
          <p:cNvSpPr>
            <a:spLocks noGrp="1"/>
          </p:cNvSpPr>
          <p:nvPr>
            <p:ph idx="1"/>
          </p:nvPr>
        </p:nvSpPr>
        <p:spPr>
          <a:xfrm>
            <a:off x="571500" y="1785938"/>
            <a:ext cx="8001000" cy="4643437"/>
          </a:xfrm>
        </p:spPr>
        <p:txBody>
          <a:bodyPr/>
          <a:lstStyle/>
          <a:p>
            <a:r>
              <a:rPr lang="el-GR" altLang="el-GR" sz="2400" smtClean="0"/>
              <a:t>Ορίζεται ως: ο έλεγχος της θέσης και κίνησης του σώματος από τις κεντρικές εντολές του εγκεφάλου και τα σπονδυλικά αντανακλαστικά</a:t>
            </a:r>
          </a:p>
          <a:p>
            <a:r>
              <a:rPr lang="el-GR" altLang="el-GR" sz="2400" smtClean="0"/>
              <a:t>Οι επιστήμονες που μελετούν τον κινητικό έλεγχο ενδιαφέρονται για διαδικασίες διαρκείας </a:t>
            </a:r>
            <a:r>
              <a:rPr lang="en-US" altLang="el-GR" sz="2400" smtClean="0"/>
              <a:t>msec </a:t>
            </a:r>
            <a:r>
              <a:rPr lang="el-GR" altLang="el-GR" sz="2400" smtClean="0"/>
              <a:t>ή </a:t>
            </a:r>
            <a:r>
              <a:rPr lang="en-US" altLang="el-GR" sz="2400" smtClean="0"/>
              <a:t>sec</a:t>
            </a:r>
            <a:endParaRPr lang="el-GR" altLang="el-GR" sz="2400" smtClean="0"/>
          </a:p>
          <a:p>
            <a:r>
              <a:rPr lang="el-GR" altLang="el-GR" sz="2400" smtClean="0"/>
              <a:t>Π.χ., μελέτες έδειξαν ότι σε σύγκριση με ασυμπτωματικά άτομα, ο εγκάρσιος κοιλιακός των ασθενών με οσφυαλγία καθυστερεί να ενεργοποιηθεί για μερικά </a:t>
            </a:r>
            <a:r>
              <a:rPr lang="en-US" altLang="el-GR" sz="2400" smtClean="0"/>
              <a:t>msec</a:t>
            </a:r>
            <a:endParaRPr lang="el-GR" altLang="el-GR" sz="2400" smtClean="0"/>
          </a:p>
        </p:txBody>
      </p:sp>
    </p:spTree>
    <p:extLst>
      <p:ext uri="{BB962C8B-B14F-4D97-AF65-F5344CB8AC3E}">
        <p14:creationId xmlns:p14="http://schemas.microsoft.com/office/powerpoint/2010/main" val="2133294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Τμηματική αστάθεια – Διάγνωση </a:t>
            </a:r>
            <a:r>
              <a:rPr lang="el-GR" sz="3000" b="0" dirty="0" smtClean="0"/>
              <a:t>6/11</a:t>
            </a:r>
            <a:endParaRPr lang="el-GR" dirty="0"/>
          </a:p>
        </p:txBody>
      </p:sp>
      <p:sp>
        <p:nvSpPr>
          <p:cNvPr id="3" name="Θέση περιεχομένου 2"/>
          <p:cNvSpPr>
            <a:spLocks noGrp="1"/>
          </p:cNvSpPr>
          <p:nvPr>
            <p:ph idx="1"/>
          </p:nvPr>
        </p:nvSpPr>
        <p:spPr>
          <a:xfrm>
            <a:off x="971550" y="1556271"/>
            <a:ext cx="3178175" cy="936625"/>
          </a:xfrm>
        </p:spPr>
        <p:txBody>
          <a:bodyPr rtlCol="0">
            <a:normAutofit/>
          </a:bodyPr>
          <a:lstStyle/>
          <a:p>
            <a:pPr marL="0" indent="0" eaLnBrk="1" fontAlgn="auto" hangingPunct="1">
              <a:spcAft>
                <a:spcPts val="0"/>
              </a:spcAft>
              <a:buFont typeface="Arial" pitchFamily="34" charset="0"/>
              <a:buNone/>
              <a:defRPr/>
            </a:pPr>
            <a:r>
              <a:rPr lang="el-GR" dirty="0"/>
              <a:t>Μείωση του όγκου του </a:t>
            </a:r>
            <a:r>
              <a:rPr lang="el-GR" dirty="0" smtClean="0"/>
              <a:t>πολυσχιδή κατά </a:t>
            </a:r>
            <a:r>
              <a:rPr lang="el-GR" dirty="0"/>
              <a:t>50%</a:t>
            </a:r>
          </a:p>
          <a:p>
            <a:pPr eaLnBrk="1" fontAlgn="auto" hangingPunct="1">
              <a:spcAft>
                <a:spcPts val="0"/>
              </a:spcAft>
              <a:buFont typeface="Arial" pitchFamily="34" charset="0"/>
              <a:buChar char="•"/>
              <a:defRPr/>
            </a:pPr>
            <a:endParaRPr lang="el-GR" dirty="0"/>
          </a:p>
        </p:txBody>
      </p:sp>
      <p:pic>
        <p:nvPicPr>
          <p:cNvPr id="34820" name="Εικόνα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8050" y="2636838"/>
            <a:ext cx="3303588" cy="3275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21" name="Θέση περιεχομένου 2"/>
          <p:cNvSpPr txBox="1">
            <a:spLocks/>
          </p:cNvSpPr>
          <p:nvPr/>
        </p:nvSpPr>
        <p:spPr bwMode="auto">
          <a:xfrm>
            <a:off x="4987925" y="1556271"/>
            <a:ext cx="31781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 typeface="Arial" charset="0"/>
              <a:buNone/>
            </a:pPr>
            <a:r>
              <a:rPr lang="el-GR" altLang="el-GR" sz="2400" smtClean="0">
                <a:solidFill>
                  <a:srgbClr val="000000"/>
                </a:solidFill>
                <a:cs typeface="Arial" charset="0"/>
              </a:rPr>
              <a:t>Μείωση του όγκου του πολυσχιδή &gt; 50%</a:t>
            </a:r>
          </a:p>
        </p:txBody>
      </p:sp>
      <p:sp>
        <p:nvSpPr>
          <p:cNvPr id="3277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E0A2EE7-59C1-4215-9C37-F85FD7FCC79D}" type="slidenum">
              <a:rPr lang="el-GR" smtClean="0">
                <a:solidFill>
                  <a:prstClr val="black"/>
                </a:solidFill>
              </a:rPr>
              <a:pPr>
                <a:defRPr/>
              </a:pPr>
              <a:t>29</a:t>
            </a:fld>
            <a:endParaRPr lang="el-GR" smtClean="0">
              <a:solidFill>
                <a:prstClr val="black"/>
              </a:solidFill>
            </a:endParaRPr>
          </a:p>
        </p:txBody>
      </p:sp>
      <p:pic>
        <p:nvPicPr>
          <p:cNvPr id="34823" name="Εικόνα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5225" y="2644775"/>
            <a:ext cx="3268663" cy="3267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82085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Τμηματική αστάθεια – Διάγνωση </a:t>
            </a:r>
            <a:r>
              <a:rPr lang="el-GR" sz="3000" b="0" dirty="0" smtClean="0"/>
              <a:t>7/11</a:t>
            </a:r>
            <a:endParaRPr lang="el-GR" dirty="0"/>
          </a:p>
        </p:txBody>
      </p:sp>
      <p:sp>
        <p:nvSpPr>
          <p:cNvPr id="35843" name="Θέση περιεχομένου 2"/>
          <p:cNvSpPr>
            <a:spLocks noGrp="1"/>
          </p:cNvSpPr>
          <p:nvPr>
            <p:ph idx="1"/>
          </p:nvPr>
        </p:nvSpPr>
        <p:spPr>
          <a:xfrm>
            <a:off x="539750" y="1619250"/>
            <a:ext cx="7920038" cy="1233488"/>
          </a:xfrm>
        </p:spPr>
        <p:txBody>
          <a:bodyPr/>
          <a:lstStyle/>
          <a:p>
            <a:pPr eaLnBrk="1" hangingPunct="1"/>
            <a:r>
              <a:rPr lang="el-GR" altLang="el-GR" sz="2200" smtClean="0"/>
              <a:t>Η ανεπάρκεια της συστολής του εγκάρσιου κοιλιακού και του πολυσχιδή μπορεί να φανεί και στον διαγνωστικό υπέρηχο, η χρήση του οποίου στην Ελλάδα είναι περιορισμένη</a:t>
            </a:r>
            <a:r>
              <a:rPr lang="en-US" altLang="el-GR" sz="2200" smtClean="0"/>
              <a:t>.</a:t>
            </a:r>
            <a:endParaRPr lang="el-GR" altLang="el-GR" sz="2200" smtClean="0"/>
          </a:p>
        </p:txBody>
      </p:sp>
      <p:sp>
        <p:nvSpPr>
          <p:cNvPr id="3379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A0947AF-7DD7-4814-8B27-FBB64E951FF9}" type="slidenum">
              <a:rPr lang="el-GR" smtClean="0">
                <a:solidFill>
                  <a:prstClr val="black"/>
                </a:solidFill>
              </a:rPr>
              <a:pPr>
                <a:defRPr/>
              </a:pPr>
              <a:t>30</a:t>
            </a:fld>
            <a:endParaRPr lang="el-GR" smtClean="0">
              <a:solidFill>
                <a:prstClr val="black"/>
              </a:solidFill>
            </a:endParaRPr>
          </a:p>
        </p:txBody>
      </p:sp>
      <p:sp>
        <p:nvSpPr>
          <p:cNvPr id="35845" name="Θέση περιεχομένου 2"/>
          <p:cNvSpPr txBox="1">
            <a:spLocks/>
          </p:cNvSpPr>
          <p:nvPr/>
        </p:nvSpPr>
        <p:spPr bwMode="auto">
          <a:xfrm>
            <a:off x="1042988" y="2924175"/>
            <a:ext cx="3078162"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382588" eaLnBrk="0" hangingPunct="0">
              <a:spcBef>
                <a:spcPct val="20000"/>
              </a:spcBef>
              <a:buClr>
                <a:srgbClr val="2C4A1A"/>
              </a:buClr>
              <a:buFont typeface="Arial" charset="0"/>
              <a:buChar char="–"/>
              <a:defRPr sz="2800">
                <a:solidFill>
                  <a:schemeClr val="tx1"/>
                </a:solidFill>
                <a:latin typeface="Calibri" pitchFamily="34" charset="0"/>
              </a:defRPr>
            </a:lvl2pPr>
            <a:lvl3pPr marL="1143000" indent="-338138"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a:lnSpc>
                <a:spcPct val="110000"/>
              </a:lnSpc>
              <a:spcBef>
                <a:spcPts val="1200"/>
              </a:spcBef>
              <a:buFont typeface="Arial" charset="0"/>
              <a:buNone/>
            </a:pPr>
            <a:r>
              <a:rPr lang="el-GR" altLang="el-GR" sz="1800" smtClean="0">
                <a:solidFill>
                  <a:prstClr val="black"/>
                </a:solidFill>
                <a:cs typeface="Arial" charset="0"/>
              </a:rPr>
              <a:t>Ασύμμετρη συστολή του πολυσχιδή (Hides et al 2008)</a:t>
            </a:r>
          </a:p>
        </p:txBody>
      </p:sp>
      <p:pic>
        <p:nvPicPr>
          <p:cNvPr id="35846" name="Εικόνα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716338"/>
            <a:ext cx="3700462" cy="2589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7" name="Θέση περιεχομένου 2"/>
          <p:cNvSpPr txBox="1">
            <a:spLocks/>
          </p:cNvSpPr>
          <p:nvPr/>
        </p:nvSpPr>
        <p:spPr bwMode="auto">
          <a:xfrm>
            <a:off x="5443538" y="2943225"/>
            <a:ext cx="2732087"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buClrTx/>
              <a:buFont typeface="Arial" charset="0"/>
              <a:buNone/>
            </a:pPr>
            <a:r>
              <a:rPr lang="el-GR" altLang="el-GR" sz="1800" smtClean="0">
                <a:solidFill>
                  <a:prstClr val="black"/>
                </a:solidFill>
                <a:cs typeface="Arial" charset="0"/>
              </a:rPr>
              <a:t>Συστολή του εγκάρσιου </a:t>
            </a:r>
          </a:p>
          <a:p>
            <a:pPr eaLnBrk="1" hangingPunct="1">
              <a:buClrTx/>
              <a:buFont typeface="Arial" charset="0"/>
              <a:buNone/>
            </a:pPr>
            <a:r>
              <a:rPr lang="el-GR" altLang="el-GR" sz="1800" smtClean="0">
                <a:solidFill>
                  <a:prstClr val="black"/>
                </a:solidFill>
                <a:cs typeface="Arial" charset="0"/>
              </a:rPr>
              <a:t>κοιλιακού (Hides 2010)</a:t>
            </a:r>
          </a:p>
        </p:txBody>
      </p:sp>
      <p:pic>
        <p:nvPicPr>
          <p:cNvPr id="35848" name="Εικόνα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716338"/>
            <a:ext cx="3465513" cy="2589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11601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Τίτλος 1"/>
          <p:cNvSpPr>
            <a:spLocks noGrp="1"/>
          </p:cNvSpPr>
          <p:nvPr>
            <p:ph type="title"/>
          </p:nvPr>
        </p:nvSpPr>
        <p:spPr/>
        <p:txBody>
          <a:bodyPr/>
          <a:lstStyle/>
          <a:p>
            <a:r>
              <a:rPr lang="el-GR" dirty="0"/>
              <a:t>Τμηματική αστάθεια – Διάγνωση </a:t>
            </a:r>
            <a:r>
              <a:rPr lang="el-GR" sz="3000" b="0" dirty="0" smtClean="0"/>
              <a:t>8/11</a:t>
            </a:r>
            <a:endParaRPr lang="el-GR" altLang="el-GR" sz="3200" b="0" dirty="0" smtClean="0"/>
          </a:p>
        </p:txBody>
      </p:sp>
      <p:sp>
        <p:nvSpPr>
          <p:cNvPr id="1028" name="Θέση περιεχομένου 10"/>
          <p:cNvSpPr>
            <a:spLocks noGrp="1"/>
          </p:cNvSpPr>
          <p:nvPr>
            <p:ph idx="1"/>
          </p:nvPr>
        </p:nvSpPr>
        <p:spPr>
          <a:xfrm>
            <a:off x="501650" y="1557338"/>
            <a:ext cx="8229600" cy="4319587"/>
          </a:xfrm>
        </p:spPr>
        <p:txBody>
          <a:bodyPr/>
          <a:lstStyle/>
          <a:p>
            <a:pPr marL="0" indent="0" algn="ctr">
              <a:buFont typeface="Arial" charset="0"/>
              <a:buNone/>
            </a:pPr>
            <a:r>
              <a:rPr lang="el-GR" altLang="el-GR" sz="2200" b="1" smtClean="0"/>
              <a:t>Υπέρηχος – πολυσχιδής οσφυϊκός</a:t>
            </a:r>
          </a:p>
        </p:txBody>
      </p:sp>
      <p:sp>
        <p:nvSpPr>
          <p:cNvPr id="4" name="Θέση αριθμού διαφάνειας 3"/>
          <p:cNvSpPr>
            <a:spLocks noGrp="1"/>
          </p:cNvSpPr>
          <p:nvPr>
            <p:ph type="sldNum" sz="quarter" idx="12"/>
          </p:nvPr>
        </p:nvSpPr>
        <p:spPr/>
        <p:txBody>
          <a:bodyPr/>
          <a:lstStyle/>
          <a:p>
            <a:pPr>
              <a:defRPr/>
            </a:pPr>
            <a:fld id="{23D983CF-20FF-4D8D-994D-588A17669A96}" type="slidenum">
              <a:rPr lang="el-GR" smtClean="0">
                <a:solidFill>
                  <a:prstClr val="black"/>
                </a:solidFill>
              </a:rPr>
              <a:pPr>
                <a:defRPr/>
              </a:pPr>
              <a:t>31</a:t>
            </a:fld>
            <a:endParaRPr lang="el-GR">
              <a:solidFill>
                <a:prstClr val="black"/>
              </a:solidFill>
            </a:endParaRPr>
          </a:p>
        </p:txBody>
      </p:sp>
      <p:sp>
        <p:nvSpPr>
          <p:cNvPr id="10" name="Ορθογώνιο 9"/>
          <p:cNvSpPr/>
          <p:nvPr/>
        </p:nvSpPr>
        <p:spPr>
          <a:xfrm>
            <a:off x="2411413" y="6103938"/>
            <a:ext cx="4572000" cy="277812"/>
          </a:xfrm>
          <a:prstGeom prst="rect">
            <a:avLst/>
          </a:prstGeom>
        </p:spPr>
        <p:txBody>
          <a:bodyPr>
            <a:spAutoFit/>
          </a:bodyPr>
          <a:lstStyle/>
          <a:p>
            <a:pPr algn="ctr">
              <a:defRPr/>
            </a:pPr>
            <a:r>
              <a:rPr lang="en-US" sz="1200" dirty="0">
                <a:solidFill>
                  <a:prstClr val="black"/>
                </a:solidFill>
                <a:latin typeface="Calibri"/>
                <a:cs typeface="Arial" charset="0"/>
                <a:hlinkClick r:id="rId5"/>
              </a:rPr>
              <a:t>Real Time Ultrasound Rehabilitation of </a:t>
            </a:r>
            <a:r>
              <a:rPr lang="en-US" sz="1200" dirty="0" err="1">
                <a:solidFill>
                  <a:prstClr val="black"/>
                </a:solidFill>
                <a:latin typeface="Calibri"/>
                <a:cs typeface="Arial" charset="0"/>
                <a:hlinkClick r:id="rId5"/>
              </a:rPr>
              <a:t>Multifidus</a:t>
            </a:r>
            <a:endParaRPr lang="el-GR" sz="1200" dirty="0">
              <a:solidFill>
                <a:prstClr val="black"/>
              </a:solidFill>
              <a:latin typeface="Calibri"/>
              <a:cs typeface="Arial" charset="0"/>
            </a:endParaRPr>
          </a:p>
        </p:txBody>
      </p:sp>
    </p:spTree>
    <p:controls>
      <mc:AlternateContent xmlns:mc="http://schemas.openxmlformats.org/markup-compatibility/2006">
        <mc:Choice xmlns:v="urn:schemas-microsoft-com:vml" Requires="v">
          <p:control spid="1033" name="ShockwaveFlash1" r:id="rId2" imgW="6857143" imgH="3847619"/>
        </mc:Choice>
        <mc:Fallback>
          <p:control name="ShockwaveFlash1" r:id="rId2" imgW="6857143" imgH="3847619">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187450" y="2101850"/>
                  <a:ext cx="6858000" cy="38481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576559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Τίτλος 1"/>
          <p:cNvSpPr>
            <a:spLocks noGrp="1"/>
          </p:cNvSpPr>
          <p:nvPr>
            <p:ph type="title"/>
          </p:nvPr>
        </p:nvSpPr>
        <p:spPr/>
        <p:txBody>
          <a:bodyPr/>
          <a:lstStyle/>
          <a:p>
            <a:r>
              <a:rPr lang="el-GR" dirty="0"/>
              <a:t>Τμηματική αστάθεια – Διάγνωση </a:t>
            </a:r>
            <a:r>
              <a:rPr lang="el-GR" sz="3000" b="0" dirty="0" smtClean="0"/>
              <a:t>9/11</a:t>
            </a:r>
            <a:endParaRPr lang="el-GR" altLang="el-GR" dirty="0" smtClean="0"/>
          </a:p>
        </p:txBody>
      </p:sp>
      <p:sp>
        <p:nvSpPr>
          <p:cNvPr id="4" name="Θέση αριθμού διαφάνειας 3"/>
          <p:cNvSpPr>
            <a:spLocks noGrp="1"/>
          </p:cNvSpPr>
          <p:nvPr>
            <p:ph type="sldNum" sz="quarter" idx="12"/>
          </p:nvPr>
        </p:nvSpPr>
        <p:spPr/>
        <p:txBody>
          <a:bodyPr/>
          <a:lstStyle/>
          <a:p>
            <a:pPr>
              <a:defRPr/>
            </a:pPr>
            <a:fld id="{ADF2AE2A-3D5D-494F-A741-40855728BA8C}" type="slidenum">
              <a:rPr lang="el-GR" smtClean="0">
                <a:solidFill>
                  <a:prstClr val="black"/>
                </a:solidFill>
              </a:rPr>
              <a:pPr>
                <a:defRPr/>
              </a:pPr>
              <a:t>32</a:t>
            </a:fld>
            <a:endParaRPr lang="el-GR">
              <a:solidFill>
                <a:prstClr val="black"/>
              </a:solidFill>
            </a:endParaRPr>
          </a:p>
        </p:txBody>
      </p:sp>
      <p:sp>
        <p:nvSpPr>
          <p:cNvPr id="2053" name="Θέση περιεχομένου 2"/>
          <p:cNvSpPr>
            <a:spLocks noGrp="1"/>
          </p:cNvSpPr>
          <p:nvPr>
            <p:ph idx="1"/>
          </p:nvPr>
        </p:nvSpPr>
        <p:spPr>
          <a:xfrm>
            <a:off x="457200" y="1557338"/>
            <a:ext cx="8229600" cy="647700"/>
          </a:xfrm>
        </p:spPr>
        <p:txBody>
          <a:bodyPr/>
          <a:lstStyle/>
          <a:p>
            <a:pPr marL="0" indent="0" algn="ctr">
              <a:buFont typeface="Arial" charset="0"/>
              <a:buNone/>
            </a:pPr>
            <a:r>
              <a:rPr lang="el-GR" altLang="el-GR" sz="2200" b="1" smtClean="0"/>
              <a:t>Υπέρηχος – σωστή συστολή εγκάρσιου κοιλιακού μυός.</a:t>
            </a:r>
          </a:p>
        </p:txBody>
      </p:sp>
      <p:sp>
        <p:nvSpPr>
          <p:cNvPr id="7" name="Ορθογώνιο 6"/>
          <p:cNvSpPr/>
          <p:nvPr/>
        </p:nvSpPr>
        <p:spPr>
          <a:xfrm>
            <a:off x="2051050" y="6381750"/>
            <a:ext cx="5383213" cy="276225"/>
          </a:xfrm>
          <a:prstGeom prst="rect">
            <a:avLst/>
          </a:prstGeom>
        </p:spPr>
        <p:txBody>
          <a:bodyPr>
            <a:spAutoFit/>
          </a:bodyPr>
          <a:lstStyle/>
          <a:p>
            <a:pPr algn="ctr">
              <a:defRPr/>
            </a:pPr>
            <a:r>
              <a:rPr lang="en-US" sz="1200" dirty="0">
                <a:solidFill>
                  <a:prstClr val="black"/>
                </a:solidFill>
                <a:latin typeface="Calibri"/>
                <a:cs typeface="Arial" charset="0"/>
                <a:hlinkClick r:id="rId5"/>
              </a:rPr>
              <a:t>Abdominal RUSI ultrasound - correct contraction of the </a:t>
            </a:r>
            <a:r>
              <a:rPr lang="en-US" sz="1200" dirty="0" err="1">
                <a:solidFill>
                  <a:prstClr val="black"/>
                </a:solidFill>
                <a:latin typeface="Calibri"/>
                <a:cs typeface="Arial" charset="0"/>
                <a:hlinkClick r:id="rId5"/>
              </a:rPr>
              <a:t>transversus</a:t>
            </a:r>
            <a:r>
              <a:rPr lang="en-US" sz="1200" dirty="0">
                <a:solidFill>
                  <a:prstClr val="black"/>
                </a:solidFill>
                <a:latin typeface="Calibri"/>
                <a:cs typeface="Arial" charset="0"/>
                <a:hlinkClick r:id="rId5"/>
              </a:rPr>
              <a:t> abdominis</a:t>
            </a:r>
            <a:endParaRPr lang="el-GR" sz="1200" dirty="0">
              <a:solidFill>
                <a:prstClr val="black"/>
              </a:solidFill>
              <a:latin typeface="Calibri"/>
              <a:cs typeface="Arial" charset="0"/>
            </a:endParaRPr>
          </a:p>
        </p:txBody>
      </p:sp>
    </p:spTree>
    <p:controls>
      <mc:AlternateContent xmlns:mc="http://schemas.openxmlformats.org/markup-compatibility/2006">
        <mc:Choice xmlns:v="urn:schemas-microsoft-com:vml" Requires="v">
          <p:control spid="2057" name="ShockwaveFlash1" r:id="rId2" imgW="5472458" imgH="4068819"/>
        </mc:Choice>
        <mc:Fallback>
          <p:control name="ShockwaveFlash1" r:id="rId2" imgW="5472458" imgH="4068819">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835150" y="2168525"/>
                  <a:ext cx="5472113" cy="40687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273006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Τίτλος 1"/>
          <p:cNvSpPr>
            <a:spLocks noGrp="1"/>
          </p:cNvSpPr>
          <p:nvPr>
            <p:ph type="title"/>
          </p:nvPr>
        </p:nvSpPr>
        <p:spPr/>
        <p:txBody>
          <a:bodyPr/>
          <a:lstStyle/>
          <a:p>
            <a:r>
              <a:rPr lang="el-GR" dirty="0"/>
              <a:t>Τμηματική αστάθεια – Διάγνωση </a:t>
            </a:r>
            <a:r>
              <a:rPr lang="el-GR" sz="3000" b="0" dirty="0" smtClean="0"/>
              <a:t>10/11</a:t>
            </a:r>
            <a:endParaRPr lang="el-GR" altLang="el-GR" dirty="0" smtClean="0"/>
          </a:p>
        </p:txBody>
      </p:sp>
      <p:sp>
        <p:nvSpPr>
          <p:cNvPr id="3076" name="Θέση περιεχομένου 2"/>
          <p:cNvSpPr>
            <a:spLocks noGrp="1"/>
          </p:cNvSpPr>
          <p:nvPr>
            <p:ph idx="1"/>
          </p:nvPr>
        </p:nvSpPr>
        <p:spPr>
          <a:xfrm>
            <a:off x="457200" y="1557338"/>
            <a:ext cx="8229600" cy="647700"/>
          </a:xfrm>
        </p:spPr>
        <p:txBody>
          <a:bodyPr/>
          <a:lstStyle/>
          <a:p>
            <a:pPr marL="0" indent="0" algn="ctr">
              <a:buFont typeface="Arial" charset="0"/>
              <a:buNone/>
            </a:pPr>
            <a:r>
              <a:rPr lang="el-GR" altLang="el-GR" sz="2200" b="1" smtClean="0"/>
              <a:t>Υπέρηχος – λανθασμένη συστολή εγκάρσιου κοιλιακού μυός.</a:t>
            </a:r>
          </a:p>
        </p:txBody>
      </p:sp>
      <p:sp>
        <p:nvSpPr>
          <p:cNvPr id="4" name="Θέση αριθμού διαφάνειας 3"/>
          <p:cNvSpPr>
            <a:spLocks noGrp="1"/>
          </p:cNvSpPr>
          <p:nvPr>
            <p:ph type="sldNum" sz="quarter" idx="12"/>
          </p:nvPr>
        </p:nvSpPr>
        <p:spPr/>
        <p:txBody>
          <a:bodyPr/>
          <a:lstStyle/>
          <a:p>
            <a:pPr>
              <a:defRPr/>
            </a:pPr>
            <a:fld id="{98862154-F92A-461C-BD93-3FFDD447DB7E}" type="slidenum">
              <a:rPr lang="el-GR" smtClean="0">
                <a:solidFill>
                  <a:prstClr val="black"/>
                </a:solidFill>
              </a:rPr>
              <a:pPr>
                <a:defRPr/>
              </a:pPr>
              <a:t>33</a:t>
            </a:fld>
            <a:endParaRPr lang="el-GR">
              <a:solidFill>
                <a:prstClr val="black"/>
              </a:solidFill>
            </a:endParaRPr>
          </a:p>
        </p:txBody>
      </p:sp>
      <p:sp>
        <p:nvSpPr>
          <p:cNvPr id="6" name="Ορθογώνιο 5"/>
          <p:cNvSpPr/>
          <p:nvPr/>
        </p:nvSpPr>
        <p:spPr>
          <a:xfrm>
            <a:off x="1871663" y="6165850"/>
            <a:ext cx="5400675" cy="276225"/>
          </a:xfrm>
          <a:prstGeom prst="rect">
            <a:avLst/>
          </a:prstGeom>
        </p:spPr>
        <p:txBody>
          <a:bodyPr>
            <a:spAutoFit/>
          </a:bodyPr>
          <a:lstStyle/>
          <a:p>
            <a:pPr algn="ctr">
              <a:defRPr/>
            </a:pPr>
            <a:r>
              <a:rPr lang="en-US" sz="1200" dirty="0">
                <a:solidFill>
                  <a:prstClr val="black"/>
                </a:solidFill>
                <a:latin typeface="Calibri"/>
                <a:cs typeface="Arial" charset="0"/>
                <a:hlinkClick r:id="rId5"/>
              </a:rPr>
              <a:t>Abdominal RUSI ultrasound - incorrect contraction of the </a:t>
            </a:r>
            <a:r>
              <a:rPr lang="en-US" sz="1200" dirty="0" err="1">
                <a:solidFill>
                  <a:prstClr val="black"/>
                </a:solidFill>
                <a:latin typeface="Calibri"/>
                <a:cs typeface="Arial" charset="0"/>
                <a:hlinkClick r:id="rId5"/>
              </a:rPr>
              <a:t>transversus</a:t>
            </a:r>
            <a:r>
              <a:rPr lang="en-US" sz="1200" dirty="0">
                <a:solidFill>
                  <a:prstClr val="black"/>
                </a:solidFill>
                <a:latin typeface="Calibri"/>
                <a:cs typeface="Arial" charset="0"/>
                <a:hlinkClick r:id="rId5"/>
              </a:rPr>
              <a:t> abdominis</a:t>
            </a:r>
            <a:endParaRPr lang="en-US" sz="1200" dirty="0">
              <a:solidFill>
                <a:prstClr val="black"/>
              </a:solidFill>
              <a:latin typeface="Calibri"/>
              <a:cs typeface="Arial" charset="0"/>
            </a:endParaRPr>
          </a:p>
        </p:txBody>
      </p:sp>
    </p:spTree>
    <p:controls>
      <mc:AlternateContent xmlns:mc="http://schemas.openxmlformats.org/markup-compatibility/2006">
        <mc:Choice xmlns:v="urn:schemas-microsoft-com:vml" Requires="v">
          <p:control spid="3081" name="ShockwaveFlash1" r:id="rId2" imgW="5185068" imgH="3780952"/>
        </mc:Choice>
        <mc:Fallback>
          <p:control name="ShockwaveFlash1" r:id="rId2" imgW="5185068" imgH="3780952">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979613" y="2239963"/>
                  <a:ext cx="5184775" cy="37814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448995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Τμηματική αστάθεια – Διάγνωση </a:t>
            </a:r>
            <a:r>
              <a:rPr lang="el-GR" sz="3000" b="0" dirty="0" smtClean="0"/>
              <a:t>11/11</a:t>
            </a:r>
            <a:endParaRPr lang="el-GR" dirty="0"/>
          </a:p>
        </p:txBody>
      </p:sp>
      <p:sp>
        <p:nvSpPr>
          <p:cNvPr id="36867" name="Θέση περιεχομένου 2"/>
          <p:cNvSpPr>
            <a:spLocks noGrp="1"/>
          </p:cNvSpPr>
          <p:nvPr>
            <p:ph idx="1"/>
          </p:nvPr>
        </p:nvSpPr>
        <p:spPr>
          <a:xfrm>
            <a:off x="539750" y="1619250"/>
            <a:ext cx="8135938" cy="4752975"/>
          </a:xfrm>
        </p:spPr>
        <p:txBody>
          <a:bodyPr/>
          <a:lstStyle/>
          <a:p>
            <a:pPr eaLnBrk="1" hangingPunct="1">
              <a:spcBef>
                <a:spcPts val="1800"/>
              </a:spcBef>
            </a:pPr>
            <a:r>
              <a:rPr lang="el-GR" altLang="el-GR" dirty="0" smtClean="0"/>
              <a:t>Η </a:t>
            </a:r>
            <a:r>
              <a:rPr lang="el-GR" altLang="el-GR" dirty="0" err="1" smtClean="0"/>
              <a:t>νευρο</a:t>
            </a:r>
            <a:r>
              <a:rPr lang="el-GR" altLang="el-GR" dirty="0" smtClean="0"/>
              <a:t>-μυϊκή δυσλειτουργία μπορεί να διαγνωστεί μόνο κλινικά,</a:t>
            </a:r>
          </a:p>
          <a:p>
            <a:pPr eaLnBrk="1" hangingPunct="1">
              <a:spcBef>
                <a:spcPts val="1800"/>
              </a:spcBef>
            </a:pPr>
            <a:r>
              <a:rPr lang="el-GR" altLang="el-GR" dirty="0" smtClean="0"/>
              <a:t>Ο </a:t>
            </a:r>
            <a:r>
              <a:rPr lang="el-GR" altLang="el-GR" dirty="0" err="1" smtClean="0"/>
              <a:t>O’Sullivan</a:t>
            </a:r>
            <a:r>
              <a:rPr lang="el-GR" altLang="el-GR" dirty="0" smtClean="0"/>
              <a:t> ταξινόμησε την </a:t>
            </a:r>
            <a:r>
              <a:rPr lang="el-GR" altLang="el-GR" dirty="0" err="1" smtClean="0"/>
              <a:t>νευρο</a:t>
            </a:r>
            <a:r>
              <a:rPr lang="el-GR" altLang="el-GR" dirty="0" smtClean="0"/>
              <a:t>-μυϊκή δυσλειτουργία σε 5 πρότυπα,</a:t>
            </a:r>
          </a:p>
          <a:p>
            <a:pPr eaLnBrk="1" hangingPunct="1">
              <a:spcBef>
                <a:spcPts val="1800"/>
              </a:spcBef>
            </a:pPr>
            <a:r>
              <a:rPr lang="el-GR" altLang="el-GR" dirty="0" smtClean="0"/>
              <a:t>Οι εξειδικευμένοι και έμπειροι φυσικοθεραπευτές βασιζόμενοι στο ιστορικό και στην σωματική εξέταση μπορούν να διαγνώσουν και να ταξινομήσουν τους ασθενείς με αρκετά υψηλή ακρίβεια (κ = 96%). </a:t>
            </a:r>
            <a:r>
              <a:rPr lang="el-GR" altLang="el-GR" sz="2200" dirty="0" smtClean="0"/>
              <a:t>(</a:t>
            </a:r>
            <a:r>
              <a:rPr lang="el-GR" altLang="el-GR" sz="2200" dirty="0" err="1" smtClean="0"/>
              <a:t>Dankaerts</a:t>
            </a:r>
            <a:r>
              <a:rPr lang="el-GR" altLang="el-GR" sz="2200" dirty="0" smtClean="0"/>
              <a:t> 2006)</a:t>
            </a:r>
            <a:r>
              <a:rPr lang="en-US" altLang="el-GR" sz="2200" dirty="0" smtClean="0"/>
              <a:t>.</a:t>
            </a:r>
            <a:endParaRPr lang="el-GR" altLang="el-GR" dirty="0" smtClean="0"/>
          </a:p>
        </p:txBody>
      </p:sp>
      <p:sp>
        <p:nvSpPr>
          <p:cNvPr id="3482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0228870-D4F3-4ED1-9071-35B2F9711201}" type="slidenum">
              <a:rPr lang="el-GR" smtClean="0">
                <a:solidFill>
                  <a:prstClr val="black"/>
                </a:solidFill>
              </a:rPr>
              <a:pPr>
                <a:defRPr/>
              </a:pPr>
              <a:t>34</a:t>
            </a:fld>
            <a:endParaRPr lang="el-GR" smtClean="0">
              <a:solidFill>
                <a:prstClr val="black"/>
              </a:solidFill>
            </a:endParaRPr>
          </a:p>
        </p:txBody>
      </p:sp>
    </p:spTree>
    <p:extLst>
      <p:ext uri="{BB962C8B-B14F-4D97-AF65-F5344CB8AC3E}">
        <p14:creationId xmlns:p14="http://schemas.microsoft.com/office/powerpoint/2010/main" val="392876847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p:nvPr>
        </p:nvSpPr>
        <p:spPr/>
        <p:txBody>
          <a:bodyPr/>
          <a:lstStyle/>
          <a:p>
            <a:pPr eaLnBrk="1" hangingPunct="1"/>
            <a:r>
              <a:rPr lang="el-GR" altLang="el-GR" smtClean="0"/>
              <a:t>Τμηματική αστάθεια - Ταξινόμηση</a:t>
            </a:r>
          </a:p>
        </p:txBody>
      </p:sp>
      <p:sp>
        <p:nvSpPr>
          <p:cNvPr id="37891" name="Θέση περιεχομένου 2"/>
          <p:cNvSpPr>
            <a:spLocks noGrp="1"/>
          </p:cNvSpPr>
          <p:nvPr>
            <p:ph idx="1"/>
          </p:nvPr>
        </p:nvSpPr>
        <p:spPr>
          <a:xfrm>
            <a:off x="539750" y="1619250"/>
            <a:ext cx="7993063" cy="4176713"/>
          </a:xfrm>
        </p:spPr>
        <p:txBody>
          <a:bodyPr/>
          <a:lstStyle/>
          <a:p>
            <a:pPr eaLnBrk="1" hangingPunct="1">
              <a:spcBef>
                <a:spcPts val="2400"/>
              </a:spcBef>
            </a:pPr>
            <a:r>
              <a:rPr lang="el-GR" altLang="el-GR" smtClean="0"/>
              <a:t>Πρότυπο κάμψης (μη προσαρμοστική ΝΜΔ),</a:t>
            </a:r>
          </a:p>
          <a:p>
            <a:pPr eaLnBrk="1" hangingPunct="1">
              <a:spcBef>
                <a:spcPts val="2400"/>
              </a:spcBef>
            </a:pPr>
            <a:r>
              <a:rPr lang="el-GR" altLang="el-GR" smtClean="0"/>
              <a:t>Πρότυπο ενεργητικής έκτασης (προσαρμοστική ΝΜΔ),</a:t>
            </a:r>
          </a:p>
          <a:p>
            <a:pPr eaLnBrk="1" hangingPunct="1">
              <a:spcBef>
                <a:spcPts val="2400"/>
              </a:spcBef>
            </a:pPr>
            <a:r>
              <a:rPr lang="el-GR" altLang="el-GR" smtClean="0"/>
              <a:t>Πρότυπο παθητικής έκτασης (μη προσαρμοστική ΝΜΔ),</a:t>
            </a:r>
          </a:p>
          <a:p>
            <a:pPr eaLnBrk="1" hangingPunct="1">
              <a:spcBef>
                <a:spcPts val="2400"/>
              </a:spcBef>
            </a:pPr>
            <a:r>
              <a:rPr lang="el-GR" altLang="el-GR" smtClean="0"/>
              <a:t>Πρότυπο κάμψης/πλάγιας κάμψης (μη προσαρμοστική ΝΜΔ),</a:t>
            </a:r>
          </a:p>
          <a:p>
            <a:pPr eaLnBrk="1" hangingPunct="1">
              <a:spcBef>
                <a:spcPts val="2400"/>
              </a:spcBef>
            </a:pPr>
            <a:r>
              <a:rPr lang="el-GR" altLang="el-GR" smtClean="0"/>
              <a:t>Πολυδιάστατο πρότυπο (μη προσαρμοστική ΝΜΔ).</a:t>
            </a:r>
          </a:p>
          <a:p>
            <a:pPr eaLnBrk="1" hangingPunct="1"/>
            <a:endParaRPr lang="el-GR" altLang="el-GR" smtClean="0"/>
          </a:p>
        </p:txBody>
      </p:sp>
      <p:sp>
        <p:nvSpPr>
          <p:cNvPr id="5" name="Ορθογώνιο 4"/>
          <p:cNvSpPr/>
          <p:nvPr/>
        </p:nvSpPr>
        <p:spPr>
          <a:xfrm>
            <a:off x="5148263" y="5651400"/>
            <a:ext cx="2934971" cy="369332"/>
          </a:xfrm>
          <a:prstGeom prst="rect">
            <a:avLst/>
          </a:prstGeom>
        </p:spPr>
        <p:txBody>
          <a:bodyPr wrap="none">
            <a:spAutoFit/>
          </a:bodyPr>
          <a:lstStyle/>
          <a:p>
            <a:pPr>
              <a:defRPr/>
            </a:pPr>
            <a:r>
              <a:rPr lang="el-GR" dirty="0" smtClean="0">
                <a:solidFill>
                  <a:prstClr val="black"/>
                </a:solidFill>
                <a:latin typeface="Calibri"/>
                <a:cs typeface="Arial" charset="0"/>
              </a:rPr>
              <a:t>(</a:t>
            </a:r>
            <a:r>
              <a:rPr lang="en-US" dirty="0" smtClean="0">
                <a:solidFill>
                  <a:prstClr val="black"/>
                </a:solidFill>
                <a:latin typeface="Calibri"/>
                <a:cs typeface="Arial" charset="0"/>
              </a:rPr>
              <a:t>O’Sullivan </a:t>
            </a:r>
            <a:r>
              <a:rPr lang="en-US" dirty="0">
                <a:solidFill>
                  <a:prstClr val="black"/>
                </a:solidFill>
                <a:latin typeface="Calibri"/>
                <a:cs typeface="Arial" charset="0"/>
              </a:rPr>
              <a:t>2000, 2004, </a:t>
            </a:r>
            <a:r>
              <a:rPr lang="en-US" dirty="0" smtClean="0">
                <a:solidFill>
                  <a:prstClr val="black"/>
                </a:solidFill>
                <a:latin typeface="Calibri"/>
                <a:cs typeface="Arial" charset="0"/>
              </a:rPr>
              <a:t>2005</a:t>
            </a:r>
            <a:r>
              <a:rPr lang="el-GR" dirty="0" smtClean="0">
                <a:solidFill>
                  <a:prstClr val="black"/>
                </a:solidFill>
                <a:latin typeface="Calibri"/>
                <a:cs typeface="Arial" charset="0"/>
              </a:rPr>
              <a:t>)</a:t>
            </a:r>
            <a:endParaRPr lang="en-US" dirty="0">
              <a:solidFill>
                <a:prstClr val="black"/>
              </a:solidFill>
              <a:latin typeface="Calibri"/>
              <a:cs typeface="Arial" charset="0"/>
            </a:endParaRPr>
          </a:p>
        </p:txBody>
      </p:sp>
      <p:sp>
        <p:nvSpPr>
          <p:cNvPr id="3584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BB4A1BF-BF74-4C67-B33E-F0787A2CA58A}" type="slidenum">
              <a:rPr lang="el-GR" smtClean="0">
                <a:solidFill>
                  <a:prstClr val="black"/>
                </a:solidFill>
              </a:rPr>
              <a:pPr>
                <a:defRPr/>
              </a:pPr>
              <a:t>35</a:t>
            </a:fld>
            <a:endParaRPr lang="el-GR" smtClean="0">
              <a:solidFill>
                <a:prstClr val="black"/>
              </a:solidFill>
            </a:endParaRPr>
          </a:p>
        </p:txBody>
      </p:sp>
    </p:spTree>
    <p:extLst>
      <p:ext uri="{BB962C8B-B14F-4D97-AF65-F5344CB8AC3E}">
        <p14:creationId xmlns:p14="http://schemas.microsoft.com/office/powerpoint/2010/main" val="441825410"/>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1"/>
          <p:cNvSpPr>
            <a:spLocks noGrp="1"/>
          </p:cNvSpPr>
          <p:nvPr>
            <p:ph type="title"/>
          </p:nvPr>
        </p:nvSpPr>
        <p:spPr/>
        <p:txBody>
          <a:bodyPr/>
          <a:lstStyle/>
          <a:p>
            <a:pPr eaLnBrk="1" hangingPunct="1"/>
            <a:r>
              <a:rPr lang="el-GR" altLang="el-GR" smtClean="0"/>
              <a:t>Τμηματική αστάθεια</a:t>
            </a:r>
          </a:p>
        </p:txBody>
      </p:sp>
      <p:sp>
        <p:nvSpPr>
          <p:cNvPr id="3" name="Θέση περιεχομένου 2"/>
          <p:cNvSpPr>
            <a:spLocks noGrp="1"/>
          </p:cNvSpPr>
          <p:nvPr>
            <p:ph idx="1"/>
          </p:nvPr>
        </p:nvSpPr>
        <p:spPr>
          <a:xfrm>
            <a:off x="539750" y="1619250"/>
            <a:ext cx="7920038" cy="4752975"/>
          </a:xfrm>
        </p:spPr>
        <p:txBody>
          <a:bodyPr rtlCol="0">
            <a:normAutofit/>
          </a:bodyPr>
          <a:lstStyle/>
          <a:p>
            <a:pPr eaLnBrk="1" fontAlgn="auto" hangingPunct="1">
              <a:spcBef>
                <a:spcPts val="3000"/>
              </a:spcBef>
              <a:spcAft>
                <a:spcPts val="0"/>
              </a:spcAft>
              <a:buFont typeface="Arial" pitchFamily="34" charset="0"/>
              <a:buChar char="•"/>
              <a:defRPr/>
            </a:pPr>
            <a:r>
              <a:rPr lang="el-GR" dirty="0"/>
              <a:t>Η αποτελεσματική θεραπευτική προσέγγιση της τμηματικής αστάθειας εξαρτάται:</a:t>
            </a:r>
          </a:p>
          <a:p>
            <a:pPr marL="723900" indent="-368300" eaLnBrk="1" fontAlgn="auto" hangingPunct="1">
              <a:spcBef>
                <a:spcPts val="3000"/>
              </a:spcBef>
              <a:spcAft>
                <a:spcPts val="0"/>
              </a:spcAft>
              <a:buFont typeface="Courier New" panose="02070309020205020404" pitchFamily="49" charset="0"/>
              <a:buChar char="o"/>
              <a:defRPr/>
            </a:pPr>
            <a:r>
              <a:rPr lang="el-GR" sz="2200" dirty="0"/>
              <a:t>κατ’ αρχάς από την ακριβή κλινική διάγνωση, και</a:t>
            </a:r>
          </a:p>
          <a:p>
            <a:pPr marL="723900" indent="-368300" eaLnBrk="1" fontAlgn="auto" hangingPunct="1">
              <a:spcBef>
                <a:spcPts val="3000"/>
              </a:spcBef>
              <a:spcAft>
                <a:spcPts val="0"/>
              </a:spcAft>
              <a:buFont typeface="Courier New" panose="02070309020205020404" pitchFamily="49" charset="0"/>
              <a:buChar char="o"/>
              <a:defRPr/>
            </a:pPr>
            <a:r>
              <a:rPr lang="el-GR" sz="2200" dirty="0"/>
              <a:t>κατά δεύτερο λόγο από την ικανότητα του θεραπευτή να εκπαιδεύσει τον </a:t>
            </a:r>
            <a:r>
              <a:rPr lang="el-GR" sz="2200" dirty="0" smtClean="0"/>
              <a:t>ασθενή.</a:t>
            </a:r>
            <a:endParaRPr lang="el-GR" sz="2200" dirty="0"/>
          </a:p>
        </p:txBody>
      </p:sp>
      <p:sp>
        <p:nvSpPr>
          <p:cNvPr id="4198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DC8927A-F5A0-40B5-A4A1-B9336400D02C}" type="slidenum">
              <a:rPr lang="el-GR" smtClean="0">
                <a:solidFill>
                  <a:prstClr val="black"/>
                </a:solidFill>
              </a:rPr>
              <a:pPr>
                <a:defRPr/>
              </a:pPr>
              <a:t>36</a:t>
            </a:fld>
            <a:endParaRPr lang="el-GR" smtClean="0">
              <a:solidFill>
                <a:prstClr val="black"/>
              </a:solidFill>
            </a:endParaRPr>
          </a:p>
        </p:txBody>
      </p:sp>
    </p:spTree>
    <p:extLst>
      <p:ext uri="{BB962C8B-B14F-4D97-AF65-F5344CB8AC3E}">
        <p14:creationId xmlns:p14="http://schemas.microsoft.com/office/powerpoint/2010/main" val="2364380830"/>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1"/>
          <p:cNvSpPr>
            <a:spLocks noGrp="1"/>
          </p:cNvSpPr>
          <p:nvPr>
            <p:ph type="title"/>
          </p:nvPr>
        </p:nvSpPr>
        <p:spPr>
          <a:xfrm>
            <a:off x="468313" y="115888"/>
            <a:ext cx="8229600" cy="1225550"/>
          </a:xfrm>
        </p:spPr>
        <p:txBody>
          <a:bodyPr/>
          <a:lstStyle/>
          <a:p>
            <a:pPr eaLnBrk="1" hangingPunct="1"/>
            <a:r>
              <a:rPr lang="el-GR" altLang="el-GR" dirty="0" smtClean="0"/>
              <a:t>Ασκήσεις σταθεροποίησης οσφυϊκής μοίρας</a:t>
            </a:r>
          </a:p>
        </p:txBody>
      </p:sp>
      <p:sp>
        <p:nvSpPr>
          <p:cNvPr id="45059" name="Θέση περιεχομένου 2"/>
          <p:cNvSpPr>
            <a:spLocks noGrp="1"/>
          </p:cNvSpPr>
          <p:nvPr>
            <p:ph idx="1"/>
          </p:nvPr>
        </p:nvSpPr>
        <p:spPr>
          <a:xfrm>
            <a:off x="539750" y="1619250"/>
            <a:ext cx="8135938" cy="4752975"/>
          </a:xfrm>
        </p:spPr>
        <p:txBody>
          <a:bodyPr/>
          <a:lstStyle/>
          <a:p>
            <a:pPr eaLnBrk="1" hangingPunct="1">
              <a:spcBef>
                <a:spcPts val="3000"/>
              </a:spcBef>
            </a:pPr>
            <a:r>
              <a:rPr lang="el-GR" altLang="el-GR" smtClean="0"/>
              <a:t>Είναι αποτελεσματικές μόνο σε ασθενείς που:</a:t>
            </a:r>
          </a:p>
          <a:p>
            <a:pPr eaLnBrk="1" hangingPunct="1">
              <a:spcBef>
                <a:spcPts val="3000"/>
              </a:spcBef>
            </a:pPr>
            <a:r>
              <a:rPr lang="el-GR" altLang="el-GR" smtClean="0"/>
              <a:t>Διάγνωση:  οσφυαλγία μη ειδικής αιτιολογίας, σπονδυλόλυση/σπονδυλολίσθηση, οστεοπορωτικό κάταγμα, </a:t>
            </a:r>
          </a:p>
          <a:p>
            <a:pPr eaLnBrk="1" hangingPunct="1">
              <a:spcBef>
                <a:spcPts val="3000"/>
              </a:spcBef>
            </a:pPr>
            <a:r>
              <a:rPr lang="el-GR" altLang="el-GR" smtClean="0"/>
              <a:t>Ταξινόμηση: νευρο-μυϊκή δυσλειτουργία,</a:t>
            </a:r>
          </a:p>
          <a:p>
            <a:pPr eaLnBrk="1" hangingPunct="1">
              <a:spcBef>
                <a:spcPts val="3000"/>
              </a:spcBef>
            </a:pPr>
            <a:r>
              <a:rPr lang="el-GR" altLang="el-GR" smtClean="0"/>
              <a:t>Στάδιο: χρόνιο.</a:t>
            </a:r>
          </a:p>
          <a:p>
            <a:pPr eaLnBrk="1" hangingPunct="1"/>
            <a:endParaRPr lang="el-GR" altLang="el-GR" smtClean="0"/>
          </a:p>
        </p:txBody>
      </p:sp>
      <p:sp>
        <p:nvSpPr>
          <p:cNvPr id="4301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8F17281-24DF-405F-A428-56C7CB64CBEC}" type="slidenum">
              <a:rPr lang="el-GR" smtClean="0">
                <a:solidFill>
                  <a:prstClr val="black"/>
                </a:solidFill>
              </a:rPr>
              <a:pPr>
                <a:defRPr/>
              </a:pPr>
              <a:t>37</a:t>
            </a:fld>
            <a:endParaRPr lang="el-GR" smtClean="0">
              <a:solidFill>
                <a:prstClr val="black"/>
              </a:solidFill>
            </a:endParaRPr>
          </a:p>
        </p:txBody>
      </p:sp>
    </p:spTree>
    <p:extLst>
      <p:ext uri="{BB962C8B-B14F-4D97-AF65-F5344CB8AC3E}">
        <p14:creationId xmlns:p14="http://schemas.microsoft.com/office/powerpoint/2010/main" val="626444813"/>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p:cNvSpPr>
            <a:spLocks noGrp="1"/>
          </p:cNvSpPr>
          <p:nvPr>
            <p:ph type="title"/>
          </p:nvPr>
        </p:nvSpPr>
        <p:spPr>
          <a:xfrm>
            <a:off x="468313" y="115888"/>
            <a:ext cx="8229600" cy="1225550"/>
          </a:xfrm>
        </p:spPr>
        <p:txBody>
          <a:bodyPr/>
          <a:lstStyle/>
          <a:p>
            <a:pPr eaLnBrk="1" hangingPunct="1"/>
            <a:r>
              <a:rPr lang="el-GR" altLang="el-GR" smtClean="0"/>
              <a:t>Αποτελεσματικότητα του προγράμματος</a:t>
            </a:r>
          </a:p>
        </p:txBody>
      </p:sp>
      <p:sp>
        <p:nvSpPr>
          <p:cNvPr id="46083" name="Θέση περιεχομένου 2"/>
          <p:cNvSpPr>
            <a:spLocks noGrp="1"/>
          </p:cNvSpPr>
          <p:nvPr>
            <p:ph idx="1"/>
          </p:nvPr>
        </p:nvSpPr>
        <p:spPr>
          <a:xfrm>
            <a:off x="539750" y="1619250"/>
            <a:ext cx="8064500" cy="4752975"/>
          </a:xfrm>
        </p:spPr>
        <p:txBody>
          <a:bodyPr/>
          <a:lstStyle/>
          <a:p>
            <a:pPr eaLnBrk="1" hangingPunct="1">
              <a:spcBef>
                <a:spcPts val="1800"/>
              </a:spcBef>
            </a:pPr>
            <a:r>
              <a:rPr lang="el-GR" altLang="el-GR" dirty="0" smtClean="0"/>
              <a:t>Το πρόγραμμα είναι αποτελεσματικό μόνο στα 3 πρότυπα (πλάγιο, κάμψης, και παθητικής έκτασης),</a:t>
            </a:r>
          </a:p>
          <a:p>
            <a:pPr eaLnBrk="1" hangingPunct="1">
              <a:spcBef>
                <a:spcPts val="1800"/>
              </a:spcBef>
            </a:pPr>
            <a:r>
              <a:rPr lang="el-GR" altLang="el-GR" dirty="0" smtClean="0"/>
              <a:t>Έχει μικρή αποτελεσματικότητα στο πολυδιάστατο πρότυπο,</a:t>
            </a:r>
          </a:p>
          <a:p>
            <a:pPr eaLnBrk="1" hangingPunct="1">
              <a:spcBef>
                <a:spcPts val="1800"/>
              </a:spcBef>
            </a:pPr>
            <a:r>
              <a:rPr lang="el-GR" altLang="el-GR" dirty="0" smtClean="0"/>
              <a:t>Δεν έχει καμία αποτελεσματικότητα στο πρότυπο ενεργητικής έκτασης,</a:t>
            </a:r>
          </a:p>
          <a:p>
            <a:pPr eaLnBrk="1" hangingPunct="1">
              <a:spcBef>
                <a:spcPts val="1800"/>
              </a:spcBef>
            </a:pPr>
            <a:r>
              <a:rPr lang="el-GR" altLang="el-GR" dirty="0" smtClean="0"/>
              <a:t>Δεν έχει καμία αποτελεσματικότητα σε ασθενείς με αυξημένο μήκος της κοιλιακής </a:t>
            </a:r>
            <a:r>
              <a:rPr lang="el-GR" altLang="el-GR" dirty="0" err="1" smtClean="0"/>
              <a:t>περιτονίας</a:t>
            </a:r>
            <a:r>
              <a:rPr lang="el-GR" altLang="el-GR" dirty="0" smtClean="0"/>
              <a:t>.</a:t>
            </a:r>
          </a:p>
        </p:txBody>
      </p:sp>
      <p:sp>
        <p:nvSpPr>
          <p:cNvPr id="4403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75EF8D6-E7FD-4403-A7FD-400B63F12F5F}" type="slidenum">
              <a:rPr lang="el-GR" smtClean="0">
                <a:solidFill>
                  <a:prstClr val="black"/>
                </a:solidFill>
              </a:rPr>
              <a:pPr>
                <a:defRPr/>
              </a:pPr>
              <a:t>38</a:t>
            </a:fld>
            <a:endParaRPr lang="el-GR" smtClean="0">
              <a:solidFill>
                <a:prstClr val="black"/>
              </a:solidFill>
            </a:endParaRPr>
          </a:p>
        </p:txBody>
      </p:sp>
      <p:sp>
        <p:nvSpPr>
          <p:cNvPr id="5" name="Ορθογώνιο 4"/>
          <p:cNvSpPr/>
          <p:nvPr/>
        </p:nvSpPr>
        <p:spPr>
          <a:xfrm>
            <a:off x="6156325" y="5854700"/>
            <a:ext cx="1693863" cy="368300"/>
          </a:xfrm>
          <a:prstGeom prst="rect">
            <a:avLst/>
          </a:prstGeom>
        </p:spPr>
        <p:txBody>
          <a:bodyPr wrap="none">
            <a:spAutoFit/>
          </a:bodyPr>
          <a:lstStyle/>
          <a:p>
            <a:pPr>
              <a:spcBef>
                <a:spcPts val="3600"/>
              </a:spcBef>
              <a:defRPr/>
            </a:pPr>
            <a:r>
              <a:rPr lang="el-GR" dirty="0">
                <a:solidFill>
                  <a:prstClr val="black"/>
                </a:solidFill>
                <a:latin typeface="Calibri"/>
                <a:cs typeface="Arial" charset="0"/>
              </a:rPr>
              <a:t>(</a:t>
            </a:r>
            <a:r>
              <a:rPr lang="el-GR" dirty="0" err="1">
                <a:solidFill>
                  <a:prstClr val="black"/>
                </a:solidFill>
                <a:latin typeface="Calibri"/>
                <a:cs typeface="Arial" charset="0"/>
              </a:rPr>
              <a:t>Lee</a:t>
            </a:r>
            <a:r>
              <a:rPr lang="el-GR" dirty="0">
                <a:solidFill>
                  <a:prstClr val="black"/>
                </a:solidFill>
                <a:latin typeface="Calibri"/>
                <a:cs typeface="Arial" charset="0"/>
              </a:rPr>
              <a:t> </a:t>
            </a:r>
            <a:r>
              <a:rPr lang="el-GR" dirty="0" err="1">
                <a:solidFill>
                  <a:prstClr val="black"/>
                </a:solidFill>
                <a:latin typeface="Calibri"/>
                <a:cs typeface="Arial" charset="0"/>
              </a:rPr>
              <a:t>et</a:t>
            </a:r>
            <a:r>
              <a:rPr lang="el-GR" dirty="0">
                <a:solidFill>
                  <a:prstClr val="black"/>
                </a:solidFill>
                <a:latin typeface="Calibri"/>
                <a:cs typeface="Arial" charset="0"/>
              </a:rPr>
              <a:t> </a:t>
            </a:r>
            <a:r>
              <a:rPr lang="el-GR" dirty="0" err="1">
                <a:solidFill>
                  <a:prstClr val="black"/>
                </a:solidFill>
                <a:latin typeface="Calibri"/>
                <a:cs typeface="Arial" charset="0"/>
              </a:rPr>
              <a:t>al</a:t>
            </a:r>
            <a:r>
              <a:rPr lang="el-GR" dirty="0">
                <a:solidFill>
                  <a:prstClr val="black"/>
                </a:solidFill>
                <a:latin typeface="Calibri"/>
                <a:cs typeface="Arial" charset="0"/>
              </a:rPr>
              <a:t>. 2008)</a:t>
            </a:r>
          </a:p>
        </p:txBody>
      </p:sp>
    </p:spTree>
    <p:extLst>
      <p:ext uri="{BB962C8B-B14F-4D97-AF65-F5344CB8AC3E}">
        <p14:creationId xmlns:p14="http://schemas.microsoft.com/office/powerpoint/2010/main" val="218401336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43000"/>
          </a:xfrm>
        </p:spPr>
        <p:txBody>
          <a:bodyPr/>
          <a:lstStyle/>
          <a:p>
            <a:r>
              <a:rPr lang="el-GR" altLang="el-GR" sz="3600" smtClean="0"/>
              <a:t>Κινητική εκπαίδευση </a:t>
            </a:r>
            <a:r>
              <a:rPr lang="en-US" altLang="el-GR" sz="3600" smtClean="0"/>
              <a:t>(Motor learning)</a:t>
            </a:r>
            <a:endParaRPr lang="el-GR" altLang="el-GR" sz="3600" smtClean="0"/>
          </a:p>
        </p:txBody>
      </p:sp>
      <p:sp>
        <p:nvSpPr>
          <p:cNvPr id="7171" name="Content Placeholder 2"/>
          <p:cNvSpPr>
            <a:spLocks noGrp="1"/>
          </p:cNvSpPr>
          <p:nvPr>
            <p:ph idx="1"/>
          </p:nvPr>
        </p:nvSpPr>
        <p:spPr>
          <a:xfrm>
            <a:off x="500063" y="2000250"/>
            <a:ext cx="8143875" cy="4125913"/>
          </a:xfrm>
        </p:spPr>
        <p:txBody>
          <a:bodyPr/>
          <a:lstStyle/>
          <a:p>
            <a:r>
              <a:rPr lang="el-GR" altLang="el-GR" sz="2400" smtClean="0"/>
              <a:t>Ορίζεται ως: μία διαδικασία που σχετίζεται με την πρακτική εφαρμογή και την εμπειρία που οδηγεί σε σχετικά μόνιμες αλλαγές στην ικανότητα εκτέλεσης των κινήσεων</a:t>
            </a:r>
          </a:p>
          <a:p>
            <a:r>
              <a:rPr lang="el-GR" altLang="el-GR" sz="2400" smtClean="0"/>
              <a:t>Είναι μία διαδικασία που μπορεί να διαρκεί για ώρες, ημέρες, εβδομάδες, μήνες αλλά και χρόνια</a:t>
            </a:r>
          </a:p>
        </p:txBody>
      </p:sp>
    </p:spTree>
    <p:extLst>
      <p:ext uri="{BB962C8B-B14F-4D97-AF65-F5344CB8AC3E}">
        <p14:creationId xmlns:p14="http://schemas.microsoft.com/office/powerpoint/2010/main" val="19348895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15888"/>
            <a:ext cx="8229600" cy="1225550"/>
          </a:xfrm>
        </p:spPr>
        <p:txBody>
          <a:bodyPr rtlCol="0">
            <a:normAutofit/>
          </a:bodyPr>
          <a:lstStyle/>
          <a:p>
            <a:pPr eaLnBrk="1" fontAlgn="auto" hangingPunct="1">
              <a:spcAft>
                <a:spcPts val="0"/>
              </a:spcAft>
              <a:defRPr/>
            </a:pPr>
            <a:r>
              <a:rPr lang="el-GR" dirty="0"/>
              <a:t>Φιλοσοφία των ασκήσεων </a:t>
            </a:r>
            <a:r>
              <a:rPr lang="el-GR" dirty="0" smtClean="0"/>
              <a:t>σταθεροποίησης </a:t>
            </a:r>
            <a:r>
              <a:rPr lang="el-GR" sz="3000" b="0" dirty="0" smtClean="0"/>
              <a:t>1/3</a:t>
            </a:r>
            <a:endParaRPr lang="el-GR" sz="3000" b="0" dirty="0"/>
          </a:p>
        </p:txBody>
      </p:sp>
      <p:sp>
        <p:nvSpPr>
          <p:cNvPr id="47107" name="Θέση περιεχομένου 2"/>
          <p:cNvSpPr>
            <a:spLocks noGrp="1"/>
          </p:cNvSpPr>
          <p:nvPr>
            <p:ph idx="1"/>
          </p:nvPr>
        </p:nvSpPr>
        <p:spPr>
          <a:xfrm>
            <a:off x="539750" y="1619250"/>
            <a:ext cx="7993063" cy="4608513"/>
          </a:xfrm>
        </p:spPr>
        <p:txBody>
          <a:bodyPr/>
          <a:lstStyle/>
          <a:p>
            <a:pPr eaLnBrk="1" hangingPunct="1"/>
            <a:r>
              <a:rPr lang="el-GR" altLang="el-GR" dirty="0" smtClean="0"/>
              <a:t>Οι ασκήσεις θα πρέπει να είναι ασφαλείς (η φόρτιση της ΟΜ να μη ξεπερνά τις 3000 Ν),</a:t>
            </a:r>
          </a:p>
          <a:p>
            <a:pPr eaLnBrk="1" hangingPunct="1"/>
            <a:r>
              <a:rPr lang="el-GR" altLang="el-GR" dirty="0" smtClean="0"/>
              <a:t>Η αυξημένη ελαστικότητα της ΣΣ αυξάνει τον κίνδυνο εμφάνισης οσφυαλγίας,</a:t>
            </a:r>
          </a:p>
          <a:p>
            <a:pPr eaLnBrk="1" hangingPunct="1"/>
            <a:r>
              <a:rPr lang="el-GR" altLang="el-GR" dirty="0" smtClean="0"/>
              <a:t>Κατά την διάρκεια των ασκήσεων θα πρέπει η ΟΜ να διατηρείται σε μέση θέση και να μη δίνεται έμφαση στην κίνηση του τέλους της τροχιάς,</a:t>
            </a:r>
          </a:p>
          <a:p>
            <a:pPr eaLnBrk="1" hangingPunct="1"/>
            <a:r>
              <a:rPr lang="el-GR" altLang="el-GR" dirty="0" smtClean="0"/>
              <a:t>Η μυϊκή αντοχή προφυλάσσει την ΟΜ από τα επεισόδια οσφυαλγίας και όχι η μυϊκή δύναμη. </a:t>
            </a:r>
          </a:p>
          <a:p>
            <a:pPr eaLnBrk="1" hangingPunct="1"/>
            <a:endParaRPr lang="el-GR" altLang="el-GR" dirty="0" smtClean="0"/>
          </a:p>
        </p:txBody>
      </p:sp>
      <p:sp>
        <p:nvSpPr>
          <p:cNvPr id="5" name="Ορθογώνιο 4"/>
          <p:cNvSpPr/>
          <p:nvPr/>
        </p:nvSpPr>
        <p:spPr>
          <a:xfrm>
            <a:off x="4716016" y="5876924"/>
            <a:ext cx="3816350" cy="646113"/>
          </a:xfrm>
          <a:prstGeom prst="rect">
            <a:avLst/>
          </a:prstGeom>
        </p:spPr>
        <p:txBody>
          <a:bodyPr>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Biering</a:t>
            </a:r>
            <a:r>
              <a:rPr lang="en-US" dirty="0">
                <a:solidFill>
                  <a:prstClr val="black"/>
                </a:solidFill>
                <a:latin typeface="Calibri"/>
                <a:cs typeface="Arial" charset="0"/>
              </a:rPr>
              <a:t>-Sorensen 1984; </a:t>
            </a:r>
            <a:r>
              <a:rPr lang="en-US" dirty="0" err="1">
                <a:solidFill>
                  <a:prstClr val="black"/>
                </a:solidFill>
                <a:latin typeface="Calibri"/>
                <a:cs typeface="Arial" charset="0"/>
              </a:rPr>
              <a:t>Luoto</a:t>
            </a:r>
            <a:r>
              <a:rPr lang="en-US" dirty="0">
                <a:solidFill>
                  <a:prstClr val="black"/>
                </a:solidFill>
                <a:latin typeface="Calibri"/>
                <a:cs typeface="Arial" charset="0"/>
              </a:rPr>
              <a:t> et al. 1995; Burton et al. 1989</a:t>
            </a:r>
            <a:r>
              <a:rPr lang="el-GR" dirty="0">
                <a:solidFill>
                  <a:prstClr val="black"/>
                </a:solidFill>
                <a:latin typeface="Calibri"/>
                <a:cs typeface="Arial" charset="0"/>
              </a:rPr>
              <a:t>; </a:t>
            </a:r>
            <a:r>
              <a:rPr lang="en-US" dirty="0">
                <a:solidFill>
                  <a:prstClr val="black"/>
                </a:solidFill>
                <a:latin typeface="Calibri"/>
                <a:cs typeface="Arial" charset="0"/>
              </a:rPr>
              <a:t>McGill 1998)</a:t>
            </a:r>
            <a:endParaRPr lang="el-GR" dirty="0">
              <a:solidFill>
                <a:prstClr val="black"/>
              </a:solidFill>
              <a:latin typeface="Calibri"/>
              <a:cs typeface="Arial" charset="0"/>
            </a:endParaRPr>
          </a:p>
        </p:txBody>
      </p:sp>
      <p:sp>
        <p:nvSpPr>
          <p:cNvPr id="4506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E544B44-FD4B-4773-8584-6D6866205523}" type="slidenum">
              <a:rPr lang="el-GR" smtClean="0">
                <a:solidFill>
                  <a:prstClr val="black"/>
                </a:solidFill>
              </a:rPr>
              <a:pPr>
                <a:defRPr/>
              </a:pPr>
              <a:t>39</a:t>
            </a:fld>
            <a:endParaRPr lang="el-GR" smtClean="0">
              <a:solidFill>
                <a:prstClr val="black"/>
              </a:solidFill>
            </a:endParaRPr>
          </a:p>
        </p:txBody>
      </p:sp>
    </p:spTree>
    <p:extLst>
      <p:ext uri="{BB962C8B-B14F-4D97-AF65-F5344CB8AC3E}">
        <p14:creationId xmlns:p14="http://schemas.microsoft.com/office/powerpoint/2010/main" val="1576252117"/>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Θέση περιεχομένου 2"/>
          <p:cNvSpPr>
            <a:spLocks noGrp="1"/>
          </p:cNvSpPr>
          <p:nvPr>
            <p:ph idx="1"/>
          </p:nvPr>
        </p:nvSpPr>
        <p:spPr>
          <a:xfrm>
            <a:off x="539750" y="1619250"/>
            <a:ext cx="8229600" cy="3744913"/>
          </a:xfrm>
        </p:spPr>
        <p:txBody>
          <a:bodyPr/>
          <a:lstStyle/>
          <a:p>
            <a:pPr eaLnBrk="1" hangingPunct="1">
              <a:lnSpc>
                <a:spcPct val="114000"/>
              </a:lnSpc>
              <a:spcBef>
                <a:spcPts val="2400"/>
              </a:spcBef>
            </a:pPr>
            <a:r>
              <a:rPr lang="el-GR" altLang="el-GR" smtClean="0"/>
              <a:t>Τα όργανα γυμναστικής για αύξηση μυϊκής δύναμης των καμπτήρων και των εκτεινόντων μυών της ΣΣ δημιουργούν περισσότερα προβλήματα απ’ ότι οφέλη,</a:t>
            </a:r>
          </a:p>
          <a:p>
            <a:pPr eaLnBrk="1" hangingPunct="1">
              <a:lnSpc>
                <a:spcPct val="114000"/>
              </a:lnSpc>
              <a:spcBef>
                <a:spcPts val="2400"/>
              </a:spcBef>
            </a:pPr>
            <a:r>
              <a:rPr lang="el-GR" altLang="el-GR" smtClean="0"/>
              <a:t>Παρ’ όλο που είναι σημαντική η μικρής έντασης συνεχής συνσυστολή των ενδογενών μυών, εν τούτοις τα υγιή αντανακλαστικά κινητικά πρότυπα είναι πολύ σημαντικά για την διατήρηση της σταθερότητας κατά την διάρκεια των απρόσμενων συμβάντων. </a:t>
            </a:r>
          </a:p>
          <a:p>
            <a:pPr eaLnBrk="1" hangingPunct="1">
              <a:spcBef>
                <a:spcPts val="3000"/>
              </a:spcBef>
            </a:pPr>
            <a:endParaRPr lang="el-GR" altLang="el-GR" smtClean="0"/>
          </a:p>
        </p:txBody>
      </p:sp>
      <p:sp>
        <p:nvSpPr>
          <p:cNvPr id="5" name="Ορθογώνιο 4"/>
          <p:cNvSpPr/>
          <p:nvPr/>
        </p:nvSpPr>
        <p:spPr>
          <a:xfrm>
            <a:off x="4606925" y="5661025"/>
            <a:ext cx="3602038" cy="369888"/>
          </a:xfrm>
          <a:prstGeom prst="rect">
            <a:avLst/>
          </a:prstGeom>
        </p:spPr>
        <p:txBody>
          <a:bodyPr wrap="none">
            <a:spAutoFit/>
          </a:bodyPr>
          <a:lstStyle/>
          <a:p>
            <a:pPr>
              <a:defRPr/>
            </a:pPr>
            <a:r>
              <a:rPr lang="fr-FR" dirty="0">
                <a:solidFill>
                  <a:prstClr val="black"/>
                </a:solidFill>
                <a:latin typeface="Calibri"/>
                <a:cs typeface="Arial" charset="0"/>
              </a:rPr>
              <a:t>(McGill 2001; </a:t>
            </a:r>
            <a:r>
              <a:rPr lang="fr-FR" dirty="0" err="1">
                <a:solidFill>
                  <a:prstClr val="black"/>
                </a:solidFill>
                <a:latin typeface="Calibri"/>
                <a:cs typeface="Arial" charset="0"/>
              </a:rPr>
              <a:t>Cholewicki</a:t>
            </a:r>
            <a:r>
              <a:rPr lang="fr-FR" dirty="0">
                <a:solidFill>
                  <a:prstClr val="black"/>
                </a:solidFill>
                <a:latin typeface="Calibri"/>
                <a:cs typeface="Arial" charset="0"/>
              </a:rPr>
              <a:t> et al 2000 )</a:t>
            </a:r>
            <a:endParaRPr lang="el-GR" dirty="0">
              <a:solidFill>
                <a:prstClr val="black"/>
              </a:solidFill>
              <a:latin typeface="Calibri"/>
              <a:cs typeface="Arial" charset="0"/>
            </a:endParaRPr>
          </a:p>
        </p:txBody>
      </p:sp>
      <p:sp>
        <p:nvSpPr>
          <p:cNvPr id="4608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37957B1-EC0D-41DC-BB31-32B5F458FFE0}" type="slidenum">
              <a:rPr lang="el-GR" smtClean="0">
                <a:solidFill>
                  <a:prstClr val="black"/>
                </a:solidFill>
              </a:rPr>
              <a:pPr>
                <a:defRPr/>
              </a:pPr>
              <a:t>40</a:t>
            </a:fld>
            <a:endParaRPr lang="el-GR" smtClean="0">
              <a:solidFill>
                <a:prstClr val="black"/>
              </a:solidFill>
            </a:endParaRPr>
          </a:p>
        </p:txBody>
      </p:sp>
      <p:sp>
        <p:nvSpPr>
          <p:cNvPr id="7" name="Τίτλος 1"/>
          <p:cNvSpPr>
            <a:spLocks noGrp="1"/>
          </p:cNvSpPr>
          <p:nvPr>
            <p:ph type="title"/>
          </p:nvPr>
        </p:nvSpPr>
        <p:spPr>
          <a:xfrm>
            <a:off x="468313" y="115888"/>
            <a:ext cx="8229600" cy="1225550"/>
          </a:xfrm>
        </p:spPr>
        <p:txBody>
          <a:bodyPr rtlCol="0">
            <a:normAutofit/>
          </a:bodyPr>
          <a:lstStyle/>
          <a:p>
            <a:pPr eaLnBrk="1" fontAlgn="auto" hangingPunct="1">
              <a:spcAft>
                <a:spcPts val="0"/>
              </a:spcAft>
              <a:defRPr/>
            </a:pPr>
            <a:r>
              <a:rPr lang="el-GR" dirty="0"/>
              <a:t>Φιλοσοφία των ασκήσεων </a:t>
            </a:r>
            <a:r>
              <a:rPr lang="el-GR" dirty="0" smtClean="0"/>
              <a:t>σταθεροποίησης </a:t>
            </a:r>
            <a:r>
              <a:rPr lang="el-GR" sz="3000" b="0" dirty="0"/>
              <a:t>2</a:t>
            </a:r>
            <a:r>
              <a:rPr lang="el-GR" sz="3000" b="0" dirty="0" smtClean="0"/>
              <a:t>/3</a:t>
            </a:r>
            <a:endParaRPr lang="el-GR" sz="3000" b="0" dirty="0"/>
          </a:p>
        </p:txBody>
      </p:sp>
    </p:spTree>
    <p:extLst>
      <p:ext uri="{BB962C8B-B14F-4D97-AF65-F5344CB8AC3E}">
        <p14:creationId xmlns:p14="http://schemas.microsoft.com/office/powerpoint/2010/main" val="420283452"/>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750" y="1619250"/>
            <a:ext cx="8135938" cy="4176713"/>
          </a:xfrm>
        </p:spPr>
        <p:txBody>
          <a:bodyPr rtlCol="0">
            <a:normAutofit/>
          </a:bodyPr>
          <a:lstStyle/>
          <a:p>
            <a:pPr eaLnBrk="1" fontAlgn="auto" hangingPunct="1">
              <a:lnSpc>
                <a:spcPct val="114000"/>
              </a:lnSpc>
              <a:spcBef>
                <a:spcPts val="1800"/>
              </a:spcBef>
              <a:spcAft>
                <a:spcPts val="0"/>
              </a:spcAft>
              <a:buFont typeface="Arial" pitchFamily="34" charset="0"/>
              <a:buChar char="•"/>
              <a:defRPr/>
            </a:pPr>
            <a:r>
              <a:rPr lang="el-GR" dirty="0"/>
              <a:t>Για να εξασφαλιστεί η σταθερότητα της σπονδυλικής μονάδας σε ασθενείς με </a:t>
            </a:r>
            <a:r>
              <a:rPr lang="el-GR" dirty="0" smtClean="0"/>
              <a:t>αστάθεια, </a:t>
            </a:r>
            <a:r>
              <a:rPr lang="el-GR" dirty="0"/>
              <a:t>η </a:t>
            </a:r>
            <a:r>
              <a:rPr lang="el-GR" dirty="0" err="1"/>
              <a:t>συνσυστολή</a:t>
            </a:r>
            <a:r>
              <a:rPr lang="el-GR" dirty="0"/>
              <a:t> των μυών πρέπει να είναι της τάξεως του 6% της μέγιστης </a:t>
            </a:r>
            <a:r>
              <a:rPr lang="el-GR" dirty="0" smtClean="0"/>
              <a:t>συστολής,</a:t>
            </a:r>
            <a:endParaRPr lang="el-GR" dirty="0"/>
          </a:p>
          <a:p>
            <a:pPr eaLnBrk="1" fontAlgn="auto" hangingPunct="1">
              <a:lnSpc>
                <a:spcPct val="114000"/>
              </a:lnSpc>
              <a:spcBef>
                <a:spcPts val="1800"/>
              </a:spcBef>
              <a:spcAft>
                <a:spcPts val="0"/>
              </a:spcAft>
              <a:buFont typeface="Arial" pitchFamily="34" charset="0"/>
              <a:buChar char="•"/>
              <a:defRPr/>
            </a:pPr>
            <a:r>
              <a:rPr lang="el-GR" dirty="0"/>
              <a:t>Με την </a:t>
            </a:r>
            <a:r>
              <a:rPr lang="el-GR" dirty="0" err="1"/>
              <a:t>συνσυστολή</a:t>
            </a:r>
            <a:r>
              <a:rPr lang="el-GR" dirty="0"/>
              <a:t> των μυών μειώνεται η κινητικότητα της ΟΜΣΣ με αποτέλεσμα να αποφεύγεται η φόρτιση των παθητικών ιστών και ως εκ τούτου o τραυματισμός </a:t>
            </a:r>
            <a:r>
              <a:rPr lang="el-GR" dirty="0" smtClean="0"/>
              <a:t>τους,</a:t>
            </a:r>
            <a:endParaRPr lang="el-GR" dirty="0"/>
          </a:p>
          <a:p>
            <a:pPr eaLnBrk="1" fontAlgn="auto" hangingPunct="1">
              <a:lnSpc>
                <a:spcPct val="114000"/>
              </a:lnSpc>
              <a:spcBef>
                <a:spcPts val="1800"/>
              </a:spcBef>
              <a:spcAft>
                <a:spcPts val="0"/>
              </a:spcAft>
              <a:buFont typeface="Arial" pitchFamily="34" charset="0"/>
              <a:buChar char="•"/>
              <a:defRPr/>
            </a:pPr>
            <a:r>
              <a:rPr lang="el-GR" dirty="0"/>
              <a:t>Γενικά οι ασκήσεις θα πρέπει να μεγιστοποιούν την μυϊκή συστολή και να ελαχιστοποιούν την φόρτιση της </a:t>
            </a:r>
            <a:r>
              <a:rPr lang="el-GR" dirty="0" smtClean="0"/>
              <a:t>ΣΣ.</a:t>
            </a:r>
            <a:endParaRPr lang="el-GR" dirty="0"/>
          </a:p>
        </p:txBody>
      </p:sp>
      <p:sp>
        <p:nvSpPr>
          <p:cNvPr id="5" name="Ορθογώνιο 4"/>
          <p:cNvSpPr/>
          <p:nvPr/>
        </p:nvSpPr>
        <p:spPr>
          <a:xfrm>
            <a:off x="4716463" y="5807075"/>
            <a:ext cx="3660775" cy="369888"/>
          </a:xfrm>
          <a:prstGeom prst="rect">
            <a:avLst/>
          </a:prstGeom>
        </p:spPr>
        <p:txBody>
          <a:bodyPr wrap="none">
            <a:spAutoFit/>
          </a:bodyPr>
          <a:lstStyle/>
          <a:p>
            <a:pPr>
              <a:defRPr/>
            </a:pPr>
            <a:r>
              <a:rPr lang="el-GR" dirty="0">
                <a:solidFill>
                  <a:prstClr val="black"/>
                </a:solidFill>
                <a:latin typeface="Calibri"/>
                <a:cs typeface="Arial" charset="0"/>
              </a:rPr>
              <a:t> </a:t>
            </a:r>
            <a:r>
              <a:rPr lang="en-US" dirty="0">
                <a:solidFill>
                  <a:prstClr val="black"/>
                </a:solidFill>
                <a:latin typeface="Calibri"/>
                <a:cs typeface="Arial" charset="0"/>
              </a:rPr>
              <a:t>(McGill 2001</a:t>
            </a:r>
            <a:r>
              <a:rPr lang="el-GR" dirty="0">
                <a:solidFill>
                  <a:prstClr val="black"/>
                </a:solidFill>
                <a:latin typeface="Calibri"/>
                <a:cs typeface="Arial" charset="0"/>
              </a:rPr>
              <a:t>; </a:t>
            </a:r>
            <a:r>
              <a:rPr lang="en-US" dirty="0">
                <a:solidFill>
                  <a:prstClr val="black"/>
                </a:solidFill>
                <a:latin typeface="Calibri"/>
                <a:cs typeface="Arial" charset="0"/>
              </a:rPr>
              <a:t>Cholewicki et al. 1997)</a:t>
            </a:r>
            <a:endParaRPr lang="el-GR" dirty="0">
              <a:solidFill>
                <a:prstClr val="black"/>
              </a:solidFill>
              <a:latin typeface="Calibri"/>
              <a:cs typeface="Arial" charset="0"/>
            </a:endParaRPr>
          </a:p>
        </p:txBody>
      </p:sp>
      <p:sp>
        <p:nvSpPr>
          <p:cNvPr id="4710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EF461A2-8160-4A9D-8E67-371A089A2EC6}" type="slidenum">
              <a:rPr lang="el-GR" smtClean="0">
                <a:solidFill>
                  <a:prstClr val="black"/>
                </a:solidFill>
              </a:rPr>
              <a:pPr>
                <a:defRPr/>
              </a:pPr>
              <a:t>41</a:t>
            </a:fld>
            <a:endParaRPr lang="el-GR" smtClean="0">
              <a:solidFill>
                <a:prstClr val="black"/>
              </a:solidFill>
            </a:endParaRPr>
          </a:p>
        </p:txBody>
      </p:sp>
      <p:sp>
        <p:nvSpPr>
          <p:cNvPr id="7" name="Τίτλος 1"/>
          <p:cNvSpPr>
            <a:spLocks noGrp="1"/>
          </p:cNvSpPr>
          <p:nvPr>
            <p:ph type="title"/>
          </p:nvPr>
        </p:nvSpPr>
        <p:spPr>
          <a:xfrm>
            <a:off x="468313" y="115888"/>
            <a:ext cx="8229600" cy="1225550"/>
          </a:xfrm>
        </p:spPr>
        <p:txBody>
          <a:bodyPr rtlCol="0">
            <a:normAutofit/>
          </a:bodyPr>
          <a:lstStyle/>
          <a:p>
            <a:pPr eaLnBrk="1" fontAlgn="auto" hangingPunct="1">
              <a:spcAft>
                <a:spcPts val="0"/>
              </a:spcAft>
              <a:defRPr/>
            </a:pPr>
            <a:r>
              <a:rPr lang="el-GR" dirty="0"/>
              <a:t>Φιλοσοφία των ασκήσεων </a:t>
            </a:r>
            <a:r>
              <a:rPr lang="el-GR" dirty="0" smtClean="0"/>
              <a:t>σταθεροποίησης </a:t>
            </a:r>
            <a:r>
              <a:rPr lang="el-GR" sz="3000" b="0" dirty="0"/>
              <a:t>3</a:t>
            </a:r>
            <a:r>
              <a:rPr lang="el-GR" sz="3000" b="0" dirty="0" smtClean="0"/>
              <a:t>/3</a:t>
            </a:r>
            <a:endParaRPr lang="el-GR" sz="3000" b="0" dirty="0"/>
          </a:p>
        </p:txBody>
      </p:sp>
    </p:spTree>
    <p:extLst>
      <p:ext uri="{BB962C8B-B14F-4D97-AF65-F5344CB8AC3E}">
        <p14:creationId xmlns:p14="http://schemas.microsoft.com/office/powerpoint/2010/main" val="3409034039"/>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Τίτλος 1"/>
          <p:cNvSpPr>
            <a:spLocks noGrp="1"/>
          </p:cNvSpPr>
          <p:nvPr>
            <p:ph type="title"/>
          </p:nvPr>
        </p:nvSpPr>
        <p:spPr/>
        <p:txBody>
          <a:bodyPr/>
          <a:lstStyle/>
          <a:p>
            <a:pPr eaLnBrk="1" hangingPunct="1"/>
            <a:r>
              <a:rPr lang="el-GR" altLang="el-GR" smtClean="0"/>
              <a:t>Σκοπός των ασκήσεων σταθεροποίησης</a:t>
            </a:r>
          </a:p>
        </p:txBody>
      </p:sp>
      <p:sp>
        <p:nvSpPr>
          <p:cNvPr id="50179" name="Θέση περιεχομένου 2"/>
          <p:cNvSpPr>
            <a:spLocks noGrp="1"/>
          </p:cNvSpPr>
          <p:nvPr>
            <p:ph idx="1"/>
          </p:nvPr>
        </p:nvSpPr>
        <p:spPr/>
        <p:txBody>
          <a:bodyPr/>
          <a:lstStyle/>
          <a:p>
            <a:pPr eaLnBrk="1" hangingPunct="1">
              <a:lnSpc>
                <a:spcPct val="124000"/>
              </a:lnSpc>
              <a:spcBef>
                <a:spcPts val="1800"/>
              </a:spcBef>
            </a:pPr>
            <a:r>
              <a:rPr lang="el-GR" altLang="el-GR" dirty="0" smtClean="0"/>
              <a:t>Να ενεργοποιήσουν τους ενδογενείς μύες κυρίως του ασταθούς επιπέδου,</a:t>
            </a:r>
          </a:p>
          <a:p>
            <a:pPr eaLnBrk="1" hangingPunct="1">
              <a:lnSpc>
                <a:spcPct val="124000"/>
              </a:lnSpc>
              <a:spcBef>
                <a:spcPts val="1800"/>
              </a:spcBef>
            </a:pPr>
            <a:r>
              <a:rPr lang="el-GR" altLang="el-GR" dirty="0" smtClean="0"/>
              <a:t>Να αποκαταστήσουν τον συντονισμό μεταξύ των ενδογενών και μακρών μυών,</a:t>
            </a:r>
            <a:endParaRPr lang="en-US" altLang="el-GR" dirty="0" smtClean="0"/>
          </a:p>
          <a:p>
            <a:pPr eaLnBrk="1" hangingPunct="1">
              <a:lnSpc>
                <a:spcPct val="124000"/>
              </a:lnSpc>
              <a:spcBef>
                <a:spcPts val="1800"/>
              </a:spcBef>
            </a:pPr>
            <a:r>
              <a:rPr lang="el-GR" altLang="el-GR" dirty="0" smtClean="0"/>
              <a:t>Να αποκαταστήσουν την λειτουργικότητα της ΣΣ κατά την διάρκεια των καθημερινών δραστηριοτήτων συμπεριλαμβανομένων και των αθλητικών δραστηριοτήτων.</a:t>
            </a:r>
          </a:p>
          <a:p>
            <a:pPr eaLnBrk="1" hangingPunct="1">
              <a:lnSpc>
                <a:spcPct val="124000"/>
              </a:lnSpc>
              <a:spcBef>
                <a:spcPts val="1800"/>
              </a:spcBef>
            </a:pPr>
            <a:endParaRPr lang="el-GR" altLang="el-GR" dirty="0" smtClean="0"/>
          </a:p>
          <a:p>
            <a:pPr eaLnBrk="1" hangingPunct="1">
              <a:spcBef>
                <a:spcPts val="2400"/>
              </a:spcBef>
            </a:pPr>
            <a:endParaRPr lang="el-GR" altLang="el-GR" dirty="0" smtClean="0"/>
          </a:p>
        </p:txBody>
      </p:sp>
      <p:sp>
        <p:nvSpPr>
          <p:cNvPr id="4813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58EC4DC-44A3-4D1B-B1B4-72B26945AF47}" type="slidenum">
              <a:rPr lang="el-GR" smtClean="0">
                <a:solidFill>
                  <a:prstClr val="black"/>
                </a:solidFill>
              </a:rPr>
              <a:pPr>
                <a:defRPr/>
              </a:pPr>
              <a:t>42</a:t>
            </a:fld>
            <a:endParaRPr lang="el-GR" smtClean="0">
              <a:solidFill>
                <a:prstClr val="black"/>
              </a:solidFill>
            </a:endParaRPr>
          </a:p>
        </p:txBody>
      </p:sp>
    </p:spTree>
    <p:extLst>
      <p:ext uri="{BB962C8B-B14F-4D97-AF65-F5344CB8AC3E}">
        <p14:creationId xmlns:p14="http://schemas.microsoft.com/office/powerpoint/2010/main" val="2457338311"/>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Σπονδυλική </a:t>
            </a:r>
            <a:r>
              <a:rPr lang="el-GR" dirty="0" smtClean="0"/>
              <a:t>αστάθεια: </a:t>
            </a:r>
            <a:r>
              <a:rPr lang="en-US" dirty="0" smtClean="0"/>
              <a:t/>
            </a:r>
            <a:br>
              <a:rPr lang="en-US" dirty="0" smtClean="0"/>
            </a:br>
            <a:r>
              <a:rPr lang="el-GR" sz="3000" b="0" dirty="0" smtClean="0"/>
              <a:t>Μύθος </a:t>
            </a:r>
            <a:r>
              <a:rPr lang="el-GR" sz="3000" b="0" dirty="0"/>
              <a:t>ή πραγματικότητα;</a:t>
            </a:r>
          </a:p>
        </p:txBody>
      </p:sp>
      <p:sp>
        <p:nvSpPr>
          <p:cNvPr id="3" name="Θέση περιεχομένου 2"/>
          <p:cNvSpPr>
            <a:spLocks noGrp="1"/>
          </p:cNvSpPr>
          <p:nvPr>
            <p:ph idx="1"/>
          </p:nvPr>
        </p:nvSpPr>
        <p:spPr>
          <a:xfrm>
            <a:off x="539750" y="1619250"/>
            <a:ext cx="8064500" cy="4752975"/>
          </a:xfrm>
        </p:spPr>
        <p:txBody>
          <a:bodyPr rtlCol="0">
            <a:normAutofit fontScale="85000" lnSpcReduction="10000"/>
          </a:bodyPr>
          <a:lstStyle/>
          <a:p>
            <a:pPr eaLnBrk="1" fontAlgn="auto" hangingPunct="1">
              <a:spcAft>
                <a:spcPts val="0"/>
              </a:spcAft>
              <a:buFont typeface="Arial" pitchFamily="34" charset="0"/>
              <a:buChar char="•"/>
              <a:defRPr/>
            </a:pPr>
            <a:r>
              <a:rPr lang="el-GR" sz="2600" dirty="0"/>
              <a:t>Όταν χαρακτηρίζεται η κατάσταση της σταθερότητας ενός συστήματος ένα από τα πλέον κοινά σφάλματα που γίνεται είναι η περιγραφή του επιπέδου της σταθερότητας του </a:t>
            </a:r>
            <a:r>
              <a:rPr lang="el-GR" sz="2600" dirty="0" smtClean="0"/>
              <a:t>συστήματος.</a:t>
            </a:r>
            <a:endParaRPr lang="el-GR" sz="2600" dirty="0"/>
          </a:p>
          <a:p>
            <a:pPr eaLnBrk="1" fontAlgn="auto" hangingPunct="1">
              <a:spcAft>
                <a:spcPts val="0"/>
              </a:spcAft>
              <a:buFont typeface="Arial" pitchFamily="34" charset="0"/>
              <a:buChar char="•"/>
              <a:defRPr/>
            </a:pPr>
            <a:r>
              <a:rPr lang="el-GR" sz="2600" dirty="0"/>
              <a:t>Ένα σύστημα είναι σταθερό ή ασταθές – δεν υπάρχει δείκτης </a:t>
            </a:r>
            <a:r>
              <a:rPr lang="el-GR" sz="2600" dirty="0" smtClean="0"/>
              <a:t>σταθερότητας.</a:t>
            </a:r>
            <a:endParaRPr lang="el-GR" sz="2600" dirty="0"/>
          </a:p>
          <a:p>
            <a:pPr eaLnBrk="1" fontAlgn="auto" hangingPunct="1">
              <a:spcAft>
                <a:spcPts val="0"/>
              </a:spcAft>
              <a:buFont typeface="Arial" pitchFamily="34" charset="0"/>
              <a:buChar char="•"/>
              <a:defRPr/>
            </a:pPr>
            <a:r>
              <a:rPr lang="el-GR" sz="2600" dirty="0"/>
              <a:t>Συνήθως, ο όρος σταθερότητα συγχέεται με τον όρο </a:t>
            </a:r>
            <a:r>
              <a:rPr lang="el-GR" sz="2600" dirty="0" smtClean="0"/>
              <a:t>ευρωστία.</a:t>
            </a:r>
            <a:endParaRPr lang="el-GR" sz="2600" dirty="0"/>
          </a:p>
          <a:p>
            <a:pPr eaLnBrk="1" fontAlgn="auto" hangingPunct="1">
              <a:spcAft>
                <a:spcPts val="0"/>
              </a:spcAft>
              <a:buFont typeface="Arial" pitchFamily="34" charset="0"/>
              <a:buChar char="•"/>
              <a:defRPr/>
            </a:pPr>
            <a:r>
              <a:rPr lang="el-GR" sz="2600" dirty="0"/>
              <a:t>Είναι πιο σωστό να χαρακτηριστεί ένα σύστημα ότι είναι πιο εύρωστο παρά να το χαρακτηρίσει πιο σταθερό</a:t>
            </a:r>
          </a:p>
          <a:p>
            <a:pPr eaLnBrk="1" fontAlgn="auto" hangingPunct="1">
              <a:spcAft>
                <a:spcPts val="0"/>
              </a:spcAft>
              <a:buFont typeface="Arial" pitchFamily="34" charset="0"/>
              <a:buChar char="•"/>
              <a:defRPr/>
            </a:pPr>
            <a:r>
              <a:rPr lang="el-GR" sz="2600" dirty="0"/>
              <a:t>Οι ασκήσεις σταθεροποίησης της ΣΣ δεν την κάνουν πιο σταθερή, αλλά την κάνουν πιο εύρωστη ώστε να μειωθεί ο κίνδυνος </a:t>
            </a:r>
            <a:r>
              <a:rPr lang="el-GR" sz="2600" dirty="0" smtClean="0"/>
              <a:t>τραυματισμού.</a:t>
            </a:r>
            <a:endParaRPr lang="el-GR" sz="2600" dirty="0"/>
          </a:p>
          <a:p>
            <a:pPr eaLnBrk="1" fontAlgn="auto" hangingPunct="1">
              <a:spcAft>
                <a:spcPts val="0"/>
              </a:spcAft>
              <a:buFont typeface="Arial" pitchFamily="34" charset="0"/>
              <a:buChar char="•"/>
              <a:defRPr/>
            </a:pPr>
            <a:endParaRPr lang="el-GR" dirty="0"/>
          </a:p>
        </p:txBody>
      </p:sp>
      <p:sp>
        <p:nvSpPr>
          <p:cNvPr id="5" name="Ορθογώνιο 4"/>
          <p:cNvSpPr/>
          <p:nvPr/>
        </p:nvSpPr>
        <p:spPr>
          <a:xfrm>
            <a:off x="6012160" y="6035675"/>
            <a:ext cx="2074863" cy="369888"/>
          </a:xfrm>
          <a:prstGeom prst="rect">
            <a:avLst/>
          </a:prstGeom>
        </p:spPr>
        <p:txBody>
          <a:bodyPr wrap="none">
            <a:spAutoFit/>
          </a:bodyPr>
          <a:lstStyle/>
          <a:p>
            <a:pPr>
              <a:defRPr/>
            </a:pPr>
            <a:r>
              <a:rPr lang="en-US" dirty="0">
                <a:solidFill>
                  <a:prstClr val="black"/>
                </a:solidFill>
                <a:latin typeface="Calibri"/>
                <a:cs typeface="Arial" charset="0"/>
              </a:rPr>
              <a:t> (Reeves et al. 2007)</a:t>
            </a:r>
            <a:endParaRPr lang="el-GR" dirty="0">
              <a:solidFill>
                <a:prstClr val="black"/>
              </a:solidFill>
              <a:latin typeface="Calibri"/>
              <a:cs typeface="Arial" charset="0"/>
            </a:endParaRPr>
          </a:p>
        </p:txBody>
      </p:sp>
      <p:sp>
        <p:nvSpPr>
          <p:cNvPr id="7173"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59A7FA9-8E4E-4244-A990-B991E3039B18}" type="slidenum">
              <a:rPr lang="el-GR" smtClean="0">
                <a:solidFill>
                  <a:prstClr val="black"/>
                </a:solidFill>
              </a:rPr>
              <a:pPr>
                <a:defRPr/>
              </a:pPr>
              <a:t>43</a:t>
            </a:fld>
            <a:endParaRPr lang="el-GR" smtClean="0">
              <a:solidFill>
                <a:prstClr val="black"/>
              </a:solidFill>
            </a:endParaRPr>
          </a:p>
        </p:txBody>
      </p:sp>
    </p:spTree>
    <p:extLst>
      <p:ext uri="{BB962C8B-B14F-4D97-AF65-F5344CB8AC3E}">
        <p14:creationId xmlns:p14="http://schemas.microsoft.com/office/powerpoint/2010/main" val="3416982213"/>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Παλίνα</a:t>
            </a:r>
            <a:r>
              <a:rPr lang="el-GR" sz="2000" dirty="0" smtClean="0"/>
              <a:t> </a:t>
            </a:r>
            <a:r>
              <a:rPr lang="el-GR" sz="2000" dirty="0" err="1" smtClean="0"/>
              <a:t>Καρακασίδου</a:t>
            </a:r>
            <a:r>
              <a:rPr lang="el-GR" sz="2000" dirty="0" smtClean="0"/>
              <a:t> 2014. </a:t>
            </a:r>
            <a:r>
              <a:rPr lang="el-GR" sz="2000" dirty="0" err="1" smtClean="0"/>
              <a:t>Παλίνα</a:t>
            </a:r>
            <a:r>
              <a:rPr lang="el-GR" sz="2000" dirty="0" smtClean="0"/>
              <a:t> </a:t>
            </a:r>
            <a:r>
              <a:rPr lang="el-GR" sz="2000" dirty="0" err="1" smtClean="0"/>
              <a:t>Καρακασίδου</a:t>
            </a:r>
            <a:r>
              <a:rPr lang="el-GR" sz="2000" dirty="0" smtClean="0"/>
              <a:t>. </a:t>
            </a:r>
            <a:r>
              <a:rPr lang="el-GR" sz="2000" dirty="0"/>
              <a:t>«Τεχνικές Κινητοποίησης και Θεραπευτικοί Χειρισμοί (Θ). </a:t>
            </a:r>
            <a:r>
              <a:rPr lang="el-GR" sz="2000" dirty="0" smtClean="0"/>
              <a:t>Ενότητα 13</a:t>
            </a:r>
            <a:r>
              <a:rPr lang="en-US" sz="2000" dirty="0" smtClean="0"/>
              <a:t>:</a:t>
            </a:r>
            <a:r>
              <a:rPr lang="el-GR" sz="2000" dirty="0"/>
              <a:t> Βασικές αρχές αποκατάστασης της </a:t>
            </a:r>
            <a:r>
              <a:rPr lang="el-GR" sz="2000" dirty="0" err="1"/>
              <a:t>νευρομυϊκής</a:t>
            </a:r>
            <a:r>
              <a:rPr lang="el-GR" sz="2000" dirty="0"/>
              <a:t> δυσλειτουργίας της Σπονδυλικής Στήλης».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1438767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677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pPr eaLnBrk="1" hangingPunct="1"/>
            <a:r>
              <a:rPr lang="el-GR" altLang="el-GR" smtClean="0"/>
              <a:t>Σταθερότητα – Αστάθεια ΣΣ</a:t>
            </a:r>
          </a:p>
        </p:txBody>
      </p:sp>
      <p:grpSp>
        <p:nvGrpSpPr>
          <p:cNvPr id="16387" name="Ομάδα 9"/>
          <p:cNvGrpSpPr>
            <a:grpSpLocks/>
          </p:cNvGrpSpPr>
          <p:nvPr/>
        </p:nvGrpSpPr>
        <p:grpSpPr bwMode="auto">
          <a:xfrm>
            <a:off x="0" y="1808163"/>
            <a:ext cx="9144000" cy="3778250"/>
            <a:chOff x="0" y="1808163"/>
            <a:chExt cx="9144000" cy="3777998"/>
          </a:xfrm>
        </p:grpSpPr>
        <p:sp>
          <p:nvSpPr>
            <p:cNvPr id="5" name="Rectangle 4"/>
            <p:cNvSpPr>
              <a:spLocks noChangeArrowheads="1"/>
            </p:cNvSpPr>
            <p:nvPr/>
          </p:nvSpPr>
          <p:spPr bwMode="auto">
            <a:xfrm>
              <a:off x="0" y="1808163"/>
              <a:ext cx="9144000" cy="2369979"/>
            </a:xfrm>
            <a:prstGeom prst="rect">
              <a:avLst/>
            </a:prstGeom>
            <a:noFill/>
            <a:ln w="9525">
              <a:noFill/>
              <a:miter lim="800000"/>
              <a:headEnd/>
              <a:tailEnd/>
            </a:ln>
          </p:spPr>
          <p:txBody>
            <a:bodyPr>
              <a:spAutoFit/>
            </a:bodyPr>
            <a:lstStyle/>
            <a:p>
              <a:pPr algn="ctr">
                <a:tabLst>
                  <a:tab pos="457200" algn="l"/>
                  <a:tab pos="3105150" algn="l"/>
                </a:tabLst>
                <a:defRPr/>
              </a:pPr>
              <a:r>
                <a:rPr kumimoji="1" lang="el-GR" sz="1200" b="1" dirty="0">
                  <a:solidFill>
                    <a:prstClr val="black"/>
                  </a:solidFill>
                  <a:cs typeface="Times New Roman" pitchFamily="18" charset="0"/>
                </a:rPr>
                <a:t> </a:t>
              </a:r>
              <a:endParaRPr kumimoji="1" lang="el-GR" sz="1200" dirty="0">
                <a:solidFill>
                  <a:prstClr val="black"/>
                </a:solidFill>
                <a:cs typeface="Times New Roman" pitchFamily="18" charset="0"/>
              </a:endParaRPr>
            </a:p>
            <a:p>
              <a:pPr algn="ctr" eaLnBrk="0" hangingPunct="0">
                <a:tabLst>
                  <a:tab pos="457200" algn="l"/>
                  <a:tab pos="3105150" algn="l"/>
                </a:tabLst>
                <a:defRPr/>
              </a:pPr>
              <a:r>
                <a:rPr kumimoji="1" lang="el-GR" sz="2200" b="1" dirty="0">
                  <a:solidFill>
                    <a:prstClr val="black"/>
                  </a:solidFill>
                  <a:latin typeface="Calibri"/>
                  <a:cs typeface="Times New Roman" pitchFamily="18" charset="0"/>
                </a:rPr>
                <a:t>ΥΠΟΣΥΣΤΗΜΑ ΕΛΕΓΧΟΥ</a:t>
              </a:r>
              <a:endParaRPr kumimoji="1" lang="el-GR" sz="2200" dirty="0">
                <a:solidFill>
                  <a:prstClr val="black"/>
                </a:solidFill>
                <a:latin typeface="Calibri"/>
                <a:cs typeface="Times New Roman" pitchFamily="18" charset="0"/>
              </a:endParaRPr>
            </a:p>
            <a:p>
              <a:pPr algn="ctr" eaLnBrk="0" hangingPunct="0">
                <a:tabLst>
                  <a:tab pos="457200" algn="l"/>
                  <a:tab pos="3105150" algn="l"/>
                </a:tabLst>
                <a:defRPr/>
              </a:pPr>
              <a:r>
                <a:rPr kumimoji="1" lang="el-GR" sz="1200" b="1" dirty="0">
                  <a:solidFill>
                    <a:prstClr val="black"/>
                  </a:solidFill>
                  <a:cs typeface="Times New Roman" pitchFamily="18" charset="0"/>
                </a:rPr>
                <a:t> </a:t>
              </a:r>
              <a:endParaRPr kumimoji="1" lang="el-GR" sz="1200" dirty="0">
                <a:solidFill>
                  <a:prstClr val="black"/>
                </a:solidFill>
                <a:cs typeface="Times New Roman" pitchFamily="18" charset="0"/>
              </a:endParaRPr>
            </a:p>
            <a:p>
              <a:pPr algn="ctr" eaLnBrk="0" hangingPunct="0">
                <a:tabLst>
                  <a:tab pos="457200" algn="l"/>
                  <a:tab pos="3105150" algn="l"/>
                </a:tabLst>
                <a:defRPr/>
              </a:pPr>
              <a:r>
                <a:rPr kumimoji="1" lang="el-GR" sz="1200" b="1" dirty="0">
                  <a:solidFill>
                    <a:prstClr val="black"/>
                  </a:solidFill>
                  <a:cs typeface="Times New Roman" pitchFamily="18" charset="0"/>
                </a:rPr>
                <a:t> </a:t>
              </a:r>
              <a:endParaRPr kumimoji="1" lang="el-GR" sz="1200" dirty="0">
                <a:solidFill>
                  <a:prstClr val="black"/>
                </a:solidFill>
                <a:cs typeface="Times New Roman" pitchFamily="18" charset="0"/>
              </a:endParaRPr>
            </a:p>
            <a:p>
              <a:pPr algn="ctr" eaLnBrk="0" hangingPunct="0">
                <a:tabLst>
                  <a:tab pos="457200" algn="l"/>
                  <a:tab pos="3105150" algn="l"/>
                </a:tabLst>
                <a:defRPr/>
              </a:pPr>
              <a:r>
                <a:rPr kumimoji="1" lang="el-GR" sz="1200" b="1" dirty="0">
                  <a:solidFill>
                    <a:prstClr val="black"/>
                  </a:solidFill>
                  <a:cs typeface="Times New Roman" pitchFamily="18" charset="0"/>
                </a:rPr>
                <a:t> </a:t>
              </a:r>
              <a:endParaRPr kumimoji="1" lang="el-GR" sz="1200" dirty="0">
                <a:solidFill>
                  <a:prstClr val="black"/>
                </a:solidFill>
                <a:cs typeface="Times New Roman" pitchFamily="18" charset="0"/>
              </a:endParaRPr>
            </a:p>
            <a:p>
              <a:pPr algn="ctr" eaLnBrk="0" hangingPunct="0">
                <a:tabLst>
                  <a:tab pos="457200" algn="l"/>
                  <a:tab pos="3105150" algn="l"/>
                </a:tabLst>
                <a:defRPr/>
              </a:pPr>
              <a:r>
                <a:rPr kumimoji="1" lang="el-GR" sz="1200" b="1" dirty="0">
                  <a:solidFill>
                    <a:prstClr val="black"/>
                  </a:solidFill>
                  <a:cs typeface="Times New Roman" pitchFamily="18" charset="0"/>
                </a:rPr>
                <a:t> </a:t>
              </a:r>
              <a:endParaRPr kumimoji="1" lang="el-GR" sz="1200" dirty="0">
                <a:solidFill>
                  <a:prstClr val="black"/>
                </a:solidFill>
                <a:cs typeface="Times New Roman" pitchFamily="18" charset="0"/>
              </a:endParaRPr>
            </a:p>
            <a:p>
              <a:pPr algn="ctr" eaLnBrk="0" hangingPunct="0">
                <a:tabLst>
                  <a:tab pos="457200" algn="l"/>
                  <a:tab pos="3105150" algn="l"/>
                </a:tabLst>
                <a:defRPr/>
              </a:pPr>
              <a:r>
                <a:rPr kumimoji="1" lang="el-GR" sz="1200" b="1" dirty="0">
                  <a:solidFill>
                    <a:prstClr val="black"/>
                  </a:solidFill>
                  <a:cs typeface="Times New Roman" pitchFamily="18" charset="0"/>
                </a:rPr>
                <a:t> </a:t>
              </a:r>
              <a:endParaRPr kumimoji="1" lang="el-GR" sz="1200" dirty="0">
                <a:solidFill>
                  <a:prstClr val="black"/>
                </a:solidFill>
                <a:cs typeface="Times New Roman" pitchFamily="18" charset="0"/>
              </a:endParaRPr>
            </a:p>
            <a:p>
              <a:pPr algn="ctr" eaLnBrk="0" hangingPunct="0">
                <a:tabLst>
                  <a:tab pos="457200" algn="l"/>
                  <a:tab pos="3105150" algn="l"/>
                </a:tabLst>
                <a:defRPr/>
              </a:pPr>
              <a:r>
                <a:rPr kumimoji="1" lang="el-GR" sz="1200" b="1" dirty="0">
                  <a:solidFill>
                    <a:prstClr val="black"/>
                  </a:solidFill>
                  <a:cs typeface="Times New Roman" pitchFamily="18" charset="0"/>
                </a:rPr>
                <a:t> </a:t>
              </a:r>
              <a:endParaRPr kumimoji="1" lang="el-GR" sz="1200" dirty="0">
                <a:solidFill>
                  <a:prstClr val="black"/>
                </a:solidFill>
                <a:cs typeface="Times New Roman" pitchFamily="18" charset="0"/>
              </a:endParaRPr>
            </a:p>
            <a:p>
              <a:pPr algn="ctr" eaLnBrk="0" hangingPunct="0">
                <a:tabLst>
                  <a:tab pos="457200" algn="l"/>
                  <a:tab pos="3105150" algn="l"/>
                </a:tabLst>
                <a:defRPr/>
              </a:pPr>
              <a:r>
                <a:rPr kumimoji="1" lang="el-GR" sz="1200" b="1" dirty="0">
                  <a:solidFill>
                    <a:prstClr val="black"/>
                  </a:solidFill>
                  <a:cs typeface="Times New Roman" pitchFamily="18" charset="0"/>
                </a:rPr>
                <a:t> </a:t>
              </a:r>
              <a:endParaRPr kumimoji="1" lang="el-GR" sz="1200" dirty="0">
                <a:solidFill>
                  <a:prstClr val="black"/>
                </a:solidFill>
                <a:cs typeface="Times New Roman" pitchFamily="18" charset="0"/>
              </a:endParaRPr>
            </a:p>
            <a:p>
              <a:pPr algn="ctr" eaLnBrk="0" hangingPunct="0">
                <a:tabLst>
                  <a:tab pos="457200" algn="l"/>
                  <a:tab pos="3105150" algn="l"/>
                </a:tabLst>
                <a:defRPr/>
              </a:pPr>
              <a:r>
                <a:rPr kumimoji="1" lang="el-GR" sz="1200" b="1" dirty="0">
                  <a:solidFill>
                    <a:prstClr val="black"/>
                  </a:solidFill>
                  <a:cs typeface="Times New Roman" pitchFamily="18" charset="0"/>
                </a:rPr>
                <a:t> </a:t>
              </a:r>
              <a:endParaRPr kumimoji="1" lang="el-GR" sz="1200" dirty="0">
                <a:solidFill>
                  <a:prstClr val="black"/>
                </a:solidFill>
                <a:cs typeface="Times New Roman" pitchFamily="18" charset="0"/>
              </a:endParaRPr>
            </a:p>
            <a:p>
              <a:pPr eaLnBrk="0" hangingPunct="0">
                <a:tabLst>
                  <a:tab pos="457200" algn="l"/>
                  <a:tab pos="3105150" algn="l"/>
                </a:tabLst>
                <a:defRPr/>
              </a:pPr>
              <a:endParaRPr kumimoji="1" lang="el-GR" dirty="0">
                <a:solidFill>
                  <a:prstClr val="black"/>
                </a:solidFill>
                <a:cs typeface="Arial" charset="0"/>
              </a:endParaRPr>
            </a:p>
          </p:txBody>
        </p:sp>
        <p:sp>
          <p:nvSpPr>
            <p:cNvPr id="16390" name="AutoShape 3"/>
            <p:cNvSpPr>
              <a:spLocks noChangeArrowheads="1"/>
            </p:cNvSpPr>
            <p:nvPr/>
          </p:nvSpPr>
          <p:spPr bwMode="auto">
            <a:xfrm>
              <a:off x="3429000" y="2895600"/>
              <a:ext cx="2590800" cy="1981200"/>
            </a:xfrm>
            <a:prstGeom prst="triangle">
              <a:avLst>
                <a:gd name="adj" fmla="val 50028"/>
              </a:avLst>
            </a:prstGeom>
            <a:solidFill>
              <a:srgbClr val="FFFFFF"/>
            </a:solidFill>
            <a:ln w="28575">
              <a:solidFill>
                <a:srgbClr val="000000"/>
              </a:solidFill>
              <a:miter lim="800000"/>
              <a:headEnd/>
              <a:tailEnd/>
            </a:ln>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endParaRPr lang="el-GR" altLang="el-GR" sz="1800" smtClean="0">
                <a:solidFill>
                  <a:prstClr val="black"/>
                </a:solidFill>
                <a:latin typeface="Arial" charset="0"/>
                <a:cs typeface="Arial" charset="0"/>
              </a:endParaRPr>
            </a:p>
          </p:txBody>
        </p:sp>
        <p:sp>
          <p:nvSpPr>
            <p:cNvPr id="7" name="Rectangle 5"/>
            <p:cNvSpPr>
              <a:spLocks noChangeArrowheads="1"/>
            </p:cNvSpPr>
            <p:nvPr/>
          </p:nvSpPr>
          <p:spPr bwMode="auto">
            <a:xfrm>
              <a:off x="2057400" y="2362163"/>
              <a:ext cx="5257800" cy="738139"/>
            </a:xfrm>
            <a:prstGeom prst="rect">
              <a:avLst/>
            </a:prstGeom>
            <a:noFill/>
            <a:ln w="9525">
              <a:noFill/>
              <a:miter lim="800000"/>
              <a:headEnd/>
              <a:tailEnd/>
            </a:ln>
          </p:spPr>
          <p:txBody>
            <a:bodyPr>
              <a:spAutoFit/>
            </a:bodyPr>
            <a:lstStyle/>
            <a:p>
              <a:pPr algn="ctr">
                <a:defRPr/>
              </a:pPr>
              <a:r>
                <a:rPr kumimoji="1" lang="el-GR" sz="2200" b="1" dirty="0">
                  <a:solidFill>
                    <a:prstClr val="black"/>
                  </a:solidFill>
                  <a:latin typeface="Calibri"/>
                  <a:cs typeface="Times New Roman" pitchFamily="18" charset="0"/>
                </a:rPr>
                <a:t>Νευρικός ιστός</a:t>
              </a:r>
              <a:endParaRPr kumimoji="1" lang="el-GR" sz="2200" dirty="0">
                <a:solidFill>
                  <a:prstClr val="black"/>
                </a:solidFill>
                <a:latin typeface="Calibri"/>
                <a:cs typeface="Times New Roman" pitchFamily="18" charset="0"/>
              </a:endParaRPr>
            </a:p>
            <a:p>
              <a:pPr eaLnBrk="0" hangingPunct="0">
                <a:defRPr/>
              </a:pPr>
              <a:endParaRPr kumimoji="1" lang="el-GR" sz="2000" dirty="0">
                <a:solidFill>
                  <a:prstClr val="black"/>
                </a:solidFill>
                <a:cs typeface="Arial" charset="0"/>
              </a:endParaRPr>
            </a:p>
          </p:txBody>
        </p:sp>
        <p:sp>
          <p:nvSpPr>
            <p:cNvPr id="8" name="Rectangle 6"/>
            <p:cNvSpPr>
              <a:spLocks noChangeArrowheads="1"/>
            </p:cNvSpPr>
            <p:nvPr/>
          </p:nvSpPr>
          <p:spPr bwMode="auto">
            <a:xfrm>
              <a:off x="1403350" y="4960728"/>
              <a:ext cx="3673475" cy="600035"/>
            </a:xfrm>
            <a:prstGeom prst="rect">
              <a:avLst/>
            </a:prstGeom>
            <a:noFill/>
            <a:ln w="9525">
              <a:noFill/>
              <a:miter lim="800000"/>
              <a:headEnd/>
              <a:tailEnd/>
            </a:ln>
          </p:spPr>
          <p:txBody>
            <a:bodyPr bIns="0">
              <a:spAutoFit/>
            </a:bodyPr>
            <a:lstStyle/>
            <a:p>
              <a:pPr algn="just">
                <a:defRPr/>
              </a:pPr>
              <a:r>
                <a:rPr kumimoji="1" lang="el-GR" b="1" dirty="0">
                  <a:solidFill>
                    <a:prstClr val="black"/>
                  </a:solidFill>
                  <a:latin typeface="Calibri"/>
                  <a:cs typeface="Times New Roman" pitchFamily="18" charset="0"/>
                </a:rPr>
                <a:t>ΠΑΘΗΤΙΚΟ ΥΠΟΣΥΣΤΗΜΑ</a:t>
              </a:r>
            </a:p>
            <a:p>
              <a:pPr algn="just" eaLnBrk="0" hangingPunct="0">
                <a:defRPr/>
              </a:pPr>
              <a:r>
                <a:rPr kumimoji="1" lang="el-GR" dirty="0">
                  <a:solidFill>
                    <a:prstClr val="black"/>
                  </a:solidFill>
                  <a:cs typeface="Arial" charset="0"/>
                </a:rPr>
                <a:t>Μη συσταλτά στοιχεία</a:t>
              </a:r>
            </a:p>
          </p:txBody>
        </p:sp>
        <p:sp>
          <p:nvSpPr>
            <p:cNvPr id="9" name="Rectangle 6"/>
            <p:cNvSpPr>
              <a:spLocks noChangeArrowheads="1"/>
            </p:cNvSpPr>
            <p:nvPr/>
          </p:nvSpPr>
          <p:spPr bwMode="auto">
            <a:xfrm>
              <a:off x="5172075" y="4986126"/>
              <a:ext cx="3671888" cy="600035"/>
            </a:xfrm>
            <a:prstGeom prst="rect">
              <a:avLst/>
            </a:prstGeom>
            <a:noFill/>
            <a:ln w="9525">
              <a:noFill/>
              <a:miter lim="800000"/>
              <a:headEnd/>
              <a:tailEnd/>
            </a:ln>
          </p:spPr>
          <p:txBody>
            <a:bodyPr bIns="0">
              <a:spAutoFit/>
            </a:bodyPr>
            <a:lstStyle/>
            <a:p>
              <a:pPr algn="just">
                <a:defRPr/>
              </a:pPr>
              <a:r>
                <a:rPr kumimoji="1" lang="el-GR" b="1" dirty="0">
                  <a:solidFill>
                    <a:prstClr val="black"/>
                  </a:solidFill>
                  <a:latin typeface="Calibri"/>
                  <a:cs typeface="Times New Roman" pitchFamily="18" charset="0"/>
                </a:rPr>
                <a:t>ΠΑΘΗΤΙΚΟ ΥΠΟΣΥΣΤΗΜΑ</a:t>
              </a:r>
            </a:p>
            <a:p>
              <a:pPr algn="just" eaLnBrk="0" hangingPunct="0">
                <a:defRPr/>
              </a:pPr>
              <a:r>
                <a:rPr kumimoji="1" lang="el-GR" dirty="0">
                  <a:solidFill>
                    <a:prstClr val="black"/>
                  </a:solidFill>
                  <a:cs typeface="Arial" charset="0"/>
                </a:rPr>
                <a:t>Συσταλτά στοιχεία</a:t>
              </a:r>
            </a:p>
          </p:txBody>
        </p:sp>
      </p:grpSp>
      <p:sp>
        <p:nvSpPr>
          <p:cNvPr id="1434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4DBD706-4259-411E-8B71-30B6FA478BA5}" type="slidenum">
              <a:rPr lang="el-GR" smtClean="0">
                <a:solidFill>
                  <a:prstClr val="black"/>
                </a:solidFill>
              </a:rPr>
              <a:pPr>
                <a:defRPr/>
              </a:pPr>
              <a:t>4</a:t>
            </a:fld>
            <a:endParaRPr lang="el-GR" smtClean="0">
              <a:solidFill>
                <a:prstClr val="black"/>
              </a:solidFill>
            </a:endParaRPr>
          </a:p>
        </p:txBody>
      </p:sp>
    </p:spTree>
    <p:extLst>
      <p:ext uri="{BB962C8B-B14F-4D97-AF65-F5344CB8AC3E}">
        <p14:creationId xmlns:p14="http://schemas.microsoft.com/office/powerpoint/2010/main" val="3062968410"/>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pPr eaLnBrk="1" hangingPunct="1"/>
            <a:r>
              <a:rPr lang="el-GR" altLang="el-GR" smtClean="0"/>
              <a:t>Σπονδυλική μονάδα - Σταθερότητα</a:t>
            </a:r>
          </a:p>
        </p:txBody>
      </p:sp>
      <p:sp>
        <p:nvSpPr>
          <p:cNvPr id="1536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D5A6598-0FEA-456A-9429-4811DFFE007C}" type="slidenum">
              <a:rPr lang="el-GR" smtClean="0">
                <a:solidFill>
                  <a:prstClr val="black"/>
                </a:solidFill>
              </a:rPr>
              <a:pPr>
                <a:defRPr/>
              </a:pPr>
              <a:t>5</a:t>
            </a:fld>
            <a:endParaRPr lang="el-GR" smtClean="0">
              <a:solidFill>
                <a:prstClr val="black"/>
              </a:solidFill>
            </a:endParaRPr>
          </a:p>
        </p:txBody>
      </p:sp>
      <p:grpSp>
        <p:nvGrpSpPr>
          <p:cNvPr id="48" name="Ομάδα 47"/>
          <p:cNvGrpSpPr/>
          <p:nvPr/>
        </p:nvGrpSpPr>
        <p:grpSpPr>
          <a:xfrm>
            <a:off x="1357603" y="1484785"/>
            <a:ext cx="6382749" cy="5184575"/>
            <a:chOff x="1318652" y="1556793"/>
            <a:chExt cx="6382749" cy="5184575"/>
          </a:xfrm>
        </p:grpSpPr>
        <p:pic>
          <p:nvPicPr>
            <p:cNvPr id="17413" name="Picture 2" descr="File:Gray 111 - Vertebral column-colou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3366" y="1556793"/>
              <a:ext cx="576262" cy="1901962"/>
            </a:xfrm>
            <a:prstGeom prst="rect">
              <a:avLst/>
            </a:prstGeom>
            <a:solidFill>
              <a:schemeClr val="accent3">
                <a:lumMod val="20000"/>
                <a:lumOff val="80000"/>
              </a:schemeClr>
            </a:solidFill>
            <a:ln w="9525">
              <a:solidFill>
                <a:srgbClr val="000000"/>
              </a:solidFill>
              <a:miter lim="800000"/>
              <a:headEnd/>
              <a:tailEnd/>
            </a:ln>
            <a:extLst/>
          </p:spPr>
        </p:pic>
        <p:sp>
          <p:nvSpPr>
            <p:cNvPr id="2" name="TextBox 1"/>
            <p:cNvSpPr txBox="1"/>
            <p:nvPr/>
          </p:nvSpPr>
          <p:spPr>
            <a:xfrm>
              <a:off x="1440857" y="1813466"/>
              <a:ext cx="684803" cy="369332"/>
            </a:xfrm>
            <a:prstGeom prst="rect">
              <a:avLst/>
            </a:prstGeom>
            <a:noFill/>
          </p:spPr>
          <p:txBody>
            <a:bodyPr wrap="none" rtlCol="0">
              <a:spAutoFit/>
            </a:bodyPr>
            <a:lstStyle/>
            <a:p>
              <a:r>
                <a:rPr lang="en-US" dirty="0" smtClean="0">
                  <a:latin typeface="+mn-lt"/>
                </a:rPr>
                <a:t>input</a:t>
              </a:r>
              <a:endParaRPr lang="el-GR" dirty="0">
                <a:latin typeface="+mn-lt"/>
              </a:endParaRPr>
            </a:p>
          </p:txBody>
        </p:sp>
        <p:sp>
          <p:nvSpPr>
            <p:cNvPr id="3" name="TextBox 2"/>
            <p:cNvSpPr txBox="1"/>
            <p:nvPr/>
          </p:nvSpPr>
          <p:spPr>
            <a:xfrm>
              <a:off x="3169051" y="1813466"/>
              <a:ext cx="871659" cy="369332"/>
            </a:xfrm>
            <a:prstGeom prst="rect">
              <a:avLst/>
            </a:prstGeom>
            <a:solidFill>
              <a:schemeClr val="accent3">
                <a:lumMod val="20000"/>
                <a:lumOff val="80000"/>
              </a:schemeClr>
            </a:solidFill>
            <a:ln>
              <a:solidFill>
                <a:schemeClr val="tx1"/>
              </a:solidFill>
            </a:ln>
          </p:spPr>
          <p:txBody>
            <a:bodyPr wrap="square" rtlCol="0">
              <a:spAutoFit/>
            </a:bodyPr>
            <a:lstStyle/>
            <a:p>
              <a:pPr algn="ctr"/>
              <a:r>
                <a:rPr lang="el-GR" dirty="0" smtClean="0">
                  <a:latin typeface="+mn-lt"/>
                </a:rPr>
                <a:t>Σ</a:t>
              </a:r>
              <a:endParaRPr lang="el-GR" dirty="0">
                <a:latin typeface="+mn-lt"/>
              </a:endParaRPr>
            </a:p>
          </p:txBody>
        </p:sp>
        <p:sp>
          <p:nvSpPr>
            <p:cNvPr id="4" name="TextBox 3"/>
            <p:cNvSpPr txBox="1"/>
            <p:nvPr/>
          </p:nvSpPr>
          <p:spPr>
            <a:xfrm>
              <a:off x="5724128" y="1575239"/>
              <a:ext cx="1977273" cy="369332"/>
            </a:xfrm>
            <a:prstGeom prst="rect">
              <a:avLst/>
            </a:prstGeom>
            <a:noFill/>
          </p:spPr>
          <p:txBody>
            <a:bodyPr wrap="none" rtlCol="0">
              <a:spAutoFit/>
            </a:bodyPr>
            <a:lstStyle/>
            <a:p>
              <a:r>
                <a:rPr lang="en-US" dirty="0" smtClean="0">
                  <a:latin typeface="+mn-lt"/>
                </a:rPr>
                <a:t>State of the system</a:t>
              </a:r>
              <a:endParaRPr lang="el-GR" dirty="0">
                <a:latin typeface="+mn-lt"/>
              </a:endParaRPr>
            </a:p>
          </p:txBody>
        </p:sp>
        <p:sp>
          <p:nvSpPr>
            <p:cNvPr id="5" name="TextBox 4"/>
            <p:cNvSpPr txBox="1"/>
            <p:nvPr/>
          </p:nvSpPr>
          <p:spPr>
            <a:xfrm>
              <a:off x="1318652" y="2997089"/>
              <a:ext cx="1601816" cy="923330"/>
            </a:xfrm>
            <a:prstGeom prst="rect">
              <a:avLst/>
            </a:prstGeom>
            <a:noFill/>
          </p:spPr>
          <p:txBody>
            <a:bodyPr wrap="square" rtlCol="0">
              <a:spAutoFit/>
            </a:bodyPr>
            <a:lstStyle/>
            <a:p>
              <a:r>
                <a:rPr lang="en-US" dirty="0" smtClean="0">
                  <a:latin typeface="+mn-lt"/>
                </a:rPr>
                <a:t>Feedback control for each vertebra</a:t>
              </a:r>
              <a:endParaRPr lang="el-GR" dirty="0">
                <a:latin typeface="+mn-lt"/>
              </a:endParaRPr>
            </a:p>
          </p:txBody>
        </p:sp>
        <p:sp>
          <p:nvSpPr>
            <p:cNvPr id="6" name="TextBox 5"/>
            <p:cNvSpPr txBox="1"/>
            <p:nvPr/>
          </p:nvSpPr>
          <p:spPr>
            <a:xfrm>
              <a:off x="3394586" y="5131670"/>
              <a:ext cx="865087" cy="646331"/>
            </a:xfrm>
            <a:prstGeom prst="rect">
              <a:avLst/>
            </a:prstGeom>
            <a:solidFill>
              <a:schemeClr val="accent3">
                <a:lumMod val="20000"/>
                <a:lumOff val="80000"/>
              </a:schemeClr>
            </a:solidFill>
            <a:ln>
              <a:solidFill>
                <a:schemeClr val="tx1"/>
              </a:solidFill>
            </a:ln>
          </p:spPr>
          <p:txBody>
            <a:bodyPr wrap="square" rtlCol="0">
              <a:spAutoFit/>
            </a:bodyPr>
            <a:lstStyle/>
            <a:p>
              <a:r>
                <a:rPr lang="en-US" dirty="0" smtClean="0">
                  <a:latin typeface="+mn-lt"/>
                </a:rPr>
                <a:t>Short Delay</a:t>
              </a:r>
              <a:endParaRPr lang="el-GR" dirty="0">
                <a:latin typeface="+mn-lt"/>
              </a:endParaRPr>
            </a:p>
          </p:txBody>
        </p:sp>
        <p:sp>
          <p:nvSpPr>
            <p:cNvPr id="12" name="TextBox 11"/>
            <p:cNvSpPr txBox="1"/>
            <p:nvPr/>
          </p:nvSpPr>
          <p:spPr>
            <a:xfrm>
              <a:off x="2953027" y="5845912"/>
              <a:ext cx="864096" cy="646331"/>
            </a:xfrm>
            <a:prstGeom prst="rect">
              <a:avLst/>
            </a:prstGeom>
            <a:solidFill>
              <a:schemeClr val="accent3">
                <a:lumMod val="20000"/>
                <a:lumOff val="80000"/>
              </a:schemeClr>
            </a:solidFill>
            <a:ln>
              <a:solidFill>
                <a:schemeClr val="tx1"/>
              </a:solidFill>
            </a:ln>
          </p:spPr>
          <p:txBody>
            <a:bodyPr wrap="square" rtlCol="0">
              <a:spAutoFit/>
            </a:bodyPr>
            <a:lstStyle/>
            <a:p>
              <a:r>
                <a:rPr lang="en-US" dirty="0" smtClean="0">
                  <a:latin typeface="+mn-lt"/>
                </a:rPr>
                <a:t>Long Delay</a:t>
              </a:r>
              <a:endParaRPr lang="el-GR" dirty="0">
                <a:latin typeface="+mn-lt"/>
              </a:endParaRPr>
            </a:p>
          </p:txBody>
        </p:sp>
        <p:sp>
          <p:nvSpPr>
            <p:cNvPr id="7" name="TextBox 6"/>
            <p:cNvSpPr txBox="1"/>
            <p:nvPr/>
          </p:nvSpPr>
          <p:spPr>
            <a:xfrm>
              <a:off x="4567178" y="3717031"/>
              <a:ext cx="1994253" cy="646331"/>
            </a:xfrm>
            <a:prstGeom prst="rect">
              <a:avLst/>
            </a:prstGeom>
            <a:solidFill>
              <a:schemeClr val="accent3">
                <a:lumMod val="20000"/>
                <a:lumOff val="80000"/>
              </a:schemeClr>
            </a:solidFill>
            <a:ln>
              <a:solidFill>
                <a:schemeClr val="tx1"/>
              </a:solidFill>
            </a:ln>
          </p:spPr>
          <p:txBody>
            <a:bodyPr wrap="square" rtlCol="0">
              <a:spAutoFit/>
            </a:bodyPr>
            <a:lstStyle/>
            <a:p>
              <a:r>
                <a:rPr lang="en-US" dirty="0" smtClean="0">
                  <a:latin typeface="+mn-lt"/>
                </a:rPr>
                <a:t>Intervertebral joint properties</a:t>
              </a:r>
              <a:endParaRPr lang="el-GR" dirty="0">
                <a:latin typeface="+mn-lt"/>
              </a:endParaRPr>
            </a:p>
          </p:txBody>
        </p:sp>
        <p:sp>
          <p:nvSpPr>
            <p:cNvPr id="8" name="TextBox 7"/>
            <p:cNvSpPr txBox="1"/>
            <p:nvPr/>
          </p:nvSpPr>
          <p:spPr>
            <a:xfrm>
              <a:off x="4567179" y="4411541"/>
              <a:ext cx="1994252" cy="646331"/>
            </a:xfrm>
            <a:prstGeom prst="rect">
              <a:avLst/>
            </a:prstGeom>
            <a:solidFill>
              <a:schemeClr val="accent3">
                <a:lumMod val="20000"/>
                <a:lumOff val="80000"/>
              </a:schemeClr>
            </a:solidFill>
            <a:ln>
              <a:solidFill>
                <a:schemeClr val="tx1"/>
              </a:solidFill>
            </a:ln>
          </p:spPr>
          <p:txBody>
            <a:bodyPr wrap="square" rtlCol="0">
              <a:spAutoFit/>
            </a:bodyPr>
            <a:lstStyle/>
            <a:p>
              <a:r>
                <a:rPr lang="en-US" dirty="0" smtClean="0">
                  <a:latin typeface="+mn-lt"/>
                </a:rPr>
                <a:t>Intrinsic muscle properties</a:t>
              </a:r>
              <a:endParaRPr lang="el-GR" dirty="0">
                <a:latin typeface="+mn-lt"/>
              </a:endParaRPr>
            </a:p>
          </p:txBody>
        </p:sp>
        <p:sp>
          <p:nvSpPr>
            <p:cNvPr id="9" name="TextBox 8"/>
            <p:cNvSpPr txBox="1"/>
            <p:nvPr/>
          </p:nvSpPr>
          <p:spPr>
            <a:xfrm>
              <a:off x="4567179" y="5131671"/>
              <a:ext cx="1994252" cy="646331"/>
            </a:xfrm>
            <a:prstGeom prst="rect">
              <a:avLst/>
            </a:prstGeom>
            <a:solidFill>
              <a:schemeClr val="accent3">
                <a:lumMod val="20000"/>
                <a:lumOff val="80000"/>
              </a:schemeClr>
            </a:solidFill>
            <a:ln>
              <a:solidFill>
                <a:schemeClr val="tx1"/>
              </a:solidFill>
            </a:ln>
          </p:spPr>
          <p:txBody>
            <a:bodyPr wrap="square" rtlCol="0">
              <a:spAutoFit/>
            </a:bodyPr>
            <a:lstStyle/>
            <a:p>
              <a:r>
                <a:rPr lang="en-US" dirty="0" smtClean="0">
                  <a:latin typeface="+mn-lt"/>
                </a:rPr>
                <a:t>Reflex contributions</a:t>
              </a:r>
              <a:endParaRPr lang="el-GR" dirty="0">
                <a:latin typeface="+mn-lt"/>
              </a:endParaRPr>
            </a:p>
          </p:txBody>
        </p:sp>
        <p:sp>
          <p:nvSpPr>
            <p:cNvPr id="16" name="TextBox 15"/>
            <p:cNvSpPr txBox="1"/>
            <p:nvPr/>
          </p:nvSpPr>
          <p:spPr>
            <a:xfrm>
              <a:off x="4567179" y="5845912"/>
              <a:ext cx="1994252" cy="646331"/>
            </a:xfrm>
            <a:prstGeom prst="rect">
              <a:avLst/>
            </a:prstGeom>
            <a:solidFill>
              <a:schemeClr val="accent3">
                <a:lumMod val="20000"/>
                <a:lumOff val="80000"/>
              </a:schemeClr>
            </a:solidFill>
            <a:ln>
              <a:solidFill>
                <a:schemeClr val="tx1"/>
              </a:solidFill>
            </a:ln>
          </p:spPr>
          <p:txBody>
            <a:bodyPr wrap="square" rtlCol="0">
              <a:spAutoFit/>
            </a:bodyPr>
            <a:lstStyle/>
            <a:p>
              <a:r>
                <a:rPr lang="en-US" dirty="0" smtClean="0">
                  <a:latin typeface="+mn-lt"/>
                </a:rPr>
                <a:t>Voluntary contributions</a:t>
              </a:r>
              <a:endParaRPr lang="el-GR" dirty="0">
                <a:latin typeface="+mn-lt"/>
              </a:endParaRPr>
            </a:p>
          </p:txBody>
        </p:sp>
        <p:sp>
          <p:nvSpPr>
            <p:cNvPr id="10" name="TextBox 9"/>
            <p:cNvSpPr txBox="1"/>
            <p:nvPr/>
          </p:nvSpPr>
          <p:spPr>
            <a:xfrm rot="5400000">
              <a:off x="5746631" y="4888784"/>
              <a:ext cx="2068580" cy="369332"/>
            </a:xfrm>
            <a:prstGeom prst="rect">
              <a:avLst/>
            </a:prstGeom>
            <a:noFill/>
          </p:spPr>
          <p:txBody>
            <a:bodyPr wrap="none" rtlCol="0">
              <a:spAutoFit/>
            </a:bodyPr>
            <a:lstStyle/>
            <a:p>
              <a:r>
                <a:rPr lang="en-US" dirty="0" smtClean="0">
                  <a:latin typeface="+mn-lt"/>
                </a:rPr>
                <a:t>Feedback Controller</a:t>
              </a:r>
              <a:endParaRPr lang="el-GR" dirty="0">
                <a:latin typeface="+mn-lt"/>
              </a:endParaRPr>
            </a:p>
          </p:txBody>
        </p:sp>
        <p:cxnSp>
          <p:nvCxnSpPr>
            <p:cNvPr id="13" name="Ευθύγραμμο βέλος σύνδεσης 12"/>
            <p:cNvCxnSpPr>
              <a:stCxn id="2" idx="3"/>
              <a:endCxn id="3" idx="1"/>
            </p:cNvCxnSpPr>
            <p:nvPr/>
          </p:nvCxnSpPr>
          <p:spPr>
            <a:xfrm>
              <a:off x="2125660" y="1998132"/>
              <a:ext cx="1043391"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a:stCxn id="3" idx="3"/>
            </p:cNvCxnSpPr>
            <p:nvPr/>
          </p:nvCxnSpPr>
          <p:spPr>
            <a:xfrm>
              <a:off x="4040710" y="1998132"/>
              <a:ext cx="1072656"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Γωνιακή σύνδεση 19"/>
            <p:cNvCxnSpPr>
              <a:stCxn id="7" idx="1"/>
            </p:cNvCxnSpPr>
            <p:nvPr/>
          </p:nvCxnSpPr>
          <p:spPr>
            <a:xfrm rot="10800000">
              <a:off x="4040710" y="2182799"/>
              <a:ext cx="526468" cy="1857399"/>
            </a:xfrm>
            <a:prstGeom prst="bentConnector2">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Γωνιακή σύνδεση 21"/>
            <p:cNvCxnSpPr>
              <a:stCxn id="8" idx="1"/>
            </p:cNvCxnSpPr>
            <p:nvPr/>
          </p:nvCxnSpPr>
          <p:spPr>
            <a:xfrm rot="10800000">
              <a:off x="3745115" y="2182801"/>
              <a:ext cx="822064" cy="2551907"/>
            </a:xfrm>
            <a:prstGeom prst="bentConnector2">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a:stCxn id="9" idx="1"/>
              <a:endCxn id="6" idx="3"/>
            </p:cNvCxnSpPr>
            <p:nvPr/>
          </p:nvCxnSpPr>
          <p:spPr>
            <a:xfrm flipH="1" flipV="1">
              <a:off x="4259673" y="5454836"/>
              <a:ext cx="30750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a:stCxn id="16" idx="1"/>
              <a:endCxn id="12" idx="3"/>
            </p:cNvCxnSpPr>
            <p:nvPr/>
          </p:nvCxnSpPr>
          <p:spPr>
            <a:xfrm flipH="1">
              <a:off x="3817123" y="6169078"/>
              <a:ext cx="750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flipV="1">
              <a:off x="3529091" y="2182800"/>
              <a:ext cx="0" cy="294887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flipV="1">
              <a:off x="3241059" y="2182800"/>
              <a:ext cx="0" cy="366311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3" name="Ορθογώνιο 42"/>
            <p:cNvSpPr/>
            <p:nvPr/>
          </p:nvSpPr>
          <p:spPr>
            <a:xfrm>
              <a:off x="4413425" y="3534817"/>
              <a:ext cx="2644058" cy="320655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5" name="Γωνιακή σύνδεση 44"/>
            <p:cNvCxnSpPr>
              <a:endCxn id="43" idx="3"/>
            </p:cNvCxnSpPr>
            <p:nvPr/>
          </p:nvCxnSpPr>
          <p:spPr>
            <a:xfrm rot="16200000" flipH="1">
              <a:off x="4776794" y="2857404"/>
              <a:ext cx="3193522" cy="1367855"/>
            </a:xfrm>
            <a:prstGeom prst="bentConnector4">
              <a:avLst>
                <a:gd name="adj1" fmla="val 435"/>
                <a:gd name="adj2" fmla="val 156302"/>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008681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a:xfrm>
            <a:off x="215516" y="116632"/>
            <a:ext cx="8712968" cy="1152525"/>
          </a:xfrm>
        </p:spPr>
        <p:txBody>
          <a:bodyPr/>
          <a:lstStyle/>
          <a:p>
            <a:pPr eaLnBrk="1" hangingPunct="1"/>
            <a:r>
              <a:rPr lang="el-GR" altLang="el-GR" dirty="0" smtClean="0"/>
              <a:t>Τι εννοούμε με τον όρο σταθερότητα της</a:t>
            </a:r>
            <a:r>
              <a:rPr lang="en-US" altLang="el-GR" dirty="0" smtClean="0"/>
              <a:t> </a:t>
            </a:r>
            <a:r>
              <a:rPr lang="el-GR" altLang="el-GR" dirty="0" smtClean="0"/>
              <a:t>ΣΣ;</a:t>
            </a:r>
          </a:p>
        </p:txBody>
      </p:sp>
      <p:sp>
        <p:nvSpPr>
          <p:cNvPr id="8195" name="Θέση περιεχομένου 2"/>
          <p:cNvSpPr>
            <a:spLocks noGrp="1"/>
          </p:cNvSpPr>
          <p:nvPr>
            <p:ph idx="1"/>
          </p:nvPr>
        </p:nvSpPr>
        <p:spPr/>
        <p:txBody>
          <a:bodyPr/>
          <a:lstStyle/>
          <a:p>
            <a:pPr eaLnBrk="1" hangingPunct="1">
              <a:lnSpc>
                <a:spcPct val="114000"/>
              </a:lnSpc>
              <a:spcBef>
                <a:spcPts val="3000"/>
              </a:spcBef>
            </a:pPr>
            <a:r>
              <a:rPr lang="el-GR" altLang="el-GR" dirty="0" smtClean="0"/>
              <a:t>Σταθερότητα είναι ένας όρος που φαίνεται ότι αλλάζει ανάλογα με το περιεχόμενο της εξεταζόμενης κατάστασης,</a:t>
            </a:r>
          </a:p>
          <a:p>
            <a:pPr eaLnBrk="1" hangingPunct="1">
              <a:lnSpc>
                <a:spcPct val="114000"/>
              </a:lnSpc>
              <a:spcBef>
                <a:spcPts val="3000"/>
              </a:spcBef>
            </a:pPr>
            <a:r>
              <a:rPr lang="el-GR" altLang="el-GR" dirty="0" smtClean="0"/>
              <a:t>Η πολυδιάστατη έννοια αυτού του όρου στην </a:t>
            </a:r>
            <a:r>
              <a:rPr lang="el-GR" altLang="el-GR" dirty="0" err="1" smtClean="0"/>
              <a:t>εμβιομηχανική</a:t>
            </a:r>
            <a:r>
              <a:rPr lang="el-GR" altLang="el-GR" dirty="0" smtClean="0"/>
              <a:t> της ΣΣ δεν πρέπει να μας εκπλήσσει καθ’ όσον δεν υπάρχει απόλυτος ορισμός της σταθερότητας ενός συστήματος ακόμα και στην επιστήμη της μηχανικής.</a:t>
            </a:r>
          </a:p>
          <a:p>
            <a:pPr eaLnBrk="1" hangingPunct="1">
              <a:spcBef>
                <a:spcPts val="3000"/>
              </a:spcBef>
            </a:pPr>
            <a:endParaRPr lang="el-GR" altLang="el-GR" dirty="0" smtClean="0"/>
          </a:p>
        </p:txBody>
      </p:sp>
      <p:sp>
        <p:nvSpPr>
          <p:cNvPr id="614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63F4E0E-2189-4DB8-8AC1-59D21D198EF4}" type="slidenum">
              <a:rPr lang="el-GR" smtClean="0">
                <a:solidFill>
                  <a:prstClr val="black"/>
                </a:solidFill>
              </a:rPr>
              <a:pPr>
                <a:defRPr/>
              </a:pPr>
              <a:t>6</a:t>
            </a:fld>
            <a:endParaRPr lang="el-GR" smtClean="0">
              <a:solidFill>
                <a:prstClr val="black"/>
              </a:solidFill>
            </a:endParaRPr>
          </a:p>
        </p:txBody>
      </p:sp>
      <p:sp>
        <p:nvSpPr>
          <p:cNvPr id="5" name="Ορθογώνιο 4"/>
          <p:cNvSpPr/>
          <p:nvPr/>
        </p:nvSpPr>
        <p:spPr>
          <a:xfrm>
            <a:off x="1765051" y="4972467"/>
            <a:ext cx="6983413" cy="646112"/>
          </a:xfrm>
          <a:prstGeom prst="rect">
            <a:avLst/>
          </a:prstGeom>
        </p:spPr>
        <p:txBody>
          <a:bodyPr>
            <a:spAutoFit/>
          </a:bodyPr>
          <a:lstStyle/>
          <a:p>
            <a:pPr>
              <a:defRPr/>
            </a:pPr>
            <a:r>
              <a:rPr lang="en-US" dirty="0">
                <a:solidFill>
                  <a:prstClr val="black"/>
                </a:solidFill>
                <a:latin typeface="Calibri"/>
                <a:cs typeface="Arial" charset="0"/>
              </a:rPr>
              <a:t>(Reeves NP, </a:t>
            </a:r>
            <a:r>
              <a:rPr lang="en-US" dirty="0" err="1">
                <a:solidFill>
                  <a:prstClr val="black"/>
                </a:solidFill>
                <a:latin typeface="Calibri"/>
                <a:cs typeface="Arial" charset="0"/>
              </a:rPr>
              <a:t>Narendra</a:t>
            </a:r>
            <a:r>
              <a:rPr lang="en-US" dirty="0">
                <a:solidFill>
                  <a:prstClr val="black"/>
                </a:solidFill>
                <a:latin typeface="Calibri"/>
                <a:cs typeface="Arial" charset="0"/>
              </a:rPr>
              <a:t> KS, </a:t>
            </a:r>
            <a:r>
              <a:rPr lang="en-US" dirty="0" err="1">
                <a:solidFill>
                  <a:prstClr val="black"/>
                </a:solidFill>
                <a:latin typeface="Calibri"/>
                <a:cs typeface="Arial" charset="0"/>
              </a:rPr>
              <a:t>Cholewicki</a:t>
            </a:r>
            <a:r>
              <a:rPr lang="en-US" dirty="0">
                <a:solidFill>
                  <a:prstClr val="black"/>
                </a:solidFill>
                <a:latin typeface="Calibri"/>
                <a:cs typeface="Arial" charset="0"/>
              </a:rPr>
              <a:t> J. Spine stability: the six blind men and the elephant. </a:t>
            </a:r>
            <a:r>
              <a:rPr lang="en-US" dirty="0" err="1">
                <a:solidFill>
                  <a:prstClr val="black"/>
                </a:solidFill>
                <a:latin typeface="Calibri"/>
                <a:cs typeface="Arial" charset="0"/>
              </a:rPr>
              <a:t>Clin</a:t>
            </a:r>
            <a:r>
              <a:rPr lang="en-US" dirty="0">
                <a:solidFill>
                  <a:prstClr val="black"/>
                </a:solidFill>
                <a:latin typeface="Calibri"/>
                <a:cs typeface="Arial" charset="0"/>
              </a:rPr>
              <a:t> </a:t>
            </a:r>
            <a:r>
              <a:rPr lang="en-US" dirty="0" err="1">
                <a:solidFill>
                  <a:prstClr val="black"/>
                </a:solidFill>
                <a:latin typeface="Calibri"/>
                <a:cs typeface="Arial" charset="0"/>
              </a:rPr>
              <a:t>Biomech</a:t>
            </a:r>
            <a:r>
              <a:rPr lang="en-US" dirty="0">
                <a:solidFill>
                  <a:prstClr val="black"/>
                </a:solidFill>
                <a:latin typeface="Calibri"/>
                <a:cs typeface="Arial" charset="0"/>
              </a:rPr>
              <a:t> (Bristol, Avon). 2007 Mar;22(3):266-74.)</a:t>
            </a:r>
          </a:p>
        </p:txBody>
      </p:sp>
    </p:spTree>
    <p:extLst>
      <p:ext uri="{BB962C8B-B14F-4D97-AF65-F5344CB8AC3E}">
        <p14:creationId xmlns:p14="http://schemas.microsoft.com/office/powerpoint/2010/main" val="354295807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Σταθερότητα </a:t>
            </a:r>
            <a:r>
              <a:rPr lang="el-GR" dirty="0" smtClean="0"/>
              <a:t>ΣΣ</a:t>
            </a:r>
            <a:r>
              <a:rPr lang="en-US" dirty="0" smtClean="0"/>
              <a:t> </a:t>
            </a:r>
            <a:r>
              <a:rPr lang="el-GR" sz="3000" b="0" dirty="0" smtClean="0"/>
              <a:t>1</a:t>
            </a:r>
            <a:r>
              <a:rPr lang="en-US" sz="3000" b="0" dirty="0" smtClean="0"/>
              <a:t>/</a:t>
            </a:r>
            <a:r>
              <a:rPr lang="el-GR" sz="3000" b="0" dirty="0" smtClean="0"/>
              <a:t>4</a:t>
            </a:r>
            <a:endParaRPr lang="el-GR" sz="3000" b="0" dirty="0"/>
          </a:p>
        </p:txBody>
      </p:sp>
      <p:sp>
        <p:nvSpPr>
          <p:cNvPr id="10243" name="Θέση περιεχομένου 2"/>
          <p:cNvSpPr>
            <a:spLocks noGrp="1"/>
          </p:cNvSpPr>
          <p:nvPr>
            <p:ph idx="1"/>
          </p:nvPr>
        </p:nvSpPr>
        <p:spPr>
          <a:xfrm>
            <a:off x="539750" y="1619250"/>
            <a:ext cx="7678738" cy="4176713"/>
          </a:xfrm>
        </p:spPr>
        <p:txBody>
          <a:bodyPr/>
          <a:lstStyle/>
          <a:p>
            <a:pPr eaLnBrk="1" hangingPunct="1">
              <a:spcBef>
                <a:spcPts val="1800"/>
              </a:spcBef>
            </a:pPr>
            <a:r>
              <a:rPr lang="el-GR" altLang="el-GR" dirty="0" smtClean="0"/>
              <a:t>Η </a:t>
            </a:r>
            <a:r>
              <a:rPr lang="el-GR" altLang="el-GR" dirty="0" err="1" smtClean="0"/>
              <a:t>οστεοσυνδεσμική</a:t>
            </a:r>
            <a:r>
              <a:rPr lang="el-GR" altLang="el-GR" dirty="0" smtClean="0"/>
              <a:t> ΣΣ διατηρεί την συνοχή της εφ’ όσον δεν φορτίζεται, </a:t>
            </a:r>
          </a:p>
          <a:p>
            <a:pPr eaLnBrk="1" hangingPunct="1">
              <a:spcBef>
                <a:spcPts val="1800"/>
              </a:spcBef>
            </a:pPr>
            <a:r>
              <a:rPr lang="el-GR" altLang="el-GR" dirty="0" smtClean="0"/>
              <a:t>Η </a:t>
            </a:r>
            <a:r>
              <a:rPr lang="el-GR" altLang="el-GR" dirty="0" err="1" smtClean="0"/>
              <a:t>οστεοσυνδεσμική</a:t>
            </a:r>
            <a:r>
              <a:rPr lang="el-GR" altLang="el-GR" dirty="0" smtClean="0"/>
              <a:t> </a:t>
            </a:r>
            <a:r>
              <a:rPr lang="el-GR" altLang="el-GR" dirty="0" err="1" smtClean="0"/>
              <a:t>θωρακο</a:t>
            </a:r>
            <a:r>
              <a:rPr lang="el-GR" altLang="el-GR" dirty="0" smtClean="0"/>
              <a:t>-οσφυϊκή ΣΣ καταρρέει υπό το βάρος των 20 Ν,</a:t>
            </a:r>
          </a:p>
          <a:p>
            <a:pPr eaLnBrk="1" hangingPunct="1">
              <a:spcBef>
                <a:spcPts val="1800"/>
              </a:spcBef>
            </a:pPr>
            <a:r>
              <a:rPr lang="el-GR" altLang="el-GR" dirty="0" smtClean="0"/>
              <a:t>H </a:t>
            </a:r>
            <a:r>
              <a:rPr lang="el-GR" altLang="el-GR" dirty="0" err="1" smtClean="0"/>
              <a:t>οστεοσυνδεσμική</a:t>
            </a:r>
            <a:r>
              <a:rPr lang="el-GR" altLang="el-GR" dirty="0" smtClean="0"/>
              <a:t> ΟΜΣΣ καταρρέει υπό το βάρος των 88 Ν. </a:t>
            </a:r>
          </a:p>
          <a:p>
            <a:pPr eaLnBrk="1" hangingPunct="1">
              <a:spcBef>
                <a:spcPts val="1800"/>
              </a:spcBef>
            </a:pPr>
            <a:endParaRPr lang="el-GR" altLang="el-GR" dirty="0" smtClean="0"/>
          </a:p>
        </p:txBody>
      </p:sp>
      <p:sp>
        <p:nvSpPr>
          <p:cNvPr id="6" name="Ορθογώνιο 5"/>
          <p:cNvSpPr/>
          <p:nvPr/>
        </p:nvSpPr>
        <p:spPr>
          <a:xfrm>
            <a:off x="4716463" y="5600700"/>
            <a:ext cx="3989387" cy="369888"/>
          </a:xfrm>
          <a:prstGeom prst="rect">
            <a:avLst/>
          </a:prstGeom>
        </p:spPr>
        <p:txBody>
          <a:bodyPr wrap="none">
            <a:spAutoFit/>
          </a:bodyPr>
          <a:lstStyle/>
          <a:p>
            <a:pPr>
              <a:defRPr/>
            </a:pPr>
            <a:r>
              <a:rPr lang="en-US" dirty="0">
                <a:solidFill>
                  <a:prstClr val="black"/>
                </a:solidFill>
                <a:latin typeface="Calibri"/>
                <a:cs typeface="Arial" charset="0"/>
              </a:rPr>
              <a:t>( Crisco et al 1992, Lucas &amp; </a:t>
            </a:r>
            <a:r>
              <a:rPr lang="en-US" dirty="0" err="1">
                <a:solidFill>
                  <a:prstClr val="black"/>
                </a:solidFill>
                <a:latin typeface="Calibri"/>
                <a:cs typeface="Arial" charset="0"/>
              </a:rPr>
              <a:t>Bresler</a:t>
            </a:r>
            <a:r>
              <a:rPr lang="en-US" dirty="0">
                <a:solidFill>
                  <a:prstClr val="black"/>
                </a:solidFill>
                <a:latin typeface="Calibri"/>
                <a:cs typeface="Arial" charset="0"/>
              </a:rPr>
              <a:t> 1961)</a:t>
            </a:r>
            <a:endParaRPr lang="el-GR" dirty="0">
              <a:solidFill>
                <a:prstClr val="black"/>
              </a:solidFill>
              <a:latin typeface="Calibri"/>
              <a:cs typeface="Arial" charset="0"/>
            </a:endParaRPr>
          </a:p>
        </p:txBody>
      </p:sp>
      <p:sp>
        <p:nvSpPr>
          <p:cNvPr id="819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D1D8B87-48AC-44EC-A76F-1FE7EF6C9D03}" type="slidenum">
              <a:rPr lang="el-GR" smtClean="0">
                <a:solidFill>
                  <a:prstClr val="black"/>
                </a:solidFill>
              </a:rPr>
              <a:pPr>
                <a:defRPr/>
              </a:pPr>
              <a:t>7</a:t>
            </a:fld>
            <a:endParaRPr lang="el-GR" smtClean="0">
              <a:solidFill>
                <a:prstClr val="black"/>
              </a:solidFill>
            </a:endParaRPr>
          </a:p>
        </p:txBody>
      </p:sp>
    </p:spTree>
    <p:extLst>
      <p:ext uri="{BB962C8B-B14F-4D97-AF65-F5344CB8AC3E}">
        <p14:creationId xmlns:p14="http://schemas.microsoft.com/office/powerpoint/2010/main" val="105834740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Σταθερότητα ΣΣ</a:t>
            </a:r>
            <a:r>
              <a:rPr lang="en-US" dirty="0"/>
              <a:t> </a:t>
            </a:r>
            <a:r>
              <a:rPr lang="en-US" sz="3000" b="0" dirty="0"/>
              <a:t>2</a:t>
            </a:r>
            <a:r>
              <a:rPr lang="en-US" sz="3000" b="0" dirty="0" smtClean="0"/>
              <a:t>/</a:t>
            </a:r>
            <a:r>
              <a:rPr lang="el-GR" sz="3000" b="0" dirty="0"/>
              <a:t>4</a:t>
            </a:r>
            <a:endParaRPr lang="el-GR" sz="3600" dirty="0"/>
          </a:p>
        </p:txBody>
      </p:sp>
      <p:sp>
        <p:nvSpPr>
          <p:cNvPr id="3" name="Θέση περιεχομένου 2"/>
          <p:cNvSpPr>
            <a:spLocks noGrp="1"/>
          </p:cNvSpPr>
          <p:nvPr>
            <p:ph idx="1"/>
          </p:nvPr>
        </p:nvSpPr>
        <p:spPr>
          <a:xfrm>
            <a:off x="539750" y="1619250"/>
            <a:ext cx="8064500" cy="4752975"/>
          </a:xfrm>
        </p:spPr>
        <p:txBody>
          <a:bodyPr rtlCol="0">
            <a:normAutofit/>
          </a:bodyPr>
          <a:lstStyle/>
          <a:p>
            <a:pPr eaLnBrk="1" fontAlgn="auto" hangingPunct="1">
              <a:lnSpc>
                <a:spcPct val="114000"/>
              </a:lnSpc>
              <a:spcBef>
                <a:spcPts val="1800"/>
              </a:spcBef>
              <a:spcAft>
                <a:spcPts val="0"/>
              </a:spcAft>
              <a:buFont typeface="Arial" pitchFamily="34" charset="0"/>
              <a:buChar char="•"/>
              <a:defRPr/>
            </a:pPr>
            <a:r>
              <a:rPr lang="el-GR" dirty="0"/>
              <a:t>Άρα, η σταθερότητα της ΣΣ στις καθημερινές δραστηριότητες ενός ατόμου εξαρτάται κυρίως από την μυϊκή </a:t>
            </a:r>
            <a:r>
              <a:rPr lang="el-GR" dirty="0" smtClean="0"/>
              <a:t>συστολή,</a:t>
            </a:r>
            <a:endParaRPr lang="el-GR" dirty="0"/>
          </a:p>
          <a:p>
            <a:pPr eaLnBrk="1" fontAlgn="auto" hangingPunct="1">
              <a:lnSpc>
                <a:spcPct val="114000"/>
              </a:lnSpc>
              <a:spcBef>
                <a:spcPts val="1800"/>
              </a:spcBef>
              <a:spcAft>
                <a:spcPts val="0"/>
              </a:spcAft>
              <a:buFont typeface="Arial" pitchFamily="34" charset="0"/>
              <a:buChar char="•"/>
              <a:defRPr/>
            </a:pPr>
            <a:r>
              <a:rPr lang="el-GR" dirty="0"/>
              <a:t>Το ΚΝΣ οργανώνει την στρατηγική της μυϊκής ενεργοποίησης ανάλογα με τις απαιτήσεις φόρτισης της </a:t>
            </a:r>
            <a:r>
              <a:rPr lang="el-GR" dirty="0" smtClean="0"/>
              <a:t>ΣΣ, </a:t>
            </a:r>
            <a:endParaRPr lang="el-GR" dirty="0"/>
          </a:p>
          <a:p>
            <a:pPr eaLnBrk="1" fontAlgn="auto" hangingPunct="1">
              <a:lnSpc>
                <a:spcPct val="114000"/>
              </a:lnSpc>
              <a:spcBef>
                <a:spcPts val="1800"/>
              </a:spcBef>
              <a:spcAft>
                <a:spcPts val="0"/>
              </a:spcAft>
              <a:buFont typeface="Arial" pitchFamily="34" charset="0"/>
              <a:buChar char="•"/>
              <a:defRPr/>
            </a:pPr>
            <a:r>
              <a:rPr lang="el-GR" dirty="0"/>
              <a:t>Όσο μικρότερες είναι οι απαιτήσεις τόσο λιγότεροι μύες είναι απαραίτητοι για την σταθερότητα της ΣΣ, αντίθετα όσο μεγαλύτερες είναι οι απαιτήσεις τόσο περισσότεροι μύες στρατολογούνται για να την διατηρήσουν </a:t>
            </a:r>
            <a:r>
              <a:rPr lang="el-GR" dirty="0" smtClean="0"/>
              <a:t>σταθερή.</a:t>
            </a:r>
            <a:endParaRPr lang="el-GR" dirty="0"/>
          </a:p>
        </p:txBody>
      </p:sp>
      <p:sp>
        <p:nvSpPr>
          <p:cNvPr id="922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B59C8DD-E848-4479-8DD0-06534540E747}" type="slidenum">
              <a:rPr lang="el-GR" smtClean="0">
                <a:solidFill>
                  <a:prstClr val="black"/>
                </a:solidFill>
              </a:rPr>
              <a:pPr>
                <a:defRPr/>
              </a:pPr>
              <a:t>8</a:t>
            </a:fld>
            <a:endParaRPr lang="el-GR" smtClean="0">
              <a:solidFill>
                <a:prstClr val="black"/>
              </a:solidFill>
            </a:endParaRPr>
          </a:p>
        </p:txBody>
      </p:sp>
    </p:spTree>
    <p:extLst>
      <p:ext uri="{BB962C8B-B14F-4D97-AF65-F5344CB8AC3E}">
        <p14:creationId xmlns:p14="http://schemas.microsoft.com/office/powerpoint/2010/main" val="531810779"/>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e217d2ad80e65ca17497faf1859b2c958d9a4"/>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5QPjTQs0el0"/>
</p:tagLst>
</file>

<file path=ppt/tags/tag3.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53tN3A-NStI"/>
</p:tagLst>
</file>

<file path=ppt/tags/tag4.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U-yrivUwGOY"/>
</p:tagLst>
</file>

<file path=ppt/theme/theme1.xml><?xml version="1.0" encoding="utf-8"?>
<a:theme xmlns:a="http://schemas.openxmlformats.org/drawingml/2006/main" name="template">
  <a:themeElements>
    <a:clrScheme name="Προσαρμοσμένο 19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93</TotalTime>
  <Words>3252</Words>
  <Application>Microsoft Office PowerPoint</Application>
  <PresentationFormat>On-screen Show (4:3)</PresentationFormat>
  <Paragraphs>358</Paragraphs>
  <Slides>51</Slides>
  <Notes>13</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template</vt:lpstr>
      <vt:lpstr>OC_template_updated</vt:lpstr>
      <vt:lpstr>1_OC_template_updated</vt:lpstr>
      <vt:lpstr>Τεχνικές Κινητοποίησης και Θεραπευτικοί Χειρισμοί (Θ)</vt:lpstr>
      <vt:lpstr>Εμβιομηχανική &amp; Νευροφυσιολογική προσέγγιση</vt:lpstr>
      <vt:lpstr>Κινητικός έλεγχος (Motor control)</vt:lpstr>
      <vt:lpstr>Κινητική εκπαίδευση (Motor learning)</vt:lpstr>
      <vt:lpstr>Σταθερότητα – Αστάθεια ΣΣ</vt:lpstr>
      <vt:lpstr>Σπονδυλική μονάδα - Σταθερότητα</vt:lpstr>
      <vt:lpstr>Τι εννοούμε με τον όρο σταθερότητα της ΣΣ;</vt:lpstr>
      <vt:lpstr>Σταθερότητα ΣΣ 1/4</vt:lpstr>
      <vt:lpstr>Σταθερότητα ΣΣ 2/4</vt:lpstr>
      <vt:lpstr>Σταθερότητα ΣΣ 3/4</vt:lpstr>
      <vt:lpstr>Σταθερότητα ΣΣ 4/4</vt:lpstr>
      <vt:lpstr>Σταθερότητα ΣΣ – Μυϊκό σύστημα</vt:lpstr>
      <vt:lpstr>Λειτουργικά χαρακτηριστικά των μυών</vt:lpstr>
      <vt:lpstr>Σταθερότητα </vt:lpstr>
      <vt:lpstr>Σταθερότητα ΟΜΣΣ 1/2</vt:lpstr>
      <vt:lpstr>Σταθερότητα ΟΜΣΣ 2/2</vt:lpstr>
      <vt:lpstr>Σημαντικά σημεία για την μυϊκή λειτουργία</vt:lpstr>
      <vt:lpstr>Σταθεροποίηση ΟΜ Σε ποιους ασθενείς απευθύνεται; 1/4</vt:lpstr>
      <vt:lpstr>Σταθεροποίηση ΟΜ Σε ποιους ασθενείς απευθύνεται; 2/4</vt:lpstr>
      <vt:lpstr>Σταθεροποίηση ΟΜ Σε ποιους ασθενείς απευθύνεται; 3/4</vt:lpstr>
      <vt:lpstr>Σταθεροποίηση ΟΜ Σε ποιους ασθενείς απευθύνεται; 4/4</vt:lpstr>
      <vt:lpstr>Τμηματική αστάθεια 1/3</vt:lpstr>
      <vt:lpstr>Τμηματική αστάθεια 2/3</vt:lpstr>
      <vt:lpstr>Τμηματική αστάθεια 3/3</vt:lpstr>
      <vt:lpstr>Τμηματική αστάθεια – Διάγνωση 1/11</vt:lpstr>
      <vt:lpstr>Τμηματική αστάθεια – Διάγνωση 2/11</vt:lpstr>
      <vt:lpstr>Τμηματική αστάθεια – Διάγνωση 3/11</vt:lpstr>
      <vt:lpstr>Τμηματική αστάθεια – Διάγνωση 4/11</vt:lpstr>
      <vt:lpstr>Τμηματική αστάθεια – Διάγνωση 5/11</vt:lpstr>
      <vt:lpstr>Τμηματική αστάθεια – Διάγνωση 6/11</vt:lpstr>
      <vt:lpstr>Τμηματική αστάθεια – Διάγνωση 7/11</vt:lpstr>
      <vt:lpstr>Τμηματική αστάθεια – Διάγνωση 8/11</vt:lpstr>
      <vt:lpstr>Τμηματική αστάθεια – Διάγνωση 9/11</vt:lpstr>
      <vt:lpstr>Τμηματική αστάθεια – Διάγνωση 10/11</vt:lpstr>
      <vt:lpstr>Τμηματική αστάθεια – Διάγνωση 11/11</vt:lpstr>
      <vt:lpstr>Τμηματική αστάθεια - Ταξινόμηση</vt:lpstr>
      <vt:lpstr>Τμηματική αστάθεια</vt:lpstr>
      <vt:lpstr>Ασκήσεις σταθεροποίησης οσφυϊκής μοίρας</vt:lpstr>
      <vt:lpstr>Αποτελεσματικότητα του προγράμματος</vt:lpstr>
      <vt:lpstr>Φιλοσοφία των ασκήσεων σταθεροποίησης 1/3</vt:lpstr>
      <vt:lpstr>Φιλοσοφία των ασκήσεων σταθεροποίησης 2/3</vt:lpstr>
      <vt:lpstr>Φιλοσοφία των ασκήσεων σταθεροποίησης 3/3</vt:lpstr>
      <vt:lpstr>Σκοπός των ασκήσεων σταθεροποίησης</vt:lpstr>
      <vt:lpstr>Σπονδυλική αστάθεια:  Μύθος ή πραγματικότητα;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Κινητοποίησης και Θεραπευτικοί Χειρισμοί</dc:title>
  <dc:creator>opencourses@teiath.gr</dc:creator>
  <cp:lastModifiedBy>alex</cp:lastModifiedBy>
  <cp:revision>20</cp:revision>
  <dcterms:created xsi:type="dcterms:W3CDTF">2014-12-15T12:21:51Z</dcterms:created>
  <dcterms:modified xsi:type="dcterms:W3CDTF">2015-02-24T14:59:48Z</dcterms:modified>
</cp:coreProperties>
</file>